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35"/>
  </p:notesMasterIdLst>
  <p:handoutMasterIdLst>
    <p:handoutMasterId r:id="rId36"/>
  </p:handoutMasterIdLst>
  <p:sldIdLst>
    <p:sldId id="1719" r:id="rId2"/>
    <p:sldId id="2495" r:id="rId3"/>
    <p:sldId id="2076138220" r:id="rId4"/>
    <p:sldId id="2010" r:id="rId5"/>
    <p:sldId id="2487" r:id="rId6"/>
    <p:sldId id="2535" r:id="rId7"/>
    <p:sldId id="2457" r:id="rId8"/>
    <p:sldId id="2458" r:id="rId9"/>
    <p:sldId id="2530" r:id="rId10"/>
    <p:sldId id="2076138221" r:id="rId11"/>
    <p:sldId id="2076138223" r:id="rId12"/>
    <p:sldId id="2461" r:id="rId13"/>
    <p:sldId id="2532" r:id="rId14"/>
    <p:sldId id="2011" r:id="rId15"/>
    <p:sldId id="2520" r:id="rId16"/>
    <p:sldId id="2488" r:id="rId17"/>
    <p:sldId id="2519" r:id="rId18"/>
    <p:sldId id="2076138224" r:id="rId19"/>
    <p:sldId id="2521" r:id="rId20"/>
    <p:sldId id="2531" r:id="rId21"/>
    <p:sldId id="2544" r:id="rId22"/>
    <p:sldId id="2547" r:id="rId23"/>
    <p:sldId id="2511" r:id="rId24"/>
    <p:sldId id="2545" r:id="rId25"/>
    <p:sldId id="2512" r:id="rId26"/>
    <p:sldId id="2546" r:id="rId27"/>
    <p:sldId id="2555" r:id="rId28"/>
    <p:sldId id="2522" r:id="rId29"/>
    <p:sldId id="2076138225" r:id="rId30"/>
    <p:sldId id="2076138226" r:id="rId31"/>
    <p:sldId id="2599" r:id="rId32"/>
    <p:sldId id="2526" r:id="rId33"/>
    <p:sldId id="2529"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 id="2076138220"/>
          </p14:sldIdLst>
        </p14:section>
        <p14:section name="Load Balancer" id="{A5A2CF0F-0DE0-4121-B032-B8983578C3FE}">
          <p14:sldIdLst>
            <p14:sldId id="2010"/>
            <p14:sldId id="2487"/>
            <p14:sldId id="2535"/>
            <p14:sldId id="2457"/>
            <p14:sldId id="2458"/>
            <p14:sldId id="2530"/>
            <p14:sldId id="2076138221"/>
            <p14:sldId id="2076138223"/>
            <p14:sldId id="2461"/>
            <p14:sldId id="2532"/>
          </p14:sldIdLst>
        </p14:section>
        <p14:section name="App Gateway" id="{99B49270-E829-49EE-B686-630700DA5AE3}">
          <p14:sldIdLst>
            <p14:sldId id="2011"/>
            <p14:sldId id="2520"/>
            <p14:sldId id="2488"/>
            <p14:sldId id="2519"/>
            <p14:sldId id="2076138224"/>
            <p14:sldId id="2521"/>
            <p14:sldId id="2531"/>
            <p14:sldId id="2544"/>
            <p14:sldId id="2547"/>
            <p14:sldId id="2511"/>
            <p14:sldId id="2545"/>
            <p14:sldId id="2512"/>
            <p14:sldId id="2546"/>
            <p14:sldId id="2555"/>
          </p14:sldIdLst>
        </p14:section>
        <p14:section name="Labs" id="{7F5A2C29-A914-4B06-B5AD-B2EF27B283C8}">
          <p14:sldIdLst>
            <p14:sldId id="2522"/>
            <p14:sldId id="2076138225"/>
            <p14:sldId id="2076138226"/>
            <p14:sldId id="2599"/>
            <p14:sldId id="2526"/>
            <p14:sldId id="2529"/>
          </p14:sldIdLst>
        </p14:section>
        <p14:section name="Extra optional slides" id="{0E559FAC-FCBB-44A7-B25C-53DBA20F62F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FFA38B"/>
    <a:srgbClr val="898989"/>
    <a:srgbClr val="0078D4"/>
    <a:srgbClr val="FFFF00"/>
    <a:srgbClr val="EBEBEB"/>
    <a:srgbClr val="243A5E"/>
    <a:srgbClr val="59B4D9"/>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0D8CC-D4A2-4B08-A090-BA970CD0EC54}" v="1" dt="2024-02-20T02:07:08.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7030" autoAdjust="0"/>
  </p:normalViewPr>
  <p:slideViewPr>
    <p:cSldViewPr snapToGrid="0">
      <p:cViewPr varScale="1">
        <p:scale>
          <a:sx n="91" d="100"/>
          <a:sy n="91" d="100"/>
        </p:scale>
        <p:origin x="105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Azure Load Balancer - https://microsoftlearning.github.io/AZ-104-MicrosoftAzureAdministrator/Instructions/Demos/06%20-%20Administer%20Network%20Traffic%20Management.html#configure-azure-load-balancer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Your retail application allows customers to select and save items for purchase. It is important if the customer returns to the website that they are connected to the same virtual machine they previously used. What distribution methods does the Load Balancer have to handle these requests? </a:t>
            </a:r>
          </a:p>
          <a:p>
            <a:pPr marL="0" marR="365760" lvl="0" indent="0">
              <a:lnSpc>
                <a:spcPct val="107000"/>
              </a:lnSpc>
              <a:spcBef>
                <a:spcPts val="0"/>
              </a:spcBef>
              <a:spcAft>
                <a:spcPts val="800"/>
              </a:spcAft>
              <a:buFont typeface="+mj-lt"/>
              <a:buNone/>
            </a:pPr>
            <a:r>
              <a:rPr lang="en-US" sz="1800" b="1" dirty="0">
                <a:solidFill>
                  <a:srgbClr val="505050"/>
                </a:solidFill>
                <a:effectLst/>
                <a:latin typeface="Segoe UI" panose="020B0502040204020203" pitchFamily="34" charset="0"/>
                <a:ea typeface="Segoe UI" panose="020B0502040204020203" pitchFamily="34" charset="0"/>
                <a:cs typeface="Segoe UI (Body)"/>
              </a:rPr>
              <a:t>Answer</a:t>
            </a:r>
            <a:r>
              <a:rPr lang="en-US" sz="1800" dirty="0">
                <a:solidFill>
                  <a:srgbClr val="505050"/>
                </a:solidFill>
                <a:effectLst/>
                <a:latin typeface="Segoe UI" panose="020B0502040204020203" pitchFamily="34" charset="0"/>
                <a:ea typeface="Segoe UI" panose="020B0502040204020203" pitchFamily="34" charset="0"/>
                <a:cs typeface="Segoe UI (Body)"/>
              </a:rPr>
              <a:t>: Session persistence specifies how client traffic is handled. The default is that requests are handled by any machine. The Client IP requests will be handled by the same virtual machine. Client IP and protocol specifies that successive requests from the same address and protocol will be handled by the same virtual machine.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0453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0038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Direct web traffic with Azure Application Gateway - Azure portal - https://learn.microsoft.com/azure/application-gateway/quick-create-portal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45732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599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t>Additional questions are available in Office Forms - https://forms.office.com/Pages/ShareFormPage.aspx?id=v4j5cvGGr0GRqy180BHbR5NEFZBpuAZBgxPOGXi_gX5UN1VVTDREM0FOUDcxQTdZRlFOR1RCTzMxMS4u&amp;sharetoken=blrWAZ4rnYRSz191Zgjh&amp;wdLOR=cAAA24E7A-D106-4FDF-9BB8-39C184E5BD4A</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was used in the previous lab. It can also be used in this module.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a:spcAft>
                <a:spcPts val="600"/>
              </a:spcAft>
              <a:buFont typeface="Arial" panose="020B0604020202020204" pitchFamily="34" charset="0"/>
              <a:buChar char="•"/>
            </a:pPr>
            <a:r>
              <a:rPr lang="en-US" dirty="0">
                <a:solidFill>
                  <a:schemeClr val="tx1"/>
                </a:solidFill>
                <a:latin typeface="+mj-lt"/>
              </a:rPr>
              <a:t>IP Flow Verify </a:t>
            </a:r>
            <a:r>
              <a:rPr lang="en-US" dirty="0">
                <a:solidFill>
                  <a:schemeClr val="tx1"/>
                </a:solidFill>
              </a:rPr>
              <a:t>diagnoses connectivity issues</a:t>
            </a:r>
          </a:p>
          <a:p>
            <a:pPr marL="285750" indent="-285750" fontAlgn="base">
              <a:spcAft>
                <a:spcPts val="600"/>
              </a:spcAft>
              <a:buFont typeface="Arial" panose="020B0604020202020204" pitchFamily="34" charset="0"/>
              <a:buChar char="•"/>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 and monitoring tools​</a:t>
            </a:r>
          </a:p>
          <a:p>
            <a:pPr marL="285750" indent="-285750" fontAlgn="base">
              <a:spcAft>
                <a:spcPts val="600"/>
              </a:spcAft>
              <a:buFont typeface="Arial" panose="020B0604020202020204" pitchFamily="34" charset="0"/>
              <a:buChar char="•"/>
            </a:pPr>
            <a:r>
              <a:rPr lang="en-US" dirty="0">
                <a:solidFill>
                  <a:schemeClr val="tx1"/>
                </a:solidFill>
                <a:latin typeface="+mj-lt"/>
              </a:rPr>
              <a:t>Flow Logs </a:t>
            </a:r>
            <a:r>
              <a:rPr lang="en-US" dirty="0">
                <a:solidFill>
                  <a:schemeClr val="tx1"/>
                </a:solidFill>
              </a:rPr>
              <a:t>maps IP traffic through a network security group</a:t>
            </a:r>
          </a:p>
          <a:p>
            <a:pPr marL="285750" indent="-285750" fontAlgn="base">
              <a:spcAft>
                <a:spcPts val="600"/>
              </a:spcAft>
              <a:buFont typeface="Arial" panose="020B0604020202020204" pitchFamily="34" charset="0"/>
              <a:buChar char="•"/>
            </a:pPr>
            <a:r>
              <a:rPr lang="en-US" dirty="0">
                <a:solidFill>
                  <a:schemeClr val="tx1"/>
                </a:solidFill>
                <a:latin typeface="+mj-lt"/>
              </a:rPr>
              <a:t>Connection troubleshoot </a:t>
            </a:r>
            <a:r>
              <a:rPr lang="en-US" dirty="0">
                <a:solidFill>
                  <a:schemeClr val="tx1"/>
                </a:solidFill>
              </a:rPr>
              <a:t>shows connectivity between source VM and destination</a:t>
            </a:r>
          </a:p>
          <a:p>
            <a:pPr marL="285750" indent="-285750" fontAlgn="base">
              <a:spcAft>
                <a:spcPts val="600"/>
              </a:spcAft>
              <a:buFont typeface="Arial" panose="020B0604020202020204" pitchFamily="34" charset="0"/>
              <a:buChar char="•"/>
            </a:pPr>
            <a:r>
              <a:rPr lang="en-US" dirty="0">
                <a:solidFill>
                  <a:schemeClr val="tx1"/>
                </a:solidFill>
                <a:latin typeface="+mj-lt"/>
              </a:rPr>
              <a:t>Topology</a:t>
            </a:r>
            <a:r>
              <a:rPr lang="en-US" dirty="0">
                <a:solidFill>
                  <a:schemeClr val="tx1"/>
                </a:solidFill>
              </a:rPr>
              <a:t> generates a visual diagram of resources</a:t>
            </a:r>
          </a:p>
          <a:p>
            <a:pPr marL="285750" indent="-285750" fontAlgn="base">
              <a:spcAft>
                <a:spcPts val="600"/>
              </a:spcAft>
              <a:buFont typeface="Arial" panose="020B0604020202020204" pitchFamily="34" charset="0"/>
              <a:buChar char="•"/>
            </a:pPr>
            <a:endParaRPr lang="en-US" dirty="0">
              <a:solidFill>
                <a:schemeClr val="tx1"/>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a:p>
            <a:r>
              <a:rPr lang="en-US" dirty="0"/>
              <a:t>Command line equivalent might be </a:t>
            </a:r>
            <a:r>
              <a:rPr lang="en-US" i="1" dirty="0"/>
              <a:t>ping. </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a:p>
            <a:r>
              <a:rPr lang="en-US" dirty="0"/>
              <a:t>Command line equivalent might be </a:t>
            </a:r>
            <a:r>
              <a:rPr lang="en-US" i="1" dirty="0"/>
              <a:t>traceroute. (</a:t>
            </a:r>
            <a:r>
              <a:rPr lang="en-US" i="1" dirty="0" err="1"/>
              <a:t>tracert</a:t>
            </a:r>
            <a:r>
              <a:rPr lang="en-US" i="1" dirty="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a good lab to review public and private IP addressing. There are two architecture diagrams, one for the Load Balancer and one for the Application Gateway.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https://microsoftlearning.github.io/AZ-104-MicrosoftAzureAdministrator/Instructions/Labs/LAB_06-Implement_Network_Traffic_Management.html</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378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5529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of the lab implements path-based (images and video) routing. </a:t>
            </a:r>
          </a:p>
        </p:txBody>
      </p:sp>
      <p:sp>
        <p:nvSpPr>
          <p:cNvPr id="4" name="Slide Number Placeholder 3"/>
          <p:cNvSpPr>
            <a:spLocks noGrp="1"/>
          </p:cNvSpPr>
          <p:nvPr>
            <p:ph type="sldNum" sz="quarter" idx="5"/>
          </p:nvPr>
        </p:nvSpPr>
        <p:spPr/>
        <p:txBody>
          <a:bodyPr/>
          <a:lstStyle/>
          <a:p>
            <a:fld id="{4FA29704-A69D-4576-B453-E69B7F7C98C8}" type="slidenum">
              <a:rPr lang="de-DE" smtClean="0"/>
              <a:t>31</a:t>
            </a:fld>
            <a:endParaRPr lang="de-DE"/>
          </a:p>
        </p:txBody>
      </p:sp>
    </p:spTree>
    <p:extLst>
      <p:ext uri="{BB962C8B-B14F-4D97-AF65-F5344CB8AC3E}">
        <p14:creationId xmlns:p14="http://schemas.microsoft.com/office/powerpoint/2010/main" val="313074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if you want to review that.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416552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The Azure portal has a Help me Choose section for load balancers. Take a few minutes to walk through the choices showing the different combinations that are suggested. Global balancers, like Traffic Manager and Front Door, are not covered in the course.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Here is the Load Balancing flow chart - https://learn.microsoft.com/azure/architecture/guide/technology-choices/load-balancing-overview</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0000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a:t>
            </a:r>
          </a:p>
          <a:p>
            <a:endParaRPr lang="en-US" dirty="0"/>
          </a:p>
          <a:p>
            <a:r>
              <a:rPr lang="en-US" dirty="0"/>
              <a:t>Use the portal and the “Load Balancing – help me choose” page to review the options.  Application Gateway is Layer 7. Load Balancer is Layer 4. </a:t>
            </a:r>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96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0396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90004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87965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9016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456728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0220194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27154620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11477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168919694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84344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921655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08673000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learn.microsoft.com/training/modules/intro-to-azure-load-balancer/" TargetMode="External"/><Relationship Id="rId4" Type="http://schemas.openxmlformats.org/officeDocument/2006/relationships/hyperlink" Target="https://docs.microsoft.com/learn/modules/load-balancing-non-https-traffic-azu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load-balanc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6-Implement_Network_Traffic_Management.html" TargetMode="External"/><Relationship Id="rId5" Type="http://schemas.openxmlformats.org/officeDocument/2006/relationships/hyperlink" Target="https://docs.microsoft.com/learn/modules/configure-network-watcher/" TargetMode="External"/><Relationship Id="rId4" Type="http://schemas.openxmlformats.org/officeDocument/2006/relationships/hyperlink" Target="https://docs.microsoft.com/learn/modules/configure-azure-application-gateway/"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learn/modules/intro-to-azure-network-watcher/"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hyperlink" Target="https://commons.wikimedia.org/wiki/File:User_icon_2.sv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5.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36.sv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28.png"/><Relationship Id="rId18" Type="http://schemas.openxmlformats.org/officeDocument/2006/relationships/image" Target="../media/image36.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40.svg"/><Relationship Id="rId17" Type="http://schemas.openxmlformats.org/officeDocument/2006/relationships/image" Target="../media/image35.png"/><Relationship Id="rId2" Type="http://schemas.openxmlformats.org/officeDocument/2006/relationships/notesSlide" Target="../notesSlides/notesSlide29.xml"/><Relationship Id="rId16" Type="http://schemas.openxmlformats.org/officeDocument/2006/relationships/image" Target="../media/image42.svg"/><Relationship Id="rId1" Type="http://schemas.openxmlformats.org/officeDocument/2006/relationships/slideLayout" Target="../slideLayouts/slideLayout3.xml"/><Relationship Id="rId6" Type="http://schemas.openxmlformats.org/officeDocument/2006/relationships/image" Target="../media/image33.svg"/><Relationship Id="rId11" Type="http://schemas.openxmlformats.org/officeDocument/2006/relationships/image" Target="../media/image39.png"/><Relationship Id="rId5" Type="http://schemas.openxmlformats.org/officeDocument/2006/relationships/image" Target="../media/image32.png"/><Relationship Id="rId15" Type="http://schemas.openxmlformats.org/officeDocument/2006/relationships/image" Target="../media/image41.png"/><Relationship Id="rId10" Type="http://schemas.openxmlformats.org/officeDocument/2006/relationships/image" Target="../media/image38.svg"/><Relationship Id="rId4" Type="http://schemas.openxmlformats.org/officeDocument/2006/relationships/image" Target="../media/image27.svg"/><Relationship Id="rId9" Type="http://schemas.openxmlformats.org/officeDocument/2006/relationships/image" Target="../media/image37.png"/><Relationship Id="rId14" Type="http://schemas.openxmlformats.org/officeDocument/2006/relationships/image" Target="../media/image29.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025" y="3057644"/>
            <a:ext cx="5800725" cy="2260362"/>
          </a:xfrm>
        </p:spPr>
        <p:txBody>
          <a:bodyPr anchor="ctr"/>
          <a:lstStyle/>
          <a:p>
            <a:r>
              <a:rPr lang="en-US"/>
              <a:t>AZ-104T00A</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CA3-E900-E498-2832-5442480AD1C8}"/>
              </a:ext>
            </a:extLst>
          </p:cNvPr>
          <p:cNvSpPr>
            <a:spLocks noGrp="1"/>
          </p:cNvSpPr>
          <p:nvPr>
            <p:ph type="title"/>
          </p:nvPr>
        </p:nvSpPr>
        <p:spPr/>
        <p:txBody>
          <a:bodyPr/>
          <a:lstStyle/>
          <a:p>
            <a:r>
              <a:rPr lang="en-US" dirty="0"/>
              <a:t>Create load balancer rules</a:t>
            </a:r>
          </a:p>
        </p:txBody>
      </p:sp>
      <p:pic>
        <p:nvPicPr>
          <p:cNvPr id="1026" name="Picture 2" descr="Diagram that depicts how load balancer rules work in Azure Load Balancer.">
            <a:extLst>
              <a:ext uri="{FF2B5EF4-FFF2-40B4-BE49-F238E27FC236}">
                <a16:creationId xmlns:a16="http://schemas.microsoft.com/office/drawing/2014/main" id="{EF4F9012-2AB5-3165-C81F-216B00842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1391921"/>
            <a:ext cx="8383832" cy="2458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47302A4-11B1-E561-54CC-71CE3136265F}"/>
              </a:ext>
            </a:extLst>
          </p:cNvPr>
          <p:cNvSpPr/>
          <p:nvPr/>
        </p:nvSpPr>
        <p:spPr>
          <a:xfrm>
            <a:off x="376555"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Maps a frontend IP and port combination to a set of backend pool and port combination</a:t>
            </a:r>
          </a:p>
        </p:txBody>
      </p:sp>
      <p:sp>
        <p:nvSpPr>
          <p:cNvPr id="4" name="Rectangle 3">
            <a:extLst>
              <a:ext uri="{FF2B5EF4-FFF2-40B4-BE49-F238E27FC236}">
                <a16:creationId xmlns:a16="http://schemas.microsoft.com/office/drawing/2014/main" id="{A51BE5D3-FB00-F79D-5211-BD43C066FC56}"/>
              </a:ext>
            </a:extLst>
          </p:cNvPr>
          <p:cNvSpPr/>
          <p:nvPr/>
        </p:nvSpPr>
        <p:spPr>
          <a:xfrm>
            <a:off x="4343717"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Rules can be combined with NAT rules</a:t>
            </a:r>
          </a:p>
        </p:txBody>
      </p:sp>
      <p:sp>
        <p:nvSpPr>
          <p:cNvPr id="5" name="Rectangle 4">
            <a:extLst>
              <a:ext uri="{FF2B5EF4-FFF2-40B4-BE49-F238E27FC236}">
                <a16:creationId xmlns:a16="http://schemas.microsoft.com/office/drawing/2014/main" id="{D4891076-163B-D8E5-2FBD-73F40DA56296}"/>
              </a:ext>
            </a:extLst>
          </p:cNvPr>
          <p:cNvSpPr/>
          <p:nvPr/>
        </p:nvSpPr>
        <p:spPr>
          <a:xfrm>
            <a:off x="8310879"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A NAT rule is explicitly attached to a VM (or network interface) to complete the path to the target</a:t>
            </a:r>
          </a:p>
        </p:txBody>
      </p:sp>
    </p:spTree>
    <p:extLst>
      <p:ext uri="{BB962C8B-B14F-4D97-AF65-F5344CB8AC3E}">
        <p14:creationId xmlns:p14="http://schemas.microsoft.com/office/powerpoint/2010/main" val="4037835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 Load Balancer</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879867" y="1552348"/>
            <a:ext cx="8099747"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Portal – Help me choose a load balancer</a:t>
            </a:r>
          </a:p>
          <a:p>
            <a:pPr marL="342900" indent="-342900">
              <a:lnSpc>
                <a:spcPct val="150000"/>
              </a:lnSpc>
              <a:spcBef>
                <a:spcPts val="600"/>
              </a:spcBef>
              <a:buFont typeface="Arial" panose="020B0604020202020204" pitchFamily="34" charset="0"/>
              <a:buChar char="•"/>
            </a:pPr>
            <a:r>
              <a:rPr lang="en-US" sz="2400" dirty="0">
                <a:solidFill>
                  <a:schemeClr val="tx1"/>
                </a:solidFill>
              </a:rPr>
              <a:t>Configure a load balancer (review settings)</a:t>
            </a: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54700"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None</a:t>
            </a:r>
            <a:r>
              <a:rPr lang="en-US" b="1" dirty="0">
                <a:solidFill>
                  <a:schemeClr val="tx1"/>
                </a:solidFill>
              </a:rPr>
              <a:t> </a:t>
            </a:r>
            <a:r>
              <a:rPr lang="en-US" dirty="0">
                <a:solidFill>
                  <a:schemeClr val="tx1"/>
                </a:solidFill>
              </a:rPr>
              <a:t>(default) requests can be handled by any</a:t>
            </a:r>
            <a:br>
              <a:rPr lang="en-US" dirty="0">
                <a:solidFill>
                  <a:schemeClr val="tx1"/>
                </a:solidFill>
              </a:rPr>
            </a:br>
            <a:r>
              <a:rPr lang="en-US" dirty="0">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t>
            </a:r>
            <a:r>
              <a:rPr lang="en-US" dirty="0">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and protocol </a:t>
            </a:r>
            <a:r>
              <a:rPr lang="en-US" dirty="0">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Load Balancer</a:t>
            </a:r>
          </a:p>
        </p:txBody>
      </p:sp>
      <p:sp>
        <p:nvSpPr>
          <p:cNvPr id="7" name="Rectangle 6">
            <a:extLst>
              <a:ext uri="{FF2B5EF4-FFF2-40B4-BE49-F238E27FC236}">
                <a16:creationId xmlns:a16="http://schemas.microsoft.com/office/drawing/2014/main" id="{B065BE23-B7E3-411D-B438-736FFAA1956D}"/>
              </a:ext>
            </a:extLst>
          </p:cNvPr>
          <p:cNvSpPr/>
          <p:nvPr/>
        </p:nvSpPr>
        <p:spPr>
          <a:xfrm>
            <a:off x="3836391" y="1756883"/>
            <a:ext cx="7132144" cy="25890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342900" indent="-342900">
              <a:spcAft>
                <a:spcPts val="600"/>
              </a:spcAft>
              <a:buClr>
                <a:schemeClr val="accent3"/>
              </a:buClr>
              <a:buFont typeface="Arial" panose="020B0604020202020204" pitchFamily="34" charset="0"/>
              <a:buChar char="•"/>
            </a:pPr>
            <a:r>
              <a:rPr lang="en-US" sz="2000" dirty="0">
                <a:solidFill>
                  <a:srgbClr val="0078D4"/>
                </a:solidFill>
                <a:hlinkClick r:id="rId3">
                  <a:extLst>
                    <a:ext uri="{A12FA001-AC4F-418D-AE19-62706E023703}">
                      <ahyp:hlinkClr xmlns:ahyp="http://schemas.microsoft.com/office/drawing/2018/hyperlinkcolor" val="tx"/>
                    </a:ext>
                  </a:extLst>
                </a:hlinkClick>
              </a:rPr>
              <a:t>Improve application scalability and resiliency by using Azure Load Balancer (</a:t>
            </a:r>
            <a:r>
              <a:rPr lang="en-US" sz="2000" dirty="0">
                <a:solidFill>
                  <a:srgbClr val="0078D4"/>
                </a:solidFill>
                <a:highlight>
                  <a:srgbClr val="FFFF00"/>
                </a:highlight>
                <a:hlinkClick r:id="rId3">
                  <a:extLst>
                    <a:ext uri="{A12FA001-AC4F-418D-AE19-62706E023703}">
                      <ahyp:hlinkClr xmlns:ahyp="http://schemas.microsoft.com/office/drawing/2018/hyperlinkcolor" val="tx"/>
                    </a:ext>
                  </a:extLst>
                </a:hlinkClick>
              </a:rPr>
              <a:t>sandbox</a:t>
            </a:r>
            <a:r>
              <a:rPr lang="en-US" sz="2000" dirty="0">
                <a:solidFill>
                  <a:srgbClr val="0078D4"/>
                </a:solidFill>
                <a:hlinkClick r:id="rId3">
                  <a:extLst>
                    <a:ext uri="{A12FA001-AC4F-418D-AE19-62706E023703}">
                      <ahyp:hlinkClr xmlns:ahyp="http://schemas.microsoft.com/office/drawing/2018/hyperlinkcolor" val="tx"/>
                    </a:ext>
                  </a:extLst>
                </a:hlinkClick>
              </a:rPr>
              <a:t>)</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4">
                  <a:extLst>
                    <a:ext uri="{A12FA001-AC4F-418D-AE19-62706E023703}">
                      <ahyp:hlinkClr xmlns:ahyp="http://schemas.microsoft.com/office/drawing/2018/hyperlinkcolor" val="tx"/>
                    </a:ext>
                  </a:extLst>
                </a:hlinkClick>
              </a:rPr>
              <a:t>Load balance non-HTTP(S) traffic in Azure </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5">
                  <a:extLst>
                    <a:ext uri="{A12FA001-AC4F-418D-AE19-62706E023703}">
                      <ahyp:hlinkClr xmlns:ahyp="http://schemas.microsoft.com/office/drawing/2018/hyperlinkcolor" val="tx"/>
                    </a:ext>
                  </a:extLst>
                </a:hlinkClick>
              </a:rPr>
              <a:t>Introduction to Azure Load Balancer</a:t>
            </a:r>
            <a:endParaRPr lang="en-US" sz="2000" dirty="0">
              <a:solidFill>
                <a:srgbClr val="0078D4"/>
              </a:solidFill>
            </a:endParaRPr>
          </a:p>
          <a:p>
            <a:pPr marL="342900" lvl="1" indent="-342900">
              <a:spcAft>
                <a:spcPts val="600"/>
              </a:spcAft>
              <a:buFont typeface="Wingdings" panose="05000000000000000000" pitchFamily="2" charset="2"/>
              <a:buChar char="§"/>
            </a:pPr>
            <a:endParaRPr lang="en-US" sz="2000" dirty="0"/>
          </a:p>
          <a:p>
            <a:pPr marL="342900" lvl="1" indent="-342900">
              <a:spcAft>
                <a:spcPts val="600"/>
              </a:spcAft>
              <a:buFont typeface="Wingdings" panose="05000000000000000000" pitchFamily="2" charset="2"/>
              <a:buChar char="§"/>
            </a:pPr>
            <a:endParaRPr lang="en-US" sz="2000" dirty="0">
              <a:solidFill>
                <a:schemeClr val="tx1"/>
              </a:solidFill>
            </a:endParaRPr>
          </a:p>
        </p:txBody>
      </p:sp>
      <p:sp>
        <p:nvSpPr>
          <p:cNvPr id="3" name="TextBox 2">
            <a:extLst>
              <a:ext uri="{FF2B5EF4-FFF2-40B4-BE49-F238E27FC236}">
                <a16:creationId xmlns:a16="http://schemas.microsoft.com/office/drawing/2014/main" id="{C0B2FDA3-F552-BDE4-3308-424FD575AA51}"/>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034995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Configure Azure Application Gateway</a:t>
            </a:r>
          </a:p>
        </p:txBody>
      </p:sp>
      <p:sp>
        <p:nvSpPr>
          <p:cNvPr id="4" name="TextBox 3">
            <a:extLst>
              <a:ext uri="{FF2B5EF4-FFF2-40B4-BE49-F238E27FC236}">
                <a16:creationId xmlns:a16="http://schemas.microsoft.com/office/drawing/2014/main" id="{D85FDA11-7FB7-45C9-B795-1D7A89D6716C}"/>
              </a:ext>
            </a:extLst>
          </p:cNvPr>
          <p:cNvSpPr txBox="1"/>
          <p:nvPr/>
        </p:nvSpPr>
        <p:spPr>
          <a:xfrm>
            <a:off x="465138" y="1546968"/>
            <a:ext cx="5444504" cy="2712666"/>
          </a:xfrm>
          <a:prstGeom prst="rect">
            <a:avLst/>
          </a:prstGeom>
          <a:noFill/>
        </p:spPr>
        <p:txBody>
          <a:bodyPr wrap="square" lIns="0" tIns="0" rIns="0" bIns="0" rtlCol="0" anchor="ctr">
            <a:spAutoFit/>
          </a:bodyPr>
          <a:lstStyle/>
          <a:p>
            <a:pPr marL="342900" indent="-342900">
              <a:lnSpc>
                <a:spcPct val="150000"/>
              </a:lnSpc>
              <a:buFont typeface="Arial" panose="020B0604020202020204" pitchFamily="34" charset="0"/>
              <a:buChar char="•"/>
            </a:pPr>
            <a:r>
              <a:rPr lang="en-US" sz="2000" dirty="0"/>
              <a:t>Implement Application Gateway</a:t>
            </a:r>
          </a:p>
          <a:p>
            <a:pPr marL="342900" indent="-342900">
              <a:lnSpc>
                <a:spcPct val="150000"/>
              </a:lnSpc>
              <a:buFont typeface="Arial" panose="020B0604020202020204" pitchFamily="34" charset="0"/>
              <a:buChar char="•"/>
            </a:pPr>
            <a:r>
              <a:rPr lang="en-US" sz="2000" dirty="0"/>
              <a:t>Determine Application Gateway Routing</a:t>
            </a:r>
          </a:p>
          <a:p>
            <a:pPr marL="342900" indent="-342900">
              <a:lnSpc>
                <a:spcPct val="150000"/>
              </a:lnSpc>
              <a:buFont typeface="Arial" panose="020B0604020202020204" pitchFamily="34" charset="0"/>
              <a:buChar char="•"/>
            </a:pPr>
            <a:r>
              <a:rPr lang="en-US" sz="2000" dirty="0"/>
              <a:t>Demonstration – Configure an Application Gateway </a:t>
            </a:r>
          </a:p>
          <a:p>
            <a:pPr marL="342900" indent="-342900">
              <a:lnSpc>
                <a:spcPct val="150000"/>
              </a:lnSpc>
              <a:buFont typeface="Arial" panose="020B0604020202020204" pitchFamily="34" charset="0"/>
              <a:buChar char="•"/>
            </a:pPr>
            <a:r>
              <a:rPr lang="en-US" sz="2000" dirty="0"/>
              <a:t>Setup Application Gateway Components</a:t>
            </a:r>
          </a:p>
          <a:p>
            <a:pPr marL="342900" indent="-342900">
              <a:lnSpc>
                <a:spcPct val="150000"/>
              </a:lnSpc>
              <a:buFont typeface="Arial" panose="020B0604020202020204" pitchFamily="34" charset="0"/>
              <a:buChar char="•"/>
            </a:pPr>
            <a:r>
              <a:rPr lang="en-US" sz="2000" dirty="0"/>
              <a:t>Learning Recap</a:t>
            </a:r>
          </a:p>
        </p:txBody>
      </p:sp>
      <p:sp>
        <p:nvSpPr>
          <p:cNvPr id="21" name="TextBox 20">
            <a:extLst>
              <a:ext uri="{FF2B5EF4-FFF2-40B4-BE49-F238E27FC236}">
                <a16:creationId xmlns:a16="http://schemas.microsoft.com/office/drawing/2014/main" id="{44EC36A7-0D55-3521-3AC0-BF2A4935071D}"/>
              </a:ext>
            </a:extLst>
          </p:cNvPr>
          <p:cNvSpPr txBox="1"/>
          <p:nvPr/>
        </p:nvSpPr>
        <p:spPr>
          <a:xfrm>
            <a:off x="6472355" y="1716224"/>
            <a:ext cx="4605129" cy="140038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load 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Azure Application Gateway</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Implement Application Gateway</a:t>
            </a: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Manages web</a:t>
            </a:r>
            <a:br>
              <a:rPr lang="en-US" dirty="0">
                <a:solidFill>
                  <a:schemeClr val="tx1"/>
                </a:solidFill>
              </a:rPr>
            </a:br>
            <a:r>
              <a:rPr lang="en-US" dirty="0">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The web servers can be Azure virtual machines, Azure virtual machine scale sets, Azure App Service, and even</a:t>
            </a:r>
            <a:br>
              <a:rPr lang="en-US" dirty="0">
                <a:solidFill>
                  <a:schemeClr val="tx1"/>
                </a:solidFill>
              </a:rPr>
            </a:br>
            <a:r>
              <a:rPr lang="en-US" dirty="0">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chemeClr val="tx2">
              <a:lumMod val="20000"/>
              <a:lumOff val="80000"/>
            </a:schemeClr>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2" y="2038523"/>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chemeClr val="tx2">
              <a:lumMod val="20000"/>
              <a:lumOff val="80000"/>
            </a:schemeClr>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636" y="2022233"/>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an Azure Application Gateway</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51786" y="1477015"/>
            <a:ext cx="9199082"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Configure the Azure Application Gateway</a:t>
            </a:r>
          </a:p>
          <a:p>
            <a:pPr marL="342900" indent="-342900">
              <a:lnSpc>
                <a:spcPct val="150000"/>
              </a:lnSpc>
              <a:spcBef>
                <a:spcPts val="600"/>
              </a:spcBef>
              <a:buFont typeface="Arial" panose="020B0604020202020204" pitchFamily="34" charset="0"/>
              <a:buChar char="•"/>
            </a:pPr>
            <a:r>
              <a:rPr lang="en-US" sz="2400" dirty="0">
                <a:solidFill>
                  <a:schemeClr val="tx1"/>
                </a:solidFill>
              </a:rPr>
              <a:t>Compare to the Load Balancer</a:t>
            </a:r>
          </a:p>
        </p:txBody>
      </p:sp>
    </p:spTree>
    <p:extLst>
      <p:ext uri="{BB962C8B-B14F-4D97-AF65-F5344CB8AC3E}">
        <p14:creationId xmlns:p14="http://schemas.microsoft.com/office/powerpoint/2010/main" val="24630740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2744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3995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055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571054"/>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336604"/>
            <a:ext cx="2663824" cy="86062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312669"/>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Health probes</a:t>
            </a: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667" y="1274405"/>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Administer Network Traffic </a:t>
            </a:r>
          </a:p>
        </p:txBody>
      </p:sp>
      <p:sp>
        <p:nvSpPr>
          <p:cNvPr id="34" name="TextBox 33">
            <a:extLst>
              <a:ext uri="{FF2B5EF4-FFF2-40B4-BE49-F238E27FC236}">
                <a16:creationId xmlns:a16="http://schemas.microsoft.com/office/drawing/2014/main" id="{6A4131AC-52CE-4D3E-B409-916150339DE9}"/>
              </a:ext>
            </a:extLst>
          </p:cNvPr>
          <p:cNvSpPr txBox="1"/>
          <p:nvPr/>
        </p:nvSpPr>
        <p:spPr>
          <a:xfrm>
            <a:off x="634439" y="1224753"/>
            <a:ext cx="7327900" cy="3826332"/>
          </a:xfrm>
          <a:prstGeom prst="rect">
            <a:avLst/>
          </a:prstGeom>
          <a:noFill/>
        </p:spPr>
        <p:txBody>
          <a:bodyPr wrap="square" lIns="0" tIns="0" rIns="0" bIns="0" rtlCol="0" anchor="t">
            <a:noAutofit/>
          </a:bodyPr>
          <a:lstStyle/>
          <a:p>
            <a:pPr marL="342900" indent="-342900">
              <a:lnSpc>
                <a:spcPct val="150000"/>
              </a:lnSpc>
              <a:spcAft>
                <a:spcPts val="600"/>
              </a:spcAft>
              <a:buFont typeface="Arial" panose="020B0604020202020204" pitchFamily="34" charset="0"/>
              <a:buChar char="•"/>
            </a:pPr>
            <a:r>
              <a:rPr lang="en-US" sz="2400" dirty="0">
                <a:hlinkClick r:id="rId3"/>
              </a:rPr>
              <a:t>Configure Azure Load Balancer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4"/>
              </a:rPr>
              <a:t>Configure Application Gateway</a:t>
            </a:r>
            <a:endParaRPr lang="en-US" sz="2400" dirty="0"/>
          </a:p>
          <a:p>
            <a:pPr marL="342900" indent="-342900">
              <a:lnSpc>
                <a:spcPct val="150000"/>
              </a:lnSpc>
              <a:spcAft>
                <a:spcPts val="600"/>
              </a:spcAft>
              <a:buFont typeface="Arial" panose="020B0604020202020204" pitchFamily="34" charset="0"/>
              <a:buChar char="•"/>
            </a:pPr>
            <a:r>
              <a:rPr lang="en-US" sz="2400" dirty="0">
                <a:hlinkClick r:id="rId5"/>
              </a:rPr>
              <a:t>Configure Network Watcher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6"/>
              </a:rPr>
              <a:t>Lab 06 – Implement Traffic Management</a:t>
            </a:r>
            <a:endParaRPr lang="en-US" sz="2400"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Application Gateway</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077339" y="1983478"/>
            <a:ext cx="7662716" cy="3477875"/>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hlinkClick r:id="rId3"/>
              </a:rPr>
              <a:t>Introduction to Azure Application Gateway </a:t>
            </a:r>
            <a:endParaRPr lang="en-US" sz="2000" dirty="0"/>
          </a:p>
          <a:p>
            <a:pPr marL="342900" indent="-342900">
              <a:spcAft>
                <a:spcPts val="1200"/>
              </a:spcAft>
              <a:buFont typeface="Arial" panose="020B0604020202020204" pitchFamily="34" charset="0"/>
              <a:buChar char="•"/>
            </a:pPr>
            <a:r>
              <a:rPr lang="en-US" sz="2000" dirty="0">
                <a:hlinkClick r:id="rId4"/>
              </a:rPr>
              <a:t>Load balance your web service traffic with Application Gateway</a:t>
            </a:r>
            <a:endParaRPr lang="en-US" sz="2000" dirty="0"/>
          </a:p>
          <a:p>
            <a:pPr marL="342900" indent="-342900">
              <a:spcAft>
                <a:spcPts val="1200"/>
              </a:spcAft>
              <a:buFont typeface="Arial" panose="020B0604020202020204" pitchFamily="34" charset="0"/>
              <a:buChar char="•"/>
            </a:pPr>
            <a:r>
              <a:rPr lang="en-US" sz="2000" dirty="0">
                <a:hlinkClick r:id="rId5"/>
              </a:rPr>
              <a:t>Load balance HTTP(S) traffic in Azure </a:t>
            </a:r>
            <a:endParaRPr lang="en-US" sz="2000" dirty="0"/>
          </a:p>
          <a:p>
            <a:pPr marL="342900" indent="-342900">
              <a:spcAft>
                <a:spcPts val="1200"/>
              </a:spcAft>
              <a:buFont typeface="Arial" panose="020B0604020202020204" pitchFamily="34" charset="0"/>
              <a:buChar char="•"/>
            </a:pPr>
            <a:r>
              <a:rPr lang="en-US" sz="2000" dirty="0">
                <a:hlinkClick r:id="rId6"/>
              </a:rPr>
              <a:t>Encrypt network traffic end to end with Azure Application Gateway</a:t>
            </a:r>
            <a:endParaRPr lang="en-US" sz="2000" dirty="0"/>
          </a:p>
          <a:p>
            <a:pPr marL="342900" indent="-342900">
              <a:spcAft>
                <a:spcPts val="1200"/>
              </a:spcAft>
              <a:buFont typeface="Arial" panose="020B0604020202020204" pitchFamily="34" charset="0"/>
              <a:buChar char="•"/>
            </a:pPr>
            <a:endParaRPr lang="en-US" sz="2000" dirty="0"/>
          </a:p>
          <a:p>
            <a:pPr marL="342900" indent="-342900">
              <a:spcAft>
                <a:spcPts val="1200"/>
              </a:spcAft>
              <a:buFont typeface="Arial" panose="020B0604020202020204" pitchFamily="34" charset="0"/>
              <a:buChar char="•"/>
            </a:pPr>
            <a:endParaRPr lang="en-US" sz="2000" dirty="0">
              <a:solidFill>
                <a:schemeClr val="tx1"/>
              </a:solidFill>
            </a:endParaRPr>
          </a:p>
          <a:p>
            <a:pPr marL="342900" indent="-34290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225131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65138" y="1571947"/>
            <a:ext cx="4517828" cy="4021390"/>
          </a:xfrm>
          <a:prstGeom prst="rect">
            <a:avLst/>
          </a:prstGeom>
          <a:noFill/>
        </p:spPr>
        <p:txBody>
          <a:bodyPr wrap="square" lIns="0" tIns="0" rIns="0" bIns="0" rtlCol="0" anchor="t">
            <a:noAutofit/>
          </a:bodyPr>
          <a:lstStyle/>
          <a:p>
            <a:pPr marL="342900" indent="-342900">
              <a:lnSpc>
                <a:spcPct val="150000"/>
              </a:lnSpc>
              <a:spcBef>
                <a:spcPct val="0"/>
              </a:spcBef>
              <a:spcAft>
                <a:spcPts val="600"/>
              </a:spcAft>
              <a:buFont typeface="Arial" panose="020B0604020202020204" pitchFamily="34" charset="0"/>
              <a:buChar char="•"/>
            </a:pPr>
            <a:r>
              <a:rPr lang="en-US" sz="2000" dirty="0"/>
              <a:t>Describe Network Watcher Features</a:t>
            </a:r>
          </a:p>
          <a:p>
            <a:pPr marL="342900" indent="-342900">
              <a:lnSpc>
                <a:spcPct val="150000"/>
              </a:lnSpc>
              <a:spcBef>
                <a:spcPct val="0"/>
              </a:spcBef>
              <a:spcAft>
                <a:spcPts val="600"/>
              </a:spcAft>
              <a:buFont typeface="Arial" panose="020B0604020202020204" pitchFamily="34" charset="0"/>
              <a:buChar char="•"/>
            </a:pPr>
            <a:r>
              <a:rPr lang="en-US" sz="2000" dirty="0"/>
              <a:t>Review IP Flow Verify Diagnostics</a:t>
            </a:r>
          </a:p>
          <a:p>
            <a:pPr marL="342900" indent="-342900">
              <a:lnSpc>
                <a:spcPct val="150000"/>
              </a:lnSpc>
              <a:spcBef>
                <a:spcPct val="0"/>
              </a:spcBef>
              <a:spcAft>
                <a:spcPts val="600"/>
              </a:spcAft>
              <a:buFont typeface="Arial" panose="020B0604020202020204" pitchFamily="34" charset="0"/>
              <a:buChar char="•"/>
            </a:pPr>
            <a:r>
              <a:rPr lang="en-US" sz="2000" dirty="0"/>
              <a:t>Review Next Hop Diagnostics</a:t>
            </a:r>
          </a:p>
          <a:p>
            <a:pPr marL="342900" indent="-342900">
              <a:lnSpc>
                <a:spcPct val="150000"/>
              </a:lnSpc>
              <a:spcBef>
                <a:spcPct val="0"/>
              </a:spcBef>
              <a:spcAft>
                <a:spcPts val="600"/>
              </a:spcAft>
              <a:buFont typeface="Arial" panose="020B0604020202020204" pitchFamily="34" charset="0"/>
              <a:buChar char="•"/>
            </a:pPr>
            <a:r>
              <a:rPr lang="en-US" sz="2000" dirty="0"/>
              <a:t>Visualize the Network Topology </a:t>
            </a:r>
          </a:p>
          <a:p>
            <a:pPr marL="342900" indent="-342900">
              <a:lnSpc>
                <a:spcPct val="150000"/>
              </a:lnSpc>
              <a:spcBef>
                <a:spcPct val="0"/>
              </a:spcBef>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47ACD107-7BBE-8EB8-6856-424B99FA1B37}"/>
              </a:ext>
            </a:extLst>
          </p:cNvPr>
          <p:cNvSpPr txBox="1"/>
          <p:nvPr/>
        </p:nvSpPr>
        <p:spPr>
          <a:xfrm>
            <a:off x="6472355" y="1716224"/>
            <a:ext cx="4605129" cy="232371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Monitor virtual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Use Azure Network Watcher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external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virtual network connectivity</a:t>
            </a:r>
          </a:p>
        </p:txBody>
      </p:sp>
    </p:spTree>
    <p:extLst>
      <p:ext uri="{BB962C8B-B14F-4D97-AF65-F5344CB8AC3E}">
        <p14:creationId xmlns:p14="http://schemas.microsoft.com/office/powerpoint/2010/main" val="29254439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449263"/>
            <a:ext cx="11568684" cy="655637"/>
          </a:xfrm>
        </p:spPr>
        <p:txBody>
          <a:bodyPr/>
          <a:lstStyle/>
          <a:p>
            <a:r>
              <a:rPr lang="en-US" dirty="0"/>
              <a:t>Describe Network Watcher Features</a:t>
            </a:r>
          </a:p>
        </p:txBody>
      </p:sp>
      <p:sp>
        <p:nvSpPr>
          <p:cNvPr id="2" name="Text Placeholder 1">
            <a:extLst>
              <a:ext uri="{FF2B5EF4-FFF2-40B4-BE49-F238E27FC236}">
                <a16:creationId xmlns:a16="http://schemas.microsoft.com/office/drawing/2014/main" id="{44B0691D-E6C9-39CA-6F66-2A8CBBC059BB}"/>
              </a:ext>
            </a:extLst>
          </p:cNvPr>
          <p:cNvSpPr>
            <a:spLocks noGrp="1"/>
          </p:cNvSpPr>
          <p:nvPr>
            <p:ph type="body" sz="quarter" idx="10"/>
          </p:nvPr>
        </p:nvSpPr>
        <p:spPr>
          <a:xfrm>
            <a:off x="441325" y="998538"/>
            <a:ext cx="11568113" cy="783035"/>
          </a:xfrm>
        </p:spPr>
        <p:txBody>
          <a:bodyPr/>
          <a:lstStyle/>
          <a:p>
            <a:r>
              <a:rPr lang="en-US" dirty="0"/>
              <a:t>A regional service with various network diagnostics</a:t>
            </a:r>
          </a:p>
          <a:p>
            <a:endParaRPr lang="en-US" dirty="0"/>
          </a:p>
        </p:txBody>
      </p:sp>
      <p:pic>
        <p:nvPicPr>
          <p:cNvPr id="1026" name="Picture 2" descr="Diagram showing Azure Network Watcher's capabilities.">
            <a:extLst>
              <a:ext uri="{FF2B5EF4-FFF2-40B4-BE49-F238E27FC236}">
                <a16:creationId xmlns:a16="http://schemas.microsoft.com/office/drawing/2014/main" id="{F32E27E5-EE1E-6A85-3633-4E0CE6C17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50" y="1781573"/>
            <a:ext cx="11430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27831" y="1185165"/>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26853" y="4587981"/>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39241" y="4587981"/>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17926" y="4587981"/>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Network Watcher</a:t>
            </a:r>
          </a:p>
        </p:txBody>
      </p:sp>
      <p:sp>
        <p:nvSpPr>
          <p:cNvPr id="9" name="TextBox 8">
            <a:extLst>
              <a:ext uri="{FF2B5EF4-FFF2-40B4-BE49-F238E27FC236}">
                <a16:creationId xmlns:a16="http://schemas.microsoft.com/office/drawing/2014/main" id="{3FD9F227-18B1-4F15-8C5F-AE0A0A5E981A}"/>
              </a:ext>
            </a:extLst>
          </p:cNvPr>
          <p:cNvSpPr txBox="1"/>
          <p:nvPr/>
        </p:nvSpPr>
        <p:spPr>
          <a:xfrm>
            <a:off x="4106581" y="1891735"/>
            <a:ext cx="7213060" cy="1785104"/>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dirty="0">
                <a:hlinkClick r:id="rId3"/>
              </a:rPr>
              <a:t>Introduction to Azure Network Watcher</a:t>
            </a:r>
            <a:endParaRPr lang="en-US" sz="2000" dirty="0"/>
          </a:p>
          <a:p>
            <a:pPr marL="342900" indent="-342900">
              <a:spcAft>
                <a:spcPts val="600"/>
              </a:spcAft>
              <a:buFont typeface="Arial" panose="020B0604020202020204" pitchFamily="34" charset="0"/>
              <a:buChar char="•"/>
            </a:pPr>
            <a:r>
              <a:rPr lang="en-US" sz="2000" dirty="0">
                <a:hlinkClick r:id="rId4"/>
              </a:rPr>
              <a:t>Monitor and troubleshoot your end-to-end Azure network infrastructure by using network monitoring tools</a:t>
            </a:r>
            <a:endParaRPr lang="en-US" sz="2000" dirty="0"/>
          </a:p>
          <a:p>
            <a:pPr marL="342900" indent="-342900">
              <a:spcAft>
                <a:spcPts val="600"/>
              </a:spcAft>
              <a:buFont typeface="Arial" panose="020B0604020202020204" pitchFamily="34" charset="0"/>
              <a:buChar char="•"/>
            </a:pPr>
            <a:r>
              <a:rPr lang="en-US" sz="2000" dirty="0">
                <a:hlinkClick r:id="rId5"/>
              </a:rPr>
              <a:t>Analyze your Azure infrastructure by using Azure Monitor logs (sandbox)</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71047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Implement Traffic Management</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a:xfrm>
            <a:off x="600855" y="525428"/>
            <a:ext cx="11701941" cy="502246"/>
          </a:xfrm>
        </p:spPr>
        <p:txBody>
          <a:bodyPr>
            <a:noAutofit/>
          </a:bodyPr>
          <a:lstStyle/>
          <a:p>
            <a:r>
              <a:rPr lang="en-US" dirty="0"/>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387696" y="2423281"/>
            <a:ext cx="3545369" cy="26858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563">
              <a:spcAft>
                <a:spcPts val="612"/>
              </a:spcAft>
            </a:pPr>
            <a:r>
              <a:rPr lang="en-US" dirty="0">
                <a:solidFill>
                  <a:srgbClr val="000000"/>
                </a:solidFill>
                <a:latin typeface="Segoe UI"/>
                <a:ea typeface="+mn-lt"/>
                <a:cs typeface="Segoe UI"/>
              </a:rPr>
              <a:t>In this lab, you learn about load balancing.</a:t>
            </a:r>
          </a:p>
          <a:p>
            <a:pPr defTabSz="932563">
              <a:spcAft>
                <a:spcPts val="612"/>
              </a:spcAft>
            </a:pPr>
            <a:r>
              <a:rPr lang="en-US" dirty="0">
                <a:solidFill>
                  <a:srgbClr val="000000"/>
                </a:solidFill>
                <a:latin typeface="Segoe UI"/>
                <a:ea typeface="+mn-lt"/>
                <a:cs typeface="Segoe UI"/>
              </a:rPr>
              <a:t>You learn how to implement and test an Azure Load Balancer and </a:t>
            </a:r>
            <a:r>
              <a:rPr lang="en-US" dirty="0">
                <a:solidFill>
                  <a:srgbClr val="000000"/>
                </a:solidFill>
                <a:ea typeface="+mn-lt"/>
                <a:cs typeface="Segoe UI"/>
              </a:rPr>
              <a:t>an Azure Application Gateway. </a:t>
            </a:r>
            <a:endParaRPr lang="en-US" dirty="0">
              <a:solidFill>
                <a:srgbClr val="000000"/>
              </a:solidFill>
              <a:latin typeface="Segoe UI"/>
              <a:ea typeface="+mn-lt"/>
              <a:cs typeface="Segoe UI"/>
            </a:endParaRP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5035247" y="2060136"/>
            <a:ext cx="6890320" cy="304900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defTabSz="932563">
              <a:spcAft>
                <a:spcPts val="612"/>
              </a:spcAft>
              <a:buSzPct val="90000"/>
            </a:pPr>
            <a:r>
              <a:rPr lang="en-US" sz="2000" dirty="0">
                <a:solidFill>
                  <a:srgbClr val="000000"/>
                </a:solidFill>
                <a:latin typeface="Segoe UI Semibold"/>
                <a:cs typeface="Segoe UI Semilight"/>
              </a:rPr>
              <a:t>Task 1: </a:t>
            </a:r>
            <a:r>
              <a:rPr lang="en-US" sz="2000" dirty="0">
                <a:solidFill>
                  <a:srgbClr val="000000"/>
                </a:solidFill>
                <a:latin typeface="Segoe UI" panose="020B0502040204020203" pitchFamily="34" charset="0"/>
                <a:cs typeface="Segoe UI" panose="020B0502040204020203" pitchFamily="34" charset="0"/>
              </a:rPr>
              <a:t>Use a template to provision an infrastructure.</a:t>
            </a:r>
          </a:p>
          <a:p>
            <a:pPr defTabSz="932563">
              <a:spcAft>
                <a:spcPts val="612"/>
              </a:spcAft>
              <a:buSzPct val="90000"/>
            </a:pPr>
            <a:r>
              <a:rPr lang="en-US" sz="2000" dirty="0">
                <a:solidFill>
                  <a:srgbClr val="000000"/>
                </a:solidFill>
                <a:latin typeface="Segoe UI Semibold"/>
                <a:cs typeface="Segoe UI Semilight"/>
              </a:rPr>
              <a:t>Task 2: </a:t>
            </a:r>
            <a:r>
              <a:rPr lang="en-US" sz="2000" dirty="0">
                <a:solidFill>
                  <a:srgbClr val="000000"/>
                </a:solidFill>
                <a:latin typeface="Segoe UI"/>
                <a:cs typeface="Segoe UI Semilight"/>
              </a:rPr>
              <a:t>Configure an Azure Load Balancer.</a:t>
            </a:r>
          </a:p>
          <a:p>
            <a:pPr defTabSz="932563">
              <a:spcAft>
                <a:spcPts val="612"/>
              </a:spcAft>
              <a:buSzPct val="90000"/>
            </a:pPr>
            <a:r>
              <a:rPr lang="en-US" sz="2000" dirty="0">
                <a:solidFill>
                  <a:srgbClr val="000000"/>
                </a:solidFill>
                <a:latin typeface="Segoe UI Semibold"/>
                <a:cs typeface="Segoe UI Semilight"/>
              </a:rPr>
              <a:t>Task 3: </a:t>
            </a:r>
            <a:r>
              <a:rPr lang="en-US" sz="2000" dirty="0">
                <a:solidFill>
                  <a:srgbClr val="000000"/>
                </a:solidFill>
                <a:latin typeface="Segoe UI"/>
                <a:cs typeface="Segoe UI Semilight"/>
              </a:rPr>
              <a:t>Configure an Azure Application Gateway.</a:t>
            </a: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a:p>
            <a:pPr defTabSz="932563">
              <a:spcAft>
                <a:spcPts val="612"/>
              </a:spcAft>
              <a:buSzPct val="90000"/>
            </a:pPr>
            <a:endParaRPr lang="en-US" sz="2000" dirty="0">
              <a:solidFill>
                <a:srgbClr val="000000"/>
              </a:solidFill>
              <a:latin typeface="Segoe UI"/>
              <a:cs typeface="Segoe UI Semilight"/>
            </a:endParaRPr>
          </a:p>
        </p:txBody>
      </p:sp>
      <p:sp>
        <p:nvSpPr>
          <p:cNvPr id="19" name="Text Placeholder 2">
            <a:extLst>
              <a:ext uri="{FF2B5EF4-FFF2-40B4-BE49-F238E27FC236}">
                <a16:creationId xmlns:a16="http://schemas.microsoft.com/office/drawing/2014/main" id="{585766C3-22A0-4241-A7D4-28BD41B6EA08}"/>
              </a:ext>
              <a:ext uri="{C183D7F6-B498-43B3-948B-1728B52AA6E4}">
                <adec:decorative xmlns:adec="http://schemas.microsoft.com/office/drawing/2017/decorative" val="1"/>
              </a:ext>
            </a:extLst>
          </p:cNvPr>
          <p:cNvSpPr txBox="1">
            <a:spLocks/>
          </p:cNvSpPr>
          <p:nvPr/>
        </p:nvSpPr>
        <p:spPr>
          <a:xfrm>
            <a:off x="8293460" y="6141600"/>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spc="0" dirty="0">
                <a:latin typeface="Segoe UI"/>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2717" y="6141601"/>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endParaRPr lang="en-US" sz="900" dirty="0">
              <a:solidFill>
                <a:srgbClr val="000000"/>
              </a:solidFill>
              <a:latin typeface="Segoe UI"/>
            </a:endParaRPr>
          </a:p>
        </p:txBody>
      </p:sp>
      <p:sp>
        <p:nvSpPr>
          <p:cNvPr id="4" name="TextBox 3">
            <a:extLst>
              <a:ext uri="{FF2B5EF4-FFF2-40B4-BE49-F238E27FC236}">
                <a16:creationId xmlns:a16="http://schemas.microsoft.com/office/drawing/2014/main" id="{89B0C7DE-9F99-5F16-33DD-9FF68B1062D7}"/>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6779343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0424-91CD-5EC5-F14D-6FEFE122059E}"/>
              </a:ext>
            </a:extLst>
          </p:cNvPr>
          <p:cNvSpPr>
            <a:spLocks noGrp="1"/>
          </p:cNvSpPr>
          <p:nvPr>
            <p:ph type="title"/>
          </p:nvPr>
        </p:nvSpPr>
        <p:spPr/>
        <p:txBody>
          <a:bodyPr/>
          <a:lstStyle/>
          <a:p>
            <a:r>
              <a:rPr lang="en-US" dirty="0"/>
              <a:t>Network Traffic whiteboard (walkthrough)</a:t>
            </a:r>
          </a:p>
        </p:txBody>
      </p:sp>
      <p:sp>
        <p:nvSpPr>
          <p:cNvPr id="6" name="TextBox 5">
            <a:extLst>
              <a:ext uri="{FF2B5EF4-FFF2-40B4-BE49-F238E27FC236}">
                <a16:creationId xmlns:a16="http://schemas.microsoft.com/office/drawing/2014/main" id="{D5AFC2E1-4176-F3B1-2C7D-CFCCD7D44FF1}"/>
              </a:ext>
            </a:extLst>
          </p:cNvPr>
          <p:cNvSpPr txBox="1"/>
          <p:nvPr/>
        </p:nvSpPr>
        <p:spPr>
          <a:xfrm>
            <a:off x="238159" y="1760538"/>
            <a:ext cx="4291240" cy="264352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a load balancer and when should it be used?</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are the four types of Azure load balancers? Describe the differences.</a:t>
            </a:r>
          </a:p>
          <a:p>
            <a:pPr defTabSz="932597">
              <a:lnSpc>
                <a:spcPct val="90000"/>
              </a:lnSpc>
              <a:spcAft>
                <a:spcPts val="1224"/>
              </a:spcAft>
            </a:pPr>
            <a:endParaRPr lang="en-US" sz="2448" dirty="0">
              <a:solidFill>
                <a:srgbClr val="000000"/>
              </a:solidFill>
              <a:latin typeface="Segoe UI"/>
            </a:endParaRPr>
          </a:p>
        </p:txBody>
      </p:sp>
      <p:grpSp>
        <p:nvGrpSpPr>
          <p:cNvPr id="10" name="Group 9" descr="whiteboard diagram editable version">
            <a:extLst>
              <a:ext uri="{FF2B5EF4-FFF2-40B4-BE49-F238E27FC236}">
                <a16:creationId xmlns:a16="http://schemas.microsoft.com/office/drawing/2014/main" id="{2DD592E1-5E59-4E70-C504-6495F7253275}"/>
              </a:ext>
            </a:extLst>
          </p:cNvPr>
          <p:cNvGrpSpPr/>
          <p:nvPr/>
        </p:nvGrpSpPr>
        <p:grpSpPr>
          <a:xfrm>
            <a:off x="4852403" y="1555342"/>
            <a:ext cx="7274348" cy="3883841"/>
            <a:chOff x="5760902" y="2258959"/>
            <a:chExt cx="6274199" cy="3006376"/>
          </a:xfrm>
        </p:grpSpPr>
        <p:sp>
          <p:nvSpPr>
            <p:cNvPr id="27" name="Rectangle 26">
              <a:extLst>
                <a:ext uri="{FF2B5EF4-FFF2-40B4-BE49-F238E27FC236}">
                  <a16:creationId xmlns:a16="http://schemas.microsoft.com/office/drawing/2014/main" id="{E63C4B7F-E379-2823-956A-34A28CBC8243}"/>
                </a:ext>
              </a:extLst>
            </p:cNvPr>
            <p:cNvSpPr/>
            <p:nvPr/>
          </p:nvSpPr>
          <p:spPr bwMode="auto">
            <a:xfrm>
              <a:off x="5760902"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0000">
                    <a:lumMod val="50000"/>
                    <a:lumOff val="50000"/>
                  </a:srgbClr>
                </a:soli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A3137B7D-3527-6A40-9697-44371EB29766}"/>
                </a:ext>
              </a:extLst>
            </p:cNvPr>
            <p:cNvSpPr/>
            <p:nvPr/>
          </p:nvSpPr>
          <p:spPr bwMode="auto">
            <a:xfrm>
              <a:off x="8983226"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 name="Text Placeholder 2">
            <a:extLst>
              <a:ext uri="{FF2B5EF4-FFF2-40B4-BE49-F238E27FC236}">
                <a16:creationId xmlns:a16="http://schemas.microsoft.com/office/drawing/2014/main" id="{26B89B16-8613-D348-D3F8-0ADAB9FDE196}"/>
              </a:ext>
            </a:extLst>
          </p:cNvPr>
          <p:cNvSpPr txBox="1">
            <a:spLocks/>
          </p:cNvSpPr>
          <p:nvPr/>
        </p:nvSpPr>
        <p:spPr>
          <a:xfrm>
            <a:off x="4852403" y="5669678"/>
            <a:ext cx="7434370" cy="6937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r>
              <a:rPr lang="en-US" sz="2400" spc="-50" dirty="0">
                <a:latin typeface="Segoe UI Semibold"/>
              </a:rPr>
              <a:t>The portal provides a </a:t>
            </a:r>
            <a:r>
              <a:rPr lang="en-US" sz="2400" i="1" spc="-50" dirty="0">
                <a:latin typeface="Segoe UI Semibold"/>
              </a:rPr>
              <a:t>Help me Choose </a:t>
            </a:r>
            <a:r>
              <a:rPr lang="en-US" sz="2400" spc="-50" dirty="0">
                <a:latin typeface="Segoe UI Semibold"/>
              </a:rPr>
              <a:t>questionnaire</a:t>
            </a:r>
          </a:p>
        </p:txBody>
      </p:sp>
      <p:pic>
        <p:nvPicPr>
          <p:cNvPr id="3" name="Picture 2">
            <a:extLst>
              <a:ext uri="{FF2B5EF4-FFF2-40B4-BE49-F238E27FC236}">
                <a16:creationId xmlns:a16="http://schemas.microsoft.com/office/drawing/2014/main" id="{77410874-2E89-AB02-ACBE-2A4555C9A00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60893" y="1639436"/>
            <a:ext cx="3195998" cy="3743172"/>
          </a:xfrm>
          <a:prstGeom prst="rect">
            <a:avLst/>
          </a:prstGeom>
        </p:spPr>
      </p:pic>
      <p:pic>
        <p:nvPicPr>
          <p:cNvPr id="7" name="Picture 6">
            <a:extLst>
              <a:ext uri="{FF2B5EF4-FFF2-40B4-BE49-F238E27FC236}">
                <a16:creationId xmlns:a16="http://schemas.microsoft.com/office/drawing/2014/main" id="{67001522-02A9-20F9-905F-7323E551469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43557" y="1639436"/>
            <a:ext cx="3227087" cy="3631251"/>
          </a:xfrm>
          <a:prstGeom prst="rect">
            <a:avLst/>
          </a:prstGeom>
        </p:spPr>
      </p:pic>
    </p:spTree>
    <p:extLst>
      <p:ext uri="{BB962C8B-B14F-4D97-AF65-F5344CB8AC3E}">
        <p14:creationId xmlns:p14="http://schemas.microsoft.com/office/powerpoint/2010/main" val="38133338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sz="3264" dirty="0">
                <a:cs typeface="Segoe UI"/>
              </a:rPr>
              <a:t>Lab 06 – Architecture Diagram (Load Balancer)</a:t>
            </a:r>
            <a:endParaRPr lang="en-US" sz="3264" dirty="0"/>
          </a:p>
        </p:txBody>
      </p:sp>
      <p:grpSp>
        <p:nvGrpSpPr>
          <p:cNvPr id="10" name="Group 9" descr="Architecture diagram for the load balancer. ">
            <a:extLst>
              <a:ext uri="{FF2B5EF4-FFF2-40B4-BE49-F238E27FC236}">
                <a16:creationId xmlns:a16="http://schemas.microsoft.com/office/drawing/2014/main" id="{03BEFFF5-68A4-276B-3D4C-BC5BEC7E7993}"/>
              </a:ext>
            </a:extLst>
          </p:cNvPr>
          <p:cNvGrpSpPr/>
          <p:nvPr/>
        </p:nvGrpSpPr>
        <p:grpSpPr>
          <a:xfrm>
            <a:off x="1717720" y="1538610"/>
            <a:ext cx="9313520" cy="4343033"/>
            <a:chOff x="2761131" y="1508579"/>
            <a:chExt cx="8053927" cy="4258262"/>
          </a:xfrm>
        </p:grpSpPr>
        <p:sp>
          <p:nvSpPr>
            <p:cNvPr id="7" name="Rectangle 6">
              <a:extLst>
                <a:ext uri="{FF2B5EF4-FFF2-40B4-BE49-F238E27FC236}">
                  <a16:creationId xmlns:a16="http://schemas.microsoft.com/office/drawing/2014/main" id="{002E6FDA-6777-508E-C9D2-986CECC3C9EF}"/>
                </a:ext>
              </a:extLst>
            </p:cNvPr>
            <p:cNvSpPr/>
            <p:nvPr/>
          </p:nvSpPr>
          <p:spPr bwMode="auto">
            <a:xfrm>
              <a:off x="3135708" y="3771224"/>
              <a:ext cx="7666764" cy="1226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6941" y="3831795"/>
              <a:ext cx="468315" cy="449051"/>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2761131" y="5275583"/>
              <a:ext cx="39420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rPr>
                <a:t>az104-06-vnet1 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2990886" y="3541097"/>
              <a:ext cx="2140426" cy="15911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836" dirty="0">
                  <a:solidFill>
                    <a:srgbClr val="000000"/>
                  </a:solidFill>
                </a:rPr>
                <a:t>az104-06-vm0</a:t>
              </a:r>
            </a:p>
            <a:p>
              <a:pPr algn="ctr" defTabSz="914224"/>
              <a:r>
                <a:rPr lang="fr-FR" sz="1836" dirty="0">
                  <a:solidFill>
                    <a:srgbClr val="000000"/>
                  </a:solidFill>
                </a:rPr>
                <a:t>10.60.0.4</a:t>
              </a:r>
            </a:p>
          </p:txBody>
        </p:sp>
        <p:sp>
          <p:nvSpPr>
            <p:cNvPr id="98" name="TextBox 19">
              <a:extLst>
                <a:ext uri="{FF2B5EF4-FFF2-40B4-BE49-F238E27FC236}">
                  <a16:creationId xmlns:a16="http://schemas.microsoft.com/office/drawing/2014/main" id="{D8E3F06D-0A79-42D5-A54C-C976463A692F}"/>
                </a:ext>
              </a:extLst>
            </p:cNvPr>
            <p:cNvSpPr txBox="1"/>
            <p:nvPr/>
          </p:nvSpPr>
          <p:spPr>
            <a:xfrm>
              <a:off x="2978300" y="3158016"/>
              <a:ext cx="2140426" cy="37484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b="1" dirty="0">
                  <a:solidFill>
                    <a:srgbClr val="000000"/>
                  </a:solidFill>
                </a:rPr>
                <a:t>Subnet0 </a:t>
              </a:r>
              <a:r>
                <a:rPr lang="fr-FR" sz="1836" dirty="0">
                  <a:solidFill>
                    <a:srgbClr val="000000"/>
                  </a:solidFill>
                </a:rPr>
                <a:t>10.60.0.0/24</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2761131" y="2171849"/>
              <a:ext cx="6033246" cy="338119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2448" dirty="0">
                <a:gradFill>
                  <a:gsLst>
                    <a:gs pos="0">
                      <a:srgbClr val="FFFFFF"/>
                    </a:gs>
                    <a:gs pos="100000">
                      <a:srgbClr val="FFFFFF"/>
                    </a:gs>
                  </a:gsLst>
                  <a:lin ang="5400000" scaled="0"/>
                </a:gradFill>
                <a:cs typeface="Segoe UI" pitchFamily="34" charset="0"/>
              </a:endParaRPr>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6409032" y="3538255"/>
              <a:ext cx="2140426" cy="15911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836" dirty="0">
                  <a:solidFill>
                    <a:srgbClr val="000000"/>
                  </a:solidFill>
                </a:rPr>
                <a:t>az104-06-vm1</a:t>
              </a:r>
            </a:p>
            <a:p>
              <a:pPr algn="ctr" defTabSz="914224"/>
              <a:r>
                <a:rPr lang="fr-FR" sz="1836" dirty="0">
                  <a:solidFill>
                    <a:srgbClr val="000000"/>
                  </a:solidFill>
                </a:rPr>
                <a:t>10.60.1.4</a:t>
              </a:r>
              <a:endParaRPr lang="fr-FR" sz="1836"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6417997" y="3176826"/>
              <a:ext cx="2292330" cy="37484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b="1" dirty="0">
                  <a:solidFill>
                    <a:srgbClr val="000000"/>
                  </a:solidFill>
                </a:rPr>
                <a:t>Subnet1 </a:t>
              </a:r>
              <a:r>
                <a:rPr lang="fr-FR" sz="1836" dirty="0">
                  <a:solidFill>
                    <a:srgbClr val="000000"/>
                  </a:solidFill>
                </a:rPr>
                <a:t>10.60.1.0/24</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6488" y="2471855"/>
              <a:ext cx="578535" cy="554738"/>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6045023" y="2452345"/>
              <a:ext cx="1902987" cy="6573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836" dirty="0">
                  <a:solidFill>
                    <a:srgbClr val="000000"/>
                  </a:solidFill>
                </a:rPr>
                <a:t>az104-lb</a:t>
              </a:r>
            </a:p>
            <a:p>
              <a:pPr defTabSz="914224"/>
              <a:r>
                <a:rPr lang="fr-FR" sz="1836" dirty="0">
                  <a:solidFill>
                    <a:srgbClr val="000000"/>
                  </a:solidFill>
                </a:rPr>
                <a:t>az104-lbpip</a:t>
              </a: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5087" y="3873958"/>
              <a:ext cx="468315" cy="449051"/>
            </a:xfrm>
            <a:prstGeom prst="rect">
              <a:avLst/>
            </a:prstGeom>
          </p:spPr>
        </p:pic>
        <p:cxnSp>
          <p:nvCxnSpPr>
            <p:cNvPr id="4" name="Connector: Elbow 3">
              <a:extLst>
                <a:ext uri="{FF2B5EF4-FFF2-40B4-BE49-F238E27FC236}">
                  <a16:creationId xmlns:a16="http://schemas.microsoft.com/office/drawing/2014/main" id="{95925AA6-7D34-93D2-A6A5-54FCF7E834ED}"/>
                </a:ext>
              </a:extLst>
            </p:cNvPr>
            <p:cNvCxnSpPr>
              <a:cxnSpLocks/>
              <a:stCxn id="160" idx="2"/>
              <a:endCxn id="96" idx="3"/>
            </p:cNvCxnSpPr>
            <p:nvPr/>
          </p:nvCxnSpPr>
          <p:spPr>
            <a:xfrm rot="5400000">
              <a:off x="4788492" y="3369413"/>
              <a:ext cx="1310084" cy="6244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33F3C0D-868F-8BF0-D70F-F772E245C023}"/>
                </a:ext>
              </a:extLst>
            </p:cNvPr>
            <p:cNvCxnSpPr>
              <a:cxnSpLocks/>
              <a:stCxn id="160" idx="2"/>
              <a:endCxn id="116" idx="1"/>
            </p:cNvCxnSpPr>
            <p:nvPr/>
          </p:nvCxnSpPr>
          <p:spPr>
            <a:xfrm rot="16200000" flipH="1">
              <a:off x="5428773" y="3353576"/>
              <a:ext cx="1307242" cy="6532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21">
              <a:extLst>
                <a:ext uri="{FF2B5EF4-FFF2-40B4-BE49-F238E27FC236}">
                  <a16:creationId xmlns:a16="http://schemas.microsoft.com/office/drawing/2014/main" id="{629A10C7-60C7-4D5C-B0E5-82AACBC1584B}"/>
                </a:ext>
              </a:extLst>
            </p:cNvPr>
            <p:cNvSpPr txBox="1"/>
            <p:nvPr/>
          </p:nvSpPr>
          <p:spPr>
            <a:xfrm>
              <a:off x="2909689" y="2069925"/>
              <a:ext cx="1661763" cy="343492"/>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24"/>
              <a:r>
                <a:rPr lang="fr-FR" sz="1632" dirty="0">
                  <a:solidFill>
                    <a:srgbClr val="000000"/>
                  </a:solidFill>
                </a:rPr>
                <a:t>az104-06-rg6</a:t>
              </a: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09689" y="2015287"/>
              <a:ext cx="452036" cy="433443"/>
            </a:xfrm>
            <a:prstGeom prst="rect">
              <a:avLst/>
            </a:prstGeom>
          </p:spPr>
        </p:pic>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0776" y="5304698"/>
              <a:ext cx="481967" cy="462143"/>
            </a:xfrm>
            <a:prstGeom prst="rect">
              <a:avLst/>
            </a:prstGeom>
          </p:spPr>
        </p:pic>
        <p:sp>
          <p:nvSpPr>
            <p:cNvPr id="3" name="TextBox 2">
              <a:extLst>
                <a:ext uri="{FF2B5EF4-FFF2-40B4-BE49-F238E27FC236}">
                  <a16:creationId xmlns:a16="http://schemas.microsoft.com/office/drawing/2014/main" id="{CA386B56-A352-6654-25C3-D1EAD70A779C}"/>
                </a:ext>
              </a:extLst>
            </p:cNvPr>
            <p:cNvSpPr txBox="1"/>
            <p:nvPr/>
          </p:nvSpPr>
          <p:spPr>
            <a:xfrm>
              <a:off x="2852618" y="2429807"/>
              <a:ext cx="1272221" cy="374846"/>
            </a:xfrm>
            <a:prstGeom prst="rect">
              <a:avLst/>
            </a:prstGeom>
            <a:noFill/>
          </p:spPr>
          <p:txBody>
            <a:bodyPr wrap="square">
              <a:spAutoFit/>
            </a:bodyPr>
            <a:lstStyle/>
            <a:p>
              <a:pPr defTabSz="914191"/>
              <a:r>
                <a:rPr lang="en-US" sz="1836" b="1" dirty="0">
                  <a:solidFill>
                    <a:schemeClr val="tx2">
                      <a:lumMod val="50000"/>
                    </a:schemeClr>
                  </a:solidFill>
                </a:rPr>
                <a:t>Task 1</a:t>
              </a:r>
            </a:p>
          </p:txBody>
        </p:sp>
        <p:sp>
          <p:nvSpPr>
            <p:cNvPr id="8" name="TextBox 7">
              <a:extLst>
                <a:ext uri="{FF2B5EF4-FFF2-40B4-BE49-F238E27FC236}">
                  <a16:creationId xmlns:a16="http://schemas.microsoft.com/office/drawing/2014/main" id="{7014F927-94CE-D8FE-69CC-C80C5AF439BD}"/>
                </a:ext>
              </a:extLst>
            </p:cNvPr>
            <p:cNvSpPr txBox="1"/>
            <p:nvPr/>
          </p:nvSpPr>
          <p:spPr>
            <a:xfrm>
              <a:off x="8755286" y="4163018"/>
              <a:ext cx="2059772" cy="374846"/>
            </a:xfrm>
            <a:prstGeom prst="rect">
              <a:avLst/>
            </a:prstGeom>
            <a:noFill/>
          </p:spPr>
          <p:txBody>
            <a:bodyPr wrap="square">
              <a:spAutoFit/>
            </a:bodyPr>
            <a:lstStyle/>
            <a:p>
              <a:pPr algn="ctr" defTabSz="951028" fontAlgn="base">
                <a:lnSpc>
                  <a:spcPct val="90000"/>
                </a:lnSpc>
                <a:spcBef>
                  <a:spcPct val="0"/>
                </a:spcBef>
                <a:spcAft>
                  <a:spcPct val="0"/>
                </a:spcAft>
              </a:pPr>
              <a:r>
                <a:rPr lang="fr-FR" sz="2040" dirty="0">
                  <a:solidFill>
                    <a:srgbClr val="000000"/>
                  </a:solidFill>
                </a:rPr>
                <a:t>Backend pool</a:t>
              </a: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person with a gold circle on their head&#10;&#10;Description automatically generated">
              <a:extLst>
                <a:ext uri="{FF2B5EF4-FFF2-40B4-BE49-F238E27FC236}">
                  <a16:creationId xmlns:a16="http://schemas.microsoft.com/office/drawing/2014/main" id="{B745BF18-F2FF-121E-BC52-66BEC609DA75}"/>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492797" y="1508579"/>
              <a:ext cx="534054" cy="487986"/>
            </a:xfrm>
            <a:prstGeom prst="rect">
              <a:avLst/>
            </a:prstGeom>
          </p:spPr>
        </p:pic>
        <p:cxnSp>
          <p:nvCxnSpPr>
            <p:cNvPr id="12" name="Straight Arrow Connector 11">
              <a:extLst>
                <a:ext uri="{FF2B5EF4-FFF2-40B4-BE49-F238E27FC236}">
                  <a16:creationId xmlns:a16="http://schemas.microsoft.com/office/drawing/2014/main" id="{16B53761-AA20-D57A-6167-A6AFCAAFB27C}"/>
                </a:ext>
              </a:extLst>
            </p:cNvPr>
            <p:cNvCxnSpPr>
              <a:stCxn id="9" idx="2"/>
            </p:cNvCxnSpPr>
            <p:nvPr/>
          </p:nvCxnSpPr>
          <p:spPr>
            <a:xfrm>
              <a:off x="5759824" y="1996565"/>
              <a:ext cx="0" cy="344585"/>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 Placeholder 2">
            <a:extLst>
              <a:ext uri="{FF2B5EF4-FFF2-40B4-BE49-F238E27FC236}">
                <a16:creationId xmlns:a16="http://schemas.microsoft.com/office/drawing/2014/main" id="{6880D67A-126E-120A-9550-ED982DFA25DA}"/>
              </a:ext>
              <a:ext uri="{C183D7F6-B498-43B3-948B-1728B52AA6E4}">
                <adec:decorative xmlns:adec="http://schemas.microsoft.com/office/drawing/2017/decorative" val="1"/>
              </a:ext>
            </a:extLst>
          </p:cNvPr>
          <p:cNvSpPr txBox="1">
            <a:spLocks/>
          </p:cNvSpPr>
          <p:nvPr/>
        </p:nvSpPr>
        <p:spPr>
          <a:xfrm>
            <a:off x="8293460" y="6141601"/>
            <a:ext cx="3408749" cy="25099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spc="0" dirty="0">
                <a:latin typeface="Segoe UI"/>
                <a:cs typeface="Segoe UI Semilight"/>
              </a:rPr>
              <a:t>Next slide for an application gateway</a:t>
            </a:r>
          </a:p>
        </p:txBody>
      </p:sp>
      <p:sp>
        <p:nvSpPr>
          <p:cNvPr id="6" name="arrow_15">
            <a:extLst>
              <a:ext uri="{FF2B5EF4-FFF2-40B4-BE49-F238E27FC236}">
                <a16:creationId xmlns:a16="http://schemas.microsoft.com/office/drawing/2014/main" id="{81DB9BAE-8778-7BB8-62D2-C56657CF60AB}"/>
              </a:ext>
              <a:ext uri="{C183D7F6-B498-43B3-948B-1728B52AA6E4}">
                <adec:decorative xmlns:adec="http://schemas.microsoft.com/office/drawing/2017/decorative" val="1"/>
              </a:ext>
            </a:extLst>
          </p:cNvPr>
          <p:cNvSpPr>
            <a:spLocks noChangeAspect="1" noEditPoints="1"/>
          </p:cNvSpPr>
          <p:nvPr/>
        </p:nvSpPr>
        <p:spPr bwMode="auto">
          <a:xfrm>
            <a:off x="11782717" y="6141601"/>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endParaRPr lang="en-US" sz="900" dirty="0">
              <a:solidFill>
                <a:srgbClr val="000000"/>
              </a:solidFill>
              <a:latin typeface="Segoe UI"/>
            </a:endParaRPr>
          </a:p>
        </p:txBody>
      </p:sp>
      <p:sp>
        <p:nvSpPr>
          <p:cNvPr id="13" name="TextBox 12">
            <a:extLst>
              <a:ext uri="{FF2B5EF4-FFF2-40B4-BE49-F238E27FC236}">
                <a16:creationId xmlns:a16="http://schemas.microsoft.com/office/drawing/2014/main" id="{9BCC18FD-4537-A92E-9326-5612EDF53F91}"/>
              </a:ext>
              <a:ext uri="{C183D7F6-B498-43B3-948B-1728B52AA6E4}">
                <adec:decorative xmlns:adec="http://schemas.microsoft.com/office/drawing/2017/decorative" val="1"/>
              </a:ext>
            </a:extLst>
          </p:cNvPr>
          <p:cNvSpPr txBox="1"/>
          <p:nvPr/>
        </p:nvSpPr>
        <p:spPr>
          <a:xfrm>
            <a:off x="6913625" y="2551942"/>
            <a:ext cx="1471190" cy="382308"/>
          </a:xfrm>
          <a:prstGeom prst="rect">
            <a:avLst/>
          </a:prstGeom>
          <a:noFill/>
        </p:spPr>
        <p:txBody>
          <a:bodyPr wrap="square">
            <a:spAutoFit/>
          </a:bodyPr>
          <a:lstStyle/>
          <a:p>
            <a:pPr defTabSz="914191"/>
            <a:r>
              <a:rPr lang="en-US" sz="1836" b="1" dirty="0">
                <a:solidFill>
                  <a:schemeClr val="tx2">
                    <a:lumMod val="50000"/>
                  </a:schemeClr>
                </a:solidFill>
              </a:rPr>
              <a:t>Task 2</a:t>
            </a:r>
          </a:p>
        </p:txBody>
      </p:sp>
    </p:spTree>
    <p:extLst>
      <p:ext uri="{BB962C8B-B14F-4D97-AF65-F5344CB8AC3E}">
        <p14:creationId xmlns:p14="http://schemas.microsoft.com/office/powerpoint/2010/main" val="19319254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4A78-A89D-E3E7-0E55-A86BA8E4B6DB}"/>
              </a:ext>
            </a:extLst>
          </p:cNvPr>
          <p:cNvSpPr>
            <a:spLocks noGrp="1"/>
          </p:cNvSpPr>
          <p:nvPr>
            <p:ph type="title"/>
          </p:nvPr>
        </p:nvSpPr>
        <p:spPr/>
        <p:txBody>
          <a:bodyPr/>
          <a:lstStyle/>
          <a:p>
            <a:r>
              <a:rPr lang="en-US" sz="3264" dirty="0"/>
              <a:t>Lab 06 – Architecture Diagram (Application Gateway)</a:t>
            </a:r>
          </a:p>
        </p:txBody>
      </p:sp>
      <p:grpSp>
        <p:nvGrpSpPr>
          <p:cNvPr id="12" name="Group 11" descr="Architecture diagram for the application gateway. ">
            <a:extLst>
              <a:ext uri="{FF2B5EF4-FFF2-40B4-BE49-F238E27FC236}">
                <a16:creationId xmlns:a16="http://schemas.microsoft.com/office/drawing/2014/main" id="{A1E1608A-5AF1-4BF2-6CA3-E472E91941C6}"/>
              </a:ext>
            </a:extLst>
          </p:cNvPr>
          <p:cNvGrpSpPr/>
          <p:nvPr/>
        </p:nvGrpSpPr>
        <p:grpSpPr>
          <a:xfrm>
            <a:off x="1877075" y="1385520"/>
            <a:ext cx="10100035" cy="4710016"/>
            <a:chOff x="1839572" y="1358477"/>
            <a:chExt cx="9902894" cy="4618082"/>
          </a:xfrm>
        </p:grpSpPr>
        <p:sp>
          <p:nvSpPr>
            <p:cNvPr id="6" name="Rectangle 5">
              <a:extLst>
                <a:ext uri="{FF2B5EF4-FFF2-40B4-BE49-F238E27FC236}">
                  <a16:creationId xmlns:a16="http://schemas.microsoft.com/office/drawing/2014/main" id="{17BABB06-1A9B-C63F-CD64-9AA64885D1CF}"/>
                </a:ext>
              </a:extLst>
            </p:cNvPr>
            <p:cNvSpPr/>
            <p:nvPr/>
          </p:nvSpPr>
          <p:spPr bwMode="auto">
            <a:xfrm>
              <a:off x="2841811" y="3788419"/>
              <a:ext cx="8650941" cy="1226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a:extLst>
                <a:ext uri="{FF2B5EF4-FFF2-40B4-BE49-F238E27FC236}">
                  <a16:creationId xmlns:a16="http://schemas.microsoft.com/office/drawing/2014/main" id="{D456E4FA-0D47-535C-7A03-BFF571B999CC}"/>
                </a:ext>
              </a:extLst>
            </p:cNvPr>
            <p:cNvGrpSpPr/>
            <p:nvPr/>
          </p:nvGrpSpPr>
          <p:grpSpPr>
            <a:xfrm>
              <a:off x="1839572" y="1358477"/>
              <a:ext cx="8066428" cy="4500788"/>
              <a:chOff x="1839572" y="1415916"/>
              <a:chExt cx="8066428" cy="4500788"/>
            </a:xfrm>
          </p:grpSpPr>
          <p:sp>
            <p:nvSpPr>
              <p:cNvPr id="38" name="Rectangle 37">
                <a:extLst>
                  <a:ext uri="{FF2B5EF4-FFF2-40B4-BE49-F238E27FC236}">
                    <a16:creationId xmlns:a16="http://schemas.microsoft.com/office/drawing/2014/main" id="{E848FEA4-1E6F-032F-9E4A-B53EDF30459A}"/>
                  </a:ext>
                </a:extLst>
              </p:cNvPr>
              <p:cNvSpPr/>
              <p:nvPr/>
            </p:nvSpPr>
            <p:spPr bwMode="auto">
              <a:xfrm>
                <a:off x="1839572" y="1632860"/>
                <a:ext cx="8066428" cy="428384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grpSp>
            <p:nvGrpSpPr>
              <p:cNvPr id="53" name="Group 52">
                <a:extLst>
                  <a:ext uri="{FF2B5EF4-FFF2-40B4-BE49-F238E27FC236}">
                    <a16:creationId xmlns:a16="http://schemas.microsoft.com/office/drawing/2014/main" id="{87BCC3B3-BF68-8C32-563B-C5B69C179FE5}"/>
                  </a:ext>
                </a:extLst>
              </p:cNvPr>
              <p:cNvGrpSpPr/>
              <p:nvPr/>
            </p:nvGrpSpPr>
            <p:grpSpPr>
              <a:xfrm>
                <a:off x="5605565" y="2211654"/>
                <a:ext cx="2390471" cy="588078"/>
                <a:chOff x="4279270" y="2764370"/>
                <a:chExt cx="2614369" cy="588078"/>
              </a:xfrm>
            </p:grpSpPr>
            <p:pic>
              <p:nvPicPr>
                <p:cNvPr id="37" name="Graphic 72">
                  <a:extLst>
                    <a:ext uri="{FF2B5EF4-FFF2-40B4-BE49-F238E27FC236}">
                      <a16:creationId xmlns:a16="http://schemas.microsoft.com/office/drawing/2014/main" id="{CEBCEE47-FDCB-8C03-1357-B0AC8B602A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9270" y="2764370"/>
                  <a:ext cx="533968" cy="489172"/>
                </a:xfrm>
                <a:prstGeom prst="rect">
                  <a:avLst/>
                </a:prstGeom>
              </p:spPr>
            </p:pic>
            <p:sp>
              <p:nvSpPr>
                <p:cNvPr id="40" name="TextBox 76">
                  <a:extLst>
                    <a:ext uri="{FF2B5EF4-FFF2-40B4-BE49-F238E27FC236}">
                      <a16:creationId xmlns:a16="http://schemas.microsoft.com/office/drawing/2014/main" id="{F4A7FBD2-7BD6-9309-D7E2-1A59AE3F4726}"/>
                    </a:ext>
                  </a:extLst>
                </p:cNvPr>
                <p:cNvSpPr txBox="1"/>
                <p:nvPr/>
              </p:nvSpPr>
              <p:spPr>
                <a:xfrm>
                  <a:off x="4801491" y="2776577"/>
                  <a:ext cx="20921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az104-appgw</a:t>
                  </a:r>
                </a:p>
              </p:txBody>
            </p:sp>
            <p:sp>
              <p:nvSpPr>
                <p:cNvPr id="41" name="TextBox 83">
                  <a:extLst>
                    <a:ext uri="{FF2B5EF4-FFF2-40B4-BE49-F238E27FC236}">
                      <a16:creationId xmlns:a16="http://schemas.microsoft.com/office/drawing/2014/main" id="{919755A8-72F9-63DF-44B2-B853EA97BAE4}"/>
                    </a:ext>
                  </a:extLst>
                </p:cNvPr>
                <p:cNvSpPr txBox="1"/>
                <p:nvPr/>
              </p:nvSpPr>
              <p:spPr>
                <a:xfrm>
                  <a:off x="4790196" y="3008956"/>
                  <a:ext cx="2092148"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az104-gwpip</a:t>
                  </a:r>
                </a:p>
              </p:txBody>
            </p:sp>
          </p:grpSp>
          <p:sp>
            <p:nvSpPr>
              <p:cNvPr id="39" name="TextBox 74">
                <a:extLst>
                  <a:ext uri="{FF2B5EF4-FFF2-40B4-BE49-F238E27FC236}">
                    <a16:creationId xmlns:a16="http://schemas.microsoft.com/office/drawing/2014/main" id="{84FEA7D4-B24D-E0E1-81A6-FF500F49BDF2}"/>
                  </a:ext>
                </a:extLst>
              </p:cNvPr>
              <p:cNvSpPr txBox="1"/>
              <p:nvPr/>
            </p:nvSpPr>
            <p:spPr>
              <a:xfrm>
                <a:off x="1953940" y="1415916"/>
                <a:ext cx="1713185" cy="343492"/>
              </a:xfrm>
              <a:prstGeom prst="rect">
                <a:avLst/>
              </a:prstGeom>
              <a:solidFill>
                <a:schemeClr val="bg1"/>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24"/>
                <a:r>
                  <a:rPr lang="fr-FR" sz="1632" dirty="0">
                    <a:solidFill>
                      <a:srgbClr val="000000"/>
                    </a:solidFill>
                    <a:latin typeface="Segoe UI"/>
                  </a:rPr>
                  <a:t>az104-06-rg6</a:t>
                </a:r>
              </a:p>
            </p:txBody>
          </p:sp>
          <p:pic>
            <p:nvPicPr>
              <p:cNvPr id="43" name="Graphic 110">
                <a:extLst>
                  <a:ext uri="{FF2B5EF4-FFF2-40B4-BE49-F238E27FC236}">
                    <a16:creationId xmlns:a16="http://schemas.microsoft.com/office/drawing/2014/main" id="{D008088F-4FB3-FCB4-A72A-ED740B776A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3940" y="1437181"/>
                <a:ext cx="302204" cy="276852"/>
              </a:xfrm>
              <a:prstGeom prst="rect">
                <a:avLst/>
              </a:prstGeom>
            </p:spPr>
          </p:pic>
          <p:grpSp>
            <p:nvGrpSpPr>
              <p:cNvPr id="51" name="Group 50">
                <a:extLst>
                  <a:ext uri="{FF2B5EF4-FFF2-40B4-BE49-F238E27FC236}">
                    <a16:creationId xmlns:a16="http://schemas.microsoft.com/office/drawing/2014/main" id="{8EFE672B-966F-E0D7-655E-BA3A5E1534C9}"/>
                  </a:ext>
                </a:extLst>
              </p:cNvPr>
              <p:cNvGrpSpPr/>
              <p:nvPr/>
            </p:nvGrpSpPr>
            <p:grpSpPr>
              <a:xfrm>
                <a:off x="2143765" y="3388928"/>
                <a:ext cx="3046563" cy="2160223"/>
                <a:chOff x="2385812" y="3648905"/>
                <a:chExt cx="3046563" cy="2160223"/>
              </a:xfrm>
            </p:grpSpPr>
            <p:sp>
              <p:nvSpPr>
                <p:cNvPr id="9" name="Rectangle 8">
                  <a:extLst>
                    <a:ext uri="{FF2B5EF4-FFF2-40B4-BE49-F238E27FC236}">
                      <a16:creationId xmlns:a16="http://schemas.microsoft.com/office/drawing/2014/main" id="{E45CE302-1E3B-444E-5C2D-C1E72FF3A865}"/>
                    </a:ext>
                  </a:extLst>
                </p:cNvPr>
                <p:cNvSpPr/>
                <p:nvPr/>
              </p:nvSpPr>
              <p:spPr bwMode="auto">
                <a:xfrm>
                  <a:off x="2385812" y="3665875"/>
                  <a:ext cx="3046563" cy="21432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pic>
              <p:nvPicPr>
                <p:cNvPr id="44" name="Graphic 7">
                  <a:extLst>
                    <a:ext uri="{FF2B5EF4-FFF2-40B4-BE49-F238E27FC236}">
                      <a16:creationId xmlns:a16="http://schemas.microsoft.com/office/drawing/2014/main" id="{D3372CE8-7C2D-5358-7130-E5E35B6485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1878" y="4251731"/>
                  <a:ext cx="468315" cy="449051"/>
                </a:xfrm>
                <a:prstGeom prst="rect">
                  <a:avLst/>
                </a:prstGeom>
              </p:spPr>
            </p:pic>
            <p:sp>
              <p:nvSpPr>
                <p:cNvPr id="45" name="Rectangle 44">
                  <a:extLst>
                    <a:ext uri="{FF2B5EF4-FFF2-40B4-BE49-F238E27FC236}">
                      <a16:creationId xmlns:a16="http://schemas.microsoft.com/office/drawing/2014/main" id="{3029EF0B-E339-4DA8-1E6C-C1D5C1B38CF7}"/>
                    </a:ext>
                  </a:extLst>
                </p:cNvPr>
                <p:cNvSpPr/>
                <p:nvPr/>
              </p:nvSpPr>
              <p:spPr bwMode="auto">
                <a:xfrm>
                  <a:off x="2838486" y="4004429"/>
                  <a:ext cx="2140426" cy="14131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632" dirty="0">
                      <a:solidFill>
                        <a:srgbClr val="000000"/>
                      </a:solidFill>
                      <a:latin typeface="Segoe UI"/>
                    </a:rPr>
                    <a:t>az104-06-vm1</a:t>
                  </a:r>
                </a:p>
                <a:p>
                  <a:pPr algn="ctr" defTabSz="914224"/>
                  <a:r>
                    <a:rPr lang="fr-FR" sz="1632" dirty="0">
                      <a:solidFill>
                        <a:srgbClr val="000000"/>
                      </a:solidFill>
                      <a:latin typeface="Segoe UI"/>
                    </a:rPr>
                    <a:t>10.60.1.4</a:t>
                  </a:r>
                </a:p>
              </p:txBody>
            </p:sp>
            <p:sp>
              <p:nvSpPr>
                <p:cNvPr id="46" name="TextBox 19">
                  <a:extLst>
                    <a:ext uri="{FF2B5EF4-FFF2-40B4-BE49-F238E27FC236}">
                      <a16:creationId xmlns:a16="http://schemas.microsoft.com/office/drawing/2014/main" id="{6CCA22BC-FABD-B21C-45E6-5B6F4FA353F4}"/>
                    </a:ext>
                  </a:extLst>
                </p:cNvPr>
                <p:cNvSpPr txBox="1"/>
                <p:nvPr/>
              </p:nvSpPr>
              <p:spPr>
                <a:xfrm>
                  <a:off x="3408727" y="3648905"/>
                  <a:ext cx="1567521" cy="3434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Subnet1</a:t>
                  </a:r>
                </a:p>
              </p:txBody>
            </p:sp>
          </p:grpSp>
          <p:grpSp>
            <p:nvGrpSpPr>
              <p:cNvPr id="52" name="Group 51">
                <a:extLst>
                  <a:ext uri="{FF2B5EF4-FFF2-40B4-BE49-F238E27FC236}">
                    <a16:creationId xmlns:a16="http://schemas.microsoft.com/office/drawing/2014/main" id="{11EACBF0-1CF9-19BA-048E-394B8E42CFB1}"/>
                  </a:ext>
                </a:extLst>
              </p:cNvPr>
              <p:cNvGrpSpPr/>
              <p:nvPr/>
            </p:nvGrpSpPr>
            <p:grpSpPr>
              <a:xfrm>
                <a:off x="6508615" y="3387622"/>
                <a:ext cx="3046563" cy="2161530"/>
                <a:chOff x="5820311" y="3669097"/>
                <a:chExt cx="3046563" cy="2161530"/>
              </a:xfrm>
            </p:grpSpPr>
            <p:pic>
              <p:nvPicPr>
                <p:cNvPr id="47" name="Graphic 7">
                  <a:extLst>
                    <a:ext uri="{FF2B5EF4-FFF2-40B4-BE49-F238E27FC236}">
                      <a16:creationId xmlns:a16="http://schemas.microsoft.com/office/drawing/2014/main" id="{2112FE4C-B5A8-5FC9-8B09-8922A62EC3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38598" y="4279371"/>
                  <a:ext cx="468315" cy="449051"/>
                </a:xfrm>
                <a:prstGeom prst="rect">
                  <a:avLst/>
                </a:prstGeom>
              </p:spPr>
            </p:pic>
            <p:sp>
              <p:nvSpPr>
                <p:cNvPr id="48" name="Rectangle 47">
                  <a:extLst>
                    <a:ext uri="{FF2B5EF4-FFF2-40B4-BE49-F238E27FC236}">
                      <a16:creationId xmlns:a16="http://schemas.microsoft.com/office/drawing/2014/main" id="{CAC14677-8928-8DE0-84D1-9F3FCDE6C2DA}"/>
                    </a:ext>
                  </a:extLst>
                </p:cNvPr>
                <p:cNvSpPr/>
                <p:nvPr/>
              </p:nvSpPr>
              <p:spPr bwMode="auto">
                <a:xfrm>
                  <a:off x="6287924" y="4025926"/>
                  <a:ext cx="2140426" cy="14131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24"/>
                  <a:r>
                    <a:rPr lang="fr-FR" sz="1632" dirty="0">
                      <a:solidFill>
                        <a:srgbClr val="000000"/>
                      </a:solidFill>
                      <a:latin typeface="Segoe UI"/>
                    </a:rPr>
                    <a:t>az104-06-vm2</a:t>
                  </a:r>
                </a:p>
                <a:p>
                  <a:pPr algn="ctr" defTabSz="914224"/>
                  <a:r>
                    <a:rPr lang="fr-FR" sz="1632" dirty="0">
                      <a:solidFill>
                        <a:srgbClr val="000000"/>
                      </a:solidFill>
                      <a:latin typeface="Segoe UI"/>
                    </a:rPr>
                    <a:t>10.60.2.4</a:t>
                  </a:r>
                </a:p>
              </p:txBody>
            </p:sp>
            <p:sp>
              <p:nvSpPr>
                <p:cNvPr id="49" name="TextBox 19">
                  <a:extLst>
                    <a:ext uri="{FF2B5EF4-FFF2-40B4-BE49-F238E27FC236}">
                      <a16:creationId xmlns:a16="http://schemas.microsoft.com/office/drawing/2014/main" id="{15F62776-04A2-6591-6ED9-179E47053AD1}"/>
                    </a:ext>
                  </a:extLst>
                </p:cNvPr>
                <p:cNvSpPr txBox="1"/>
                <p:nvPr/>
              </p:nvSpPr>
              <p:spPr>
                <a:xfrm>
                  <a:off x="6739785" y="3669097"/>
                  <a:ext cx="1674020" cy="5946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dirty="0">
                      <a:solidFill>
                        <a:srgbClr val="000000"/>
                      </a:solidFill>
                      <a:latin typeface="Segoe UI"/>
                    </a:rPr>
                    <a:t>Subnet2</a:t>
                  </a:r>
                </a:p>
                <a:p>
                  <a:pPr defTabSz="914224"/>
                  <a:endParaRPr lang="fr-FR" sz="1632" dirty="0">
                    <a:solidFill>
                      <a:srgbClr val="000000"/>
                    </a:solidFill>
                    <a:latin typeface="Segoe UI"/>
                  </a:endParaRPr>
                </a:p>
              </p:txBody>
            </p:sp>
            <p:sp>
              <p:nvSpPr>
                <p:cNvPr id="50" name="Rectangle 49">
                  <a:extLst>
                    <a:ext uri="{FF2B5EF4-FFF2-40B4-BE49-F238E27FC236}">
                      <a16:creationId xmlns:a16="http://schemas.microsoft.com/office/drawing/2014/main" id="{E3800527-8024-C4EF-9F4D-CC8E6C467883}"/>
                    </a:ext>
                  </a:extLst>
                </p:cNvPr>
                <p:cNvSpPr/>
                <p:nvPr/>
              </p:nvSpPr>
              <p:spPr bwMode="auto">
                <a:xfrm>
                  <a:off x="5820311" y="3687373"/>
                  <a:ext cx="3046563" cy="21432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latin typeface="Segoe UI"/>
                    <a:cs typeface="Segoe UI" pitchFamily="34" charset="0"/>
                  </a:endParaRPr>
                </a:p>
              </p:txBody>
            </p:sp>
          </p:grpSp>
          <p:cxnSp>
            <p:nvCxnSpPr>
              <p:cNvPr id="54" name="Connector: Elbow 53">
                <a:extLst>
                  <a:ext uri="{FF2B5EF4-FFF2-40B4-BE49-F238E27FC236}">
                    <a16:creationId xmlns:a16="http://schemas.microsoft.com/office/drawing/2014/main" id="{EB6B95F1-DBC0-8FDE-3AF8-9AD5428C7B70}"/>
                  </a:ext>
                </a:extLst>
              </p:cNvPr>
              <p:cNvCxnSpPr>
                <a:cxnSpLocks/>
                <a:stCxn id="37" idx="2"/>
                <a:endCxn id="50" idx="1"/>
              </p:cNvCxnSpPr>
              <p:nvPr/>
            </p:nvCxnSpPr>
            <p:spPr>
              <a:xfrm rot="16200000" flipH="1">
                <a:off x="5290800" y="3259709"/>
                <a:ext cx="1776699" cy="6589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0A1200B6-55B1-2780-BD42-9BD4B26C95F7}"/>
                  </a:ext>
                </a:extLst>
              </p:cNvPr>
              <p:cNvCxnSpPr>
                <a:cxnSpLocks/>
                <a:stCxn id="37" idx="2"/>
                <a:endCxn id="9" idx="3"/>
              </p:cNvCxnSpPr>
              <p:nvPr/>
            </p:nvCxnSpPr>
            <p:spPr>
              <a:xfrm rot="5400000">
                <a:off x="4631657" y="3259497"/>
                <a:ext cx="1776699" cy="65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pic>
          <p:nvPicPr>
            <p:cNvPr id="61" name="Graphic 11">
              <a:extLst>
                <a:ext uri="{FF2B5EF4-FFF2-40B4-BE49-F238E27FC236}">
                  <a16:creationId xmlns:a16="http://schemas.microsoft.com/office/drawing/2014/main" id="{687ACAB1-361A-DB72-AFBE-587552950A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83475" y="5689647"/>
              <a:ext cx="299219" cy="286912"/>
            </a:xfrm>
            <a:prstGeom prst="rect">
              <a:avLst/>
            </a:prstGeom>
          </p:spPr>
        </p:pic>
        <p:sp>
          <p:nvSpPr>
            <p:cNvPr id="63" name="Rectangle 62">
              <a:extLst>
                <a:ext uri="{FF2B5EF4-FFF2-40B4-BE49-F238E27FC236}">
                  <a16:creationId xmlns:a16="http://schemas.microsoft.com/office/drawing/2014/main" id="{B547D03F-A454-2D36-0305-7AFF6070343F}"/>
                </a:ext>
              </a:extLst>
            </p:cNvPr>
            <p:cNvSpPr/>
            <p:nvPr/>
          </p:nvSpPr>
          <p:spPr bwMode="auto">
            <a:xfrm>
              <a:off x="4734201" y="1821642"/>
              <a:ext cx="3251509" cy="125566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6"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8" name="TextBox 7">
              <a:extLst>
                <a:ext uri="{FF2B5EF4-FFF2-40B4-BE49-F238E27FC236}">
                  <a16:creationId xmlns:a16="http://schemas.microsoft.com/office/drawing/2014/main" id="{D97DE997-FC64-6376-D1C8-C9A610BC81A2}"/>
                </a:ext>
              </a:extLst>
            </p:cNvPr>
            <p:cNvSpPr txBox="1"/>
            <p:nvPr/>
          </p:nvSpPr>
          <p:spPr>
            <a:xfrm>
              <a:off x="9682694" y="4151766"/>
              <a:ext cx="2059772" cy="346570"/>
            </a:xfrm>
            <a:prstGeom prst="rect">
              <a:avLst/>
            </a:prstGeom>
            <a:noFill/>
          </p:spPr>
          <p:txBody>
            <a:bodyPr wrap="square">
              <a:spAutoFit/>
            </a:bodyPr>
            <a:lstStyle/>
            <a:p>
              <a:pPr algn="ctr" defTabSz="951028" fontAlgn="base">
                <a:lnSpc>
                  <a:spcPct val="90000"/>
                </a:lnSpc>
                <a:spcBef>
                  <a:spcPct val="0"/>
                </a:spcBef>
                <a:spcAft>
                  <a:spcPct val="0"/>
                </a:spcAft>
              </a:pPr>
              <a:r>
                <a:rPr lang="fr-FR" sz="1836" dirty="0">
                  <a:solidFill>
                    <a:srgbClr val="000000"/>
                  </a:solidFill>
                  <a:latin typeface="Segoe UI"/>
                </a:rPr>
                <a:t>Backend pool</a:t>
              </a: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9">
              <a:extLst>
                <a:ext uri="{FF2B5EF4-FFF2-40B4-BE49-F238E27FC236}">
                  <a16:creationId xmlns:a16="http://schemas.microsoft.com/office/drawing/2014/main" id="{DA4FC7FC-78B2-7145-142D-E52AB1A88DBA}"/>
                </a:ext>
              </a:extLst>
            </p:cNvPr>
            <p:cNvSpPr txBox="1"/>
            <p:nvPr/>
          </p:nvSpPr>
          <p:spPr>
            <a:xfrm>
              <a:off x="4724479" y="1811590"/>
              <a:ext cx="1674020" cy="5946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en-US" sz="1632" dirty="0">
                  <a:solidFill>
                    <a:srgbClr val="000000"/>
                  </a:solidFill>
                  <a:latin typeface="Segoe UI"/>
                </a:rPr>
                <a:t>Subnet-</a:t>
              </a:r>
              <a:r>
                <a:rPr lang="en-US" sz="1632" dirty="0" err="1">
                  <a:solidFill>
                    <a:srgbClr val="000000"/>
                  </a:solidFill>
                  <a:latin typeface="Segoe UI"/>
                </a:rPr>
                <a:t>appgw</a:t>
              </a:r>
              <a:endParaRPr lang="en-US" sz="1632" dirty="0">
                <a:solidFill>
                  <a:srgbClr val="000000"/>
                </a:solidFill>
                <a:latin typeface="Segoe UI"/>
              </a:endParaRPr>
            </a:p>
            <a:p>
              <a:pPr defTabSz="914224"/>
              <a:endParaRPr lang="fr-FR" sz="1632" dirty="0">
                <a:solidFill>
                  <a:srgbClr val="000000"/>
                </a:solidFill>
                <a:latin typeface="Segoe UI"/>
              </a:endParaRPr>
            </a:p>
          </p:txBody>
        </p:sp>
      </p:grpSp>
      <p:sp>
        <p:nvSpPr>
          <p:cNvPr id="3" name="TextBox 19">
            <a:extLst>
              <a:ext uri="{FF2B5EF4-FFF2-40B4-BE49-F238E27FC236}">
                <a16:creationId xmlns:a16="http://schemas.microsoft.com/office/drawing/2014/main" id="{EED0F8D7-38A1-6F5A-6FCB-259B64FA5065}"/>
              </a:ext>
              <a:ext uri="{C183D7F6-B498-43B3-948B-1728B52AA6E4}">
                <adec:decorative xmlns:adec="http://schemas.microsoft.com/office/drawing/2017/decorative" val="1"/>
              </a:ext>
            </a:extLst>
          </p:cNvPr>
          <p:cNvSpPr txBox="1"/>
          <p:nvPr/>
        </p:nvSpPr>
        <p:spPr>
          <a:xfrm>
            <a:off x="3177266" y="5201680"/>
            <a:ext cx="1598726" cy="350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b="1" dirty="0">
                <a:solidFill>
                  <a:srgbClr val="000000"/>
                </a:solidFill>
                <a:latin typeface="Segoe UI"/>
              </a:rPr>
              <a:t>images</a:t>
            </a:r>
          </a:p>
        </p:txBody>
      </p:sp>
      <p:sp>
        <p:nvSpPr>
          <p:cNvPr id="7" name="TextBox 19">
            <a:extLst>
              <a:ext uri="{FF2B5EF4-FFF2-40B4-BE49-F238E27FC236}">
                <a16:creationId xmlns:a16="http://schemas.microsoft.com/office/drawing/2014/main" id="{9CE13C14-7757-83DF-0159-83A7D8297989}"/>
              </a:ext>
              <a:ext uri="{C183D7F6-B498-43B3-948B-1728B52AA6E4}">
                <adec:decorative xmlns:adec="http://schemas.microsoft.com/office/drawing/2017/decorative" val="1"/>
              </a:ext>
            </a:extLst>
          </p:cNvPr>
          <p:cNvSpPr txBox="1"/>
          <p:nvPr/>
        </p:nvSpPr>
        <p:spPr>
          <a:xfrm>
            <a:off x="7765734" y="5242218"/>
            <a:ext cx="1598726" cy="350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4"/>
            <a:r>
              <a:rPr lang="fr-FR" sz="1632" b="1" dirty="0" err="1">
                <a:solidFill>
                  <a:srgbClr val="000000"/>
                </a:solidFill>
                <a:latin typeface="Segoe UI"/>
              </a:rPr>
              <a:t>videos</a:t>
            </a:r>
            <a:endParaRPr lang="fr-FR" sz="1632" b="1" dirty="0">
              <a:solidFill>
                <a:srgbClr val="000000"/>
              </a:solidFill>
              <a:latin typeface="Segoe UI"/>
            </a:endParaRPr>
          </a:p>
        </p:txBody>
      </p:sp>
      <p:sp>
        <p:nvSpPr>
          <p:cNvPr id="5" name="TextBox 4">
            <a:extLst>
              <a:ext uri="{FF2B5EF4-FFF2-40B4-BE49-F238E27FC236}">
                <a16:creationId xmlns:a16="http://schemas.microsoft.com/office/drawing/2014/main" id="{E98DA45C-D2BC-718A-3DD2-80F30708C709}"/>
              </a:ext>
              <a:ext uri="{C183D7F6-B498-43B3-948B-1728B52AA6E4}">
                <adec:decorative xmlns:adec="http://schemas.microsoft.com/office/drawing/2017/decorative" val="1"/>
              </a:ext>
            </a:extLst>
          </p:cNvPr>
          <p:cNvSpPr txBox="1"/>
          <p:nvPr/>
        </p:nvSpPr>
        <p:spPr>
          <a:xfrm>
            <a:off x="3934808" y="2199695"/>
            <a:ext cx="1471190" cy="382308"/>
          </a:xfrm>
          <a:prstGeom prst="rect">
            <a:avLst/>
          </a:prstGeom>
          <a:noFill/>
        </p:spPr>
        <p:txBody>
          <a:bodyPr wrap="square">
            <a:spAutoFit/>
          </a:bodyPr>
          <a:lstStyle/>
          <a:p>
            <a:pPr defTabSz="914191"/>
            <a:r>
              <a:rPr lang="en-US" sz="1836" b="1" dirty="0">
                <a:solidFill>
                  <a:schemeClr val="tx2">
                    <a:lumMod val="50000"/>
                  </a:schemeClr>
                </a:solidFill>
              </a:rPr>
              <a:t>Task 3</a:t>
            </a:r>
          </a:p>
        </p:txBody>
      </p:sp>
    </p:spTree>
    <p:extLst>
      <p:ext uri="{BB962C8B-B14F-4D97-AF65-F5344CB8AC3E}">
        <p14:creationId xmlns:p14="http://schemas.microsoft.com/office/powerpoint/2010/main" val="104893709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 (interactive lab simulation)</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1142978"/>
            <a:ext cx="11415497" cy="5196178"/>
            <a:chOff x="510489" y="842085"/>
            <a:chExt cx="11415497" cy="567201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842085"/>
              <a:ext cx="3399258" cy="217533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9486270" y="846945"/>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Subnet-appgw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710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575642" y="1631840"/>
            <a:ext cx="5388478" cy="42006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000" dirty="0">
                <a:solidFill>
                  <a:schemeClr val="tx1"/>
                </a:solidFill>
              </a:rPr>
              <a:t>Choose a Load Balancer Solution</a:t>
            </a:r>
          </a:p>
          <a:p>
            <a:pPr marL="342900" indent="-342900">
              <a:lnSpc>
                <a:spcPct val="150000"/>
              </a:lnSpc>
              <a:buFont typeface="Arial" panose="020B0604020202020204" pitchFamily="34" charset="0"/>
              <a:buChar char="•"/>
            </a:pPr>
            <a:r>
              <a:rPr lang="en-US" sz="2000" dirty="0">
                <a:solidFill>
                  <a:schemeClr val="tx1"/>
                </a:solidFill>
              </a:rPr>
              <a:t>Implement a Public Load Balancer</a:t>
            </a:r>
          </a:p>
          <a:p>
            <a:pPr marL="342900" indent="-342900">
              <a:lnSpc>
                <a:spcPct val="150000"/>
              </a:lnSpc>
              <a:buFont typeface="Arial" panose="020B0604020202020204" pitchFamily="34" charset="0"/>
              <a:buChar char="•"/>
            </a:pPr>
            <a:r>
              <a:rPr lang="en-US" sz="2000" dirty="0">
                <a:solidFill>
                  <a:schemeClr val="tx1"/>
                </a:solidFill>
              </a:rPr>
              <a:t>Implement an Internal Load Balancer</a:t>
            </a:r>
          </a:p>
          <a:p>
            <a:pPr marL="342900" indent="-342900">
              <a:lnSpc>
                <a:spcPct val="150000"/>
              </a:lnSpc>
              <a:buFont typeface="Arial" panose="020B0604020202020204" pitchFamily="34" charset="0"/>
              <a:buChar char="•"/>
            </a:pPr>
            <a:r>
              <a:rPr lang="en-US" sz="2000" dirty="0">
                <a:solidFill>
                  <a:schemeClr val="tx1"/>
                </a:solidFill>
              </a:rPr>
              <a:t>Determine Load Balancer SKUs</a:t>
            </a:r>
          </a:p>
          <a:p>
            <a:pPr marL="342900" indent="-342900">
              <a:lnSpc>
                <a:spcPct val="150000"/>
              </a:lnSpc>
              <a:buFont typeface="Arial" panose="020B0604020202020204" pitchFamily="34" charset="0"/>
              <a:buChar char="•"/>
            </a:pPr>
            <a:r>
              <a:rPr lang="en-US" sz="2000" dirty="0">
                <a:solidFill>
                  <a:schemeClr val="tx1"/>
                </a:solidFill>
              </a:rPr>
              <a:t>Create Load Balancer Rules</a:t>
            </a:r>
          </a:p>
          <a:p>
            <a:pPr marL="342900" indent="-342900">
              <a:lnSpc>
                <a:spcPct val="150000"/>
              </a:lnSpc>
              <a:buFont typeface="Arial" panose="020B0604020202020204" pitchFamily="34" charset="0"/>
              <a:buChar char="•"/>
            </a:pPr>
            <a:r>
              <a:rPr lang="en-US" sz="2000" dirty="0">
                <a:solidFill>
                  <a:schemeClr val="tx1"/>
                </a:solidFill>
              </a:rPr>
              <a:t>Demonstration – Configure a load balancer</a:t>
            </a:r>
          </a:p>
          <a:p>
            <a:pPr marL="342900" indent="-342900">
              <a:lnSpc>
                <a:spcPct val="150000"/>
              </a:lnSpc>
              <a:buFont typeface="Arial" panose="020B0604020202020204" pitchFamily="34" charset="0"/>
              <a:buChar char="•"/>
            </a:pPr>
            <a:r>
              <a:rPr lang="en-US" sz="2000" dirty="0">
                <a:solidFill>
                  <a:schemeClr val="tx1"/>
                </a:solidFill>
              </a:rPr>
              <a:t>Learning Recap</a:t>
            </a:r>
          </a:p>
          <a:p>
            <a:pPr marL="342900" indent="-342900">
              <a:lnSpc>
                <a:spcPct val="150000"/>
              </a:lnSpc>
              <a:buFont typeface="Arial" panose="020B0604020202020204" pitchFamily="34" charset="0"/>
              <a:buChar char="•"/>
            </a:pPr>
            <a:endParaRPr lang="en-US" sz="2000" dirty="0">
              <a:solidFill>
                <a:schemeClr val="tx1"/>
              </a:solidFill>
            </a:endParaRPr>
          </a:p>
        </p:txBody>
      </p:sp>
      <p:sp>
        <p:nvSpPr>
          <p:cNvPr id="4" name="TextBox 3">
            <a:extLst>
              <a:ext uri="{FF2B5EF4-FFF2-40B4-BE49-F238E27FC236}">
                <a16:creationId xmlns:a16="http://schemas.microsoft.com/office/drawing/2014/main" id="{34D293AE-3EEF-F84D-85DD-CD3E6D0553B1}"/>
              </a:ext>
            </a:extLst>
          </p:cNvPr>
          <p:cNvSpPr txBox="1"/>
          <p:nvPr/>
        </p:nvSpPr>
        <p:spPr>
          <a:xfrm>
            <a:off x="6472355" y="1716224"/>
            <a:ext cx="4605129" cy="201593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a:t>
            </a:r>
            <a:r>
              <a:rPr kumimoji="0" lang="en-US" sz="2000" b="0" i="0" u="none" strike="noStrike" kern="0" cap="none" spc="0" normalizeH="0" baseline="0" noProof="0">
                <a:ln>
                  <a:noFill/>
                </a:ln>
                <a:solidFill>
                  <a:srgbClr val="243A5E"/>
                </a:solidFill>
                <a:effectLst/>
                <a:uLnTx/>
                <a:uFillTx/>
              </a:rPr>
              <a:t>Configure load </a:t>
            </a:r>
            <a:r>
              <a:rPr kumimoji="0" lang="en-US" sz="2000" b="0" i="0" u="none" strike="noStrike" kern="0" cap="none" spc="0" normalizeH="0" baseline="0" noProof="0" dirty="0">
                <a:ln>
                  <a:noFill/>
                </a:ln>
                <a:solidFill>
                  <a:srgbClr val="243A5E"/>
                </a:solidFill>
                <a:effectLst/>
                <a:uLnTx/>
                <a:uFillTx/>
              </a:rPr>
              <a:t>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an internal or public load balancer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dirty="0">
                <a:solidFill>
                  <a:srgbClr val="000000"/>
                </a:solidFill>
              </a:rPr>
              <a:t>Troubleshoot load balancing</a:t>
            </a: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1603697009"/>
              </p:ext>
            </p:extLst>
          </p:nvPr>
        </p:nvGraphicFramePr>
        <p:xfrm>
          <a:off x="579688" y="1352349"/>
          <a:ext cx="11418639" cy="4495800"/>
        </p:xfrm>
        <a:graphic>
          <a:graphicData uri="http://schemas.openxmlformats.org/drawingml/2006/table">
            <a:tbl>
              <a:tblPr firstRow="1" bandRow="1">
                <a:tableStyleId>{00A15C55-8517-42AA-B614-E9B94910E393}</a:tableStyleId>
              </a:tblPr>
              <a:tblGrid>
                <a:gridCol w="1206975">
                  <a:extLst>
                    <a:ext uri="{9D8B030D-6E8A-4147-A177-3AD203B41FA5}">
                      <a16:colId xmlns:a16="http://schemas.microsoft.com/office/drawing/2014/main" val="828115051"/>
                    </a:ext>
                  </a:extLst>
                </a:gridCol>
                <a:gridCol w="2552916">
                  <a:extLst>
                    <a:ext uri="{9D8B030D-6E8A-4147-A177-3AD203B41FA5}">
                      <a16:colId xmlns:a16="http://schemas.microsoft.com/office/drawing/2014/main" val="2036691416"/>
                    </a:ext>
                  </a:extLst>
                </a:gridCol>
                <a:gridCol w="2552916">
                  <a:extLst>
                    <a:ext uri="{9D8B030D-6E8A-4147-A177-3AD203B41FA5}">
                      <a16:colId xmlns:a16="http://schemas.microsoft.com/office/drawing/2014/main" val="3335721742"/>
                    </a:ext>
                  </a:extLst>
                </a:gridCol>
                <a:gridCol w="2552916">
                  <a:extLst>
                    <a:ext uri="{9D8B030D-6E8A-4147-A177-3AD203B41FA5}">
                      <a16:colId xmlns:a16="http://schemas.microsoft.com/office/drawing/2014/main" val="405673769"/>
                    </a:ext>
                  </a:extLst>
                </a:gridCol>
                <a:gridCol w="2552916">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Distribute traffic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(regional)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4" name="Rectangle 3">
            <a:extLst>
              <a:ext uri="{FF2B5EF4-FFF2-40B4-BE49-F238E27FC236}">
                <a16:creationId xmlns:a16="http://schemas.microsoft.com/office/drawing/2014/main" id="{B9E1D0C8-3094-4534-893D-C266A73D719A}"/>
              </a:ext>
            </a:extLst>
          </p:cNvPr>
          <p:cNvSpPr/>
          <p:nvPr/>
        </p:nvSpPr>
        <p:spPr>
          <a:xfrm>
            <a:off x="402416" y="2038608"/>
            <a:ext cx="4789014" cy="2700219"/>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000" dirty="0">
                <a:solidFill>
                  <a:schemeClr val="tx1"/>
                </a:solidFill>
              </a:rPr>
              <a:t>Maps public IP addresses and port number of incoming traffic to the VM’s private IP address and port number, and vice versa</a:t>
            </a:r>
          </a:p>
          <a:p>
            <a:pPr marL="342900" indent="-342900">
              <a:spcAft>
                <a:spcPts val="600"/>
              </a:spcAft>
              <a:buFont typeface="Arial" panose="020B0604020202020204" pitchFamily="34" charset="0"/>
              <a:buChar char="•"/>
            </a:pPr>
            <a:r>
              <a:rPr lang="en-US" sz="2000" dirty="0">
                <a:solidFill>
                  <a:schemeClr val="tx1"/>
                </a:solidFill>
              </a:rPr>
              <a:t>Apply load balancing rules to distribute traffic across VMs or services</a:t>
            </a:r>
          </a:p>
          <a:p>
            <a:pPr marL="342900" indent="-342900">
              <a:spcAft>
                <a:spcPts val="600"/>
              </a:spcAft>
              <a:buFont typeface="Arial" panose="020B0604020202020204" pitchFamily="34" charset="0"/>
              <a:buChar char="•"/>
            </a:pPr>
            <a:endParaRPr lang="en-US" sz="2000" dirty="0">
              <a:solidFill>
                <a:schemeClr val="tx1"/>
              </a:solidFill>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5091" y="1397477"/>
            <a:ext cx="5656970" cy="3663175"/>
          </a:xfrm>
          <a:prstGeom prst="rect">
            <a:avLst/>
          </a:prstGeom>
          <a:noFill/>
          <a:ln>
            <a:noFill/>
          </a:ln>
        </p:spPr>
      </p:pic>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2678590111"/>
              </p:ext>
            </p:extLst>
          </p:nvPr>
        </p:nvGraphicFramePr>
        <p:xfrm>
          <a:off x="555626" y="1322386"/>
          <a:ext cx="11209654" cy="4407855"/>
        </p:xfrm>
        <a:graphic>
          <a:graphicData uri="http://schemas.openxmlformats.org/drawingml/2006/table">
            <a:tbl>
              <a:tblPr firstRow="1" bandRow="1">
                <a:tableStyleId>{00A15C55-8517-42AA-B614-E9B94910E393}</a:tableStyleId>
              </a:tblPr>
              <a:tblGrid>
                <a:gridCol w="3122963">
                  <a:extLst>
                    <a:ext uri="{9D8B030D-6E8A-4147-A177-3AD203B41FA5}">
                      <a16:colId xmlns:a16="http://schemas.microsoft.com/office/drawing/2014/main" val="828115051"/>
                    </a:ext>
                  </a:extLst>
                </a:gridCol>
                <a:gridCol w="4014983">
                  <a:extLst>
                    <a:ext uri="{9D8B030D-6E8A-4147-A177-3AD203B41FA5}">
                      <a16:colId xmlns:a16="http://schemas.microsoft.com/office/drawing/2014/main" val="2036691416"/>
                    </a:ext>
                  </a:extLst>
                </a:gridCol>
                <a:gridCol w="4071708">
                  <a:extLst>
                    <a:ext uri="{9D8B030D-6E8A-4147-A177-3AD203B41FA5}">
                      <a16:colId xmlns:a16="http://schemas.microsoft.com/office/drawing/2014/main" val="3335721742"/>
                    </a:ext>
                  </a:extLst>
                </a:gridCol>
              </a:tblGrid>
              <a:tr h="409504">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tx1"/>
                          </a:solidFill>
                        </a:rPr>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9128339"/>
                  </a:ext>
                </a:extLst>
              </a:tr>
              <a:tr h="716632">
                <a:tc>
                  <a:txBody>
                    <a:bodyPr/>
                    <a:lstStyle/>
                    <a:p>
                      <a:r>
                        <a:rPr lang="en-US" dirty="0"/>
                        <a:t>Backend pool size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300 IP configurations, single availability set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Up to 5000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415191">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716632">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716632">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716632">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By default, open to the internet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Closed to inbound connections unless opened by NSGs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716632">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2812</Words>
  <Application>Microsoft Office PowerPoint</Application>
  <PresentationFormat>Custom</PresentationFormat>
  <Paragraphs>356</Paragraphs>
  <Slides>33</Slides>
  <Notes>29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Segoe UI</vt:lpstr>
      <vt:lpstr>Segoe UI Semibold</vt:lpstr>
      <vt:lpstr>Wingdings</vt:lpstr>
      <vt:lpstr>1_Azure 1</vt:lpstr>
      <vt:lpstr>AZ-104T00A Administer Network Traffic </vt:lpstr>
      <vt:lpstr>Learning Objectives - Administer Network Traffic </vt:lpstr>
      <vt:lpstr>Network Traffic whiteboard (walkthrough)</vt:lpstr>
      <vt:lpstr>Configure Azure Load Balancer</vt:lpstr>
      <vt:lpstr>Configure Azure Load Balancer Introduction</vt:lpstr>
      <vt:lpstr>Choose a Load Balancer Solution</vt:lpstr>
      <vt:lpstr>Implement a Public Load Balancer</vt:lpstr>
      <vt:lpstr>Implement an Internal Load Balancer</vt:lpstr>
      <vt:lpstr>Determine Load Balancer SKUs</vt:lpstr>
      <vt:lpstr>Create load balancer rules</vt:lpstr>
      <vt:lpstr>Demonstration – Configure a Load Balancer</vt:lpstr>
      <vt:lpstr>Configure Session Persistence (optional)</vt:lpstr>
      <vt:lpstr>Learning Recap – Configure Azure Load Balancer</vt:lpstr>
      <vt:lpstr>Configure Azure Application Gateway</vt:lpstr>
      <vt:lpstr>Learning Objectives - Configure Azure Application Gateway</vt:lpstr>
      <vt:lpstr>Implement Application Gateway</vt:lpstr>
      <vt:lpstr>Determine Application Gateway Routing</vt:lpstr>
      <vt:lpstr>Demonstration – Configure an Azure Application Gateway</vt:lpstr>
      <vt:lpstr>Setup Application Gateway Components (optional)</vt:lpstr>
      <vt:lpstr>Learning Recap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Learning Recap – Configure Network Watcher</vt:lpstr>
      <vt:lpstr>Lab – Implement Traffic Management</vt:lpstr>
      <vt:lpstr>Lab 06 – Implement traffic management</vt:lpstr>
      <vt:lpstr>Lab 06 – Architecture Diagram (Load Balancer)</vt:lpstr>
      <vt:lpstr>Lab 06 – Architecture Diagram (Application Gateway)</vt:lpstr>
      <vt:lpstr>Lab 06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2023-11-13T15:47:11Z</dcterms:created>
  <dcterms:modified xsi:type="dcterms:W3CDTF">2024-02-20T13:50:26Z</dcterms:modified>
</cp:coreProperties>
</file>