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32"/>
  </p:notesMasterIdLst>
  <p:handoutMasterIdLst>
    <p:handoutMasterId r:id="rId33"/>
  </p:handoutMasterIdLst>
  <p:sldIdLst>
    <p:sldId id="2545" r:id="rId2"/>
    <p:sldId id="2235" r:id="rId3"/>
    <p:sldId id="2076138195" r:id="rId4"/>
    <p:sldId id="2546" r:id="rId5"/>
    <p:sldId id="2231" r:id="rId6"/>
    <p:sldId id="2134" r:id="rId7"/>
    <p:sldId id="2135" r:id="rId8"/>
    <p:sldId id="2552" r:id="rId9"/>
    <p:sldId id="1777" r:id="rId10"/>
    <p:sldId id="2227" r:id="rId11"/>
    <p:sldId id="2240" r:id="rId12"/>
    <p:sldId id="2226" r:id="rId13"/>
    <p:sldId id="2173" r:id="rId14"/>
    <p:sldId id="2556" r:id="rId15"/>
    <p:sldId id="2005" r:id="rId16"/>
    <p:sldId id="2233" r:id="rId17"/>
    <p:sldId id="2201" r:id="rId18"/>
    <p:sldId id="2202" r:id="rId19"/>
    <p:sldId id="2203" r:id="rId20"/>
    <p:sldId id="2239" r:id="rId21"/>
    <p:sldId id="2242" r:id="rId22"/>
    <p:sldId id="2245" r:id="rId23"/>
    <p:sldId id="2208" r:id="rId24"/>
    <p:sldId id="2557" r:id="rId25"/>
    <p:sldId id="2551" r:id="rId26"/>
    <p:sldId id="2549" r:id="rId27"/>
    <p:sldId id="2076138196" r:id="rId28"/>
    <p:sldId id="2076138197" r:id="rId29"/>
    <p:sldId id="2554" r:id="rId30"/>
    <p:sldId id="2553" r:id="rId3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zure Virtual Machines" id="{E6DDF38B-529C-42BD-93DB-3F3511448FE6}">
          <p14:sldIdLst>
            <p14:sldId id="2545"/>
            <p14:sldId id="2235"/>
            <p14:sldId id="2076138195"/>
          </p14:sldIdLst>
        </p14:section>
        <p14:section name="Configure Virtual Machines" id="{C2B03640-4232-4115-92FC-65B3D46E4B65}">
          <p14:sldIdLst>
            <p14:sldId id="2546"/>
            <p14:sldId id="2231"/>
            <p14:sldId id="2134"/>
            <p14:sldId id="2135"/>
            <p14:sldId id="2552"/>
            <p14:sldId id="1777"/>
            <p14:sldId id="2227"/>
            <p14:sldId id="2240"/>
            <p14:sldId id="2226"/>
            <p14:sldId id="2173"/>
            <p14:sldId id="2556"/>
          </p14:sldIdLst>
        </p14:section>
        <p14:section name="Configure VM Availability" id="{569CECA8-39FB-46DF-AE5E-999D8658A87D}">
          <p14:sldIdLst>
            <p14:sldId id="2005"/>
            <p14:sldId id="2233"/>
            <p14:sldId id="2201"/>
            <p14:sldId id="2202"/>
            <p14:sldId id="2203"/>
            <p14:sldId id="2239"/>
            <p14:sldId id="2242"/>
            <p14:sldId id="2245"/>
            <p14:sldId id="2208"/>
            <p14:sldId id="2557"/>
            <p14:sldId id="2551"/>
          </p14:sldIdLst>
        </p14:section>
        <p14:section name="Lab" id="{99BA620C-7EC7-4883-A14A-9504398BC45B}">
          <p14:sldIdLst>
            <p14:sldId id="2549"/>
            <p14:sldId id="2076138196"/>
            <p14:sldId id="2076138197"/>
            <p14:sldId id="2554"/>
            <p14:sldId id="2553"/>
          </p14:sldIdLst>
        </p14:section>
        <p14:section name="Extra Optional Slides" id="{22AF8A36-8E75-41A0-A58F-70584D098475}">
          <p14:sldIdLst/>
        </p14:section>
      </p14:sectionLst>
    </p:ext>
    <p:ext uri="{EFAFB233-063F-42B5-8137-9DF3F51BA10A}">
      <p15:sldGuideLst xmlns:p15="http://schemas.microsoft.com/office/powerpoint/2012/main">
        <p15:guide id="1" orient="horz" pos="2203" userDrawn="1">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000000"/>
    <a:srgbClr val="EBEBEB"/>
    <a:srgbClr val="59B4D9"/>
    <a:srgbClr val="FFFFFF"/>
    <a:srgbClr val="FFF100"/>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0E47A7-3853-47DD-B53F-92D8C21018A3}" v="1" dt="2024-02-20T02:11:52.1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45" autoAdjust="0"/>
    <p:restoredTop sz="88970" autoAdjust="0"/>
  </p:normalViewPr>
  <p:slideViewPr>
    <p:cSldViewPr snapToGrid="0">
      <p:cViewPr varScale="1">
        <p:scale>
          <a:sx n="93" d="100"/>
          <a:sy n="93" d="100"/>
        </p:scale>
        <p:origin x="852" y="78"/>
      </p:cViewPr>
      <p:guideLst>
        <p:guide orient="horz" pos="2203"/>
        <p:guide pos="3917"/>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2/20/2024 5:39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2/20/2024 5:39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2/20/2024 5:39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Demonstration Creating a VM in the portal - https://microsoftlearning.github.io/AZ-104-MicrosoftAzureAdministrator/Instructions/Demos/08%20-%20Administer%20Azure%20Virtual%20Machines.html#demonstration--create-virtual-machines-in-the-portal</a:t>
            </a:r>
          </a:p>
        </p:txBody>
      </p:sp>
      <p:sp>
        <p:nvSpPr>
          <p:cNvPr id="4" name="Slide Number Placeholder 3"/>
          <p:cNvSpPr>
            <a:spLocks noGrp="1"/>
          </p:cNvSpPr>
          <p:nvPr>
            <p:ph type="sldNum" sz="quarter" idx="5"/>
          </p:nvPr>
        </p:nvSpPr>
        <p:spPr/>
        <p:txBody>
          <a:bodyPr/>
          <a:lstStyle/>
          <a:p>
            <a:fld id="{8507DC7E-BC41-4478-BA30-CBCC3A644F0A}" type="slidenum">
              <a:rPr lang="en-US" smtClean="0"/>
              <a:t>10</a:t>
            </a:fld>
            <a:endParaRPr lang="en-US" dirty="0"/>
          </a:p>
        </p:txBody>
      </p:sp>
    </p:spTree>
    <p:extLst>
      <p:ext uri="{BB962C8B-B14F-4D97-AF65-F5344CB8AC3E}">
        <p14:creationId xmlns:p14="http://schemas.microsoft.com/office/powerpoint/2010/main" val="808282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933248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12</a:t>
            </a:fld>
            <a:endParaRPr lang="en-US" dirty="0"/>
          </a:p>
        </p:txBody>
      </p:sp>
    </p:spTree>
    <p:extLst>
      <p:ext uri="{BB962C8B-B14F-4D97-AF65-F5344CB8AC3E}">
        <p14:creationId xmlns:p14="http://schemas.microsoft.com/office/powerpoint/2010/main" val="2119117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2/20/2024 5:39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21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questions are available in Office Forms - https://forms.office.com/Pages/ShareFormPage.aspx?id=v4j5cvGGr0GRqy180BHbR5NEFZBpuAZBgxPOGXi_gX5UQ0dVV1Y1VzFZTzlMMUNXQlRaSUJWQTQxNC4u&amp;sharetoken=Z37GWdASd35HecCvHOwD&amp;wdLOR=c234DDA58-3B69-40A4-93DA-A87792A49363</a:t>
            </a:r>
          </a:p>
          <a:p>
            <a:endParaRPr lang="en-US" dirty="0"/>
          </a:p>
          <a:p>
            <a:r>
              <a:rPr lang="en-US" dirty="0"/>
              <a:t>Describe at least three things you would need to consider before creating an Azure virtual machine. </a:t>
            </a:r>
          </a:p>
          <a:p>
            <a:r>
              <a:rPr lang="en-US" b="1" dirty="0"/>
              <a:t>Answer</a:t>
            </a:r>
            <a:r>
              <a:rPr lang="en-US" dirty="0"/>
              <a:t>: Locating the virtual machine in a region that is close to your users. Selecting the best virtual machine size for your application. Determining how cost will be determined and estimating the monthly cost. Deciding on disk storage including standard, premium, or ultra. Selecting an operating system and version. How you will monitor and update the virtual machine. If any additional scripts, configuration, or agents are required.  </a:t>
            </a:r>
          </a:p>
          <a:p>
            <a:endParaRPr lang="en-US" dirty="0"/>
          </a:p>
          <a:p>
            <a:r>
              <a:rPr lang="en-US" dirty="0"/>
              <a:t>Describe ways connect and sign-in to a virtual machine. </a:t>
            </a:r>
          </a:p>
          <a:p>
            <a:r>
              <a:rPr lang="en-US" b="1" dirty="0"/>
              <a:t>Answer</a:t>
            </a:r>
            <a:r>
              <a:rPr lang="en-US" dirty="0"/>
              <a:t>: Bastion is the recommended way to connect to a virtual machine. For example, to install required software. Bastion lets you access the virtual machine through the Azure portal over SSL. You can also directly connect to a Windows server with the Remoted Desktop Protocol. For Linux machines you can use Secure Shell Protocol (SSH). </a:t>
            </a:r>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136328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dirty="0"/>
          </a:p>
        </p:txBody>
      </p:sp>
    </p:spTree>
    <p:extLst>
      <p:ext uri="{BB962C8B-B14F-4D97-AF65-F5344CB8AC3E}">
        <p14:creationId xmlns:p14="http://schemas.microsoft.com/office/powerpoint/2010/main" val="1171001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2/20/2024 5:39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81138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Availability set overview - https://learn.microsoft.com/azure/virtual-machines/availability-set-overview</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2/20/2024 5:39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96413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a:r>
              <a:rPr lang="en-US" b="1" i="0" dirty="0">
                <a:effectLst/>
                <a:latin typeface="-apple-system"/>
              </a:rPr>
              <a:t>Fault domain</a:t>
            </a:r>
            <a:endParaRPr lang="en-US" b="0" i="0" dirty="0">
              <a:effectLst/>
              <a:latin typeface="-apple-system"/>
            </a:endParaRPr>
          </a:p>
          <a:p>
            <a:pPr algn="l">
              <a:buFont typeface="Arial" panose="020B0604020202020204" pitchFamily="34" charset="0"/>
              <a:buChar char="•"/>
            </a:pPr>
            <a:r>
              <a:rPr lang="en-US" b="0" i="0" dirty="0">
                <a:effectLst/>
                <a:latin typeface="-apple-system"/>
              </a:rPr>
              <a:t>Prevent Hardware failures like limit the impact of potential physical hardware failures, network outages, or power interruptions</a:t>
            </a:r>
          </a:p>
          <a:p>
            <a:pPr algn="l">
              <a:buFont typeface="Arial" panose="020B0604020202020204" pitchFamily="34" charset="0"/>
              <a:buChar char="•"/>
            </a:pPr>
            <a:r>
              <a:rPr lang="en-US" b="0" i="0" dirty="0">
                <a:effectLst/>
                <a:latin typeface="-apple-system"/>
              </a:rPr>
              <a:t>1 Rack that share common power source and network switch.</a:t>
            </a:r>
          </a:p>
          <a:p>
            <a:pPr algn="l">
              <a:buFont typeface="Arial" panose="020B0604020202020204" pitchFamily="34" charset="0"/>
              <a:buChar char="•"/>
            </a:pPr>
            <a:r>
              <a:rPr lang="en-US" b="0" i="0" dirty="0">
                <a:effectLst/>
                <a:latin typeface="-apple-system"/>
              </a:rPr>
              <a:t>Max- 3 FD per availability set, Default value=2</a:t>
            </a:r>
          </a:p>
          <a:p>
            <a:pPr marL="0" algn="l"/>
            <a:r>
              <a:rPr lang="en-US" b="1" i="0" dirty="0">
                <a:effectLst/>
                <a:latin typeface="-apple-system"/>
              </a:rPr>
              <a:t>Update domain</a:t>
            </a:r>
            <a:endParaRPr lang="en-US" b="0" i="0" dirty="0">
              <a:effectLst/>
              <a:latin typeface="-apple-system"/>
            </a:endParaRPr>
          </a:p>
          <a:p>
            <a:pPr algn="l">
              <a:buFont typeface="Arial" panose="020B0604020202020204" pitchFamily="34" charset="0"/>
              <a:buChar char="•"/>
            </a:pPr>
            <a:r>
              <a:rPr lang="en-US" b="0" i="0" dirty="0">
                <a:effectLst/>
                <a:latin typeface="-apple-system"/>
              </a:rPr>
              <a:t>Max= 20 UD, Default=5</a:t>
            </a:r>
          </a:p>
          <a:p>
            <a:pPr algn="l">
              <a:buFont typeface="Arial" panose="020B0604020202020204" pitchFamily="34" charset="0"/>
              <a:buChar char="•"/>
            </a:pPr>
            <a:r>
              <a:rPr lang="en-US" b="0" i="0" dirty="0">
                <a:effectLst/>
                <a:latin typeface="-apple-system"/>
              </a:rPr>
              <a:t>Update domains indicate groups of virtual machines and underlying physical hardware that can be rebooted at the same time</a:t>
            </a:r>
          </a:p>
          <a:p>
            <a:pPr algn="l">
              <a:buFont typeface="Arial" panose="020B0604020202020204" pitchFamily="34" charset="0"/>
              <a:buChar char="•"/>
            </a:pPr>
            <a:r>
              <a:rPr lang="en-US" b="0" i="0" dirty="0">
                <a:effectLst/>
                <a:latin typeface="-apple-system"/>
              </a:rPr>
              <a:t>The order of update domains being rebooted may not proceed sequentially during planned maintenance, but only one update domain is rebooted at a time. A rebooted update domain is given 30 minutes to recover before maintenance is initiated on a different update domain.</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2/20/2024 5:39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61802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These Learn modules are part of the </a:t>
            </a:r>
            <a:r>
              <a:rPr lang="en-US" b="0" i="0" dirty="0">
                <a:solidFill>
                  <a:srgbClr val="171717"/>
                </a:solidFill>
                <a:effectLst/>
                <a:latin typeface="Segoe UI" panose="020B0502040204020203" pitchFamily="34" charset="0"/>
              </a:rPr>
              <a:t>AZ-104: Deploy and manage Azure compute resources (https://docs.microsoft.com/learn/paths/az-104-manage-compute-resources/) learning path.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6426349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685820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289700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What are virtual machine scale sets - https://learn.microsoft.com/azure/virtual-machine-scale-sets/overview</a:t>
            </a:r>
          </a:p>
          <a:p>
            <a:endParaRPr lang="en-IN" dirty="0"/>
          </a:p>
          <a:p>
            <a:r>
              <a:rPr lang="en-IN" dirty="0"/>
              <a:t>VMSS are all about performance.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5615928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Autoscale - https://learn.microsoft.com/azure/virtual-machine-scale-sets/virtual-machine-scale-sets-autoscale-overview</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2/20/2024 5:39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681412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Demonstration virtual machine scaling - https://microsoftlearning.github.io/AZ-104-MicrosoftAzureAdministrator/Instructions/Demos/08%20-%20Administer%20Azure%20Virtual%20Machines.html#configure-virtual-machine-availability</a:t>
            </a:r>
          </a:p>
        </p:txBody>
      </p:sp>
      <p:sp>
        <p:nvSpPr>
          <p:cNvPr id="4" name="Slide Number Placeholder 3"/>
          <p:cNvSpPr>
            <a:spLocks noGrp="1"/>
          </p:cNvSpPr>
          <p:nvPr>
            <p:ph type="sldNum" sz="quarter" idx="5"/>
          </p:nvPr>
        </p:nvSpPr>
        <p:spPr/>
        <p:txBody>
          <a:bodyPr/>
          <a:lstStyle/>
          <a:p>
            <a:fld id="{8507DC7E-BC41-4478-BA30-CBCC3A644F0A}" type="slidenum">
              <a:rPr lang="en-US" smtClean="0"/>
              <a:t>24</a:t>
            </a:fld>
            <a:endParaRPr lang="en-US" dirty="0"/>
          </a:p>
        </p:txBody>
      </p:sp>
    </p:spTree>
    <p:extLst>
      <p:ext uri="{BB962C8B-B14F-4D97-AF65-F5344CB8AC3E}">
        <p14:creationId xmlns:p14="http://schemas.microsoft.com/office/powerpoint/2010/main" val="2907524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questions are available in Office Forms – https://forms.office.com/Pages/ShareFormPage.aspx?id=v4j5cvGGr0GRqy180BHbR5NEFZBpuAZBgxPOGXi_gX5UQ0dVV1Y1VzFZTzlMMUNXQlRaSUJWQTQxNC4u&amp;sharetoken=Z37GWdASd35HecCvHOwD&amp;wdLOR=cAC8A4812-2784-4689-9FB0-FE089C91A0FB</a:t>
            </a:r>
          </a:p>
          <a:p>
            <a:endParaRPr lang="en-US" dirty="0"/>
          </a:p>
          <a:p>
            <a:r>
              <a:rPr lang="en-US" dirty="0"/>
              <a:t>What is the difference between virtual and horizontal scaling?</a:t>
            </a:r>
          </a:p>
          <a:p>
            <a:r>
              <a:rPr lang="en-US" b="1" dirty="0"/>
              <a:t>Answer</a:t>
            </a:r>
            <a:r>
              <a:rPr lang="en-US" dirty="0"/>
              <a:t>: Vertical scaling (scale up and scale down) is the process of increasing or decreasing power to a single instance of a workload. For example, selecting a virtual machine with more memory or faster CPU performance. Horizontal scaling (scale out and scale in) is the process of increasing or decreasing the number of instances of a workload. For example, adding additional virtual machines as the workload increases. Vertical scaling is usually a manual process. Horizontal scaling is usually automated. </a:t>
            </a:r>
          </a:p>
          <a:p>
            <a:endParaRPr lang="en-US" dirty="0"/>
          </a:p>
          <a:p>
            <a:r>
              <a:rPr lang="en-US" dirty="0"/>
              <a:t>What is a virtual machine scale set and when would you want to deploy them?</a:t>
            </a:r>
          </a:p>
          <a:p>
            <a:r>
              <a:rPr lang="en-US" b="1" dirty="0"/>
              <a:t>Answer</a:t>
            </a:r>
            <a:r>
              <a:rPr lang="en-US" dirty="0"/>
              <a:t>: Azure virtual machine scale sets let you create and manage a group of load-balanced VMs. Scale sets provide redundancy and improved performance, applications are typically distributed across multiple instances. Each instance is identical, no pre-provisioning is required. As demand goes up more VMs are added. As demand goes down instances are removed. Scaling can be manual, automated, or a combination of both. To control costs, you control the instance count. </a:t>
            </a:r>
          </a:p>
        </p:txBody>
      </p:sp>
      <p:sp>
        <p:nvSpPr>
          <p:cNvPr id="4" name="Slide Number Placeholder 3"/>
          <p:cNvSpPr>
            <a:spLocks noGrp="1"/>
          </p:cNvSpPr>
          <p:nvPr>
            <p:ph type="sldNum" sz="quarter" idx="5"/>
          </p:nvPr>
        </p:nvSpPr>
        <p:spPr/>
        <p:txBody>
          <a:bodyPr/>
          <a:lstStyle/>
          <a:p>
            <a:fld id="{8507DC7E-BC41-4478-BA30-CBCC3A644F0A}" type="slidenum">
              <a:rPr lang="en-US" smtClean="0"/>
              <a:t>25</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5353931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do either the PowerShell or the CLI deployment, if they like scripting.</a:t>
            </a:r>
          </a:p>
          <a:p>
            <a:endParaRPr lang="en-US" dirty="0"/>
          </a:p>
          <a:p>
            <a:r>
              <a:rPr lang="en-US" dirty="0"/>
              <a:t>Lab 08 - https://microsoftlearning.github.io/AZ-104-MicrosoftAzureAdministrator/Instructions/Labs/LAB_08-Manage_Virtual_Machines.html</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2/20/2024 5:39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2828928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architecture diagram for the interactive lab simulation (previous lab), if you want to review that.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088349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Optional whiteboard slide to introduce the module or review the content. Use the whiteboard diagram directly or recreate the image during the class.  </a:t>
            </a:r>
            <a:r>
              <a:rPr lang="en-US" sz="1200" dirty="0">
                <a:solidFill>
                  <a:schemeClr val="tx1"/>
                </a:solidFill>
                <a:latin typeface="Segoe UI" panose="020B0502040204020203" pitchFamily="34" charset="0"/>
                <a:cs typeface="Segoe UI" panose="020B0502040204020203" pitchFamily="34" charset="0"/>
              </a:rPr>
              <a:t>Focus this whiteboard on creating virtual machines. </a:t>
            </a:r>
          </a:p>
          <a:p>
            <a:endParaRPr lang="en-US" sz="1200" dirty="0">
              <a:solidFill>
                <a:schemeClr val="tx1"/>
              </a:solidFill>
              <a:latin typeface="Segoe UI" panose="020B0502040204020203" pitchFamily="34" charset="0"/>
              <a:cs typeface="Segoe UI"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51190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024164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5</a:t>
            </a:fld>
            <a:endParaRPr lang="en-US" dirty="0"/>
          </a:p>
        </p:txBody>
      </p:sp>
    </p:spTree>
    <p:extLst>
      <p:ext uri="{BB962C8B-B14F-4D97-AF65-F5344CB8AC3E}">
        <p14:creationId xmlns:p14="http://schemas.microsoft.com/office/powerpoint/2010/main" val="3215911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dirty="0">
                <a:solidFill>
                  <a:schemeClr val="tx1"/>
                </a:solidFill>
                <a:ea typeface="Segoe UI" pitchFamily="34" charset="0"/>
                <a:cs typeface="Segoe UI" pitchFamily="34" charset="0"/>
              </a:rPr>
              <a:t>Test and development, website hosting, storage, backup, recovery, high-performance computing, big data analysis, and extended data center.</a:t>
            </a:r>
            <a:endParaRPr lang="en-IN" sz="900" dirty="0">
              <a:solidFill>
                <a:schemeClr val="tx1"/>
              </a:solidFill>
              <a:ea typeface="Segoe UI" pitchFamily="34" charset="0"/>
              <a:cs typeface="Segoe UI"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Graphic from: </a:t>
            </a:r>
            <a:r>
              <a:rPr lang="en-US" sz="1800" dirty="0">
                <a:effectLst/>
                <a:latin typeface="Segoe UI" panose="020B0502040204020203" pitchFamily="34" charset="0"/>
              </a:rPr>
              <a:t>https://learn.microsoft.com/azure/security/fundamentals/shared-responsibility</a:t>
            </a:r>
            <a:endParaRPr lang="en-US" sz="1800" dirty="0">
              <a:effectLst/>
              <a:latin typeface="Arial" panose="020B0604020202020204" pitchFamily="34" charset="0"/>
            </a:endParaRP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2/20/2024 5:39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21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residency - </a:t>
            </a:r>
            <a:r>
              <a:rPr lang="en-US" sz="1800" dirty="0">
                <a:effectLst/>
                <a:latin typeface="Segoe UI" panose="020B0502040204020203" pitchFamily="34" charset="0"/>
              </a:rPr>
              <a:t>https://azure.microsoft.com/explore/global-infrastructure/data-residency/#select-geography</a:t>
            </a:r>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2/20/2024 5:39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58955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993343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VM sizes with no temporary disks - https://learn.microsoft.com/azure/virtual-machines/azure-vms-no-temp-disk</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9527564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2E9348E-FA16-FE20-38FB-EDD806C9464D}"/>
              </a:ext>
            </a:extLst>
          </p:cNvPr>
          <p:cNvPicPr>
            <a:picLocks noChangeAspect="1"/>
          </p:cNvPicPr>
          <p:nvPr userDrawn="1"/>
        </p:nvPicPr>
        <p:blipFill>
          <a:blip r:embed="rId2"/>
          <a:stretch>
            <a:fillRect/>
          </a:stretch>
        </p:blipFill>
        <p:spPr>
          <a:xfrm>
            <a:off x="-1" y="11112"/>
            <a:ext cx="12436475" cy="6972300"/>
          </a:xfrm>
          <a:prstGeom prst="rect">
            <a:avLst/>
          </a:prstGeom>
        </p:spPr>
      </p:pic>
      <p:pic>
        <p:nvPicPr>
          <p:cNvPr id="7" name="MS logo gray - EMF" descr="Microsoft logo, gray text version">
            <a:extLst>
              <a:ext uri="{FF2B5EF4-FFF2-40B4-BE49-F238E27FC236}">
                <a16:creationId xmlns:a16="http://schemas.microsoft.com/office/drawing/2014/main" id="{7B930E7F-5B91-31B0-B67D-DB8C41E881CF}"/>
              </a:ext>
            </a:extLst>
          </p:cNvPr>
          <p:cNvPicPr>
            <a:picLocks noChangeAspect="1"/>
          </p:cNvPicPr>
          <p:nvPr userDrawn="1"/>
        </p:nvPicPr>
        <p:blipFill>
          <a:blip r:embed="rId3"/>
          <a:stretch>
            <a:fillRect/>
          </a:stretch>
        </p:blipFill>
        <p:spPr bwMode="black">
          <a:xfrm>
            <a:off x="595914" y="597450"/>
            <a:ext cx="1393840" cy="298433"/>
          </a:xfrm>
          <a:prstGeom prst="rect">
            <a:avLst/>
          </a:prstGeom>
        </p:spPr>
      </p:pic>
      <p:sp>
        <p:nvSpPr>
          <p:cNvPr id="3" name="Title 1">
            <a:extLst>
              <a:ext uri="{FF2B5EF4-FFF2-40B4-BE49-F238E27FC236}">
                <a16:creationId xmlns:a16="http://schemas.microsoft.com/office/drawing/2014/main" id="{3E21C31D-925C-53B5-2E40-C54FF245B41E}"/>
              </a:ext>
            </a:extLst>
          </p:cNvPr>
          <p:cNvSpPr>
            <a:spLocks noGrp="1"/>
          </p:cNvSpPr>
          <p:nvPr>
            <p:ph type="title" hasCustomPrompt="1"/>
          </p:nvPr>
        </p:nvSpPr>
        <p:spPr>
          <a:xfrm>
            <a:off x="581341" y="3622696"/>
            <a:ext cx="5800990" cy="1130181"/>
          </a:xfrm>
          <a:noFill/>
        </p:spPr>
        <p:txBody>
          <a:bodyPr wrap="square" lIns="0" tIns="0" rIns="0" bIns="0" anchor="ctr" anchorCtr="0">
            <a:spAutoFit/>
          </a:bodyPr>
          <a:lstStyle>
            <a:lvl1pPr>
              <a:defRPr sz="4080" b="0" i="0" spc="-51" baseline="0">
                <a:solidFill>
                  <a:schemeClr val="tx1"/>
                </a:solidFill>
                <a:latin typeface="+mn-lt"/>
                <a:cs typeface="Segoe UI" panose="020B0502040204020203" pitchFamily="34" charset="0"/>
              </a:defRPr>
            </a:lvl1pPr>
          </a:lstStyle>
          <a:p>
            <a:r>
              <a:rPr lang="en-US" dirty="0"/>
              <a:t>Event name or </a:t>
            </a:r>
            <a:br>
              <a:rPr lang="en-US" dirty="0"/>
            </a:br>
            <a:r>
              <a:rPr lang="en-US" dirty="0"/>
              <a:t>presentation title </a:t>
            </a:r>
          </a:p>
        </p:txBody>
      </p:sp>
      <p:sp>
        <p:nvSpPr>
          <p:cNvPr id="5" name="Footer Placeholder 10">
            <a:extLst>
              <a:ext uri="{FF2B5EF4-FFF2-40B4-BE49-F238E27FC236}">
                <a16:creationId xmlns:a16="http://schemas.microsoft.com/office/drawing/2014/main" id="{44253EDB-56F0-1036-A65B-02ABC067A9E8}"/>
              </a:ext>
            </a:extLst>
          </p:cNvPr>
          <p:cNvSpPr>
            <a:spLocks noGrp="1"/>
          </p:cNvSpPr>
          <p:nvPr>
            <p:ph type="ftr" sz="quarter" idx="3"/>
          </p:nvPr>
        </p:nvSpPr>
        <p:spPr>
          <a:xfrm>
            <a:off x="591057" y="6548910"/>
            <a:ext cx="4234554" cy="201917"/>
          </a:xfrm>
          <a:prstGeom prst="rect">
            <a:avLst/>
          </a:prstGeom>
        </p:spPr>
        <p:txBody>
          <a:bodyPr vert="horz" lIns="0" tIns="0" rIns="0" bIns="0" rtlCol="0" anchor="ctr"/>
          <a:lstStyle>
            <a:lvl1pPr marL="0" algn="l" defTabSz="932597" rtl="0" eaLnBrk="1" latinLnBrk="0" hangingPunct="1">
              <a:defRPr lang="en-US" sz="1020" kern="1200" dirty="0">
                <a:solidFill>
                  <a:schemeClr val="tx1"/>
                </a:solidFill>
                <a:latin typeface="+mn-lt"/>
                <a:ea typeface="+mn-ea"/>
                <a:cs typeface="+mn-cs"/>
              </a:defRPr>
            </a:lvl1pPr>
            <a:lvl5pPr>
              <a:defRPr lang="en-US" sz="765" kern="100" cap="all" spc="0" baseline="0" dirty="0">
                <a:solidFill>
                  <a:schemeClr val="tx1"/>
                </a:solidFill>
                <a:latin typeface="Arial" panose="020B0604020202020204" pitchFamily="34" charset="0"/>
                <a:ea typeface="+mn-ea"/>
                <a:cs typeface="Arial" panose="020B0604020202020204" pitchFamily="34" charset="0"/>
              </a:defRPr>
            </a:lvl5pPr>
          </a:lstStyle>
          <a:p>
            <a:pPr defTabSz="932563">
              <a:defRPr/>
            </a:pPr>
            <a:r>
              <a:rPr lang="en-US">
                <a:solidFill>
                  <a:srgbClr val="000000"/>
                </a:solidFill>
              </a:rPr>
              <a:t>© Copyright Microsoft Corporation. All rights reserved.</a:t>
            </a:r>
          </a:p>
        </p:txBody>
      </p:sp>
      <p:sp>
        <p:nvSpPr>
          <p:cNvPr id="2" name="Footer Placeholder 10">
            <a:extLst>
              <a:ext uri="{FF2B5EF4-FFF2-40B4-BE49-F238E27FC236}">
                <a16:creationId xmlns:a16="http://schemas.microsoft.com/office/drawing/2014/main" id="{A2E85BCA-8C5F-EFAA-DEF3-E5518406532B}"/>
              </a:ext>
            </a:extLst>
          </p:cNvPr>
          <p:cNvSpPr txBox="1">
            <a:spLocks/>
          </p:cNvSpPr>
          <p:nvPr userDrawn="1"/>
        </p:nvSpPr>
        <p:spPr>
          <a:xfrm>
            <a:off x="591057" y="6548910"/>
            <a:ext cx="4234554" cy="201917"/>
          </a:xfrm>
          <a:prstGeom prst="rect">
            <a:avLst/>
          </a:prstGeom>
        </p:spPr>
        <p:txBody>
          <a:bodyPr vert="horz" lIns="0" tIns="0" rIns="0" bIns="0" rtlCol="0" anchor="ctr"/>
          <a:lstStyle>
            <a:defPPr>
              <a:defRPr lang="en-US"/>
            </a:defPPr>
            <a:lvl1pPr marL="0" algn="l" defTabSz="914400" rtl="0" eaLnBrk="1" latinLnBrk="0" hangingPunct="1">
              <a:defRPr lang="en-US" sz="1000" kern="1200" dirty="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lang="en-US" sz="750" kern="100" cap="all" spc="0" baseline="0" dirty="0">
                <a:solidFill>
                  <a:schemeClr val="tx1"/>
                </a:solidFill>
                <a:latin typeface="Arial" panose="020B0604020202020204" pitchFamily="34" charset="0"/>
                <a:ea typeface="+mn-ea"/>
                <a:cs typeface="Arial" panose="020B0604020202020204" pitchFamily="34" charset="0"/>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32563">
              <a:defRPr/>
            </a:pPr>
            <a:r>
              <a:rPr lang="en-US" sz="1020" dirty="0">
                <a:solidFill>
                  <a:srgbClr val="000000"/>
                </a:solidFill>
              </a:rPr>
              <a:t>© Copyright Microsoft Corporation. All rights reserved.</a:t>
            </a:r>
          </a:p>
        </p:txBody>
      </p:sp>
    </p:spTree>
    <p:extLst>
      <p:ext uri="{BB962C8B-B14F-4D97-AF65-F5344CB8AC3E}">
        <p14:creationId xmlns:p14="http://schemas.microsoft.com/office/powerpoint/2010/main" val="89508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707CDC-9BD2-0073-85EB-939160E4C7CC}"/>
              </a:ext>
            </a:extLst>
          </p:cNvPr>
          <p:cNvPicPr>
            <a:picLocks noChangeAspect="1"/>
          </p:cNvPicPr>
          <p:nvPr userDrawn="1"/>
        </p:nvPicPr>
        <p:blipFill>
          <a:blip r:embed="rId2"/>
          <a:stretch>
            <a:fillRect/>
          </a:stretch>
        </p:blipFill>
        <p:spPr>
          <a:xfrm>
            <a:off x="0" y="1587"/>
            <a:ext cx="12436475" cy="6991350"/>
          </a:xfrm>
          <a:prstGeom prst="rect">
            <a:avLst/>
          </a:prstGeom>
        </p:spPr>
      </p:pic>
      <p:sp>
        <p:nvSpPr>
          <p:cNvPr id="3" name="Title 1">
            <a:extLst>
              <a:ext uri="{FF2B5EF4-FFF2-40B4-BE49-F238E27FC236}">
                <a16:creationId xmlns:a16="http://schemas.microsoft.com/office/drawing/2014/main" id="{12D19AFB-6939-2FBA-48C9-66A2961406A7}"/>
              </a:ext>
            </a:extLst>
          </p:cNvPr>
          <p:cNvSpPr>
            <a:spLocks noGrp="1"/>
          </p:cNvSpPr>
          <p:nvPr>
            <p:ph type="title" hasCustomPrompt="1"/>
          </p:nvPr>
        </p:nvSpPr>
        <p:spPr>
          <a:xfrm>
            <a:off x="581340" y="3514705"/>
            <a:ext cx="6472474" cy="565091"/>
          </a:xfrm>
          <a:noFill/>
        </p:spPr>
        <p:txBody>
          <a:bodyPr wrap="square" lIns="0" tIns="0" rIns="0" bIns="0" anchor="ctr" anchorCtr="0">
            <a:spAutoFit/>
          </a:bodyPr>
          <a:lstStyle>
            <a:lvl1pPr>
              <a:defRPr sz="4080" b="0" i="0" spc="-51" baseline="0">
                <a:solidFill>
                  <a:schemeClr val="tx1"/>
                </a:solidFill>
                <a:latin typeface="+mn-lt"/>
                <a:cs typeface="Segoe UI" panose="020B0502040204020203" pitchFamily="34" charset="0"/>
              </a:defRPr>
            </a:lvl1pPr>
          </a:lstStyle>
          <a:p>
            <a:r>
              <a:rPr lang="en-US" dirty="0"/>
              <a:t>Section divider title</a:t>
            </a:r>
          </a:p>
        </p:txBody>
      </p:sp>
      <p:sp>
        <p:nvSpPr>
          <p:cNvPr id="7" name="TextBox 6">
            <a:extLst>
              <a:ext uri="{FF2B5EF4-FFF2-40B4-BE49-F238E27FC236}">
                <a16:creationId xmlns:a16="http://schemas.microsoft.com/office/drawing/2014/main" id="{49AE7960-A7FE-D692-112F-471C560CCA67}"/>
              </a:ext>
            </a:extLst>
          </p:cNvPr>
          <p:cNvSpPr txBox="1"/>
          <p:nvPr userDrawn="1"/>
        </p:nvSpPr>
        <p:spPr>
          <a:xfrm>
            <a:off x="427038" y="6411853"/>
            <a:ext cx="6216728" cy="270285"/>
          </a:xfrm>
          <a:prstGeom prst="rect">
            <a:avLst/>
          </a:prstGeom>
          <a:noFill/>
        </p:spPr>
        <p:txBody>
          <a:bodyPr wrap="square">
            <a:spAutoFit/>
          </a:bodyPr>
          <a:lstStyle/>
          <a:p>
            <a:pPr defTabSz="932563">
              <a:defRPr/>
            </a:pPr>
            <a:r>
              <a:rPr lang="en-US" sz="1122" dirty="0">
                <a:solidFill>
                  <a:srgbClr val="000000"/>
                </a:solidFill>
              </a:rPr>
              <a:t>© Copyright Microsoft Corporation. All rights reserved.</a:t>
            </a:r>
          </a:p>
        </p:txBody>
      </p:sp>
    </p:spTree>
    <p:extLst>
      <p:ext uri="{BB962C8B-B14F-4D97-AF65-F5344CB8AC3E}">
        <p14:creationId xmlns:p14="http://schemas.microsoft.com/office/powerpoint/2010/main" val="275769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450">
          <p15:clr>
            <a:srgbClr val="FBAE40"/>
          </p15:clr>
        </p15:guide>
        <p15:guide id="2" orient="horz" pos="264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79442454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998040"/>
            <a:ext cx="11568684" cy="439465"/>
          </a:xfrm>
        </p:spPr>
        <p:txBody>
          <a:bodyPr tIns="45720" rIns="0" bIns="45720"/>
          <a:lstStyle>
            <a:lvl1pPr>
              <a:defRPr sz="2244">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Tree>
    <p:extLst>
      <p:ext uri="{BB962C8B-B14F-4D97-AF65-F5344CB8AC3E}">
        <p14:creationId xmlns:p14="http://schemas.microsoft.com/office/powerpoint/2010/main" val="241386273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Learning Objs - no OD">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dirty="0"/>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Tree>
    <p:extLst>
      <p:ext uri="{BB962C8B-B14F-4D97-AF65-F5344CB8AC3E}">
        <p14:creationId xmlns:p14="http://schemas.microsoft.com/office/powerpoint/2010/main" val="18611302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s">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dirty="0"/>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
        <p:nvSpPr>
          <p:cNvPr id="7" name="Rectangle: Rounded Corners 6">
            <a:extLst>
              <a:ext uri="{FF2B5EF4-FFF2-40B4-BE49-F238E27FC236}">
                <a16:creationId xmlns:a16="http://schemas.microsoft.com/office/drawing/2014/main" id="{E8885716-8A7B-42A7-93E2-E8749AF5C6BC}"/>
              </a:ext>
            </a:extLst>
          </p:cNvPr>
          <p:cNvSpPr/>
          <p:nvPr userDrawn="1"/>
        </p:nvSpPr>
        <p:spPr bwMode="auto">
          <a:xfrm>
            <a:off x="6116130" y="1476375"/>
            <a:ext cx="5313870" cy="4333875"/>
          </a:xfrm>
          <a:prstGeom prst="roundRect">
            <a:avLst/>
          </a:prstGeom>
          <a:solidFill>
            <a:schemeClr val="bg1"/>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176029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Recap">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3183609"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grpSp>
        <p:nvGrpSpPr>
          <p:cNvPr id="3" name="Group 2">
            <a:extLst>
              <a:ext uri="{FF2B5EF4-FFF2-40B4-BE49-F238E27FC236}">
                <a16:creationId xmlns:a16="http://schemas.microsoft.com/office/drawing/2014/main" id="{C54C7EE8-4313-2803-B06C-A5BA61EA412A}"/>
              </a:ext>
              <a:ext uri="{C183D7F6-B498-43B3-948B-1728B52AA6E4}">
                <adec:decorative xmlns:adec="http://schemas.microsoft.com/office/drawing/2017/decorative" val="1"/>
              </a:ext>
            </a:extLst>
          </p:cNvPr>
          <p:cNvGrpSpPr/>
          <p:nvPr userDrawn="1"/>
        </p:nvGrpSpPr>
        <p:grpSpPr>
          <a:xfrm>
            <a:off x="2614984" y="1617484"/>
            <a:ext cx="1132870" cy="1132709"/>
            <a:chOff x="5540700" y="2116300"/>
            <a:chExt cx="1110600" cy="1110600"/>
          </a:xfrm>
        </p:grpSpPr>
        <p:sp>
          <p:nvSpPr>
            <p:cNvPr id="4" name="Oval 3">
              <a:extLst>
                <a:ext uri="{FF2B5EF4-FFF2-40B4-BE49-F238E27FC236}">
                  <a16:creationId xmlns:a16="http://schemas.microsoft.com/office/drawing/2014/main" id="{3F97E22B-DD1F-99A5-25F7-1E4F4F58DA7D}"/>
                </a:ext>
              </a:extLst>
            </p:cNvPr>
            <p:cNvSpPr/>
            <p:nvPr/>
          </p:nvSpPr>
          <p:spPr>
            <a:xfrm>
              <a:off x="5540700" y="2116300"/>
              <a:ext cx="1110600" cy="1110600"/>
            </a:xfrm>
            <a:prstGeom prst="ellipse">
              <a:avLst/>
            </a:prstGeom>
            <a:solidFill>
              <a:srgbClr val="FFA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B1C046DA-F3B0-17BF-4867-63F317F8ACA9}"/>
                </a:ext>
              </a:extLst>
            </p:cNvPr>
            <p:cNvPicPr/>
            <p:nvPr/>
          </p:nvPicPr>
          <p:blipFill>
            <a:blip r:embed="rId2"/>
            <a:srcRect/>
            <a:stretch/>
          </p:blipFill>
          <p:spPr>
            <a:xfrm>
              <a:off x="5749602" y="2325202"/>
              <a:ext cx="692796" cy="692796"/>
            </a:xfrm>
            <a:prstGeom prst="rect">
              <a:avLst/>
            </a:prstGeom>
            <a:noFill/>
          </p:spPr>
        </p:pic>
      </p:grpSp>
      <p:sp>
        <p:nvSpPr>
          <p:cNvPr id="7" name="TextBox 6">
            <a:extLst>
              <a:ext uri="{FF2B5EF4-FFF2-40B4-BE49-F238E27FC236}">
                <a16:creationId xmlns:a16="http://schemas.microsoft.com/office/drawing/2014/main" id="{05350FFB-1FC5-59FA-F297-3FE6E8364735}"/>
              </a:ext>
            </a:extLst>
          </p:cNvPr>
          <p:cNvSpPr txBox="1"/>
          <p:nvPr userDrawn="1"/>
        </p:nvSpPr>
        <p:spPr>
          <a:xfrm>
            <a:off x="600058" y="2927690"/>
            <a:ext cx="2228017" cy="2366802"/>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2400" kern="1200" spc="-50" baseline="0" dirty="0">
                <a:solidFill>
                  <a:srgbClr val="000000"/>
                </a:solidFill>
                <a:latin typeface="+mj-lt"/>
                <a:ea typeface="+mn-ea"/>
                <a:cs typeface="+mn-cs"/>
              </a:rPr>
              <a:t>Check your knowledge questions and additional study</a:t>
            </a:r>
          </a:p>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5" name="Title 1">
            <a:extLst>
              <a:ext uri="{FF2B5EF4-FFF2-40B4-BE49-F238E27FC236}">
                <a16:creationId xmlns:a16="http://schemas.microsoft.com/office/drawing/2014/main" id="{DA9EEDEA-6687-D76A-D227-7C52A001F415}"/>
              </a:ext>
            </a:extLst>
          </p:cNvPr>
          <p:cNvSpPr>
            <a:spLocks noGrp="1"/>
          </p:cNvSpPr>
          <p:nvPr>
            <p:ph type="title"/>
          </p:nvPr>
        </p:nvSpPr>
        <p:spPr>
          <a:xfrm>
            <a:off x="427038" y="449263"/>
            <a:ext cx="11568684" cy="693737"/>
          </a:xfrm>
        </p:spPr>
        <p:txBody>
          <a:bodyPr/>
          <a:lstStyle/>
          <a:p>
            <a:r>
              <a:rPr lang="en-US" dirty="0"/>
              <a:t>Click to edit Master title style</a:t>
            </a:r>
          </a:p>
        </p:txBody>
      </p:sp>
    </p:spTree>
    <p:extLst>
      <p:ext uri="{BB962C8B-B14F-4D97-AF65-F5344CB8AC3E}">
        <p14:creationId xmlns:p14="http://schemas.microsoft.com/office/powerpoint/2010/main" val="786284935"/>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nstration ">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a:t>Click to edit Master title style</a:t>
            </a:r>
          </a:p>
        </p:txBody>
      </p:sp>
      <p:sp>
        <p:nvSpPr>
          <p:cNvPr id="4" name="Rounded Rectangle 3_1">
            <a:extLst>
              <a:ext uri="{FF2B5EF4-FFF2-40B4-BE49-F238E27FC236}">
                <a16:creationId xmlns:a16="http://schemas.microsoft.com/office/drawing/2014/main" id="{FC76C8DF-13B1-1B33-CBD3-D0B1496658D3}"/>
              </a:ext>
            </a:extLst>
          </p:cNvPr>
          <p:cNvSpPr/>
          <p:nvPr userDrawn="1"/>
        </p:nvSpPr>
        <p:spPr>
          <a:xfrm>
            <a:off x="521111" y="1292745"/>
            <a:ext cx="10387932" cy="4749970"/>
          </a:xfrm>
          <a:prstGeom prst="roundRect">
            <a:avLst>
              <a:gd name="adj" fmla="val 6113"/>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274320" bIns="182880" rtlCol="0" anchor="t"/>
          <a:lstStyle/>
          <a:p>
            <a:pPr marL="0" marR="0" lvl="0" indent="0" algn="l" defTabSz="932742" rtl="0" eaLnBrk="1" fontAlgn="auto" latinLnBrk="0" hangingPunct="1">
              <a:lnSpc>
                <a:spcPct val="100000"/>
              </a:lnSpc>
              <a:spcBef>
                <a:spcPct val="20000"/>
              </a:spcBef>
              <a:spcAft>
                <a:spcPts val="0"/>
              </a:spcAft>
              <a:buClrTx/>
              <a:buSzPct val="90000"/>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endParaRPr>
          </a:p>
        </p:txBody>
      </p:sp>
      <p:sp>
        <p:nvSpPr>
          <p:cNvPr id="6" name="Oval 5">
            <a:extLst>
              <a:ext uri="{FF2B5EF4-FFF2-40B4-BE49-F238E27FC236}">
                <a16:creationId xmlns:a16="http://schemas.microsoft.com/office/drawing/2014/main" id="{C0B7F7B8-27DC-CB90-9841-2B0EB6BDC8A9}"/>
              </a:ext>
            </a:extLst>
          </p:cNvPr>
          <p:cNvSpPr/>
          <p:nvPr userDrawn="1"/>
        </p:nvSpPr>
        <p:spPr>
          <a:xfrm>
            <a:off x="10324155" y="1117294"/>
            <a:ext cx="1132870" cy="113270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pic>
        <p:nvPicPr>
          <p:cNvPr id="5" name="Graphic 4" descr="Beaker with solid fill">
            <a:extLst>
              <a:ext uri="{FF2B5EF4-FFF2-40B4-BE49-F238E27FC236}">
                <a16:creationId xmlns:a16="http://schemas.microsoft.com/office/drawing/2014/main" id="{0A4277E8-514E-E7C0-EEAE-4DBF838AD06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33390" y="1141729"/>
            <a:ext cx="914400" cy="914400"/>
          </a:xfrm>
          <a:prstGeom prst="rect">
            <a:avLst/>
          </a:prstGeom>
        </p:spPr>
      </p:pic>
    </p:spTree>
    <p:extLst>
      <p:ext uri="{BB962C8B-B14F-4D97-AF65-F5344CB8AC3E}">
        <p14:creationId xmlns:p14="http://schemas.microsoft.com/office/powerpoint/2010/main" val="88468935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Lab">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4282290"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hasCustomPrompt="1"/>
          </p:nvPr>
        </p:nvSpPr>
        <p:spPr>
          <a:xfrm>
            <a:off x="600058" y="525428"/>
            <a:ext cx="11703601" cy="502246"/>
          </a:xfrm>
        </p:spPr>
        <p:txBody>
          <a:bodyPr/>
          <a:lstStyle>
            <a:lvl1pPr>
              <a:defRPr sz="3264" b="0" i="0">
                <a:solidFill>
                  <a:schemeClr val="tx1"/>
                </a:solidFill>
                <a:latin typeface="+mj-lt"/>
                <a:cs typeface="Segoe UI Semibold" panose="020B0502040204020203" pitchFamily="34" charset="0"/>
              </a:defRPr>
            </a:lvl1pPr>
          </a:lstStyle>
          <a:p>
            <a:r>
              <a:rPr lang="en-US" dirty="0"/>
              <a:t> </a:t>
            </a:r>
          </a:p>
        </p:txBody>
      </p:sp>
      <p:grpSp>
        <p:nvGrpSpPr>
          <p:cNvPr id="8" name="Group 7">
            <a:extLst>
              <a:ext uri="{FF2B5EF4-FFF2-40B4-BE49-F238E27FC236}">
                <a16:creationId xmlns:a16="http://schemas.microsoft.com/office/drawing/2014/main" id="{1682E78A-A36F-A9AB-B5BC-51FF48A0C477}"/>
              </a:ext>
              <a:ext uri="{C183D7F6-B498-43B3-948B-1728B52AA6E4}">
                <adec:decorative xmlns:adec="http://schemas.microsoft.com/office/drawing/2017/decorative" val="1"/>
              </a:ext>
            </a:extLst>
          </p:cNvPr>
          <p:cNvGrpSpPr/>
          <p:nvPr userDrawn="1"/>
        </p:nvGrpSpPr>
        <p:grpSpPr>
          <a:xfrm>
            <a:off x="3726989" y="1477271"/>
            <a:ext cx="1110600" cy="1110600"/>
            <a:chOff x="5540700" y="2116300"/>
            <a:chExt cx="1110600" cy="1110600"/>
          </a:xfrm>
        </p:grpSpPr>
        <p:sp>
          <p:nvSpPr>
            <p:cNvPr id="10" name="Oval 9">
              <a:extLst>
                <a:ext uri="{FF2B5EF4-FFF2-40B4-BE49-F238E27FC236}">
                  <a16:creationId xmlns:a16="http://schemas.microsoft.com/office/drawing/2014/main" id="{A006B05E-82F0-67C0-F4BE-484546169B05}"/>
                </a:ext>
              </a:extLst>
            </p:cNvPr>
            <p:cNvSpPr/>
            <p:nvPr/>
          </p:nvSpPr>
          <p:spPr>
            <a:xfrm>
              <a:off x="5540700" y="2116300"/>
              <a:ext cx="1110600" cy="1110600"/>
            </a:xfrm>
            <a:prstGeom prst="ellipse">
              <a:avLst/>
            </a:prstGeom>
            <a:solidFill>
              <a:srgbClr val="8DC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1" name="Picture 33">
              <a:extLst>
                <a:ext uri="{FF2B5EF4-FFF2-40B4-BE49-F238E27FC236}">
                  <a16:creationId xmlns:a16="http://schemas.microsoft.com/office/drawing/2014/main" id="{B551F7BB-0B62-B45A-97E8-BDBC64276EB2}"/>
                </a:ext>
              </a:extLst>
            </p:cNvPr>
            <p:cNvPicPr/>
            <p:nvPr/>
          </p:nvPicPr>
          <p:blipFill>
            <a:blip r:embed="rId2">
              <a:extLst>
                <a:ext uri="{96DAC541-7B7A-43D3-8B79-37D633B846F1}">
                  <asvg:svgBlip xmlns:asvg="http://schemas.microsoft.com/office/drawing/2016/SVG/main" r:embed="rId3"/>
                </a:ext>
              </a:extLst>
            </a:blip>
            <a:srcRect/>
            <a:stretch/>
          </p:blipFill>
          <p:spPr>
            <a:xfrm>
              <a:off x="5749602" y="2325202"/>
              <a:ext cx="692796" cy="692796"/>
            </a:xfrm>
            <a:prstGeom prst="rect">
              <a:avLst/>
            </a:prstGeom>
            <a:noFill/>
          </p:spPr>
        </p:pic>
      </p:grpSp>
    </p:spTree>
    <p:extLst>
      <p:ext uri="{BB962C8B-B14F-4D97-AF65-F5344CB8AC3E}">
        <p14:creationId xmlns:p14="http://schemas.microsoft.com/office/powerpoint/2010/main" val="235352830"/>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sp>
        <p:nvSpPr>
          <p:cNvPr id="6" name="TextBox 5">
            <a:extLst>
              <a:ext uri="{FF2B5EF4-FFF2-40B4-BE49-F238E27FC236}">
                <a16:creationId xmlns:a16="http://schemas.microsoft.com/office/drawing/2014/main" id="{CD7E2CB0-031F-BD6E-B81F-9CBD4653B372}"/>
              </a:ext>
            </a:extLst>
          </p:cNvPr>
          <p:cNvSpPr txBox="1"/>
          <p:nvPr userDrawn="1"/>
        </p:nvSpPr>
        <p:spPr>
          <a:xfrm>
            <a:off x="316871" y="6314693"/>
            <a:ext cx="3794950" cy="44781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1100" dirty="0">
                <a:solidFill>
                  <a:srgbClr val="000000"/>
                </a:solidFill>
              </a:rPr>
              <a:t>© Copyright Microsoft Corporation. All rights reserved.</a:t>
            </a:r>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39" r:id="rId1"/>
    <p:sldLayoutId id="2147484640" r:id="rId2"/>
    <p:sldLayoutId id="2147484641" r:id="rId3"/>
    <p:sldLayoutId id="2147484642" r:id="rId4"/>
    <p:sldLayoutId id="2147484643" r:id="rId5"/>
    <p:sldLayoutId id="2147484644" r:id="rId6"/>
    <p:sldLayoutId id="2147484645" r:id="rId7"/>
    <p:sldLayoutId id="2147484646" r:id="rId8"/>
    <p:sldLayoutId id="2147484647" r:id="rId9"/>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learn/modules/intro-to-azure-virtual-machines/" TargetMode="External"/><Relationship Id="rId7" Type="http://schemas.openxmlformats.org/officeDocument/2006/relationships/hyperlink" Target="https://docs.microsoft.com/learn/modules/connect-vm-with-azure-bastion/"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hyperlink" Target="https://docs.microsoft.com/learn/modules/create-windows-virtual-machine-in-azure/" TargetMode="External"/><Relationship Id="rId5" Type="http://schemas.openxmlformats.org/officeDocument/2006/relationships/hyperlink" Target="https://docs.microsoft.com/learn/modules/create-linux-virtual-machine-in-azure/" TargetMode="External"/><Relationship Id="rId4" Type="http://schemas.openxmlformats.org/officeDocument/2006/relationships/hyperlink" Target="https://docs.microsoft.com/learn/modules/choose-the-right-disk-storage-for-vm-workload/"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learn/modules/configure-virtual-machines/"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hyperlink" Target="https://microsoftlearning.github.io/AZ-104-MicrosoftAzureAdministrator/Instructions/Labs/LAB_08-Manage_Virtual_Machines.html" TargetMode="External"/><Relationship Id="rId4" Type="http://schemas.openxmlformats.org/officeDocument/2006/relationships/hyperlink" Target="https://docs.microsoft.com/learn/modules/configure-virtual-machine-availability/"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learn/modules/build-app-with-scale-sets/"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hyperlink" Target="https://docs.microsoft.com/learn/modules/implement-scale-high-availability-windows-server-virtual-machine/"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31.svg"/><Relationship Id="rId7" Type="http://schemas.openxmlformats.org/officeDocument/2006/relationships/image" Target="../media/image35.svg"/><Relationship Id="rId2" Type="http://schemas.openxmlformats.org/officeDocument/2006/relationships/image" Target="../media/image30.png"/><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sv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8" Type="http://schemas.openxmlformats.org/officeDocument/2006/relationships/image" Target="../media/image39.svg"/><Relationship Id="rId13" Type="http://schemas.openxmlformats.org/officeDocument/2006/relationships/image" Target="../media/image44.png"/><Relationship Id="rId18" Type="http://schemas.openxmlformats.org/officeDocument/2006/relationships/image" Target="../media/image47.svg"/><Relationship Id="rId3" Type="http://schemas.openxmlformats.org/officeDocument/2006/relationships/image" Target="../media/image30.png"/><Relationship Id="rId21" Type="http://schemas.openxmlformats.org/officeDocument/2006/relationships/image" Target="../media/image50.png"/><Relationship Id="rId7" Type="http://schemas.openxmlformats.org/officeDocument/2006/relationships/image" Target="../media/image38.png"/><Relationship Id="rId12" Type="http://schemas.openxmlformats.org/officeDocument/2006/relationships/image" Target="../media/image43.svg"/><Relationship Id="rId17" Type="http://schemas.openxmlformats.org/officeDocument/2006/relationships/image" Target="../media/image46.png"/><Relationship Id="rId2" Type="http://schemas.openxmlformats.org/officeDocument/2006/relationships/notesSlide" Target="../notesSlides/notesSlide28.xml"/><Relationship Id="rId16" Type="http://schemas.openxmlformats.org/officeDocument/2006/relationships/image" Target="../media/image35.svg"/><Relationship Id="rId20" Type="http://schemas.openxmlformats.org/officeDocument/2006/relationships/image" Target="../media/image49.svg"/><Relationship Id="rId1" Type="http://schemas.openxmlformats.org/officeDocument/2006/relationships/slideLayout" Target="../slideLayouts/slideLayout3.xml"/><Relationship Id="rId6" Type="http://schemas.openxmlformats.org/officeDocument/2006/relationships/image" Target="../media/image37.svg"/><Relationship Id="rId11" Type="http://schemas.openxmlformats.org/officeDocument/2006/relationships/image" Target="../media/image42.png"/><Relationship Id="rId5" Type="http://schemas.openxmlformats.org/officeDocument/2006/relationships/image" Target="../media/image36.png"/><Relationship Id="rId15" Type="http://schemas.openxmlformats.org/officeDocument/2006/relationships/image" Target="../media/image34.png"/><Relationship Id="rId10" Type="http://schemas.openxmlformats.org/officeDocument/2006/relationships/image" Target="../media/image41.svg"/><Relationship Id="rId19" Type="http://schemas.openxmlformats.org/officeDocument/2006/relationships/image" Target="../media/image48.png"/><Relationship Id="rId4" Type="http://schemas.openxmlformats.org/officeDocument/2006/relationships/image" Target="../media/image31.svg"/><Relationship Id="rId9" Type="http://schemas.openxmlformats.org/officeDocument/2006/relationships/image" Target="../media/image40.png"/><Relationship Id="rId14" Type="http://schemas.openxmlformats.org/officeDocument/2006/relationships/image" Target="../media/image45.svg"/><Relationship Id="rId22" Type="http://schemas.openxmlformats.org/officeDocument/2006/relationships/image" Target="../media/image51.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pricing/details/virtual-machines/serie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341" y="3301390"/>
            <a:ext cx="5394916" cy="1772793"/>
          </a:xfrm>
        </p:spPr>
        <p:txBody>
          <a:bodyPr/>
          <a:lstStyle/>
          <a:p>
            <a:r>
              <a:rPr lang="en-US" sz="4400"/>
              <a:t>AZ-104T00A</a:t>
            </a:r>
            <a:br>
              <a:rPr lang="en-US" sz="4200" dirty="0"/>
            </a:br>
            <a:r>
              <a:rPr lang="en-US" sz="4200" dirty="0"/>
              <a:t>Administer Azure Virtual Machines</a:t>
            </a:r>
          </a:p>
        </p:txBody>
      </p:sp>
    </p:spTree>
    <p:extLst>
      <p:ext uri="{BB962C8B-B14F-4D97-AF65-F5344CB8AC3E}">
        <p14:creationId xmlns:p14="http://schemas.microsoft.com/office/powerpoint/2010/main" val="3595942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E0EA5-76F3-4809-BFB9-232998761A10}"/>
              </a:ext>
            </a:extLst>
          </p:cNvPr>
          <p:cNvSpPr>
            <a:spLocks noGrp="1"/>
          </p:cNvSpPr>
          <p:nvPr>
            <p:ph type="title"/>
          </p:nvPr>
        </p:nvSpPr>
        <p:spPr/>
        <p:txBody>
          <a:bodyPr/>
          <a:lstStyle/>
          <a:p>
            <a:r>
              <a:rPr lang="en-US" dirty="0"/>
              <a:t>Demonstration – Creating a VM in the Portal</a:t>
            </a:r>
          </a:p>
        </p:txBody>
      </p:sp>
      <p:sp>
        <p:nvSpPr>
          <p:cNvPr id="35" name="Rectangle 34">
            <a:extLst>
              <a:ext uri="{FF2B5EF4-FFF2-40B4-BE49-F238E27FC236}">
                <a16:creationId xmlns:a16="http://schemas.microsoft.com/office/drawing/2014/main" id="{FA58719F-A18D-4B03-B522-3592CB9DAA73}"/>
              </a:ext>
            </a:extLst>
          </p:cNvPr>
          <p:cNvSpPr/>
          <p:nvPr/>
        </p:nvSpPr>
        <p:spPr bwMode="auto">
          <a:xfrm>
            <a:off x="962251" y="1707295"/>
            <a:ext cx="8475663"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42900" indent="-342900" defTabSz="1022350">
              <a:spcBef>
                <a:spcPct val="0"/>
              </a:spcBef>
              <a:spcAft>
                <a:spcPct val="35000"/>
              </a:spcAft>
              <a:buFont typeface="Arial" panose="020B0604020202020204" pitchFamily="34" charset="0"/>
              <a:buChar char="•"/>
            </a:pPr>
            <a:r>
              <a:rPr lang="en-US" sz="2400" dirty="0">
                <a:solidFill>
                  <a:schemeClr val="tx1"/>
                </a:solidFill>
              </a:rPr>
              <a:t>Create a virtual machine</a:t>
            </a:r>
          </a:p>
          <a:p>
            <a:pPr marL="342900" indent="-342900" defTabSz="1022350">
              <a:spcBef>
                <a:spcPct val="0"/>
              </a:spcBef>
              <a:spcAft>
                <a:spcPct val="35000"/>
              </a:spcAft>
              <a:buFont typeface="Arial" panose="020B0604020202020204" pitchFamily="34" charset="0"/>
              <a:buChar char="•"/>
            </a:pPr>
            <a:r>
              <a:rPr lang="en-US" sz="2400" dirty="0">
                <a:solidFill>
                  <a:schemeClr val="tx1"/>
                </a:solidFill>
              </a:rPr>
              <a:t>Connect to the virtual machine – Bastion, RDP, or SSH</a:t>
            </a:r>
          </a:p>
        </p:txBody>
      </p:sp>
    </p:spTree>
    <p:extLst>
      <p:ext uri="{BB962C8B-B14F-4D97-AF65-F5344CB8AC3E}">
        <p14:creationId xmlns:p14="http://schemas.microsoft.com/office/powerpoint/2010/main" val="267121611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30F0-7810-4342-8909-DAE821E80E7D}"/>
              </a:ext>
            </a:extLst>
          </p:cNvPr>
          <p:cNvSpPr>
            <a:spLocks noGrp="1"/>
          </p:cNvSpPr>
          <p:nvPr>
            <p:ph type="title"/>
          </p:nvPr>
        </p:nvSpPr>
        <p:spPr/>
        <p:txBody>
          <a:bodyPr/>
          <a:lstStyle/>
          <a:p>
            <a:r>
              <a:rPr lang="en-US" dirty="0"/>
              <a:t>Connect to Virtual Machines</a:t>
            </a:r>
          </a:p>
        </p:txBody>
      </p:sp>
      <p:pic>
        <p:nvPicPr>
          <p:cNvPr id="5" name="Picture 4" descr="A Bastion subnet provides access to a virtual machine subnet. ">
            <a:extLst>
              <a:ext uri="{FF2B5EF4-FFF2-40B4-BE49-F238E27FC236}">
                <a16:creationId xmlns:a16="http://schemas.microsoft.com/office/drawing/2014/main" id="{7B75309C-C877-4152-89D9-4599ACA8E519}"/>
              </a:ext>
            </a:extLst>
          </p:cNvPr>
          <p:cNvPicPr>
            <a:picLocks noChangeAspect="1"/>
          </p:cNvPicPr>
          <p:nvPr/>
        </p:nvPicPr>
        <p:blipFill>
          <a:blip r:embed="rId3"/>
          <a:stretch>
            <a:fillRect/>
          </a:stretch>
        </p:blipFill>
        <p:spPr>
          <a:xfrm>
            <a:off x="1564425" y="1328326"/>
            <a:ext cx="8377244" cy="3418771"/>
          </a:xfrm>
          <a:prstGeom prst="rect">
            <a:avLst/>
          </a:prstGeom>
        </p:spPr>
      </p:pic>
      <p:sp>
        <p:nvSpPr>
          <p:cNvPr id="74" name="Rectangle 73">
            <a:extLst>
              <a:ext uri="{FF2B5EF4-FFF2-40B4-BE49-F238E27FC236}">
                <a16:creationId xmlns:a16="http://schemas.microsoft.com/office/drawing/2014/main" id="{CC7FA019-48EB-452E-9F30-5C27E672055D}"/>
              </a:ext>
            </a:extLst>
          </p:cNvPr>
          <p:cNvSpPr/>
          <p:nvPr/>
        </p:nvSpPr>
        <p:spPr>
          <a:xfrm>
            <a:off x="451423" y="4920880"/>
            <a:ext cx="3788653" cy="108097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dirty="0">
                <a:solidFill>
                  <a:schemeClr val="tx1"/>
                </a:solidFill>
                <a:cs typeface="Segoe UI" panose="020B0502040204020203" pitchFamily="34" charset="0"/>
              </a:rPr>
              <a:t>Bastion Subnet for RDP/SSH through the Portal over SSL</a:t>
            </a:r>
          </a:p>
        </p:txBody>
      </p:sp>
      <p:sp>
        <p:nvSpPr>
          <p:cNvPr id="72" name="Rectangle 71">
            <a:extLst>
              <a:ext uri="{FF2B5EF4-FFF2-40B4-BE49-F238E27FC236}">
                <a16:creationId xmlns:a16="http://schemas.microsoft.com/office/drawing/2014/main" id="{316296C6-6DB4-432B-884B-E17A40C565B1}"/>
              </a:ext>
            </a:extLst>
          </p:cNvPr>
          <p:cNvSpPr/>
          <p:nvPr/>
        </p:nvSpPr>
        <p:spPr>
          <a:xfrm>
            <a:off x="4368865" y="4930236"/>
            <a:ext cx="3788654" cy="108097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dirty="0">
                <a:solidFill>
                  <a:schemeClr val="tx1"/>
                </a:solidFill>
                <a:cs typeface="Segoe UI" panose="020B0502040204020203" pitchFamily="34" charset="0"/>
              </a:rPr>
              <a:t>Remote Desktop Protocol for Windows-based Virtual Machines</a:t>
            </a:r>
          </a:p>
        </p:txBody>
      </p:sp>
      <p:sp>
        <p:nvSpPr>
          <p:cNvPr id="73" name="Rectangle 72">
            <a:extLst>
              <a:ext uri="{FF2B5EF4-FFF2-40B4-BE49-F238E27FC236}">
                <a16:creationId xmlns:a16="http://schemas.microsoft.com/office/drawing/2014/main" id="{13B828A2-AF1E-4C6E-8B45-FBC7295CAD6B}"/>
              </a:ext>
            </a:extLst>
          </p:cNvPr>
          <p:cNvSpPr/>
          <p:nvPr/>
        </p:nvSpPr>
        <p:spPr>
          <a:xfrm>
            <a:off x="8207069" y="4911150"/>
            <a:ext cx="3788653" cy="108097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dirty="0">
                <a:solidFill>
                  <a:schemeClr val="tx1"/>
                </a:solidFill>
                <a:cs typeface="Segoe UI" panose="020B0502040204020203" pitchFamily="34" charset="0"/>
              </a:rPr>
              <a:t>Secure Shell Protocol for Linux based Virtual Machines</a:t>
            </a:r>
          </a:p>
        </p:txBody>
      </p:sp>
      <p:sp>
        <p:nvSpPr>
          <p:cNvPr id="3" name="Rectangle 2">
            <a:extLst>
              <a:ext uri="{FF2B5EF4-FFF2-40B4-BE49-F238E27FC236}">
                <a16:creationId xmlns:a16="http://schemas.microsoft.com/office/drawing/2014/main" id="{81A5CF39-1A52-4B80-9340-75FF5A77B72C}"/>
              </a:ext>
              <a:ext uri="{C183D7F6-B498-43B3-948B-1728B52AA6E4}">
                <adec:decorative xmlns:adec="http://schemas.microsoft.com/office/drawing/2017/decorative" val="1"/>
              </a:ext>
            </a:extLst>
          </p:cNvPr>
          <p:cNvSpPr/>
          <p:nvPr/>
        </p:nvSpPr>
        <p:spPr bwMode="auto">
          <a:xfrm>
            <a:off x="4538132" y="1608666"/>
            <a:ext cx="1862667" cy="1710267"/>
          </a:xfrm>
          <a:prstGeom prst="rect">
            <a:avLst/>
          </a:prstGeom>
          <a:noFill/>
          <a:ln w="1905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1160474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702D-0E49-4A49-8227-E762CF8E7A23}"/>
              </a:ext>
            </a:extLst>
          </p:cNvPr>
          <p:cNvSpPr>
            <a:spLocks noGrp="1"/>
          </p:cNvSpPr>
          <p:nvPr>
            <p:ph type="title"/>
          </p:nvPr>
        </p:nvSpPr>
        <p:spPr/>
        <p:txBody>
          <a:bodyPr/>
          <a:lstStyle/>
          <a:p>
            <a:r>
              <a:rPr lang="en-US" dirty="0"/>
              <a:t>Connect to Windows Virtual Machines </a:t>
            </a:r>
          </a:p>
        </p:txBody>
      </p:sp>
      <p:sp>
        <p:nvSpPr>
          <p:cNvPr id="5" name="Rectangle 4">
            <a:extLst>
              <a:ext uri="{FF2B5EF4-FFF2-40B4-BE49-F238E27FC236}">
                <a16:creationId xmlns:a16="http://schemas.microsoft.com/office/drawing/2014/main" id="{3EE9A2AD-CF1C-4E1E-879F-947B97450D61}"/>
              </a:ext>
            </a:extLst>
          </p:cNvPr>
          <p:cNvSpPr/>
          <p:nvPr/>
        </p:nvSpPr>
        <p:spPr>
          <a:xfrm>
            <a:off x="427038" y="1928215"/>
            <a:ext cx="4994048" cy="172195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latin typeface="+mj-lt"/>
              </a:rPr>
              <a:t>Remote Desktop Protocol </a:t>
            </a:r>
            <a:r>
              <a:rPr lang="en-US" sz="2400" dirty="0">
                <a:solidFill>
                  <a:schemeClr val="tx1"/>
                </a:solidFill>
              </a:rPr>
              <a:t>(RDP) creates a GUI session and accepts inbound traffic on TCP port 3389</a:t>
            </a:r>
          </a:p>
        </p:txBody>
      </p:sp>
      <p:sp>
        <p:nvSpPr>
          <p:cNvPr id="8" name="Rectangle 7">
            <a:extLst>
              <a:ext uri="{FF2B5EF4-FFF2-40B4-BE49-F238E27FC236}">
                <a16:creationId xmlns:a16="http://schemas.microsoft.com/office/drawing/2014/main" id="{A5681400-77DB-4224-AF8D-454479CA45BD}"/>
              </a:ext>
            </a:extLst>
          </p:cNvPr>
          <p:cNvSpPr/>
          <p:nvPr/>
        </p:nvSpPr>
        <p:spPr>
          <a:xfrm>
            <a:off x="427038" y="3818876"/>
            <a:ext cx="4994048" cy="172195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latin typeface="+mj-lt"/>
              </a:rPr>
              <a:t>WinRM</a:t>
            </a:r>
            <a:r>
              <a:rPr lang="en-US" sz="2400" dirty="0">
                <a:solidFill>
                  <a:schemeClr val="tx1"/>
                </a:solidFill>
              </a:rPr>
              <a:t> creates a command-line session so you can run scripts</a:t>
            </a:r>
          </a:p>
        </p:txBody>
      </p:sp>
      <p:pic>
        <p:nvPicPr>
          <p:cNvPr id="6" name="Picture 7" descr="Screenshot that shows Connect - highlighting RDP showing the flow to the Remote Desktop Connection pop up window">
            <a:extLst>
              <a:ext uri="{FF2B5EF4-FFF2-40B4-BE49-F238E27FC236}">
                <a16:creationId xmlns:a16="http://schemas.microsoft.com/office/drawing/2014/main" id="{65E6BF21-22A3-45E2-BC28-552F60F9C8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9575" y="1349467"/>
            <a:ext cx="4325185" cy="4886295"/>
          </a:xfrm>
          <a:prstGeom prst="rect">
            <a:avLst/>
          </a:prstGeom>
        </p:spPr>
      </p:pic>
    </p:spTree>
    <p:extLst>
      <p:ext uri="{BB962C8B-B14F-4D97-AF65-F5344CB8AC3E}">
        <p14:creationId xmlns:p14="http://schemas.microsoft.com/office/powerpoint/2010/main" val="18875333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Connect to Linux Virtual Machines </a:t>
            </a:r>
          </a:p>
        </p:txBody>
      </p:sp>
      <p:pic>
        <p:nvPicPr>
          <p:cNvPr id="3" name="Picture 4" descr="Screenshot of an Administrator account showing the Authentication type and SSH public key settings">
            <a:extLst>
              <a:ext uri="{FF2B5EF4-FFF2-40B4-BE49-F238E27FC236}">
                <a16:creationId xmlns:a16="http://schemas.microsoft.com/office/drawing/2014/main" id="{BADF401A-B6CE-4287-9559-C6CEEC8E5F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285" y="1406213"/>
            <a:ext cx="10945906" cy="3002586"/>
          </a:xfrm>
          <a:prstGeom prst="rect">
            <a:avLst/>
          </a:prstGeom>
        </p:spPr>
      </p:pic>
      <p:sp>
        <p:nvSpPr>
          <p:cNvPr id="6" name="Rectangle 5">
            <a:extLst>
              <a:ext uri="{FF2B5EF4-FFF2-40B4-BE49-F238E27FC236}">
                <a16:creationId xmlns:a16="http://schemas.microsoft.com/office/drawing/2014/main" id="{91850D4D-D7D3-4EB5-B566-464B5E799D74}"/>
              </a:ext>
            </a:extLst>
          </p:cNvPr>
          <p:cNvSpPr/>
          <p:nvPr/>
        </p:nvSpPr>
        <p:spPr>
          <a:xfrm>
            <a:off x="413323" y="4495218"/>
            <a:ext cx="3749058" cy="15834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Authenticate with a SSH public key or password</a:t>
            </a:r>
            <a:endParaRPr lang="bs-Latn-BA" sz="2200">
              <a:solidFill>
                <a:schemeClr val="tx1"/>
              </a:solidFill>
            </a:endParaRPr>
          </a:p>
        </p:txBody>
      </p:sp>
      <p:sp>
        <p:nvSpPr>
          <p:cNvPr id="7" name="Rectangle 6">
            <a:extLst>
              <a:ext uri="{FF2B5EF4-FFF2-40B4-BE49-F238E27FC236}">
                <a16:creationId xmlns:a16="http://schemas.microsoft.com/office/drawing/2014/main" id="{2D045941-8DD5-4757-953D-1524090ACBA9}"/>
              </a:ext>
            </a:extLst>
          </p:cNvPr>
          <p:cNvSpPr/>
          <p:nvPr/>
        </p:nvSpPr>
        <p:spPr>
          <a:xfrm>
            <a:off x="4329994" y="4495218"/>
            <a:ext cx="3749058" cy="15834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SSH is an encrypted connection protocol that allows secure logins over unsecured connections</a:t>
            </a:r>
          </a:p>
        </p:txBody>
      </p:sp>
      <p:sp>
        <p:nvSpPr>
          <p:cNvPr id="8" name="Rectangle 7">
            <a:extLst>
              <a:ext uri="{FF2B5EF4-FFF2-40B4-BE49-F238E27FC236}">
                <a16:creationId xmlns:a16="http://schemas.microsoft.com/office/drawing/2014/main" id="{3CC594C0-3931-4DEA-9FD3-8CF0CC16BBD3}"/>
              </a:ext>
            </a:extLst>
          </p:cNvPr>
          <p:cNvSpPr/>
          <p:nvPr/>
        </p:nvSpPr>
        <p:spPr>
          <a:xfrm>
            <a:off x="8246664" y="4495218"/>
            <a:ext cx="3749058" cy="15834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There are public and private keys</a:t>
            </a:r>
          </a:p>
        </p:txBody>
      </p:sp>
    </p:spTree>
    <p:extLst>
      <p:ext uri="{BB962C8B-B14F-4D97-AF65-F5344CB8AC3E}">
        <p14:creationId xmlns:p14="http://schemas.microsoft.com/office/powerpoint/2010/main" val="3677242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Learning Recap - Configure Virtual Machines</a:t>
            </a:r>
          </a:p>
        </p:txBody>
      </p:sp>
      <p:sp>
        <p:nvSpPr>
          <p:cNvPr id="6" name="Rectangle 5">
            <a:extLst>
              <a:ext uri="{FF2B5EF4-FFF2-40B4-BE49-F238E27FC236}">
                <a16:creationId xmlns:a16="http://schemas.microsoft.com/office/drawing/2014/main" id="{FBB9BCA6-470A-4AA8-A4F2-96EF8BEFDC84}"/>
              </a:ext>
            </a:extLst>
          </p:cNvPr>
          <p:cNvSpPr/>
          <p:nvPr/>
        </p:nvSpPr>
        <p:spPr>
          <a:xfrm>
            <a:off x="3940452" y="1865806"/>
            <a:ext cx="7132320" cy="2967451"/>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t" anchorCtr="0">
            <a:noAutofit/>
          </a:bodyPr>
          <a:lstStyle/>
          <a:p>
            <a:pPr marL="342900" indent="-342900" defTabSz="800100">
              <a:spcBef>
                <a:spcPct val="0"/>
              </a:spcBef>
              <a:spcAft>
                <a:spcPct val="35000"/>
              </a:spcAft>
              <a:buClr>
                <a:schemeClr val="accent3"/>
              </a:buClr>
              <a:buFont typeface="Arial" panose="020B0604020202020204" pitchFamily="34" charset="0"/>
              <a:buChar char="•"/>
            </a:pPr>
            <a:r>
              <a:rPr lang="en-US" sz="2000" dirty="0">
                <a:hlinkClick r:id="rId3"/>
              </a:rPr>
              <a:t>Introduction to Azure virtual machines  (</a:t>
            </a:r>
            <a:r>
              <a:rPr lang="en-US" sz="2000" dirty="0">
                <a:highlight>
                  <a:srgbClr val="FFFF00"/>
                </a:highlight>
                <a:hlinkClick r:id="rId3"/>
              </a:rPr>
              <a:t>sandbox</a:t>
            </a:r>
            <a:r>
              <a:rPr lang="en-US" sz="2000" dirty="0">
                <a:hlinkClick r:id="rId3"/>
              </a:rPr>
              <a:t>)</a:t>
            </a:r>
            <a:endParaRPr lang="en-US" sz="2000" dirty="0"/>
          </a:p>
          <a:p>
            <a:pPr marL="342900" indent="-342900" defTabSz="800100">
              <a:spcBef>
                <a:spcPct val="0"/>
              </a:spcBef>
              <a:spcAft>
                <a:spcPct val="35000"/>
              </a:spcAft>
              <a:buClr>
                <a:schemeClr val="accent3"/>
              </a:buClr>
              <a:buFont typeface="Arial" panose="020B0604020202020204" pitchFamily="34" charset="0"/>
              <a:buChar char="•"/>
            </a:pPr>
            <a:r>
              <a:rPr lang="en-US" sz="2000" dirty="0">
                <a:hlinkClick r:id="rId4"/>
              </a:rPr>
              <a:t>Choose the right disk storage for your virtual machine workload </a:t>
            </a:r>
            <a:endParaRPr lang="en-US" sz="2000" dirty="0"/>
          </a:p>
          <a:p>
            <a:pPr marL="342900" indent="-342900" defTabSz="800100">
              <a:spcBef>
                <a:spcPct val="0"/>
              </a:spcBef>
              <a:spcAft>
                <a:spcPct val="35000"/>
              </a:spcAft>
              <a:buClr>
                <a:schemeClr val="accent3"/>
              </a:buClr>
              <a:buFont typeface="Arial" panose="020B0604020202020204" pitchFamily="34" charset="0"/>
              <a:buChar char="•"/>
            </a:pPr>
            <a:r>
              <a:rPr lang="en-US" sz="2000" dirty="0">
                <a:hlinkClick r:id="rId5"/>
              </a:rPr>
              <a:t>Create a Linux virtual machine in Azure (</a:t>
            </a:r>
            <a:r>
              <a:rPr lang="en-US" sz="2000" dirty="0">
                <a:highlight>
                  <a:srgbClr val="FFFF00"/>
                </a:highlight>
                <a:hlinkClick r:id="rId5"/>
              </a:rPr>
              <a:t>sandbox</a:t>
            </a:r>
            <a:r>
              <a:rPr lang="en-US" sz="2000" dirty="0">
                <a:hlinkClick r:id="rId5"/>
              </a:rPr>
              <a:t>)</a:t>
            </a:r>
            <a:endParaRPr lang="en-US" sz="2000" dirty="0"/>
          </a:p>
          <a:p>
            <a:pPr marL="342900" indent="-342900" defTabSz="800100">
              <a:spcBef>
                <a:spcPct val="0"/>
              </a:spcBef>
              <a:spcAft>
                <a:spcPct val="35000"/>
              </a:spcAft>
              <a:buClr>
                <a:schemeClr val="accent3"/>
              </a:buClr>
              <a:buFont typeface="Arial" panose="020B0604020202020204" pitchFamily="34" charset="0"/>
              <a:buChar char="•"/>
            </a:pPr>
            <a:r>
              <a:rPr lang="en-US" sz="2000" dirty="0">
                <a:hlinkClick r:id="rId6"/>
              </a:rPr>
              <a:t>Create a Windows virtual machine in Azure (</a:t>
            </a:r>
            <a:r>
              <a:rPr lang="en-US" sz="2000" dirty="0">
                <a:highlight>
                  <a:srgbClr val="FFFF00"/>
                </a:highlight>
                <a:hlinkClick r:id="rId6"/>
              </a:rPr>
              <a:t>sandbox</a:t>
            </a:r>
            <a:r>
              <a:rPr lang="en-US" sz="2000" dirty="0">
                <a:hlinkClick r:id="rId6"/>
              </a:rPr>
              <a:t>)</a:t>
            </a:r>
            <a:endParaRPr lang="en-US" sz="2000" dirty="0"/>
          </a:p>
          <a:p>
            <a:pPr marL="342900" indent="-342900" defTabSz="800100">
              <a:spcBef>
                <a:spcPct val="0"/>
              </a:spcBef>
              <a:spcAft>
                <a:spcPct val="35000"/>
              </a:spcAft>
              <a:buClr>
                <a:schemeClr val="accent3"/>
              </a:buClr>
              <a:buFont typeface="Arial" panose="020B0604020202020204" pitchFamily="34" charset="0"/>
              <a:buChar char="•"/>
            </a:pPr>
            <a:r>
              <a:rPr lang="en-US" sz="2000" dirty="0">
                <a:hlinkClick r:id="rId7"/>
              </a:rPr>
              <a:t>Connect to virtual machines through the Azure portal by using Azure Bastion</a:t>
            </a:r>
            <a:endParaRPr lang="en-US" sz="2000" dirty="0">
              <a:solidFill>
                <a:schemeClr val="tx1"/>
              </a:solidFill>
            </a:endParaRPr>
          </a:p>
          <a:p>
            <a:pPr marL="342900" indent="-342900" defTabSz="800100">
              <a:spcBef>
                <a:spcPct val="0"/>
              </a:spcBef>
              <a:spcAft>
                <a:spcPct val="35000"/>
              </a:spcAft>
              <a:buClr>
                <a:schemeClr val="accent3"/>
              </a:buClr>
              <a:buFont typeface="Arial" panose="020B0604020202020204" pitchFamily="34" charset="0"/>
              <a:buChar char="•"/>
            </a:pPr>
            <a:endParaRPr lang="en-US" sz="2000" dirty="0">
              <a:solidFill>
                <a:schemeClr val="tx1"/>
              </a:solidFill>
            </a:endParaRPr>
          </a:p>
          <a:p>
            <a:pPr marL="342900" indent="-342900" defTabSz="800100">
              <a:spcBef>
                <a:spcPct val="0"/>
              </a:spcBef>
              <a:spcAft>
                <a:spcPct val="35000"/>
              </a:spcAft>
              <a:buClr>
                <a:schemeClr val="accent3"/>
              </a:buClr>
              <a:buFont typeface="Arial" panose="020B0604020202020204" pitchFamily="34" charset="0"/>
              <a:buChar char="•"/>
            </a:pPr>
            <a:endParaRPr lang="en-US" sz="2000" dirty="0">
              <a:solidFill>
                <a:schemeClr val="tx1"/>
              </a:solidFill>
            </a:endParaRPr>
          </a:p>
          <a:p>
            <a:pPr marL="342900" indent="-342900" defTabSz="800100">
              <a:spcBef>
                <a:spcPct val="0"/>
              </a:spcBef>
              <a:spcAft>
                <a:spcPct val="35000"/>
              </a:spcAft>
              <a:buClr>
                <a:schemeClr val="accent3"/>
              </a:buClr>
              <a:buFont typeface="Arial" panose="020B0604020202020204" pitchFamily="34" charset="0"/>
              <a:buChar char="•"/>
            </a:pPr>
            <a:endParaRPr lang="en-US" sz="2000" dirty="0">
              <a:solidFill>
                <a:schemeClr val="tx1"/>
              </a:solidFill>
            </a:endParaRPr>
          </a:p>
          <a:p>
            <a:pPr marL="342900" indent="-342900" defTabSz="800100">
              <a:spcBef>
                <a:spcPct val="0"/>
              </a:spcBef>
              <a:spcAft>
                <a:spcPct val="35000"/>
              </a:spcAft>
              <a:buClr>
                <a:schemeClr val="accent3"/>
              </a:buClr>
              <a:buFont typeface="Arial" panose="020B0604020202020204" pitchFamily="34" charset="0"/>
              <a:buChar char="•"/>
            </a:pPr>
            <a:endParaRPr lang="en-US" sz="2000" dirty="0">
              <a:solidFill>
                <a:schemeClr val="tx1"/>
              </a:solidFill>
            </a:endParaRPr>
          </a:p>
        </p:txBody>
      </p:sp>
      <p:sp>
        <p:nvSpPr>
          <p:cNvPr id="8" name="TextBox 7">
            <a:extLst>
              <a:ext uri="{FF2B5EF4-FFF2-40B4-BE49-F238E27FC236}">
                <a16:creationId xmlns:a16="http://schemas.microsoft.com/office/drawing/2014/main" id="{525CB9D9-292E-448C-B4A0-1D4D90EDB13E}"/>
              </a:ext>
            </a:extLst>
          </p:cNvPr>
          <p:cNvSpPr txBox="1"/>
          <p:nvPr/>
        </p:nvSpPr>
        <p:spPr>
          <a:xfrm>
            <a:off x="6562951" y="6000497"/>
            <a:ext cx="5697842"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an additional hands-on exercise.</a:t>
            </a:r>
          </a:p>
        </p:txBody>
      </p:sp>
    </p:spTree>
    <p:extLst>
      <p:ext uri="{BB962C8B-B14F-4D97-AF65-F5344CB8AC3E}">
        <p14:creationId xmlns:p14="http://schemas.microsoft.com/office/powerpoint/2010/main" val="42876474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Virtual Machine Availability</a:t>
            </a:r>
          </a:p>
        </p:txBody>
      </p:sp>
    </p:spTree>
    <p:extLst>
      <p:ext uri="{BB962C8B-B14F-4D97-AF65-F5344CB8AC3E}">
        <p14:creationId xmlns:p14="http://schemas.microsoft.com/office/powerpoint/2010/main" val="2951402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Configure Azure Virtual Machine Availability Introduction</a:t>
            </a:r>
          </a:p>
        </p:txBody>
      </p:sp>
      <p:sp>
        <p:nvSpPr>
          <p:cNvPr id="61" name="TextBox 60">
            <a:extLst>
              <a:ext uri="{FF2B5EF4-FFF2-40B4-BE49-F238E27FC236}">
                <a16:creationId xmlns:a16="http://schemas.microsoft.com/office/drawing/2014/main" id="{A9E7FC93-462D-4DF5-8B99-632CC08AC4C2}"/>
              </a:ext>
            </a:extLst>
          </p:cNvPr>
          <p:cNvSpPr txBox="1"/>
          <p:nvPr/>
        </p:nvSpPr>
        <p:spPr>
          <a:xfrm>
            <a:off x="558973" y="588900"/>
            <a:ext cx="5671457" cy="4993780"/>
          </a:xfrm>
          <a:prstGeom prst="rect">
            <a:avLst/>
          </a:prstGeom>
          <a:noFill/>
        </p:spPr>
        <p:txBody>
          <a:bodyPr wrap="square" lIns="0" tIns="0" rIns="0" bIns="0" rtlCol="0" anchor="ctr">
            <a:noAutofit/>
          </a:bodyPr>
          <a:lstStyle/>
          <a:p>
            <a:pPr marL="342900" indent="-342900">
              <a:spcBef>
                <a:spcPct val="0"/>
              </a:spcBef>
              <a:spcAft>
                <a:spcPts val="600"/>
              </a:spcAft>
              <a:buFont typeface="Arial" panose="020B0604020202020204" pitchFamily="34" charset="0"/>
              <a:buChar char="•"/>
            </a:pPr>
            <a:r>
              <a:rPr lang="en-US" sz="2000" dirty="0"/>
              <a:t>Plan for Maintenance and Downtime</a:t>
            </a:r>
          </a:p>
          <a:p>
            <a:pPr marL="342900" indent="-342900">
              <a:spcBef>
                <a:spcPct val="0"/>
              </a:spcBef>
              <a:spcAft>
                <a:spcPts val="600"/>
              </a:spcAft>
              <a:buFont typeface="Arial" panose="020B0604020202020204" pitchFamily="34" charset="0"/>
              <a:buChar char="•"/>
            </a:pPr>
            <a:r>
              <a:rPr lang="en-US" sz="2000" dirty="0"/>
              <a:t>Setup Availability Sets</a:t>
            </a:r>
          </a:p>
          <a:p>
            <a:pPr marL="342900" indent="-342900">
              <a:spcBef>
                <a:spcPct val="0"/>
              </a:spcBef>
              <a:spcAft>
                <a:spcPts val="600"/>
              </a:spcAft>
              <a:buFont typeface="Arial" panose="020B0604020202020204" pitchFamily="34" charset="0"/>
              <a:buChar char="•"/>
            </a:pPr>
            <a:r>
              <a:rPr lang="en-US" sz="2000" dirty="0"/>
              <a:t>Review Update and Fault Domains</a:t>
            </a:r>
          </a:p>
          <a:p>
            <a:pPr marL="342900" indent="-342900">
              <a:spcBef>
                <a:spcPct val="0"/>
              </a:spcBef>
              <a:spcAft>
                <a:spcPts val="600"/>
              </a:spcAft>
              <a:buFont typeface="Arial" panose="020B0604020202020204" pitchFamily="34" charset="0"/>
              <a:buChar char="•"/>
            </a:pPr>
            <a:r>
              <a:rPr lang="en-US" sz="2000" dirty="0"/>
              <a:t>Review Availability Zones</a:t>
            </a:r>
          </a:p>
          <a:p>
            <a:pPr marL="342900" indent="-342900">
              <a:spcBef>
                <a:spcPct val="0"/>
              </a:spcBef>
              <a:spcAft>
                <a:spcPts val="600"/>
              </a:spcAft>
              <a:buFont typeface="Arial" panose="020B0604020202020204" pitchFamily="34" charset="0"/>
              <a:buChar char="•"/>
            </a:pPr>
            <a:r>
              <a:rPr lang="en-US" sz="2000" dirty="0"/>
              <a:t>Compare Vertical to Horizontal Scaling</a:t>
            </a:r>
          </a:p>
          <a:p>
            <a:pPr marL="342900" indent="-342900">
              <a:spcBef>
                <a:spcPct val="0"/>
              </a:spcBef>
              <a:spcAft>
                <a:spcPts val="600"/>
              </a:spcAft>
              <a:buFont typeface="Arial" panose="020B0604020202020204" pitchFamily="34" charset="0"/>
              <a:buChar char="•"/>
            </a:pPr>
            <a:r>
              <a:rPr lang="en-US" sz="2000" dirty="0"/>
              <a:t>Create Scale Sets (2 student topics)</a:t>
            </a:r>
          </a:p>
          <a:p>
            <a:pPr marL="342900" indent="-342900">
              <a:spcBef>
                <a:spcPct val="0"/>
              </a:spcBef>
              <a:spcAft>
                <a:spcPts val="600"/>
              </a:spcAft>
              <a:buFont typeface="Arial" panose="020B0604020202020204" pitchFamily="34" charset="0"/>
              <a:buChar char="•"/>
            </a:pPr>
            <a:r>
              <a:rPr lang="en-US" sz="2000" dirty="0"/>
              <a:t>Configure Autoscale (2 student topics)</a:t>
            </a:r>
          </a:p>
          <a:p>
            <a:pPr marL="342900" indent="-342900">
              <a:spcBef>
                <a:spcPct val="0"/>
              </a:spcBef>
              <a:spcAft>
                <a:spcPts val="600"/>
              </a:spcAft>
              <a:buFont typeface="Arial" panose="020B0604020202020204" pitchFamily="34" charset="0"/>
              <a:buChar char="•"/>
            </a:pPr>
            <a:r>
              <a:rPr lang="en-US" sz="2000" dirty="0"/>
              <a:t>Demonstration – Virtual Machine Scaling</a:t>
            </a:r>
          </a:p>
          <a:p>
            <a:pPr marL="342900" indent="-342900">
              <a:spcBef>
                <a:spcPct val="0"/>
              </a:spcBef>
              <a:spcAft>
                <a:spcPts val="600"/>
              </a:spcAft>
              <a:buFont typeface="Arial" panose="020B0604020202020204" pitchFamily="34" charset="0"/>
              <a:buChar char="•"/>
            </a:pPr>
            <a:r>
              <a:rPr lang="en-US" sz="2000" dirty="0"/>
              <a:t>Learning Recap</a:t>
            </a:r>
          </a:p>
        </p:txBody>
      </p:sp>
      <p:sp>
        <p:nvSpPr>
          <p:cNvPr id="4" name="TextBox 3">
            <a:extLst>
              <a:ext uri="{FF2B5EF4-FFF2-40B4-BE49-F238E27FC236}">
                <a16:creationId xmlns:a16="http://schemas.microsoft.com/office/drawing/2014/main" id="{F875E06A-E3E9-3AFB-FADF-0E9978D32624}"/>
              </a:ext>
            </a:extLst>
          </p:cNvPr>
          <p:cNvSpPr txBox="1"/>
          <p:nvPr/>
        </p:nvSpPr>
        <p:spPr>
          <a:xfrm>
            <a:off x="6472355" y="1716224"/>
            <a:ext cx="4761702" cy="1831271"/>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b="0" i="0" u="none" strike="noStrike" kern="0" cap="none" spc="0" normalizeH="0" baseline="0" noProof="0" dirty="0">
                <a:ln>
                  <a:noFill/>
                </a:ln>
                <a:solidFill>
                  <a:srgbClr val="243A5E"/>
                </a:solidFill>
                <a:effectLst/>
                <a:uLnTx/>
                <a:uFillTx/>
              </a:rPr>
              <a:t>Implement and manage Azure compute resources (20-25%): Create and configure virtual machines</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Configure VM availability options</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Deploy and configure VM scale sets</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206073531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Plan for Maintenance and Downtime</a:t>
            </a:r>
          </a:p>
        </p:txBody>
      </p:sp>
      <p:sp>
        <p:nvSpPr>
          <p:cNvPr id="11" name="Rectangle 10">
            <a:extLst>
              <a:ext uri="{FF2B5EF4-FFF2-40B4-BE49-F238E27FC236}">
                <a16:creationId xmlns:a16="http://schemas.microsoft.com/office/drawing/2014/main" id="{86FFE31A-1A7D-47A5-B5CE-41B5BA2F30BB}"/>
              </a:ext>
              <a:ext uri="{C183D7F6-B498-43B3-948B-1728B52AA6E4}">
                <adec:decorative xmlns:adec="http://schemas.microsoft.com/office/drawing/2017/decorative" val="0"/>
              </a:ext>
            </a:extLst>
          </p:cNvPr>
          <p:cNvSpPr/>
          <p:nvPr/>
        </p:nvSpPr>
        <p:spPr bwMode="auto">
          <a:xfrm>
            <a:off x="465138" y="1427843"/>
            <a:ext cx="3752503" cy="1097643"/>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57150" algn="ctr">
              <a:spcBef>
                <a:spcPts val="300"/>
              </a:spcBef>
              <a:spcAft>
                <a:spcPts val="600"/>
              </a:spcAft>
              <a:tabLst>
                <a:tab pos="342900" algn="l"/>
              </a:tabLst>
            </a:pPr>
            <a:r>
              <a:rPr lang="en-IN" sz="2600" dirty="0">
                <a:solidFill>
                  <a:schemeClr val="bg1"/>
                </a:solidFill>
                <a:latin typeface="+mj-lt"/>
              </a:rPr>
              <a:t>Unplanned Hardware Maintenance</a:t>
            </a:r>
            <a:endParaRPr lang="en-US" sz="2600" dirty="0">
              <a:solidFill>
                <a:schemeClr val="bg1"/>
              </a:solidFill>
              <a:latin typeface="+mj-lt"/>
            </a:endParaRPr>
          </a:p>
        </p:txBody>
      </p:sp>
      <p:sp>
        <p:nvSpPr>
          <p:cNvPr id="7" name="Rectangle 6">
            <a:extLst>
              <a:ext uri="{FF2B5EF4-FFF2-40B4-BE49-F238E27FC236}">
                <a16:creationId xmlns:a16="http://schemas.microsoft.com/office/drawing/2014/main" id="{FAEF052B-45AF-4FB6-B70C-CA33DE5C87B1}"/>
              </a:ext>
              <a:ext uri="{C183D7F6-B498-43B3-948B-1728B52AA6E4}">
                <adec:decorative xmlns:adec="http://schemas.microsoft.com/office/drawing/2017/decorative" val="0"/>
              </a:ext>
            </a:extLst>
          </p:cNvPr>
          <p:cNvSpPr/>
          <p:nvPr/>
        </p:nvSpPr>
        <p:spPr bwMode="auto">
          <a:xfrm>
            <a:off x="465138" y="2866573"/>
            <a:ext cx="3752503" cy="269144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300"/>
              </a:spcBef>
              <a:spcAft>
                <a:spcPts val="600"/>
              </a:spcAft>
              <a:tabLst>
                <a:tab pos="457200" algn="l"/>
              </a:tabLst>
            </a:pPr>
            <a:r>
              <a:rPr lang="en-US" sz="2200" dirty="0">
                <a:solidFill>
                  <a:schemeClr val="tx1"/>
                </a:solidFill>
              </a:rPr>
              <a:t>When the platform predicts a failure, it will issue an </a:t>
            </a:r>
            <a:r>
              <a:rPr lang="en-US" sz="2200" dirty="0">
                <a:solidFill>
                  <a:schemeClr val="tx1"/>
                </a:solidFill>
                <a:latin typeface="+mj-lt"/>
              </a:rPr>
              <a:t>unplanned hardware maintenance </a:t>
            </a:r>
            <a:r>
              <a:rPr lang="en-US" sz="2200" dirty="0">
                <a:solidFill>
                  <a:schemeClr val="tx1"/>
                </a:solidFill>
              </a:rPr>
              <a:t>event</a:t>
            </a:r>
          </a:p>
          <a:p>
            <a:pPr marL="57150">
              <a:spcBef>
                <a:spcPts val="300"/>
              </a:spcBef>
              <a:spcAft>
                <a:spcPts val="600"/>
              </a:spcAft>
              <a:tabLst>
                <a:tab pos="457200" algn="l"/>
              </a:tabLst>
            </a:pPr>
            <a:r>
              <a:rPr lang="en-US" sz="2200" dirty="0">
                <a:solidFill>
                  <a:schemeClr val="tx1"/>
                </a:solidFill>
                <a:latin typeface="+mj-lt"/>
              </a:rPr>
              <a:t>Action: </a:t>
            </a:r>
            <a:r>
              <a:rPr lang="en-US" sz="2200" dirty="0">
                <a:solidFill>
                  <a:schemeClr val="tx1"/>
                </a:solidFill>
              </a:rPr>
              <a:t>Live migration</a:t>
            </a:r>
          </a:p>
        </p:txBody>
      </p:sp>
      <p:sp>
        <p:nvSpPr>
          <p:cNvPr id="12" name="Rectangle 11">
            <a:extLst>
              <a:ext uri="{FF2B5EF4-FFF2-40B4-BE49-F238E27FC236}">
                <a16:creationId xmlns:a16="http://schemas.microsoft.com/office/drawing/2014/main" id="{181C5DAE-91A7-439E-A492-52EBBFCB5940}"/>
              </a:ext>
              <a:ext uri="{C183D7F6-B498-43B3-948B-1728B52AA6E4}">
                <adec:decorative xmlns:adec="http://schemas.microsoft.com/office/drawing/2017/decorative" val="0"/>
              </a:ext>
            </a:extLst>
          </p:cNvPr>
          <p:cNvSpPr/>
          <p:nvPr/>
        </p:nvSpPr>
        <p:spPr bwMode="auto">
          <a:xfrm>
            <a:off x="4380018" y="1427843"/>
            <a:ext cx="3691193" cy="1097643"/>
          </a:xfrm>
          <a:prstGeom prst="rect">
            <a:avLst/>
          </a:prstGeom>
          <a:solidFill>
            <a:schemeClr val="accent3"/>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57150" algn="ctr">
              <a:spcBef>
                <a:spcPts val="300"/>
              </a:spcBef>
              <a:spcAft>
                <a:spcPts val="600"/>
              </a:spcAft>
              <a:tabLst>
                <a:tab pos="342900" algn="l"/>
              </a:tabLst>
            </a:pPr>
            <a:r>
              <a:rPr lang="en-US" sz="2600" dirty="0">
                <a:solidFill>
                  <a:schemeClr val="bg1"/>
                </a:solidFill>
                <a:latin typeface="+mj-lt"/>
              </a:rPr>
              <a:t>Unexpected</a:t>
            </a:r>
            <a:br>
              <a:rPr lang="en-US" sz="2600" dirty="0">
                <a:solidFill>
                  <a:schemeClr val="bg1"/>
                </a:solidFill>
                <a:latin typeface="+mj-lt"/>
              </a:rPr>
            </a:br>
            <a:r>
              <a:rPr lang="en-US" sz="2600" dirty="0">
                <a:solidFill>
                  <a:schemeClr val="bg1"/>
                </a:solidFill>
                <a:latin typeface="+mj-lt"/>
              </a:rPr>
              <a:t>Downtime</a:t>
            </a:r>
            <a:endParaRPr lang="en-US" sz="2600" dirty="0">
              <a:solidFill>
                <a:schemeClr val="bg1"/>
              </a:solidFill>
            </a:endParaRPr>
          </a:p>
        </p:txBody>
      </p:sp>
      <p:sp>
        <p:nvSpPr>
          <p:cNvPr id="8" name="Rectangle 7">
            <a:extLst>
              <a:ext uri="{FF2B5EF4-FFF2-40B4-BE49-F238E27FC236}">
                <a16:creationId xmlns:a16="http://schemas.microsoft.com/office/drawing/2014/main" id="{57BC94AC-C85F-4967-BE63-2C3002D7500A}"/>
              </a:ext>
              <a:ext uri="{C183D7F6-B498-43B3-948B-1728B52AA6E4}">
                <adec:decorative xmlns:adec="http://schemas.microsoft.com/office/drawing/2017/decorative" val="0"/>
              </a:ext>
            </a:extLst>
          </p:cNvPr>
          <p:cNvSpPr/>
          <p:nvPr/>
        </p:nvSpPr>
        <p:spPr bwMode="auto">
          <a:xfrm>
            <a:off x="4380018" y="2866573"/>
            <a:ext cx="3752503" cy="269144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300"/>
              </a:spcBef>
              <a:spcAft>
                <a:spcPts val="600"/>
              </a:spcAft>
              <a:tabLst>
                <a:tab pos="342900" algn="l"/>
              </a:tabLst>
            </a:pPr>
            <a:r>
              <a:rPr lang="en-US" sz="2200" dirty="0">
                <a:solidFill>
                  <a:schemeClr val="tx1"/>
                </a:solidFill>
                <a:latin typeface="+mj-lt"/>
              </a:rPr>
              <a:t>Unexpected Downtime</a:t>
            </a:r>
            <a:br>
              <a:rPr lang="en-US" sz="2200" dirty="0">
                <a:solidFill>
                  <a:schemeClr val="tx1"/>
                </a:solidFill>
                <a:latin typeface="+mj-lt"/>
              </a:rPr>
            </a:br>
            <a:r>
              <a:rPr lang="en-US" sz="2200" dirty="0">
                <a:solidFill>
                  <a:schemeClr val="tx1"/>
                </a:solidFill>
              </a:rPr>
              <a:t>is when a virtual machine fails unexpectedly</a:t>
            </a:r>
          </a:p>
          <a:p>
            <a:pPr marL="57150">
              <a:spcBef>
                <a:spcPts val="300"/>
              </a:spcBef>
              <a:spcAft>
                <a:spcPts val="600"/>
              </a:spcAft>
              <a:tabLst>
                <a:tab pos="342900" algn="l"/>
              </a:tabLst>
            </a:pPr>
            <a:r>
              <a:rPr lang="en-US" sz="2200" dirty="0">
                <a:solidFill>
                  <a:schemeClr val="tx1"/>
                </a:solidFill>
                <a:latin typeface="+mj-lt"/>
              </a:rPr>
              <a:t>Action: </a:t>
            </a:r>
            <a:r>
              <a:rPr lang="en-US" sz="2200" dirty="0">
                <a:solidFill>
                  <a:schemeClr val="tx1"/>
                </a:solidFill>
              </a:rPr>
              <a:t>Automatically migrate (heal)</a:t>
            </a:r>
          </a:p>
        </p:txBody>
      </p:sp>
      <p:sp>
        <p:nvSpPr>
          <p:cNvPr id="13" name="Rectangle 12">
            <a:extLst>
              <a:ext uri="{FF2B5EF4-FFF2-40B4-BE49-F238E27FC236}">
                <a16:creationId xmlns:a16="http://schemas.microsoft.com/office/drawing/2014/main" id="{A24528C1-3D3E-4DCB-85C0-B87FE4EB74B1}"/>
              </a:ext>
              <a:ext uri="{C183D7F6-B498-43B3-948B-1728B52AA6E4}">
                <adec:decorative xmlns:adec="http://schemas.microsoft.com/office/drawing/2017/decorative" val="0"/>
              </a:ext>
            </a:extLst>
          </p:cNvPr>
          <p:cNvSpPr/>
          <p:nvPr/>
        </p:nvSpPr>
        <p:spPr bwMode="auto">
          <a:xfrm>
            <a:off x="8298781" y="1427843"/>
            <a:ext cx="3752503" cy="1097643"/>
          </a:xfrm>
          <a:prstGeom prst="rect">
            <a:avLst/>
          </a:prstGeom>
          <a:solidFill>
            <a:schemeClr val="accent5"/>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57150" algn="ctr">
              <a:spcBef>
                <a:spcPts val="300"/>
              </a:spcBef>
              <a:spcAft>
                <a:spcPts val="600"/>
              </a:spcAft>
              <a:tabLst>
                <a:tab pos="342900" algn="l"/>
              </a:tabLst>
            </a:pPr>
            <a:r>
              <a:rPr lang="en-US" sz="2600" dirty="0">
                <a:solidFill>
                  <a:srgbClr val="000000"/>
                </a:solidFill>
                <a:latin typeface="+mj-lt"/>
              </a:rPr>
              <a:t>Planned</a:t>
            </a:r>
            <a:br>
              <a:rPr lang="en-US" sz="2600" dirty="0">
                <a:solidFill>
                  <a:srgbClr val="000000"/>
                </a:solidFill>
                <a:latin typeface="+mj-lt"/>
              </a:rPr>
            </a:br>
            <a:r>
              <a:rPr lang="en-US" sz="2600" dirty="0">
                <a:solidFill>
                  <a:srgbClr val="000000"/>
                </a:solidFill>
                <a:latin typeface="+mj-lt"/>
              </a:rPr>
              <a:t>Maintenance</a:t>
            </a:r>
            <a:endParaRPr lang="en-US" sz="2600" dirty="0">
              <a:solidFill>
                <a:srgbClr val="000000"/>
              </a:solidFill>
            </a:endParaRPr>
          </a:p>
        </p:txBody>
      </p:sp>
      <p:sp>
        <p:nvSpPr>
          <p:cNvPr id="9" name="Rectangle 8">
            <a:extLst>
              <a:ext uri="{FF2B5EF4-FFF2-40B4-BE49-F238E27FC236}">
                <a16:creationId xmlns:a16="http://schemas.microsoft.com/office/drawing/2014/main" id="{D41D9B8E-9B2F-4131-8EAF-D6D0A7EBB605}"/>
              </a:ext>
              <a:ext uri="{C183D7F6-B498-43B3-948B-1728B52AA6E4}">
                <adec:decorative xmlns:adec="http://schemas.microsoft.com/office/drawing/2017/decorative" val="0"/>
              </a:ext>
            </a:extLst>
          </p:cNvPr>
          <p:cNvSpPr/>
          <p:nvPr/>
        </p:nvSpPr>
        <p:spPr bwMode="auto">
          <a:xfrm>
            <a:off x="8298781" y="2866573"/>
            <a:ext cx="3752503" cy="269144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300"/>
              </a:spcBef>
              <a:spcAft>
                <a:spcPts val="600"/>
              </a:spcAft>
              <a:tabLst>
                <a:tab pos="342900" algn="l"/>
              </a:tabLst>
            </a:pPr>
            <a:r>
              <a:rPr lang="en-US" sz="2200" dirty="0">
                <a:solidFill>
                  <a:schemeClr val="tx1"/>
                </a:solidFill>
                <a:latin typeface="+mj-lt"/>
              </a:rPr>
              <a:t>Planned Maintenance </a:t>
            </a:r>
            <a:r>
              <a:rPr lang="en-US" sz="2200" dirty="0">
                <a:solidFill>
                  <a:schemeClr val="tx1"/>
                </a:solidFill>
              </a:rPr>
              <a:t>events are periodic updates made to the Azure platform</a:t>
            </a:r>
          </a:p>
          <a:p>
            <a:pPr marL="57150">
              <a:spcBef>
                <a:spcPts val="300"/>
              </a:spcBef>
              <a:spcAft>
                <a:spcPts val="600"/>
              </a:spcAft>
              <a:tabLst>
                <a:tab pos="342900" algn="l"/>
              </a:tabLst>
            </a:pPr>
            <a:r>
              <a:rPr lang="en-US" sz="2200" dirty="0">
                <a:solidFill>
                  <a:schemeClr val="tx1"/>
                </a:solidFill>
                <a:latin typeface="+mj-lt"/>
              </a:rPr>
              <a:t>Action: </a:t>
            </a:r>
            <a:r>
              <a:rPr lang="en-US" sz="2200" dirty="0">
                <a:solidFill>
                  <a:schemeClr val="tx1"/>
                </a:solidFill>
              </a:rPr>
              <a:t>No action</a:t>
            </a:r>
          </a:p>
        </p:txBody>
      </p:sp>
    </p:spTree>
    <p:extLst>
      <p:ext uri="{BB962C8B-B14F-4D97-AF65-F5344CB8AC3E}">
        <p14:creationId xmlns:p14="http://schemas.microsoft.com/office/powerpoint/2010/main" val="45530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Setup Availability Sets</a:t>
            </a:r>
          </a:p>
        </p:txBody>
      </p:sp>
      <p:pic>
        <p:nvPicPr>
          <p:cNvPr id="3" name="Picture 4" descr="A screenshot of creating an Availability Set in the portal">
            <a:extLst>
              <a:ext uri="{FF2B5EF4-FFF2-40B4-BE49-F238E27FC236}">
                <a16:creationId xmlns:a16="http://schemas.microsoft.com/office/drawing/2014/main" id="{9259CEDD-BA6C-4FE2-9F74-D93689A50B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232" y="1366455"/>
            <a:ext cx="7416296" cy="2234831"/>
          </a:xfrm>
          <a:prstGeom prst="rect">
            <a:avLst/>
          </a:prstGeom>
        </p:spPr>
      </p:pic>
      <p:sp>
        <p:nvSpPr>
          <p:cNvPr id="2" name="Rectangle 1">
            <a:extLst>
              <a:ext uri="{FF2B5EF4-FFF2-40B4-BE49-F238E27FC236}">
                <a16:creationId xmlns:a16="http://schemas.microsoft.com/office/drawing/2014/main" id="{0D59B8F1-90B0-44C4-A54B-4E2CBF12F448}"/>
              </a:ext>
            </a:extLst>
          </p:cNvPr>
          <p:cNvSpPr/>
          <p:nvPr/>
        </p:nvSpPr>
        <p:spPr>
          <a:xfrm>
            <a:off x="8264253" y="2176093"/>
            <a:ext cx="3450347" cy="615553"/>
          </a:xfrm>
          <a:prstGeom prst="rect">
            <a:avLst/>
          </a:prstGeom>
        </p:spPr>
        <p:txBody>
          <a:bodyPr wrap="square" lIns="0" tIns="0" rIns="0" bIns="0" anchor="ctr">
            <a:spAutoFit/>
          </a:bodyPr>
          <a:lstStyle/>
          <a:p>
            <a:r>
              <a:rPr lang="en-US" sz="2000" dirty="0">
                <a:cs typeface="Segoe UI" panose="020B0502040204020203" pitchFamily="34" charset="0"/>
              </a:rPr>
              <a:t>Two or more instances in Availability Sets = 99.95% SLA</a:t>
            </a:r>
          </a:p>
        </p:txBody>
      </p:sp>
      <p:sp>
        <p:nvSpPr>
          <p:cNvPr id="8" name="Rectangle 7">
            <a:extLst>
              <a:ext uri="{FF2B5EF4-FFF2-40B4-BE49-F238E27FC236}">
                <a16:creationId xmlns:a16="http://schemas.microsoft.com/office/drawing/2014/main" id="{A5ABBF56-31D5-4E44-A002-2EE06CA17FFA}"/>
              </a:ext>
            </a:extLst>
          </p:cNvPr>
          <p:cNvSpPr/>
          <p:nvPr/>
        </p:nvSpPr>
        <p:spPr>
          <a:xfrm>
            <a:off x="317953" y="4202879"/>
            <a:ext cx="2787671" cy="1497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Configure multiple Virtual Machines in an Availability Set</a:t>
            </a:r>
            <a:endParaRPr lang="bs-Latn-BA" sz="2200" dirty="0">
              <a:solidFill>
                <a:schemeClr val="tx1"/>
              </a:solidFill>
            </a:endParaRPr>
          </a:p>
        </p:txBody>
      </p:sp>
      <p:sp>
        <p:nvSpPr>
          <p:cNvPr id="9" name="Rectangle 8">
            <a:extLst>
              <a:ext uri="{FF2B5EF4-FFF2-40B4-BE49-F238E27FC236}">
                <a16:creationId xmlns:a16="http://schemas.microsoft.com/office/drawing/2014/main" id="{3F839F7E-5C31-48FC-9491-01615A4E6135}"/>
              </a:ext>
            </a:extLst>
          </p:cNvPr>
          <p:cNvSpPr/>
          <p:nvPr/>
        </p:nvSpPr>
        <p:spPr>
          <a:xfrm>
            <a:off x="3249529" y="4202879"/>
            <a:ext cx="2787671" cy="1497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Configure each application tier</a:t>
            </a:r>
            <a:br>
              <a:rPr lang="en-US" sz="2200" dirty="0">
                <a:solidFill>
                  <a:schemeClr val="tx1"/>
                </a:solidFill>
              </a:rPr>
            </a:br>
            <a:r>
              <a:rPr lang="en-US" sz="2200" dirty="0">
                <a:solidFill>
                  <a:schemeClr val="tx1"/>
                </a:solidFill>
              </a:rPr>
              <a:t>into separate Availability Sets</a:t>
            </a:r>
          </a:p>
        </p:txBody>
      </p:sp>
      <p:sp>
        <p:nvSpPr>
          <p:cNvPr id="10" name="Rectangle 9">
            <a:extLst>
              <a:ext uri="{FF2B5EF4-FFF2-40B4-BE49-F238E27FC236}">
                <a16:creationId xmlns:a16="http://schemas.microsoft.com/office/drawing/2014/main" id="{A5A7133B-EEE6-4EFE-B45A-94D82E018E19}"/>
              </a:ext>
            </a:extLst>
          </p:cNvPr>
          <p:cNvSpPr/>
          <p:nvPr/>
        </p:nvSpPr>
        <p:spPr>
          <a:xfrm>
            <a:off x="6181105" y="4202879"/>
            <a:ext cx="2787671" cy="1497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Combine a Load Balancer with Availability Sets</a:t>
            </a:r>
          </a:p>
        </p:txBody>
      </p:sp>
      <p:sp>
        <p:nvSpPr>
          <p:cNvPr id="18" name="Rectangle 17">
            <a:extLst>
              <a:ext uri="{FF2B5EF4-FFF2-40B4-BE49-F238E27FC236}">
                <a16:creationId xmlns:a16="http://schemas.microsoft.com/office/drawing/2014/main" id="{65414BF0-A0EB-430A-A23D-11B0AE371202}"/>
              </a:ext>
            </a:extLst>
          </p:cNvPr>
          <p:cNvSpPr/>
          <p:nvPr/>
        </p:nvSpPr>
        <p:spPr>
          <a:xfrm>
            <a:off x="9112682" y="4202879"/>
            <a:ext cx="2787671" cy="1497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Use managed disks with the Virtual Machines</a:t>
            </a:r>
          </a:p>
        </p:txBody>
      </p:sp>
    </p:spTree>
    <p:extLst>
      <p:ext uri="{BB962C8B-B14F-4D97-AF65-F5344CB8AC3E}">
        <p14:creationId xmlns:p14="http://schemas.microsoft.com/office/powerpoint/2010/main" val="2435507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Review Update and Fault Domains</a:t>
            </a:r>
          </a:p>
        </p:txBody>
      </p:sp>
      <p:sp>
        <p:nvSpPr>
          <p:cNvPr id="6" name="Rectangle 5">
            <a:extLst>
              <a:ext uri="{FF2B5EF4-FFF2-40B4-BE49-F238E27FC236}">
                <a16:creationId xmlns:a16="http://schemas.microsoft.com/office/drawing/2014/main" id="{EBA709A0-2044-4582-B489-A6EB350301B8}"/>
              </a:ext>
            </a:extLst>
          </p:cNvPr>
          <p:cNvSpPr/>
          <p:nvPr/>
        </p:nvSpPr>
        <p:spPr>
          <a:xfrm>
            <a:off x="465138" y="1437962"/>
            <a:ext cx="4319774" cy="20593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rPr>
              <a:t>Update domains </a:t>
            </a:r>
            <a:r>
              <a:rPr lang="en-US" sz="2000" dirty="0">
                <a:solidFill>
                  <a:schemeClr val="tx1"/>
                </a:solidFill>
              </a:rPr>
              <a:t>allows Azure to perform incremental or rolling upgrades across a deployment.</a:t>
            </a:r>
            <a:br>
              <a:rPr lang="en-US" sz="2000" dirty="0">
                <a:solidFill>
                  <a:schemeClr val="tx1"/>
                </a:solidFill>
              </a:rPr>
            </a:br>
            <a:r>
              <a:rPr lang="en-US" sz="2000" dirty="0">
                <a:solidFill>
                  <a:schemeClr val="tx1"/>
                </a:solidFill>
              </a:rPr>
              <a:t>During planned maintenance,</a:t>
            </a:r>
            <a:br>
              <a:rPr lang="en-US" sz="2000" dirty="0">
                <a:solidFill>
                  <a:schemeClr val="tx1"/>
                </a:solidFill>
              </a:rPr>
            </a:br>
            <a:r>
              <a:rPr lang="en-US" sz="2000" dirty="0">
                <a:solidFill>
                  <a:schemeClr val="tx1"/>
                </a:solidFill>
              </a:rPr>
              <a:t>only one update domain is rebooted at a time</a:t>
            </a:r>
          </a:p>
        </p:txBody>
      </p:sp>
      <p:sp>
        <p:nvSpPr>
          <p:cNvPr id="7" name="Rectangle 6">
            <a:extLst>
              <a:ext uri="{FF2B5EF4-FFF2-40B4-BE49-F238E27FC236}">
                <a16:creationId xmlns:a16="http://schemas.microsoft.com/office/drawing/2014/main" id="{D4F7F13A-FD08-422C-8908-8A1C41E12DFE}"/>
              </a:ext>
            </a:extLst>
          </p:cNvPr>
          <p:cNvSpPr/>
          <p:nvPr/>
        </p:nvSpPr>
        <p:spPr>
          <a:xfrm>
            <a:off x="465138" y="3725050"/>
            <a:ext cx="4319774" cy="23319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rPr>
              <a:t>Fault Domains </a:t>
            </a:r>
            <a:r>
              <a:rPr lang="en-US" sz="2000" dirty="0">
                <a:solidFill>
                  <a:schemeClr val="tx1"/>
                </a:solidFill>
              </a:rPr>
              <a:t>are a group of Virtual Machines that share a common set of hardware, switches, that share a single point of failure. VMs in an availability set are placed in at least two fault domains</a:t>
            </a:r>
          </a:p>
        </p:txBody>
      </p:sp>
      <p:pic>
        <p:nvPicPr>
          <p:cNvPr id="4" name="Picture 3" descr="An illustration showing two fault domains with two virtual machines each. The two top virtual machines from each fault domain host Internet information service and are part of a common availability set. The next two virtual machines in each domain host SQL database and are part of another availability set">
            <a:extLst>
              <a:ext uri="{FF2B5EF4-FFF2-40B4-BE49-F238E27FC236}">
                <a16:creationId xmlns:a16="http://schemas.microsoft.com/office/drawing/2014/main" id="{92512362-339E-5B09-42EC-F5304E043B60}"/>
              </a:ext>
            </a:extLst>
          </p:cNvPr>
          <p:cNvPicPr>
            <a:picLocks noChangeAspect="1"/>
          </p:cNvPicPr>
          <p:nvPr/>
        </p:nvPicPr>
        <p:blipFill>
          <a:blip r:embed="rId3"/>
          <a:stretch>
            <a:fillRect/>
          </a:stretch>
        </p:blipFill>
        <p:spPr>
          <a:xfrm>
            <a:off x="5096720" y="1662271"/>
            <a:ext cx="6847094" cy="3669982"/>
          </a:xfrm>
          <a:prstGeom prst="rect">
            <a:avLst/>
          </a:prstGeom>
        </p:spPr>
      </p:pic>
    </p:spTree>
    <p:extLst>
      <p:ext uri="{BB962C8B-B14F-4D97-AF65-F5344CB8AC3E}">
        <p14:creationId xmlns:p14="http://schemas.microsoft.com/office/powerpoint/2010/main" val="43772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Learning Objectives - Administer Azure Virtual Machines</a:t>
            </a:r>
          </a:p>
        </p:txBody>
      </p:sp>
      <p:sp>
        <p:nvSpPr>
          <p:cNvPr id="36" name="TextBox 35">
            <a:extLst>
              <a:ext uri="{FF2B5EF4-FFF2-40B4-BE49-F238E27FC236}">
                <a16:creationId xmlns:a16="http://schemas.microsoft.com/office/drawing/2014/main" id="{040F0934-CAD0-43B5-AADB-E3F2479867F1}"/>
              </a:ext>
            </a:extLst>
          </p:cNvPr>
          <p:cNvSpPr txBox="1"/>
          <p:nvPr/>
        </p:nvSpPr>
        <p:spPr>
          <a:xfrm>
            <a:off x="567602" y="1495139"/>
            <a:ext cx="6828511" cy="2604418"/>
          </a:xfrm>
          <a:prstGeom prst="rect">
            <a:avLst/>
          </a:prstGeom>
          <a:noFill/>
        </p:spPr>
        <p:txBody>
          <a:bodyPr wrap="square" lIns="0" tIns="0" rIns="0" bIns="0" rtlCol="0" anchor="t">
            <a:noAutofit/>
          </a:bodyPr>
          <a:lstStyle/>
          <a:p>
            <a:pPr marL="342900" lvl="0" indent="-342900">
              <a:lnSpc>
                <a:spcPct val="150000"/>
              </a:lnSpc>
              <a:spcBef>
                <a:spcPct val="0"/>
              </a:spcBef>
              <a:spcAft>
                <a:spcPct val="35000"/>
              </a:spcAft>
              <a:buFont typeface="Arial" panose="020B0604020202020204" pitchFamily="34" charset="0"/>
              <a:buChar char="•"/>
            </a:pPr>
            <a:r>
              <a:rPr lang="en-US" sz="2400" dirty="0">
                <a:hlinkClick r:id="rId3"/>
              </a:rPr>
              <a:t>Configure Virtual Machines</a:t>
            </a:r>
            <a:endParaRPr lang="en-US" sz="2400" dirty="0"/>
          </a:p>
          <a:p>
            <a:pPr marL="342900" indent="-342900">
              <a:lnSpc>
                <a:spcPct val="150000"/>
              </a:lnSpc>
              <a:spcBef>
                <a:spcPct val="0"/>
              </a:spcBef>
              <a:spcAft>
                <a:spcPct val="35000"/>
              </a:spcAft>
              <a:buFont typeface="Arial" panose="020B0604020202020204" pitchFamily="34" charset="0"/>
              <a:buChar char="•"/>
            </a:pPr>
            <a:r>
              <a:rPr lang="en-US" sz="2400" dirty="0">
                <a:hlinkClick r:id="rId4"/>
              </a:rPr>
              <a:t>Configure Virtual Machine Availability</a:t>
            </a:r>
            <a:endParaRPr lang="en-US" sz="2400" dirty="0"/>
          </a:p>
          <a:p>
            <a:pPr marL="342900" indent="-342900">
              <a:lnSpc>
                <a:spcPct val="150000"/>
              </a:lnSpc>
              <a:spcBef>
                <a:spcPct val="0"/>
              </a:spcBef>
              <a:spcAft>
                <a:spcPct val="35000"/>
              </a:spcAft>
              <a:buFont typeface="Arial" panose="020B0604020202020204" pitchFamily="34" charset="0"/>
              <a:buChar char="•"/>
            </a:pPr>
            <a:r>
              <a:rPr lang="en-US" sz="2400" dirty="0">
                <a:hlinkClick r:id="rId5"/>
              </a:rPr>
              <a:t>Lab 08 – Manage Virtual Machines</a:t>
            </a:r>
            <a:endParaRPr lang="en-IN" sz="2400" dirty="0"/>
          </a:p>
          <a:p>
            <a:pPr marL="342900" indent="-342900">
              <a:lnSpc>
                <a:spcPct val="150000"/>
              </a:lnSpc>
              <a:spcBef>
                <a:spcPct val="0"/>
              </a:spcBef>
              <a:spcAft>
                <a:spcPct val="35000"/>
              </a:spcAft>
              <a:buFont typeface="Arial" panose="020B0604020202020204" pitchFamily="34" charset="0"/>
              <a:buChar char="•"/>
            </a:pPr>
            <a:endParaRPr lang="en-IN" sz="2400" dirty="0"/>
          </a:p>
          <a:p>
            <a:pPr marL="342900" lvl="0" indent="-342900">
              <a:lnSpc>
                <a:spcPct val="150000"/>
              </a:lnSpc>
              <a:spcBef>
                <a:spcPct val="0"/>
              </a:spcBef>
              <a:spcAft>
                <a:spcPct val="35000"/>
              </a:spcAft>
              <a:buFont typeface="Arial" panose="020B0604020202020204" pitchFamily="34" charset="0"/>
              <a:buChar char="•"/>
            </a:pPr>
            <a:endParaRPr lang="en-IN" sz="2400" dirty="0"/>
          </a:p>
        </p:txBody>
      </p:sp>
    </p:spTree>
    <p:extLst>
      <p:ext uri="{BB962C8B-B14F-4D97-AF65-F5344CB8AC3E}">
        <p14:creationId xmlns:p14="http://schemas.microsoft.com/office/powerpoint/2010/main" val="227813780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DE19D-C360-4535-A490-6DDA971D70E3}"/>
              </a:ext>
            </a:extLst>
          </p:cNvPr>
          <p:cNvSpPr>
            <a:spLocks noGrp="1"/>
          </p:cNvSpPr>
          <p:nvPr>
            <p:ph type="title"/>
          </p:nvPr>
        </p:nvSpPr>
        <p:spPr/>
        <p:txBody>
          <a:bodyPr/>
          <a:lstStyle/>
          <a:p>
            <a:r>
              <a:rPr lang="en-US" dirty="0"/>
              <a:t>Review Availability Zones</a:t>
            </a:r>
          </a:p>
        </p:txBody>
      </p:sp>
      <p:sp>
        <p:nvSpPr>
          <p:cNvPr id="5" name="Rectangle 4">
            <a:extLst>
              <a:ext uri="{FF2B5EF4-FFF2-40B4-BE49-F238E27FC236}">
                <a16:creationId xmlns:a16="http://schemas.microsoft.com/office/drawing/2014/main" id="{7A1FEA18-07CD-441B-873A-16F2611CB47B}"/>
              </a:ext>
            </a:extLst>
          </p:cNvPr>
          <p:cNvSpPr/>
          <p:nvPr/>
        </p:nvSpPr>
        <p:spPr>
          <a:xfrm>
            <a:off x="427035" y="1281664"/>
            <a:ext cx="5059365" cy="8491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Unique physical locations</a:t>
            </a:r>
            <a:br>
              <a:rPr lang="en-US" sz="2000" dirty="0">
                <a:solidFill>
                  <a:schemeClr val="tx1"/>
                </a:solidFill>
              </a:rPr>
            </a:br>
            <a:r>
              <a:rPr lang="en-US" sz="2000" dirty="0">
                <a:solidFill>
                  <a:schemeClr val="tx1"/>
                </a:solidFill>
              </a:rPr>
              <a:t>in a region </a:t>
            </a:r>
          </a:p>
        </p:txBody>
      </p:sp>
      <p:sp>
        <p:nvSpPr>
          <p:cNvPr id="7" name="Rectangle 6">
            <a:extLst>
              <a:ext uri="{FF2B5EF4-FFF2-40B4-BE49-F238E27FC236}">
                <a16:creationId xmlns:a16="http://schemas.microsoft.com/office/drawing/2014/main" id="{1D280C16-1EF3-46DA-AE49-4641BD2F3206}"/>
              </a:ext>
            </a:extLst>
          </p:cNvPr>
          <p:cNvSpPr/>
          <p:nvPr/>
        </p:nvSpPr>
        <p:spPr>
          <a:xfrm>
            <a:off x="427034" y="2286832"/>
            <a:ext cx="5059365" cy="948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Includes datacenters with independent power, cooling, and networking</a:t>
            </a:r>
          </a:p>
        </p:txBody>
      </p:sp>
      <p:sp>
        <p:nvSpPr>
          <p:cNvPr id="8" name="Rectangle 7">
            <a:extLst>
              <a:ext uri="{FF2B5EF4-FFF2-40B4-BE49-F238E27FC236}">
                <a16:creationId xmlns:a16="http://schemas.microsoft.com/office/drawing/2014/main" id="{A5A633A2-0B20-44EF-9B73-CE847F2F9D0F}"/>
              </a:ext>
            </a:extLst>
          </p:cNvPr>
          <p:cNvSpPr/>
          <p:nvPr/>
        </p:nvSpPr>
        <p:spPr>
          <a:xfrm>
            <a:off x="427034" y="3419607"/>
            <a:ext cx="5059365" cy="56456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Protects from datacenter failures</a:t>
            </a:r>
          </a:p>
        </p:txBody>
      </p:sp>
      <p:sp>
        <p:nvSpPr>
          <p:cNvPr id="9" name="Rectangle 8">
            <a:extLst>
              <a:ext uri="{FF2B5EF4-FFF2-40B4-BE49-F238E27FC236}">
                <a16:creationId xmlns:a16="http://schemas.microsoft.com/office/drawing/2014/main" id="{93B9C827-FA1A-4C4D-9170-8C623FA77E38}"/>
              </a:ext>
            </a:extLst>
          </p:cNvPr>
          <p:cNvSpPr/>
          <p:nvPr/>
        </p:nvSpPr>
        <p:spPr>
          <a:xfrm>
            <a:off x="427034" y="4168871"/>
            <a:ext cx="5059365" cy="70912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Combines update and</a:t>
            </a:r>
            <a:br>
              <a:rPr lang="en-US" sz="2000" dirty="0">
                <a:solidFill>
                  <a:schemeClr val="tx1"/>
                </a:solidFill>
              </a:rPr>
            </a:br>
            <a:r>
              <a:rPr lang="en-US" sz="2000" dirty="0">
                <a:solidFill>
                  <a:schemeClr val="tx1"/>
                </a:solidFill>
              </a:rPr>
              <a:t>fault domains</a:t>
            </a:r>
          </a:p>
        </p:txBody>
      </p:sp>
      <p:sp>
        <p:nvSpPr>
          <p:cNvPr id="16" name="Rectangle 15">
            <a:extLst>
              <a:ext uri="{FF2B5EF4-FFF2-40B4-BE49-F238E27FC236}">
                <a16:creationId xmlns:a16="http://schemas.microsoft.com/office/drawing/2014/main" id="{CF3D9399-6E9E-4602-BD77-D430F82D90BB}"/>
              </a:ext>
            </a:extLst>
          </p:cNvPr>
          <p:cNvSpPr/>
          <p:nvPr/>
        </p:nvSpPr>
        <p:spPr>
          <a:xfrm>
            <a:off x="427034" y="5062691"/>
            <a:ext cx="5059365" cy="61965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Provides 99.99% SLA​</a:t>
            </a:r>
          </a:p>
        </p:txBody>
      </p:sp>
      <p:pic>
        <p:nvPicPr>
          <p:cNvPr id="6" name="Picture 5" descr="Screenshot of an Azure region that shows Availability Zone 1, 2 and 3 are connected to one another">
            <a:extLst>
              <a:ext uri="{FF2B5EF4-FFF2-40B4-BE49-F238E27FC236}">
                <a16:creationId xmlns:a16="http://schemas.microsoft.com/office/drawing/2014/main" id="{15C07BB5-2514-4CAC-9503-A3D6150CEF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5861" y="982467"/>
            <a:ext cx="5532317" cy="4960388"/>
          </a:xfrm>
          <a:prstGeom prst="rect">
            <a:avLst/>
          </a:prstGeom>
          <a:ln>
            <a:noFill/>
          </a:ln>
        </p:spPr>
      </p:pic>
    </p:spTree>
    <p:extLst>
      <p:ext uri="{BB962C8B-B14F-4D97-AF65-F5344CB8AC3E}">
        <p14:creationId xmlns:p14="http://schemas.microsoft.com/office/powerpoint/2010/main" val="328841804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1404-3FDC-4DBE-A0CB-5E65EEC0ED42}"/>
              </a:ext>
            </a:extLst>
          </p:cNvPr>
          <p:cNvSpPr>
            <a:spLocks noGrp="1"/>
          </p:cNvSpPr>
          <p:nvPr>
            <p:ph type="title"/>
          </p:nvPr>
        </p:nvSpPr>
        <p:spPr/>
        <p:txBody>
          <a:bodyPr/>
          <a:lstStyle/>
          <a:p>
            <a:r>
              <a:rPr lang="en-US" dirty="0"/>
              <a:t>Compare Vertical to Horizontal Scaling</a:t>
            </a:r>
          </a:p>
        </p:txBody>
      </p:sp>
      <p:sp>
        <p:nvSpPr>
          <p:cNvPr id="325" name="Rectangle 324">
            <a:extLst>
              <a:ext uri="{FF2B5EF4-FFF2-40B4-BE49-F238E27FC236}">
                <a16:creationId xmlns:a16="http://schemas.microsoft.com/office/drawing/2014/main" id="{0A06DFB5-D93B-4C44-AB7D-3234903C476F}"/>
              </a:ext>
            </a:extLst>
          </p:cNvPr>
          <p:cNvSpPr/>
          <p:nvPr/>
        </p:nvSpPr>
        <p:spPr>
          <a:xfrm>
            <a:off x="849185" y="3842704"/>
            <a:ext cx="4315968" cy="19659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2">
                    <a:lumMod val="50000"/>
                  </a:schemeClr>
                </a:solidFill>
              </a:rPr>
              <a:t>Vertical scaling </a:t>
            </a:r>
            <a:r>
              <a:rPr lang="en-US" sz="2000" dirty="0">
                <a:solidFill>
                  <a:schemeClr val="tx1"/>
                </a:solidFill>
              </a:rPr>
              <a:t>(scale up and scale down) is the process of increasing or decreasing power to a single instance of a workload; usually manual​</a:t>
            </a:r>
          </a:p>
        </p:txBody>
      </p:sp>
      <p:sp>
        <p:nvSpPr>
          <p:cNvPr id="327" name="Rectangle 326">
            <a:extLst>
              <a:ext uri="{FF2B5EF4-FFF2-40B4-BE49-F238E27FC236}">
                <a16:creationId xmlns:a16="http://schemas.microsoft.com/office/drawing/2014/main" id="{F5070BF8-A980-4DE8-9B27-1E8AFBA1C93F}"/>
              </a:ext>
            </a:extLst>
          </p:cNvPr>
          <p:cNvSpPr/>
          <p:nvPr/>
        </p:nvSpPr>
        <p:spPr>
          <a:xfrm>
            <a:off x="6422453" y="3880665"/>
            <a:ext cx="4315968" cy="189005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2">
                    <a:lumMod val="50000"/>
                  </a:schemeClr>
                </a:solidFill>
              </a:rPr>
              <a:t>Horizontal scaling </a:t>
            </a:r>
            <a:r>
              <a:rPr lang="en-US" sz="2000" dirty="0">
                <a:solidFill>
                  <a:schemeClr val="tx1"/>
                </a:solidFill>
              </a:rPr>
              <a:t>(scale out</a:t>
            </a:r>
            <a:br>
              <a:rPr lang="en-US" sz="2000" dirty="0">
                <a:solidFill>
                  <a:schemeClr val="tx1"/>
                </a:solidFill>
              </a:rPr>
            </a:br>
            <a:r>
              <a:rPr lang="en-US" sz="2000" dirty="0">
                <a:solidFill>
                  <a:schemeClr val="tx1"/>
                </a:solidFill>
              </a:rPr>
              <a:t>and scale in) is the process of increasing or decreasing the number of instances of a</a:t>
            </a:r>
            <a:br>
              <a:rPr lang="en-US" sz="2000" dirty="0">
                <a:solidFill>
                  <a:schemeClr val="tx1"/>
                </a:solidFill>
              </a:rPr>
            </a:br>
            <a:r>
              <a:rPr lang="en-US" sz="2000" dirty="0">
                <a:solidFill>
                  <a:schemeClr val="tx1"/>
                </a:solidFill>
              </a:rPr>
              <a:t>workload; frequently automated</a:t>
            </a:r>
          </a:p>
        </p:txBody>
      </p:sp>
      <p:pic>
        <p:nvPicPr>
          <p:cNvPr id="4" name="Picture 3">
            <a:extLst>
              <a:ext uri="{FF2B5EF4-FFF2-40B4-BE49-F238E27FC236}">
                <a16:creationId xmlns:a16="http://schemas.microsoft.com/office/drawing/2014/main" id="{B0FB2BB0-D5D6-43DA-A45D-2E08E8A81A3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64056" y="1585279"/>
            <a:ext cx="4086225" cy="2124075"/>
          </a:xfrm>
          <a:prstGeom prst="rect">
            <a:avLst/>
          </a:prstGeom>
        </p:spPr>
      </p:pic>
      <p:pic>
        <p:nvPicPr>
          <p:cNvPr id="6" name="Picture 5">
            <a:extLst>
              <a:ext uri="{FF2B5EF4-FFF2-40B4-BE49-F238E27FC236}">
                <a16:creationId xmlns:a16="http://schemas.microsoft.com/office/drawing/2014/main" id="{8C2FD454-97F5-C4F6-FD16-F2B0C49C260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6572703" y="1451929"/>
            <a:ext cx="3819525" cy="2390775"/>
          </a:xfrm>
          <a:prstGeom prst="rect">
            <a:avLst/>
          </a:prstGeom>
        </p:spPr>
      </p:pic>
    </p:spTree>
    <p:extLst>
      <p:ext uri="{BB962C8B-B14F-4D97-AF65-F5344CB8AC3E}">
        <p14:creationId xmlns:p14="http://schemas.microsoft.com/office/powerpoint/2010/main" val="259694986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4E4C7-C278-41E2-ABE5-CE81E9AEF3AE}"/>
              </a:ext>
            </a:extLst>
          </p:cNvPr>
          <p:cNvSpPr>
            <a:spLocks noGrp="1"/>
          </p:cNvSpPr>
          <p:nvPr>
            <p:ph type="title"/>
          </p:nvPr>
        </p:nvSpPr>
        <p:spPr/>
        <p:txBody>
          <a:bodyPr/>
          <a:lstStyle/>
          <a:p>
            <a:r>
              <a:rPr lang="en-US" dirty="0"/>
              <a:t>Create Scale Sets</a:t>
            </a:r>
          </a:p>
        </p:txBody>
      </p:sp>
      <p:sp>
        <p:nvSpPr>
          <p:cNvPr id="5" name="Rectangle 4">
            <a:extLst>
              <a:ext uri="{FF2B5EF4-FFF2-40B4-BE49-F238E27FC236}">
                <a16:creationId xmlns:a16="http://schemas.microsoft.com/office/drawing/2014/main" id="{83768B2D-D019-4BA3-8A2E-A7896D47056C}"/>
              </a:ext>
            </a:extLst>
          </p:cNvPr>
          <p:cNvSpPr/>
          <p:nvPr/>
        </p:nvSpPr>
        <p:spPr>
          <a:xfrm>
            <a:off x="465139" y="1397477"/>
            <a:ext cx="4475163" cy="86883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cs typeface="Segoe UI" panose="020B0502040204020203" pitchFamily="34" charset="0"/>
              </a:rPr>
              <a:t>Instance count. </a:t>
            </a:r>
            <a:r>
              <a:rPr lang="en-US" sz="2000" dirty="0">
                <a:solidFill>
                  <a:schemeClr val="tx1"/>
                </a:solidFill>
                <a:cs typeface="Segoe UI" panose="020B0502040204020203" pitchFamily="34" charset="0"/>
              </a:rPr>
              <a:t>Number of VMs in the scale set (0 to 1000)</a:t>
            </a:r>
          </a:p>
        </p:txBody>
      </p:sp>
      <p:sp>
        <p:nvSpPr>
          <p:cNvPr id="6" name="Rectangle 5">
            <a:extLst>
              <a:ext uri="{FF2B5EF4-FFF2-40B4-BE49-F238E27FC236}">
                <a16:creationId xmlns:a16="http://schemas.microsoft.com/office/drawing/2014/main" id="{F2352B88-176C-460C-8EA3-EBA5D86A9CC8}"/>
              </a:ext>
            </a:extLst>
          </p:cNvPr>
          <p:cNvSpPr/>
          <p:nvPr/>
        </p:nvSpPr>
        <p:spPr>
          <a:xfrm>
            <a:off x="465139" y="2392287"/>
            <a:ext cx="4475163" cy="91464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cs typeface="Segoe UI" panose="020B0502040204020203" pitchFamily="34" charset="0"/>
              </a:rPr>
              <a:t>Instance size</a:t>
            </a:r>
            <a:r>
              <a:rPr lang="en-US" sz="2000" dirty="0">
                <a:solidFill>
                  <a:schemeClr val="tx1"/>
                </a:solidFill>
                <a:cs typeface="Segoe UI" panose="020B0502040204020203" pitchFamily="34" charset="0"/>
              </a:rPr>
              <a:t>. The size of each virtual machine in the scale set </a:t>
            </a:r>
          </a:p>
        </p:txBody>
      </p:sp>
      <p:sp>
        <p:nvSpPr>
          <p:cNvPr id="7" name="Rectangle 6">
            <a:extLst>
              <a:ext uri="{FF2B5EF4-FFF2-40B4-BE49-F238E27FC236}">
                <a16:creationId xmlns:a16="http://schemas.microsoft.com/office/drawing/2014/main" id="{745699E2-9900-459A-9A07-092F7FB74052}"/>
              </a:ext>
            </a:extLst>
          </p:cNvPr>
          <p:cNvSpPr/>
          <p:nvPr/>
        </p:nvSpPr>
        <p:spPr>
          <a:xfrm>
            <a:off x="465139" y="3441249"/>
            <a:ext cx="4475163" cy="91464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cs typeface="Segoe UI" panose="020B0502040204020203" pitchFamily="34" charset="0"/>
              </a:rPr>
              <a:t>Azure Spot Instance. </a:t>
            </a:r>
            <a:r>
              <a:rPr lang="en-US" sz="2000" dirty="0">
                <a:solidFill>
                  <a:schemeClr val="tx1"/>
                </a:solidFill>
                <a:cs typeface="Segoe UI" panose="020B0502040204020203" pitchFamily="34" charset="0"/>
              </a:rPr>
              <a:t>Unused capacity at a discounted rate</a:t>
            </a:r>
          </a:p>
        </p:txBody>
      </p:sp>
      <p:sp>
        <p:nvSpPr>
          <p:cNvPr id="15" name="Rectangle 14">
            <a:extLst>
              <a:ext uri="{FF2B5EF4-FFF2-40B4-BE49-F238E27FC236}">
                <a16:creationId xmlns:a16="http://schemas.microsoft.com/office/drawing/2014/main" id="{17A483C7-E97D-4974-A18D-98390F10DB23}"/>
              </a:ext>
            </a:extLst>
          </p:cNvPr>
          <p:cNvSpPr/>
          <p:nvPr/>
        </p:nvSpPr>
        <p:spPr>
          <a:xfrm>
            <a:off x="465139" y="4508701"/>
            <a:ext cx="4475163" cy="56802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cs typeface="Segoe UI" panose="020B0502040204020203" pitchFamily="34" charset="0"/>
              </a:rPr>
              <a:t>Use managed disks</a:t>
            </a:r>
          </a:p>
        </p:txBody>
      </p:sp>
      <p:sp>
        <p:nvSpPr>
          <p:cNvPr id="16" name="Rectangle 15">
            <a:extLst>
              <a:ext uri="{FF2B5EF4-FFF2-40B4-BE49-F238E27FC236}">
                <a16:creationId xmlns:a16="http://schemas.microsoft.com/office/drawing/2014/main" id="{46130248-90F6-400A-9589-54F0DACCE417}"/>
              </a:ext>
            </a:extLst>
          </p:cNvPr>
          <p:cNvSpPr/>
          <p:nvPr/>
        </p:nvSpPr>
        <p:spPr>
          <a:xfrm>
            <a:off x="465138" y="5229529"/>
            <a:ext cx="4475163" cy="56849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cs typeface="Segoe UI" panose="020B0502040204020203" pitchFamily="34" charset="0"/>
              </a:rPr>
              <a:t>Enable scaling beyond 100 instances</a:t>
            </a:r>
          </a:p>
        </p:txBody>
      </p:sp>
      <p:pic>
        <p:nvPicPr>
          <p:cNvPr id="4" name="Picture 3" descr="A screenshot of an instance page showing the initial instance count to 2">
            <a:extLst>
              <a:ext uri="{FF2B5EF4-FFF2-40B4-BE49-F238E27FC236}">
                <a16:creationId xmlns:a16="http://schemas.microsoft.com/office/drawing/2014/main" id="{A63D3EE1-3C00-C0DA-CCD1-BE1C3911290B}"/>
              </a:ext>
            </a:extLst>
          </p:cNvPr>
          <p:cNvPicPr>
            <a:picLocks noChangeAspect="1"/>
          </p:cNvPicPr>
          <p:nvPr/>
        </p:nvPicPr>
        <p:blipFill>
          <a:blip r:embed="rId3"/>
          <a:stretch>
            <a:fillRect/>
          </a:stretch>
        </p:blipFill>
        <p:spPr>
          <a:xfrm>
            <a:off x="5153321" y="1397477"/>
            <a:ext cx="7029450" cy="4400550"/>
          </a:xfrm>
          <a:prstGeom prst="rect">
            <a:avLst/>
          </a:prstGeom>
        </p:spPr>
      </p:pic>
    </p:spTree>
    <p:extLst>
      <p:ext uri="{BB962C8B-B14F-4D97-AF65-F5344CB8AC3E}">
        <p14:creationId xmlns:p14="http://schemas.microsoft.com/office/powerpoint/2010/main" val="199375148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Autoscale</a:t>
            </a:r>
          </a:p>
        </p:txBody>
      </p:sp>
      <p:sp>
        <p:nvSpPr>
          <p:cNvPr id="5" name="Rectangle 4">
            <a:extLst>
              <a:ext uri="{FF2B5EF4-FFF2-40B4-BE49-F238E27FC236}">
                <a16:creationId xmlns:a16="http://schemas.microsoft.com/office/drawing/2014/main" id="{76CE474F-D26E-4CD8-8A59-0827C24D1247}"/>
              </a:ext>
            </a:extLst>
          </p:cNvPr>
          <p:cNvSpPr/>
          <p:nvPr/>
        </p:nvSpPr>
        <p:spPr>
          <a:xfrm>
            <a:off x="431800" y="1943663"/>
            <a:ext cx="4921036" cy="16854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rPr>
              <a:t>Define a minimum, maximum, and default number of VM instances</a:t>
            </a:r>
          </a:p>
        </p:txBody>
      </p:sp>
      <p:sp>
        <p:nvSpPr>
          <p:cNvPr id="6" name="Rectangle 5">
            <a:extLst>
              <a:ext uri="{FF2B5EF4-FFF2-40B4-BE49-F238E27FC236}">
                <a16:creationId xmlns:a16="http://schemas.microsoft.com/office/drawing/2014/main" id="{E12CB13C-3AD3-45B0-87F7-9D48CEB53D5D}"/>
              </a:ext>
            </a:extLst>
          </p:cNvPr>
          <p:cNvSpPr/>
          <p:nvPr/>
        </p:nvSpPr>
        <p:spPr>
          <a:xfrm>
            <a:off x="431800" y="3844496"/>
            <a:ext cx="4921036" cy="16854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rPr>
              <a:t>Create more advanced scale sets with scale out and</a:t>
            </a:r>
            <a:br>
              <a:rPr lang="en-US" sz="2400" dirty="0">
                <a:solidFill>
                  <a:schemeClr val="tx1"/>
                </a:solidFill>
              </a:rPr>
            </a:br>
            <a:r>
              <a:rPr lang="en-US" sz="2400" dirty="0">
                <a:solidFill>
                  <a:schemeClr val="tx1"/>
                </a:solidFill>
              </a:rPr>
              <a:t>scale in parameters</a:t>
            </a:r>
          </a:p>
        </p:txBody>
      </p:sp>
      <p:pic>
        <p:nvPicPr>
          <p:cNvPr id="9" name="Picture 8" descr="Screenshot of the instances and autoscale settings. The initial instance count is 2. The scaling policy is Custom. The minimum number of VMs is 1. The maximum number of VMs is 10. The CPU threshold is 75%. The Duration in minutes is 10. The Number of VMs to increase by is 1. The CPU threshold is 25%. The Number of VMs to decrease by is 1">
            <a:extLst>
              <a:ext uri="{FF2B5EF4-FFF2-40B4-BE49-F238E27FC236}">
                <a16:creationId xmlns:a16="http://schemas.microsoft.com/office/drawing/2014/main" id="{EA8815AF-67AD-6452-F7AF-6DF6D89856C1}"/>
              </a:ext>
            </a:extLst>
          </p:cNvPr>
          <p:cNvPicPr>
            <a:picLocks noChangeAspect="1"/>
          </p:cNvPicPr>
          <p:nvPr/>
        </p:nvPicPr>
        <p:blipFill>
          <a:blip r:embed="rId3"/>
          <a:stretch>
            <a:fillRect/>
          </a:stretch>
        </p:blipFill>
        <p:spPr>
          <a:xfrm>
            <a:off x="6462445" y="1297863"/>
            <a:ext cx="5059630" cy="4921720"/>
          </a:xfrm>
          <a:prstGeom prst="rect">
            <a:avLst/>
          </a:prstGeom>
        </p:spPr>
      </p:pic>
    </p:spTree>
    <p:extLst>
      <p:ext uri="{BB962C8B-B14F-4D97-AF65-F5344CB8AC3E}">
        <p14:creationId xmlns:p14="http://schemas.microsoft.com/office/powerpoint/2010/main" val="3263218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8FB20-46D2-4943-ADED-7641A1930BB9}"/>
              </a:ext>
            </a:extLst>
          </p:cNvPr>
          <p:cNvSpPr>
            <a:spLocks noGrp="1"/>
          </p:cNvSpPr>
          <p:nvPr>
            <p:ph type="title"/>
          </p:nvPr>
        </p:nvSpPr>
        <p:spPr/>
        <p:txBody>
          <a:bodyPr/>
          <a:lstStyle/>
          <a:p>
            <a:r>
              <a:rPr lang="en-US" dirty="0"/>
              <a:t>Demonstration – Virtual Machine Scaling</a:t>
            </a:r>
          </a:p>
        </p:txBody>
      </p:sp>
      <p:sp>
        <p:nvSpPr>
          <p:cNvPr id="26" name="Rectangle 25">
            <a:extLst>
              <a:ext uri="{FF2B5EF4-FFF2-40B4-BE49-F238E27FC236}">
                <a16:creationId xmlns:a16="http://schemas.microsoft.com/office/drawing/2014/main" id="{0BEFB359-20EB-4FF8-8FB8-ECA6887FB210}"/>
              </a:ext>
            </a:extLst>
          </p:cNvPr>
          <p:cNvSpPr/>
          <p:nvPr/>
        </p:nvSpPr>
        <p:spPr bwMode="auto">
          <a:xfrm>
            <a:off x="875166" y="2022980"/>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42900" indent="-342900" defTabSz="1022350">
              <a:spcBef>
                <a:spcPct val="0"/>
              </a:spcBef>
              <a:spcAft>
                <a:spcPct val="35000"/>
              </a:spcAft>
              <a:buFont typeface="Arial" panose="020B0604020202020204" pitchFamily="34" charset="0"/>
              <a:buChar char="•"/>
            </a:pPr>
            <a:r>
              <a:rPr lang="en-US" sz="2400" dirty="0">
                <a:solidFill>
                  <a:schemeClr val="tx1"/>
                </a:solidFill>
              </a:rPr>
              <a:t>Configure Virtual Machine Scale Sets</a:t>
            </a:r>
          </a:p>
          <a:p>
            <a:pPr marL="342900" indent="-342900" defTabSz="1022350">
              <a:spcBef>
                <a:spcPct val="0"/>
              </a:spcBef>
              <a:spcAft>
                <a:spcPct val="35000"/>
              </a:spcAft>
              <a:buFont typeface="Arial" panose="020B0604020202020204" pitchFamily="34" charset="0"/>
              <a:buChar char="•"/>
            </a:pPr>
            <a:r>
              <a:rPr lang="en-US" sz="2400" dirty="0">
                <a:solidFill>
                  <a:schemeClr val="tx1"/>
                </a:solidFill>
              </a:rPr>
              <a:t>Review manual scaling, scale-in policies, and custom scaling options</a:t>
            </a:r>
          </a:p>
          <a:p>
            <a:pPr marL="342900" indent="-342900" defTabSz="1022350">
              <a:spcBef>
                <a:spcPct val="0"/>
              </a:spcBef>
              <a:spcAft>
                <a:spcPct val="35000"/>
              </a:spcAft>
              <a:buFont typeface="Arial" panose="020B0604020202020204" pitchFamily="34" charset="0"/>
              <a:buChar char="•"/>
            </a:pPr>
            <a:endParaRPr lang="en-US" sz="2400" dirty="0">
              <a:solidFill>
                <a:schemeClr val="tx1"/>
              </a:solidFill>
            </a:endParaRPr>
          </a:p>
        </p:txBody>
      </p:sp>
    </p:spTree>
    <p:extLst>
      <p:ext uri="{BB962C8B-B14F-4D97-AF65-F5344CB8AC3E}">
        <p14:creationId xmlns:p14="http://schemas.microsoft.com/office/powerpoint/2010/main" val="18449921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Learning Recap – Configure Virtual Machine Availability</a:t>
            </a:r>
          </a:p>
        </p:txBody>
      </p:sp>
      <p:sp>
        <p:nvSpPr>
          <p:cNvPr id="6" name="Rectangle 5">
            <a:extLst>
              <a:ext uri="{FF2B5EF4-FFF2-40B4-BE49-F238E27FC236}">
                <a16:creationId xmlns:a16="http://schemas.microsoft.com/office/drawing/2014/main" id="{FBB9BCA6-470A-4AA8-A4F2-96EF8BEFDC84}"/>
              </a:ext>
            </a:extLst>
          </p:cNvPr>
          <p:cNvSpPr/>
          <p:nvPr/>
        </p:nvSpPr>
        <p:spPr>
          <a:xfrm>
            <a:off x="4027539" y="1956275"/>
            <a:ext cx="7609290" cy="1788411"/>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t" anchorCtr="0">
            <a:noAutofit/>
          </a:bodyPr>
          <a:lstStyle/>
          <a:p>
            <a:pPr marL="342900" indent="-342900" defTabSz="800100">
              <a:spcBef>
                <a:spcPct val="0"/>
              </a:spcBef>
              <a:spcAft>
                <a:spcPts val="600"/>
              </a:spcAft>
              <a:buClr>
                <a:schemeClr val="accent3"/>
              </a:buClr>
              <a:buFont typeface="Arial" panose="020B0604020202020204" pitchFamily="34" charset="0"/>
              <a:buChar char="•"/>
            </a:pPr>
            <a:r>
              <a:rPr lang="en-US" sz="2000" dirty="0">
                <a:hlinkClick r:id="rId3"/>
              </a:rPr>
              <a:t>Build a scalable application with virtual machine scale sets </a:t>
            </a:r>
            <a:endParaRPr lang="en-US" sz="2000" dirty="0"/>
          </a:p>
          <a:p>
            <a:pPr marL="342900" indent="-342900" defTabSz="800100">
              <a:spcBef>
                <a:spcPct val="0"/>
              </a:spcBef>
              <a:spcAft>
                <a:spcPts val="600"/>
              </a:spcAft>
              <a:buClr>
                <a:schemeClr val="accent3"/>
              </a:buClr>
              <a:buFont typeface="Arial" panose="020B0604020202020204" pitchFamily="34" charset="0"/>
              <a:buChar char="•"/>
            </a:pPr>
            <a:r>
              <a:rPr lang="en-US" sz="2000" dirty="0">
                <a:hlinkClick r:id="rId4"/>
              </a:rPr>
              <a:t>Implement scale and high availability with Windows Server VM </a:t>
            </a:r>
            <a:endParaRPr lang="en-US" sz="2000" dirty="0">
              <a:solidFill>
                <a:schemeClr val="tx1"/>
              </a:solidFill>
            </a:endParaRPr>
          </a:p>
          <a:p>
            <a:pPr marL="342900" indent="-342900" defTabSz="800100">
              <a:spcBef>
                <a:spcPct val="0"/>
              </a:spcBef>
              <a:spcAft>
                <a:spcPts val="600"/>
              </a:spcAft>
              <a:buClr>
                <a:schemeClr val="accent3"/>
              </a:buClr>
              <a:buFont typeface="Arial" panose="020B0604020202020204" pitchFamily="34" charset="0"/>
              <a:buChar char="•"/>
            </a:pPr>
            <a:endParaRPr lang="en-US" sz="2000" dirty="0">
              <a:solidFill>
                <a:schemeClr val="tx1"/>
              </a:solidFill>
            </a:endParaRPr>
          </a:p>
        </p:txBody>
      </p:sp>
    </p:spTree>
    <p:extLst>
      <p:ext uri="{BB962C8B-B14F-4D97-AF65-F5344CB8AC3E}">
        <p14:creationId xmlns:p14="http://schemas.microsoft.com/office/powerpoint/2010/main" val="278065285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71065" y="2836055"/>
            <a:ext cx="7052359" cy="387798"/>
          </a:xfrm>
        </p:spPr>
        <p:txBody>
          <a:bodyPr/>
          <a:lstStyle/>
          <a:p>
            <a:r>
              <a:rPr lang="en-US" sz="2800" dirty="0"/>
              <a:t>Lab 08 – Manage Virtual Machines</a:t>
            </a:r>
          </a:p>
        </p:txBody>
      </p:sp>
      <p:pic>
        <p:nvPicPr>
          <p:cNvPr id="6" name="Picture 5" descr="Icon of a lab flask">
            <a:extLst>
              <a:ext uri="{FF2B5EF4-FFF2-40B4-BE49-F238E27FC236}">
                <a16:creationId xmlns:a16="http://schemas.microsoft.com/office/drawing/2014/main" id="{B2E2FABF-3808-40F8-A023-E4D05597FC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85674" y="2780655"/>
            <a:ext cx="1004690" cy="1461145"/>
          </a:xfrm>
          <a:prstGeom prst="rect">
            <a:avLst/>
          </a:prstGeom>
        </p:spPr>
      </p:pic>
    </p:spTree>
    <p:extLst>
      <p:ext uri="{BB962C8B-B14F-4D97-AF65-F5344CB8AC3E}">
        <p14:creationId xmlns:p14="http://schemas.microsoft.com/office/powerpoint/2010/main" val="414865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600855" y="525428"/>
            <a:ext cx="11701941" cy="502246"/>
          </a:xfrm>
        </p:spPr>
        <p:txBody>
          <a:bodyPr>
            <a:noAutofit/>
          </a:bodyPr>
          <a:lstStyle/>
          <a:p>
            <a:r>
              <a:rPr lang="en-US" dirty="0"/>
              <a:t>Lab 08 – Manage Virtual Machines</a:t>
            </a:r>
          </a:p>
        </p:txBody>
      </p:sp>
      <p:sp>
        <p:nvSpPr>
          <p:cNvPr id="13" name="Rectangle 12">
            <a:extLst>
              <a:ext uri="{FF2B5EF4-FFF2-40B4-BE49-F238E27FC236}">
                <a16:creationId xmlns:a16="http://schemas.microsoft.com/office/drawing/2014/main" id="{E2BDE98F-689C-4431-9656-DF1A09738EE6}"/>
              </a:ext>
            </a:extLst>
          </p:cNvPr>
          <p:cNvSpPr/>
          <p:nvPr/>
        </p:nvSpPr>
        <p:spPr bwMode="auto">
          <a:xfrm>
            <a:off x="278660" y="2389424"/>
            <a:ext cx="3865947" cy="3060560"/>
          </a:xfrm>
          <a:prstGeom prst="rect">
            <a:avLst/>
          </a:prstGeom>
        </p:spPr>
        <p:txBody>
          <a:bodyPr vert="horz" wrap="square" lIns="0" tIns="0" rIns="0" bIns="0" rtlCol="0" anchor="t">
            <a:spAutoFit/>
          </a:bodyPr>
          <a:lstStyle/>
          <a:p>
            <a:pPr>
              <a:spcAft>
                <a:spcPts val="612"/>
              </a:spcAft>
              <a:buSzPct val="90000"/>
            </a:pPr>
            <a:r>
              <a:rPr lang="en-US" dirty="0">
                <a:cs typeface="Segoe UI" panose="020B0502040204020203" pitchFamily="34" charset="0"/>
              </a:rPr>
              <a:t>In this lab, you compare manual scaling of virtual machines to automatic scaling of virtual machines.</a:t>
            </a:r>
          </a:p>
          <a:p>
            <a:pPr>
              <a:spcAft>
                <a:spcPts val="612"/>
              </a:spcAft>
              <a:buSzPct val="90000"/>
            </a:pPr>
            <a:r>
              <a:rPr lang="en-US" dirty="0">
                <a:cs typeface="Segoe UI" panose="020B0502040204020203" pitchFamily="34" charset="0"/>
              </a:rPr>
              <a:t>You learn how to configure and resize a single virtual machine.</a:t>
            </a:r>
          </a:p>
          <a:p>
            <a:pPr>
              <a:spcAft>
                <a:spcPts val="612"/>
              </a:spcAft>
              <a:buSzPct val="90000"/>
            </a:pPr>
            <a:r>
              <a:rPr lang="en-US" dirty="0">
                <a:cs typeface="Segoe UI" panose="020B0502040204020203" pitchFamily="34" charset="0"/>
              </a:rPr>
              <a:t>You learn how create a virtual machine scale set and configure autoscaling.</a:t>
            </a:r>
          </a:p>
          <a:p>
            <a:pPr>
              <a:spcAft>
                <a:spcPts val="612"/>
              </a:spcAft>
              <a:buSzPct val="90000"/>
            </a:pPr>
            <a:r>
              <a:rPr lang="en-US" dirty="0">
                <a:cs typeface="Segoe UI" panose="020B0502040204020203" pitchFamily="34" charset="0"/>
              </a:rPr>
              <a:t>Optionally, you learn to use scripting to deploy a virtual machine.</a:t>
            </a:r>
          </a:p>
        </p:txBody>
      </p:sp>
      <p:sp>
        <p:nvSpPr>
          <p:cNvPr id="3" name="Text Placeholder 2">
            <a:extLst>
              <a:ext uri="{FF2B5EF4-FFF2-40B4-BE49-F238E27FC236}">
                <a16:creationId xmlns:a16="http://schemas.microsoft.com/office/drawing/2014/main" id="{092603F6-D3B4-450C-8EEB-0B23D44198BE}"/>
              </a:ext>
              <a:ext uri="{C183D7F6-B498-43B3-948B-1728B52AA6E4}">
                <adec:decorative xmlns:adec="http://schemas.microsoft.com/office/drawing/2017/decorative" val="1"/>
              </a:ext>
            </a:extLst>
          </p:cNvPr>
          <p:cNvSpPr txBox="1">
            <a:spLocks/>
          </p:cNvSpPr>
          <p:nvPr/>
        </p:nvSpPr>
        <p:spPr>
          <a:xfrm>
            <a:off x="7576266" y="6137090"/>
            <a:ext cx="4125100" cy="28251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0E05D441-4B6C-476A-A459-81B486EB263B}"/>
              </a:ext>
              <a:ext uri="{C183D7F6-B498-43B3-948B-1728B52AA6E4}">
                <adec:decorative xmlns:adec="http://schemas.microsoft.com/office/drawing/2017/decorative" val="1"/>
              </a:ext>
            </a:extLst>
          </p:cNvPr>
          <p:cNvSpPr>
            <a:spLocks noChangeAspect="1" noEditPoints="1"/>
          </p:cNvSpPr>
          <p:nvPr/>
        </p:nvSpPr>
        <p:spPr bwMode="auto">
          <a:xfrm>
            <a:off x="11783228" y="6137089"/>
            <a:ext cx="225900" cy="224873"/>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27" tIns="45713" rIns="91427" bIns="45713" numCol="1" anchor="t" anchorCtr="0" compatLnSpc="1">
            <a:prstTxWarp prst="textNoShape">
              <a:avLst/>
            </a:prstTxWarp>
          </a:bodyPr>
          <a:lstStyle/>
          <a:p>
            <a:endParaRPr lang="en-US" sz="2000" dirty="0"/>
          </a:p>
        </p:txBody>
      </p:sp>
      <p:sp>
        <p:nvSpPr>
          <p:cNvPr id="5" name="TextBox 4">
            <a:extLst>
              <a:ext uri="{FF2B5EF4-FFF2-40B4-BE49-F238E27FC236}">
                <a16:creationId xmlns:a16="http://schemas.microsoft.com/office/drawing/2014/main" id="{BD2935C2-2072-2A6A-E1E8-6DA59BE3D2D1}"/>
              </a:ext>
            </a:extLst>
          </p:cNvPr>
          <p:cNvSpPr txBox="1"/>
          <p:nvPr/>
        </p:nvSpPr>
        <p:spPr>
          <a:xfrm>
            <a:off x="5035246" y="1738886"/>
            <a:ext cx="6215646" cy="414353"/>
          </a:xfrm>
          <a:prstGeom prst="rect">
            <a:avLst/>
          </a:prstGeom>
          <a:noFill/>
        </p:spPr>
        <p:txBody>
          <a:bodyPr wrap="square">
            <a:spAutoFit/>
          </a:bodyPr>
          <a:lstStyle/>
          <a:p>
            <a:r>
              <a:rPr lang="en-US" sz="2040" dirty="0">
                <a:latin typeface="Segoe UI Semibold" panose="020B0702040204020203" pitchFamily="34" charset="0"/>
                <a:cs typeface="Segoe UI Semibold" panose="020B0702040204020203" pitchFamily="34" charset="0"/>
              </a:rPr>
              <a:t>Job Skills</a:t>
            </a:r>
            <a:endParaRPr lang="en-US" sz="2040" dirty="0"/>
          </a:p>
        </p:txBody>
      </p:sp>
      <p:sp>
        <p:nvSpPr>
          <p:cNvPr id="6" name="Rectangle 5">
            <a:extLst>
              <a:ext uri="{FF2B5EF4-FFF2-40B4-BE49-F238E27FC236}">
                <a16:creationId xmlns:a16="http://schemas.microsoft.com/office/drawing/2014/main" id="{BC9B9511-4877-1CD7-0F9A-9DEB26A2B1F6}"/>
              </a:ext>
              <a:ext uri="{C183D7F6-B498-43B3-948B-1728B52AA6E4}">
                <adec:decorative xmlns:adec="http://schemas.microsoft.com/office/drawing/2017/decorative" val="1"/>
              </a:ext>
            </a:extLst>
          </p:cNvPr>
          <p:cNvSpPr/>
          <p:nvPr/>
        </p:nvSpPr>
        <p:spPr bwMode="auto">
          <a:xfrm>
            <a:off x="5165157" y="2110783"/>
            <a:ext cx="6715820" cy="3755141"/>
          </a:xfrm>
          <a:prstGeom prst="rect">
            <a:avLst/>
          </a:prstGeom>
          <a:solidFill>
            <a:schemeClr val="bg1"/>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54" tIns="137141" rIns="182854" bIns="137141" numCol="1" spcCol="1270" anchor="t" anchorCtr="0">
            <a:noAutofit/>
          </a:bodyPr>
          <a:lstStyle/>
          <a:p>
            <a:pPr>
              <a:spcAft>
                <a:spcPts val="612"/>
              </a:spcAft>
            </a:pPr>
            <a:r>
              <a:rPr lang="en-US" sz="2000" dirty="0">
                <a:solidFill>
                  <a:schemeClr val="tx1"/>
                </a:solidFill>
                <a:latin typeface="+mj-lt"/>
                <a:cs typeface="Segoe UI Semilight"/>
              </a:rPr>
              <a:t>Task 1: </a:t>
            </a:r>
            <a:r>
              <a:rPr lang="en-US" sz="2000" dirty="0">
                <a:solidFill>
                  <a:schemeClr val="tx1"/>
                </a:solidFill>
                <a:cs typeface="Segoe UI Semilight"/>
              </a:rPr>
              <a:t>Deploy zone-resilient Azure virtual machines by using the Azure portal.</a:t>
            </a:r>
          </a:p>
          <a:p>
            <a:pPr>
              <a:spcAft>
                <a:spcPts val="612"/>
              </a:spcAft>
            </a:pPr>
            <a:r>
              <a:rPr lang="en-US" sz="2000" dirty="0">
                <a:solidFill>
                  <a:schemeClr val="tx1"/>
                </a:solidFill>
                <a:latin typeface="+mj-lt"/>
                <a:cs typeface="Segoe UI Semilight"/>
              </a:rPr>
              <a:t>Task 2: </a:t>
            </a:r>
            <a:r>
              <a:rPr lang="en-US" sz="2000" dirty="0">
                <a:solidFill>
                  <a:schemeClr val="tx1"/>
                </a:solidFill>
                <a:cs typeface="Segoe UI Semilight"/>
              </a:rPr>
              <a:t>Manage compute and storage scaling for virtual machines.</a:t>
            </a:r>
          </a:p>
          <a:p>
            <a:pPr>
              <a:spcAft>
                <a:spcPts val="612"/>
              </a:spcAft>
            </a:pPr>
            <a:r>
              <a:rPr lang="en-US" sz="2000" dirty="0">
                <a:solidFill>
                  <a:schemeClr val="tx1"/>
                </a:solidFill>
                <a:latin typeface="+mj-lt"/>
                <a:cs typeface="Segoe UI Semilight"/>
              </a:rPr>
              <a:t>Task 3: </a:t>
            </a:r>
            <a:r>
              <a:rPr lang="en-US" sz="2000" dirty="0">
                <a:solidFill>
                  <a:schemeClr val="tx1"/>
                </a:solidFill>
                <a:cs typeface="Segoe UI Semilight"/>
              </a:rPr>
              <a:t>Create and configure Azure Virtual Machine Scale Sets.</a:t>
            </a:r>
          </a:p>
          <a:p>
            <a:pPr>
              <a:spcAft>
                <a:spcPts val="612"/>
              </a:spcAft>
            </a:pPr>
            <a:r>
              <a:rPr lang="en-US" sz="2000" dirty="0">
                <a:solidFill>
                  <a:schemeClr val="tx1"/>
                </a:solidFill>
                <a:latin typeface="+mj-lt"/>
                <a:cs typeface="Segoe UI Semilight"/>
              </a:rPr>
              <a:t>Task 4: </a:t>
            </a:r>
            <a:r>
              <a:rPr lang="en-US" sz="2000" dirty="0">
                <a:solidFill>
                  <a:schemeClr val="tx1"/>
                </a:solidFill>
                <a:cs typeface="Segoe UI Semilight"/>
              </a:rPr>
              <a:t>Scale Azure Virtual Machine Scale Sets.</a:t>
            </a:r>
          </a:p>
          <a:p>
            <a:pPr>
              <a:spcAft>
                <a:spcPts val="612"/>
              </a:spcAft>
            </a:pPr>
            <a:r>
              <a:rPr lang="en-US" sz="2000" dirty="0">
                <a:solidFill>
                  <a:schemeClr val="tx1"/>
                </a:solidFill>
                <a:latin typeface="+mj-lt"/>
                <a:cs typeface="Segoe UI Semilight"/>
              </a:rPr>
              <a:t>Task 5: </a:t>
            </a:r>
            <a:r>
              <a:rPr lang="en-US" sz="2000" dirty="0">
                <a:solidFill>
                  <a:schemeClr val="tx1"/>
                </a:solidFill>
                <a:cs typeface="Segoe UI Semilight"/>
              </a:rPr>
              <a:t>Create a virtual machine using Azure PowerShell (option 1).</a:t>
            </a:r>
          </a:p>
          <a:p>
            <a:pPr>
              <a:spcAft>
                <a:spcPts val="612"/>
              </a:spcAft>
            </a:pPr>
            <a:r>
              <a:rPr lang="en-US" sz="2000" dirty="0">
                <a:solidFill>
                  <a:schemeClr val="tx1"/>
                </a:solidFill>
                <a:latin typeface="+mj-lt"/>
                <a:cs typeface="Segoe UI Semilight"/>
              </a:rPr>
              <a:t>Task 6: </a:t>
            </a:r>
            <a:r>
              <a:rPr lang="en-US" sz="2000" dirty="0">
                <a:solidFill>
                  <a:schemeClr val="tx1"/>
                </a:solidFill>
                <a:cs typeface="Segoe UI Semilight"/>
              </a:rPr>
              <a:t>Create a virtual machine using the CLI (option 2).</a:t>
            </a:r>
          </a:p>
          <a:p>
            <a:pPr>
              <a:spcAft>
                <a:spcPts val="612"/>
              </a:spcAft>
            </a:pPr>
            <a:endParaRPr lang="en-US" sz="2000" dirty="0">
              <a:solidFill>
                <a:schemeClr val="tx1"/>
              </a:solidFill>
            </a:endParaRPr>
          </a:p>
          <a:p>
            <a:pPr>
              <a:spcAft>
                <a:spcPts val="612"/>
              </a:spcAft>
            </a:pPr>
            <a:endParaRPr lang="en-US" sz="2000" dirty="0">
              <a:solidFill>
                <a:schemeClr val="tx1"/>
              </a:solidFill>
            </a:endParaRPr>
          </a:p>
          <a:p>
            <a:pPr>
              <a:spcAft>
                <a:spcPts val="612"/>
              </a:spcAft>
            </a:pPr>
            <a:endParaRPr lang="en-US" sz="2000" dirty="0">
              <a:solidFill>
                <a:schemeClr val="tx1"/>
              </a:solidFill>
            </a:endParaRPr>
          </a:p>
          <a:p>
            <a:pPr>
              <a:spcAft>
                <a:spcPts val="612"/>
              </a:spcAft>
            </a:pPr>
            <a:endParaRPr lang="en-US" sz="2000" dirty="0">
              <a:solidFill>
                <a:schemeClr val="tx1"/>
              </a:solidFill>
            </a:endParaRPr>
          </a:p>
        </p:txBody>
      </p:sp>
    </p:spTree>
    <p:extLst>
      <p:ext uri="{BB962C8B-B14F-4D97-AF65-F5344CB8AC3E}">
        <p14:creationId xmlns:p14="http://schemas.microsoft.com/office/powerpoint/2010/main" val="205178743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54308-8F36-4209-9550-1EA4C2C92D25}"/>
              </a:ext>
            </a:extLst>
          </p:cNvPr>
          <p:cNvSpPr>
            <a:spLocks noGrp="1"/>
          </p:cNvSpPr>
          <p:nvPr>
            <p:ph type="title"/>
          </p:nvPr>
        </p:nvSpPr>
        <p:spPr/>
        <p:txBody>
          <a:bodyPr/>
          <a:lstStyle/>
          <a:p>
            <a:r>
              <a:rPr lang="en-US" sz="3264" dirty="0"/>
              <a:t>Lab 08 – Architecture diagram</a:t>
            </a:r>
          </a:p>
        </p:txBody>
      </p:sp>
      <p:grpSp>
        <p:nvGrpSpPr>
          <p:cNvPr id="3" name="Group 2" descr="Architecture diagram for the virtual machine lab tasks. ">
            <a:extLst>
              <a:ext uri="{FF2B5EF4-FFF2-40B4-BE49-F238E27FC236}">
                <a16:creationId xmlns:a16="http://schemas.microsoft.com/office/drawing/2014/main" id="{624BFC19-F868-BE32-6CD2-A5B750C7CC89}"/>
              </a:ext>
            </a:extLst>
          </p:cNvPr>
          <p:cNvGrpSpPr/>
          <p:nvPr/>
        </p:nvGrpSpPr>
        <p:grpSpPr>
          <a:xfrm>
            <a:off x="1906120" y="1196478"/>
            <a:ext cx="8510736" cy="4750521"/>
            <a:chOff x="1906120" y="1196478"/>
            <a:chExt cx="8510736" cy="4750521"/>
          </a:xfrm>
        </p:grpSpPr>
        <p:sp>
          <p:nvSpPr>
            <p:cNvPr id="83" name="TextBox 82">
              <a:extLst>
                <a:ext uri="{FF2B5EF4-FFF2-40B4-BE49-F238E27FC236}">
                  <a16:creationId xmlns:a16="http://schemas.microsoft.com/office/drawing/2014/main" id="{C7FDE4A5-5DF0-14DA-C932-90DC00FA78ED}"/>
                </a:ext>
              </a:extLst>
            </p:cNvPr>
            <p:cNvSpPr txBox="1"/>
            <p:nvPr/>
          </p:nvSpPr>
          <p:spPr>
            <a:xfrm>
              <a:off x="2402993" y="1196478"/>
              <a:ext cx="2708465" cy="531870"/>
            </a:xfrm>
            <a:prstGeom prst="rect">
              <a:avLst/>
            </a:prstGeom>
            <a:noFill/>
          </p:spPr>
          <p:txBody>
            <a:bodyPr wrap="none" lIns="186521" tIns="149217" rIns="186521" bIns="149217" rtlCol="0">
              <a:spAutoFit/>
            </a:bodyPr>
            <a:lstStyle/>
            <a:p>
              <a:pPr>
                <a:lnSpc>
                  <a:spcPct val="90000"/>
                </a:lnSpc>
                <a:spcAft>
                  <a:spcPts val="612"/>
                </a:spcAft>
              </a:pPr>
              <a:r>
                <a:rPr lang="en-US" sz="1632" b="1" dirty="0">
                  <a:gradFill>
                    <a:gsLst>
                      <a:gs pos="2917">
                        <a:schemeClr val="tx1"/>
                      </a:gs>
                      <a:gs pos="30000">
                        <a:schemeClr val="tx1"/>
                      </a:gs>
                    </a:gsLst>
                    <a:lin ang="5400000" scaled="0"/>
                  </a:gradFill>
                </a:rPr>
                <a:t>Azure Virtual Machines</a:t>
              </a:r>
            </a:p>
          </p:txBody>
        </p:sp>
        <p:sp>
          <p:nvSpPr>
            <p:cNvPr id="84" name="TextBox 83">
              <a:extLst>
                <a:ext uri="{FF2B5EF4-FFF2-40B4-BE49-F238E27FC236}">
                  <a16:creationId xmlns:a16="http://schemas.microsoft.com/office/drawing/2014/main" id="{EF1B3050-233C-09C4-592B-098140FA114C}"/>
                </a:ext>
              </a:extLst>
            </p:cNvPr>
            <p:cNvSpPr txBox="1"/>
            <p:nvPr/>
          </p:nvSpPr>
          <p:spPr>
            <a:xfrm>
              <a:off x="7024851" y="1196478"/>
              <a:ext cx="3016679" cy="531870"/>
            </a:xfrm>
            <a:prstGeom prst="rect">
              <a:avLst/>
            </a:prstGeom>
            <a:noFill/>
          </p:spPr>
          <p:txBody>
            <a:bodyPr wrap="none" lIns="186521" tIns="149217" rIns="186521" bIns="149217" rtlCol="0">
              <a:spAutoFit/>
            </a:bodyPr>
            <a:lstStyle/>
            <a:p>
              <a:pPr>
                <a:lnSpc>
                  <a:spcPct val="90000"/>
                </a:lnSpc>
                <a:spcAft>
                  <a:spcPts val="612"/>
                </a:spcAft>
              </a:pPr>
              <a:r>
                <a:rPr lang="en-US" sz="1632" b="1" dirty="0">
                  <a:gradFill>
                    <a:gsLst>
                      <a:gs pos="2917">
                        <a:schemeClr val="tx1"/>
                      </a:gs>
                      <a:gs pos="30000">
                        <a:schemeClr val="tx1"/>
                      </a:gs>
                    </a:gsLst>
                    <a:lin ang="5400000" scaled="0"/>
                  </a:gradFill>
                </a:rPr>
                <a:t>Virtual Machine Scale Sets</a:t>
              </a:r>
            </a:p>
          </p:txBody>
        </p:sp>
        <p:sp>
          <p:nvSpPr>
            <p:cNvPr id="12" name="Rectangle 11">
              <a:extLst>
                <a:ext uri="{FF2B5EF4-FFF2-40B4-BE49-F238E27FC236}">
                  <a16:creationId xmlns:a16="http://schemas.microsoft.com/office/drawing/2014/main" id="{F062E614-8061-4834-BE27-E0DB030C689A}"/>
                </a:ext>
              </a:extLst>
            </p:cNvPr>
            <p:cNvSpPr/>
            <p:nvPr/>
          </p:nvSpPr>
          <p:spPr bwMode="auto">
            <a:xfrm>
              <a:off x="1958691" y="1690473"/>
              <a:ext cx="3837506" cy="1757104"/>
            </a:xfrm>
            <a:prstGeom prst="rect">
              <a:avLst/>
            </a:prstGeom>
            <a:solidFill>
              <a:schemeClr val="bg1">
                <a:lumMod val="95000"/>
              </a:schemeClr>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pPr>
              <a:endParaRPr lang="fr-FR" sz="1632" dirty="0">
                <a:gradFill>
                  <a:gsLst>
                    <a:gs pos="0">
                      <a:srgbClr val="FFFFFF"/>
                    </a:gs>
                    <a:gs pos="100000">
                      <a:srgbClr val="FFFFFF"/>
                    </a:gs>
                  </a:gsLst>
                  <a:lin ang="5400000" scaled="0"/>
                </a:gradFill>
                <a:cs typeface="Segoe UI" pitchFamily="34" charset="0"/>
              </a:endParaRPr>
            </a:p>
          </p:txBody>
        </p:sp>
        <p:pic>
          <p:nvPicPr>
            <p:cNvPr id="9" name="Graphic 8">
              <a:extLst>
                <a:ext uri="{FF2B5EF4-FFF2-40B4-BE49-F238E27FC236}">
                  <a16:creationId xmlns:a16="http://schemas.microsoft.com/office/drawing/2014/main" id="{BE95CE93-D76D-40DB-BAA2-2D05288E54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02402" y="2200460"/>
              <a:ext cx="610717" cy="479298"/>
            </a:xfrm>
            <a:prstGeom prst="rect">
              <a:avLst/>
            </a:prstGeom>
          </p:spPr>
        </p:pic>
        <p:sp>
          <p:nvSpPr>
            <p:cNvPr id="10" name="TextBox 9">
              <a:extLst>
                <a:ext uri="{FF2B5EF4-FFF2-40B4-BE49-F238E27FC236}">
                  <a16:creationId xmlns:a16="http://schemas.microsoft.com/office/drawing/2014/main" id="{0F7D97B9-282C-44CC-A1D1-98D550CE806A}"/>
                </a:ext>
              </a:extLst>
            </p:cNvPr>
            <p:cNvSpPr txBox="1"/>
            <p:nvPr/>
          </p:nvSpPr>
          <p:spPr>
            <a:xfrm>
              <a:off x="1906120" y="2710823"/>
              <a:ext cx="2003283" cy="861701"/>
            </a:xfrm>
            <a:prstGeom prst="rect">
              <a:avLst/>
            </a:prstGeom>
            <a:noFill/>
          </p:spPr>
          <p:txBody>
            <a:bodyPr wrap="square">
              <a:spAutoFit/>
            </a:bodyPr>
            <a:lstStyle/>
            <a:p>
              <a:pPr algn="ctr" defTabSz="914191"/>
              <a:r>
                <a:rPr lang="fr-FR" sz="1632" dirty="0">
                  <a:solidFill>
                    <a:srgbClr val="000000"/>
                  </a:solidFill>
                </a:rPr>
                <a:t>az104-vm1</a:t>
              </a:r>
            </a:p>
            <a:p>
              <a:pPr algn="ctr" defTabSz="914191"/>
              <a:endParaRPr lang="fr-FR" sz="1632" dirty="0">
                <a:solidFill>
                  <a:srgbClr val="000000"/>
                </a:solidFill>
              </a:endParaRPr>
            </a:p>
            <a:p>
              <a:pPr algn="ctr" defTabSz="914191"/>
              <a:endParaRPr lang="fr-FR" sz="1632" dirty="0">
                <a:solidFill>
                  <a:srgbClr val="000000"/>
                </a:solidFill>
              </a:endParaRPr>
            </a:p>
          </p:txBody>
        </p:sp>
        <p:pic>
          <p:nvPicPr>
            <p:cNvPr id="19" name="Graphic 18">
              <a:extLst>
                <a:ext uri="{FF2B5EF4-FFF2-40B4-BE49-F238E27FC236}">
                  <a16:creationId xmlns:a16="http://schemas.microsoft.com/office/drawing/2014/main" id="{A9250F9E-C52B-4093-B7FC-73972D9485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89197" y="2202096"/>
              <a:ext cx="610717" cy="479298"/>
            </a:xfrm>
            <a:prstGeom prst="rect">
              <a:avLst/>
            </a:prstGeom>
          </p:spPr>
        </p:pic>
        <p:sp>
          <p:nvSpPr>
            <p:cNvPr id="20" name="TextBox 19">
              <a:extLst>
                <a:ext uri="{FF2B5EF4-FFF2-40B4-BE49-F238E27FC236}">
                  <a16:creationId xmlns:a16="http://schemas.microsoft.com/office/drawing/2014/main" id="{0D5B5350-49D8-4784-8FD5-E3740DCF4656}"/>
                </a:ext>
              </a:extLst>
            </p:cNvPr>
            <p:cNvSpPr txBox="1"/>
            <p:nvPr/>
          </p:nvSpPr>
          <p:spPr>
            <a:xfrm>
              <a:off x="3792915" y="2712463"/>
              <a:ext cx="2003283" cy="606382"/>
            </a:xfrm>
            <a:prstGeom prst="rect">
              <a:avLst/>
            </a:prstGeom>
            <a:noFill/>
          </p:spPr>
          <p:txBody>
            <a:bodyPr wrap="square">
              <a:spAutoFit/>
            </a:bodyPr>
            <a:lstStyle/>
            <a:p>
              <a:pPr algn="ctr" defTabSz="914191"/>
              <a:r>
                <a:rPr lang="fr-FR" sz="1632" dirty="0">
                  <a:solidFill>
                    <a:srgbClr val="000000"/>
                  </a:solidFill>
                </a:rPr>
                <a:t>az104-vm2</a:t>
              </a:r>
            </a:p>
            <a:p>
              <a:pPr algn="ctr" defTabSz="914191"/>
              <a:endParaRPr lang="fr-FR" sz="1632" dirty="0">
                <a:solidFill>
                  <a:srgbClr val="000000"/>
                </a:solidFill>
              </a:endParaRPr>
            </a:p>
          </p:txBody>
        </p:sp>
        <p:sp>
          <p:nvSpPr>
            <p:cNvPr id="21" name="TextBox 20">
              <a:extLst>
                <a:ext uri="{FF2B5EF4-FFF2-40B4-BE49-F238E27FC236}">
                  <a16:creationId xmlns:a16="http://schemas.microsoft.com/office/drawing/2014/main" id="{681500B7-F32E-46E2-88B7-4FD2C8019BB9}"/>
                </a:ext>
              </a:extLst>
            </p:cNvPr>
            <p:cNvSpPr txBox="1"/>
            <p:nvPr/>
          </p:nvSpPr>
          <p:spPr>
            <a:xfrm>
              <a:off x="2466733" y="2941635"/>
              <a:ext cx="1966240" cy="351063"/>
            </a:xfrm>
            <a:prstGeom prst="rect">
              <a:avLst/>
            </a:prstGeom>
            <a:noFill/>
          </p:spPr>
          <p:txBody>
            <a:bodyPr wrap="square">
              <a:spAutoFit/>
            </a:bodyPr>
            <a:lstStyle/>
            <a:p>
              <a:pPr defTabSz="914191"/>
              <a:r>
                <a:rPr lang="fr-FR" sz="1632" dirty="0">
                  <a:solidFill>
                    <a:srgbClr val="000000"/>
                  </a:solidFill>
                </a:rPr>
                <a:t>Zone1</a:t>
              </a:r>
            </a:p>
          </p:txBody>
        </p:sp>
        <p:sp>
          <p:nvSpPr>
            <p:cNvPr id="22" name="TextBox 21">
              <a:extLst>
                <a:ext uri="{FF2B5EF4-FFF2-40B4-BE49-F238E27FC236}">
                  <a16:creationId xmlns:a16="http://schemas.microsoft.com/office/drawing/2014/main" id="{FF3ECC6E-386B-4DC2-A218-D33393296126}"/>
                </a:ext>
              </a:extLst>
            </p:cNvPr>
            <p:cNvSpPr txBox="1"/>
            <p:nvPr/>
          </p:nvSpPr>
          <p:spPr>
            <a:xfrm>
              <a:off x="4305909" y="2949563"/>
              <a:ext cx="1315603" cy="351063"/>
            </a:xfrm>
            <a:prstGeom prst="rect">
              <a:avLst/>
            </a:prstGeom>
            <a:noFill/>
          </p:spPr>
          <p:txBody>
            <a:bodyPr wrap="square">
              <a:spAutoFit/>
            </a:bodyPr>
            <a:lstStyle/>
            <a:p>
              <a:pPr defTabSz="914191"/>
              <a:r>
                <a:rPr lang="fr-FR" sz="1632" dirty="0">
                  <a:solidFill>
                    <a:srgbClr val="000000"/>
                  </a:solidFill>
                </a:rPr>
                <a:t>Zone2</a:t>
              </a:r>
            </a:p>
          </p:txBody>
        </p:sp>
        <p:sp>
          <p:nvSpPr>
            <p:cNvPr id="45" name="TextBox 44">
              <a:extLst>
                <a:ext uri="{FF2B5EF4-FFF2-40B4-BE49-F238E27FC236}">
                  <a16:creationId xmlns:a16="http://schemas.microsoft.com/office/drawing/2014/main" id="{EF3C7B6C-839C-42F8-99FE-5297BA7ED543}"/>
                </a:ext>
              </a:extLst>
            </p:cNvPr>
            <p:cNvSpPr txBox="1"/>
            <p:nvPr/>
          </p:nvSpPr>
          <p:spPr>
            <a:xfrm>
              <a:off x="4925747" y="1723836"/>
              <a:ext cx="946442" cy="351063"/>
            </a:xfrm>
            <a:prstGeom prst="rect">
              <a:avLst/>
            </a:prstGeom>
            <a:noFill/>
          </p:spPr>
          <p:txBody>
            <a:bodyPr wrap="square">
              <a:spAutoFit/>
            </a:bodyPr>
            <a:lstStyle/>
            <a:p>
              <a:pPr defTabSz="914191"/>
              <a:r>
                <a:rPr lang="fr-FR" sz="1632" b="1" dirty="0">
                  <a:solidFill>
                    <a:schemeClr val="tx2">
                      <a:lumMod val="50000"/>
                    </a:schemeClr>
                  </a:solidFill>
                </a:rPr>
                <a:t>Task 1</a:t>
              </a:r>
            </a:p>
          </p:txBody>
        </p:sp>
        <p:sp>
          <p:nvSpPr>
            <p:cNvPr id="48" name="Rectangle 47">
              <a:extLst>
                <a:ext uri="{FF2B5EF4-FFF2-40B4-BE49-F238E27FC236}">
                  <a16:creationId xmlns:a16="http://schemas.microsoft.com/office/drawing/2014/main" id="{24E8C3E8-2632-4DF4-73E0-9176FFCD7998}"/>
                </a:ext>
              </a:extLst>
            </p:cNvPr>
            <p:cNvSpPr/>
            <p:nvPr/>
          </p:nvSpPr>
          <p:spPr bwMode="auto">
            <a:xfrm>
              <a:off x="1944695" y="3659726"/>
              <a:ext cx="3853606" cy="1485547"/>
            </a:xfrm>
            <a:prstGeom prst="rect">
              <a:avLst/>
            </a:prstGeom>
            <a:solidFill>
              <a:schemeClr val="bg1">
                <a:lumMod val="95000"/>
              </a:schemeClr>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pPr>
              <a:endParaRPr lang="fr-FR" sz="1632" dirty="0">
                <a:gradFill>
                  <a:gsLst>
                    <a:gs pos="0">
                      <a:srgbClr val="FFFFFF"/>
                    </a:gs>
                    <a:gs pos="100000">
                      <a:srgbClr val="FFFFFF"/>
                    </a:gs>
                  </a:gsLst>
                  <a:lin ang="5400000" scaled="0"/>
                </a:gradFill>
                <a:cs typeface="Segoe UI" pitchFamily="34" charset="0"/>
              </a:endParaRPr>
            </a:p>
          </p:txBody>
        </p:sp>
        <p:sp>
          <p:nvSpPr>
            <p:cNvPr id="57" name="TextBox 56">
              <a:extLst>
                <a:ext uri="{FF2B5EF4-FFF2-40B4-BE49-F238E27FC236}">
                  <a16:creationId xmlns:a16="http://schemas.microsoft.com/office/drawing/2014/main" id="{EB38A913-ECC9-698C-3F3B-3F651D1E4F1A}"/>
                </a:ext>
              </a:extLst>
            </p:cNvPr>
            <p:cNvSpPr txBox="1"/>
            <p:nvPr/>
          </p:nvSpPr>
          <p:spPr>
            <a:xfrm>
              <a:off x="4938049" y="3741913"/>
              <a:ext cx="865920" cy="349307"/>
            </a:xfrm>
            <a:prstGeom prst="rect">
              <a:avLst/>
            </a:prstGeom>
            <a:noFill/>
          </p:spPr>
          <p:txBody>
            <a:bodyPr wrap="square">
              <a:spAutoFit/>
            </a:bodyPr>
            <a:lstStyle/>
            <a:p>
              <a:pPr defTabSz="914191"/>
              <a:r>
                <a:rPr lang="en-US" sz="1632" b="1" dirty="0">
                  <a:solidFill>
                    <a:schemeClr val="tx2">
                      <a:lumMod val="50000"/>
                    </a:schemeClr>
                  </a:solidFill>
                </a:rPr>
                <a:t>Task</a:t>
              </a:r>
              <a:r>
                <a:rPr lang="fr-FR" sz="1632" b="1" dirty="0">
                  <a:solidFill>
                    <a:schemeClr val="tx2">
                      <a:lumMod val="50000"/>
                    </a:schemeClr>
                  </a:solidFill>
                </a:rPr>
                <a:t> 2</a:t>
              </a:r>
            </a:p>
          </p:txBody>
        </p:sp>
        <p:pic>
          <p:nvPicPr>
            <p:cNvPr id="58" name="Graphic 57">
              <a:extLst>
                <a:ext uri="{FF2B5EF4-FFF2-40B4-BE49-F238E27FC236}">
                  <a16:creationId xmlns:a16="http://schemas.microsoft.com/office/drawing/2014/main" id="{40CC5965-F057-8DAE-71E4-A87E33E0F3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84736" y="4188248"/>
              <a:ext cx="590760" cy="476902"/>
            </a:xfrm>
            <a:prstGeom prst="rect">
              <a:avLst/>
            </a:prstGeom>
          </p:spPr>
        </p:pic>
        <p:pic>
          <p:nvPicPr>
            <p:cNvPr id="60" name="Graphic 59">
              <a:extLst>
                <a:ext uri="{FF2B5EF4-FFF2-40B4-BE49-F238E27FC236}">
                  <a16:creationId xmlns:a16="http://schemas.microsoft.com/office/drawing/2014/main" id="{8A47F6C7-9C64-588E-2AA4-99CD3D3769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48171" y="4123627"/>
              <a:ext cx="747092" cy="515596"/>
            </a:xfrm>
            <a:prstGeom prst="rect">
              <a:avLst/>
            </a:prstGeom>
          </p:spPr>
        </p:pic>
        <p:sp>
          <p:nvSpPr>
            <p:cNvPr id="61" name="TextBox 60">
              <a:extLst>
                <a:ext uri="{FF2B5EF4-FFF2-40B4-BE49-F238E27FC236}">
                  <a16:creationId xmlns:a16="http://schemas.microsoft.com/office/drawing/2014/main" id="{EDEA9C3A-3853-A2DB-79E2-F40CCCAA0375}"/>
                </a:ext>
              </a:extLst>
            </p:cNvPr>
            <p:cNvSpPr txBox="1"/>
            <p:nvPr/>
          </p:nvSpPr>
          <p:spPr>
            <a:xfrm>
              <a:off x="2776043" y="4799192"/>
              <a:ext cx="2116212" cy="349307"/>
            </a:xfrm>
            <a:prstGeom prst="rect">
              <a:avLst/>
            </a:prstGeom>
            <a:noFill/>
          </p:spPr>
          <p:txBody>
            <a:bodyPr wrap="square">
              <a:spAutoFit/>
            </a:bodyPr>
            <a:lstStyle/>
            <a:p>
              <a:pPr defTabSz="914191"/>
              <a:r>
                <a:rPr lang="en-US" sz="1632" dirty="0"/>
                <a:t>resize</a:t>
              </a:r>
              <a:r>
                <a:rPr lang="fr-FR" sz="1632" dirty="0"/>
                <a:t> and update</a:t>
              </a:r>
            </a:p>
          </p:txBody>
        </p:sp>
        <p:cxnSp>
          <p:nvCxnSpPr>
            <p:cNvPr id="86" name="Connector: Elbow 85">
              <a:extLst>
                <a:ext uri="{FF2B5EF4-FFF2-40B4-BE49-F238E27FC236}">
                  <a16:creationId xmlns:a16="http://schemas.microsoft.com/office/drawing/2014/main" id="{CA3C3C39-D6AB-7FEA-BD56-5A306A0FB19E}"/>
                </a:ext>
              </a:extLst>
            </p:cNvPr>
            <p:cNvCxnSpPr>
              <a:cxnSpLocks/>
              <a:stCxn id="9" idx="3"/>
              <a:endCxn id="48" idx="0"/>
            </p:cNvCxnSpPr>
            <p:nvPr/>
          </p:nvCxnSpPr>
          <p:spPr>
            <a:xfrm>
              <a:off x="3213119" y="2440109"/>
              <a:ext cx="658380" cy="1219616"/>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48619EFB-BCA7-4763-A2B2-B9120DEED103}"/>
                </a:ext>
              </a:extLst>
            </p:cNvPr>
            <p:cNvSpPr/>
            <p:nvPr/>
          </p:nvSpPr>
          <p:spPr bwMode="auto">
            <a:xfrm>
              <a:off x="6500662" y="1694987"/>
              <a:ext cx="3877497" cy="1752717"/>
            </a:xfrm>
            <a:prstGeom prst="rect">
              <a:avLst/>
            </a:prstGeom>
            <a:solidFill>
              <a:schemeClr val="bg1">
                <a:lumMod val="95000"/>
              </a:schemeClr>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pPr>
              <a:endParaRPr lang="fr-FR" sz="1632" dirty="0">
                <a:gradFill>
                  <a:gsLst>
                    <a:gs pos="0">
                      <a:srgbClr val="FFFFFF"/>
                    </a:gs>
                    <a:gs pos="100000">
                      <a:srgbClr val="FFFFFF"/>
                    </a:gs>
                  </a:gsLst>
                  <a:lin ang="5400000" scaled="0"/>
                </a:gradFill>
                <a:cs typeface="Segoe UI" pitchFamily="34" charset="0"/>
              </a:endParaRPr>
            </a:p>
          </p:txBody>
        </p:sp>
        <p:pic>
          <p:nvPicPr>
            <p:cNvPr id="32" name="Graphic 31">
              <a:extLst>
                <a:ext uri="{FF2B5EF4-FFF2-40B4-BE49-F238E27FC236}">
                  <a16:creationId xmlns:a16="http://schemas.microsoft.com/office/drawing/2014/main" id="{6ED35BD0-FF7A-408D-B110-B6F6F017D95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37930" y="2129654"/>
              <a:ext cx="823293" cy="698284"/>
            </a:xfrm>
            <a:prstGeom prst="rect">
              <a:avLst/>
            </a:prstGeom>
          </p:spPr>
        </p:pic>
        <p:sp>
          <p:nvSpPr>
            <p:cNvPr id="33" name="TextBox 32">
              <a:extLst>
                <a:ext uri="{FF2B5EF4-FFF2-40B4-BE49-F238E27FC236}">
                  <a16:creationId xmlns:a16="http://schemas.microsoft.com/office/drawing/2014/main" id="{395A6683-A89B-4D1E-81F3-866C26655F8E}"/>
                </a:ext>
              </a:extLst>
            </p:cNvPr>
            <p:cNvSpPr txBox="1"/>
            <p:nvPr/>
          </p:nvSpPr>
          <p:spPr>
            <a:xfrm>
              <a:off x="7574704" y="2852979"/>
              <a:ext cx="1578462" cy="606488"/>
            </a:xfrm>
            <a:prstGeom prst="rect">
              <a:avLst/>
            </a:prstGeom>
            <a:noFill/>
          </p:spPr>
          <p:txBody>
            <a:bodyPr wrap="square">
              <a:spAutoFit/>
            </a:bodyPr>
            <a:lstStyle/>
            <a:p>
              <a:pPr algn="ctr" defTabSz="914191"/>
              <a:r>
                <a:rPr lang="fr-FR" sz="1632" dirty="0">
                  <a:solidFill>
                    <a:srgbClr val="000000"/>
                  </a:solidFill>
                </a:rPr>
                <a:t>vmss1</a:t>
              </a:r>
            </a:p>
            <a:p>
              <a:pPr algn="ctr" defTabSz="914191"/>
              <a:r>
                <a:rPr lang="fr-FR" sz="1632" dirty="0">
                  <a:solidFill>
                    <a:srgbClr val="000000"/>
                  </a:solidFill>
                </a:rPr>
                <a:t>Zone 1, 2, 3</a:t>
              </a:r>
            </a:p>
          </p:txBody>
        </p:sp>
        <p:sp>
          <p:nvSpPr>
            <p:cNvPr id="82" name="TextBox 81">
              <a:extLst>
                <a:ext uri="{FF2B5EF4-FFF2-40B4-BE49-F238E27FC236}">
                  <a16:creationId xmlns:a16="http://schemas.microsoft.com/office/drawing/2014/main" id="{14834385-103B-6E80-BFDD-3AA945ED86CB}"/>
                </a:ext>
              </a:extLst>
            </p:cNvPr>
            <p:cNvSpPr txBox="1"/>
            <p:nvPr/>
          </p:nvSpPr>
          <p:spPr>
            <a:xfrm>
              <a:off x="9548227" y="1760776"/>
              <a:ext cx="868629" cy="349307"/>
            </a:xfrm>
            <a:prstGeom prst="rect">
              <a:avLst/>
            </a:prstGeom>
            <a:noFill/>
          </p:spPr>
          <p:txBody>
            <a:bodyPr wrap="square">
              <a:spAutoFit/>
            </a:bodyPr>
            <a:lstStyle/>
            <a:p>
              <a:pPr defTabSz="914191"/>
              <a:r>
                <a:rPr lang="en-US" sz="1632" b="1" dirty="0">
                  <a:solidFill>
                    <a:schemeClr val="tx2">
                      <a:lumMod val="50000"/>
                    </a:schemeClr>
                  </a:solidFill>
                </a:rPr>
                <a:t>Task</a:t>
              </a:r>
              <a:r>
                <a:rPr lang="fr-FR" sz="1632" b="1" dirty="0">
                  <a:solidFill>
                    <a:schemeClr val="tx2">
                      <a:lumMod val="50000"/>
                    </a:schemeClr>
                  </a:solidFill>
                </a:rPr>
                <a:t> 3</a:t>
              </a:r>
            </a:p>
          </p:txBody>
        </p:sp>
        <p:sp>
          <p:nvSpPr>
            <p:cNvPr id="88" name="Rectangle 87">
              <a:extLst>
                <a:ext uri="{FF2B5EF4-FFF2-40B4-BE49-F238E27FC236}">
                  <a16:creationId xmlns:a16="http://schemas.microsoft.com/office/drawing/2014/main" id="{E954D1BE-F1D8-C0F5-6F4C-AE2CA8FC9719}"/>
                </a:ext>
              </a:extLst>
            </p:cNvPr>
            <p:cNvSpPr/>
            <p:nvPr/>
          </p:nvSpPr>
          <p:spPr bwMode="auto">
            <a:xfrm>
              <a:off x="6500662" y="3655197"/>
              <a:ext cx="3877497" cy="1489288"/>
            </a:xfrm>
            <a:prstGeom prst="rect">
              <a:avLst/>
            </a:prstGeom>
            <a:solidFill>
              <a:schemeClr val="bg1">
                <a:lumMod val="95000"/>
              </a:schemeClr>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pPr>
              <a:endParaRPr lang="fr-FR" sz="1632" dirty="0">
                <a:gradFill>
                  <a:gsLst>
                    <a:gs pos="0">
                      <a:srgbClr val="FFFFFF"/>
                    </a:gs>
                    <a:gs pos="100000">
                      <a:srgbClr val="FFFFFF"/>
                    </a:gs>
                  </a:gsLst>
                  <a:lin ang="5400000" scaled="0"/>
                </a:gradFill>
                <a:cs typeface="Segoe UI" pitchFamily="34" charset="0"/>
              </a:endParaRPr>
            </a:p>
          </p:txBody>
        </p:sp>
        <p:pic>
          <p:nvPicPr>
            <p:cNvPr id="89" name="Graphic 88">
              <a:extLst>
                <a:ext uri="{FF2B5EF4-FFF2-40B4-BE49-F238E27FC236}">
                  <a16:creationId xmlns:a16="http://schemas.microsoft.com/office/drawing/2014/main" id="{9B031429-3033-F018-A28D-566B5190CC6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34759" y="4173692"/>
              <a:ext cx="663494" cy="562748"/>
            </a:xfrm>
            <a:prstGeom prst="rect">
              <a:avLst/>
            </a:prstGeom>
          </p:spPr>
        </p:pic>
        <p:sp>
          <p:nvSpPr>
            <p:cNvPr id="90" name="TextBox 89">
              <a:extLst>
                <a:ext uri="{FF2B5EF4-FFF2-40B4-BE49-F238E27FC236}">
                  <a16:creationId xmlns:a16="http://schemas.microsoft.com/office/drawing/2014/main" id="{9069D62E-CDE0-BF87-E565-CF165F2E4AC1}"/>
                </a:ext>
              </a:extLst>
            </p:cNvPr>
            <p:cNvSpPr txBox="1"/>
            <p:nvPr/>
          </p:nvSpPr>
          <p:spPr>
            <a:xfrm>
              <a:off x="7152809" y="4799191"/>
              <a:ext cx="2415910" cy="350330"/>
            </a:xfrm>
            <a:prstGeom prst="rect">
              <a:avLst/>
            </a:prstGeom>
            <a:noFill/>
          </p:spPr>
          <p:txBody>
            <a:bodyPr wrap="square">
              <a:spAutoFit/>
            </a:bodyPr>
            <a:lstStyle/>
            <a:p>
              <a:pPr algn="ctr" defTabSz="914191"/>
              <a:r>
                <a:rPr lang="en-US" sz="1632" dirty="0">
                  <a:solidFill>
                    <a:srgbClr val="000000"/>
                  </a:solidFill>
                </a:rPr>
                <a:t>custom auto scale rules</a:t>
              </a:r>
            </a:p>
          </p:txBody>
        </p:sp>
        <p:sp>
          <p:nvSpPr>
            <p:cNvPr id="91" name="TextBox 90">
              <a:extLst>
                <a:ext uri="{FF2B5EF4-FFF2-40B4-BE49-F238E27FC236}">
                  <a16:creationId xmlns:a16="http://schemas.microsoft.com/office/drawing/2014/main" id="{21836232-DAE2-5D66-88B4-BFF2BE2F59E3}"/>
                </a:ext>
              </a:extLst>
            </p:cNvPr>
            <p:cNvSpPr txBox="1"/>
            <p:nvPr/>
          </p:nvSpPr>
          <p:spPr>
            <a:xfrm>
              <a:off x="9541624" y="3741912"/>
              <a:ext cx="821040" cy="349307"/>
            </a:xfrm>
            <a:prstGeom prst="rect">
              <a:avLst/>
            </a:prstGeom>
            <a:noFill/>
          </p:spPr>
          <p:txBody>
            <a:bodyPr wrap="square">
              <a:spAutoFit/>
            </a:bodyPr>
            <a:lstStyle/>
            <a:p>
              <a:pPr defTabSz="914191"/>
              <a:r>
                <a:rPr lang="en-US" sz="1632" b="1" dirty="0">
                  <a:solidFill>
                    <a:schemeClr val="tx2">
                      <a:lumMod val="50000"/>
                    </a:schemeClr>
                  </a:solidFill>
                </a:rPr>
                <a:t>Task 4</a:t>
              </a:r>
              <a:endParaRPr lang="fr-FR" sz="1632" b="1" dirty="0">
                <a:solidFill>
                  <a:schemeClr val="tx2">
                    <a:lumMod val="50000"/>
                  </a:schemeClr>
                </a:solidFill>
              </a:endParaRPr>
            </a:p>
          </p:txBody>
        </p:sp>
        <p:cxnSp>
          <p:nvCxnSpPr>
            <p:cNvPr id="94" name="Straight Arrow Connector 93">
              <a:extLst>
                <a:ext uri="{FF2B5EF4-FFF2-40B4-BE49-F238E27FC236}">
                  <a16:creationId xmlns:a16="http://schemas.microsoft.com/office/drawing/2014/main" id="{531D7330-350B-ACA4-9C86-B3F1B3EB2AD1}"/>
                </a:ext>
              </a:extLst>
            </p:cNvPr>
            <p:cNvCxnSpPr>
              <a:cxnSpLocks/>
              <a:stCxn id="35" idx="2"/>
              <a:endCxn id="88" idx="0"/>
            </p:cNvCxnSpPr>
            <p:nvPr/>
          </p:nvCxnSpPr>
          <p:spPr>
            <a:xfrm>
              <a:off x="8439411" y="3447704"/>
              <a:ext cx="0" cy="20749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F8C24F8-8C41-6A30-2EBC-8916E83F3B5F}"/>
                </a:ext>
              </a:extLst>
            </p:cNvPr>
            <p:cNvSpPr txBox="1"/>
            <p:nvPr/>
          </p:nvSpPr>
          <p:spPr>
            <a:xfrm>
              <a:off x="2602401" y="5308467"/>
              <a:ext cx="7665859" cy="638532"/>
            </a:xfrm>
            <a:prstGeom prst="rect">
              <a:avLst/>
            </a:prstGeom>
            <a:noFill/>
          </p:spPr>
          <p:txBody>
            <a:bodyPr wrap="square">
              <a:spAutoFit/>
            </a:bodyPr>
            <a:lstStyle/>
            <a:p>
              <a:pPr defTabSz="914191"/>
              <a:r>
                <a:rPr lang="en-US" sz="1734" b="1" dirty="0">
                  <a:solidFill>
                    <a:schemeClr val="tx2">
                      <a:lumMod val="50000"/>
                    </a:schemeClr>
                  </a:solidFill>
                </a:rPr>
                <a:t>Task</a:t>
              </a:r>
              <a:r>
                <a:rPr lang="fr-FR" sz="1734" b="1" dirty="0">
                  <a:solidFill>
                    <a:schemeClr val="tx2">
                      <a:lumMod val="50000"/>
                    </a:schemeClr>
                  </a:solidFill>
                </a:rPr>
                <a:t> 5: </a:t>
              </a:r>
              <a:r>
                <a:rPr lang="en-US" sz="1734" dirty="0"/>
                <a:t>Create a virtual machine using Azure PowerShell (option 1)</a:t>
              </a:r>
              <a:endParaRPr lang="fr-FR" sz="1734" dirty="0"/>
            </a:p>
            <a:p>
              <a:pPr defTabSz="914191"/>
              <a:r>
                <a:rPr lang="en-US" sz="1734" b="1" dirty="0">
                  <a:solidFill>
                    <a:schemeClr val="tx2">
                      <a:lumMod val="50000"/>
                    </a:schemeClr>
                  </a:solidFill>
                </a:rPr>
                <a:t>Task 6: </a:t>
              </a:r>
              <a:r>
                <a:rPr lang="en-US" sz="1734" dirty="0"/>
                <a:t>Create a virtual machine using the CLI (option 2)</a:t>
              </a:r>
              <a:r>
                <a:rPr lang="fr-FR" sz="1734" dirty="0"/>
                <a:t> </a:t>
              </a:r>
            </a:p>
          </p:txBody>
        </p:sp>
      </p:grpSp>
    </p:spTree>
    <p:extLst>
      <p:ext uri="{BB962C8B-B14F-4D97-AF65-F5344CB8AC3E}">
        <p14:creationId xmlns:p14="http://schemas.microsoft.com/office/powerpoint/2010/main" val="384257136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54308-8F36-4209-9550-1EA4C2C92D25}"/>
              </a:ext>
            </a:extLst>
          </p:cNvPr>
          <p:cNvSpPr>
            <a:spLocks noGrp="1"/>
          </p:cNvSpPr>
          <p:nvPr>
            <p:ph type="title"/>
          </p:nvPr>
        </p:nvSpPr>
        <p:spPr/>
        <p:txBody>
          <a:bodyPr/>
          <a:lstStyle/>
          <a:p>
            <a:r>
              <a:rPr lang="en-US" dirty="0"/>
              <a:t>Lab 08 – Architecture diagram (interactive lab simulation)</a:t>
            </a:r>
          </a:p>
        </p:txBody>
      </p:sp>
      <p:grpSp>
        <p:nvGrpSpPr>
          <p:cNvPr id="3" name="Group 2" descr="Architecture diagram of the detailed lab steps. ">
            <a:extLst>
              <a:ext uri="{FF2B5EF4-FFF2-40B4-BE49-F238E27FC236}">
                <a16:creationId xmlns:a16="http://schemas.microsoft.com/office/drawing/2014/main" id="{2EF4EC28-A868-447A-BFC6-AE3EFD82EBFB}"/>
              </a:ext>
            </a:extLst>
          </p:cNvPr>
          <p:cNvGrpSpPr/>
          <p:nvPr/>
        </p:nvGrpSpPr>
        <p:grpSpPr>
          <a:xfrm>
            <a:off x="895820" y="1401510"/>
            <a:ext cx="10586362" cy="4794191"/>
            <a:chOff x="598455" y="1324728"/>
            <a:chExt cx="10586362" cy="4098576"/>
          </a:xfrm>
        </p:grpSpPr>
        <p:sp>
          <p:nvSpPr>
            <p:cNvPr id="4" name="Rectangle 3">
              <a:extLst>
                <a:ext uri="{FF2B5EF4-FFF2-40B4-BE49-F238E27FC236}">
                  <a16:creationId xmlns:a16="http://schemas.microsoft.com/office/drawing/2014/main" id="{7CA332DB-7287-484D-8C7B-01762359CDAB}"/>
                </a:ext>
              </a:extLst>
            </p:cNvPr>
            <p:cNvSpPr/>
            <p:nvPr/>
          </p:nvSpPr>
          <p:spPr bwMode="auto">
            <a:xfrm>
              <a:off x="6920689" y="1333726"/>
              <a:ext cx="4264128" cy="4078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8CF251AB-3450-4AF3-96E1-D7C2F36EDF15}"/>
                </a:ext>
              </a:extLst>
            </p:cNvPr>
            <p:cNvSpPr/>
            <p:nvPr/>
          </p:nvSpPr>
          <p:spPr bwMode="auto">
            <a:xfrm>
              <a:off x="4839629" y="1345304"/>
              <a:ext cx="1976835" cy="4078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6" name="Straight Connector 5">
              <a:extLst>
                <a:ext uri="{FF2B5EF4-FFF2-40B4-BE49-F238E27FC236}">
                  <a16:creationId xmlns:a16="http://schemas.microsoft.com/office/drawing/2014/main" id="{AAF3D4FD-F667-43CB-9F60-46915B19304C}"/>
                </a:ext>
              </a:extLst>
            </p:cNvPr>
            <p:cNvCxnSpPr>
              <a:cxnSpLocks/>
              <a:stCxn id="25" idx="2"/>
              <a:endCxn id="27" idx="0"/>
            </p:cNvCxnSpPr>
            <p:nvPr/>
          </p:nvCxnSpPr>
          <p:spPr>
            <a:xfrm>
              <a:off x="5883403" y="3730092"/>
              <a:ext cx="839" cy="4580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3821105-9B80-4B57-A514-7E807BF25BC9}"/>
                </a:ext>
              </a:extLst>
            </p:cNvPr>
            <p:cNvCxnSpPr>
              <a:cxnSpLocks/>
              <a:stCxn id="23" idx="2"/>
              <a:endCxn id="25" idx="0"/>
            </p:cNvCxnSpPr>
            <p:nvPr/>
          </p:nvCxnSpPr>
          <p:spPr>
            <a:xfrm>
              <a:off x="5876914" y="2735769"/>
              <a:ext cx="6489" cy="46220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EB8C150-737C-4AF4-A33D-BA5C2668F3D5}"/>
                </a:ext>
              </a:extLst>
            </p:cNvPr>
            <p:cNvSpPr/>
            <p:nvPr/>
          </p:nvSpPr>
          <p:spPr bwMode="auto">
            <a:xfrm>
              <a:off x="611536" y="1345304"/>
              <a:ext cx="4151821" cy="4078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9" name="Graphic 8">
              <a:extLst>
                <a:ext uri="{FF2B5EF4-FFF2-40B4-BE49-F238E27FC236}">
                  <a16:creationId xmlns:a16="http://schemas.microsoft.com/office/drawing/2014/main" id="{BE95CE93-D76D-40DB-BAA2-2D05288E54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65620" y="2903107"/>
              <a:ext cx="403078" cy="403078"/>
            </a:xfrm>
            <a:prstGeom prst="rect">
              <a:avLst/>
            </a:prstGeom>
          </p:spPr>
        </p:pic>
        <p:sp>
          <p:nvSpPr>
            <p:cNvPr id="10" name="TextBox 9">
              <a:extLst>
                <a:ext uri="{FF2B5EF4-FFF2-40B4-BE49-F238E27FC236}">
                  <a16:creationId xmlns:a16="http://schemas.microsoft.com/office/drawing/2014/main" id="{0F7D97B9-282C-44CC-A1D1-98D550CE806A}"/>
                </a:ext>
              </a:extLst>
            </p:cNvPr>
            <p:cNvSpPr txBox="1"/>
            <p:nvPr/>
          </p:nvSpPr>
          <p:spPr>
            <a:xfrm>
              <a:off x="1506069" y="3324090"/>
              <a:ext cx="1322180" cy="633625"/>
            </a:xfrm>
            <a:prstGeom prst="rect">
              <a:avLst/>
            </a:prstGeom>
            <a:noFill/>
          </p:spPr>
          <p:txBody>
            <a:bodyPr wrap="square">
              <a:spAutoFit/>
            </a:bodyPr>
            <a:lstStyle/>
            <a:p>
              <a:pPr algn="ctr" defTabSz="914367"/>
              <a:r>
                <a:rPr lang="fr-FR" sz="1176" b="1" dirty="0">
                  <a:solidFill>
                    <a:srgbClr val="000000"/>
                  </a:solidFill>
                  <a:latin typeface="Segoe UI"/>
                </a:rPr>
                <a:t>az104-08-vm0</a:t>
              </a:r>
            </a:p>
            <a:p>
              <a:pPr algn="ctr" defTabSz="914367"/>
              <a:r>
                <a:rPr lang="fr-FR" sz="1176" dirty="0">
                  <a:solidFill>
                    <a:srgbClr val="000000"/>
                  </a:solidFill>
                  <a:latin typeface="Segoe UI"/>
                </a:rPr>
                <a:t>10.80.0.4</a:t>
              </a:r>
            </a:p>
            <a:p>
              <a:pPr algn="ctr" defTabSz="914367"/>
              <a:endParaRPr lang="fr-FR" sz="1176" b="1" dirty="0">
                <a:solidFill>
                  <a:srgbClr val="000000"/>
                </a:solidFill>
                <a:latin typeface="Segoe UI"/>
              </a:endParaRPr>
            </a:p>
          </p:txBody>
        </p:sp>
        <p:pic>
          <p:nvPicPr>
            <p:cNvPr id="11" name="Graphic 10">
              <a:extLst>
                <a:ext uri="{FF2B5EF4-FFF2-40B4-BE49-F238E27FC236}">
                  <a16:creationId xmlns:a16="http://schemas.microsoft.com/office/drawing/2014/main" id="{01B16981-90C6-4C46-A00F-16BF39D159C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7184" y="2102768"/>
              <a:ext cx="412418" cy="412418"/>
            </a:xfrm>
            <a:prstGeom prst="rect">
              <a:avLst/>
            </a:prstGeom>
          </p:spPr>
        </p:pic>
        <p:sp>
          <p:nvSpPr>
            <p:cNvPr id="12" name="Rectangle 11">
              <a:extLst>
                <a:ext uri="{FF2B5EF4-FFF2-40B4-BE49-F238E27FC236}">
                  <a16:creationId xmlns:a16="http://schemas.microsoft.com/office/drawing/2014/main" id="{F062E614-8061-4834-BE27-E0DB030C689A}"/>
                </a:ext>
              </a:extLst>
            </p:cNvPr>
            <p:cNvSpPr/>
            <p:nvPr/>
          </p:nvSpPr>
          <p:spPr bwMode="auto">
            <a:xfrm>
              <a:off x="1007184" y="2525604"/>
              <a:ext cx="3682003" cy="1669265"/>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13" name="TextBox 12">
              <a:extLst>
                <a:ext uri="{FF2B5EF4-FFF2-40B4-BE49-F238E27FC236}">
                  <a16:creationId xmlns:a16="http://schemas.microsoft.com/office/drawing/2014/main" id="{E391EDC6-2FB5-402C-AEF1-E9EB88D55B3A}"/>
                </a:ext>
              </a:extLst>
            </p:cNvPr>
            <p:cNvSpPr txBox="1"/>
            <p:nvPr/>
          </p:nvSpPr>
          <p:spPr>
            <a:xfrm>
              <a:off x="1419602" y="2139391"/>
              <a:ext cx="2688259" cy="271554"/>
            </a:xfrm>
            <a:prstGeom prst="rect">
              <a:avLst/>
            </a:prstGeom>
            <a:noFill/>
          </p:spPr>
          <p:txBody>
            <a:bodyPr wrap="square">
              <a:spAutoFit/>
            </a:bodyPr>
            <a:lstStyle/>
            <a:p>
              <a:pPr defTabSz="914367"/>
              <a:r>
                <a:rPr lang="fr-FR" sz="1176" b="1" dirty="0">
                  <a:solidFill>
                    <a:srgbClr val="000000"/>
                  </a:solidFill>
                  <a:latin typeface="Segoe UI"/>
                </a:rPr>
                <a:t>az104-06-vnet01 </a:t>
              </a:r>
              <a:r>
                <a:rPr lang="fr-FR" sz="1176" dirty="0">
                  <a:solidFill>
                    <a:srgbClr val="000000"/>
                  </a:solidFill>
                  <a:latin typeface="Segoe UI"/>
                </a:rPr>
                <a:t>10.80.0.0/20</a:t>
              </a:r>
            </a:p>
          </p:txBody>
        </p:sp>
        <p:sp>
          <p:nvSpPr>
            <p:cNvPr id="14" name="Rectangle 13">
              <a:extLst>
                <a:ext uri="{FF2B5EF4-FFF2-40B4-BE49-F238E27FC236}">
                  <a16:creationId xmlns:a16="http://schemas.microsoft.com/office/drawing/2014/main" id="{74DBABD1-D923-40CB-952B-4762173D5FFC}"/>
                </a:ext>
              </a:extLst>
            </p:cNvPr>
            <p:cNvSpPr/>
            <p:nvPr/>
          </p:nvSpPr>
          <p:spPr bwMode="auto">
            <a:xfrm>
              <a:off x="1378548" y="2814189"/>
              <a:ext cx="3195022" cy="1227322"/>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15" name="TextBox 14">
              <a:extLst>
                <a:ext uri="{FF2B5EF4-FFF2-40B4-BE49-F238E27FC236}">
                  <a16:creationId xmlns:a16="http://schemas.microsoft.com/office/drawing/2014/main" id="{EC78B55A-E2F3-493A-AC5E-1744D949C8F6}"/>
                </a:ext>
              </a:extLst>
            </p:cNvPr>
            <p:cNvSpPr txBox="1"/>
            <p:nvPr/>
          </p:nvSpPr>
          <p:spPr>
            <a:xfrm>
              <a:off x="1335860" y="2544937"/>
              <a:ext cx="1848143" cy="271554"/>
            </a:xfrm>
            <a:prstGeom prst="rect">
              <a:avLst/>
            </a:prstGeom>
            <a:noFill/>
          </p:spPr>
          <p:txBody>
            <a:bodyPr wrap="square">
              <a:spAutoFit/>
            </a:bodyPr>
            <a:lstStyle/>
            <a:p>
              <a:pPr defTabSz="914367"/>
              <a:r>
                <a:rPr lang="fr-FR" sz="1176" b="1" dirty="0">
                  <a:solidFill>
                    <a:srgbClr val="000000"/>
                  </a:solidFill>
                  <a:latin typeface="Segoe UI"/>
                </a:rPr>
                <a:t>Subnet0 </a:t>
              </a:r>
              <a:r>
                <a:rPr lang="fr-FR" sz="1176" dirty="0">
                  <a:solidFill>
                    <a:srgbClr val="000000"/>
                  </a:solidFill>
                  <a:latin typeface="Segoe UI"/>
                </a:rPr>
                <a:t>10.80.0.0/24</a:t>
              </a:r>
            </a:p>
          </p:txBody>
        </p:sp>
        <p:sp>
          <p:nvSpPr>
            <p:cNvPr id="16" name="TextBox 15">
              <a:extLst>
                <a:ext uri="{FF2B5EF4-FFF2-40B4-BE49-F238E27FC236}">
                  <a16:creationId xmlns:a16="http://schemas.microsoft.com/office/drawing/2014/main" id="{16A3B18C-B235-4716-9712-C46B1CC952B8}"/>
                </a:ext>
              </a:extLst>
            </p:cNvPr>
            <p:cNvSpPr txBox="1"/>
            <p:nvPr/>
          </p:nvSpPr>
          <p:spPr>
            <a:xfrm>
              <a:off x="1213393" y="1705411"/>
              <a:ext cx="1297732" cy="271554"/>
            </a:xfrm>
            <a:prstGeom prst="rect">
              <a:avLst/>
            </a:prstGeom>
            <a:noFill/>
          </p:spPr>
          <p:txBody>
            <a:bodyPr wrap="square">
              <a:spAutoFit/>
            </a:bodyPr>
            <a:lstStyle/>
            <a:p>
              <a:pPr defTabSz="914367"/>
              <a:r>
                <a:rPr lang="fr-FR" sz="1176" b="1" dirty="0">
                  <a:solidFill>
                    <a:srgbClr val="000000"/>
                  </a:solidFill>
                  <a:latin typeface="Segoe UI"/>
                </a:rPr>
                <a:t>az104-08-rg01</a:t>
              </a:r>
            </a:p>
          </p:txBody>
        </p:sp>
        <p:sp>
          <p:nvSpPr>
            <p:cNvPr id="17" name="Rectangle 16">
              <a:extLst>
                <a:ext uri="{FF2B5EF4-FFF2-40B4-BE49-F238E27FC236}">
                  <a16:creationId xmlns:a16="http://schemas.microsoft.com/office/drawing/2014/main" id="{7D6787B8-13F1-415B-A80E-84FBFBDF4DC5}"/>
                </a:ext>
              </a:extLst>
            </p:cNvPr>
            <p:cNvSpPr/>
            <p:nvPr/>
          </p:nvSpPr>
          <p:spPr bwMode="auto">
            <a:xfrm>
              <a:off x="840470" y="2070440"/>
              <a:ext cx="5899722" cy="308215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pic>
          <p:nvPicPr>
            <p:cNvPr id="18" name="Graphic 17">
              <a:extLst>
                <a:ext uri="{FF2B5EF4-FFF2-40B4-BE49-F238E27FC236}">
                  <a16:creationId xmlns:a16="http://schemas.microsoft.com/office/drawing/2014/main" id="{99F0FE3C-33C8-48F0-8350-49FC0BB596E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0469" y="1654024"/>
              <a:ext cx="376369" cy="376369"/>
            </a:xfrm>
            <a:prstGeom prst="rect">
              <a:avLst/>
            </a:prstGeom>
          </p:spPr>
        </p:pic>
        <p:pic>
          <p:nvPicPr>
            <p:cNvPr id="19" name="Graphic 18">
              <a:extLst>
                <a:ext uri="{FF2B5EF4-FFF2-40B4-BE49-F238E27FC236}">
                  <a16:creationId xmlns:a16="http://schemas.microsoft.com/office/drawing/2014/main" id="{A9250F9E-C52B-4093-B7FC-73972D9485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10941" y="2904483"/>
              <a:ext cx="403078" cy="403078"/>
            </a:xfrm>
            <a:prstGeom prst="rect">
              <a:avLst/>
            </a:prstGeom>
          </p:spPr>
        </p:pic>
        <p:sp>
          <p:nvSpPr>
            <p:cNvPr id="20" name="TextBox 19">
              <a:extLst>
                <a:ext uri="{FF2B5EF4-FFF2-40B4-BE49-F238E27FC236}">
                  <a16:creationId xmlns:a16="http://schemas.microsoft.com/office/drawing/2014/main" id="{0D5B5350-49D8-4784-8FD5-E3740DCF4656}"/>
                </a:ext>
              </a:extLst>
            </p:cNvPr>
            <p:cNvSpPr txBox="1"/>
            <p:nvPr/>
          </p:nvSpPr>
          <p:spPr>
            <a:xfrm>
              <a:off x="3251390" y="3325467"/>
              <a:ext cx="1322180" cy="633625"/>
            </a:xfrm>
            <a:prstGeom prst="rect">
              <a:avLst/>
            </a:prstGeom>
            <a:noFill/>
          </p:spPr>
          <p:txBody>
            <a:bodyPr wrap="square">
              <a:spAutoFit/>
            </a:bodyPr>
            <a:lstStyle/>
            <a:p>
              <a:pPr algn="ctr" defTabSz="914367"/>
              <a:r>
                <a:rPr lang="fr-FR" sz="1176" b="1" dirty="0">
                  <a:solidFill>
                    <a:srgbClr val="000000"/>
                  </a:solidFill>
                  <a:latin typeface="Segoe UI"/>
                </a:rPr>
                <a:t>az104-08-vm1</a:t>
              </a:r>
            </a:p>
            <a:p>
              <a:pPr algn="ctr" defTabSz="914367"/>
              <a:r>
                <a:rPr lang="fr-FR" sz="1176" dirty="0">
                  <a:solidFill>
                    <a:srgbClr val="000000"/>
                  </a:solidFill>
                  <a:latin typeface="Segoe UI"/>
                </a:rPr>
                <a:t>10.80.0.5</a:t>
              </a:r>
            </a:p>
            <a:p>
              <a:pPr algn="ctr" defTabSz="914367"/>
              <a:endParaRPr lang="fr-FR" sz="1176" b="1" dirty="0">
                <a:solidFill>
                  <a:srgbClr val="000000"/>
                </a:solidFill>
                <a:latin typeface="Segoe UI"/>
              </a:endParaRPr>
            </a:p>
          </p:txBody>
        </p:sp>
        <p:sp>
          <p:nvSpPr>
            <p:cNvPr id="21" name="TextBox 20">
              <a:extLst>
                <a:ext uri="{FF2B5EF4-FFF2-40B4-BE49-F238E27FC236}">
                  <a16:creationId xmlns:a16="http://schemas.microsoft.com/office/drawing/2014/main" id="{681500B7-F32E-46E2-88B7-4FD2C8019BB9}"/>
                </a:ext>
              </a:extLst>
            </p:cNvPr>
            <p:cNvSpPr txBox="1"/>
            <p:nvPr/>
          </p:nvSpPr>
          <p:spPr>
            <a:xfrm>
              <a:off x="1876077" y="3748373"/>
              <a:ext cx="1297732" cy="271554"/>
            </a:xfrm>
            <a:prstGeom prst="rect">
              <a:avLst/>
            </a:prstGeom>
            <a:noFill/>
          </p:spPr>
          <p:txBody>
            <a:bodyPr wrap="square">
              <a:spAutoFit/>
            </a:bodyPr>
            <a:lstStyle/>
            <a:p>
              <a:pPr defTabSz="914367"/>
              <a:r>
                <a:rPr lang="fr-FR" sz="1176" b="1" dirty="0">
                  <a:solidFill>
                    <a:srgbClr val="000000"/>
                  </a:solidFill>
                  <a:latin typeface="Segoe UI"/>
                </a:rPr>
                <a:t>Zone1</a:t>
              </a:r>
            </a:p>
          </p:txBody>
        </p:sp>
        <p:sp>
          <p:nvSpPr>
            <p:cNvPr id="22" name="TextBox 21">
              <a:extLst>
                <a:ext uri="{FF2B5EF4-FFF2-40B4-BE49-F238E27FC236}">
                  <a16:creationId xmlns:a16="http://schemas.microsoft.com/office/drawing/2014/main" id="{FF3ECC6E-386B-4DC2-A218-D33393296126}"/>
                </a:ext>
              </a:extLst>
            </p:cNvPr>
            <p:cNvSpPr txBox="1"/>
            <p:nvPr/>
          </p:nvSpPr>
          <p:spPr>
            <a:xfrm>
              <a:off x="3621293" y="3737306"/>
              <a:ext cx="1297732" cy="271554"/>
            </a:xfrm>
            <a:prstGeom prst="rect">
              <a:avLst/>
            </a:prstGeom>
            <a:noFill/>
          </p:spPr>
          <p:txBody>
            <a:bodyPr wrap="square">
              <a:spAutoFit/>
            </a:bodyPr>
            <a:lstStyle/>
            <a:p>
              <a:pPr defTabSz="914367"/>
              <a:r>
                <a:rPr lang="fr-FR" sz="1176" b="1" dirty="0">
                  <a:solidFill>
                    <a:srgbClr val="000000"/>
                  </a:solidFill>
                  <a:latin typeface="Segoe UI"/>
                </a:rPr>
                <a:t>Zone2</a:t>
              </a:r>
            </a:p>
          </p:txBody>
        </p:sp>
        <p:pic>
          <p:nvPicPr>
            <p:cNvPr id="23" name="Graphic 22">
              <a:extLst>
                <a:ext uri="{FF2B5EF4-FFF2-40B4-BE49-F238E27FC236}">
                  <a16:creationId xmlns:a16="http://schemas.microsoft.com/office/drawing/2014/main" id="{09656BFB-8D56-418B-AAA6-DEAF6A96E60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10854" y="2203650"/>
              <a:ext cx="532119" cy="532119"/>
            </a:xfrm>
            <a:prstGeom prst="rect">
              <a:avLst/>
            </a:prstGeom>
          </p:spPr>
        </p:pic>
        <p:sp>
          <p:nvSpPr>
            <p:cNvPr id="24" name="TextBox 23">
              <a:extLst>
                <a:ext uri="{FF2B5EF4-FFF2-40B4-BE49-F238E27FC236}">
                  <a16:creationId xmlns:a16="http://schemas.microsoft.com/office/drawing/2014/main" id="{4A2F6A5E-7A24-4BE0-835C-B93335AEBC30}"/>
                </a:ext>
              </a:extLst>
            </p:cNvPr>
            <p:cNvSpPr txBox="1"/>
            <p:nvPr/>
          </p:nvSpPr>
          <p:spPr>
            <a:xfrm>
              <a:off x="5046536" y="2735769"/>
              <a:ext cx="1693656" cy="271554"/>
            </a:xfrm>
            <a:prstGeom prst="rect">
              <a:avLst/>
            </a:prstGeom>
            <a:solidFill>
              <a:schemeClr val="bg1">
                <a:lumMod val="95000"/>
              </a:schemeClr>
            </a:solidFill>
          </p:spPr>
          <p:txBody>
            <a:bodyPr wrap="square">
              <a:spAutoFit/>
            </a:bodyPr>
            <a:lstStyle/>
            <a:p>
              <a:pPr defTabSz="914367"/>
              <a:r>
                <a:rPr lang="fr-FR" sz="1176" b="1" dirty="0">
                  <a:solidFill>
                    <a:srgbClr val="000000"/>
                  </a:solidFill>
                  <a:latin typeface="Segoe UI"/>
                </a:rPr>
                <a:t>az10408rg01diag938</a:t>
              </a:r>
            </a:p>
          </p:txBody>
        </p:sp>
        <p:pic>
          <p:nvPicPr>
            <p:cNvPr id="25" name="Graphic 24">
              <a:extLst>
                <a:ext uri="{FF2B5EF4-FFF2-40B4-BE49-F238E27FC236}">
                  <a16:creationId xmlns:a16="http://schemas.microsoft.com/office/drawing/2014/main" id="{8AD9702D-604F-46BC-B57E-6C7BB2E58B2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617344" y="3197974"/>
              <a:ext cx="532118" cy="532118"/>
            </a:xfrm>
            <a:prstGeom prst="rect">
              <a:avLst/>
            </a:prstGeom>
          </p:spPr>
        </p:pic>
        <p:sp>
          <p:nvSpPr>
            <p:cNvPr id="26" name="TextBox 25">
              <a:extLst>
                <a:ext uri="{FF2B5EF4-FFF2-40B4-BE49-F238E27FC236}">
                  <a16:creationId xmlns:a16="http://schemas.microsoft.com/office/drawing/2014/main" id="{7918D98E-8EC4-4B9B-9A87-C85608473C17}"/>
                </a:ext>
              </a:extLst>
            </p:cNvPr>
            <p:cNvSpPr txBox="1"/>
            <p:nvPr/>
          </p:nvSpPr>
          <p:spPr>
            <a:xfrm>
              <a:off x="5545976" y="3663328"/>
              <a:ext cx="1048629" cy="271554"/>
            </a:xfrm>
            <a:prstGeom prst="rect">
              <a:avLst/>
            </a:prstGeom>
            <a:solidFill>
              <a:schemeClr val="bg1">
                <a:lumMod val="95000"/>
              </a:schemeClr>
            </a:solidFill>
          </p:spPr>
          <p:txBody>
            <a:bodyPr wrap="square">
              <a:spAutoFit/>
            </a:bodyPr>
            <a:lstStyle/>
            <a:p>
              <a:pPr defTabSz="914367"/>
              <a:r>
                <a:rPr lang="fr-FR" sz="1176" b="1" dirty="0">
                  <a:solidFill>
                    <a:srgbClr val="000000"/>
                  </a:solidFill>
                  <a:latin typeface="Segoe UI"/>
                </a:rPr>
                <a:t>scripts</a:t>
              </a:r>
            </a:p>
          </p:txBody>
        </p:sp>
        <p:pic>
          <p:nvPicPr>
            <p:cNvPr id="27" name="Graphic 26" descr="Paper">
              <a:extLst>
                <a:ext uri="{FF2B5EF4-FFF2-40B4-BE49-F238E27FC236}">
                  <a16:creationId xmlns:a16="http://schemas.microsoft.com/office/drawing/2014/main" id="{4C9EA50F-C614-4043-922D-46EC6AC48AB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06006" y="4188105"/>
              <a:ext cx="556472" cy="556472"/>
            </a:xfrm>
            <a:prstGeom prst="rect">
              <a:avLst/>
            </a:prstGeom>
          </p:spPr>
        </p:pic>
        <p:sp>
          <p:nvSpPr>
            <p:cNvPr id="28" name="TextBox 27">
              <a:extLst>
                <a:ext uri="{FF2B5EF4-FFF2-40B4-BE49-F238E27FC236}">
                  <a16:creationId xmlns:a16="http://schemas.microsoft.com/office/drawing/2014/main" id="{D678C3FE-2B75-448D-9427-533E51440342}"/>
                </a:ext>
              </a:extLst>
            </p:cNvPr>
            <p:cNvSpPr txBox="1"/>
            <p:nvPr/>
          </p:nvSpPr>
          <p:spPr>
            <a:xfrm>
              <a:off x="4923937" y="4720379"/>
              <a:ext cx="1901782" cy="271554"/>
            </a:xfrm>
            <a:prstGeom prst="rect">
              <a:avLst/>
            </a:prstGeom>
            <a:noFill/>
          </p:spPr>
          <p:txBody>
            <a:bodyPr wrap="square">
              <a:spAutoFit/>
            </a:bodyPr>
            <a:lstStyle/>
            <a:p>
              <a:pPr defTabSz="914367"/>
              <a:r>
                <a:rPr lang="fr-FR" sz="1176" b="1" dirty="0">
                  <a:solidFill>
                    <a:srgbClr val="000000"/>
                  </a:solidFill>
                  <a:latin typeface="Segoe UI"/>
                </a:rPr>
                <a:t>az104-08-install_IIS.ps1</a:t>
              </a:r>
            </a:p>
          </p:txBody>
        </p:sp>
        <p:sp>
          <p:nvSpPr>
            <p:cNvPr id="29" name="TextBox 28">
              <a:extLst>
                <a:ext uri="{FF2B5EF4-FFF2-40B4-BE49-F238E27FC236}">
                  <a16:creationId xmlns:a16="http://schemas.microsoft.com/office/drawing/2014/main" id="{2C666AF3-B915-43B5-B90E-A69B774DB843}"/>
                </a:ext>
              </a:extLst>
            </p:cNvPr>
            <p:cNvSpPr txBox="1"/>
            <p:nvPr/>
          </p:nvSpPr>
          <p:spPr>
            <a:xfrm>
              <a:off x="7379175" y="1651982"/>
              <a:ext cx="1297732" cy="271554"/>
            </a:xfrm>
            <a:prstGeom prst="rect">
              <a:avLst/>
            </a:prstGeom>
            <a:noFill/>
          </p:spPr>
          <p:txBody>
            <a:bodyPr wrap="square">
              <a:spAutoFit/>
            </a:bodyPr>
            <a:lstStyle/>
            <a:p>
              <a:pPr defTabSz="914367"/>
              <a:r>
                <a:rPr lang="fr-FR" sz="1176" b="1" dirty="0">
                  <a:solidFill>
                    <a:srgbClr val="000000"/>
                  </a:solidFill>
                  <a:latin typeface="Segoe UI"/>
                </a:rPr>
                <a:t>az104-08-rg02</a:t>
              </a:r>
            </a:p>
          </p:txBody>
        </p:sp>
        <p:sp>
          <p:nvSpPr>
            <p:cNvPr id="30" name="Rectangle 29">
              <a:extLst>
                <a:ext uri="{FF2B5EF4-FFF2-40B4-BE49-F238E27FC236}">
                  <a16:creationId xmlns:a16="http://schemas.microsoft.com/office/drawing/2014/main" id="{6BDB143A-70EA-4E79-8420-4D31AF56C5DD}"/>
                </a:ext>
              </a:extLst>
            </p:cNvPr>
            <p:cNvSpPr/>
            <p:nvPr/>
          </p:nvSpPr>
          <p:spPr bwMode="auto">
            <a:xfrm>
              <a:off x="7006251" y="2070440"/>
              <a:ext cx="4093924" cy="308215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pic>
          <p:nvPicPr>
            <p:cNvPr id="31" name="Graphic 30">
              <a:extLst>
                <a:ext uri="{FF2B5EF4-FFF2-40B4-BE49-F238E27FC236}">
                  <a16:creationId xmlns:a16="http://schemas.microsoft.com/office/drawing/2014/main" id="{D3A782D0-1F21-46F6-8D30-DBA60189DB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06251" y="1600595"/>
              <a:ext cx="376369" cy="376369"/>
            </a:xfrm>
            <a:prstGeom prst="rect">
              <a:avLst/>
            </a:prstGeom>
          </p:spPr>
        </p:pic>
        <p:pic>
          <p:nvPicPr>
            <p:cNvPr id="32" name="Graphic 31">
              <a:extLst>
                <a:ext uri="{FF2B5EF4-FFF2-40B4-BE49-F238E27FC236}">
                  <a16:creationId xmlns:a16="http://schemas.microsoft.com/office/drawing/2014/main" id="{6ED35BD0-FF7A-408D-B110-B6F6F017D95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052633" y="2903107"/>
              <a:ext cx="545491" cy="545491"/>
            </a:xfrm>
            <a:prstGeom prst="rect">
              <a:avLst/>
            </a:prstGeom>
          </p:spPr>
        </p:pic>
        <p:sp>
          <p:nvSpPr>
            <p:cNvPr id="33" name="TextBox 32">
              <a:extLst>
                <a:ext uri="{FF2B5EF4-FFF2-40B4-BE49-F238E27FC236}">
                  <a16:creationId xmlns:a16="http://schemas.microsoft.com/office/drawing/2014/main" id="{395A6683-A89B-4D1E-81F3-866C26655F8E}"/>
                </a:ext>
              </a:extLst>
            </p:cNvPr>
            <p:cNvSpPr txBox="1"/>
            <p:nvPr/>
          </p:nvSpPr>
          <p:spPr>
            <a:xfrm>
              <a:off x="7780327" y="3456912"/>
              <a:ext cx="1297732" cy="271554"/>
            </a:xfrm>
            <a:prstGeom prst="rect">
              <a:avLst/>
            </a:prstGeom>
            <a:noFill/>
          </p:spPr>
          <p:txBody>
            <a:bodyPr wrap="square">
              <a:spAutoFit/>
            </a:bodyPr>
            <a:lstStyle/>
            <a:p>
              <a:pPr defTabSz="914367"/>
              <a:r>
                <a:rPr lang="fr-FR" sz="1176" b="1" dirty="0">
                  <a:solidFill>
                    <a:srgbClr val="000000"/>
                  </a:solidFill>
                  <a:latin typeface="Segoe UI"/>
                </a:rPr>
                <a:t>az10408vmss0</a:t>
              </a:r>
            </a:p>
          </p:txBody>
        </p:sp>
        <p:sp>
          <p:nvSpPr>
            <p:cNvPr id="34" name="Rectangle 33">
              <a:extLst>
                <a:ext uri="{FF2B5EF4-FFF2-40B4-BE49-F238E27FC236}">
                  <a16:creationId xmlns:a16="http://schemas.microsoft.com/office/drawing/2014/main" id="{01FDDC22-5E4E-4539-8395-C3808B4DFA26}"/>
                </a:ext>
              </a:extLst>
            </p:cNvPr>
            <p:cNvSpPr/>
            <p:nvPr/>
          </p:nvSpPr>
          <p:spPr bwMode="auto">
            <a:xfrm>
              <a:off x="7126684" y="2492953"/>
              <a:ext cx="3729458" cy="249897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35" name="Rectangle 34">
              <a:extLst>
                <a:ext uri="{FF2B5EF4-FFF2-40B4-BE49-F238E27FC236}">
                  <a16:creationId xmlns:a16="http://schemas.microsoft.com/office/drawing/2014/main" id="{48619EFB-BCA7-4763-A2B2-B9120DEED103}"/>
                </a:ext>
              </a:extLst>
            </p:cNvPr>
            <p:cNvSpPr/>
            <p:nvPr/>
          </p:nvSpPr>
          <p:spPr bwMode="auto">
            <a:xfrm>
              <a:off x="7498049" y="2781538"/>
              <a:ext cx="3187882" cy="196303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pic>
          <p:nvPicPr>
            <p:cNvPr id="36" name="Graphic 35">
              <a:extLst>
                <a:ext uri="{FF2B5EF4-FFF2-40B4-BE49-F238E27FC236}">
                  <a16:creationId xmlns:a16="http://schemas.microsoft.com/office/drawing/2014/main" id="{5B9013E0-7A82-4491-8F97-DB3E22CBA5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45657" y="2095976"/>
              <a:ext cx="412418" cy="412418"/>
            </a:xfrm>
            <a:prstGeom prst="rect">
              <a:avLst/>
            </a:prstGeom>
          </p:spPr>
        </p:pic>
        <p:sp>
          <p:nvSpPr>
            <p:cNvPr id="37" name="TextBox 36">
              <a:extLst>
                <a:ext uri="{FF2B5EF4-FFF2-40B4-BE49-F238E27FC236}">
                  <a16:creationId xmlns:a16="http://schemas.microsoft.com/office/drawing/2014/main" id="{8085C07C-38C3-48A4-8AF7-6F6C16C01CC0}"/>
                </a:ext>
              </a:extLst>
            </p:cNvPr>
            <p:cNvSpPr txBox="1"/>
            <p:nvPr/>
          </p:nvSpPr>
          <p:spPr>
            <a:xfrm>
              <a:off x="7558075" y="2152117"/>
              <a:ext cx="2688259" cy="271554"/>
            </a:xfrm>
            <a:prstGeom prst="rect">
              <a:avLst/>
            </a:prstGeom>
            <a:noFill/>
          </p:spPr>
          <p:txBody>
            <a:bodyPr wrap="square">
              <a:spAutoFit/>
            </a:bodyPr>
            <a:lstStyle/>
            <a:p>
              <a:pPr defTabSz="914367"/>
              <a:r>
                <a:rPr lang="fr-FR" sz="1176" b="1" dirty="0">
                  <a:solidFill>
                    <a:srgbClr val="000000"/>
                  </a:solidFill>
                  <a:latin typeface="Segoe UI"/>
                </a:rPr>
                <a:t>az104-08-rg02-vnet </a:t>
              </a:r>
              <a:r>
                <a:rPr lang="fr-FR" sz="1176" dirty="0">
                  <a:solidFill>
                    <a:srgbClr val="000000"/>
                  </a:solidFill>
                  <a:latin typeface="Segoe UI"/>
                </a:rPr>
                <a:t>10.82.0.0/20</a:t>
              </a:r>
            </a:p>
          </p:txBody>
        </p:sp>
        <p:sp>
          <p:nvSpPr>
            <p:cNvPr id="38" name="TextBox 37">
              <a:extLst>
                <a:ext uri="{FF2B5EF4-FFF2-40B4-BE49-F238E27FC236}">
                  <a16:creationId xmlns:a16="http://schemas.microsoft.com/office/drawing/2014/main" id="{9B808792-9BFE-4E88-AAF2-0E17BB7F3BD7}"/>
                </a:ext>
              </a:extLst>
            </p:cNvPr>
            <p:cNvSpPr txBox="1"/>
            <p:nvPr/>
          </p:nvSpPr>
          <p:spPr>
            <a:xfrm>
              <a:off x="7432645" y="2523835"/>
              <a:ext cx="1848143" cy="271554"/>
            </a:xfrm>
            <a:prstGeom prst="rect">
              <a:avLst/>
            </a:prstGeom>
            <a:noFill/>
          </p:spPr>
          <p:txBody>
            <a:bodyPr wrap="square">
              <a:spAutoFit/>
            </a:bodyPr>
            <a:lstStyle/>
            <a:p>
              <a:pPr defTabSz="914367"/>
              <a:r>
                <a:rPr lang="fr-FR" sz="1176" b="1" dirty="0">
                  <a:solidFill>
                    <a:srgbClr val="000000"/>
                  </a:solidFill>
                  <a:latin typeface="Segoe UI"/>
                </a:rPr>
                <a:t>Subnet0 </a:t>
              </a:r>
              <a:r>
                <a:rPr lang="fr-FR" sz="1176" dirty="0">
                  <a:solidFill>
                    <a:srgbClr val="000000"/>
                  </a:solidFill>
                  <a:latin typeface="Segoe UI"/>
                </a:rPr>
                <a:t>10.82.0.0/24</a:t>
              </a:r>
            </a:p>
          </p:txBody>
        </p:sp>
        <p:pic>
          <p:nvPicPr>
            <p:cNvPr id="39" name="Graphic 38">
              <a:extLst>
                <a:ext uri="{FF2B5EF4-FFF2-40B4-BE49-F238E27FC236}">
                  <a16:creationId xmlns:a16="http://schemas.microsoft.com/office/drawing/2014/main" id="{A217A4F0-12CE-4C97-A39D-7571D57D5E6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183225" y="3943529"/>
              <a:ext cx="414898" cy="414898"/>
            </a:xfrm>
            <a:prstGeom prst="rect">
              <a:avLst/>
            </a:prstGeom>
          </p:spPr>
        </p:pic>
        <p:sp>
          <p:nvSpPr>
            <p:cNvPr id="40" name="TextBox 39">
              <a:extLst>
                <a:ext uri="{FF2B5EF4-FFF2-40B4-BE49-F238E27FC236}">
                  <a16:creationId xmlns:a16="http://schemas.microsoft.com/office/drawing/2014/main" id="{F2F52DF8-F5C0-4EAD-A304-EFAFA780CB5F}"/>
                </a:ext>
              </a:extLst>
            </p:cNvPr>
            <p:cNvSpPr txBox="1"/>
            <p:nvPr/>
          </p:nvSpPr>
          <p:spPr>
            <a:xfrm>
              <a:off x="7618482" y="4389989"/>
              <a:ext cx="1698607" cy="271554"/>
            </a:xfrm>
            <a:prstGeom prst="rect">
              <a:avLst/>
            </a:prstGeom>
            <a:noFill/>
          </p:spPr>
          <p:txBody>
            <a:bodyPr wrap="square">
              <a:spAutoFit/>
            </a:bodyPr>
            <a:lstStyle/>
            <a:p>
              <a:pPr defTabSz="914367"/>
              <a:r>
                <a:rPr lang="fr-FR" sz="1176" b="1" dirty="0">
                  <a:solidFill>
                    <a:srgbClr val="000000"/>
                  </a:solidFill>
                  <a:latin typeface="Segoe UI"/>
                </a:rPr>
                <a:t>az10408vmss0-nsg</a:t>
              </a:r>
            </a:p>
          </p:txBody>
        </p:sp>
        <p:pic>
          <p:nvPicPr>
            <p:cNvPr id="41" name="Graphic 40">
              <a:extLst>
                <a:ext uri="{FF2B5EF4-FFF2-40B4-BE49-F238E27FC236}">
                  <a16:creationId xmlns:a16="http://schemas.microsoft.com/office/drawing/2014/main" id="{D27F407F-1E4A-45EF-8EC4-3AC48287BE5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728128" y="2899104"/>
              <a:ext cx="498254" cy="498254"/>
            </a:xfrm>
            <a:prstGeom prst="rect">
              <a:avLst/>
            </a:prstGeom>
          </p:spPr>
        </p:pic>
        <p:sp>
          <p:nvSpPr>
            <p:cNvPr id="42" name="TextBox 41">
              <a:extLst>
                <a:ext uri="{FF2B5EF4-FFF2-40B4-BE49-F238E27FC236}">
                  <a16:creationId xmlns:a16="http://schemas.microsoft.com/office/drawing/2014/main" id="{356A971C-71E6-46F9-81B0-1EFCB1729A48}"/>
                </a:ext>
              </a:extLst>
            </p:cNvPr>
            <p:cNvSpPr txBox="1"/>
            <p:nvPr/>
          </p:nvSpPr>
          <p:spPr>
            <a:xfrm>
              <a:off x="9303969" y="3445737"/>
              <a:ext cx="1542542" cy="271554"/>
            </a:xfrm>
            <a:prstGeom prst="rect">
              <a:avLst/>
            </a:prstGeom>
            <a:noFill/>
          </p:spPr>
          <p:txBody>
            <a:bodyPr wrap="square">
              <a:spAutoFit/>
            </a:bodyPr>
            <a:lstStyle/>
            <a:p>
              <a:pPr defTabSz="914367"/>
              <a:r>
                <a:rPr lang="fr-FR" sz="1176" b="1" dirty="0">
                  <a:solidFill>
                    <a:srgbClr val="000000"/>
                  </a:solidFill>
                  <a:latin typeface="Segoe UI"/>
                </a:rPr>
                <a:t>az10408vmss0-lb</a:t>
              </a:r>
            </a:p>
          </p:txBody>
        </p:sp>
        <p:pic>
          <p:nvPicPr>
            <p:cNvPr id="43" name="Graphic 42">
              <a:extLst>
                <a:ext uri="{FF2B5EF4-FFF2-40B4-BE49-F238E27FC236}">
                  <a16:creationId xmlns:a16="http://schemas.microsoft.com/office/drawing/2014/main" id="{7359F2C1-EA91-44DD-8ECE-7BA2173ACCD2}"/>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776462" y="3944711"/>
              <a:ext cx="414898" cy="414898"/>
            </a:xfrm>
            <a:prstGeom prst="rect">
              <a:avLst/>
            </a:prstGeom>
          </p:spPr>
        </p:pic>
        <p:sp>
          <p:nvSpPr>
            <p:cNvPr id="44" name="TextBox 43">
              <a:extLst>
                <a:ext uri="{FF2B5EF4-FFF2-40B4-BE49-F238E27FC236}">
                  <a16:creationId xmlns:a16="http://schemas.microsoft.com/office/drawing/2014/main" id="{3CE02A5D-EF2E-4D89-8DD6-DEEB7DBF448D}"/>
                </a:ext>
              </a:extLst>
            </p:cNvPr>
            <p:cNvSpPr txBox="1"/>
            <p:nvPr/>
          </p:nvSpPr>
          <p:spPr>
            <a:xfrm>
              <a:off x="9346060" y="4382280"/>
              <a:ext cx="1542541" cy="271554"/>
            </a:xfrm>
            <a:prstGeom prst="rect">
              <a:avLst/>
            </a:prstGeom>
            <a:noFill/>
          </p:spPr>
          <p:txBody>
            <a:bodyPr wrap="square">
              <a:spAutoFit/>
            </a:bodyPr>
            <a:lstStyle/>
            <a:p>
              <a:pPr defTabSz="914367"/>
              <a:r>
                <a:rPr lang="fr-FR" sz="1176" b="1" dirty="0">
                  <a:solidFill>
                    <a:srgbClr val="000000"/>
                  </a:solidFill>
                  <a:latin typeface="Segoe UI"/>
                </a:rPr>
                <a:t>az10408vmss0-ip</a:t>
              </a:r>
            </a:p>
          </p:txBody>
        </p:sp>
        <p:sp>
          <p:nvSpPr>
            <p:cNvPr id="45" name="TextBox 44">
              <a:extLst>
                <a:ext uri="{FF2B5EF4-FFF2-40B4-BE49-F238E27FC236}">
                  <a16:creationId xmlns:a16="http://schemas.microsoft.com/office/drawing/2014/main" id="{EF3C7B6C-839C-42F8-99FE-5297BA7ED543}"/>
                </a:ext>
              </a:extLst>
            </p:cNvPr>
            <p:cNvSpPr txBox="1"/>
            <p:nvPr/>
          </p:nvSpPr>
          <p:spPr>
            <a:xfrm>
              <a:off x="598455" y="1333727"/>
              <a:ext cx="856478"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1</a:t>
              </a:r>
            </a:p>
          </p:txBody>
        </p:sp>
        <p:sp>
          <p:nvSpPr>
            <p:cNvPr id="46" name="TextBox 45">
              <a:extLst>
                <a:ext uri="{FF2B5EF4-FFF2-40B4-BE49-F238E27FC236}">
                  <a16:creationId xmlns:a16="http://schemas.microsoft.com/office/drawing/2014/main" id="{0AF8E876-56C5-4995-A030-CE3B79B48BFC}"/>
                </a:ext>
              </a:extLst>
            </p:cNvPr>
            <p:cNvSpPr txBox="1"/>
            <p:nvPr/>
          </p:nvSpPr>
          <p:spPr>
            <a:xfrm>
              <a:off x="4839628" y="1367216"/>
              <a:ext cx="856478"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2</a:t>
              </a:r>
            </a:p>
          </p:txBody>
        </p:sp>
        <p:sp>
          <p:nvSpPr>
            <p:cNvPr id="47" name="TextBox 46">
              <a:extLst>
                <a:ext uri="{FF2B5EF4-FFF2-40B4-BE49-F238E27FC236}">
                  <a16:creationId xmlns:a16="http://schemas.microsoft.com/office/drawing/2014/main" id="{1EC83B1D-FFB9-4390-8C37-0DD3481BAAA7}"/>
                </a:ext>
              </a:extLst>
            </p:cNvPr>
            <p:cNvSpPr txBox="1"/>
            <p:nvPr/>
          </p:nvSpPr>
          <p:spPr>
            <a:xfrm>
              <a:off x="6892733" y="1324728"/>
              <a:ext cx="2835394"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3, Task 4, Task 5, Task 6, Task 7 </a:t>
              </a:r>
            </a:p>
          </p:txBody>
        </p:sp>
      </p:grpSp>
      <p:sp>
        <p:nvSpPr>
          <p:cNvPr id="49" name="Rectangle 48">
            <a:extLst>
              <a:ext uri="{FF2B5EF4-FFF2-40B4-BE49-F238E27FC236}">
                <a16:creationId xmlns:a16="http://schemas.microsoft.com/office/drawing/2014/main" id="{B5FD1044-0E09-4255-8399-DE5F07FA9AF7}"/>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297911273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29DAB8-F171-AD88-F1FD-A7C95811FF39}"/>
              </a:ext>
            </a:extLst>
          </p:cNvPr>
          <p:cNvSpPr>
            <a:spLocks noGrp="1"/>
          </p:cNvSpPr>
          <p:nvPr>
            <p:ph type="title"/>
          </p:nvPr>
        </p:nvSpPr>
        <p:spPr/>
        <p:txBody>
          <a:bodyPr/>
          <a:lstStyle/>
          <a:p>
            <a:r>
              <a:rPr lang="en-US" dirty="0">
                <a:ea typeface="+mj-lt"/>
                <a:cs typeface="+mj-lt"/>
              </a:rPr>
              <a:t>Administer Virtual Machines whiteboard</a:t>
            </a:r>
            <a:endParaRPr lang="en-US" dirty="0"/>
          </a:p>
        </p:txBody>
      </p:sp>
      <p:grpSp>
        <p:nvGrpSpPr>
          <p:cNvPr id="2" name="Group 1" descr="whiteboard diagram editable version">
            <a:extLst>
              <a:ext uri="{FF2B5EF4-FFF2-40B4-BE49-F238E27FC236}">
                <a16:creationId xmlns:a16="http://schemas.microsoft.com/office/drawing/2014/main" id="{AE428C98-E220-028B-34DB-76298B8327A8}"/>
              </a:ext>
            </a:extLst>
          </p:cNvPr>
          <p:cNvGrpSpPr/>
          <p:nvPr/>
        </p:nvGrpSpPr>
        <p:grpSpPr>
          <a:xfrm>
            <a:off x="1323639" y="1344039"/>
            <a:ext cx="10173267" cy="4946275"/>
            <a:chOff x="962459" y="1352095"/>
            <a:chExt cx="9016805" cy="4992584"/>
          </a:xfrm>
        </p:grpSpPr>
        <p:sp>
          <p:nvSpPr>
            <p:cNvPr id="6" name="Oval 5">
              <a:extLst>
                <a:ext uri="{FF2B5EF4-FFF2-40B4-BE49-F238E27FC236}">
                  <a16:creationId xmlns:a16="http://schemas.microsoft.com/office/drawing/2014/main" id="{1EB36333-037C-237D-001A-EB36786A3F99}"/>
                </a:ext>
              </a:extLst>
            </p:cNvPr>
            <p:cNvSpPr/>
            <p:nvPr/>
          </p:nvSpPr>
          <p:spPr bwMode="auto">
            <a:xfrm>
              <a:off x="4245487" y="1352095"/>
              <a:ext cx="2725522" cy="862145"/>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93260" rIns="93260" bIns="93260"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1632" b="1" dirty="0">
                  <a:solidFill>
                    <a:srgbClr val="0078D4">
                      <a:lumMod val="50000"/>
                    </a:srgbClr>
                  </a:solidFill>
                  <a:latin typeface="Segoe UI"/>
                  <a:cs typeface="Segoe UI" pitchFamily="34" charset="0"/>
                </a:rPr>
                <a:t>Azure virtual machines</a:t>
              </a:r>
            </a:p>
          </p:txBody>
        </p:sp>
        <p:sp>
          <p:nvSpPr>
            <p:cNvPr id="7" name="TextBox 6">
              <a:extLst>
                <a:ext uri="{FF2B5EF4-FFF2-40B4-BE49-F238E27FC236}">
                  <a16:creationId xmlns:a16="http://schemas.microsoft.com/office/drawing/2014/main" id="{2DEE9A72-310C-0170-9131-19A01373EB6B}"/>
                </a:ext>
              </a:extLst>
            </p:cNvPr>
            <p:cNvSpPr txBox="1"/>
            <p:nvPr/>
          </p:nvSpPr>
          <p:spPr>
            <a:xfrm>
              <a:off x="1168700" y="3320756"/>
              <a:ext cx="2007077" cy="870723"/>
            </a:xfrm>
            <a:prstGeom prst="rect">
              <a:avLst/>
            </a:prstGeom>
            <a:noFill/>
          </p:spPr>
          <p:txBody>
            <a:bodyPr wrap="square">
              <a:spAutoFit/>
            </a:bodyPr>
            <a:lstStyle/>
            <a:p>
              <a:pPr defTabSz="932597"/>
              <a:r>
                <a:rPr lang="en-US" sz="1632" b="1" dirty="0">
                  <a:solidFill>
                    <a:srgbClr val="0078D4">
                      <a:lumMod val="50000"/>
                    </a:srgbClr>
                  </a:solidFill>
                  <a:latin typeface="Segoe UI"/>
                  <a:cs typeface="Segoe UI" pitchFamily="34" charset="0"/>
                </a:rPr>
                <a:t>Access</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Bastion</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RDP/SSH</a:t>
              </a:r>
            </a:p>
          </p:txBody>
        </p:sp>
        <p:sp>
          <p:nvSpPr>
            <p:cNvPr id="8" name="TextBox 7">
              <a:extLst>
                <a:ext uri="{FF2B5EF4-FFF2-40B4-BE49-F238E27FC236}">
                  <a16:creationId xmlns:a16="http://schemas.microsoft.com/office/drawing/2014/main" id="{B6C3E9B8-1C17-7200-BA57-56C267DCCEF0}"/>
                </a:ext>
              </a:extLst>
            </p:cNvPr>
            <p:cNvSpPr txBox="1"/>
            <p:nvPr/>
          </p:nvSpPr>
          <p:spPr>
            <a:xfrm>
              <a:off x="7737124" y="2240636"/>
              <a:ext cx="2242140" cy="1904950"/>
            </a:xfrm>
            <a:prstGeom prst="rect">
              <a:avLst/>
            </a:prstGeom>
            <a:noFill/>
          </p:spPr>
          <p:txBody>
            <a:bodyPr wrap="square">
              <a:spAutoFit/>
            </a:bodyPr>
            <a:lstStyle/>
            <a:p>
              <a:pPr defTabSz="932597"/>
              <a:r>
                <a:rPr lang="en-US" sz="1632" b="1" u="sng" dirty="0">
                  <a:solidFill>
                    <a:srgbClr val="0078D4">
                      <a:lumMod val="50000"/>
                    </a:srgbClr>
                  </a:solidFill>
                  <a:latin typeface="Segoe UI"/>
                  <a:cs typeface="Segoe UI" pitchFamily="34" charset="0"/>
                </a:rPr>
                <a:t>Image</a:t>
              </a:r>
            </a:p>
            <a:p>
              <a:pPr marL="285750" indent="-285750" defTabSz="932597">
                <a:buFont typeface="Arial" panose="020B0604020202020204" pitchFamily="34" charset="0"/>
                <a:buChar char="•"/>
              </a:pPr>
              <a:r>
                <a:rPr lang="en-US" sz="1632" dirty="0">
                  <a:solidFill>
                    <a:srgbClr val="000000"/>
                  </a:solidFill>
                  <a:latin typeface="Segoe UI"/>
                  <a:ea typeface="Segoe UI" pitchFamily="34" charset="0"/>
                  <a:cs typeface="Segoe UI" pitchFamily="34" charset="0"/>
                </a:rPr>
                <a:t>Ubuntu</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Windows</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Red hat</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SUSE</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Custom</a:t>
              </a:r>
              <a:endParaRPr lang="en-US" sz="1632" dirty="0">
                <a:solidFill>
                  <a:srgbClr val="000000"/>
                </a:solidFill>
                <a:latin typeface="Segoe UI"/>
              </a:endParaRPr>
            </a:p>
          </p:txBody>
        </p:sp>
        <p:sp>
          <p:nvSpPr>
            <p:cNvPr id="9" name="TextBox 8">
              <a:extLst>
                <a:ext uri="{FF2B5EF4-FFF2-40B4-BE49-F238E27FC236}">
                  <a16:creationId xmlns:a16="http://schemas.microsoft.com/office/drawing/2014/main" id="{134C3E9C-8CFC-59FC-050B-5C334C13B8C1}"/>
                </a:ext>
              </a:extLst>
            </p:cNvPr>
            <p:cNvSpPr txBox="1"/>
            <p:nvPr/>
          </p:nvSpPr>
          <p:spPr>
            <a:xfrm>
              <a:off x="7658616" y="1607114"/>
              <a:ext cx="1903289" cy="353610"/>
            </a:xfrm>
            <a:prstGeom prst="rect">
              <a:avLst/>
            </a:prstGeom>
            <a:noFill/>
          </p:spPr>
          <p:txBody>
            <a:bodyPr wrap="square">
              <a:spAutoFit/>
            </a:bodyPr>
            <a:lstStyle/>
            <a:p>
              <a:pPr defTabSz="932597"/>
              <a:r>
                <a:rPr lang="en-US" sz="1632" b="1" dirty="0">
                  <a:solidFill>
                    <a:srgbClr val="0078D4">
                      <a:lumMod val="50000"/>
                    </a:srgbClr>
                  </a:solidFill>
                  <a:latin typeface="Segoe UI"/>
                  <a:cs typeface="Segoe UI" pitchFamily="34" charset="0"/>
                </a:rPr>
                <a:t>Name</a:t>
              </a:r>
            </a:p>
          </p:txBody>
        </p:sp>
        <p:sp>
          <p:nvSpPr>
            <p:cNvPr id="11" name="TextBox 10">
              <a:extLst>
                <a:ext uri="{FF2B5EF4-FFF2-40B4-BE49-F238E27FC236}">
                  <a16:creationId xmlns:a16="http://schemas.microsoft.com/office/drawing/2014/main" id="{0E345DD9-56DF-F468-C285-3EFA92650FCC}"/>
                </a:ext>
              </a:extLst>
            </p:cNvPr>
            <p:cNvSpPr txBox="1"/>
            <p:nvPr/>
          </p:nvSpPr>
          <p:spPr>
            <a:xfrm>
              <a:off x="962459" y="2351260"/>
              <a:ext cx="2178746" cy="353610"/>
            </a:xfrm>
            <a:prstGeom prst="rect">
              <a:avLst/>
            </a:prstGeom>
            <a:noFill/>
          </p:spPr>
          <p:txBody>
            <a:bodyPr wrap="square">
              <a:spAutoFit/>
            </a:bodyPr>
            <a:lstStyle/>
            <a:p>
              <a:pPr algn="ctr" defTabSz="932597"/>
              <a:r>
                <a:rPr lang="en-US" sz="1632" b="1" dirty="0">
                  <a:solidFill>
                    <a:srgbClr val="0078D4">
                      <a:lumMod val="50000"/>
                    </a:srgbClr>
                  </a:solidFill>
                  <a:latin typeface="Segoe UI"/>
                  <a:ea typeface="Segoe UI" pitchFamily="34" charset="0"/>
                  <a:cs typeface="Segoe UI" pitchFamily="34" charset="0"/>
                </a:rPr>
                <a:t>Responsibilities</a:t>
              </a:r>
              <a:endParaRPr lang="en-US" sz="1632" b="1" dirty="0">
                <a:solidFill>
                  <a:srgbClr val="0078D4">
                    <a:lumMod val="50000"/>
                  </a:srgbClr>
                </a:solidFill>
                <a:latin typeface="Segoe UI"/>
              </a:endParaRPr>
            </a:p>
          </p:txBody>
        </p:sp>
        <p:sp>
          <p:nvSpPr>
            <p:cNvPr id="14" name="TextBox 13">
              <a:extLst>
                <a:ext uri="{FF2B5EF4-FFF2-40B4-BE49-F238E27FC236}">
                  <a16:creationId xmlns:a16="http://schemas.microsoft.com/office/drawing/2014/main" id="{7BB1C914-BD36-1C73-D4D3-6DAFBE2B6243}"/>
                </a:ext>
              </a:extLst>
            </p:cNvPr>
            <p:cNvSpPr txBox="1"/>
            <p:nvPr/>
          </p:nvSpPr>
          <p:spPr>
            <a:xfrm>
              <a:off x="2394635" y="4439729"/>
              <a:ext cx="3298561" cy="1904950"/>
            </a:xfrm>
            <a:prstGeom prst="rect">
              <a:avLst/>
            </a:prstGeom>
            <a:noFill/>
          </p:spPr>
          <p:txBody>
            <a:bodyPr wrap="square">
              <a:spAutoFit/>
            </a:bodyPr>
            <a:lstStyle/>
            <a:p>
              <a:pPr defTabSz="932597"/>
              <a:r>
                <a:rPr lang="en-US" sz="1632" b="1" u="sng" dirty="0">
                  <a:solidFill>
                    <a:srgbClr val="0078D4">
                      <a:lumMod val="50000"/>
                    </a:srgbClr>
                  </a:solidFill>
                  <a:latin typeface="Segoe UI"/>
                  <a:cs typeface="Segoe UI" pitchFamily="34" charset="0"/>
                </a:rPr>
                <a:t>Sizing/cost</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General purpose</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Compute optimized</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Memory optimized</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Storage optimized</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GPU</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HPC</a:t>
              </a:r>
              <a:endParaRPr lang="en-US" sz="1632" b="1" dirty="0">
                <a:solidFill>
                  <a:srgbClr val="0078D4">
                    <a:lumMod val="50000"/>
                  </a:srgbClr>
                </a:solidFill>
                <a:latin typeface="Segoe UI"/>
                <a:cs typeface="Segoe UI" pitchFamily="34" charset="0"/>
              </a:endParaRPr>
            </a:p>
          </p:txBody>
        </p:sp>
        <p:sp>
          <p:nvSpPr>
            <p:cNvPr id="15" name="TextBox 14">
              <a:extLst>
                <a:ext uri="{FF2B5EF4-FFF2-40B4-BE49-F238E27FC236}">
                  <a16:creationId xmlns:a16="http://schemas.microsoft.com/office/drawing/2014/main" id="{ABB1A4F0-8E37-E930-A49A-55E26A70BD87}"/>
                </a:ext>
              </a:extLst>
            </p:cNvPr>
            <p:cNvSpPr txBox="1"/>
            <p:nvPr/>
          </p:nvSpPr>
          <p:spPr>
            <a:xfrm>
              <a:off x="5777785" y="4439729"/>
              <a:ext cx="2725522" cy="1387837"/>
            </a:xfrm>
            <a:prstGeom prst="rect">
              <a:avLst/>
            </a:prstGeom>
            <a:noFill/>
          </p:spPr>
          <p:txBody>
            <a:bodyPr wrap="square">
              <a:spAutoFit/>
            </a:bodyPr>
            <a:lstStyle/>
            <a:p>
              <a:pPr algn="ctr" defTabSz="932597"/>
              <a:r>
                <a:rPr lang="en-US" sz="1632" b="1" u="sng" dirty="0">
                  <a:solidFill>
                    <a:srgbClr val="0078D4">
                      <a:lumMod val="50000"/>
                    </a:srgbClr>
                  </a:solidFill>
                  <a:latin typeface="Segoe UI"/>
                  <a:cs typeface="Segoe UI" pitchFamily="34" charset="0"/>
                </a:rPr>
                <a:t>Availability options</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Availability zones</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Availability sets</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VM scale sets</a:t>
              </a:r>
            </a:p>
            <a:p>
              <a:pPr algn="ctr" defTabSz="932597"/>
              <a:endParaRPr lang="en-US" sz="1632" b="1" dirty="0">
                <a:solidFill>
                  <a:srgbClr val="0078D4">
                    <a:lumMod val="50000"/>
                  </a:srgbClr>
                </a:solidFill>
                <a:latin typeface="Segoe UI"/>
                <a:cs typeface="Segoe UI" pitchFamily="34" charset="0"/>
              </a:endParaRPr>
            </a:p>
          </p:txBody>
        </p:sp>
        <p:sp>
          <p:nvSpPr>
            <p:cNvPr id="24" name="TextBox 23">
              <a:extLst>
                <a:ext uri="{FF2B5EF4-FFF2-40B4-BE49-F238E27FC236}">
                  <a16:creationId xmlns:a16="http://schemas.microsoft.com/office/drawing/2014/main" id="{158AD0A4-77E7-A30C-128B-2FFC340748ED}"/>
                </a:ext>
              </a:extLst>
            </p:cNvPr>
            <p:cNvSpPr txBox="1"/>
            <p:nvPr/>
          </p:nvSpPr>
          <p:spPr>
            <a:xfrm>
              <a:off x="1382728" y="1610754"/>
              <a:ext cx="1164397" cy="346708"/>
            </a:xfrm>
            <a:prstGeom prst="rect">
              <a:avLst/>
            </a:prstGeom>
            <a:noFill/>
          </p:spPr>
          <p:txBody>
            <a:bodyPr wrap="square">
              <a:spAutoFit/>
            </a:bodyPr>
            <a:lstStyle/>
            <a:p>
              <a:pPr defTabSz="932597"/>
              <a:r>
                <a:rPr lang="en-US" sz="1632" b="1" dirty="0">
                  <a:solidFill>
                    <a:srgbClr val="0078D4">
                      <a:lumMod val="50000"/>
                    </a:srgbClr>
                  </a:solidFill>
                  <a:latin typeface="Segoe UI"/>
                  <a:cs typeface="Segoe UI" pitchFamily="34" charset="0"/>
                </a:rPr>
                <a:t>Storage</a:t>
              </a:r>
            </a:p>
          </p:txBody>
        </p:sp>
        <p:cxnSp>
          <p:nvCxnSpPr>
            <p:cNvPr id="27" name="Straight Connector 26">
              <a:extLst>
                <a:ext uri="{FF2B5EF4-FFF2-40B4-BE49-F238E27FC236}">
                  <a16:creationId xmlns:a16="http://schemas.microsoft.com/office/drawing/2014/main" id="{8FC32B99-85D8-2375-2D3E-69022AEEA48D}"/>
                </a:ext>
              </a:extLst>
            </p:cNvPr>
            <p:cNvCxnSpPr>
              <a:cxnSpLocks/>
              <a:stCxn id="6" idx="2"/>
              <a:endCxn id="6" idx="2"/>
            </p:cNvCxnSpPr>
            <p:nvPr/>
          </p:nvCxnSpPr>
          <p:spPr>
            <a:xfrm>
              <a:off x="4245487" y="1783168"/>
              <a:ext cx="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1E166D5-7963-9297-7E86-896358B333D1}"/>
                </a:ext>
              </a:extLst>
            </p:cNvPr>
            <p:cNvCxnSpPr>
              <a:cxnSpLocks/>
              <a:stCxn id="6" idx="2"/>
              <a:endCxn id="24" idx="3"/>
            </p:cNvCxnSpPr>
            <p:nvPr/>
          </p:nvCxnSpPr>
          <p:spPr>
            <a:xfrm flipH="1">
              <a:off x="2547125" y="1783167"/>
              <a:ext cx="1698362" cy="94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B5BA325-6283-805A-A173-8B1497FE6E63}"/>
                </a:ext>
              </a:extLst>
            </p:cNvPr>
            <p:cNvCxnSpPr>
              <a:cxnSpLocks/>
              <a:stCxn id="9" idx="1"/>
              <a:endCxn id="6" idx="6"/>
            </p:cNvCxnSpPr>
            <p:nvPr/>
          </p:nvCxnSpPr>
          <p:spPr>
            <a:xfrm flipH="1" flipV="1">
              <a:off x="6971009" y="1783167"/>
              <a:ext cx="687607" cy="75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1F72231-7D04-9852-80E0-E3248E2A38AA}"/>
                </a:ext>
              </a:extLst>
            </p:cNvPr>
            <p:cNvCxnSpPr>
              <a:cxnSpLocks/>
              <a:stCxn id="6" idx="3"/>
              <a:endCxn id="11" idx="3"/>
            </p:cNvCxnSpPr>
            <p:nvPr/>
          </p:nvCxnSpPr>
          <p:spPr>
            <a:xfrm flipH="1">
              <a:off x="3141205" y="2087981"/>
              <a:ext cx="1503425" cy="44008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C4C0FEC-7168-3B50-C924-017A92D38579}"/>
                </a:ext>
              </a:extLst>
            </p:cNvPr>
            <p:cNvCxnSpPr>
              <a:cxnSpLocks/>
              <a:stCxn id="6" idx="4"/>
              <a:endCxn id="7" idx="0"/>
            </p:cNvCxnSpPr>
            <p:nvPr/>
          </p:nvCxnSpPr>
          <p:spPr>
            <a:xfrm flipH="1">
              <a:off x="2172239" y="2214240"/>
              <a:ext cx="3436010" cy="110651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A63BA1-D1F3-EB15-0848-3E169E2E7DAE}"/>
                </a:ext>
              </a:extLst>
            </p:cNvPr>
            <p:cNvCxnSpPr>
              <a:cxnSpLocks/>
              <a:stCxn id="8" idx="1"/>
              <a:endCxn id="6" idx="5"/>
            </p:cNvCxnSpPr>
            <p:nvPr/>
          </p:nvCxnSpPr>
          <p:spPr>
            <a:xfrm flipH="1" flipV="1">
              <a:off x="6571866" y="2087981"/>
              <a:ext cx="1165258" cy="110513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E80A447F-7CDC-2A6A-D980-4502B07241E7}"/>
                </a:ext>
              </a:extLst>
            </p:cNvPr>
            <p:cNvCxnSpPr>
              <a:cxnSpLocks/>
              <a:stCxn id="6" idx="4"/>
              <a:endCxn id="14" idx="0"/>
            </p:cNvCxnSpPr>
            <p:nvPr/>
          </p:nvCxnSpPr>
          <p:spPr>
            <a:xfrm rot="5400000">
              <a:off x="3713338" y="2544818"/>
              <a:ext cx="2225489" cy="1564333"/>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AFB2F271-08D1-78ED-4AB5-5CEFF6C828AE}"/>
                </a:ext>
              </a:extLst>
            </p:cNvPr>
            <p:cNvCxnSpPr>
              <a:cxnSpLocks/>
              <a:stCxn id="6" idx="4"/>
              <a:endCxn id="15" idx="0"/>
            </p:cNvCxnSpPr>
            <p:nvPr/>
          </p:nvCxnSpPr>
          <p:spPr>
            <a:xfrm rot="16200000" flipH="1">
              <a:off x="5261653" y="2560835"/>
              <a:ext cx="2225489" cy="1532298"/>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7121906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A0D3CF-ADD4-41A7-96B2-E01A5F7155E6}"/>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2815304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Virtual Machines</a:t>
            </a:r>
          </a:p>
        </p:txBody>
      </p:sp>
    </p:spTree>
    <p:extLst>
      <p:ext uri="{BB962C8B-B14F-4D97-AF65-F5344CB8AC3E}">
        <p14:creationId xmlns:p14="http://schemas.microsoft.com/office/powerpoint/2010/main" val="3664742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Learning Objectives - Configure Virtual Machines</a:t>
            </a:r>
          </a:p>
        </p:txBody>
      </p:sp>
      <p:sp>
        <p:nvSpPr>
          <p:cNvPr id="90" name="Rectangle 89">
            <a:extLst>
              <a:ext uri="{FF2B5EF4-FFF2-40B4-BE49-F238E27FC236}">
                <a16:creationId xmlns:a16="http://schemas.microsoft.com/office/drawing/2014/main" id="{66E84C45-5287-4582-AB25-A5FA3815FEDC}"/>
              </a:ext>
            </a:extLst>
          </p:cNvPr>
          <p:cNvSpPr/>
          <p:nvPr/>
        </p:nvSpPr>
        <p:spPr bwMode="auto">
          <a:xfrm>
            <a:off x="465138" y="1517243"/>
            <a:ext cx="5653055" cy="432211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342900" indent="-342900" defTabSz="1022350">
              <a:spcBef>
                <a:spcPct val="0"/>
              </a:spcBef>
              <a:spcAft>
                <a:spcPts val="1200"/>
              </a:spcAft>
              <a:buFont typeface="Arial" panose="020B0604020202020204" pitchFamily="34" charset="0"/>
              <a:buChar char="•"/>
            </a:pPr>
            <a:r>
              <a:rPr lang="en-US" sz="2000" dirty="0">
                <a:solidFill>
                  <a:schemeClr val="tx1"/>
                </a:solidFill>
              </a:rPr>
              <a:t>Review Cloud Services Responsibilities</a:t>
            </a:r>
          </a:p>
          <a:p>
            <a:pPr marL="342900" indent="-342900" defTabSz="1022350">
              <a:spcBef>
                <a:spcPct val="0"/>
              </a:spcBef>
              <a:spcAft>
                <a:spcPts val="1200"/>
              </a:spcAft>
              <a:buFont typeface="Arial" panose="020B0604020202020204" pitchFamily="34" charset="0"/>
              <a:buChar char="•"/>
            </a:pPr>
            <a:r>
              <a:rPr lang="en-US" sz="2000" dirty="0">
                <a:solidFill>
                  <a:schemeClr val="tx1"/>
                </a:solidFill>
              </a:rPr>
              <a:t>Plan Virtual Machines</a:t>
            </a:r>
          </a:p>
          <a:p>
            <a:pPr marL="342900" indent="-342900" defTabSz="1022350">
              <a:spcBef>
                <a:spcPct val="0"/>
              </a:spcBef>
              <a:spcAft>
                <a:spcPts val="1200"/>
              </a:spcAft>
              <a:buFont typeface="Arial" panose="020B0604020202020204" pitchFamily="34" charset="0"/>
              <a:buChar char="•"/>
            </a:pPr>
            <a:r>
              <a:rPr lang="en-US" sz="2000" dirty="0">
                <a:solidFill>
                  <a:schemeClr val="tx1"/>
                </a:solidFill>
              </a:rPr>
              <a:t>Determine Virtual Machine Sizing</a:t>
            </a:r>
          </a:p>
          <a:p>
            <a:pPr marL="342900" indent="-342900" defTabSz="1022350">
              <a:spcBef>
                <a:spcPct val="0"/>
              </a:spcBef>
              <a:spcAft>
                <a:spcPts val="1200"/>
              </a:spcAft>
              <a:buFont typeface="Arial" panose="020B0604020202020204" pitchFamily="34" charset="0"/>
              <a:buChar char="•"/>
            </a:pPr>
            <a:r>
              <a:rPr lang="en-US" sz="2000" dirty="0">
                <a:solidFill>
                  <a:schemeClr val="tx1"/>
                </a:solidFill>
              </a:rPr>
              <a:t>Determine Virtual Machine Storage</a:t>
            </a:r>
          </a:p>
          <a:p>
            <a:pPr marL="342900" indent="-342900" defTabSz="1022350">
              <a:spcBef>
                <a:spcPct val="0"/>
              </a:spcBef>
              <a:spcAft>
                <a:spcPts val="1200"/>
              </a:spcAft>
              <a:buFont typeface="Arial" panose="020B0604020202020204" pitchFamily="34" charset="0"/>
              <a:buChar char="•"/>
            </a:pPr>
            <a:r>
              <a:rPr lang="en-US" sz="2000" dirty="0">
                <a:solidFill>
                  <a:schemeClr val="tx1"/>
                </a:solidFill>
              </a:rPr>
              <a:t>Demonstration  - Creating a VM in the Portal</a:t>
            </a:r>
          </a:p>
          <a:p>
            <a:pPr marL="342900" indent="-342900" defTabSz="1022350">
              <a:spcBef>
                <a:spcPct val="0"/>
              </a:spcBef>
              <a:spcAft>
                <a:spcPts val="1200"/>
              </a:spcAft>
              <a:buFont typeface="Arial" panose="020B0604020202020204" pitchFamily="34" charset="0"/>
              <a:buChar char="•"/>
            </a:pPr>
            <a:r>
              <a:rPr lang="en-US" sz="2000" dirty="0">
                <a:solidFill>
                  <a:schemeClr val="tx1"/>
                </a:solidFill>
              </a:rPr>
              <a:t>Connect to Virtual Machines</a:t>
            </a:r>
          </a:p>
          <a:p>
            <a:pPr marL="342900" indent="-342900" defTabSz="1022350">
              <a:spcBef>
                <a:spcPct val="0"/>
              </a:spcBef>
              <a:spcAft>
                <a:spcPts val="1200"/>
              </a:spcAft>
              <a:buFont typeface="Arial" panose="020B0604020202020204" pitchFamily="34" charset="0"/>
              <a:buChar char="•"/>
            </a:pPr>
            <a:r>
              <a:rPr lang="en-US" sz="2000" dirty="0">
                <a:solidFill>
                  <a:schemeClr val="tx1"/>
                </a:solidFill>
              </a:rPr>
              <a:t>Connect to Windows Virtual Machines</a:t>
            </a:r>
          </a:p>
          <a:p>
            <a:pPr marL="342900" indent="-342900" defTabSz="1022350">
              <a:spcBef>
                <a:spcPct val="0"/>
              </a:spcBef>
              <a:spcAft>
                <a:spcPts val="1200"/>
              </a:spcAft>
              <a:buFont typeface="Arial" panose="020B0604020202020204" pitchFamily="34" charset="0"/>
              <a:buChar char="•"/>
            </a:pPr>
            <a:r>
              <a:rPr lang="en-US" sz="2000" dirty="0">
                <a:solidFill>
                  <a:schemeClr val="tx1"/>
                </a:solidFill>
              </a:rPr>
              <a:t>Connect to Linux Virtual Machines</a:t>
            </a:r>
          </a:p>
          <a:p>
            <a:pPr marL="342900" indent="-342900" defTabSz="1022350">
              <a:spcBef>
                <a:spcPct val="0"/>
              </a:spcBef>
              <a:spcAft>
                <a:spcPts val="1200"/>
              </a:spcAft>
              <a:buFont typeface="Arial" panose="020B0604020202020204" pitchFamily="34" charset="0"/>
              <a:buChar char="•"/>
            </a:pPr>
            <a:r>
              <a:rPr lang="en-US" sz="2000" dirty="0">
                <a:solidFill>
                  <a:schemeClr val="tx1"/>
                </a:solidFill>
              </a:rPr>
              <a:t>Learning Recap</a:t>
            </a:r>
          </a:p>
        </p:txBody>
      </p:sp>
      <p:sp>
        <p:nvSpPr>
          <p:cNvPr id="6" name="TextBox 5">
            <a:extLst>
              <a:ext uri="{FF2B5EF4-FFF2-40B4-BE49-F238E27FC236}">
                <a16:creationId xmlns:a16="http://schemas.microsoft.com/office/drawing/2014/main" id="{9D238071-8BE6-F53A-8829-C706D8B769CA}"/>
              </a:ext>
            </a:extLst>
          </p:cNvPr>
          <p:cNvSpPr txBox="1"/>
          <p:nvPr/>
        </p:nvSpPr>
        <p:spPr>
          <a:xfrm>
            <a:off x="6472355" y="1716224"/>
            <a:ext cx="4761702" cy="3924151"/>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b="0" i="0" u="none" strike="noStrike" kern="0" cap="none" spc="0" normalizeH="0" baseline="0" noProof="0" dirty="0">
                <a:ln>
                  <a:noFill/>
                </a:ln>
                <a:solidFill>
                  <a:srgbClr val="243A5E"/>
                </a:solidFill>
                <a:effectLst/>
                <a:uLnTx/>
                <a:uFillTx/>
              </a:rPr>
              <a:t>Implement and manage Azure compute resources (20-25%): Create and configure virtual machines</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Create a VM</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Manage images with the Compute Gallery</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Configure Azure Disk Encryption</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a:solidFill>
                  <a:srgbClr val="000000"/>
                </a:solidFill>
              </a:rPr>
              <a:t>Move</a:t>
            </a:r>
            <a:r>
              <a:rPr kumimoji="0" lang="en-US" b="0" i="0" u="none" strike="noStrike" kern="0" cap="none" spc="0" normalizeH="0" baseline="0" noProof="0" dirty="0">
                <a:ln>
                  <a:noFill/>
                </a:ln>
                <a:solidFill>
                  <a:srgbClr val="000000"/>
                </a:solidFill>
                <a:effectLst/>
                <a:uLnTx/>
                <a:uFillTx/>
              </a:rPr>
              <a:t> VMs </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Manage VM sizes</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Add data disks</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Configure VM network settings</a:t>
            </a:r>
          </a:p>
          <a:p>
            <a:pPr defTabSz="914400">
              <a:spcBef>
                <a:spcPts val="600"/>
              </a:spcBef>
              <a:defRPr/>
            </a:pPr>
            <a:r>
              <a:rPr kumimoji="0" lang="en-US" b="0" i="0" u="none" strike="noStrike" kern="0" cap="none" spc="0" normalizeH="0" baseline="0" noProof="0" dirty="0">
                <a:ln>
                  <a:noFill/>
                </a:ln>
                <a:solidFill>
                  <a:srgbClr val="243A5E"/>
                </a:solidFill>
                <a:effectLst/>
                <a:uLnTx/>
                <a:uFillTx/>
              </a:rPr>
              <a:t>Configure secure access to virtual networks</a:t>
            </a:r>
          </a:p>
          <a:p>
            <a:pPr marL="174625" indent="-174625" defTabSz="914400">
              <a:buFont typeface="Arial" panose="020B0604020202020204" pitchFamily="34" charset="0"/>
              <a:buChar char="•"/>
              <a:defRPr/>
            </a:pPr>
            <a:r>
              <a:rPr lang="en-US" kern="0" dirty="0">
                <a:solidFill>
                  <a:srgbClr val="000000"/>
                </a:solidFill>
              </a:rPr>
              <a:t>Implement Azure Bastion</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270722855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Review Cloud Services Responsibilities</a:t>
            </a:r>
          </a:p>
        </p:txBody>
      </p:sp>
      <p:pic>
        <p:nvPicPr>
          <p:cNvPr id="10" name="Picture 9" descr="Diagram showing customer, Microsoft, and shared responsibilies.">
            <a:extLst>
              <a:ext uri="{FF2B5EF4-FFF2-40B4-BE49-F238E27FC236}">
                <a16:creationId xmlns:a16="http://schemas.microsoft.com/office/drawing/2014/main" id="{9F79DDF6-3209-CDA7-4091-4A4C02792521}"/>
              </a:ext>
            </a:extLst>
          </p:cNvPr>
          <p:cNvPicPr>
            <a:picLocks noChangeAspect="1"/>
          </p:cNvPicPr>
          <p:nvPr/>
        </p:nvPicPr>
        <p:blipFill>
          <a:blip r:embed="rId3"/>
          <a:stretch>
            <a:fillRect/>
          </a:stretch>
        </p:blipFill>
        <p:spPr>
          <a:xfrm>
            <a:off x="1233053" y="1198130"/>
            <a:ext cx="9615055" cy="4943475"/>
          </a:xfrm>
          <a:prstGeom prst="rect">
            <a:avLst/>
          </a:prstGeom>
        </p:spPr>
      </p:pic>
    </p:spTree>
    <p:extLst>
      <p:ext uri="{BB962C8B-B14F-4D97-AF65-F5344CB8AC3E}">
        <p14:creationId xmlns:p14="http://schemas.microsoft.com/office/powerpoint/2010/main" val="26719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Plan Virtual Machines</a:t>
            </a:r>
          </a:p>
        </p:txBody>
      </p:sp>
      <p:sp>
        <p:nvSpPr>
          <p:cNvPr id="4" name="Rectangle 3">
            <a:extLst>
              <a:ext uri="{FF2B5EF4-FFF2-40B4-BE49-F238E27FC236}">
                <a16:creationId xmlns:a16="http://schemas.microsoft.com/office/drawing/2014/main" id="{0B38F7CB-9A04-4476-86B9-AE551DB95F2C}"/>
              </a:ext>
            </a:extLst>
          </p:cNvPr>
          <p:cNvSpPr/>
          <p:nvPr/>
        </p:nvSpPr>
        <p:spPr>
          <a:xfrm>
            <a:off x="465138" y="1658810"/>
            <a:ext cx="7410677" cy="6560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600"/>
              </a:spcBef>
            </a:pPr>
            <a:r>
              <a:rPr lang="en-US" sz="2200" dirty="0">
                <a:solidFill>
                  <a:schemeClr val="tx1"/>
                </a:solidFill>
                <a:latin typeface="+mj-lt"/>
                <a:cs typeface="Segoe UI" panose="020B0502040204020203" pitchFamily="34" charset="0"/>
              </a:rPr>
              <a:t>Start with the network</a:t>
            </a:r>
            <a:endParaRPr lang="en-US" sz="2000" dirty="0">
              <a:solidFill>
                <a:schemeClr val="tx1"/>
              </a:solidFill>
              <a:cs typeface="Segoe UI" panose="020B0502040204020203" pitchFamily="34" charset="0"/>
            </a:endParaRPr>
          </a:p>
        </p:txBody>
      </p:sp>
      <p:sp>
        <p:nvSpPr>
          <p:cNvPr id="7" name="Rectangle 6">
            <a:extLst>
              <a:ext uri="{FF2B5EF4-FFF2-40B4-BE49-F238E27FC236}">
                <a16:creationId xmlns:a16="http://schemas.microsoft.com/office/drawing/2014/main" id="{D073BC41-904A-494D-BE50-F92083777885}"/>
              </a:ext>
            </a:extLst>
          </p:cNvPr>
          <p:cNvSpPr/>
          <p:nvPr/>
        </p:nvSpPr>
        <p:spPr>
          <a:xfrm>
            <a:off x="465138" y="3193079"/>
            <a:ext cx="7410677" cy="17785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600"/>
              </a:spcBef>
            </a:pPr>
            <a:r>
              <a:rPr lang="en-US" sz="2200" dirty="0">
                <a:solidFill>
                  <a:schemeClr val="tx1"/>
                </a:solidFill>
                <a:latin typeface="+mj-lt"/>
                <a:cs typeface="Segoe UI" panose="020B0502040204020203" pitchFamily="34" charset="0"/>
              </a:rPr>
              <a:t>Choose a location</a:t>
            </a:r>
          </a:p>
          <a:p>
            <a:pPr marL="230188" indent="-230188">
              <a:spcBef>
                <a:spcPts val="600"/>
              </a:spcBef>
              <a:spcAft>
                <a:spcPts val="600"/>
              </a:spcAft>
              <a:buFont typeface="Arial" panose="020B0604020202020204" pitchFamily="34" charset="0"/>
              <a:buChar char="•"/>
            </a:pPr>
            <a:r>
              <a:rPr lang="en-US" sz="2000" dirty="0">
                <a:solidFill>
                  <a:schemeClr val="tx1"/>
                </a:solidFill>
                <a:cs typeface="Segoe UI" panose="020B0502040204020203" pitchFamily="34" charset="0"/>
              </a:rPr>
              <a:t>Each region has different hardware and service capabilities</a:t>
            </a:r>
          </a:p>
          <a:p>
            <a:pPr marL="230188" indent="-230188">
              <a:spcBef>
                <a:spcPts val="600"/>
              </a:spcBef>
              <a:spcAft>
                <a:spcPts val="600"/>
              </a:spcAft>
              <a:buFont typeface="Arial" panose="020B0604020202020204" pitchFamily="34" charset="0"/>
              <a:buChar char="•"/>
            </a:pPr>
            <a:r>
              <a:rPr lang="en-US" sz="2000" dirty="0">
                <a:solidFill>
                  <a:schemeClr val="tx1"/>
                </a:solidFill>
                <a:cs typeface="Segoe UI" panose="020B0502040204020203" pitchFamily="34" charset="0"/>
              </a:rPr>
              <a:t>Locate Virtual Machines as close as possible to your users and to ensure compliance and legal obligations</a:t>
            </a:r>
          </a:p>
        </p:txBody>
      </p:sp>
      <p:sp>
        <p:nvSpPr>
          <p:cNvPr id="9" name="Rectangle 8">
            <a:extLst>
              <a:ext uri="{FF2B5EF4-FFF2-40B4-BE49-F238E27FC236}">
                <a16:creationId xmlns:a16="http://schemas.microsoft.com/office/drawing/2014/main" id="{377F92E8-3C3A-4507-A271-A921AF7E08C6}"/>
              </a:ext>
            </a:extLst>
          </p:cNvPr>
          <p:cNvSpPr/>
          <p:nvPr/>
        </p:nvSpPr>
        <p:spPr>
          <a:xfrm>
            <a:off x="465138" y="5114309"/>
            <a:ext cx="7410677" cy="73548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600"/>
              </a:spcBef>
            </a:pPr>
            <a:r>
              <a:rPr lang="en-US" sz="2200" dirty="0">
                <a:solidFill>
                  <a:schemeClr val="tx1"/>
                </a:solidFill>
                <a:latin typeface="+mj-lt"/>
                <a:cs typeface="Segoe UI" panose="020B0502040204020203" pitchFamily="34" charset="0"/>
              </a:rPr>
              <a:t>Consider pricing</a:t>
            </a:r>
          </a:p>
        </p:txBody>
      </p:sp>
      <p:pic>
        <p:nvPicPr>
          <p:cNvPr id="18" name="Picture 17">
            <a:extLst>
              <a:ext uri="{FF2B5EF4-FFF2-40B4-BE49-F238E27FC236}">
                <a16:creationId xmlns:a16="http://schemas.microsoft.com/office/drawing/2014/main" id="{64BA56FD-C044-4BBF-9DF5-C0B24A57048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04630" y="1622425"/>
            <a:ext cx="2905562" cy="3085362"/>
          </a:xfrm>
          <a:prstGeom prst="rect">
            <a:avLst/>
          </a:prstGeom>
        </p:spPr>
      </p:pic>
      <p:sp>
        <p:nvSpPr>
          <p:cNvPr id="8" name="Rectangle 7">
            <a:extLst>
              <a:ext uri="{FF2B5EF4-FFF2-40B4-BE49-F238E27FC236}">
                <a16:creationId xmlns:a16="http://schemas.microsoft.com/office/drawing/2014/main" id="{0211898C-7C14-4D3A-9AAA-E1B5433C96F8}"/>
              </a:ext>
              <a:ext uri="{C183D7F6-B498-43B3-948B-1728B52AA6E4}">
                <adec:decorative xmlns:adec="http://schemas.microsoft.com/office/drawing/2017/decorative" val="1"/>
              </a:ext>
            </a:extLst>
          </p:cNvPr>
          <p:cNvSpPr/>
          <p:nvPr/>
        </p:nvSpPr>
        <p:spPr>
          <a:xfrm>
            <a:off x="8704630" y="4978393"/>
            <a:ext cx="3264112" cy="734534"/>
          </a:xfrm>
          <a:prstGeom prst="rect">
            <a:avLst/>
          </a:prstGeom>
        </p:spPr>
        <p:txBody>
          <a:bodyPr wrap="square" anchor="t">
            <a:spAutoFit/>
          </a:bodyPr>
          <a:lstStyle/>
          <a:p>
            <a:pPr algn="ctr"/>
            <a:r>
              <a:rPr lang="en-US" sz="2000" dirty="0"/>
              <a:t>70+ Azure regions </a:t>
            </a:r>
          </a:p>
          <a:p>
            <a:pPr algn="ctr"/>
            <a:r>
              <a:rPr lang="en-US" sz="2000" dirty="0"/>
              <a:t>Available in 140 countries </a:t>
            </a:r>
          </a:p>
        </p:txBody>
      </p:sp>
      <p:sp>
        <p:nvSpPr>
          <p:cNvPr id="5" name="Rectangle 4">
            <a:extLst>
              <a:ext uri="{FF2B5EF4-FFF2-40B4-BE49-F238E27FC236}">
                <a16:creationId xmlns:a16="http://schemas.microsoft.com/office/drawing/2014/main" id="{8E35B561-956B-4D3A-B4B2-26F99CEAB21E}"/>
              </a:ext>
              <a:ext uri="{C183D7F6-B498-43B3-948B-1728B52AA6E4}">
                <adec:decorative xmlns:adec="http://schemas.microsoft.com/office/drawing/2017/decorative" val="1"/>
              </a:ext>
            </a:extLst>
          </p:cNvPr>
          <p:cNvSpPr/>
          <p:nvPr/>
        </p:nvSpPr>
        <p:spPr>
          <a:xfrm>
            <a:off x="465139" y="2402825"/>
            <a:ext cx="7410677" cy="6560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600"/>
              </a:spcBef>
            </a:pPr>
            <a:r>
              <a:rPr lang="en-US" sz="2200" dirty="0">
                <a:solidFill>
                  <a:schemeClr val="tx1"/>
                </a:solidFill>
                <a:latin typeface="+mj-lt"/>
                <a:cs typeface="Segoe UI" panose="020B0502040204020203" pitchFamily="34" charset="0"/>
              </a:rPr>
              <a:t>Name the virtual machine</a:t>
            </a:r>
            <a:endParaRPr lang="en-US" sz="2000" dirty="0">
              <a:solidFill>
                <a:schemeClr val="tx1"/>
              </a:solidFill>
              <a:cs typeface="Segoe UI" panose="020B0502040204020203" pitchFamily="34" charset="0"/>
            </a:endParaRPr>
          </a:p>
        </p:txBody>
      </p:sp>
    </p:spTree>
    <p:extLst>
      <p:ext uri="{BB962C8B-B14F-4D97-AF65-F5344CB8AC3E}">
        <p14:creationId xmlns:p14="http://schemas.microsoft.com/office/powerpoint/2010/main" val="393009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F6337-F202-454A-BA39-5FA0CBB07415}"/>
              </a:ext>
            </a:extLst>
          </p:cNvPr>
          <p:cNvSpPr>
            <a:spLocks noGrp="1"/>
          </p:cNvSpPr>
          <p:nvPr>
            <p:ph type="title"/>
          </p:nvPr>
        </p:nvSpPr>
        <p:spPr/>
        <p:txBody>
          <a:bodyPr/>
          <a:lstStyle/>
          <a:p>
            <a:r>
              <a:rPr lang="en-US" dirty="0">
                <a:solidFill>
                  <a:schemeClr val="tx2">
                    <a:lumMod val="50000"/>
                  </a:schemeClr>
                </a:solidFill>
                <a:cs typeface="Segoe UI"/>
                <a:hlinkClick r:id="rId3">
                  <a:extLst>
                    <a:ext uri="{A12FA001-AC4F-418D-AE19-62706E023703}">
                      <ahyp:hlinkClr xmlns:ahyp="http://schemas.microsoft.com/office/drawing/2018/hyperlinkcolor" val="tx"/>
                    </a:ext>
                  </a:extLst>
                </a:hlinkClick>
              </a:rPr>
              <a:t>Determine Virtual Machine Sizing</a:t>
            </a:r>
            <a:endParaRPr lang="en-US" dirty="0">
              <a:solidFill>
                <a:schemeClr val="tx2">
                  <a:lumMod val="50000"/>
                </a:schemeClr>
              </a:solidFill>
            </a:endParaRPr>
          </a:p>
        </p:txBody>
      </p:sp>
      <p:graphicFrame>
        <p:nvGraphicFramePr>
          <p:cNvPr id="3" name="Table 4">
            <a:extLst>
              <a:ext uri="{FF2B5EF4-FFF2-40B4-BE49-F238E27FC236}">
                <a16:creationId xmlns:a16="http://schemas.microsoft.com/office/drawing/2014/main" id="{CB6E9204-4C54-4ECE-B3A8-892B7974DD09}"/>
              </a:ext>
            </a:extLst>
          </p:cNvPr>
          <p:cNvGraphicFramePr>
            <a:graphicFrameLocks noGrp="1"/>
          </p:cNvGraphicFramePr>
          <p:nvPr>
            <p:extLst>
              <p:ext uri="{D42A27DB-BD31-4B8C-83A1-F6EECF244321}">
                <p14:modId xmlns:p14="http://schemas.microsoft.com/office/powerpoint/2010/main" val="804603986"/>
              </p:ext>
            </p:extLst>
          </p:nvPr>
        </p:nvGraphicFramePr>
        <p:xfrm>
          <a:off x="641511" y="1359767"/>
          <a:ext cx="11228756" cy="4806856"/>
        </p:xfrm>
        <a:graphic>
          <a:graphicData uri="http://schemas.openxmlformats.org/drawingml/2006/table">
            <a:tbl>
              <a:tblPr firstRow="1" bandRow="1">
                <a:tableStyleId>{5C22544A-7EE6-4342-B048-85BDC9FD1C3A}</a:tableStyleId>
              </a:tblPr>
              <a:tblGrid>
                <a:gridCol w="3398282">
                  <a:extLst>
                    <a:ext uri="{9D8B030D-6E8A-4147-A177-3AD203B41FA5}">
                      <a16:colId xmlns:a16="http://schemas.microsoft.com/office/drawing/2014/main" val="951393410"/>
                    </a:ext>
                  </a:extLst>
                </a:gridCol>
                <a:gridCol w="7830474">
                  <a:extLst>
                    <a:ext uri="{9D8B030D-6E8A-4147-A177-3AD203B41FA5}">
                      <a16:colId xmlns:a16="http://schemas.microsoft.com/office/drawing/2014/main" val="1149524049"/>
                    </a:ext>
                  </a:extLst>
                </a:gridCol>
              </a:tblGrid>
              <a:tr h="622164">
                <a:tc>
                  <a:txBody>
                    <a:bodyPr/>
                    <a:lstStyle/>
                    <a:p>
                      <a:pPr algn="ctr"/>
                      <a:r>
                        <a:rPr lang="en-US" sz="2000" dirty="0"/>
                        <a:t>Type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a:r>
                        <a:rPr lang="en-US" sz="2000" dirty="0"/>
                        <a:t>Description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451173392"/>
                  </a:ext>
                </a:extLst>
              </a:tr>
              <a:tr h="622164">
                <a:tc>
                  <a:txBody>
                    <a:bodyPr/>
                    <a:lstStyle/>
                    <a:p>
                      <a:r>
                        <a:rPr lang="en-US" sz="2000" dirty="0"/>
                        <a:t>General purpose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Balanced CPU-to-memory ratio.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2726645"/>
                  </a:ext>
                </a:extLst>
              </a:tr>
              <a:tr h="622164">
                <a:tc>
                  <a:txBody>
                    <a:bodyPr/>
                    <a:lstStyle/>
                    <a:p>
                      <a:r>
                        <a:rPr lang="en-US" sz="2000" dirty="0"/>
                        <a:t>Compute optimized</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High CPU-to-memory ratio.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39172570"/>
                  </a:ext>
                </a:extLst>
              </a:tr>
              <a:tr h="622164">
                <a:tc>
                  <a:txBody>
                    <a:bodyPr/>
                    <a:lstStyle/>
                    <a:p>
                      <a:r>
                        <a:rPr lang="en-US" sz="2000" dirty="0"/>
                        <a:t>Memory optimized</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High memory-to-CPU ratio.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5568098"/>
                  </a:ext>
                </a:extLst>
              </a:tr>
              <a:tr h="622164">
                <a:tc>
                  <a:txBody>
                    <a:bodyPr/>
                    <a:lstStyle/>
                    <a:p>
                      <a:r>
                        <a:rPr lang="en-US" sz="2000" dirty="0"/>
                        <a:t>Storage optimized</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High disk throughput and I/O.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862972"/>
                  </a:ext>
                </a:extLst>
              </a:tr>
              <a:tr h="1073872">
                <a:tc>
                  <a:txBody>
                    <a:bodyPr/>
                    <a:lstStyle/>
                    <a:p>
                      <a:r>
                        <a:rPr lang="en-US" sz="2000" dirty="0"/>
                        <a:t>GPU</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Specialized virtual machines targeted for heavy graphic rendering and video editing.</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073887"/>
                  </a:ext>
                </a:extLst>
              </a:tr>
              <a:tr h="622164">
                <a:tc>
                  <a:txBody>
                    <a:bodyPr/>
                    <a:lstStyle/>
                    <a:p>
                      <a:r>
                        <a:rPr lang="en-US" sz="2000" dirty="0"/>
                        <a:t>High performance compute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Our fastest and most powerful CPU virtual machines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69663882"/>
                  </a:ext>
                </a:extLst>
              </a:tr>
            </a:tbl>
          </a:graphicData>
        </a:graphic>
      </p:graphicFrame>
    </p:spTree>
    <p:extLst>
      <p:ext uri="{BB962C8B-B14F-4D97-AF65-F5344CB8AC3E}">
        <p14:creationId xmlns:p14="http://schemas.microsoft.com/office/powerpoint/2010/main" val="212327649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856EAA-3A0A-466A-88FB-C56331146A02}"/>
              </a:ext>
            </a:extLst>
          </p:cNvPr>
          <p:cNvSpPr>
            <a:spLocks noGrp="1"/>
          </p:cNvSpPr>
          <p:nvPr>
            <p:ph type="title"/>
          </p:nvPr>
        </p:nvSpPr>
        <p:spPr/>
        <p:txBody>
          <a:bodyPr/>
          <a:lstStyle/>
          <a:p>
            <a:r>
              <a:rPr lang="en-US" dirty="0"/>
              <a:t>Determine Virtual Machine Storage</a:t>
            </a:r>
          </a:p>
        </p:txBody>
      </p:sp>
      <p:sp>
        <p:nvSpPr>
          <p:cNvPr id="2" name="Rectangle 1">
            <a:extLst>
              <a:ext uri="{FF2B5EF4-FFF2-40B4-BE49-F238E27FC236}">
                <a16:creationId xmlns:a16="http://schemas.microsoft.com/office/drawing/2014/main" id="{63DC344E-E8B3-4E04-ACF6-33C4AD16A587}"/>
              </a:ext>
            </a:extLst>
          </p:cNvPr>
          <p:cNvSpPr/>
          <p:nvPr/>
        </p:nvSpPr>
        <p:spPr>
          <a:xfrm>
            <a:off x="465138" y="1585226"/>
            <a:ext cx="7187765" cy="149189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0" indent="0">
              <a:buNone/>
            </a:pPr>
            <a:r>
              <a:rPr lang="en-US" sz="2000" dirty="0">
                <a:solidFill>
                  <a:schemeClr val="tx2">
                    <a:lumMod val="50000"/>
                  </a:schemeClr>
                </a:solidFill>
              </a:rPr>
              <a:t>Each Azure VM has two or more disks:</a:t>
            </a:r>
          </a:p>
          <a:p>
            <a:pPr marL="339725" lvl="1" indent="-227013">
              <a:buFont typeface="Arial" panose="020B0604020202020204" pitchFamily="34" charset="0"/>
              <a:buChar char="•"/>
            </a:pPr>
            <a:r>
              <a:rPr lang="en-US" sz="2000" dirty="0">
                <a:solidFill>
                  <a:schemeClr val="tx1"/>
                </a:solidFill>
              </a:rPr>
              <a:t>OS disk</a:t>
            </a:r>
          </a:p>
          <a:p>
            <a:pPr marL="339725" lvl="1" indent="-227013">
              <a:buFont typeface="Arial" panose="020B0604020202020204" pitchFamily="34" charset="0"/>
              <a:buChar char="•"/>
            </a:pPr>
            <a:r>
              <a:rPr lang="en-US" sz="2000" dirty="0">
                <a:solidFill>
                  <a:schemeClr val="tx1"/>
                </a:solidFill>
              </a:rPr>
              <a:t>Temporary disk (not all SKUs have one, content can be lost)</a:t>
            </a:r>
          </a:p>
          <a:p>
            <a:pPr marL="339725" lvl="1" indent="-227013">
              <a:buFont typeface="Arial" panose="020B0604020202020204" pitchFamily="34" charset="0"/>
              <a:buChar char="•"/>
            </a:pPr>
            <a:r>
              <a:rPr lang="en-US" sz="2000" dirty="0">
                <a:solidFill>
                  <a:schemeClr val="tx1"/>
                </a:solidFill>
              </a:rPr>
              <a:t>Data disks (optional)</a:t>
            </a:r>
          </a:p>
        </p:txBody>
      </p:sp>
      <p:sp>
        <p:nvSpPr>
          <p:cNvPr id="20" name="Rectangle 19">
            <a:extLst>
              <a:ext uri="{FF2B5EF4-FFF2-40B4-BE49-F238E27FC236}">
                <a16:creationId xmlns:a16="http://schemas.microsoft.com/office/drawing/2014/main" id="{B6DEB8C6-4067-40F7-977C-847F3A1253C1}"/>
              </a:ext>
            </a:extLst>
          </p:cNvPr>
          <p:cNvSpPr/>
          <p:nvPr/>
        </p:nvSpPr>
        <p:spPr>
          <a:xfrm>
            <a:off x="460171" y="3267290"/>
            <a:ext cx="7192732" cy="13792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0" indent="0">
              <a:buNone/>
            </a:pPr>
            <a:r>
              <a:rPr lang="en-US" sz="2000" dirty="0">
                <a:solidFill>
                  <a:schemeClr val="tx2">
                    <a:lumMod val="50000"/>
                  </a:schemeClr>
                </a:solidFill>
              </a:rPr>
              <a:t>OS and data disks reside in Azure Storage accounts:</a:t>
            </a:r>
          </a:p>
          <a:p>
            <a:pPr marL="339725" lvl="1" indent="-227013">
              <a:buFont typeface="Arial" panose="020B0604020202020204" pitchFamily="34" charset="0"/>
              <a:buChar char="•"/>
            </a:pPr>
            <a:r>
              <a:rPr lang="en-US" sz="2000" dirty="0">
                <a:solidFill>
                  <a:schemeClr val="tx1"/>
                </a:solidFill>
              </a:rPr>
              <a:t>Azure-based storage service</a:t>
            </a:r>
          </a:p>
          <a:p>
            <a:pPr marL="339725" lvl="1" indent="-227013">
              <a:buFont typeface="Arial" panose="020B0604020202020204" pitchFamily="34" charset="0"/>
              <a:buChar char="•"/>
            </a:pPr>
            <a:r>
              <a:rPr lang="en-US" sz="2000" dirty="0">
                <a:solidFill>
                  <a:schemeClr val="tx1"/>
                </a:solidFill>
              </a:rPr>
              <a:t>Standard (HDD, SSD)  or Premium (SSD), or Ultra (SSD)</a:t>
            </a:r>
          </a:p>
        </p:txBody>
      </p:sp>
      <p:sp>
        <p:nvSpPr>
          <p:cNvPr id="26" name="Rectangle 25">
            <a:extLst>
              <a:ext uri="{FF2B5EF4-FFF2-40B4-BE49-F238E27FC236}">
                <a16:creationId xmlns:a16="http://schemas.microsoft.com/office/drawing/2014/main" id="{B3DBC099-9F3B-4465-9753-68B5D8080FDC}"/>
              </a:ext>
            </a:extLst>
          </p:cNvPr>
          <p:cNvSpPr/>
          <p:nvPr/>
        </p:nvSpPr>
        <p:spPr>
          <a:xfrm>
            <a:off x="460171" y="4836668"/>
            <a:ext cx="7192732" cy="11345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0" indent="0">
              <a:buNone/>
            </a:pPr>
            <a:r>
              <a:rPr lang="en-US" sz="2000" dirty="0">
                <a:solidFill>
                  <a:schemeClr val="tx2">
                    <a:lumMod val="50000"/>
                  </a:schemeClr>
                </a:solidFill>
              </a:rPr>
              <a:t>Azure VMs use managed disks</a:t>
            </a:r>
            <a:endParaRPr lang="en-US" sz="2000" dirty="0">
              <a:solidFill>
                <a:schemeClr val="tx1"/>
              </a:solidFill>
            </a:endParaRPr>
          </a:p>
        </p:txBody>
      </p:sp>
      <p:grpSp>
        <p:nvGrpSpPr>
          <p:cNvPr id="4" name="Group 3" descr="Illustration of disks of an Azure VM, which includes the C:\ OS disk, D:\ temporary disk and F:\ data disk. The OS and data disk resize in Azure blob storage.">
            <a:extLst>
              <a:ext uri="{FF2B5EF4-FFF2-40B4-BE49-F238E27FC236}">
                <a16:creationId xmlns:a16="http://schemas.microsoft.com/office/drawing/2014/main" id="{F024B8CB-D651-4960-BAC4-0A57D58F3C32}"/>
              </a:ext>
            </a:extLst>
          </p:cNvPr>
          <p:cNvGrpSpPr/>
          <p:nvPr/>
        </p:nvGrpSpPr>
        <p:grpSpPr>
          <a:xfrm>
            <a:off x="8028353" y="1635598"/>
            <a:ext cx="4158914" cy="4333769"/>
            <a:chOff x="2792953" y="-713519"/>
            <a:chExt cx="7641048" cy="7340107"/>
          </a:xfrm>
        </p:grpSpPr>
        <p:pic>
          <p:nvPicPr>
            <p:cNvPr id="5" name="Graphic 4">
              <a:extLst>
                <a:ext uri="{FF2B5EF4-FFF2-40B4-BE49-F238E27FC236}">
                  <a16:creationId xmlns:a16="http://schemas.microsoft.com/office/drawing/2014/main" id="{036441E3-A1DE-4E4A-A71D-19FEBEF5B7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23386" y="2648436"/>
              <a:ext cx="1407459" cy="1407460"/>
            </a:xfrm>
            <a:prstGeom prst="rect">
              <a:avLst/>
            </a:prstGeom>
          </p:spPr>
        </p:pic>
        <p:pic>
          <p:nvPicPr>
            <p:cNvPr id="6" name="Graphic 5">
              <a:extLst>
                <a:ext uri="{FF2B5EF4-FFF2-40B4-BE49-F238E27FC236}">
                  <a16:creationId xmlns:a16="http://schemas.microsoft.com/office/drawing/2014/main" id="{C03EAC88-C53A-4C01-B375-EB9FABAB0F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2117" y="2678274"/>
              <a:ext cx="1407459" cy="1407460"/>
            </a:xfrm>
            <a:prstGeom prst="rect">
              <a:avLst/>
            </a:prstGeom>
          </p:spPr>
        </p:pic>
        <p:pic>
          <p:nvPicPr>
            <p:cNvPr id="7" name="Graphic 6">
              <a:extLst>
                <a:ext uri="{FF2B5EF4-FFF2-40B4-BE49-F238E27FC236}">
                  <a16:creationId xmlns:a16="http://schemas.microsoft.com/office/drawing/2014/main" id="{E7309D98-9A53-4863-8BA0-3A15484CDB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12227" y="2678274"/>
              <a:ext cx="1407459" cy="1407460"/>
            </a:xfrm>
            <a:prstGeom prst="rect">
              <a:avLst/>
            </a:prstGeom>
          </p:spPr>
        </p:pic>
        <p:pic>
          <p:nvPicPr>
            <p:cNvPr id="8" name="Graphic 7">
              <a:extLst>
                <a:ext uri="{FF2B5EF4-FFF2-40B4-BE49-F238E27FC236}">
                  <a16:creationId xmlns:a16="http://schemas.microsoft.com/office/drawing/2014/main" id="{76DC5CCF-4984-4FBF-8F3A-8C0EC2A343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63342" y="5018129"/>
              <a:ext cx="1131010" cy="1131010"/>
            </a:xfrm>
            <a:prstGeom prst="rect">
              <a:avLst/>
            </a:prstGeom>
          </p:spPr>
        </p:pic>
        <p:pic>
          <p:nvPicPr>
            <p:cNvPr id="9" name="Graphic 8">
              <a:extLst>
                <a:ext uri="{FF2B5EF4-FFF2-40B4-BE49-F238E27FC236}">
                  <a16:creationId xmlns:a16="http://schemas.microsoft.com/office/drawing/2014/main" id="{22DAC400-2598-45C2-8990-2E2AB82BBEA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94502" y="-102586"/>
              <a:ext cx="1298573" cy="1298573"/>
            </a:xfrm>
            <a:prstGeom prst="rect">
              <a:avLst/>
            </a:prstGeom>
          </p:spPr>
        </p:pic>
        <p:cxnSp>
          <p:nvCxnSpPr>
            <p:cNvPr id="10" name="Straight Arrow Connector 9">
              <a:extLst>
                <a:ext uri="{FF2B5EF4-FFF2-40B4-BE49-F238E27FC236}">
                  <a16:creationId xmlns:a16="http://schemas.microsoft.com/office/drawing/2014/main" id="{685E318F-DACB-4FF0-9FFD-E1D441D8D1C8}"/>
                </a:ext>
              </a:extLst>
            </p:cNvPr>
            <p:cNvCxnSpPr>
              <a:cxnSpLocks/>
              <a:stCxn id="7" idx="2"/>
              <a:endCxn id="8" idx="1"/>
            </p:cNvCxnSpPr>
            <p:nvPr/>
          </p:nvCxnSpPr>
          <p:spPr>
            <a:xfrm>
              <a:off x="3715956" y="4085733"/>
              <a:ext cx="2347386" cy="14979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E72F1A6-7278-4341-B106-E5AB1FDBF835}"/>
                </a:ext>
              </a:extLst>
            </p:cNvPr>
            <p:cNvCxnSpPr>
              <a:cxnSpLocks/>
              <a:stCxn id="6" idx="2"/>
              <a:endCxn id="8" idx="3"/>
            </p:cNvCxnSpPr>
            <p:nvPr/>
          </p:nvCxnSpPr>
          <p:spPr>
            <a:xfrm flipH="1">
              <a:off x="7194353" y="4085733"/>
              <a:ext cx="2241493" cy="14979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086F83D-B03B-498A-A7FB-951CF248394F}"/>
                </a:ext>
              </a:extLst>
            </p:cNvPr>
            <p:cNvSpPr txBox="1"/>
            <p:nvPr/>
          </p:nvSpPr>
          <p:spPr>
            <a:xfrm>
              <a:off x="5141211" y="6053179"/>
              <a:ext cx="3005156" cy="573409"/>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Azure blob</a:t>
              </a:r>
            </a:p>
          </p:txBody>
        </p:sp>
        <p:sp>
          <p:nvSpPr>
            <p:cNvPr id="13" name="TextBox 12">
              <a:extLst>
                <a:ext uri="{FF2B5EF4-FFF2-40B4-BE49-F238E27FC236}">
                  <a16:creationId xmlns:a16="http://schemas.microsoft.com/office/drawing/2014/main" id="{B4C2B11E-C8A1-4C39-B19C-453305D2F3C0}"/>
                </a:ext>
              </a:extLst>
            </p:cNvPr>
            <p:cNvSpPr txBox="1"/>
            <p:nvPr/>
          </p:nvSpPr>
          <p:spPr>
            <a:xfrm>
              <a:off x="4187806" y="-713519"/>
              <a:ext cx="4678613" cy="573409"/>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Azure VM (Windows)</a:t>
              </a:r>
            </a:p>
          </p:txBody>
        </p:sp>
        <p:sp>
          <p:nvSpPr>
            <p:cNvPr id="14" name="TextBox 13">
              <a:extLst>
                <a:ext uri="{FF2B5EF4-FFF2-40B4-BE49-F238E27FC236}">
                  <a16:creationId xmlns:a16="http://schemas.microsoft.com/office/drawing/2014/main" id="{10DC45D1-61BC-42A9-9B42-6807809F1D5B}"/>
                </a:ext>
              </a:extLst>
            </p:cNvPr>
            <p:cNvSpPr txBox="1"/>
            <p:nvPr/>
          </p:nvSpPr>
          <p:spPr>
            <a:xfrm>
              <a:off x="2792953" y="1765886"/>
              <a:ext cx="1863032" cy="990433"/>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C:\</a:t>
              </a:r>
            </a:p>
            <a:p>
              <a:pPr algn="ctr"/>
              <a:r>
                <a:rPr lang="en-US" sz="1600" dirty="0">
                  <a:latin typeface="Segoe UI" panose="020B0502040204020203" pitchFamily="34" charset="0"/>
                  <a:ea typeface="Segoe UI" panose="020B0502040204020203" pitchFamily="34" charset="0"/>
                  <a:cs typeface="Segoe UI" panose="020B0502040204020203" pitchFamily="34" charset="0"/>
                </a:rPr>
                <a:t>OS disk</a:t>
              </a:r>
            </a:p>
          </p:txBody>
        </p:sp>
        <p:sp>
          <p:nvSpPr>
            <p:cNvPr id="16" name="TextBox 15">
              <a:extLst>
                <a:ext uri="{FF2B5EF4-FFF2-40B4-BE49-F238E27FC236}">
                  <a16:creationId xmlns:a16="http://schemas.microsoft.com/office/drawing/2014/main" id="{C4570FCC-A0A2-4966-A17F-B1FDE6EE4822}"/>
                </a:ext>
              </a:extLst>
            </p:cNvPr>
            <p:cNvSpPr txBox="1"/>
            <p:nvPr/>
          </p:nvSpPr>
          <p:spPr>
            <a:xfrm>
              <a:off x="3941832" y="1713512"/>
              <a:ext cx="5170564" cy="990433"/>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D:\</a:t>
              </a:r>
            </a:p>
            <a:p>
              <a:pPr algn="ctr"/>
              <a:r>
                <a:rPr lang="en-US" sz="1600" dirty="0">
                  <a:latin typeface="Segoe UI" panose="020B0502040204020203" pitchFamily="34" charset="0"/>
                  <a:ea typeface="Segoe UI" panose="020B0502040204020203" pitchFamily="34" charset="0"/>
                  <a:cs typeface="Segoe UI" panose="020B0502040204020203" pitchFamily="34" charset="0"/>
                </a:rPr>
                <a:t>Temporary disk</a:t>
              </a:r>
            </a:p>
          </p:txBody>
        </p:sp>
        <p:sp>
          <p:nvSpPr>
            <p:cNvPr id="17" name="TextBox 16">
              <a:extLst>
                <a:ext uri="{FF2B5EF4-FFF2-40B4-BE49-F238E27FC236}">
                  <a16:creationId xmlns:a16="http://schemas.microsoft.com/office/drawing/2014/main" id="{A720AEBD-81E0-4903-B1BE-4E0B8D4F2347}"/>
                </a:ext>
              </a:extLst>
            </p:cNvPr>
            <p:cNvSpPr txBox="1"/>
            <p:nvPr/>
          </p:nvSpPr>
          <p:spPr>
            <a:xfrm>
              <a:off x="8477737" y="1727986"/>
              <a:ext cx="1956264" cy="990433"/>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F:\</a:t>
              </a:r>
            </a:p>
            <a:p>
              <a:pPr algn="ctr"/>
              <a:r>
                <a:rPr lang="en-US" sz="1600" dirty="0">
                  <a:latin typeface="Segoe UI" panose="020B0502040204020203" pitchFamily="34" charset="0"/>
                  <a:ea typeface="Segoe UI" panose="020B0502040204020203" pitchFamily="34" charset="0"/>
                  <a:cs typeface="Segoe UI" panose="020B0502040204020203" pitchFamily="34" charset="0"/>
                </a:rPr>
                <a:t>Data disk</a:t>
              </a:r>
            </a:p>
          </p:txBody>
        </p:sp>
      </p:grpSp>
    </p:spTree>
    <p:extLst>
      <p:ext uri="{BB962C8B-B14F-4D97-AF65-F5344CB8AC3E}">
        <p14:creationId xmlns:p14="http://schemas.microsoft.com/office/powerpoint/2010/main" val="313624193"/>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2512</Words>
  <Application>Microsoft Office PowerPoint</Application>
  <PresentationFormat>Custom</PresentationFormat>
  <Paragraphs>328</Paragraphs>
  <Slides>30</Slides>
  <Notes>28</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-apple-system</vt:lpstr>
      <vt:lpstr>Arial</vt:lpstr>
      <vt:lpstr>Calibri</vt:lpstr>
      <vt:lpstr>Segoe UI</vt:lpstr>
      <vt:lpstr>Segoe UI Semibold</vt:lpstr>
      <vt:lpstr>Segoe UI Semilight</vt:lpstr>
      <vt:lpstr>Wingdings</vt:lpstr>
      <vt:lpstr>Azure 1</vt:lpstr>
      <vt:lpstr>AZ-104T00A Administer Azure Virtual Machines</vt:lpstr>
      <vt:lpstr>Learning Objectives - Administer Azure Virtual Machines</vt:lpstr>
      <vt:lpstr>Administer Virtual Machines whiteboard</vt:lpstr>
      <vt:lpstr>Configure Virtual Machines</vt:lpstr>
      <vt:lpstr>Learning Objectives - Configure Virtual Machines</vt:lpstr>
      <vt:lpstr>Review Cloud Services Responsibilities</vt:lpstr>
      <vt:lpstr>Plan Virtual Machines</vt:lpstr>
      <vt:lpstr>Determine Virtual Machine Sizing</vt:lpstr>
      <vt:lpstr>Determine Virtual Machine Storage</vt:lpstr>
      <vt:lpstr>Demonstration – Creating a VM in the Portal</vt:lpstr>
      <vt:lpstr>Connect to Virtual Machines</vt:lpstr>
      <vt:lpstr>Connect to Windows Virtual Machines </vt:lpstr>
      <vt:lpstr>Connect to Linux Virtual Machines </vt:lpstr>
      <vt:lpstr>Learning Recap - Configure Virtual Machines</vt:lpstr>
      <vt:lpstr>Configure Virtual Machine Availability</vt:lpstr>
      <vt:lpstr>Configure Azure Virtual Machine Availability Introduction</vt:lpstr>
      <vt:lpstr>Plan for Maintenance and Downtime</vt:lpstr>
      <vt:lpstr>Setup Availability Sets</vt:lpstr>
      <vt:lpstr>Review Update and Fault Domains</vt:lpstr>
      <vt:lpstr>Review Availability Zones</vt:lpstr>
      <vt:lpstr>Compare Vertical to Horizontal Scaling</vt:lpstr>
      <vt:lpstr>Create Scale Sets</vt:lpstr>
      <vt:lpstr>Configure Autoscale</vt:lpstr>
      <vt:lpstr>Demonstration – Virtual Machine Scaling</vt:lpstr>
      <vt:lpstr>Learning Recap – Configure Virtual Machine Availability</vt:lpstr>
      <vt:lpstr>Lab 08 – Manage Virtual Machines</vt:lpstr>
      <vt:lpstr>Lab 08 – Manage Virtual Machines</vt:lpstr>
      <vt:lpstr>Lab 08 – Architecture diagram</vt:lpstr>
      <vt:lpstr>Lab 08 – Architecture diagram (interactive lab simulation)</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2023-11-13T15:53:40Z</dcterms:created>
  <dcterms:modified xsi:type="dcterms:W3CDTF">2024-02-20T13:40:25Z</dcterms:modified>
</cp:coreProperties>
</file>