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9" r:id="rId1"/>
  </p:sldMasterIdLst>
  <p:notesMasterIdLst>
    <p:notesMasterId r:id="rId44"/>
  </p:notesMasterIdLst>
  <p:handoutMasterIdLst>
    <p:handoutMasterId r:id="rId45"/>
  </p:handoutMasterIdLst>
  <p:sldIdLst>
    <p:sldId id="1719" r:id="rId2"/>
    <p:sldId id="2253" r:id="rId3"/>
    <p:sldId id="2076138224" r:id="rId4"/>
    <p:sldId id="1865" r:id="rId5"/>
    <p:sldId id="1905" r:id="rId6"/>
    <p:sldId id="1922" r:id="rId7"/>
    <p:sldId id="2473" r:id="rId8"/>
    <p:sldId id="2480" r:id="rId9"/>
    <p:sldId id="2482" r:id="rId10"/>
    <p:sldId id="2489" r:id="rId11"/>
    <p:sldId id="2471" r:id="rId12"/>
    <p:sldId id="2476" r:id="rId13"/>
    <p:sldId id="2481" r:id="rId14"/>
    <p:sldId id="2472" r:id="rId15"/>
    <p:sldId id="2477" r:id="rId16"/>
    <p:sldId id="2479" r:id="rId17"/>
    <p:sldId id="1926" r:id="rId18"/>
    <p:sldId id="1946" r:id="rId19"/>
    <p:sldId id="2483" r:id="rId20"/>
    <p:sldId id="1862" r:id="rId21"/>
    <p:sldId id="2490" r:id="rId22"/>
    <p:sldId id="2523" r:id="rId23"/>
    <p:sldId id="2485" r:id="rId24"/>
    <p:sldId id="2492" r:id="rId25"/>
    <p:sldId id="2527" r:id="rId26"/>
    <p:sldId id="2516" r:id="rId27"/>
    <p:sldId id="2518" r:id="rId28"/>
    <p:sldId id="2510" r:id="rId29"/>
    <p:sldId id="2526" r:id="rId30"/>
    <p:sldId id="2076138226" r:id="rId31"/>
    <p:sldId id="2076138225" r:id="rId32"/>
    <p:sldId id="2524" r:id="rId33"/>
    <p:sldId id="2469" r:id="rId34"/>
    <p:sldId id="2592" r:id="rId35"/>
    <p:sldId id="2076138227" r:id="rId36"/>
    <p:sldId id="2076138228" r:id="rId37"/>
    <p:sldId id="2600" r:id="rId38"/>
    <p:sldId id="2601" r:id="rId39"/>
    <p:sldId id="2602" r:id="rId40"/>
    <p:sldId id="2519" r:id="rId41"/>
    <p:sldId id="2511" r:id="rId42"/>
    <p:sldId id="2517"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aS Compute Options" id="{4F1F8CE5-B2C3-456C-A812-418E477651AC}">
          <p14:sldIdLst>
            <p14:sldId id="1719"/>
            <p14:sldId id="2253"/>
            <p14:sldId id="2076138224"/>
          </p14:sldIdLst>
        </p14:section>
        <p14:section name="App Service Plans" id="{2F65BD05-5507-43B4-8D36-8216A9125082}">
          <p14:sldIdLst>
            <p14:sldId id="1865"/>
            <p14:sldId id="1905"/>
            <p14:sldId id="1922"/>
            <p14:sldId id="2473"/>
            <p14:sldId id="2480"/>
            <p14:sldId id="2482"/>
            <p14:sldId id="2489"/>
            <p14:sldId id="2471"/>
          </p14:sldIdLst>
        </p14:section>
        <p14:section name="App Services" id="{4F66F9CE-5C35-44D8-8DF8-3031384F09D2}">
          <p14:sldIdLst>
            <p14:sldId id="2476"/>
            <p14:sldId id="2481"/>
            <p14:sldId id="2472"/>
            <p14:sldId id="2477"/>
            <p14:sldId id="2479"/>
            <p14:sldId id="1926"/>
            <p14:sldId id="1946"/>
            <p14:sldId id="2483"/>
            <p14:sldId id="1862"/>
            <p14:sldId id="2490"/>
            <p14:sldId id="2523"/>
          </p14:sldIdLst>
        </p14:section>
        <p14:section name="Container Instances" id="{BBC19043-BCF1-45ED-B9AB-68FD08EBCE8E}">
          <p14:sldIdLst>
            <p14:sldId id="2485"/>
            <p14:sldId id="2492"/>
            <p14:sldId id="2527"/>
            <p14:sldId id="2516"/>
            <p14:sldId id="2518"/>
            <p14:sldId id="2510"/>
            <p14:sldId id="2526"/>
            <p14:sldId id="2076138226"/>
            <p14:sldId id="2076138225"/>
            <p14:sldId id="2524"/>
          </p14:sldIdLst>
        </p14:section>
        <p14:section name="Labs" id="{C99B9DCC-896B-4011-B449-D7D5E048D74C}">
          <p14:sldIdLst>
            <p14:sldId id="2469"/>
            <p14:sldId id="2592"/>
            <p14:sldId id="2076138227"/>
            <p14:sldId id="2076138228"/>
            <p14:sldId id="2600"/>
            <p14:sldId id="2601"/>
            <p14:sldId id="2602"/>
            <p14:sldId id="2519"/>
          </p14:sldIdLst>
        </p14:section>
        <p14:section name="Extra Slides" id="{0D0AB77B-25D2-419E-9668-254C2A33370C}">
          <p14:sldIdLst>
            <p14:sldId id="2511"/>
            <p14:sldId id="25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100"/>
    <a:srgbClr val="243A5E"/>
    <a:srgbClr val="0067B4"/>
    <a:srgbClr val="0070C4"/>
    <a:srgbClr val="EDEDED"/>
    <a:srgbClr val="EBEBEB"/>
    <a:srgbClr val="59B4D9"/>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F8D08-694C-466C-BE14-2F64BE0E32D1}" v="1" dt="2024-02-20T02:13:42.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0182" autoAdjust="0"/>
  </p:normalViewPr>
  <p:slideViewPr>
    <p:cSldViewPr snapToGrid="0">
      <p:cViewPr varScale="1">
        <p:scale>
          <a:sx n="94" d="100"/>
          <a:sy n="94" d="100"/>
        </p:scale>
        <p:origin x="960" y="9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5:37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5:36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https://forms.office.com/Pages/ShareFormPage.aspx?id=v4j5cvGGr0GRqy180BHbR5NEFZBpuAZBgxPOGXi_gX5UQkpEQ0VFUlZRUDM3Q1BCMDZVTEI5WjVORC4u&amp;sharetoken=tbjUH7154spTWZnYjmrj</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 Service Plan and what will you consider in deciding which plan to choose?</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 Service Plan defines a set of compute resources for a web app to run. The plan determines performance, price, and features for a web app. Considerations for which plan to choose include how many web apps you can have, the disk space available to the web apps, if the web app can autoscale, how many deployment slots are available, and how many web app instances can be created.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19555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https://docs.microsoft.com/azure/app-service/app-service-plan-manage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70275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a:cs typeface="Segoe UI"/>
              </a:rPr>
              <a:t>Five deployment slots could be: Test, Dev, Q&amp;A, Staging, and Production</a:t>
            </a:r>
          </a:p>
          <a:p>
            <a:endParaRPr lang="en-US" dirty="0">
              <a:latin typeface="Segoe UI"/>
              <a:cs typeface="Segoe UI"/>
            </a:endParaRPr>
          </a:p>
          <a:p>
            <a:r>
              <a:rPr lang="en-US" dirty="0">
                <a:latin typeface="Segoe UI"/>
                <a:cs typeface="Segoe UI"/>
              </a:rPr>
              <a:t>Set up staging environments - https://docs.microsoft.com/azure/app-service/web-sites-staged-publishing?toc=%2Fazure%2Fapp-service%2Ftoc.json#add-a-deployment-slot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recommendations for App Service - https://docs.microsoft.com/azure/app-service/security-recommendations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https://docs.microsoft.com/azure/app-service/web-sites-backup</a:t>
            </a:r>
          </a:p>
          <a:p>
            <a:endParaRPr lang="en-US" dirty="0"/>
          </a:p>
          <a:p>
            <a:r>
              <a:rPr lang="en-US" dirty="0"/>
              <a:t>Configure partial backups - https://docs.microsoft.com/azure/app-service/web-sites-backup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Create a Web App - https://learn.microsoft.com/training/modules/host-a-web-app-with-azure-app-service/3-exercise-create-a-web-app-in-the-azure-portal?pivots=csharp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https://forms.office.com/Pages/ShareFormPage.aspx?id=v4j5cvGGr0GRqy180BHbR5NEFZBpuAZBgxPOGXi_gX5UQkpEQ0VFUlZRUDM3Q1BCMDZVTEI5WjVORC4u&amp;sharetoken=tbjUH7154spTWZnYjmrj</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administrator tasks for an organization’s web app.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If you are administering an Azure web app you will need to monitor, secure, and backup the app. Monitoring includes usage stats, outages, page views, user sessions, performance, and troubleshooting. Securing tasks include access, authentication, certificates, and identity. Backup decisions make sure all parts of the app can be restored, as well as frequency of the backups. Creating a custom domain name is another important task; there are certainly other important tasks.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What are web app deployment slots and how can they be used?</a:t>
            </a:r>
          </a:p>
          <a:p>
            <a:pPr marL="0" marR="365760" lvl="0" indent="0">
              <a:lnSpc>
                <a:spcPct val="107000"/>
              </a:lnSpc>
              <a:spcBef>
                <a:spcPts val="0"/>
              </a:spcBef>
              <a:spcAft>
                <a:spcPts val="800"/>
              </a:spcAft>
              <a:buFont typeface="+mj-lt"/>
              <a:buNone/>
            </a:pPr>
            <a:r>
              <a:rPr lang="en-US" sz="1800" b="1" dirty="0">
                <a:solidFill>
                  <a:srgbClr val="505050"/>
                </a:solidFill>
                <a:effectLst/>
                <a:latin typeface="Segoe UI" panose="020B0502040204020203" pitchFamily="34" charset="0"/>
                <a:ea typeface="Segoe UI" panose="020B0502040204020203" pitchFamily="34" charset="0"/>
                <a:cs typeface="Segoe UI (Body)"/>
              </a:rPr>
              <a:t>Answer</a:t>
            </a:r>
            <a:r>
              <a:rPr lang="en-US" sz="1800" dirty="0">
                <a:solidFill>
                  <a:srgbClr val="505050"/>
                </a:solidFill>
                <a:effectLst/>
                <a:latin typeface="Segoe UI" panose="020B0502040204020203" pitchFamily="34" charset="0"/>
                <a:ea typeface="Segoe UI" panose="020B0502040204020203" pitchFamily="34" charset="0"/>
                <a:cs typeface="Segoe UI (Body)"/>
              </a:rPr>
              <a:t>: Deployment slots allow your app to run different instances. For example, a staging instance and a production instance. Deployment slots are live apps with their own hostnames. Deployment slots help you validate changes before making the app live. Slots also avoid a cold start which eliminates downtime. Lastly, slots let you fall back to a known good site. </a:t>
            </a: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268020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replaces a text heavy table slide. The older slide with discussion points is at the end of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04095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Container Instances? - https://docs.microsoft.com/azure/container-instances/container-instances-overview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50875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Quickstart: Deploy a container instance in Azure using the Azure portal - https://docs.microsoft.com/azure/container-instances/container-instances-quickstart-portal</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154710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cs typeface="Segoe UI" panose="020B0502040204020203" pitchFamily="34" charset="0"/>
              </a:rPr>
              <a:t>Docker on Azure -  </a:t>
            </a:r>
            <a:r>
              <a:rPr lang="en-US" b="0" dirty="0"/>
              <a:t>https://azure.microsoft.com/services/kubernetes-service/docker/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ACI - https://microsoftlearning.github.io/AZ-104-MicrosoftAzureAdministrator/Instructions/Demos/09%20-%20Administer%20PaaS%20Compute%20Options.html#configure-azure-container-instances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microservices with Azure Container Apps - https://learn.microsoft.com/azure/architecture/example-scenario/serverless/microservices-with-container-apps</a:t>
            </a:r>
          </a:p>
          <a:p>
            <a:endParaRPr lang="en-US" dirty="0"/>
          </a:p>
          <a:p>
            <a:r>
              <a:rPr lang="en-US" dirty="0"/>
              <a:t>Azure Container Apps documentation - https://learn.microsoft.com/azure/container-apps/</a:t>
            </a:r>
          </a:p>
          <a:p>
            <a:endParaRPr lang="en-US" dirty="0"/>
          </a:p>
          <a:p>
            <a:r>
              <a:rPr lang="en-US" dirty="0"/>
              <a:t>Learn module: Implement Azure Container Apps - https://learn.microsoft.com/training/modules/implement-azure-container-apps/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365558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Container Apps - https://microsoftlearning.github.io/AZ-104-MicrosoftAzureAdministrator/Instructions/Demos/09%20-%20Administer%20PaaS%20Compute%20Options.html#configure-azure-container-apps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0184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275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https://forms.office.com/Pages/ShareFormPage.aspx?id=v4j5cvGGr0GRqy180BHbR5NEFZBpuAZBgxPOGXi_gX5UQkpEQ0VFUlZRUDM3Q1BCMDZVTEI5WjVORC4u&amp;sharetoken=tbjUH7154spTWZnYjmrj</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two differences between containers and virtual machines.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Containers provide only lightweight isolation, whereas VMs provide complete isolation. VMs run the entire operating systems, but containers only run the OS services that are needed. Containers are deployed with Docker and orchestrated with Azure Kubernetes service. VMs are deployed and managed  different tools with Azure. Containers can use local disk storage or file shares. VMs use a virtual hard disk and file shares.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95498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labs in Module 09. 09a is Web Apps. 09b is ACI. 09c is ACA.</a:t>
            </a:r>
          </a:p>
          <a:p>
            <a:endParaRPr lang="en-US" dirty="0"/>
          </a:p>
          <a:p>
            <a:r>
              <a:rPr lang="en-US" dirty="0"/>
              <a:t>Lab 09a - https://microsoftlearning.github.io/AZ-104-MicrosoftAzureAdministrator/Instructions/Labs/LAB_09a-Implement_Web_Apps.html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09b - https://microsoftlearning.github.io/AZ-104-MicrosoftAzureAdministrator/Instructions/Labs/LAB_09b-Implement_Azure_Container_Instances.html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836498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69501-FC82-A792-34F0-B18D2334C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9A68ED-2B82-942C-E2C7-728D9082BE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8D8F2-336E-B1C3-9B17-B1CF1DF66703}"/>
              </a:ext>
            </a:extLst>
          </p:cNvPr>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09c - https://microsoftlearning.github.io/AZ-104-MicrosoftAzureAdministrator/Instructions/Labs/LAB_09c-Implement-Azure-Container-Apps.html</a:t>
            </a:r>
          </a:p>
        </p:txBody>
      </p:sp>
      <p:sp>
        <p:nvSpPr>
          <p:cNvPr id="4" name="Header Placeholder 3">
            <a:extLst>
              <a:ext uri="{FF2B5EF4-FFF2-40B4-BE49-F238E27FC236}">
                <a16:creationId xmlns:a16="http://schemas.microsoft.com/office/drawing/2014/main" id="{532995E8-8163-E85C-7B25-2E1ACA085D4E}"/>
              </a:ext>
            </a:extLst>
          </p:cNvPr>
          <p:cNvSpPr>
            <a:spLocks noGrp="1"/>
          </p:cNvSpPr>
          <p:nvPr>
            <p:ph type="hdr" sz="quarter"/>
          </p:nvPr>
        </p:nvSpPr>
        <p:spPr/>
        <p:txBody>
          <a:bodyPr/>
          <a:lstStyle/>
          <a:p>
            <a:endParaRPr lang="en-US" dirty="0"/>
          </a:p>
        </p:txBody>
      </p:sp>
      <p:sp>
        <p:nvSpPr>
          <p:cNvPr id="5" name="Footer Placeholder 4">
            <a:extLst>
              <a:ext uri="{FF2B5EF4-FFF2-40B4-BE49-F238E27FC236}">
                <a16:creationId xmlns:a16="http://schemas.microsoft.com/office/drawing/2014/main" id="{F7A82138-8F4A-2B1A-18C4-47A20C5AC7AD}"/>
              </a:ext>
            </a:extLst>
          </p:cNvPr>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a:extLst>
              <a:ext uri="{FF2B5EF4-FFF2-40B4-BE49-F238E27FC236}">
                <a16:creationId xmlns:a16="http://schemas.microsoft.com/office/drawing/2014/main" id="{DF1A2359-A7BF-CA88-B8FA-6483D0567262}"/>
              </a:ext>
            </a:extLst>
          </p:cNvPr>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4165789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Kubernetes - https://azure.microsoft.com/topic/what-is-kubernetes/</a:t>
            </a:r>
          </a:p>
          <a:p>
            <a:endParaRPr lang="en-US" dirty="0"/>
          </a:p>
          <a:p>
            <a:pPr algn="l"/>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Kubernetes core concepts for Azure Kubernetes Service (AKS) - https://docs.microsoft.com/azure/aks/concepts-clusters-workloads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341768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sz="8800"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https://docs.microsoft.com/azure/app-service/manage-scale-up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005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Autoscale in Azure - https://docs.microsoft.com/azure/azure-monitor/platform/autoscale-get-started?toc=/azure/app-service/toc.json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117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App Service Plans - https://microsoftlearning.github.io/AZ-104-MicrosoftAzureAdministrator/Instructions/Demos/09%20-%20Administer%20PaaS%20Compute%20Options.html#configure-azure-app-service-plans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12227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14259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72200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9632513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3707348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7014992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930950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64895471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8339803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4576620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3DFC1871-CFCE-3B3A-64D9-F7F5A4441034}"/>
              </a:ext>
            </a:extLst>
          </p:cNvPr>
          <p:cNvSpPr txBox="1"/>
          <p:nvPr userDrawn="1"/>
        </p:nvSpPr>
        <p:spPr>
          <a:xfrm>
            <a:off x="465138" y="6267044"/>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1762929650"/>
      </p:ext>
    </p:extLst>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52"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app-service-scale-up-scale-out/"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microsoftlearning.github.io/AZ-104-MicrosoftAzureAdministrator/Instructions/Labs/Lab_09c-Implement-Azure-Container-Apps.html" TargetMode="External"/><Relationship Id="rId3" Type="http://schemas.openxmlformats.org/officeDocument/2006/relationships/hyperlink" Target="https://docs.microsoft.com/learn/modules/configure-app-service-plans/" TargetMode="External"/><Relationship Id="rId7" Type="http://schemas.openxmlformats.org/officeDocument/2006/relationships/hyperlink" Target="https://microsoftlearning.github.io/AZ-104-MicrosoftAzureAdministrator/Instructions/Labs/LAB_09b-Implement_Azure_Container_Instances.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09a-Implement_Web_Apps.html" TargetMode="External"/><Relationship Id="rId5" Type="http://schemas.openxmlformats.org/officeDocument/2006/relationships/hyperlink" Target="https://docs.microsoft.com/learn/modules/configure-azure-container-instances/" TargetMode="External"/><Relationship Id="rId4" Type="http://schemas.openxmlformats.org/officeDocument/2006/relationships/hyperlink" Target="https://docs.microsoft.com/learn/modules/configure-azure-app-servic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hyperlink" Target="https://docs.microsoft.com/learn/modules/app-service-autoscale-rules/" TargetMode="External"/><Relationship Id="rId4" Type="http://schemas.openxmlformats.org/officeDocument/2006/relationships/hyperlink" Target="https://docs.microsoft.com/learn/modules/stage-deploy-app-service-deployment-slot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emf"/><Relationship Id="rId7" Type="http://schemas.openxmlformats.org/officeDocument/2006/relationships/image" Target="../media/image37.sv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training/modules/intro-to-docker-containers/"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hyperlink" Target="https://learn.microsoft.com/en-us/training/modules/implement-azure-container-apps/" TargetMode="External"/><Relationship Id="rId5" Type="http://schemas.openxmlformats.org/officeDocument/2006/relationships/hyperlink" Target="https://docs.microsoft.com/learn/modules/run-docker-with-azure-container-instances/" TargetMode="External"/><Relationship Id="rId4" Type="http://schemas.openxmlformats.org/officeDocument/2006/relationships/hyperlink" Target="https://docs.microsoft.com/learn/modules/intro-to-container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9.png"/><Relationship Id="rId3" Type="http://schemas.openxmlformats.org/officeDocument/2006/relationships/image" Target="../media/image17.sv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svg"/><Relationship Id="rId10" Type="http://schemas.openxmlformats.org/officeDocument/2006/relationships/image" Target="../media/image46.sv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5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026" y="3622675"/>
            <a:ext cx="4259916" cy="1130300"/>
          </a:xfrm>
        </p:spPr>
        <p:txBody>
          <a:bodyPr bIns="0" anchor="ctr">
            <a:noAutofit/>
          </a:bodyPr>
          <a:lstStyle/>
          <a:p>
            <a:r>
              <a:rPr lang="en-US"/>
              <a:t>AZ-104T00A</a:t>
            </a:r>
            <a:br>
              <a:rPr lang="en-US" dirty="0"/>
            </a:br>
            <a:r>
              <a:rPr lang="en-US" dirty="0"/>
              <a:t>Administer PaaS Compute Options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p:txBody>
          <a:bodyPr/>
          <a:lstStyle/>
          <a:p>
            <a:pPr>
              <a:lnSpc>
                <a:spcPct val="100000"/>
              </a:lnSpc>
            </a:pPr>
            <a:r>
              <a:rPr lang="en-US" spc="0" dirty="0"/>
              <a:t>Demonstration – Configure App Service plans</a:t>
            </a:r>
          </a:p>
        </p:txBody>
      </p:sp>
      <p:sp>
        <p:nvSpPr>
          <p:cNvPr id="28" name="TextBox 27">
            <a:extLst>
              <a:ext uri="{FF2B5EF4-FFF2-40B4-BE49-F238E27FC236}">
                <a16:creationId xmlns:a16="http://schemas.microsoft.com/office/drawing/2014/main" id="{2C706E16-2B09-4472-912F-0F4D17A21846}"/>
              </a:ext>
            </a:extLst>
          </p:cNvPr>
          <p:cNvSpPr txBox="1"/>
          <p:nvPr/>
        </p:nvSpPr>
        <p:spPr>
          <a:xfrm>
            <a:off x="935242" y="1631156"/>
            <a:ext cx="7498753" cy="1593193"/>
          </a:xfrm>
          <a:prstGeom prst="rect">
            <a:avLst/>
          </a:prstGeom>
          <a:noFill/>
        </p:spPr>
        <p:txBody>
          <a:bodyPr wrap="square" lIns="0" tIns="0" rIns="0" bIns="0" rtlCol="0" anchor="ctr">
            <a:spAutoFit/>
          </a:bodyPr>
          <a:lstStyle/>
          <a:p>
            <a:pPr marL="342900" indent="-342900">
              <a:lnSpc>
                <a:spcPct val="150000"/>
              </a:lnSpc>
              <a:buFont typeface="Arial" panose="020B0604020202020204" pitchFamily="34" charset="0"/>
              <a:buChar char="•"/>
            </a:pPr>
            <a:r>
              <a:rPr lang="en-US" sz="2400" dirty="0">
                <a:cs typeface="Segoe UI Semilight"/>
              </a:rPr>
              <a:t>Create and deploy a simple App Service Plan</a:t>
            </a:r>
          </a:p>
          <a:p>
            <a:pPr marL="342900" indent="-342900">
              <a:lnSpc>
                <a:spcPct val="150000"/>
              </a:lnSpc>
              <a:buFont typeface="Arial" panose="020B0604020202020204" pitchFamily="34" charset="0"/>
              <a:buChar char="•"/>
            </a:pPr>
            <a:r>
              <a:rPr lang="en-US" sz="2400" dirty="0">
                <a:cs typeface="Segoe UI Semilight"/>
              </a:rPr>
              <a:t>Review scaling options</a:t>
            </a:r>
          </a:p>
          <a:p>
            <a:pPr marL="342900" indent="-342900">
              <a:lnSpc>
                <a:spcPct val="150000"/>
              </a:lnSpc>
              <a:buFont typeface="Arial" panose="020B0604020202020204" pitchFamily="34" charset="0"/>
              <a:buChar char="•"/>
            </a:pPr>
            <a:endParaRPr lang="en-US" sz="2400" dirty="0">
              <a:cs typeface="Segoe UI Semilight"/>
            </a:endParaRPr>
          </a:p>
        </p:txBody>
      </p:sp>
    </p:spTree>
    <p:extLst>
      <p:ext uri="{BB962C8B-B14F-4D97-AF65-F5344CB8AC3E}">
        <p14:creationId xmlns:p14="http://schemas.microsoft.com/office/powerpoint/2010/main" val="41225082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pPr>
              <a:lnSpc>
                <a:spcPct val="100000"/>
              </a:lnSpc>
            </a:pPr>
            <a:r>
              <a:rPr lang="en-US" spc="0" dirty="0">
                <a:solidFill>
                  <a:schemeClr val="tx1"/>
                </a:solidFill>
                <a:cs typeface="Segoe UI"/>
              </a:rPr>
              <a:t>Learning Recap – Configure Azure App Service Plans</a:t>
            </a:r>
          </a:p>
        </p:txBody>
      </p:sp>
      <p:sp>
        <p:nvSpPr>
          <p:cNvPr id="9" name="Rectangle 8">
            <a:extLst>
              <a:ext uri="{FF2B5EF4-FFF2-40B4-BE49-F238E27FC236}">
                <a16:creationId xmlns:a16="http://schemas.microsoft.com/office/drawing/2014/main" id="{B5626745-2DE6-48D7-8FBA-2B4F0FA20E74}"/>
              </a:ext>
            </a:extLst>
          </p:cNvPr>
          <p:cNvSpPr/>
          <p:nvPr/>
        </p:nvSpPr>
        <p:spPr>
          <a:xfrm>
            <a:off x="3968514" y="2062283"/>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buClr>
                <a:schemeClr val="accent3"/>
              </a:buClr>
              <a:buFont typeface="Arial" panose="020B0604020202020204" pitchFamily="34" charset="0"/>
              <a:buChar char="•"/>
            </a:pPr>
            <a:r>
              <a:rPr lang="en-US" dirty="0">
                <a:hlinkClick r:id="rId3"/>
              </a:rPr>
              <a:t>Scale an App Service web app to efficiently meet demand with App Service scale up and scale out </a:t>
            </a:r>
            <a:endParaRPr lang="en-US" dirty="0">
              <a:solidFill>
                <a:schemeClr val="tx1"/>
              </a:solidFill>
              <a:cs typeface="Segoe UI"/>
            </a:endParaRPr>
          </a:p>
        </p:txBody>
      </p:sp>
    </p:spTree>
    <p:extLst>
      <p:ext uri="{BB962C8B-B14F-4D97-AF65-F5344CB8AC3E}">
        <p14:creationId xmlns:p14="http://schemas.microsoft.com/office/powerpoint/2010/main" val="6089082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pPr>
              <a:lnSpc>
                <a:spcPct val="100000"/>
              </a:lnSpc>
            </a:pPr>
            <a:r>
              <a:rPr lang="en-US" sz="3200" spc="0" dirty="0"/>
              <a:t>Configure Azure App Services</a:t>
            </a:r>
          </a:p>
        </p:txBody>
      </p:sp>
    </p:spTree>
    <p:extLst>
      <p:ext uri="{BB962C8B-B14F-4D97-AF65-F5344CB8AC3E}">
        <p14:creationId xmlns:p14="http://schemas.microsoft.com/office/powerpoint/2010/main" val="3453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Learning Objectives - Configure Azure App Services</a:t>
            </a:r>
          </a:p>
        </p:txBody>
      </p:sp>
      <p:sp>
        <p:nvSpPr>
          <p:cNvPr id="60" name="TextBox 59">
            <a:extLst>
              <a:ext uri="{FF2B5EF4-FFF2-40B4-BE49-F238E27FC236}">
                <a16:creationId xmlns:a16="http://schemas.microsoft.com/office/drawing/2014/main" id="{2067AF59-F776-4EE0-89F5-04A4A57BE968}"/>
              </a:ext>
            </a:extLst>
          </p:cNvPr>
          <p:cNvSpPr txBox="1"/>
          <p:nvPr/>
        </p:nvSpPr>
        <p:spPr>
          <a:xfrm>
            <a:off x="465138" y="1308760"/>
            <a:ext cx="5892631" cy="4338992"/>
          </a:xfrm>
          <a:prstGeom prst="rect">
            <a:avLst/>
          </a:prstGeom>
          <a:noFill/>
        </p:spPr>
        <p:txBody>
          <a:bodyPr wrap="square" lIns="0" tIns="0" rIns="0" bIns="0" rtlCol="0" anchor="ctr">
            <a:noAutofit/>
          </a:bodyPr>
          <a:lstStyle/>
          <a:p>
            <a:pPr marL="342900" indent="-342900">
              <a:lnSpc>
                <a:spcPct val="150000"/>
              </a:lnSpc>
              <a:buFont typeface="Arial" panose="020B0604020202020204" pitchFamily="34" charset="0"/>
              <a:buChar char="•"/>
            </a:pPr>
            <a:r>
              <a:rPr lang="en-US" sz="2000" dirty="0">
                <a:cs typeface="Segoe UI Semilight"/>
              </a:rPr>
              <a:t>Implement Azure App Service</a:t>
            </a:r>
          </a:p>
          <a:p>
            <a:pPr marL="342900" indent="-342900">
              <a:lnSpc>
                <a:spcPct val="150000"/>
              </a:lnSpc>
              <a:buFont typeface="Arial" panose="020B0604020202020204" pitchFamily="34" charset="0"/>
              <a:buChar char="•"/>
            </a:pPr>
            <a:r>
              <a:rPr lang="en-US" sz="2000" dirty="0">
                <a:cs typeface="Segoe UI Semilight"/>
              </a:rPr>
              <a:t>Create an App Service</a:t>
            </a:r>
          </a:p>
          <a:p>
            <a:pPr marL="342900" indent="-342900">
              <a:lnSpc>
                <a:spcPct val="150000"/>
              </a:lnSpc>
              <a:buFont typeface="Arial" panose="020B0604020202020204" pitchFamily="34" charset="0"/>
              <a:buChar char="•"/>
            </a:pPr>
            <a:r>
              <a:rPr lang="en-US" sz="2000" dirty="0">
                <a:cs typeface="Segoe UI Semilight"/>
              </a:rPr>
              <a:t>Create Deployment Slots</a:t>
            </a:r>
          </a:p>
          <a:p>
            <a:pPr marL="342900" indent="-342900">
              <a:lnSpc>
                <a:spcPct val="150000"/>
              </a:lnSpc>
              <a:buFont typeface="Arial" panose="020B0604020202020204" pitchFamily="34" charset="0"/>
              <a:buChar char="•"/>
            </a:pPr>
            <a:r>
              <a:rPr lang="en-US" sz="2000" dirty="0">
                <a:cs typeface="Segoe UI Semilight"/>
              </a:rPr>
              <a:t>Add Deployment Slots</a:t>
            </a:r>
          </a:p>
          <a:p>
            <a:pPr marL="342900" indent="-342900">
              <a:lnSpc>
                <a:spcPct val="150000"/>
              </a:lnSpc>
              <a:buFont typeface="Arial" panose="020B0604020202020204" pitchFamily="34" charset="0"/>
              <a:buChar char="•"/>
            </a:pPr>
            <a:r>
              <a:rPr lang="en-US" sz="2000" dirty="0">
                <a:cs typeface="Segoe UI Semilight"/>
              </a:rPr>
              <a:t>Secure an App Service</a:t>
            </a:r>
          </a:p>
          <a:p>
            <a:pPr marL="342900" indent="-342900">
              <a:lnSpc>
                <a:spcPct val="150000"/>
              </a:lnSpc>
              <a:buFont typeface="Arial" panose="020B0604020202020204" pitchFamily="34" charset="0"/>
              <a:buChar char="•"/>
            </a:pPr>
            <a:r>
              <a:rPr lang="en-US" sz="2000" dirty="0">
                <a:cs typeface="Segoe UI Semilight"/>
              </a:rPr>
              <a:t>Create Custom Domain Names</a:t>
            </a:r>
          </a:p>
          <a:p>
            <a:pPr marL="342900" indent="-342900">
              <a:lnSpc>
                <a:spcPct val="150000"/>
              </a:lnSpc>
              <a:buFont typeface="Arial" panose="020B0604020202020204" pitchFamily="34" charset="0"/>
              <a:buChar char="•"/>
            </a:pPr>
            <a:r>
              <a:rPr lang="en-US" sz="2000" dirty="0">
                <a:cs typeface="Segoe UI Semilight"/>
              </a:rPr>
              <a:t>Backup an App Service</a:t>
            </a:r>
          </a:p>
          <a:p>
            <a:pPr marL="342900" indent="-342900">
              <a:lnSpc>
                <a:spcPct val="150000"/>
              </a:lnSpc>
              <a:buFont typeface="Arial" panose="020B0604020202020204" pitchFamily="34" charset="0"/>
              <a:buChar char="•"/>
            </a:pPr>
            <a:r>
              <a:rPr lang="en-US" sz="2000" dirty="0">
                <a:cs typeface="Segoe UI Semilight"/>
              </a:rPr>
              <a:t>Demonstration – Azure App Services</a:t>
            </a:r>
          </a:p>
          <a:p>
            <a:pPr marL="342900" indent="-342900">
              <a:lnSpc>
                <a:spcPct val="150000"/>
              </a:lnSpc>
              <a:buFont typeface="Arial" panose="020B0604020202020204" pitchFamily="34" charset="0"/>
              <a:buChar char="•"/>
            </a:pPr>
            <a:r>
              <a:rPr lang="en-US" sz="2000" dirty="0">
                <a:cs typeface="Segoe UI Semilight"/>
              </a:rPr>
              <a:t>Learning Recap</a:t>
            </a:r>
          </a:p>
        </p:txBody>
      </p:sp>
      <p:sp>
        <p:nvSpPr>
          <p:cNvPr id="3" name="TextBox 2">
            <a:extLst>
              <a:ext uri="{FF2B5EF4-FFF2-40B4-BE49-F238E27FC236}">
                <a16:creationId xmlns:a16="http://schemas.microsoft.com/office/drawing/2014/main" id="{F38C71F0-23A1-3165-2308-B7071935CE88}"/>
              </a:ext>
            </a:extLst>
          </p:cNvPr>
          <p:cNvSpPr txBox="1"/>
          <p:nvPr/>
        </p:nvSpPr>
        <p:spPr>
          <a:xfrm>
            <a:off x="6472355" y="1716224"/>
            <a:ext cx="4761702" cy="312393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Create and configure Azure App Service</a:t>
            </a:r>
          </a:p>
          <a:p>
            <a:pPr marL="173038" indent="-173038" defTabSz="914400">
              <a:spcAft>
                <a:spcPts val="600"/>
              </a:spcAft>
              <a:buFont typeface="Arial" panose="020B0604020202020204" pitchFamily="34" charset="0"/>
              <a:buChar char="•"/>
              <a:defRPr/>
            </a:pPr>
            <a:r>
              <a:rPr kumimoji="0" lang="en-US" b="0" i="0" u="none" strike="noStrike" kern="0" cap="none" spc="0" normalizeH="0" baseline="0" noProof="0" dirty="0">
                <a:ln>
                  <a:noFill/>
                </a:ln>
                <a:solidFill>
                  <a:srgbClr val="000000"/>
                </a:solidFill>
                <a:effectLst/>
                <a:uLnTx/>
                <a:uFillTx/>
              </a:rPr>
              <a:t>Create an App Service</a:t>
            </a:r>
          </a:p>
          <a:p>
            <a:pPr marL="173038" indent="-173038" defTabSz="914400">
              <a:spcAft>
                <a:spcPts val="600"/>
              </a:spcAft>
              <a:buFont typeface="Arial" panose="020B0604020202020204" pitchFamily="34" charset="0"/>
              <a:buChar char="•"/>
              <a:defRPr/>
            </a:pPr>
            <a:r>
              <a:rPr kumimoji="0" lang="en-US" b="0" i="0" u="none" strike="noStrike" kern="0" cap="none" spc="0" normalizeH="0" baseline="0" noProof="0" dirty="0">
                <a:ln>
                  <a:noFill/>
                </a:ln>
                <a:solidFill>
                  <a:srgbClr val="000000"/>
                </a:solidFill>
                <a:effectLst/>
                <a:uLnTx/>
                <a:uFillTx/>
              </a:rPr>
              <a:t>Configure certificates and TLS</a:t>
            </a:r>
          </a:p>
          <a:p>
            <a:pPr marL="173038" indent="-173038" defTabSz="914400">
              <a:spcAft>
                <a:spcPts val="600"/>
              </a:spcAft>
              <a:buFont typeface="Arial" panose="020B0604020202020204" pitchFamily="34" charset="0"/>
              <a:buChar char="•"/>
              <a:defRPr/>
            </a:pPr>
            <a:r>
              <a:rPr kumimoji="0" lang="en-US" b="0" i="0" u="none" strike="noStrike" kern="0" cap="none" spc="0" normalizeH="0" baseline="0" noProof="0" dirty="0">
                <a:ln>
                  <a:noFill/>
                </a:ln>
                <a:solidFill>
                  <a:srgbClr val="000000"/>
                </a:solidFill>
                <a:effectLst/>
                <a:uLnTx/>
                <a:uFillTx/>
              </a:rPr>
              <a:t>Map an existing custom DNS name</a:t>
            </a:r>
          </a:p>
          <a:p>
            <a:pPr marL="173038" indent="-173038" defTabSz="914400">
              <a:spcAft>
                <a:spcPts val="600"/>
              </a:spcAft>
              <a:buFont typeface="Arial" panose="020B0604020202020204" pitchFamily="34" charset="0"/>
              <a:buChar char="•"/>
              <a:defRPr/>
            </a:pPr>
            <a:r>
              <a:rPr kumimoji="0" lang="en-US" b="0" i="0" u="none" strike="noStrike" kern="0" cap="none" spc="0" normalizeH="0" baseline="0" noProof="0" dirty="0">
                <a:ln>
                  <a:noFill/>
                </a:ln>
                <a:solidFill>
                  <a:srgbClr val="000000"/>
                </a:solidFill>
                <a:effectLst/>
                <a:uLnTx/>
                <a:uFillTx/>
              </a:rPr>
              <a:t>Configure backup</a:t>
            </a:r>
          </a:p>
          <a:p>
            <a:pPr marL="173038" indent="-173038" defTabSz="914400">
              <a:spcAft>
                <a:spcPts val="600"/>
              </a:spcAft>
              <a:buFont typeface="Arial" panose="020B0604020202020204" pitchFamily="34" charset="0"/>
              <a:buChar char="•"/>
              <a:defRPr/>
            </a:pPr>
            <a:r>
              <a:rPr kumimoji="0" lang="en-US" b="0" i="0" u="none" strike="noStrike" kern="0" cap="none" spc="0" normalizeH="0" baseline="0" noProof="0" dirty="0">
                <a:ln>
                  <a:noFill/>
                </a:ln>
                <a:solidFill>
                  <a:srgbClr val="000000"/>
                </a:solidFill>
                <a:effectLst/>
                <a:uLnTx/>
                <a:uFillTx/>
              </a:rPr>
              <a:t>Configure networking settings</a:t>
            </a:r>
          </a:p>
          <a:p>
            <a:pPr marL="173038" indent="-173038" defTabSz="914400">
              <a:spcAft>
                <a:spcPts val="600"/>
              </a:spcAft>
              <a:buFont typeface="Arial" panose="020B0604020202020204" pitchFamily="34" charset="0"/>
              <a:buChar char="•"/>
              <a:defRPr/>
            </a:pPr>
            <a:r>
              <a:rPr kumimoji="0" lang="en-US" b="0" i="0" u="none" strike="noStrike" kern="0" cap="none" spc="0" normalizeH="0" baseline="0" noProof="0" dirty="0">
                <a:ln>
                  <a:noFill/>
                </a:ln>
                <a:solidFill>
                  <a:srgbClr val="000000"/>
                </a:solidFill>
                <a:effectLst/>
                <a:uLnTx/>
                <a:uFillTx/>
              </a:rPr>
              <a:t>Configure deployment slots</a:t>
            </a:r>
          </a:p>
        </p:txBody>
      </p:sp>
    </p:spTree>
    <p:extLst>
      <p:ext uri="{BB962C8B-B14F-4D97-AF65-F5344CB8AC3E}">
        <p14:creationId xmlns:p14="http://schemas.microsoft.com/office/powerpoint/2010/main" val="41477474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solidFill>
                  <a:schemeClr val="tx1"/>
                </a:solidFill>
              </a:rPr>
              <a:t>Implement Azure App Service</a:t>
            </a:r>
          </a:p>
        </p:txBody>
      </p:sp>
      <p:sp>
        <p:nvSpPr>
          <p:cNvPr id="2" name="Rectangle 1">
            <a:extLst>
              <a:ext uri="{FF2B5EF4-FFF2-40B4-BE49-F238E27FC236}">
                <a16:creationId xmlns:a16="http://schemas.microsoft.com/office/drawing/2014/main" id="{E671AFEA-66A1-400A-9F14-3DBB100F271A}"/>
              </a:ext>
            </a:extLst>
          </p:cNvPr>
          <p:cNvSpPr/>
          <p:nvPr/>
        </p:nvSpPr>
        <p:spPr bwMode="auto">
          <a:xfrm>
            <a:off x="465138" y="2988942"/>
            <a:ext cx="11585448" cy="2840533"/>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225425" indent="-225425">
              <a:spcAft>
                <a:spcPts val="600"/>
              </a:spcAft>
              <a:buFont typeface="Arial" panose="020B0604020202020204" pitchFamily="34" charset="0"/>
              <a:buChar char="•"/>
            </a:pPr>
            <a:r>
              <a:rPr lang="en-US" sz="2000" dirty="0">
                <a:solidFill>
                  <a:schemeClr val="tx1"/>
                </a:solidFill>
                <a:cs typeface="Segoe UI Semilight"/>
              </a:rPr>
              <a:t>Includes Web Apps, API Apps, Mobile Apps, and Function Apps</a:t>
            </a:r>
          </a:p>
          <a:p>
            <a:pPr marL="225425" indent="-225425">
              <a:spcAft>
                <a:spcPts val="600"/>
              </a:spcAft>
              <a:buFont typeface="Arial" panose="020B0604020202020204" pitchFamily="34" charset="0"/>
              <a:buChar char="•"/>
            </a:pPr>
            <a:r>
              <a:rPr lang="en-US" sz="2000" dirty="0">
                <a:solidFill>
                  <a:schemeClr val="tx1"/>
                </a:solidFill>
                <a:cs typeface="Segoe UI Semilight"/>
              </a:rPr>
              <a:t>Fully managed environment enabling high productivity development</a:t>
            </a:r>
          </a:p>
          <a:p>
            <a:pPr marL="225425" indent="-225425">
              <a:spcAft>
                <a:spcPts val="600"/>
              </a:spcAft>
              <a:buFont typeface="Arial" panose="020B0604020202020204" pitchFamily="34" charset="0"/>
              <a:buChar char="•"/>
            </a:pPr>
            <a:r>
              <a:rPr lang="en-US" sz="2000" dirty="0">
                <a:solidFill>
                  <a:schemeClr val="tx1"/>
                </a:solidFill>
                <a:cs typeface="Segoe UI Semilight"/>
              </a:rPr>
              <a:t>Platform-as-a-service (PaaS) offering for building and deploying highly available cloud apps </a:t>
            </a:r>
            <a:br>
              <a:rPr lang="en-US" sz="2000" dirty="0">
                <a:solidFill>
                  <a:schemeClr val="tx1"/>
                </a:solidFill>
                <a:cs typeface="Segoe UI Semilight"/>
              </a:rPr>
            </a:br>
            <a:r>
              <a:rPr lang="en-US" sz="2000" dirty="0">
                <a:solidFill>
                  <a:schemeClr val="tx1"/>
                </a:solidFill>
                <a:cs typeface="Segoe UI Semilight"/>
              </a:rPr>
              <a:t>for web and mobile</a:t>
            </a:r>
          </a:p>
          <a:p>
            <a:pPr marL="225425" indent="-225425">
              <a:spcAft>
                <a:spcPts val="600"/>
              </a:spcAft>
              <a:buFont typeface="Arial" panose="020B0604020202020204" pitchFamily="34" charset="0"/>
              <a:buChar char="•"/>
            </a:pPr>
            <a:r>
              <a:rPr lang="en-US" sz="2000" dirty="0">
                <a:solidFill>
                  <a:schemeClr val="tx1"/>
                </a:solidFill>
                <a:cs typeface="Segoe UI Semilight"/>
              </a:rPr>
              <a:t>Platform handles infrastructure so developers focus on core web apps and services</a:t>
            </a:r>
          </a:p>
          <a:p>
            <a:pPr marL="225425" indent="-225425">
              <a:spcAft>
                <a:spcPts val="600"/>
              </a:spcAft>
              <a:buFont typeface="Arial" panose="020B0604020202020204" pitchFamily="34" charset="0"/>
              <a:buChar char="•"/>
            </a:pPr>
            <a:r>
              <a:rPr lang="en-US" sz="2000" dirty="0">
                <a:solidFill>
                  <a:schemeClr val="tx1"/>
                </a:solidFill>
                <a:cs typeface="Segoe UI Semilight"/>
              </a:rPr>
              <a:t>Developer productivity using .NET, .NET Core, Java, Python and a host of others</a:t>
            </a:r>
          </a:p>
          <a:p>
            <a:pPr marL="225425" indent="-225425">
              <a:spcAft>
                <a:spcPts val="600"/>
              </a:spcAft>
              <a:buFont typeface="Arial" panose="020B0604020202020204" pitchFamily="34" charset="0"/>
              <a:buChar char="•"/>
            </a:pPr>
            <a:r>
              <a:rPr lang="en-US" sz="2000" dirty="0">
                <a:solidFill>
                  <a:schemeClr val="tx1"/>
                </a:solidFill>
                <a:cs typeface="Segoe UI Semilight"/>
              </a:rPr>
              <a:t>Provides enterprise-grade security and compliance</a:t>
            </a:r>
          </a:p>
        </p:txBody>
      </p:sp>
      <p:pic>
        <p:nvPicPr>
          <p:cNvPr id="6" name="Picture 5" descr="Development tools : .NET, Node.js, PHP, Java, Python, HTML and Custom Windows or Linux Container">
            <a:extLst>
              <a:ext uri="{FF2B5EF4-FFF2-40B4-BE49-F238E27FC236}">
                <a16:creationId xmlns:a16="http://schemas.microsoft.com/office/drawing/2014/main" id="{C4D920C6-7A49-489B-9265-C0E1B22C92A9}"/>
              </a:ext>
            </a:extLst>
          </p:cNvPr>
          <p:cNvPicPr>
            <a:picLocks noChangeAspect="1"/>
          </p:cNvPicPr>
          <p:nvPr/>
        </p:nvPicPr>
        <p:blipFill>
          <a:blip r:embed="rId3"/>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p:txBody>
          <a:bodyPr/>
          <a:lstStyle/>
          <a:p>
            <a:pPr>
              <a:lnSpc>
                <a:spcPct val="100000"/>
              </a:lnSpc>
            </a:pPr>
            <a:r>
              <a:rPr lang="en-US" spc="0" dirty="0">
                <a:solidFill>
                  <a:schemeClr val="tx1"/>
                </a:solidFill>
              </a:rPr>
              <a:t>Create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40753" y="1397477"/>
            <a:ext cx="5122862" cy="46078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Name must be unique</a:t>
            </a:r>
            <a:endParaRPr lang="en-IN" sz="2000" kern="1200" dirty="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40753" y="2017119"/>
            <a:ext cx="5122862" cy="767982"/>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Access using </a:t>
            </a:r>
            <a:r>
              <a:rPr lang="en-US" sz="2000" i="1" kern="1200" dirty="0">
                <a:solidFill>
                  <a:schemeClr val="tx1"/>
                </a:solidFill>
              </a:rPr>
              <a:t>azurewebsites.net – </a:t>
            </a:r>
            <a:r>
              <a:rPr lang="en-US" sz="2000" kern="1200" dirty="0">
                <a:solidFill>
                  <a:schemeClr val="tx1"/>
                </a:solidFill>
              </a:rPr>
              <a:t>can map to a custom domain</a:t>
            </a:r>
            <a:endParaRPr lang="en-IN" sz="2000" kern="1200" dirty="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40753" y="2943954"/>
            <a:ext cx="5122862" cy="46078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Code (Runtime Stack) </a:t>
            </a:r>
            <a:endParaRPr lang="en-IN" sz="2000" kern="1200" dirty="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40753" y="3563596"/>
            <a:ext cx="5122862" cy="46078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Docker Container </a:t>
            </a:r>
            <a:endParaRPr lang="en-IN" sz="2000" kern="1200" dirty="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40753" y="4183238"/>
            <a:ext cx="5122862" cy="46078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Linux or Windows</a:t>
            </a:r>
            <a:endParaRPr lang="en-IN" sz="2000" kern="1200" dirty="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40753" y="4802881"/>
            <a:ext cx="5122862" cy="46078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Region closest to your users</a:t>
            </a:r>
            <a:endParaRPr lang="en-IN" sz="2000" kern="1200" dirty="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40753" y="5422524"/>
            <a:ext cx="5122862" cy="46078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App Service Plan</a:t>
            </a:r>
            <a:endParaRPr lang="en-IN" sz="2000" kern="1200" dirty="0">
              <a:solidFill>
                <a:schemeClr val="tx1"/>
              </a:solidFill>
            </a:endParaRPr>
          </a:p>
        </p:txBody>
      </p:sp>
      <p:pic>
        <p:nvPicPr>
          <p:cNvPr id="4" name="Picture 3" descr="Screenshot of the Create Web App configuration page including the Publish radio button for Code or Docker Image">
            <a:extLst>
              <a:ext uri="{FF2B5EF4-FFF2-40B4-BE49-F238E27FC236}">
                <a16:creationId xmlns:a16="http://schemas.microsoft.com/office/drawing/2014/main" id="{E2198030-9872-5120-F31B-D4D92219C8A3}"/>
              </a:ext>
            </a:extLst>
          </p:cNvPr>
          <p:cNvPicPr>
            <a:picLocks noChangeAspect="1"/>
          </p:cNvPicPr>
          <p:nvPr/>
        </p:nvPicPr>
        <p:blipFill>
          <a:blip r:embed="rId3"/>
          <a:stretch>
            <a:fillRect/>
          </a:stretch>
        </p:blipFill>
        <p:spPr>
          <a:xfrm>
            <a:off x="6231731" y="1264961"/>
            <a:ext cx="5513556" cy="5024036"/>
          </a:xfrm>
          <a:prstGeom prst="rect">
            <a:avLst/>
          </a:prstGeom>
        </p:spPr>
      </p:pic>
    </p:spTree>
    <p:extLst>
      <p:ext uri="{BB962C8B-B14F-4D97-AF65-F5344CB8AC3E}">
        <p14:creationId xmlns:p14="http://schemas.microsoft.com/office/powerpoint/2010/main" val="34755085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Deployment Slots</a:t>
            </a: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dirty="0">
                <a:latin typeface="+mj-lt"/>
              </a:rPr>
              <a:t>Continuous Deployment with Stage Slot</a:t>
            </a:r>
            <a:endParaRPr lang="en-IN" dirty="0">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dirty="0"/>
                <a:t>Developer 1</a:t>
              </a:r>
              <a:endParaRPr lang="en-IN" sz="1200" dirty="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dirty="0"/>
                <a:t>Developer 2</a:t>
              </a:r>
              <a:endParaRPr lang="en-IN" sz="1200" dirty="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dirty="0">
                  <a:solidFill>
                    <a:schemeClr val="bg1"/>
                  </a:solidFill>
                </a:rPr>
                <a:t>GitHub</a:t>
              </a:r>
              <a:endParaRPr lang="en-IN" sz="1100" dirty="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dirty="0"/>
                <a:t>Staging</a:t>
              </a:r>
              <a:endParaRPr lang="en-IN" sz="1200" dirty="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dirty="0">
                  <a:solidFill>
                    <a:srgbClr val="FF0000"/>
                  </a:solidFill>
                </a:rPr>
                <a:t>Swap</a:t>
              </a:r>
              <a:endParaRPr lang="en-IN" sz="1200" dirty="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dirty="0"/>
                <a:t>Production</a:t>
              </a:r>
              <a:endParaRPr lang="en-IN" sz="1200" dirty="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2665639343"/>
              </p:ext>
            </p:extLst>
          </p:nvPr>
        </p:nvGraphicFramePr>
        <p:xfrm>
          <a:off x="6961338" y="1517123"/>
          <a:ext cx="5075438" cy="3012130"/>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602426">
                <a:tc>
                  <a:txBody>
                    <a:bodyPr/>
                    <a:lstStyle/>
                    <a:p>
                      <a:pPr algn="ctr"/>
                      <a:r>
                        <a:rPr lang="en-US" sz="2000" b="0" dirty="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2000" b="0" dirty="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602426">
                <a:tc>
                  <a:txBody>
                    <a:bodyPr/>
                    <a:lstStyle/>
                    <a:p>
                      <a:pPr algn="l"/>
                      <a:r>
                        <a:rPr lang="en-US" sz="1800" dirty="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602426">
                <a:tc>
                  <a:txBody>
                    <a:bodyPr/>
                    <a:lstStyle/>
                    <a:p>
                      <a:pPr algn="l"/>
                      <a:r>
                        <a:rPr lang="en-US" sz="1800" dirty="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602426">
                <a:tc>
                  <a:txBody>
                    <a:bodyPr/>
                    <a:lstStyle/>
                    <a:p>
                      <a:pPr algn="l"/>
                      <a:r>
                        <a:rPr lang="en-US" sz="1800" dirty="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602426">
                <a:tc>
                  <a:txBody>
                    <a:bodyPr/>
                    <a:lstStyle/>
                    <a:p>
                      <a:pPr algn="l"/>
                      <a:r>
                        <a:rPr lang="en-US" sz="1800" dirty="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54375" y="49436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 to a different deployment slots (depends on service plan)</a:t>
            </a:r>
            <a:endParaRPr lang="en-IN" sz="1600" kern="1200" dirty="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411412" y="49436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Validate changes before sending to production</a:t>
            </a:r>
            <a:endParaRPr lang="en-IN" sz="1600" kern="1200" dirty="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68450" y="49436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Deployment slots are live apps with their own hostnames</a:t>
            </a:r>
            <a:endParaRPr lang="en-IN" sz="1600" kern="1200" dirty="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325487" y="49436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Avoids a cold start – eliminates downtime</a:t>
            </a:r>
            <a:endParaRPr lang="en-IN" sz="1600" kern="1200" dirty="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82525" y="49436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Fallback to a last known good site</a:t>
            </a:r>
            <a:endParaRPr lang="en-IN" sz="1600" kern="1200" dirty="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39564" y="49436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Auto Swap when pre-swap validation is not needed</a:t>
            </a:r>
            <a:endParaRPr lang="en-IN" sz="1600" kern="1200" dirty="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t>Add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20309" y="1406786"/>
            <a:ext cx="5542469" cy="6628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Select whether to clone an app configuration from another deployment slot</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20309" y="2263060"/>
            <a:ext cx="5542469" cy="15742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20309" y="4030731"/>
            <a:ext cx="5542469" cy="9942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20309" y="5218421"/>
            <a:ext cx="5542469" cy="6628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05" y="2413082"/>
            <a:ext cx="5550538" cy="2168360"/>
          </a:xfrm>
          <a:prstGeom prst="rect">
            <a:avLst/>
          </a:prstGeom>
          <a:ln>
            <a:no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an App Service</a:t>
            </a:r>
          </a:p>
        </p:txBody>
      </p:sp>
      <p:sp>
        <p:nvSpPr>
          <p:cNvPr id="3" name="Rectangle 2">
            <a:extLst>
              <a:ext uri="{FF2B5EF4-FFF2-40B4-BE49-F238E27FC236}">
                <a16:creationId xmlns:a16="http://schemas.microsoft.com/office/drawing/2014/main" id="{466CDB52-A6AB-489A-9B09-51DA0D3CDC80}"/>
              </a:ext>
            </a:extLst>
          </p:cNvPr>
          <p:cNvSpPr/>
          <p:nvPr/>
        </p:nvSpPr>
        <p:spPr bwMode="auto">
          <a:xfrm>
            <a:off x="438150" y="1296928"/>
            <a:ext cx="5541264" cy="172178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Authentication:</a:t>
            </a:r>
          </a:p>
          <a:p>
            <a:pPr marL="173038" lvl="1" indent="-173038">
              <a:spcBef>
                <a:spcPts val="600"/>
              </a:spcBef>
              <a:buFont typeface="Arial" panose="020B0604020202020204" pitchFamily="34" charset="0"/>
              <a:buChar char="•"/>
            </a:pPr>
            <a:r>
              <a:rPr lang="en-US" sz="2000" dirty="0">
                <a:solidFill>
                  <a:schemeClr val="tx1"/>
                </a:solidFill>
              </a:rPr>
              <a:t>Enable authentication – default anonymous</a:t>
            </a:r>
          </a:p>
          <a:p>
            <a:pPr marL="173038" lvl="1" indent="-173038">
              <a:spcBef>
                <a:spcPts val="600"/>
              </a:spcBef>
              <a:buFont typeface="Arial" panose="020B0604020202020204" pitchFamily="34" charset="0"/>
              <a:buChar char="•"/>
            </a:pPr>
            <a:r>
              <a:rPr lang="en-US" sz="2000" dirty="0">
                <a:solidFill>
                  <a:schemeClr val="tx1"/>
                </a:solidFill>
              </a:rPr>
              <a:t>Log in with a third-party identity provider</a:t>
            </a:r>
          </a:p>
        </p:txBody>
      </p:sp>
      <p:sp>
        <p:nvSpPr>
          <p:cNvPr id="7" name="Rectangle 6">
            <a:extLst>
              <a:ext uri="{FF2B5EF4-FFF2-40B4-BE49-F238E27FC236}">
                <a16:creationId xmlns:a16="http://schemas.microsoft.com/office/drawing/2014/main" id="{85E13CC6-5AAC-4F2A-B3BF-E218BCA8A842}"/>
              </a:ext>
            </a:extLst>
          </p:cNvPr>
          <p:cNvSpPr/>
          <p:nvPr/>
        </p:nvSpPr>
        <p:spPr bwMode="auto">
          <a:xfrm>
            <a:off x="427039" y="3195637"/>
            <a:ext cx="5541264" cy="295773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Security:</a:t>
            </a:r>
          </a:p>
          <a:p>
            <a:pPr marL="173038" lvl="1" indent="-173038">
              <a:spcBef>
                <a:spcPts val="600"/>
              </a:spcBef>
              <a:buFont typeface="Arial" panose="020B0604020202020204" pitchFamily="34" charset="0"/>
              <a:buChar char="•"/>
            </a:pPr>
            <a:r>
              <a:rPr lang="en-US" sz="2000" dirty="0">
                <a:solidFill>
                  <a:schemeClr val="tx1"/>
                </a:solidFill>
              </a:rPr>
              <a:t>Troubleshoot with Diagnostic Logs – failed requests, app logging</a:t>
            </a:r>
          </a:p>
          <a:p>
            <a:pPr marL="173038" lvl="1" indent="-173038">
              <a:spcBef>
                <a:spcPts val="600"/>
              </a:spcBef>
              <a:buFont typeface="Arial" panose="020B0604020202020204" pitchFamily="34" charset="0"/>
              <a:buChar char="•"/>
            </a:pPr>
            <a:r>
              <a:rPr lang="en-US" sz="2000" dirty="0">
                <a:solidFill>
                  <a:schemeClr val="tx1"/>
                </a:solidFill>
              </a:rPr>
              <a:t>Add an SSL certificate – HTTPS</a:t>
            </a:r>
          </a:p>
          <a:p>
            <a:pPr marL="173038" lvl="1" indent="-173038">
              <a:spcBef>
                <a:spcPts val="600"/>
              </a:spcBef>
              <a:buFont typeface="Arial" panose="020B0604020202020204" pitchFamily="34" charset="0"/>
              <a:buChar char="•"/>
            </a:pPr>
            <a:r>
              <a:rPr lang="en-US" sz="2000" dirty="0">
                <a:solidFill>
                  <a:schemeClr val="tx1"/>
                </a:solidFill>
              </a:rPr>
              <a:t>Define a priority ordered allow/deny list to control network access to the app</a:t>
            </a:r>
          </a:p>
          <a:p>
            <a:pPr marL="173038" lvl="1" indent="-173038">
              <a:spcBef>
                <a:spcPts val="600"/>
              </a:spcBef>
              <a:buFont typeface="Arial" panose="020B0604020202020204" pitchFamily="34" charset="0"/>
              <a:buChar char="•"/>
            </a:pPr>
            <a:r>
              <a:rPr lang="en-US" sz="2000" dirty="0">
                <a:solidFill>
                  <a:schemeClr val="tx1"/>
                </a:solidFill>
              </a:rPr>
              <a:t>Store secrets in the Azure Key Vault</a:t>
            </a:r>
          </a:p>
        </p:txBody>
      </p:sp>
      <p:pic>
        <p:nvPicPr>
          <p:cNvPr id="4" name="Picture 3" descr="Screenshot of identity providers including Microsoft, Facebook, Google, and Twitter. ">
            <a:extLst>
              <a:ext uri="{FF2B5EF4-FFF2-40B4-BE49-F238E27FC236}">
                <a16:creationId xmlns:a16="http://schemas.microsoft.com/office/drawing/2014/main" id="{34496960-DC75-CA26-928F-8048D5EA8C81}"/>
              </a:ext>
            </a:extLst>
          </p:cNvPr>
          <p:cNvPicPr>
            <a:picLocks noChangeAspect="1"/>
          </p:cNvPicPr>
          <p:nvPr/>
        </p:nvPicPr>
        <p:blipFill>
          <a:blip r:embed="rId3"/>
          <a:stretch>
            <a:fillRect/>
          </a:stretch>
        </p:blipFill>
        <p:spPr>
          <a:xfrm>
            <a:off x="6586533" y="1296928"/>
            <a:ext cx="4779848" cy="4703857"/>
          </a:xfrm>
          <a:prstGeom prst="rect">
            <a:avLst/>
          </a:prstGeom>
        </p:spPr>
      </p:pic>
    </p:spTree>
    <p:extLst>
      <p:ext uri="{BB962C8B-B14F-4D97-AF65-F5344CB8AC3E}">
        <p14:creationId xmlns:p14="http://schemas.microsoft.com/office/powerpoint/2010/main" val="4451210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p:txBody>
          <a:bodyPr/>
          <a:lstStyle/>
          <a:p>
            <a:pPr>
              <a:lnSpc>
                <a:spcPct val="100000"/>
              </a:lnSpc>
            </a:pPr>
            <a:r>
              <a:rPr lang="en-US" spc="0" dirty="0">
                <a:solidFill>
                  <a:schemeClr val="tx1"/>
                </a:solidFill>
              </a:rPr>
              <a:t>Create Custom Domain Names</a:t>
            </a: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31" y="1372350"/>
            <a:ext cx="2178438" cy="3303554"/>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02412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259" y="1372343"/>
            <a:ext cx="6033888" cy="330356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13320" y="4925683"/>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Redirect the default web </a:t>
            </a:r>
            <a:br>
              <a:rPr lang="en-US" sz="2000" dirty="0">
                <a:solidFill>
                  <a:schemeClr val="tx1"/>
                </a:solidFill>
              </a:rPr>
            </a:br>
            <a:r>
              <a:rPr lang="en-US" sz="2000" dirty="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36941" y="4925683"/>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60562" y="4925683"/>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46955" y="4925683"/>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Ensure App Service plan supports custom domains</a:t>
            </a:r>
          </a:p>
          <a:p>
            <a:endParaRPr lang="en-US" sz="2000" dirty="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pPr>
              <a:lnSpc>
                <a:spcPct val="100000"/>
              </a:lnSpc>
            </a:pPr>
            <a:r>
              <a:rPr lang="en-US" spc="0" dirty="0"/>
              <a:t>Administer PaaS Compute Options Introduction</a:t>
            </a:r>
          </a:p>
        </p:txBody>
      </p:sp>
      <p:sp>
        <p:nvSpPr>
          <p:cNvPr id="36" name="Rectangle 35">
            <a:extLst>
              <a:ext uri="{FF2B5EF4-FFF2-40B4-BE49-F238E27FC236}">
                <a16:creationId xmlns:a16="http://schemas.microsoft.com/office/drawing/2014/main" id="{E5E2A559-5126-49E9-895D-A84B498B7AEE}"/>
              </a:ext>
            </a:extLst>
          </p:cNvPr>
          <p:cNvSpPr/>
          <p:nvPr/>
        </p:nvSpPr>
        <p:spPr bwMode="auto">
          <a:xfrm>
            <a:off x="465138" y="1397477"/>
            <a:ext cx="7044709" cy="3590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a:lnSpc>
                <a:spcPct val="150000"/>
              </a:lnSpc>
              <a:spcAft>
                <a:spcPts val="600"/>
              </a:spcAft>
              <a:buFont typeface="Arial" panose="020B0604020202020204" pitchFamily="34" charset="0"/>
              <a:buChar char="•"/>
            </a:pPr>
            <a:r>
              <a:rPr lang="en-US" sz="2200" dirty="0">
                <a:solidFill>
                  <a:schemeClr val="tx1"/>
                </a:solidFill>
                <a:hlinkClick r:id="rId3"/>
              </a:rPr>
              <a:t>Configure Azure App Service Plans</a:t>
            </a:r>
            <a:endParaRPr lang="en-US" sz="2200" dirty="0">
              <a:solidFill>
                <a:schemeClr val="tx1"/>
              </a:solidFill>
            </a:endParaRPr>
          </a:p>
          <a:p>
            <a:pPr marL="342900" indent="-342900">
              <a:lnSpc>
                <a:spcPct val="150000"/>
              </a:lnSpc>
              <a:spcAft>
                <a:spcPts val="600"/>
              </a:spcAft>
              <a:buFont typeface="Arial" panose="020B0604020202020204" pitchFamily="34" charset="0"/>
              <a:buChar char="•"/>
            </a:pPr>
            <a:r>
              <a:rPr lang="en-US" sz="2200" dirty="0">
                <a:solidFill>
                  <a:schemeClr val="tx1"/>
                </a:solidFill>
                <a:hlinkClick r:id="rId4"/>
              </a:rPr>
              <a:t>Configure Azure App Services</a:t>
            </a:r>
            <a:endParaRPr lang="en-US" sz="2200" dirty="0">
              <a:solidFill>
                <a:schemeClr val="tx1"/>
              </a:solidFill>
            </a:endParaRPr>
          </a:p>
          <a:p>
            <a:pPr marL="342900" indent="-342900">
              <a:lnSpc>
                <a:spcPct val="150000"/>
              </a:lnSpc>
              <a:spcAft>
                <a:spcPts val="600"/>
              </a:spcAft>
              <a:buFont typeface="Arial" panose="020B0604020202020204" pitchFamily="34" charset="0"/>
              <a:buChar char="•"/>
            </a:pPr>
            <a:r>
              <a:rPr lang="en-US" sz="2200" dirty="0">
                <a:solidFill>
                  <a:schemeClr val="tx1"/>
                </a:solidFill>
                <a:hlinkClick r:id="rId5"/>
              </a:rPr>
              <a:t>Configure Azure Container Instances</a:t>
            </a:r>
            <a:endParaRPr lang="en-US" sz="2200" dirty="0">
              <a:solidFill>
                <a:schemeClr val="tx1"/>
              </a:solidFill>
            </a:endParaRPr>
          </a:p>
          <a:p>
            <a:pPr marL="342900" indent="-342900">
              <a:lnSpc>
                <a:spcPct val="150000"/>
              </a:lnSpc>
              <a:spcAft>
                <a:spcPts val="600"/>
              </a:spcAft>
              <a:buFont typeface="Arial" panose="020B0604020202020204" pitchFamily="34" charset="0"/>
              <a:buChar char="•"/>
            </a:pPr>
            <a:r>
              <a:rPr lang="en-US" sz="2200" dirty="0">
                <a:solidFill>
                  <a:schemeClr val="tx1"/>
                </a:solidFill>
                <a:hlinkClick r:id="rId6"/>
              </a:rPr>
              <a:t>Lab 09a - Implement Web Apps</a:t>
            </a:r>
            <a:endParaRPr lang="en-US" sz="2200" dirty="0">
              <a:solidFill>
                <a:schemeClr val="tx1"/>
              </a:solidFill>
            </a:endParaRPr>
          </a:p>
          <a:p>
            <a:pPr marL="342900" indent="-342900">
              <a:lnSpc>
                <a:spcPct val="150000"/>
              </a:lnSpc>
              <a:spcAft>
                <a:spcPts val="600"/>
              </a:spcAft>
              <a:buFont typeface="Arial" panose="020B0604020202020204" pitchFamily="34" charset="0"/>
              <a:buChar char="•"/>
            </a:pPr>
            <a:r>
              <a:rPr lang="en-US" sz="2200" dirty="0">
                <a:solidFill>
                  <a:schemeClr val="tx1"/>
                </a:solidFill>
                <a:hlinkClick r:id="rId7"/>
              </a:rPr>
              <a:t>Lab 09b - Implement Azure Container Instances</a:t>
            </a:r>
            <a:endParaRPr lang="en-US" sz="2200" dirty="0">
              <a:solidFill>
                <a:schemeClr val="tx1"/>
              </a:solidFill>
            </a:endParaRPr>
          </a:p>
          <a:p>
            <a:pPr marL="342900" indent="-342900">
              <a:lnSpc>
                <a:spcPct val="150000"/>
              </a:lnSpc>
              <a:spcAft>
                <a:spcPts val="600"/>
              </a:spcAft>
              <a:buFont typeface="Arial" panose="020B0604020202020204" pitchFamily="34" charset="0"/>
              <a:buChar char="•"/>
            </a:pPr>
            <a:r>
              <a:rPr lang="en-US" sz="2200" dirty="0">
                <a:solidFill>
                  <a:schemeClr val="tx1"/>
                </a:solidFill>
                <a:hlinkClick r:id="rId8"/>
              </a:rPr>
              <a:t>Lab 09c – Implement Azure Container Apps</a:t>
            </a:r>
            <a:endParaRPr lang="en-US" sz="2200" dirty="0">
              <a:solidFill>
                <a:schemeClr val="tx1"/>
              </a:solidFill>
            </a:endParaRPr>
          </a:p>
          <a:p>
            <a:pPr marL="342900" indent="-342900">
              <a:lnSpc>
                <a:spcPct val="150000"/>
              </a:lnSpc>
              <a:spcAft>
                <a:spcPts val="600"/>
              </a:spcAft>
              <a:buFont typeface="Arial" panose="020B0604020202020204" pitchFamily="34" charset="0"/>
              <a:buChar char="•"/>
            </a:pPr>
            <a:endParaRPr lang="en-US" sz="2200" dirty="0">
              <a:solidFill>
                <a:schemeClr val="tx1"/>
              </a:solidFill>
            </a:endParaRPr>
          </a:p>
          <a:p>
            <a:pPr marL="342900" indent="-342900">
              <a:lnSpc>
                <a:spcPct val="150000"/>
              </a:lnSpc>
              <a:spcAft>
                <a:spcPts val="600"/>
              </a:spcAft>
              <a:buFont typeface="Arial" panose="020B0604020202020204" pitchFamily="34" charset="0"/>
              <a:buChar char="•"/>
            </a:pPr>
            <a:endParaRPr lang="en-US" sz="2200" dirty="0">
              <a:solidFill>
                <a:schemeClr val="tx1"/>
              </a:solidFill>
            </a:endParaRPr>
          </a:p>
          <a:p>
            <a:pPr marL="342900" indent="-342900">
              <a:lnSpc>
                <a:spcPct val="150000"/>
              </a:lnSpc>
              <a:spcAft>
                <a:spcPts val="600"/>
              </a:spcAft>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65138" y="1334698"/>
            <a:ext cx="6097779" cy="5215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65138" y="1984002"/>
            <a:ext cx="6097779" cy="7780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65138" y="2889788"/>
            <a:ext cx="6097779" cy="5215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65138" y="3539090"/>
            <a:ext cx="6097779" cy="7780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65138" y="4444877"/>
            <a:ext cx="6097779" cy="70107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65138" y="5273704"/>
            <a:ext cx="6097779" cy="70107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907" y="982467"/>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p:txBody>
          <a:bodyPr/>
          <a:lstStyle/>
          <a:p>
            <a:pPr>
              <a:lnSpc>
                <a:spcPct val="100000"/>
              </a:lnSpc>
            </a:pPr>
            <a:r>
              <a:rPr lang="en-US" spc="0" dirty="0">
                <a:solidFill>
                  <a:schemeClr val="tx1"/>
                </a:solidFill>
              </a:rPr>
              <a:t>Demonstration – Configure Azure App Services</a:t>
            </a:r>
          </a:p>
        </p:txBody>
      </p:sp>
      <p:sp>
        <p:nvSpPr>
          <p:cNvPr id="15" name="Rectangle 14">
            <a:extLst>
              <a:ext uri="{FF2B5EF4-FFF2-40B4-BE49-F238E27FC236}">
                <a16:creationId xmlns:a16="http://schemas.microsoft.com/office/drawing/2014/main" id="{CEF9FBC7-CD9C-43F7-937C-6976FB917B08}"/>
              </a:ext>
            </a:extLst>
          </p:cNvPr>
          <p:cNvSpPr/>
          <p:nvPr/>
        </p:nvSpPr>
        <p:spPr>
          <a:xfrm>
            <a:off x="968931" y="1761609"/>
            <a:ext cx="5415329" cy="1593193"/>
          </a:xfrm>
          <a:prstGeom prst="rect">
            <a:avLst/>
          </a:prstGeom>
        </p:spPr>
        <p:txBody>
          <a:bodyPr wrap="none" lIns="0" tIns="0" rIns="0" bIns="0">
            <a:spAutoFit/>
          </a:bodyPr>
          <a:lstStyle/>
          <a:p>
            <a:pPr marL="342900" indent="-342900">
              <a:lnSpc>
                <a:spcPct val="150000"/>
              </a:lnSpc>
              <a:buFont typeface="Arial" panose="020B0604020202020204" pitchFamily="34" charset="0"/>
              <a:buChar char="•"/>
            </a:pPr>
            <a:r>
              <a:rPr lang="en-US" sz="2400" dirty="0">
                <a:cs typeface="Segoe UI Semilight"/>
              </a:rPr>
              <a:t>Create a Web App in the Azure Portal</a:t>
            </a:r>
          </a:p>
          <a:p>
            <a:pPr marL="342900" indent="-342900">
              <a:lnSpc>
                <a:spcPct val="150000"/>
              </a:lnSpc>
              <a:buFont typeface="Arial" panose="020B0604020202020204" pitchFamily="34" charset="0"/>
              <a:buChar char="•"/>
            </a:pPr>
            <a:r>
              <a:rPr lang="en-US" sz="2400" dirty="0">
                <a:cs typeface="Segoe UI Semilight"/>
              </a:rPr>
              <a:t>Verify the web app is running</a:t>
            </a:r>
          </a:p>
          <a:p>
            <a:pPr marL="342900" indent="-342900">
              <a:lnSpc>
                <a:spcPct val="150000"/>
              </a:lnSpc>
              <a:buFont typeface="Arial" panose="020B0604020202020204" pitchFamily="34" charset="0"/>
              <a:buChar char="•"/>
            </a:pPr>
            <a:r>
              <a:rPr lang="en-US" sz="2400" dirty="0">
                <a:cs typeface="Segoe UI Semilight"/>
              </a:rPr>
              <a:t>Explore deployment slots</a:t>
            </a:r>
            <a:endParaRPr lang="en-US" sz="2400" dirty="0"/>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pPr>
              <a:lnSpc>
                <a:spcPct val="100000"/>
              </a:lnSpc>
            </a:pPr>
            <a:r>
              <a:rPr lang="en-US" spc="0" dirty="0">
                <a:solidFill>
                  <a:schemeClr val="tx1"/>
                </a:solidFill>
                <a:cs typeface="Segoe UI"/>
              </a:rPr>
              <a:t>Learning Recap – Configure Azure App Services</a:t>
            </a:r>
          </a:p>
        </p:txBody>
      </p:sp>
      <p:sp>
        <p:nvSpPr>
          <p:cNvPr id="5" name="Rectangle 4">
            <a:extLst>
              <a:ext uri="{FF2B5EF4-FFF2-40B4-BE49-F238E27FC236}">
                <a16:creationId xmlns:a16="http://schemas.microsoft.com/office/drawing/2014/main" id="{7B402F18-F086-4DCC-831B-F7591FCF6A68}"/>
              </a:ext>
            </a:extLst>
          </p:cNvPr>
          <p:cNvSpPr/>
          <p:nvPr/>
        </p:nvSpPr>
        <p:spPr>
          <a:xfrm>
            <a:off x="4030176" y="1899477"/>
            <a:ext cx="7742238" cy="302752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342900" indent="-342900">
              <a:spcAft>
                <a:spcPts val="600"/>
              </a:spcAft>
              <a:buClr>
                <a:schemeClr val="tx1"/>
              </a:buClr>
              <a:buFont typeface="Arial" panose="020B0604020202020204" pitchFamily="34" charset="0"/>
              <a:buChar char="•"/>
            </a:pPr>
            <a:r>
              <a:rPr lang="en-US" sz="2000" dirty="0">
                <a:hlinkClick r:id="rId3"/>
              </a:rPr>
              <a:t>Host a web application with Azure App Service (</a:t>
            </a:r>
            <a:r>
              <a:rPr lang="en-US" sz="2000" dirty="0">
                <a:highlight>
                  <a:srgbClr val="FFFF00"/>
                </a:highlight>
                <a:hlinkClick r:id="rId3"/>
              </a:rPr>
              <a:t>sandbox</a:t>
            </a:r>
            <a:r>
              <a:rPr lang="en-US" sz="2000" dirty="0">
                <a:hlinkClick r:id="rId3"/>
              </a:rPr>
              <a:t>)</a:t>
            </a:r>
            <a:endParaRPr lang="en-US" sz="2000" dirty="0"/>
          </a:p>
          <a:p>
            <a:pPr marL="342900" indent="-342900">
              <a:spcAft>
                <a:spcPts val="600"/>
              </a:spcAft>
              <a:buClr>
                <a:schemeClr val="tx1"/>
              </a:buClr>
              <a:buFont typeface="Arial" panose="020B0604020202020204" pitchFamily="34" charset="0"/>
              <a:buChar char="•"/>
            </a:pPr>
            <a:r>
              <a:rPr lang="en-US" sz="2000" dirty="0">
                <a:hlinkClick r:id="rId4"/>
              </a:rPr>
              <a:t>Stage a web app deployment for testing and rollback by using App Service deployment slots</a:t>
            </a:r>
            <a:endParaRPr lang="en-US" sz="2000" dirty="0"/>
          </a:p>
          <a:p>
            <a:pPr marL="342900" indent="-342900">
              <a:spcAft>
                <a:spcPts val="600"/>
              </a:spcAft>
              <a:buClr>
                <a:schemeClr val="tx1"/>
              </a:buClr>
              <a:buFont typeface="Arial" panose="020B0604020202020204" pitchFamily="34" charset="0"/>
              <a:buChar char="•"/>
            </a:pPr>
            <a:r>
              <a:rPr lang="en-US" sz="2000" dirty="0">
                <a:hlinkClick r:id="rId5"/>
              </a:rPr>
              <a:t>Dynamically meet changing web app performance requirements with </a:t>
            </a:r>
            <a:r>
              <a:rPr lang="en-US" sz="2000" dirty="0" err="1">
                <a:hlinkClick r:id="rId5"/>
              </a:rPr>
              <a:t>autoscale</a:t>
            </a:r>
            <a:r>
              <a:rPr lang="en-US" sz="2000" dirty="0">
                <a:hlinkClick r:id="rId5"/>
              </a:rPr>
              <a:t> rules</a:t>
            </a:r>
            <a:endParaRPr lang="en-US" sz="2000" dirty="0">
              <a:solidFill>
                <a:schemeClr val="tx1"/>
              </a:solidFill>
              <a:cs typeface="Segoe UI"/>
            </a:endParaRPr>
          </a:p>
          <a:p>
            <a:pPr marL="342900" lvl="1" indent="-342900">
              <a:buClr>
                <a:schemeClr val="tx1"/>
              </a:buClr>
              <a:buFont typeface="Arial" panose="020B0604020202020204" pitchFamily="34" charset="0"/>
              <a:buChar char="•"/>
            </a:pPr>
            <a:endParaRPr lang="en-US" sz="2000" dirty="0">
              <a:solidFill>
                <a:schemeClr val="tx1"/>
              </a:solidFill>
              <a:cs typeface="Segoe UI"/>
            </a:endParaRPr>
          </a:p>
          <a:p>
            <a:pPr marL="342900" lvl="1" indent="-342900">
              <a:buFont typeface="Courier New" panose="02070309020205020404" pitchFamily="49" charset="0"/>
              <a:buChar char="o"/>
            </a:pPr>
            <a:endParaRPr lang="en-US" sz="2000" dirty="0">
              <a:solidFill>
                <a:schemeClr val="tx1"/>
              </a:solidFill>
              <a:cs typeface="Segoe UI"/>
            </a:endParaRPr>
          </a:p>
        </p:txBody>
      </p:sp>
      <p:sp>
        <p:nvSpPr>
          <p:cNvPr id="10" name="TextBox 9">
            <a:extLst>
              <a:ext uri="{FF2B5EF4-FFF2-40B4-BE49-F238E27FC236}">
                <a16:creationId xmlns:a16="http://schemas.microsoft.com/office/drawing/2014/main" id="{94BFFE11-F10A-4B2F-B7BE-B0D4F535A110}"/>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0325490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sz="3200" dirty="0"/>
              <a:t>Configure Azure Container Instances</a:t>
            </a:r>
          </a:p>
        </p:txBody>
      </p:sp>
    </p:spTree>
    <p:extLst>
      <p:ext uri="{BB962C8B-B14F-4D97-AF65-F5344CB8AC3E}">
        <p14:creationId xmlns:p14="http://schemas.microsoft.com/office/powerpoint/2010/main" val="1597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Learning Objectives - Configure Azure Container Instances </a:t>
            </a:r>
          </a:p>
        </p:txBody>
      </p:sp>
      <p:sp>
        <p:nvSpPr>
          <p:cNvPr id="2" name="Rectangle 1">
            <a:extLst>
              <a:ext uri="{FF2B5EF4-FFF2-40B4-BE49-F238E27FC236}">
                <a16:creationId xmlns:a16="http://schemas.microsoft.com/office/drawing/2014/main" id="{BD215697-635D-49B2-ABC3-EA90F7A682EA}"/>
              </a:ext>
            </a:extLst>
          </p:cNvPr>
          <p:cNvSpPr/>
          <p:nvPr/>
        </p:nvSpPr>
        <p:spPr bwMode="auto">
          <a:xfrm>
            <a:off x="465138" y="1385364"/>
            <a:ext cx="5439314" cy="39241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spcAft>
                <a:spcPts val="600"/>
              </a:spcAft>
              <a:buFont typeface="Arial" panose="020B0604020202020204" pitchFamily="34" charset="0"/>
              <a:buChar char="•"/>
            </a:pPr>
            <a:r>
              <a:rPr lang="en-US" sz="2000" dirty="0">
                <a:solidFill>
                  <a:schemeClr val="tx1"/>
                </a:solidFill>
                <a:cs typeface="Segoe UI Semilight"/>
              </a:rPr>
              <a:t>Compare Containers to Virtual Machines</a:t>
            </a:r>
          </a:p>
          <a:p>
            <a:pPr marL="342900" indent="-342900">
              <a:spcAft>
                <a:spcPts val="600"/>
              </a:spcAft>
              <a:buFont typeface="Arial" panose="020B0604020202020204" pitchFamily="34" charset="0"/>
              <a:buChar char="•"/>
            </a:pPr>
            <a:r>
              <a:rPr lang="en-US" sz="2000" dirty="0">
                <a:solidFill>
                  <a:schemeClr val="tx1"/>
                </a:solidFill>
                <a:cs typeface="Segoe UI Semilight"/>
              </a:rPr>
              <a:t>Explore Azure Container Instances Benefits</a:t>
            </a:r>
          </a:p>
          <a:p>
            <a:pPr marL="342900" indent="-342900">
              <a:spcAft>
                <a:spcPts val="600"/>
              </a:spcAft>
              <a:buFont typeface="Arial" panose="020B0604020202020204" pitchFamily="34" charset="0"/>
              <a:buChar char="•"/>
            </a:pPr>
            <a:r>
              <a:rPr lang="en-US" sz="2000" dirty="0">
                <a:solidFill>
                  <a:schemeClr val="tx1"/>
                </a:solidFill>
                <a:cs typeface="Segoe UI Semilight"/>
              </a:rPr>
              <a:t>Implement Container Groups</a:t>
            </a:r>
          </a:p>
          <a:p>
            <a:pPr marL="342900" indent="-342900">
              <a:spcAft>
                <a:spcPts val="600"/>
              </a:spcAft>
              <a:buFont typeface="Arial" panose="020B0604020202020204" pitchFamily="34" charset="0"/>
              <a:buChar char="•"/>
            </a:pPr>
            <a:r>
              <a:rPr lang="en-US" sz="2000" dirty="0">
                <a:solidFill>
                  <a:schemeClr val="tx1"/>
                </a:solidFill>
                <a:cs typeface="Segoe UI Semilight"/>
              </a:rPr>
              <a:t>Understand the Docker Platform (optional)</a:t>
            </a:r>
          </a:p>
          <a:p>
            <a:pPr marL="342900" indent="-342900">
              <a:spcAft>
                <a:spcPts val="600"/>
              </a:spcAft>
              <a:buFont typeface="Arial" panose="020B0604020202020204" pitchFamily="34" charset="0"/>
              <a:buChar char="•"/>
            </a:pPr>
            <a:r>
              <a:rPr lang="en-US" sz="2000" dirty="0">
                <a:solidFill>
                  <a:schemeClr val="tx1"/>
                </a:solidFill>
                <a:cs typeface="Segoe UI Semilight"/>
              </a:rPr>
              <a:t>Demonstration – Configure Azure Container Instances</a:t>
            </a:r>
          </a:p>
          <a:p>
            <a:pPr marL="342900" indent="-342900">
              <a:spcAft>
                <a:spcPts val="600"/>
              </a:spcAft>
              <a:buFont typeface="Arial" panose="020B0604020202020204" pitchFamily="34" charset="0"/>
              <a:buChar char="•"/>
            </a:pPr>
            <a:r>
              <a:rPr lang="en-US" sz="2000" dirty="0">
                <a:solidFill>
                  <a:schemeClr val="tx1"/>
                </a:solidFill>
                <a:cs typeface="Segoe UI Semilight"/>
              </a:rPr>
              <a:t>Manage Containers with  Azure Container Apps (new)</a:t>
            </a:r>
          </a:p>
          <a:p>
            <a:pPr marL="342900" indent="-342900">
              <a:spcAft>
                <a:spcPts val="600"/>
              </a:spcAft>
              <a:buFont typeface="Arial" panose="020B0604020202020204" pitchFamily="34" charset="0"/>
              <a:buChar char="•"/>
            </a:pPr>
            <a:r>
              <a:rPr lang="en-US" sz="2000" dirty="0">
                <a:solidFill>
                  <a:schemeClr val="tx1"/>
                </a:solidFill>
                <a:cs typeface="Segoe UI Semilight"/>
              </a:rPr>
              <a:t>Demonstration – Configure Azure Container Apps</a:t>
            </a:r>
          </a:p>
          <a:p>
            <a:pPr marL="342900" indent="-342900">
              <a:spcAft>
                <a:spcPts val="600"/>
              </a:spcAft>
              <a:buFont typeface="Arial" panose="020B0604020202020204" pitchFamily="34" charset="0"/>
              <a:buChar char="•"/>
            </a:pPr>
            <a:r>
              <a:rPr lang="en-US" sz="2000" dirty="0">
                <a:solidFill>
                  <a:schemeClr val="tx1"/>
                </a:solidFill>
                <a:cs typeface="Segoe UI Semilight"/>
              </a:rPr>
              <a:t>Learning Recap</a:t>
            </a:r>
          </a:p>
        </p:txBody>
      </p:sp>
      <p:sp>
        <p:nvSpPr>
          <p:cNvPr id="3" name="TextBox 2">
            <a:extLst>
              <a:ext uri="{FF2B5EF4-FFF2-40B4-BE49-F238E27FC236}">
                <a16:creationId xmlns:a16="http://schemas.microsoft.com/office/drawing/2014/main" id="{A1374290-69A0-6CE5-8FEC-A848EA703435}"/>
              </a:ext>
            </a:extLst>
          </p:cNvPr>
          <p:cNvSpPr txBox="1"/>
          <p:nvPr/>
        </p:nvSpPr>
        <p:spPr>
          <a:xfrm>
            <a:off x="6472355" y="1716224"/>
            <a:ext cx="4761702" cy="3447098"/>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containers in Azure portal</a:t>
            </a:r>
          </a:p>
          <a:p>
            <a:pPr marL="173038" marR="0" lvl="0" indent="-173038"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and manage an Azure container registry</a:t>
            </a:r>
          </a:p>
          <a:p>
            <a:pPr marL="173038" marR="0" lvl="0" indent="-173038"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Provision a container by using Azure Container Instances (ACI)</a:t>
            </a:r>
          </a:p>
          <a:p>
            <a:pPr marL="173038" marR="0" lvl="0" indent="-173038"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Provision a container by using Azure Container Apps (ACA)</a:t>
            </a:r>
          </a:p>
          <a:p>
            <a:pPr marL="173038" marR="0" lvl="0" indent="-173038"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sizing and scaling for containers, including ACI and ACA</a:t>
            </a:r>
          </a:p>
        </p:txBody>
      </p:sp>
    </p:spTree>
    <p:extLst>
      <p:ext uri="{BB962C8B-B14F-4D97-AF65-F5344CB8AC3E}">
        <p14:creationId xmlns:p14="http://schemas.microsoft.com/office/powerpoint/2010/main" val="28350279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8ADD-4C8A-4700-BB53-D1B5157535ED}"/>
              </a:ext>
            </a:extLst>
          </p:cNvPr>
          <p:cNvSpPr>
            <a:spLocks noGrp="1"/>
          </p:cNvSpPr>
          <p:nvPr>
            <p:ph type="title"/>
          </p:nvPr>
        </p:nvSpPr>
        <p:spPr/>
        <p:txBody>
          <a:bodyPr/>
          <a:lstStyle/>
          <a:p>
            <a:r>
              <a:rPr lang="en-US" spc="0" dirty="0">
                <a:solidFill>
                  <a:schemeClr val="tx1"/>
                </a:solidFill>
              </a:rPr>
              <a:t>Compare Containers to Virtual Machines</a:t>
            </a:r>
            <a:endParaRPr lang="en-US" dirty="0"/>
          </a:p>
        </p:txBody>
      </p:sp>
      <p:sp>
        <p:nvSpPr>
          <p:cNvPr id="47" name="TextBox 46">
            <a:extLst>
              <a:ext uri="{FF2B5EF4-FFF2-40B4-BE49-F238E27FC236}">
                <a16:creationId xmlns:a16="http://schemas.microsoft.com/office/drawing/2014/main" id="{5C595E68-EC96-4F95-B13A-FE37DDCAA705}"/>
              </a:ext>
            </a:extLst>
          </p:cNvPr>
          <p:cNvSpPr txBox="1"/>
          <p:nvPr/>
        </p:nvSpPr>
        <p:spPr>
          <a:xfrm>
            <a:off x="351235" y="1768946"/>
            <a:ext cx="3136243" cy="3304431"/>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Isolation</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Operating System</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Deployment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Persistent storage</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Fault tolerance</a:t>
            </a:r>
          </a:p>
        </p:txBody>
      </p:sp>
      <p:grpSp>
        <p:nvGrpSpPr>
          <p:cNvPr id="9" name="Group 8" descr="Diagram server, host OS, do">
            <a:extLst>
              <a:ext uri="{FF2B5EF4-FFF2-40B4-BE49-F238E27FC236}">
                <a16:creationId xmlns:a16="http://schemas.microsoft.com/office/drawing/2014/main" id="{E1084768-84AA-8800-1794-18EB57B87A1E}"/>
              </a:ext>
            </a:extLst>
          </p:cNvPr>
          <p:cNvGrpSpPr/>
          <p:nvPr/>
        </p:nvGrpSpPr>
        <p:grpSpPr>
          <a:xfrm>
            <a:off x="3750545" y="1499313"/>
            <a:ext cx="8334695" cy="4678561"/>
            <a:chOff x="3750545" y="1499313"/>
            <a:chExt cx="8334695" cy="4678561"/>
          </a:xfrm>
        </p:grpSpPr>
        <p:sp>
          <p:nvSpPr>
            <p:cNvPr id="3" name="Rectangle 2">
              <a:extLst>
                <a:ext uri="{FF2B5EF4-FFF2-40B4-BE49-F238E27FC236}">
                  <a16:creationId xmlns:a16="http://schemas.microsoft.com/office/drawing/2014/main" id="{51B3F1A5-5C94-4D1F-93E7-F46AD09E27FB}"/>
                </a:ext>
              </a:extLst>
            </p:cNvPr>
            <p:cNvSpPr/>
            <p:nvPr/>
          </p:nvSpPr>
          <p:spPr bwMode="auto">
            <a:xfrm>
              <a:off x="3769756" y="5671098"/>
              <a:ext cx="8315484" cy="506776"/>
            </a:xfrm>
            <a:prstGeom prst="rect">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Server</a:t>
              </a:r>
            </a:p>
          </p:txBody>
        </p:sp>
        <p:sp>
          <p:nvSpPr>
            <p:cNvPr id="4" name="Rectangle 3">
              <a:extLst>
                <a:ext uri="{FF2B5EF4-FFF2-40B4-BE49-F238E27FC236}">
                  <a16:creationId xmlns:a16="http://schemas.microsoft.com/office/drawing/2014/main" id="{6A216DD5-FBC4-4324-B345-2D1F913E49F0}"/>
                </a:ext>
              </a:extLst>
            </p:cNvPr>
            <p:cNvSpPr/>
            <p:nvPr/>
          </p:nvSpPr>
          <p:spPr bwMode="auto">
            <a:xfrm>
              <a:off x="3769756" y="5063774"/>
              <a:ext cx="8315484" cy="50677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Host OS</a:t>
              </a:r>
            </a:p>
          </p:txBody>
        </p:sp>
        <p:sp>
          <p:nvSpPr>
            <p:cNvPr id="6" name="Rectangle 5">
              <a:extLst>
                <a:ext uri="{FF2B5EF4-FFF2-40B4-BE49-F238E27FC236}">
                  <a16:creationId xmlns:a16="http://schemas.microsoft.com/office/drawing/2014/main" id="{E7A59B95-232D-49E8-BBF9-88D16316CAC3}"/>
                </a:ext>
              </a:extLst>
            </p:cNvPr>
            <p:cNvSpPr/>
            <p:nvPr/>
          </p:nvSpPr>
          <p:spPr bwMode="auto">
            <a:xfrm>
              <a:off x="7861376" y="4485713"/>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Hypervisor</a:t>
              </a:r>
            </a:p>
          </p:txBody>
        </p:sp>
        <p:sp>
          <p:nvSpPr>
            <p:cNvPr id="34" name="Rectangle 33">
              <a:extLst>
                <a:ext uri="{FF2B5EF4-FFF2-40B4-BE49-F238E27FC236}">
                  <a16:creationId xmlns:a16="http://schemas.microsoft.com/office/drawing/2014/main" id="{DB40EC47-4D04-4889-8FA2-EC197C083F02}"/>
                </a:ext>
                <a:ext uri="{C183D7F6-B498-43B3-948B-1728B52AA6E4}">
                  <adec:decorative xmlns:adec="http://schemas.microsoft.com/office/drawing/2017/decorative" val="1"/>
                </a:ext>
              </a:extLst>
            </p:cNvPr>
            <p:cNvSpPr/>
            <p:nvPr/>
          </p:nvSpPr>
          <p:spPr bwMode="auto">
            <a:xfrm>
              <a:off x="9966812" y="1971615"/>
              <a:ext cx="1927952" cy="241753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95A5BC0D-51AE-4C5A-935F-C51BAFDE4286}"/>
                </a:ext>
              </a:extLst>
            </p:cNvPr>
            <p:cNvGrpSpPr/>
            <p:nvPr/>
          </p:nvGrpSpPr>
          <p:grpSpPr>
            <a:xfrm>
              <a:off x="10070373" y="2204830"/>
              <a:ext cx="1743680" cy="2008565"/>
              <a:chOff x="680034" y="1276877"/>
              <a:chExt cx="1743680" cy="2008565"/>
            </a:xfrm>
            <a:solidFill>
              <a:schemeClr val="bg1">
                <a:lumMod val="85000"/>
              </a:schemeClr>
            </a:solidFill>
          </p:grpSpPr>
          <p:sp>
            <p:nvSpPr>
              <p:cNvPr id="14" name="Rectangle 13">
                <a:extLst>
                  <a:ext uri="{FF2B5EF4-FFF2-40B4-BE49-F238E27FC236}">
                    <a16:creationId xmlns:a16="http://schemas.microsoft.com/office/drawing/2014/main" id="{419325D8-42EB-4F21-972F-21564D5A8019}"/>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6" name="Rectangle 15">
                <a:extLst>
                  <a:ext uri="{FF2B5EF4-FFF2-40B4-BE49-F238E27FC236}">
                    <a16:creationId xmlns:a16="http://schemas.microsoft.com/office/drawing/2014/main" id="{6F7FF98A-8D81-42EE-8604-4A7C70F84314}"/>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18" name="Rectangle 17">
                <a:extLst>
                  <a:ext uri="{FF2B5EF4-FFF2-40B4-BE49-F238E27FC236}">
                    <a16:creationId xmlns:a16="http://schemas.microsoft.com/office/drawing/2014/main" id="{74654402-9A23-4AC6-A82B-667A8EB7CEC8}"/>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23" name="Rectangle 22">
              <a:extLst>
                <a:ext uri="{FF2B5EF4-FFF2-40B4-BE49-F238E27FC236}">
                  <a16:creationId xmlns:a16="http://schemas.microsoft.com/office/drawing/2014/main" id="{458A3788-A328-48A4-8F20-B9E6442DC2E8}"/>
                </a:ext>
                <a:ext uri="{C183D7F6-B498-43B3-948B-1728B52AA6E4}">
                  <adec:decorative xmlns:adec="http://schemas.microsoft.com/office/drawing/2017/decorative" val="1"/>
                </a:ext>
              </a:extLst>
            </p:cNvPr>
            <p:cNvSpPr/>
            <p:nvPr/>
          </p:nvSpPr>
          <p:spPr bwMode="auto">
            <a:xfrm>
              <a:off x="7871646" y="1971615"/>
              <a:ext cx="1927952" cy="241010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03F7D6E4-C43E-4537-BA26-E57AB050557A}"/>
                </a:ext>
              </a:extLst>
            </p:cNvPr>
            <p:cNvGrpSpPr/>
            <p:nvPr/>
          </p:nvGrpSpPr>
          <p:grpSpPr>
            <a:xfrm>
              <a:off x="7963783" y="2204830"/>
              <a:ext cx="1743680" cy="2008565"/>
              <a:chOff x="680034" y="1276877"/>
              <a:chExt cx="1743680" cy="2008565"/>
            </a:xfrm>
          </p:grpSpPr>
          <p:sp>
            <p:nvSpPr>
              <p:cNvPr id="30" name="Rectangle 29">
                <a:extLst>
                  <a:ext uri="{FF2B5EF4-FFF2-40B4-BE49-F238E27FC236}">
                    <a16:creationId xmlns:a16="http://schemas.microsoft.com/office/drawing/2014/main" id="{FE068BB1-C9D8-408B-AF7E-40A6A9A850F3}"/>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31" name="Rectangle 30">
                <a:extLst>
                  <a:ext uri="{FF2B5EF4-FFF2-40B4-BE49-F238E27FC236}">
                    <a16:creationId xmlns:a16="http://schemas.microsoft.com/office/drawing/2014/main" id="{28AC6E8C-5492-4AE0-B94E-3742BEAB91E9}"/>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32" name="Rectangle 31">
                <a:extLst>
                  <a:ext uri="{FF2B5EF4-FFF2-40B4-BE49-F238E27FC236}">
                    <a16:creationId xmlns:a16="http://schemas.microsoft.com/office/drawing/2014/main" id="{36A911C5-6F08-47DB-8FB8-C54CB3AB71B4}"/>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sp>
          <p:nvSpPr>
            <p:cNvPr id="38" name="TextBox 37">
              <a:extLst>
                <a:ext uri="{FF2B5EF4-FFF2-40B4-BE49-F238E27FC236}">
                  <a16:creationId xmlns:a16="http://schemas.microsoft.com/office/drawing/2014/main" id="{9511D82D-F274-4027-90F3-16DBD34005DD}"/>
                </a:ext>
              </a:extLst>
            </p:cNvPr>
            <p:cNvSpPr txBox="1"/>
            <p:nvPr/>
          </p:nvSpPr>
          <p:spPr>
            <a:xfrm>
              <a:off x="10531688" y="1513668"/>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sp>
          <p:nvSpPr>
            <p:cNvPr id="37" name="TextBox 36">
              <a:extLst>
                <a:ext uri="{FF2B5EF4-FFF2-40B4-BE49-F238E27FC236}">
                  <a16:creationId xmlns:a16="http://schemas.microsoft.com/office/drawing/2014/main" id="{B2ECB99B-7066-468D-928B-9AB4F8170EA5}"/>
                </a:ext>
              </a:extLst>
            </p:cNvPr>
            <p:cNvSpPr txBox="1"/>
            <p:nvPr/>
          </p:nvSpPr>
          <p:spPr>
            <a:xfrm>
              <a:off x="8436522" y="1499313"/>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grpSp>
          <p:nvGrpSpPr>
            <p:cNvPr id="22" name="Group 21">
              <a:extLst>
                <a:ext uri="{FF2B5EF4-FFF2-40B4-BE49-F238E27FC236}">
                  <a16:creationId xmlns:a16="http://schemas.microsoft.com/office/drawing/2014/main" id="{C386D16C-27AB-46C5-BFE0-2348FC83D5E7}"/>
                </a:ext>
              </a:extLst>
            </p:cNvPr>
            <p:cNvGrpSpPr/>
            <p:nvPr/>
          </p:nvGrpSpPr>
          <p:grpSpPr>
            <a:xfrm>
              <a:off x="3777167" y="1974587"/>
              <a:ext cx="1927952" cy="2410100"/>
              <a:chOff x="3852620" y="2000992"/>
              <a:chExt cx="1927952" cy="2229485"/>
            </a:xfrm>
          </p:grpSpPr>
          <p:sp>
            <p:nvSpPr>
              <p:cNvPr id="20" name="Rectangle 19">
                <a:extLst>
                  <a:ext uri="{FF2B5EF4-FFF2-40B4-BE49-F238E27FC236}">
                    <a16:creationId xmlns:a16="http://schemas.microsoft.com/office/drawing/2014/main" id="{325D4171-9DB7-4E61-88BE-B49B66AD30D3}"/>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53E0E8A-0D97-4B96-AE50-44FC880B0FF6}"/>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0" name="Rectangle 9">
                <a:extLst>
                  <a:ext uri="{FF2B5EF4-FFF2-40B4-BE49-F238E27FC236}">
                    <a16:creationId xmlns:a16="http://schemas.microsoft.com/office/drawing/2014/main" id="{4691A36C-F8B9-43F5-86A2-CC7A7FDDB05F}"/>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sp>
            <p:nvSpPr>
              <p:cNvPr id="12" name="Rectangle 11">
                <a:extLst>
                  <a:ext uri="{FF2B5EF4-FFF2-40B4-BE49-F238E27FC236}">
                    <a16:creationId xmlns:a16="http://schemas.microsoft.com/office/drawing/2014/main" id="{4C1B1388-547A-47FE-BBE2-3FCCFE859571}"/>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grpSp>
          <p:nvGrpSpPr>
            <p:cNvPr id="24" name="Group 23">
              <a:extLst>
                <a:ext uri="{FF2B5EF4-FFF2-40B4-BE49-F238E27FC236}">
                  <a16:creationId xmlns:a16="http://schemas.microsoft.com/office/drawing/2014/main" id="{72EE76CB-EBD8-4775-A708-BB039699F0AF}"/>
                </a:ext>
              </a:extLst>
            </p:cNvPr>
            <p:cNvGrpSpPr/>
            <p:nvPr/>
          </p:nvGrpSpPr>
          <p:grpSpPr>
            <a:xfrm>
              <a:off x="5818568" y="1979046"/>
              <a:ext cx="1927952" cy="2410100"/>
              <a:chOff x="3852620" y="2000992"/>
              <a:chExt cx="1927952" cy="2229485"/>
            </a:xfrm>
          </p:grpSpPr>
          <p:sp>
            <p:nvSpPr>
              <p:cNvPr id="25" name="Rectangle 24">
                <a:extLst>
                  <a:ext uri="{FF2B5EF4-FFF2-40B4-BE49-F238E27FC236}">
                    <a16:creationId xmlns:a16="http://schemas.microsoft.com/office/drawing/2014/main" id="{5CD23103-D8E0-46A7-A31E-8DD5B4A25672}"/>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BDB15350-672D-44ED-8DF6-C385CE826D60}"/>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27" name="Rectangle 26">
                <a:extLst>
                  <a:ext uri="{FF2B5EF4-FFF2-40B4-BE49-F238E27FC236}">
                    <a16:creationId xmlns:a16="http://schemas.microsoft.com/office/drawing/2014/main" id="{D888EE68-9A2D-4703-8D53-D81A4540FF05}"/>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sp>
            <p:nvSpPr>
              <p:cNvPr id="28" name="Rectangle 27">
                <a:extLst>
                  <a:ext uri="{FF2B5EF4-FFF2-40B4-BE49-F238E27FC236}">
                    <a16:creationId xmlns:a16="http://schemas.microsoft.com/office/drawing/2014/main" id="{BFA0C94F-065A-4B00-AF17-82B27F5A3AD2}"/>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40" name="TextBox 39">
              <a:extLst>
                <a:ext uri="{FF2B5EF4-FFF2-40B4-BE49-F238E27FC236}">
                  <a16:creationId xmlns:a16="http://schemas.microsoft.com/office/drawing/2014/main" id="{88C57A0E-DB37-435E-B5E4-A3327913DBD1}"/>
                </a:ext>
              </a:extLst>
            </p:cNvPr>
            <p:cNvSpPr txBox="1"/>
            <p:nvPr/>
          </p:nvSpPr>
          <p:spPr>
            <a:xfrm>
              <a:off x="6057303" y="1513668"/>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42" name="TextBox 41">
              <a:extLst>
                <a:ext uri="{FF2B5EF4-FFF2-40B4-BE49-F238E27FC236}">
                  <a16:creationId xmlns:a16="http://schemas.microsoft.com/office/drawing/2014/main" id="{3498E6D4-0B86-41FA-A0F5-3CEF5238B3DB}"/>
                </a:ext>
              </a:extLst>
            </p:cNvPr>
            <p:cNvSpPr txBox="1"/>
            <p:nvPr/>
          </p:nvSpPr>
          <p:spPr>
            <a:xfrm>
              <a:off x="4090566" y="1509209"/>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7" name="Rectangle 6">
              <a:extLst>
                <a:ext uri="{FF2B5EF4-FFF2-40B4-BE49-F238E27FC236}">
                  <a16:creationId xmlns:a16="http://schemas.microsoft.com/office/drawing/2014/main" id="{27ABBBFB-5766-2361-B19D-9067852B0F28}"/>
                </a:ext>
              </a:extLst>
            </p:cNvPr>
            <p:cNvSpPr/>
            <p:nvPr/>
          </p:nvSpPr>
          <p:spPr bwMode="auto">
            <a:xfrm>
              <a:off x="3750545" y="4473072"/>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Docker Engine</a:t>
              </a:r>
            </a:p>
          </p:txBody>
        </p:sp>
      </p:grpSp>
    </p:spTree>
    <p:extLst>
      <p:ext uri="{BB962C8B-B14F-4D97-AF65-F5344CB8AC3E}">
        <p14:creationId xmlns:p14="http://schemas.microsoft.com/office/powerpoint/2010/main" val="14816918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p:txBody>
          <a:bodyPr/>
          <a:lstStyle/>
          <a:p>
            <a:pPr>
              <a:lnSpc>
                <a:spcPct val="100000"/>
              </a:lnSpc>
            </a:pPr>
            <a:r>
              <a:rPr lang="en-US" spc="0" dirty="0"/>
              <a:t>Explore Azure Container Instances Benefits</a:t>
            </a:r>
          </a:p>
        </p:txBody>
      </p:sp>
      <p:sp>
        <p:nvSpPr>
          <p:cNvPr id="3" name="Rectangle 2">
            <a:extLst>
              <a:ext uri="{FF2B5EF4-FFF2-40B4-BE49-F238E27FC236}">
                <a16:creationId xmlns:a16="http://schemas.microsoft.com/office/drawing/2014/main" id="{9F8EEF0C-686E-4C46-8543-8691A1EE74A0}"/>
              </a:ext>
            </a:extLst>
          </p:cNvPr>
          <p:cNvSpPr/>
          <p:nvPr/>
        </p:nvSpPr>
        <p:spPr>
          <a:xfrm>
            <a:off x="427039" y="1397477"/>
            <a:ext cx="5791198" cy="469580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PaaS Service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Fast startup times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Public IP connectivity and DNS name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Isolation features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Custom sizes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Persistent storage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Linux and Windows Containers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Co-scheduled Groups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Virtual network Deployment</a:t>
            </a:r>
          </a:p>
        </p:txBody>
      </p:sp>
      <p:pic>
        <p:nvPicPr>
          <p:cNvPr id="5" name="Picture 4" descr="A container (web server) is on a virtual machine in a virtual network. ">
            <a:extLst>
              <a:ext uri="{FF2B5EF4-FFF2-40B4-BE49-F238E27FC236}">
                <a16:creationId xmlns:a16="http://schemas.microsoft.com/office/drawing/2014/main" id="{A906902A-584D-41B2-BBCF-3C7810E3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04" y="1202345"/>
            <a:ext cx="3149285" cy="4421513"/>
          </a:xfrm>
          <a:prstGeom prst="rect">
            <a:avLst/>
          </a:prstGeom>
        </p:spPr>
      </p:pic>
      <p:sp>
        <p:nvSpPr>
          <p:cNvPr id="6" name="Rectangle 5">
            <a:extLst>
              <a:ext uri="{FF2B5EF4-FFF2-40B4-BE49-F238E27FC236}">
                <a16:creationId xmlns:a16="http://schemas.microsoft.com/office/drawing/2014/main" id="{E1EEDE17-BA9B-4EB8-A3F9-31B8D9D3BFC5}"/>
              </a:ext>
            </a:extLst>
          </p:cNvPr>
          <p:cNvSpPr/>
          <p:nvPr/>
        </p:nvSpPr>
        <p:spPr bwMode="auto">
          <a:xfrm>
            <a:off x="7039727" y="5557366"/>
            <a:ext cx="4552950" cy="812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pPr>
              <a:lnSpc>
                <a:spcPct val="100000"/>
              </a:lnSpc>
            </a:pPr>
            <a:r>
              <a:rPr lang="en-US" spc="0" dirty="0">
                <a:solidFill>
                  <a:schemeClr val="tx1"/>
                </a:solidFill>
              </a:rPr>
              <a:t>Implement Container Groups</a:t>
            </a:r>
          </a:p>
        </p:txBody>
      </p:sp>
      <p:pic>
        <p:nvPicPr>
          <p:cNvPr id="26" name="Picture 25" descr="Container Group working with Azure files which is connected to DNS through port 80">
            <a:extLst>
              <a:ext uri="{FF2B5EF4-FFF2-40B4-BE49-F238E27FC236}">
                <a16:creationId xmlns:a16="http://schemas.microsoft.com/office/drawing/2014/main" id="{3FCF82BC-F905-468A-944C-3DFA7549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548" y="1374724"/>
            <a:ext cx="7413379" cy="3395766"/>
          </a:xfrm>
          <a:prstGeom prst="rect">
            <a:avLst/>
          </a:prstGeom>
        </p:spPr>
      </p:pic>
      <p:sp>
        <p:nvSpPr>
          <p:cNvPr id="50" name="Rectangle 49">
            <a:extLst>
              <a:ext uri="{FF2B5EF4-FFF2-40B4-BE49-F238E27FC236}">
                <a16:creationId xmlns:a16="http://schemas.microsoft.com/office/drawing/2014/main" id="{33887101-D253-4EB6-9C09-52FACE0B229E}"/>
              </a:ext>
            </a:extLst>
          </p:cNvPr>
          <p:cNvSpPr/>
          <p:nvPr/>
        </p:nvSpPr>
        <p:spPr>
          <a:xfrm>
            <a:off x="427035" y="5108447"/>
            <a:ext cx="325426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Top-level resource in Azure Container Instances</a:t>
            </a:r>
            <a:endParaRPr lang="en-US" sz="2200" dirty="0">
              <a:solidFill>
                <a:schemeClr val="tx1"/>
              </a:solidFill>
            </a:endParaRPr>
          </a:p>
        </p:txBody>
      </p:sp>
      <p:sp>
        <p:nvSpPr>
          <p:cNvPr id="51" name="Rectangle 50">
            <a:extLst>
              <a:ext uri="{FF2B5EF4-FFF2-40B4-BE49-F238E27FC236}">
                <a16:creationId xmlns:a16="http://schemas.microsoft.com/office/drawing/2014/main" id="{9294C462-2765-463C-B18B-65BF529568C1}"/>
              </a:ext>
            </a:extLst>
          </p:cNvPr>
          <p:cNvSpPr/>
          <p:nvPr/>
        </p:nvSpPr>
        <p:spPr>
          <a:xfrm>
            <a:off x="3827107" y="5108447"/>
            <a:ext cx="34118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A collection of containers</a:t>
            </a:r>
            <a:br>
              <a:rPr lang="en-US" sz="2200" dirty="0">
                <a:solidFill>
                  <a:schemeClr val="tx1"/>
                </a:solidFill>
                <a:cs typeface="Segoe UI"/>
              </a:rPr>
            </a:br>
            <a:r>
              <a:rPr lang="en-US" sz="2200" dirty="0">
                <a:solidFill>
                  <a:schemeClr val="tx1"/>
                </a:solidFill>
                <a:cs typeface="Segoe UI"/>
              </a:rPr>
              <a:t>that get scheduled on</a:t>
            </a:r>
            <a:br>
              <a:rPr lang="en-US" sz="2200" dirty="0">
                <a:solidFill>
                  <a:schemeClr val="tx1"/>
                </a:solidFill>
                <a:cs typeface="Segoe UI"/>
              </a:rPr>
            </a:br>
            <a:r>
              <a:rPr lang="en-US" sz="2200" dirty="0">
                <a:solidFill>
                  <a:schemeClr val="tx1"/>
                </a:solidFill>
                <a:cs typeface="Segoe UI"/>
              </a:rPr>
              <a:t>the same host</a:t>
            </a:r>
          </a:p>
        </p:txBody>
      </p:sp>
      <p:sp>
        <p:nvSpPr>
          <p:cNvPr id="52" name="Rectangle 51">
            <a:extLst>
              <a:ext uri="{FF2B5EF4-FFF2-40B4-BE49-F238E27FC236}">
                <a16:creationId xmlns:a16="http://schemas.microsoft.com/office/drawing/2014/main" id="{8B7BF4EF-0A56-447D-A388-24F3AD88C6A9}"/>
              </a:ext>
            </a:extLst>
          </p:cNvPr>
          <p:cNvSpPr/>
          <p:nvPr/>
        </p:nvSpPr>
        <p:spPr>
          <a:xfrm>
            <a:off x="7384810" y="5108447"/>
            <a:ext cx="462462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The containers in the group share a lifecycle, resources, local network, and storage volumes</a:t>
            </a:r>
          </a:p>
        </p:txBody>
      </p:sp>
    </p:spTree>
    <p:extLst>
      <p:ext uri="{BB962C8B-B14F-4D97-AF65-F5344CB8AC3E}">
        <p14:creationId xmlns:p14="http://schemas.microsoft.com/office/powerpoint/2010/main" val="37490596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p:txBody>
          <a:bodyPr/>
          <a:lstStyle/>
          <a:p>
            <a:pPr>
              <a:lnSpc>
                <a:spcPct val="100000"/>
              </a:lnSpc>
            </a:pPr>
            <a:r>
              <a:rPr lang="en-US" spc="0" dirty="0"/>
              <a:t>Understand the Docker Platform (optional)</a:t>
            </a:r>
          </a:p>
        </p:txBody>
      </p:sp>
      <p:pic>
        <p:nvPicPr>
          <p:cNvPr id="7" name="Picture 5" descr="A docker hub and docker host are working together. The docker hub has ubuntu Linux, windows, and nginx. The Docker host has a docker engine and containers">
            <a:extLst>
              <a:ext uri="{FF2B5EF4-FFF2-40B4-BE49-F238E27FC236}">
                <a16:creationId xmlns:a16="http://schemas.microsoft.com/office/drawing/2014/main" id="{34C7392E-306D-4048-BC80-DCDF2B14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11" y="1354609"/>
            <a:ext cx="9386853" cy="3435997"/>
          </a:xfrm>
          <a:prstGeom prst="rect">
            <a:avLst/>
          </a:prstGeom>
        </p:spPr>
      </p:pic>
      <p:sp>
        <p:nvSpPr>
          <p:cNvPr id="8" name="Rectangle 7">
            <a:extLst>
              <a:ext uri="{FF2B5EF4-FFF2-40B4-BE49-F238E27FC236}">
                <a16:creationId xmlns:a16="http://schemas.microsoft.com/office/drawing/2014/main" id="{242D7FC1-114F-473C-B79B-84D47FD6EB41}"/>
              </a:ext>
            </a:extLst>
          </p:cNvPr>
          <p:cNvSpPr/>
          <p:nvPr/>
        </p:nvSpPr>
        <p:spPr>
          <a:xfrm>
            <a:off x="427035" y="5108447"/>
            <a:ext cx="35519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Enables developers to</a:t>
            </a:r>
            <a:br>
              <a:rPr lang="en-US" sz="2000" dirty="0">
                <a:solidFill>
                  <a:schemeClr val="tx1"/>
                </a:solidFill>
                <a:cs typeface="Segoe UI Semilight"/>
              </a:rPr>
            </a:br>
            <a:r>
              <a:rPr lang="en-US" sz="2000" dirty="0">
                <a:solidFill>
                  <a:schemeClr val="tx1"/>
                </a:solidFill>
                <a:cs typeface="Segoe UI Semilight"/>
              </a:rPr>
              <a:t>host applications within</a:t>
            </a:r>
            <a:br>
              <a:rPr lang="en-US" sz="2000" dirty="0">
                <a:solidFill>
                  <a:schemeClr val="tx1"/>
                </a:solidFill>
                <a:cs typeface="Segoe UI Semilight"/>
              </a:rPr>
            </a:br>
            <a:r>
              <a:rPr lang="en-US" sz="2000" dirty="0">
                <a:solidFill>
                  <a:schemeClr val="tx1"/>
                </a:solidFill>
                <a:cs typeface="Segoe UI Semilight"/>
              </a:rPr>
              <a:t>a container</a:t>
            </a:r>
            <a:endParaRPr lang="en-US" sz="2000" dirty="0">
              <a:solidFill>
                <a:schemeClr val="tx1"/>
              </a:solidFill>
            </a:endParaRPr>
          </a:p>
        </p:txBody>
      </p:sp>
      <p:sp>
        <p:nvSpPr>
          <p:cNvPr id="9" name="Rectangle 8">
            <a:extLst>
              <a:ext uri="{FF2B5EF4-FFF2-40B4-BE49-F238E27FC236}">
                <a16:creationId xmlns:a16="http://schemas.microsoft.com/office/drawing/2014/main" id="{C13AEDEF-FF34-4C46-8403-4BE422AE607F}"/>
              </a:ext>
            </a:extLst>
          </p:cNvPr>
          <p:cNvSpPr/>
          <p:nvPr/>
        </p:nvSpPr>
        <p:spPr>
          <a:xfrm>
            <a:off x="4138178" y="5108447"/>
            <a:ext cx="453592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 container is a standardized “unit of software“ that contains everything required for an application to run</a:t>
            </a:r>
          </a:p>
        </p:txBody>
      </p:sp>
      <p:sp>
        <p:nvSpPr>
          <p:cNvPr id="10" name="Rectangle 9">
            <a:extLst>
              <a:ext uri="{FF2B5EF4-FFF2-40B4-BE49-F238E27FC236}">
                <a16:creationId xmlns:a16="http://schemas.microsoft.com/office/drawing/2014/main" id="{73FA0030-192B-424C-B9BA-11FFFB118558}"/>
              </a:ext>
            </a:extLst>
          </p:cNvPr>
          <p:cNvSpPr/>
          <p:nvPr/>
        </p:nvSpPr>
        <p:spPr>
          <a:xfrm>
            <a:off x="8851900" y="5108447"/>
            <a:ext cx="315753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Available on both Linux</a:t>
            </a:r>
            <a:br>
              <a:rPr lang="en-US" sz="2000" dirty="0">
                <a:solidFill>
                  <a:schemeClr val="tx1"/>
                </a:solidFill>
                <a:cs typeface="Segoe UI Semilight"/>
              </a:rPr>
            </a:br>
            <a:r>
              <a:rPr lang="en-US" sz="2000" dirty="0">
                <a:solidFill>
                  <a:schemeClr val="tx1"/>
                </a:solidFill>
                <a:cs typeface="Segoe UI Semilight"/>
              </a:rPr>
              <a:t>and Windows and can be</a:t>
            </a:r>
            <a:br>
              <a:rPr lang="en-US" sz="2000" dirty="0">
                <a:solidFill>
                  <a:schemeClr val="tx1"/>
                </a:solidFill>
                <a:cs typeface="Segoe UI Semilight"/>
              </a:rPr>
            </a:br>
            <a:r>
              <a:rPr lang="en-US" sz="2000" dirty="0">
                <a:solidFill>
                  <a:schemeClr val="tx1"/>
                </a:solidFill>
                <a:cs typeface="Segoe UI Semilight"/>
              </a:rPr>
              <a:t>hosted on Azure</a:t>
            </a:r>
            <a:endParaRPr lang="en-US" sz="20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3315656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p:txBody>
          <a:bodyPr/>
          <a:lstStyle/>
          <a:p>
            <a:pPr>
              <a:lnSpc>
                <a:spcPct val="100000"/>
              </a:lnSpc>
            </a:pPr>
            <a:r>
              <a:rPr lang="en-US" spc="0" dirty="0">
                <a:solidFill>
                  <a:schemeClr val="tx1"/>
                </a:solidFill>
              </a:rPr>
              <a:t>Demonstration - Configure Azure Container Instances</a:t>
            </a:r>
          </a:p>
        </p:txBody>
      </p:sp>
      <p:sp>
        <p:nvSpPr>
          <p:cNvPr id="15" name="Rectangle 14">
            <a:extLst>
              <a:ext uri="{FF2B5EF4-FFF2-40B4-BE49-F238E27FC236}">
                <a16:creationId xmlns:a16="http://schemas.microsoft.com/office/drawing/2014/main" id="{CEF9FBC7-CD9C-43F7-937C-6976FB917B08}"/>
              </a:ext>
            </a:extLst>
          </p:cNvPr>
          <p:cNvSpPr/>
          <p:nvPr/>
        </p:nvSpPr>
        <p:spPr>
          <a:xfrm>
            <a:off x="846811" y="1643275"/>
            <a:ext cx="6274988" cy="1039195"/>
          </a:xfrm>
          <a:prstGeom prst="rect">
            <a:avLst/>
          </a:prstGeom>
        </p:spPr>
        <p:txBody>
          <a:bodyPr wrap="none" lIns="0" tIns="0" rIns="0" bIns="0">
            <a:spAutoFit/>
          </a:bodyPr>
          <a:lstStyle/>
          <a:p>
            <a:pPr marL="342900" indent="-342900">
              <a:lnSpc>
                <a:spcPct val="150000"/>
              </a:lnSpc>
              <a:buFont typeface="Arial" panose="020B0604020202020204" pitchFamily="34" charset="0"/>
              <a:buChar char="•"/>
            </a:pPr>
            <a:r>
              <a:rPr lang="en-US" sz="2400" dirty="0">
                <a:cs typeface="Segoe UI Semilight"/>
              </a:rPr>
              <a:t>Create and configure a container instance</a:t>
            </a:r>
          </a:p>
          <a:p>
            <a:pPr marL="342900" indent="-342900">
              <a:lnSpc>
                <a:spcPct val="150000"/>
              </a:lnSpc>
              <a:buFont typeface="Arial" panose="020B0604020202020204" pitchFamily="34" charset="0"/>
              <a:buChar char="•"/>
            </a:pPr>
            <a:r>
              <a:rPr lang="en-US" sz="2400" dirty="0">
                <a:cs typeface="Segoe UI Semilight"/>
              </a:rPr>
              <a:t>Verify deployment of the container instance</a:t>
            </a:r>
            <a:endParaRPr lang="en-US" sz="2400" dirty="0"/>
          </a:p>
        </p:txBody>
      </p:sp>
    </p:spTree>
    <p:extLst>
      <p:ext uri="{BB962C8B-B14F-4D97-AF65-F5344CB8AC3E}">
        <p14:creationId xmlns:p14="http://schemas.microsoft.com/office/powerpoint/2010/main" val="142491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61A9-F61B-1582-D1C4-F1B85DCA262C}"/>
              </a:ext>
            </a:extLst>
          </p:cNvPr>
          <p:cNvSpPr>
            <a:spLocks noGrp="1"/>
          </p:cNvSpPr>
          <p:nvPr>
            <p:ph type="title"/>
          </p:nvPr>
        </p:nvSpPr>
        <p:spPr/>
        <p:txBody>
          <a:bodyPr/>
          <a:lstStyle/>
          <a:p>
            <a:r>
              <a:rPr lang="en-US" dirty="0"/>
              <a:t>Administer PaaS Compute Options whiteboard</a:t>
            </a:r>
          </a:p>
        </p:txBody>
      </p:sp>
      <p:sp>
        <p:nvSpPr>
          <p:cNvPr id="7" name="Content Placeholder 6">
            <a:extLst>
              <a:ext uri="{FF2B5EF4-FFF2-40B4-BE49-F238E27FC236}">
                <a16:creationId xmlns:a16="http://schemas.microsoft.com/office/drawing/2014/main" id="{50575D32-F6E1-C6BD-6B86-6AB691647E91}"/>
              </a:ext>
            </a:extLst>
          </p:cNvPr>
          <p:cNvSpPr>
            <a:spLocks noGrp="1"/>
          </p:cNvSpPr>
          <p:nvPr>
            <p:ph sz="quarter" idx="4294967295"/>
          </p:nvPr>
        </p:nvSpPr>
        <p:spPr>
          <a:xfrm>
            <a:off x="474257" y="1518584"/>
            <a:ext cx="4830763" cy="3582988"/>
          </a:xfrm>
        </p:spPr>
        <p:txBody>
          <a:bodyPr/>
          <a:lstStyle/>
          <a:p>
            <a:pPr marL="349724" indent="-34972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Describe the differences  between containers and virtual machines. </a:t>
            </a:r>
          </a:p>
          <a:p>
            <a:pPr marL="349724" indent="-34972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an App Service plan? Things to consider when selecting?</a:t>
            </a:r>
          </a:p>
          <a:p>
            <a:pPr marL="349724" indent="-34972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are deployment slots? Usage cases for slots?</a:t>
            </a:r>
          </a:p>
          <a:p>
            <a:pPr marL="349724" indent="-34972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List at least three admin tasks for web apps.</a:t>
            </a:r>
          </a:p>
        </p:txBody>
      </p:sp>
      <p:pic>
        <p:nvPicPr>
          <p:cNvPr id="12" name="Picture 11">
            <a:extLst>
              <a:ext uri="{FF2B5EF4-FFF2-40B4-BE49-F238E27FC236}">
                <a16:creationId xmlns:a16="http://schemas.microsoft.com/office/drawing/2014/main" id="{B69A4E7E-3E98-A3B5-3931-C6C220C35B4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203813" y="1441403"/>
            <a:ext cx="1647825" cy="722947"/>
          </a:xfrm>
          <a:prstGeom prst="rect">
            <a:avLst/>
          </a:prstGeom>
          <a:ln>
            <a:solidFill>
              <a:schemeClr val="tx1"/>
            </a:solidFill>
          </a:ln>
        </p:spPr>
      </p:pic>
      <p:pic>
        <p:nvPicPr>
          <p:cNvPr id="14" name="Picture 13">
            <a:extLst>
              <a:ext uri="{FF2B5EF4-FFF2-40B4-BE49-F238E27FC236}">
                <a16:creationId xmlns:a16="http://schemas.microsoft.com/office/drawing/2014/main" id="{3874CD2A-AAEF-AA81-703B-B276C7114B9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203813" y="2335630"/>
            <a:ext cx="1676400" cy="722947"/>
          </a:xfrm>
          <a:prstGeom prst="rect">
            <a:avLst/>
          </a:prstGeom>
          <a:ln>
            <a:noFill/>
          </a:ln>
        </p:spPr>
      </p:pic>
      <p:pic>
        <p:nvPicPr>
          <p:cNvPr id="16" name="Picture 15">
            <a:extLst>
              <a:ext uri="{FF2B5EF4-FFF2-40B4-BE49-F238E27FC236}">
                <a16:creationId xmlns:a16="http://schemas.microsoft.com/office/drawing/2014/main" id="{63CC530A-691C-582C-B93C-6576CDF84AE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0203813" y="3252718"/>
            <a:ext cx="1647825" cy="711993"/>
          </a:xfrm>
          <a:prstGeom prst="rect">
            <a:avLst/>
          </a:prstGeom>
          <a:ln>
            <a:solidFill>
              <a:schemeClr val="tx1"/>
            </a:solidFill>
          </a:ln>
        </p:spPr>
      </p:pic>
      <p:pic>
        <p:nvPicPr>
          <p:cNvPr id="22" name="Picture 21">
            <a:extLst>
              <a:ext uri="{FF2B5EF4-FFF2-40B4-BE49-F238E27FC236}">
                <a16:creationId xmlns:a16="http://schemas.microsoft.com/office/drawing/2014/main" id="{F877B9B0-0B27-CD7E-B979-05E98FFE039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203813" y="4160279"/>
            <a:ext cx="1657350" cy="701039"/>
          </a:xfrm>
          <a:prstGeom prst="rect">
            <a:avLst/>
          </a:prstGeom>
          <a:ln>
            <a:solidFill>
              <a:schemeClr val="tx1"/>
            </a:solidFill>
          </a:ln>
        </p:spPr>
      </p:pic>
      <p:pic>
        <p:nvPicPr>
          <p:cNvPr id="28" name="Picture 27">
            <a:extLst>
              <a:ext uri="{FF2B5EF4-FFF2-40B4-BE49-F238E27FC236}">
                <a16:creationId xmlns:a16="http://schemas.microsoft.com/office/drawing/2014/main" id="{0187C44F-72ED-0A36-0645-AC228EE8271B}"/>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10203813" y="5069748"/>
            <a:ext cx="1676400" cy="755808"/>
          </a:xfrm>
          <a:prstGeom prst="rect">
            <a:avLst/>
          </a:prstGeom>
        </p:spPr>
      </p:pic>
      <p:grpSp>
        <p:nvGrpSpPr>
          <p:cNvPr id="8" name="Group 7">
            <a:extLst>
              <a:ext uri="{FF2B5EF4-FFF2-40B4-BE49-F238E27FC236}">
                <a16:creationId xmlns:a16="http://schemas.microsoft.com/office/drawing/2014/main" id="{56A02F53-F7E2-3B29-EA5B-652B664B4FC6}"/>
              </a:ext>
              <a:ext uri="{C183D7F6-B498-43B3-948B-1728B52AA6E4}">
                <adec:decorative xmlns:adec="http://schemas.microsoft.com/office/drawing/2017/decorative" val="1"/>
              </a:ext>
            </a:extLst>
          </p:cNvPr>
          <p:cNvGrpSpPr/>
          <p:nvPr/>
        </p:nvGrpSpPr>
        <p:grpSpPr>
          <a:xfrm>
            <a:off x="6320244" y="1583292"/>
            <a:ext cx="3883569" cy="4035096"/>
            <a:chOff x="6320244" y="1583292"/>
            <a:chExt cx="3883569" cy="4035096"/>
          </a:xfrm>
        </p:grpSpPr>
        <p:grpSp>
          <p:nvGrpSpPr>
            <p:cNvPr id="6" name="Group 5">
              <a:extLst>
                <a:ext uri="{FF2B5EF4-FFF2-40B4-BE49-F238E27FC236}">
                  <a16:creationId xmlns:a16="http://schemas.microsoft.com/office/drawing/2014/main" id="{6DF6A6DC-CAAD-6C73-2055-4158F1A1AF48}"/>
                </a:ext>
                <a:ext uri="{C183D7F6-B498-43B3-948B-1728B52AA6E4}">
                  <adec:decorative xmlns:adec="http://schemas.microsoft.com/office/drawing/2017/decorative" val="1"/>
                </a:ext>
              </a:extLst>
            </p:cNvPr>
            <p:cNvGrpSpPr/>
            <p:nvPr/>
          </p:nvGrpSpPr>
          <p:grpSpPr>
            <a:xfrm>
              <a:off x="6320244" y="1583292"/>
              <a:ext cx="3883569" cy="4035096"/>
              <a:chOff x="6320244" y="1583292"/>
              <a:chExt cx="3883569" cy="4035096"/>
            </a:xfrm>
          </p:grpSpPr>
          <p:sp>
            <p:nvSpPr>
              <p:cNvPr id="29" name="Diamond 28">
                <a:extLst>
                  <a:ext uri="{FF2B5EF4-FFF2-40B4-BE49-F238E27FC236}">
                    <a16:creationId xmlns:a16="http://schemas.microsoft.com/office/drawing/2014/main" id="{FF32318F-ED0D-5BF9-4C29-8ED20F4DD748}"/>
                  </a:ext>
                </a:extLst>
              </p:cNvPr>
              <p:cNvSpPr/>
              <p:nvPr/>
            </p:nvSpPr>
            <p:spPr bwMode="auto">
              <a:xfrm>
                <a:off x="6327326" y="1583292"/>
                <a:ext cx="342900" cy="394335"/>
              </a:xfrm>
              <a:prstGeom prst="diamond">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Diamond 29">
                <a:extLst>
                  <a:ext uri="{FF2B5EF4-FFF2-40B4-BE49-F238E27FC236}">
                    <a16:creationId xmlns:a16="http://schemas.microsoft.com/office/drawing/2014/main" id="{1425950C-B334-BFAE-AA7F-8854004CC0D6}"/>
                  </a:ext>
                </a:extLst>
              </p:cNvPr>
              <p:cNvSpPr/>
              <p:nvPr/>
            </p:nvSpPr>
            <p:spPr bwMode="auto">
              <a:xfrm>
                <a:off x="6327050" y="2469116"/>
                <a:ext cx="342900" cy="394335"/>
              </a:xfrm>
              <a:prstGeom prst="diamond">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Diamond 30">
                <a:extLst>
                  <a:ext uri="{FF2B5EF4-FFF2-40B4-BE49-F238E27FC236}">
                    <a16:creationId xmlns:a16="http://schemas.microsoft.com/office/drawing/2014/main" id="{0FCF35E4-F3D6-EB4F-327F-9D29E590D94E}"/>
                  </a:ext>
                </a:extLst>
              </p:cNvPr>
              <p:cNvSpPr/>
              <p:nvPr/>
            </p:nvSpPr>
            <p:spPr bwMode="auto">
              <a:xfrm>
                <a:off x="6331950" y="3390967"/>
                <a:ext cx="342900" cy="394335"/>
              </a:xfrm>
              <a:prstGeom prst="diamond">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Diamond 31">
                <a:extLst>
                  <a:ext uri="{FF2B5EF4-FFF2-40B4-BE49-F238E27FC236}">
                    <a16:creationId xmlns:a16="http://schemas.microsoft.com/office/drawing/2014/main" id="{229BD9DB-ABA5-E0C3-97DF-D0CE90F9418D}"/>
                  </a:ext>
                </a:extLst>
              </p:cNvPr>
              <p:cNvSpPr/>
              <p:nvPr/>
            </p:nvSpPr>
            <p:spPr bwMode="auto">
              <a:xfrm>
                <a:off x="6320244" y="4291658"/>
                <a:ext cx="342900" cy="394335"/>
              </a:xfrm>
              <a:prstGeom prst="diamond">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Diamond 32">
                <a:extLst>
                  <a:ext uri="{FF2B5EF4-FFF2-40B4-BE49-F238E27FC236}">
                    <a16:creationId xmlns:a16="http://schemas.microsoft.com/office/drawing/2014/main" id="{F05FE1D3-020A-8699-7FE5-E2AC49085C8E}"/>
                  </a:ext>
                </a:extLst>
              </p:cNvPr>
              <p:cNvSpPr/>
              <p:nvPr/>
            </p:nvSpPr>
            <p:spPr bwMode="auto">
              <a:xfrm>
                <a:off x="6327050" y="5224053"/>
                <a:ext cx="342900" cy="394335"/>
              </a:xfrm>
              <a:prstGeom prst="diamond">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Straight Arrow Connector 34">
                <a:extLst>
                  <a:ext uri="{FF2B5EF4-FFF2-40B4-BE49-F238E27FC236}">
                    <a16:creationId xmlns:a16="http://schemas.microsoft.com/office/drawing/2014/main" id="{D1D00277-F97B-3F83-6709-BEA061B2F817}"/>
                  </a:ext>
                </a:extLst>
              </p:cNvPr>
              <p:cNvCxnSpPr>
                <a:cxnSpLocks/>
                <a:stCxn id="29" idx="3"/>
                <a:endCxn id="12" idx="1"/>
              </p:cNvCxnSpPr>
              <p:nvPr/>
            </p:nvCxnSpPr>
            <p:spPr>
              <a:xfrm>
                <a:off x="6670226" y="1780460"/>
                <a:ext cx="3533587" cy="224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F372F8-5B84-22A8-02C4-5075A29E9594}"/>
                  </a:ext>
                </a:extLst>
              </p:cNvPr>
              <p:cNvCxnSpPr>
                <a:cxnSpLocks/>
                <a:stCxn id="30" idx="3"/>
                <a:endCxn id="14" idx="1"/>
              </p:cNvCxnSpPr>
              <p:nvPr/>
            </p:nvCxnSpPr>
            <p:spPr>
              <a:xfrm>
                <a:off x="6669950" y="2666284"/>
                <a:ext cx="3533863" cy="308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5F997C-1EA0-5ADA-9037-33B22C84DB62}"/>
                  </a:ext>
                </a:extLst>
              </p:cNvPr>
              <p:cNvCxnSpPr>
                <a:cxnSpLocks/>
                <a:stCxn id="31" idx="3"/>
                <a:endCxn id="16" idx="1"/>
              </p:cNvCxnSpPr>
              <p:nvPr/>
            </p:nvCxnSpPr>
            <p:spPr>
              <a:xfrm>
                <a:off x="6674850" y="3588135"/>
                <a:ext cx="3528963" cy="2058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78FB06A-2BBF-8D70-9079-0F401954DBA9}"/>
                  </a:ext>
                </a:extLst>
              </p:cNvPr>
              <p:cNvCxnSpPr>
                <a:cxnSpLocks/>
                <a:stCxn id="32" idx="3"/>
                <a:endCxn id="22" idx="1"/>
              </p:cNvCxnSpPr>
              <p:nvPr/>
            </p:nvCxnSpPr>
            <p:spPr>
              <a:xfrm>
                <a:off x="6663144" y="4488826"/>
                <a:ext cx="3540669" cy="219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139ADC1-9CA6-5CD2-8FC2-9B4380292592}"/>
                  </a:ext>
                </a:extLst>
              </p:cNvPr>
              <p:cNvCxnSpPr>
                <a:cxnSpLocks/>
                <a:stCxn id="33" idx="3"/>
                <a:endCxn id="28" idx="1"/>
              </p:cNvCxnSpPr>
              <p:nvPr/>
            </p:nvCxnSpPr>
            <p:spPr>
              <a:xfrm>
                <a:off x="6669950" y="5421221"/>
                <a:ext cx="3533863" cy="264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a:extLst>
                <a:ext uri="{FF2B5EF4-FFF2-40B4-BE49-F238E27FC236}">
                  <a16:creationId xmlns:a16="http://schemas.microsoft.com/office/drawing/2014/main" id="{65BA12B2-45BB-A3DE-094F-498E470CA299}"/>
                </a:ext>
              </a:extLst>
            </p:cNvPr>
            <p:cNvCxnSpPr>
              <a:cxnSpLocks/>
              <a:stCxn id="29" idx="2"/>
              <a:endCxn id="30" idx="0"/>
            </p:cNvCxnSpPr>
            <p:nvPr/>
          </p:nvCxnSpPr>
          <p:spPr>
            <a:xfrm flipH="1">
              <a:off x="6498500" y="1977627"/>
              <a:ext cx="276" cy="4914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3962B21-E7BC-0264-ED0D-8211539E2A34}"/>
                </a:ext>
              </a:extLst>
            </p:cNvPr>
            <p:cNvCxnSpPr>
              <a:cxnSpLocks/>
              <a:stCxn id="30" idx="2"/>
              <a:endCxn id="31" idx="0"/>
            </p:cNvCxnSpPr>
            <p:nvPr/>
          </p:nvCxnSpPr>
          <p:spPr>
            <a:xfrm>
              <a:off x="6498500" y="2863451"/>
              <a:ext cx="4900" cy="527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7738F47-4575-ED98-9391-317F5F774D65}"/>
                </a:ext>
              </a:extLst>
            </p:cNvPr>
            <p:cNvCxnSpPr>
              <a:cxnSpLocks/>
              <a:stCxn id="31" idx="2"/>
              <a:endCxn id="32" idx="0"/>
            </p:cNvCxnSpPr>
            <p:nvPr/>
          </p:nvCxnSpPr>
          <p:spPr>
            <a:xfrm flipH="1">
              <a:off x="6491694" y="3785302"/>
              <a:ext cx="11706" cy="5063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BAF322C-B2CD-910B-DF48-763B94DF565A}"/>
                </a:ext>
              </a:extLst>
            </p:cNvPr>
            <p:cNvCxnSpPr>
              <a:cxnSpLocks/>
              <a:stCxn id="32" idx="2"/>
              <a:endCxn id="33" idx="0"/>
            </p:cNvCxnSpPr>
            <p:nvPr/>
          </p:nvCxnSpPr>
          <p:spPr>
            <a:xfrm>
              <a:off x="6491694" y="4685993"/>
              <a:ext cx="6806" cy="5380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59F50206-376D-A74E-A377-52AA9954AA34}"/>
              </a:ext>
            </a:extLst>
          </p:cNvPr>
          <p:cNvSpPr txBox="1"/>
          <p:nvPr/>
        </p:nvSpPr>
        <p:spPr>
          <a:xfrm>
            <a:off x="6686867" y="1413545"/>
            <a:ext cx="2152016"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Full control?</a:t>
            </a:r>
            <a:endParaRPr lang="en-US" dirty="0"/>
          </a:p>
        </p:txBody>
      </p:sp>
      <p:sp>
        <p:nvSpPr>
          <p:cNvPr id="66" name="TextBox 65">
            <a:extLst>
              <a:ext uri="{FF2B5EF4-FFF2-40B4-BE49-F238E27FC236}">
                <a16:creationId xmlns:a16="http://schemas.microsoft.com/office/drawing/2014/main" id="{2CBF127E-F059-E65C-BE21-F0F4CC3A250F}"/>
              </a:ext>
            </a:extLst>
          </p:cNvPr>
          <p:cNvSpPr txBox="1"/>
          <p:nvPr/>
        </p:nvSpPr>
        <p:spPr>
          <a:xfrm>
            <a:off x="6639058" y="2275878"/>
            <a:ext cx="3389203"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Web apps, mobile app back ends?</a:t>
            </a:r>
            <a:endParaRPr lang="en-US" dirty="0"/>
          </a:p>
        </p:txBody>
      </p:sp>
      <p:sp>
        <p:nvSpPr>
          <p:cNvPr id="79" name="TextBox 78">
            <a:extLst>
              <a:ext uri="{FF2B5EF4-FFF2-40B4-BE49-F238E27FC236}">
                <a16:creationId xmlns:a16="http://schemas.microsoft.com/office/drawing/2014/main" id="{A004CE2E-D049-04DB-E31E-7AB59CFA3A5F}"/>
              </a:ext>
            </a:extLst>
          </p:cNvPr>
          <p:cNvSpPr txBox="1"/>
          <p:nvPr/>
        </p:nvSpPr>
        <p:spPr>
          <a:xfrm>
            <a:off x="6635299" y="3191998"/>
            <a:ext cx="3389203"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Container solutions?</a:t>
            </a:r>
            <a:endParaRPr lang="en-US" dirty="0"/>
          </a:p>
        </p:txBody>
      </p:sp>
      <p:sp>
        <p:nvSpPr>
          <p:cNvPr id="80" name="TextBox 79">
            <a:extLst>
              <a:ext uri="{FF2B5EF4-FFF2-40B4-BE49-F238E27FC236}">
                <a16:creationId xmlns:a16="http://schemas.microsoft.com/office/drawing/2014/main" id="{A02782E6-36EB-EF22-A6AF-EDF59EBFDD08}"/>
              </a:ext>
            </a:extLst>
          </p:cNvPr>
          <p:cNvSpPr txBox="1"/>
          <p:nvPr/>
        </p:nvSpPr>
        <p:spPr>
          <a:xfrm>
            <a:off x="6649965" y="4099492"/>
            <a:ext cx="3523414"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Simplified container orchestration?</a:t>
            </a:r>
            <a:endParaRPr lang="en-US" dirty="0"/>
          </a:p>
        </p:txBody>
      </p:sp>
      <p:sp>
        <p:nvSpPr>
          <p:cNvPr id="81" name="TextBox 80">
            <a:extLst>
              <a:ext uri="{FF2B5EF4-FFF2-40B4-BE49-F238E27FC236}">
                <a16:creationId xmlns:a16="http://schemas.microsoft.com/office/drawing/2014/main" id="{426D51EF-50CB-D1E6-F1AF-7388D3FF7D63}"/>
              </a:ext>
            </a:extLst>
          </p:cNvPr>
          <p:cNvSpPr txBox="1"/>
          <p:nvPr/>
        </p:nvSpPr>
        <p:spPr>
          <a:xfrm>
            <a:off x="6635299" y="5043317"/>
            <a:ext cx="353808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Advanced container orchestration?</a:t>
            </a:r>
            <a:endParaRPr lang="en-US" dirty="0"/>
          </a:p>
        </p:txBody>
      </p:sp>
      <p:sp>
        <p:nvSpPr>
          <p:cNvPr id="88" name="TextBox 87">
            <a:extLst>
              <a:ext uri="{FF2B5EF4-FFF2-40B4-BE49-F238E27FC236}">
                <a16:creationId xmlns:a16="http://schemas.microsoft.com/office/drawing/2014/main" id="{59058A38-5E8D-33BD-9785-845ABC2F1370}"/>
              </a:ext>
              <a:ext uri="{C183D7F6-B498-43B3-948B-1728B52AA6E4}">
                <adec:decorative xmlns:adec="http://schemas.microsoft.com/office/drawing/2017/decorative" val="1"/>
              </a:ext>
            </a:extLst>
          </p:cNvPr>
          <p:cNvSpPr txBox="1"/>
          <p:nvPr/>
        </p:nvSpPr>
        <p:spPr>
          <a:xfrm>
            <a:off x="5975828" y="1985142"/>
            <a:ext cx="64293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a:t>
            </a:r>
            <a:endParaRPr lang="en-US" dirty="0"/>
          </a:p>
        </p:txBody>
      </p:sp>
      <p:sp>
        <p:nvSpPr>
          <p:cNvPr id="3" name="TextBox 2">
            <a:extLst>
              <a:ext uri="{FF2B5EF4-FFF2-40B4-BE49-F238E27FC236}">
                <a16:creationId xmlns:a16="http://schemas.microsoft.com/office/drawing/2014/main" id="{C42E5066-77E9-6943-C867-C8A07138D1EC}"/>
              </a:ext>
              <a:ext uri="{C183D7F6-B498-43B3-948B-1728B52AA6E4}">
                <adec:decorative xmlns:adec="http://schemas.microsoft.com/office/drawing/2017/decorative" val="1"/>
              </a:ext>
            </a:extLst>
          </p:cNvPr>
          <p:cNvSpPr txBox="1"/>
          <p:nvPr/>
        </p:nvSpPr>
        <p:spPr>
          <a:xfrm>
            <a:off x="5975828" y="2892111"/>
            <a:ext cx="64293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a:t>
            </a:r>
            <a:endParaRPr lang="en-US" dirty="0"/>
          </a:p>
        </p:txBody>
      </p:sp>
      <p:sp>
        <p:nvSpPr>
          <p:cNvPr id="4" name="TextBox 3">
            <a:extLst>
              <a:ext uri="{FF2B5EF4-FFF2-40B4-BE49-F238E27FC236}">
                <a16:creationId xmlns:a16="http://schemas.microsoft.com/office/drawing/2014/main" id="{B7A814D6-E073-DE6A-9EC2-606ACB7B7AE1}"/>
              </a:ext>
              <a:ext uri="{C183D7F6-B498-43B3-948B-1728B52AA6E4}">
                <adec:decorative xmlns:adec="http://schemas.microsoft.com/office/drawing/2017/decorative" val="1"/>
              </a:ext>
            </a:extLst>
          </p:cNvPr>
          <p:cNvSpPr txBox="1"/>
          <p:nvPr/>
        </p:nvSpPr>
        <p:spPr>
          <a:xfrm>
            <a:off x="5990049" y="3868423"/>
            <a:ext cx="64293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a:t>
            </a:r>
            <a:endParaRPr lang="en-US" dirty="0"/>
          </a:p>
        </p:txBody>
      </p:sp>
      <p:sp>
        <p:nvSpPr>
          <p:cNvPr id="5" name="TextBox 4">
            <a:extLst>
              <a:ext uri="{FF2B5EF4-FFF2-40B4-BE49-F238E27FC236}">
                <a16:creationId xmlns:a16="http://schemas.microsoft.com/office/drawing/2014/main" id="{BF86EF6D-8A37-5853-8FD9-1794619BBFEC}"/>
              </a:ext>
              <a:ext uri="{C183D7F6-B498-43B3-948B-1728B52AA6E4}">
                <adec:decorative xmlns:adec="http://schemas.microsoft.com/office/drawing/2017/decorative" val="1"/>
              </a:ext>
            </a:extLst>
          </p:cNvPr>
          <p:cNvSpPr txBox="1"/>
          <p:nvPr/>
        </p:nvSpPr>
        <p:spPr>
          <a:xfrm>
            <a:off x="5990049" y="4775392"/>
            <a:ext cx="64293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No</a:t>
            </a:r>
            <a:endParaRPr lang="en-US" dirty="0"/>
          </a:p>
        </p:txBody>
      </p:sp>
    </p:spTree>
    <p:extLst>
      <p:ext uri="{BB962C8B-B14F-4D97-AF65-F5344CB8AC3E}">
        <p14:creationId xmlns:p14="http://schemas.microsoft.com/office/powerpoint/2010/main" val="23216959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135D-BC64-8D3A-E932-6B19391AEE6A}"/>
              </a:ext>
            </a:extLst>
          </p:cNvPr>
          <p:cNvSpPr>
            <a:spLocks noGrp="1"/>
          </p:cNvSpPr>
          <p:nvPr>
            <p:ph type="title"/>
          </p:nvPr>
        </p:nvSpPr>
        <p:spPr/>
        <p:txBody>
          <a:bodyPr/>
          <a:lstStyle/>
          <a:p>
            <a:r>
              <a:rPr lang="en-US" dirty="0"/>
              <a:t>Manage Containers with Azure Container Apps </a:t>
            </a:r>
          </a:p>
        </p:txBody>
      </p:sp>
      <p:sp>
        <p:nvSpPr>
          <p:cNvPr id="23" name="Rectangle 22">
            <a:extLst>
              <a:ext uri="{FF2B5EF4-FFF2-40B4-BE49-F238E27FC236}">
                <a16:creationId xmlns:a16="http://schemas.microsoft.com/office/drawing/2014/main" id="{652D6EB2-BDE9-D2B7-CCF0-AAE99793606F}"/>
              </a:ext>
            </a:extLst>
          </p:cNvPr>
          <p:cNvSpPr/>
          <p:nvPr/>
        </p:nvSpPr>
        <p:spPr>
          <a:xfrm>
            <a:off x="440752" y="1303793"/>
            <a:ext cx="5511007" cy="5166134"/>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Alternative to Azure Kubernetes Service – manages container orchestration</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The Container App environment creates a secure boundary around the apps and jobs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The Container App runtime manages the environment (OS upgrades, scaling, versioning, and failover) </a:t>
            </a:r>
          </a:p>
          <a:p>
            <a:pPr marL="342900" indent="-342900" fontAlgn="t">
              <a:spcBef>
                <a:spcPts val="500"/>
              </a:spcBef>
              <a:spcAft>
                <a:spcPts val="600"/>
              </a:spcAft>
              <a:buFont typeface="Arial" panose="020B0604020202020204" pitchFamily="34" charset="0"/>
              <a:buChar char="•"/>
            </a:pPr>
            <a:endParaRPr lang="en-US" sz="2400" dirty="0">
              <a:solidFill>
                <a:schemeClr val="tx1"/>
              </a:solidFill>
            </a:endParaRPr>
          </a:p>
        </p:txBody>
      </p:sp>
      <p:grpSp>
        <p:nvGrpSpPr>
          <p:cNvPr id="3" name="Group 2" descr="ACR with ACA environment">
            <a:extLst>
              <a:ext uri="{FF2B5EF4-FFF2-40B4-BE49-F238E27FC236}">
                <a16:creationId xmlns:a16="http://schemas.microsoft.com/office/drawing/2014/main" id="{F0897989-5ADB-1E67-F049-6CE1A6BC686A}"/>
              </a:ext>
            </a:extLst>
          </p:cNvPr>
          <p:cNvGrpSpPr/>
          <p:nvPr/>
        </p:nvGrpSpPr>
        <p:grpSpPr>
          <a:xfrm>
            <a:off x="6064093" y="1063126"/>
            <a:ext cx="5360262" cy="5315272"/>
            <a:chOff x="6064093" y="1063126"/>
            <a:chExt cx="5360262" cy="5315272"/>
          </a:xfrm>
        </p:grpSpPr>
        <p:sp>
          <p:nvSpPr>
            <p:cNvPr id="24" name="Rectangle 23">
              <a:extLst>
                <a:ext uri="{FF2B5EF4-FFF2-40B4-BE49-F238E27FC236}">
                  <a16:creationId xmlns:a16="http://schemas.microsoft.com/office/drawing/2014/main" id="{27EAFE55-4369-8092-3C10-EE0E1CD38C84}"/>
                </a:ext>
              </a:extLst>
            </p:cNvPr>
            <p:cNvSpPr/>
            <p:nvPr/>
          </p:nvSpPr>
          <p:spPr bwMode="auto">
            <a:xfrm>
              <a:off x="8551332" y="1063126"/>
              <a:ext cx="2873023" cy="531527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F65DEE2D-674F-14E7-8F64-368EDC0DC902}"/>
                </a:ext>
              </a:extLst>
            </p:cNvPr>
            <p:cNvPicPr>
              <a:picLocks noChangeAspect="1"/>
            </p:cNvPicPr>
            <p:nvPr/>
          </p:nvPicPr>
          <p:blipFill>
            <a:blip r:embed="rId3"/>
            <a:stretch>
              <a:fillRect/>
            </a:stretch>
          </p:blipFill>
          <p:spPr>
            <a:xfrm>
              <a:off x="9173282" y="1933588"/>
              <a:ext cx="1495425" cy="1171575"/>
            </a:xfrm>
            <a:prstGeom prst="rect">
              <a:avLst/>
            </a:prstGeom>
          </p:spPr>
        </p:pic>
        <p:pic>
          <p:nvPicPr>
            <p:cNvPr id="10" name="Picture 9">
              <a:extLst>
                <a:ext uri="{FF2B5EF4-FFF2-40B4-BE49-F238E27FC236}">
                  <a16:creationId xmlns:a16="http://schemas.microsoft.com/office/drawing/2014/main" id="{7F1835D0-7B3F-E4BA-692E-247E4C91895D}"/>
                </a:ext>
              </a:extLst>
            </p:cNvPr>
            <p:cNvPicPr>
              <a:picLocks noChangeAspect="1"/>
            </p:cNvPicPr>
            <p:nvPr/>
          </p:nvPicPr>
          <p:blipFill>
            <a:blip r:embed="rId4"/>
            <a:stretch>
              <a:fillRect/>
            </a:stretch>
          </p:blipFill>
          <p:spPr>
            <a:xfrm>
              <a:off x="9187040" y="4929608"/>
              <a:ext cx="1447800" cy="1181100"/>
            </a:xfrm>
            <a:prstGeom prst="rect">
              <a:avLst/>
            </a:prstGeom>
          </p:spPr>
        </p:pic>
        <p:pic>
          <p:nvPicPr>
            <p:cNvPr id="12" name="Picture 11">
              <a:extLst>
                <a:ext uri="{FF2B5EF4-FFF2-40B4-BE49-F238E27FC236}">
                  <a16:creationId xmlns:a16="http://schemas.microsoft.com/office/drawing/2014/main" id="{7685BBD9-91E5-CCB3-45BD-F410B4D60AB9}"/>
                </a:ext>
              </a:extLst>
            </p:cNvPr>
            <p:cNvPicPr>
              <a:picLocks noChangeAspect="1"/>
            </p:cNvPicPr>
            <p:nvPr/>
          </p:nvPicPr>
          <p:blipFill>
            <a:blip r:embed="rId5"/>
            <a:stretch>
              <a:fillRect/>
            </a:stretch>
          </p:blipFill>
          <p:spPr>
            <a:xfrm>
              <a:off x="9182807" y="3439474"/>
              <a:ext cx="1485900" cy="1219200"/>
            </a:xfrm>
            <a:prstGeom prst="rect">
              <a:avLst/>
            </a:prstGeom>
          </p:spPr>
        </p:pic>
        <p:sp>
          <p:nvSpPr>
            <p:cNvPr id="18" name="TextBox 17">
              <a:extLst>
                <a:ext uri="{FF2B5EF4-FFF2-40B4-BE49-F238E27FC236}">
                  <a16:creationId xmlns:a16="http://schemas.microsoft.com/office/drawing/2014/main" id="{E3C41214-5471-2153-AA5C-D7A10B11C5A8}"/>
                </a:ext>
              </a:extLst>
            </p:cNvPr>
            <p:cNvSpPr txBox="1"/>
            <p:nvPr/>
          </p:nvSpPr>
          <p:spPr>
            <a:xfrm>
              <a:off x="8551332" y="1229975"/>
              <a:ext cx="2500490" cy="646331"/>
            </a:xfrm>
            <a:prstGeom prst="rect">
              <a:avLst/>
            </a:prstGeom>
            <a:noFill/>
          </p:spPr>
          <p:txBody>
            <a:bodyPr wrap="square">
              <a:spAutoFit/>
            </a:bodyPr>
            <a:lstStyle/>
            <a:p>
              <a:pPr algn="ctr"/>
              <a:r>
                <a:rPr lang="en-US" b="1" dirty="0"/>
                <a:t>Azure Container Apps environment</a:t>
              </a:r>
            </a:p>
          </p:txBody>
        </p:sp>
        <p:grpSp>
          <p:nvGrpSpPr>
            <p:cNvPr id="25" name="Group 24">
              <a:extLst>
                <a:ext uri="{FF2B5EF4-FFF2-40B4-BE49-F238E27FC236}">
                  <a16:creationId xmlns:a16="http://schemas.microsoft.com/office/drawing/2014/main" id="{C4B663C7-6FF0-CB97-4C37-C0D3D3346C68}"/>
                </a:ext>
              </a:extLst>
            </p:cNvPr>
            <p:cNvGrpSpPr/>
            <p:nvPr/>
          </p:nvGrpSpPr>
          <p:grpSpPr>
            <a:xfrm>
              <a:off x="6064093" y="3165827"/>
              <a:ext cx="2059167" cy="1231106"/>
              <a:chOff x="5554133" y="3439137"/>
              <a:chExt cx="2059167" cy="1231106"/>
            </a:xfrm>
          </p:grpSpPr>
          <p:sp>
            <p:nvSpPr>
              <p:cNvPr id="19" name="TextBox 18">
                <a:extLst>
                  <a:ext uri="{FF2B5EF4-FFF2-40B4-BE49-F238E27FC236}">
                    <a16:creationId xmlns:a16="http://schemas.microsoft.com/office/drawing/2014/main" id="{F6C892EE-8CEB-3FBF-0736-E515D3F80443}"/>
                  </a:ext>
                </a:extLst>
              </p:cNvPr>
              <p:cNvSpPr txBox="1"/>
              <p:nvPr/>
            </p:nvSpPr>
            <p:spPr>
              <a:xfrm>
                <a:off x="5554133" y="3439137"/>
                <a:ext cx="2059167" cy="584775"/>
              </a:xfrm>
              <a:prstGeom prst="rect">
                <a:avLst/>
              </a:prstGeom>
              <a:noFill/>
            </p:spPr>
            <p:txBody>
              <a:bodyPr wrap="square">
                <a:spAutoFit/>
              </a:bodyPr>
              <a:lstStyle/>
              <a:p>
                <a:pPr algn="ctr"/>
                <a:r>
                  <a:rPr lang="en-US" sz="1600" b="1" dirty="0"/>
                  <a:t>Azure Container Registry</a:t>
                </a:r>
              </a:p>
            </p:txBody>
          </p:sp>
          <p:pic>
            <p:nvPicPr>
              <p:cNvPr id="4" name="Graphic 3">
                <a:extLst>
                  <a:ext uri="{FF2B5EF4-FFF2-40B4-BE49-F238E27FC236}">
                    <a16:creationId xmlns:a16="http://schemas.microsoft.com/office/drawing/2014/main" id="{C39A08AB-CCCD-D8C7-8C09-A89D131846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45742" y="4023912"/>
                <a:ext cx="646331" cy="646331"/>
              </a:xfrm>
              <a:prstGeom prst="rect">
                <a:avLst/>
              </a:prstGeom>
            </p:spPr>
          </p:pic>
        </p:grpSp>
        <p:pic>
          <p:nvPicPr>
            <p:cNvPr id="9" name="Graphic 8">
              <a:extLst>
                <a:ext uri="{FF2B5EF4-FFF2-40B4-BE49-F238E27FC236}">
                  <a16:creationId xmlns:a16="http://schemas.microsoft.com/office/drawing/2014/main" id="{7E8D5171-69ED-FE05-49D8-88B45ECD69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44300" y="1289242"/>
              <a:ext cx="415044" cy="415044"/>
            </a:xfrm>
            <a:prstGeom prst="rect">
              <a:avLst/>
            </a:prstGeom>
          </p:spPr>
        </p:pic>
        <p:cxnSp>
          <p:nvCxnSpPr>
            <p:cNvPr id="27" name="Connector: Elbow 26">
              <a:extLst>
                <a:ext uri="{FF2B5EF4-FFF2-40B4-BE49-F238E27FC236}">
                  <a16:creationId xmlns:a16="http://schemas.microsoft.com/office/drawing/2014/main" id="{435D92DA-EBE3-D1E6-57E4-E44701BF5469}"/>
                </a:ext>
              </a:extLst>
            </p:cNvPr>
            <p:cNvCxnSpPr>
              <a:cxnSpLocks/>
              <a:endCxn id="8" idx="1"/>
            </p:cNvCxnSpPr>
            <p:nvPr/>
          </p:nvCxnSpPr>
          <p:spPr>
            <a:xfrm flipV="1">
              <a:off x="7514367" y="2519376"/>
              <a:ext cx="1658915" cy="153310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56A16E8-4C71-C52D-6834-74D48683CD7A}"/>
                </a:ext>
              </a:extLst>
            </p:cNvPr>
            <p:cNvCxnSpPr>
              <a:cxnSpLocks/>
              <a:endCxn id="12" idx="1"/>
            </p:cNvCxnSpPr>
            <p:nvPr/>
          </p:nvCxnSpPr>
          <p:spPr>
            <a:xfrm flipV="1">
              <a:off x="7514367" y="4049074"/>
              <a:ext cx="1668440" cy="3406"/>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B5346BB9-2148-50B3-8D7A-84F37EF6B844}"/>
                </a:ext>
              </a:extLst>
            </p:cNvPr>
            <p:cNvCxnSpPr>
              <a:cxnSpLocks/>
              <a:endCxn id="10" idx="1"/>
            </p:cNvCxnSpPr>
            <p:nvPr/>
          </p:nvCxnSpPr>
          <p:spPr>
            <a:xfrm>
              <a:off x="7514367" y="4052480"/>
              <a:ext cx="1672673" cy="14676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20811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p:txBody>
          <a:bodyPr/>
          <a:lstStyle/>
          <a:p>
            <a:pPr>
              <a:lnSpc>
                <a:spcPct val="100000"/>
              </a:lnSpc>
            </a:pPr>
            <a:r>
              <a:rPr lang="en-US" spc="0" dirty="0">
                <a:solidFill>
                  <a:schemeClr val="tx1"/>
                </a:solidFill>
              </a:rPr>
              <a:t>Demonstration - Configure Azure Container Apps</a:t>
            </a:r>
          </a:p>
        </p:txBody>
      </p:sp>
      <p:sp>
        <p:nvSpPr>
          <p:cNvPr id="15" name="Rectangle 14">
            <a:extLst>
              <a:ext uri="{FF2B5EF4-FFF2-40B4-BE49-F238E27FC236}">
                <a16:creationId xmlns:a16="http://schemas.microsoft.com/office/drawing/2014/main" id="{CEF9FBC7-CD9C-43F7-937C-6976FB917B08}"/>
              </a:ext>
            </a:extLst>
          </p:cNvPr>
          <p:cNvSpPr/>
          <p:nvPr/>
        </p:nvSpPr>
        <p:spPr>
          <a:xfrm>
            <a:off x="857569" y="1654032"/>
            <a:ext cx="8096897" cy="1593193"/>
          </a:xfrm>
          <a:prstGeom prst="rect">
            <a:avLst/>
          </a:prstGeom>
        </p:spPr>
        <p:txBody>
          <a:bodyPr wrap="none" lIns="0" tIns="0" rIns="0" bIns="0">
            <a:spAutoFit/>
          </a:bodyPr>
          <a:lstStyle/>
          <a:p>
            <a:pPr marL="342900" indent="-342900">
              <a:lnSpc>
                <a:spcPct val="150000"/>
              </a:lnSpc>
              <a:buFont typeface="Arial" panose="020B0604020202020204" pitchFamily="34" charset="0"/>
              <a:buChar char="•"/>
            </a:pPr>
            <a:r>
              <a:rPr lang="en-US" sz="2400" dirty="0">
                <a:cs typeface="Segoe UI Semilight"/>
              </a:rPr>
              <a:t>Create and deploy a container app</a:t>
            </a:r>
          </a:p>
          <a:p>
            <a:pPr marL="342900" indent="-342900">
              <a:lnSpc>
                <a:spcPct val="150000"/>
              </a:lnSpc>
              <a:buFont typeface="Arial" panose="020B0604020202020204" pitchFamily="34" charset="0"/>
              <a:buChar char="•"/>
            </a:pPr>
            <a:r>
              <a:rPr lang="en-US" sz="2400" dirty="0">
                <a:cs typeface="Segoe UI Semilight"/>
              </a:rPr>
              <a:t>Verify the application URL displays the welcome message</a:t>
            </a:r>
            <a:endParaRPr lang="en-US" sz="2400" dirty="0"/>
          </a:p>
          <a:p>
            <a:pPr marL="342900"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15879075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pPr>
              <a:lnSpc>
                <a:spcPct val="100000"/>
              </a:lnSpc>
            </a:pPr>
            <a:r>
              <a:rPr lang="en-US" spc="0" dirty="0">
                <a:solidFill>
                  <a:schemeClr val="tx1"/>
                </a:solidFill>
                <a:cs typeface="Segoe UI"/>
              </a:rPr>
              <a:t>Learning Recap – Configure Azure Container Instances</a:t>
            </a:r>
          </a:p>
        </p:txBody>
      </p:sp>
      <p:sp>
        <p:nvSpPr>
          <p:cNvPr id="11" name="TextBox 10">
            <a:extLst>
              <a:ext uri="{FF2B5EF4-FFF2-40B4-BE49-F238E27FC236}">
                <a16:creationId xmlns:a16="http://schemas.microsoft.com/office/drawing/2014/main" id="{F948E400-C6EB-B82E-8A11-807FC59A68D1}"/>
              </a:ext>
            </a:extLst>
          </p:cNvPr>
          <p:cNvSpPr txBox="1"/>
          <p:nvPr/>
        </p:nvSpPr>
        <p:spPr>
          <a:xfrm>
            <a:off x="3890326" y="1892875"/>
            <a:ext cx="7631113" cy="3266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hlinkClick r:id="rId3"/>
              </a:rPr>
              <a:t>Introduction to Docker containers</a:t>
            </a:r>
            <a:endParaRPr lang="en-US" sz="2000" dirty="0"/>
          </a:p>
          <a:p>
            <a:pPr marL="342900" indent="-342900">
              <a:lnSpc>
                <a:spcPct val="150000"/>
              </a:lnSpc>
              <a:buFont typeface="Arial" panose="020B0604020202020204" pitchFamily="34" charset="0"/>
              <a:buChar char="•"/>
            </a:pPr>
            <a:r>
              <a:rPr lang="en-US" sz="2000" dirty="0">
                <a:hlinkClick r:id="rId4"/>
              </a:rPr>
              <a:t>Build a containerized web application with Docker</a:t>
            </a:r>
            <a:endParaRPr lang="en-US" sz="2000" dirty="0"/>
          </a:p>
          <a:p>
            <a:pPr marL="342900" indent="-342900">
              <a:lnSpc>
                <a:spcPct val="150000"/>
              </a:lnSpc>
              <a:buFont typeface="Arial" panose="020B0604020202020204" pitchFamily="34" charset="0"/>
              <a:buChar char="•"/>
            </a:pPr>
            <a:r>
              <a:rPr lang="en-US" sz="2000" dirty="0">
                <a:hlinkClick r:id="rId5"/>
              </a:rPr>
              <a:t>Run Docker containers with Azure Container Instances </a:t>
            </a:r>
            <a:endParaRPr lang="en-US" sz="2000" dirty="0"/>
          </a:p>
          <a:p>
            <a:pPr marL="342900" indent="-342900">
              <a:lnSpc>
                <a:spcPct val="150000"/>
              </a:lnSpc>
              <a:buFont typeface="Arial" panose="020B0604020202020204" pitchFamily="34" charset="0"/>
              <a:buChar char="•"/>
            </a:pPr>
            <a:r>
              <a:rPr lang="en-US" sz="2000" dirty="0">
                <a:hlinkClick r:id="rId6"/>
              </a:rPr>
              <a:t>Implement Azure Container Apps</a:t>
            </a:r>
            <a:endParaRPr lang="en-US" sz="2000" dirty="0"/>
          </a:p>
          <a:p>
            <a:pPr marL="342900" indent="-342900">
              <a:lnSpc>
                <a:spcPct val="150000"/>
              </a:lnSpc>
              <a:buFont typeface="Arial" panose="020B0604020202020204" pitchFamily="34" charset="0"/>
              <a:buChar char="•"/>
            </a:pPr>
            <a:endParaRPr lang="en-US" sz="2000" dirty="0">
              <a:solidFill>
                <a:schemeClr val="tx1"/>
              </a:solidFill>
            </a:endParaRPr>
          </a:p>
          <a:p>
            <a:pPr marL="342900" indent="-342900">
              <a:lnSpc>
                <a:spcPct val="150000"/>
              </a:lnSpc>
              <a:buFont typeface="Arial" panose="020B0604020202020204" pitchFamily="34" charset="0"/>
              <a:buChar char="•"/>
            </a:pPr>
            <a:endParaRPr lang="en-US" sz="2000" dirty="0">
              <a:solidFill>
                <a:schemeClr val="tx1"/>
              </a:solidFill>
            </a:endParaRPr>
          </a:p>
          <a:p>
            <a:pPr marL="342900" indent="-34290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7364115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0144" y="2648174"/>
            <a:ext cx="7626745" cy="1551194"/>
          </a:xfrm>
        </p:spPr>
        <p:txBody>
          <a:bodyPr anchor="t"/>
          <a:lstStyle/>
          <a:p>
            <a:pPr>
              <a:spcAft>
                <a:spcPts val="600"/>
              </a:spcAft>
            </a:pPr>
            <a:r>
              <a:rPr lang="en-US" sz="2800" dirty="0"/>
              <a:t>Lab 09a – Implement Web Apps</a:t>
            </a:r>
            <a:br>
              <a:rPr lang="en-US" sz="2800" dirty="0"/>
            </a:br>
            <a:r>
              <a:rPr lang="en-US" sz="2800" dirty="0"/>
              <a:t>Lab 09b – Implement Azure Container Instances</a:t>
            </a:r>
            <a:br>
              <a:rPr lang="en-US" sz="2800" dirty="0"/>
            </a:br>
            <a:r>
              <a:rPr lang="en-US" sz="2800" dirty="0"/>
              <a:t>Lab 09c – Implement Azure Container Apps</a:t>
            </a:r>
            <a:br>
              <a:rPr lang="en-US" sz="2800" dirty="0"/>
            </a:br>
            <a:endParaRPr lang="en-US" sz="2800" dirty="0"/>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855" y="525428"/>
            <a:ext cx="11701941" cy="502246"/>
          </a:xfrm>
        </p:spPr>
        <p:txBody>
          <a:bodyPr>
            <a:noAutofit/>
          </a:bodyPr>
          <a:lstStyle/>
          <a:p>
            <a:pPr>
              <a:lnSpc>
                <a:spcPct val="100000"/>
              </a:lnSpc>
            </a:pPr>
            <a:r>
              <a:rPr lang="en-US" spc="0" dirty="0"/>
              <a:t>Lab 09a – Implement web apps</a:t>
            </a:r>
          </a:p>
        </p:txBody>
      </p:sp>
      <p:sp>
        <p:nvSpPr>
          <p:cNvPr id="3" name="Text Placeholder 2">
            <a:extLst>
              <a:ext uri="{FF2B5EF4-FFF2-40B4-BE49-F238E27FC236}">
                <a16:creationId xmlns:a16="http://schemas.microsoft.com/office/drawing/2014/main" id="{04BC8621-FC09-45CE-9834-906039E08AEB}"/>
              </a:ext>
            </a:extLst>
          </p:cNvPr>
          <p:cNvSpPr txBox="1">
            <a:spLocks/>
          </p:cNvSpPr>
          <p:nvPr/>
        </p:nvSpPr>
        <p:spPr>
          <a:xfrm>
            <a:off x="340035" y="2322404"/>
            <a:ext cx="3787237" cy="277804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1800" spc="0" dirty="0">
                <a:solidFill>
                  <a:schemeClr val="tx1"/>
                </a:solidFill>
                <a:latin typeface="+mn-lt"/>
                <a:cs typeface="Segoe UI Semilight"/>
              </a:rPr>
              <a:t>In this lab, you learn about Azure web apps.</a:t>
            </a:r>
          </a:p>
          <a:p>
            <a:pPr>
              <a:spcAft>
                <a:spcPts val="612"/>
              </a:spcAft>
            </a:pPr>
            <a:r>
              <a:rPr lang="en-US" sz="1800" spc="0" dirty="0">
                <a:solidFill>
                  <a:schemeClr val="tx1"/>
                </a:solidFill>
                <a:latin typeface="+mn-lt"/>
                <a:cs typeface="Segoe UI Semilight"/>
              </a:rPr>
              <a:t>You learn to configure a web app to display a Hello World application in an external GitHub repository.</a:t>
            </a:r>
          </a:p>
          <a:p>
            <a:pPr>
              <a:spcAft>
                <a:spcPts val="612"/>
              </a:spcAft>
            </a:pPr>
            <a:r>
              <a:rPr lang="en-US" sz="1800" spc="0" dirty="0">
                <a:solidFill>
                  <a:schemeClr val="tx1"/>
                </a:solidFill>
                <a:latin typeface="+mn-lt"/>
                <a:cs typeface="Segoe UI Semilight"/>
              </a:rPr>
              <a:t>You learn to create a staging slot and swap with the production slot.</a:t>
            </a:r>
          </a:p>
          <a:p>
            <a:pPr>
              <a:spcAft>
                <a:spcPts val="612"/>
              </a:spcAft>
            </a:pPr>
            <a:r>
              <a:rPr lang="en-US" sz="1800" spc="0" dirty="0">
                <a:solidFill>
                  <a:schemeClr val="tx1"/>
                </a:solidFill>
                <a:latin typeface="+mn-lt"/>
                <a:cs typeface="Segoe UI Semilight"/>
              </a:rPr>
              <a:t>You also learn about autoscaling to accommodate demand surges.</a:t>
            </a:r>
            <a:endParaRPr lang="en-US" sz="1800" spc="0" dirty="0">
              <a:solidFill>
                <a:schemeClr val="tx1"/>
              </a:solidFill>
              <a:latin typeface="+mn-lt"/>
            </a:endParaRPr>
          </a:p>
        </p:txBody>
      </p:sp>
      <p:sp>
        <p:nvSpPr>
          <p:cNvPr id="5" name="Rectangle 4">
            <a:extLst>
              <a:ext uri="{FF2B5EF4-FFF2-40B4-BE49-F238E27FC236}">
                <a16:creationId xmlns:a16="http://schemas.microsoft.com/office/drawing/2014/main" id="{B894BD34-2A64-4ACC-BED2-9F7102FC04A2}"/>
              </a:ext>
              <a:ext uri="{C183D7F6-B498-43B3-948B-1728B52AA6E4}">
                <adec:decorative xmlns:adec="http://schemas.microsoft.com/office/drawing/2017/decorative" val="1"/>
              </a:ext>
            </a:extLst>
          </p:cNvPr>
          <p:cNvSpPr/>
          <p:nvPr/>
        </p:nvSpPr>
        <p:spPr bwMode="auto">
          <a:xfrm>
            <a:off x="5073540" y="2070192"/>
            <a:ext cx="6709687" cy="3432760"/>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00"/>
              </a:spcAft>
              <a:buSzPct val="90000"/>
            </a:pPr>
            <a:r>
              <a:rPr lang="en-US" sz="2000" dirty="0">
                <a:solidFill>
                  <a:schemeClr val="tx1"/>
                </a:solidFill>
                <a:latin typeface="+mj-lt"/>
                <a:cs typeface="Segoe UI Semilight"/>
              </a:rPr>
              <a:t>Task 1: </a:t>
            </a:r>
            <a:r>
              <a:rPr lang="en-US" sz="2000" dirty="0">
                <a:solidFill>
                  <a:schemeClr val="tx1"/>
                </a:solidFill>
                <a:cs typeface="Segoe UI Semilight"/>
              </a:rPr>
              <a:t>Create and configure an Azure web app.</a:t>
            </a:r>
          </a:p>
          <a:p>
            <a:pPr>
              <a:spcAft>
                <a:spcPts val="600"/>
              </a:spcAft>
              <a:buSzPct val="90000"/>
            </a:pPr>
            <a:r>
              <a:rPr lang="en-US" sz="2000" dirty="0">
                <a:solidFill>
                  <a:schemeClr val="tx1"/>
                </a:solidFill>
                <a:latin typeface="+mj-lt"/>
                <a:cs typeface="Segoe UI Semilight"/>
              </a:rPr>
              <a:t>Task 2: </a:t>
            </a:r>
            <a:r>
              <a:rPr lang="en-US" sz="2000" dirty="0">
                <a:solidFill>
                  <a:schemeClr val="tx1"/>
                </a:solidFill>
                <a:cs typeface="Segoe UI Semilight"/>
              </a:rPr>
              <a:t>Create and configure a deployment slot.</a:t>
            </a:r>
          </a:p>
          <a:p>
            <a:pPr>
              <a:spcAft>
                <a:spcPts val="600"/>
              </a:spcAft>
              <a:buSzPct val="90000"/>
            </a:pPr>
            <a:r>
              <a:rPr lang="en-US" sz="2000" dirty="0">
                <a:solidFill>
                  <a:schemeClr val="tx1"/>
                </a:solidFill>
                <a:latin typeface="+mj-lt"/>
                <a:cs typeface="Segoe UI Semilight"/>
              </a:rPr>
              <a:t>Task 3: </a:t>
            </a:r>
            <a:r>
              <a:rPr lang="en-US" sz="2000" dirty="0">
                <a:solidFill>
                  <a:schemeClr val="tx1"/>
                </a:solidFill>
                <a:cs typeface="Segoe UI Semilight"/>
              </a:rPr>
              <a:t>Configure web app deployment settings.</a:t>
            </a:r>
          </a:p>
          <a:p>
            <a:pPr>
              <a:spcAft>
                <a:spcPts val="600"/>
              </a:spcAft>
              <a:buSzPct val="90000"/>
            </a:pPr>
            <a:r>
              <a:rPr lang="en-US" sz="2000" dirty="0">
                <a:solidFill>
                  <a:schemeClr val="tx1"/>
                </a:solidFill>
                <a:latin typeface="+mj-lt"/>
                <a:cs typeface="Segoe UI Semilight"/>
              </a:rPr>
              <a:t>Task 4: </a:t>
            </a:r>
            <a:r>
              <a:rPr lang="en-US" sz="2000" dirty="0">
                <a:solidFill>
                  <a:schemeClr val="tx1"/>
                </a:solidFill>
                <a:cs typeface="Segoe UI Semilight"/>
              </a:rPr>
              <a:t>Swap deployment slots.</a:t>
            </a:r>
          </a:p>
          <a:p>
            <a:pPr>
              <a:spcAft>
                <a:spcPts val="600"/>
              </a:spcAft>
              <a:buSzPct val="90000"/>
            </a:pPr>
            <a:r>
              <a:rPr lang="en-US" sz="2000" dirty="0">
                <a:solidFill>
                  <a:schemeClr val="tx1"/>
                </a:solidFill>
                <a:latin typeface="+mj-lt"/>
                <a:cs typeface="Segoe UI Semilight"/>
              </a:rPr>
              <a:t>Task 5: </a:t>
            </a:r>
            <a:r>
              <a:rPr lang="en-US" sz="2000" dirty="0">
                <a:solidFill>
                  <a:schemeClr val="tx1"/>
                </a:solidFill>
                <a:cs typeface="Segoe UI Semilight"/>
              </a:rPr>
              <a:t>Configure and test autoscaling of a web app.</a:t>
            </a:r>
          </a:p>
          <a:p>
            <a:pPr>
              <a:spcAft>
                <a:spcPts val="600"/>
              </a:spcAft>
              <a:buSzPct val="90000"/>
            </a:pPr>
            <a:endParaRPr lang="en-US" sz="2000" dirty="0">
              <a:solidFill>
                <a:schemeClr val="tx1"/>
              </a:solidFill>
              <a:cs typeface="Segoe UI Semilight"/>
            </a:endParaRPr>
          </a:p>
          <a:p>
            <a:pPr>
              <a:spcAft>
                <a:spcPts val="600"/>
              </a:spcAft>
              <a:buSzPct val="90000"/>
            </a:pPr>
            <a:endParaRPr lang="en-US" sz="2000" dirty="0">
              <a:solidFill>
                <a:schemeClr val="tx1"/>
              </a:solidFill>
              <a:cs typeface="Segoe UI Semilight"/>
            </a:endParaRPr>
          </a:p>
          <a:p>
            <a:pPr>
              <a:spcAft>
                <a:spcPts val="600"/>
              </a:spcAft>
              <a:buSzPct val="90000"/>
            </a:pPr>
            <a:endParaRPr lang="en-US" sz="2000" dirty="0">
              <a:solidFill>
                <a:schemeClr val="tx1"/>
              </a:solidFill>
              <a:cs typeface="Segoe UI Semilight"/>
            </a:endParaRPr>
          </a:p>
          <a:p>
            <a:pPr>
              <a:spcAft>
                <a:spcPts val="600"/>
              </a:spcAft>
              <a:buSzPct val="90000"/>
            </a:pPr>
            <a:endParaRPr lang="en-US" sz="2000" dirty="0">
              <a:solidFill>
                <a:schemeClr val="tx1"/>
              </a:solidFill>
              <a:cs typeface="Segoe UI Semilight"/>
            </a:endParaRPr>
          </a:p>
          <a:p>
            <a:pPr>
              <a:spcAft>
                <a:spcPts val="600"/>
              </a:spcAft>
              <a:buSzPct val="90000"/>
            </a:pPr>
            <a:endParaRPr lang="en-US" sz="2000" dirty="0">
              <a:solidFill>
                <a:schemeClr val="tx1"/>
              </a:solidFill>
              <a:cs typeface="Segoe UI Semilight"/>
            </a:endParaRPr>
          </a:p>
        </p:txBody>
      </p:sp>
      <p:sp>
        <p:nvSpPr>
          <p:cNvPr id="8" name="Text Placeholder 2">
            <a:extLst>
              <a:ext uri="{FF2B5EF4-FFF2-40B4-BE49-F238E27FC236}">
                <a16:creationId xmlns:a16="http://schemas.microsoft.com/office/drawing/2014/main" id="{6BC707B9-982D-4646-99BA-5BEA2E7A9C86}"/>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A6F9B9F-835B-4D98-BAB0-5444377D4850}"/>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1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4" name="TextBox 3">
            <a:extLst>
              <a:ext uri="{FF2B5EF4-FFF2-40B4-BE49-F238E27FC236}">
                <a16:creationId xmlns:a16="http://schemas.microsoft.com/office/drawing/2014/main" id="{1C719383-A8C8-C825-A0E7-E45FC0ED02C1}"/>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259776061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sz="3264" dirty="0"/>
              <a:t>Lab 09a – Web App Architecture Diagram</a:t>
            </a:r>
          </a:p>
        </p:txBody>
      </p:sp>
      <p:grpSp>
        <p:nvGrpSpPr>
          <p:cNvPr id="66" name="Group 65" descr="Architecture diagram for the web app lab tasks. ">
            <a:extLst>
              <a:ext uri="{FF2B5EF4-FFF2-40B4-BE49-F238E27FC236}">
                <a16:creationId xmlns:a16="http://schemas.microsoft.com/office/drawing/2014/main" id="{50B0A846-6791-C3D2-3716-97A19AC8CA6D}"/>
              </a:ext>
            </a:extLst>
          </p:cNvPr>
          <p:cNvGrpSpPr/>
          <p:nvPr/>
        </p:nvGrpSpPr>
        <p:grpSpPr>
          <a:xfrm>
            <a:off x="2148695" y="1497814"/>
            <a:ext cx="7965004" cy="4361569"/>
            <a:chOff x="2105891" y="1468579"/>
            <a:chExt cx="7809536" cy="4276436"/>
          </a:xfrm>
        </p:grpSpPr>
        <p:grpSp>
          <p:nvGrpSpPr>
            <p:cNvPr id="60" name="Group 59">
              <a:extLst>
                <a:ext uri="{FF2B5EF4-FFF2-40B4-BE49-F238E27FC236}">
                  <a16:creationId xmlns:a16="http://schemas.microsoft.com/office/drawing/2014/main" id="{E6E22C82-FAAB-750C-4FCD-9341233EF807}"/>
                </a:ext>
              </a:extLst>
            </p:cNvPr>
            <p:cNvGrpSpPr/>
            <p:nvPr/>
          </p:nvGrpSpPr>
          <p:grpSpPr>
            <a:xfrm>
              <a:off x="7489044" y="3635913"/>
              <a:ext cx="2255707" cy="1885711"/>
              <a:chOff x="4427564" y="3751883"/>
              <a:chExt cx="2255707" cy="1885711"/>
            </a:xfrm>
          </p:grpSpPr>
          <p:sp>
            <p:nvSpPr>
              <p:cNvPr id="58" name="Rectangle 57">
                <a:extLst>
                  <a:ext uri="{FF2B5EF4-FFF2-40B4-BE49-F238E27FC236}">
                    <a16:creationId xmlns:a16="http://schemas.microsoft.com/office/drawing/2014/main" id="{39728179-2896-9852-FB42-ACCA16E8A43B}"/>
                  </a:ext>
                </a:extLst>
              </p:cNvPr>
              <p:cNvSpPr/>
              <p:nvPr/>
            </p:nvSpPr>
            <p:spPr bwMode="auto">
              <a:xfrm>
                <a:off x="4427564" y="3751883"/>
                <a:ext cx="2255707" cy="1885711"/>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solidFill>
                    <a:schemeClr val="tx1"/>
                  </a:solidFill>
                  <a:cs typeface="Segoe UI" pitchFamily="34" charset="0"/>
                </a:endParaRPr>
              </a:p>
            </p:txBody>
          </p:sp>
          <p:pic>
            <p:nvPicPr>
              <p:cNvPr id="38" name="Graphic 37">
                <a:extLst>
                  <a:ext uri="{FF2B5EF4-FFF2-40B4-BE49-F238E27FC236}">
                    <a16:creationId xmlns:a16="http://schemas.microsoft.com/office/drawing/2014/main" id="{8776E298-2F7F-4996-B5A3-6F05BD9798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20804" y="4274838"/>
                <a:ext cx="476158" cy="432182"/>
              </a:xfrm>
              <a:prstGeom prst="rect">
                <a:avLst/>
              </a:prstGeom>
            </p:spPr>
          </p:pic>
          <p:sp>
            <p:nvSpPr>
              <p:cNvPr id="39" name="TextBox 38">
                <a:extLst>
                  <a:ext uri="{FF2B5EF4-FFF2-40B4-BE49-F238E27FC236}">
                    <a16:creationId xmlns:a16="http://schemas.microsoft.com/office/drawing/2014/main" id="{FFD3C7CA-25A8-4DBB-AFDA-F1DE92FEEDB0}"/>
                  </a:ext>
                </a:extLst>
              </p:cNvPr>
              <p:cNvSpPr txBox="1"/>
              <p:nvPr/>
            </p:nvSpPr>
            <p:spPr>
              <a:xfrm>
                <a:off x="5059016" y="4122245"/>
                <a:ext cx="1552849" cy="594650"/>
              </a:xfrm>
              <a:prstGeom prst="rect">
                <a:avLst/>
              </a:prstGeom>
              <a:noFill/>
            </p:spPr>
            <p:txBody>
              <a:bodyPr wrap="square">
                <a:spAutoFit/>
              </a:bodyPr>
              <a:lstStyle/>
              <a:p>
                <a:r>
                  <a:rPr lang="fr-FR" sz="1632" dirty="0"/>
                  <a:t>App Service Plan</a:t>
                </a:r>
              </a:p>
            </p:txBody>
          </p:sp>
          <p:sp>
            <p:nvSpPr>
              <p:cNvPr id="59" name="TextBox 58">
                <a:extLst>
                  <a:ext uri="{FF2B5EF4-FFF2-40B4-BE49-F238E27FC236}">
                    <a16:creationId xmlns:a16="http://schemas.microsoft.com/office/drawing/2014/main" id="{4B2C246F-6F27-B932-303B-9EB230E5FA99}"/>
                  </a:ext>
                </a:extLst>
              </p:cNvPr>
              <p:cNvSpPr txBox="1"/>
              <p:nvPr/>
            </p:nvSpPr>
            <p:spPr>
              <a:xfrm>
                <a:off x="4466277" y="3816370"/>
                <a:ext cx="785212" cy="343492"/>
              </a:xfrm>
              <a:prstGeom prst="rect">
                <a:avLst/>
              </a:prstGeom>
              <a:noFill/>
            </p:spPr>
            <p:txBody>
              <a:bodyPr wrap="square">
                <a:spAutoFit/>
              </a:bodyPr>
              <a:lstStyle/>
              <a:p>
                <a:r>
                  <a:rPr lang="fr-FR" sz="1632" b="1" dirty="0" err="1">
                    <a:solidFill>
                      <a:srgbClr val="1A605E"/>
                    </a:solidFill>
                  </a:rPr>
                  <a:t>Task</a:t>
                </a:r>
                <a:r>
                  <a:rPr lang="fr-FR" sz="1632" b="1" dirty="0">
                    <a:solidFill>
                      <a:srgbClr val="1A605E"/>
                    </a:solidFill>
                  </a:rPr>
                  <a:t> 5</a:t>
                </a:r>
              </a:p>
            </p:txBody>
          </p:sp>
        </p:grpSp>
        <p:sp>
          <p:nvSpPr>
            <p:cNvPr id="57" name="Rectangle 56">
              <a:extLst>
                <a:ext uri="{FF2B5EF4-FFF2-40B4-BE49-F238E27FC236}">
                  <a16:creationId xmlns:a16="http://schemas.microsoft.com/office/drawing/2014/main" id="{705B242D-A22A-7D22-2019-590502ED5B9B}"/>
                </a:ext>
              </a:extLst>
            </p:cNvPr>
            <p:cNvSpPr/>
            <p:nvPr/>
          </p:nvSpPr>
          <p:spPr bwMode="auto">
            <a:xfrm>
              <a:off x="4620354" y="4416723"/>
              <a:ext cx="2255707" cy="1104901"/>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solidFill>
                  <a:schemeClr val="tx1"/>
                </a:solidFill>
                <a:cs typeface="Segoe UI" pitchFamily="34" charset="0"/>
              </a:endParaRPr>
            </a:p>
          </p:txBody>
        </p:sp>
        <p:sp>
          <p:nvSpPr>
            <p:cNvPr id="47" name="Rectangle 46">
              <a:extLst>
                <a:ext uri="{FF2B5EF4-FFF2-40B4-BE49-F238E27FC236}">
                  <a16:creationId xmlns:a16="http://schemas.microsoft.com/office/drawing/2014/main" id="{E1D0B0BB-AF2B-19AA-13B2-DF28F062F409}"/>
                </a:ext>
              </a:extLst>
            </p:cNvPr>
            <p:cNvSpPr/>
            <p:nvPr/>
          </p:nvSpPr>
          <p:spPr bwMode="auto">
            <a:xfrm>
              <a:off x="4612048" y="1915808"/>
              <a:ext cx="2258269" cy="1091479"/>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solidFill>
                  <a:schemeClr val="tx1"/>
                </a:solidFill>
                <a:cs typeface="Segoe UI" pitchFamily="34" charset="0"/>
              </a:endParaRPr>
            </a:p>
          </p:txBody>
        </p:sp>
        <p:sp>
          <p:nvSpPr>
            <p:cNvPr id="16" name="TextBox 15">
              <a:extLst>
                <a:ext uri="{FF2B5EF4-FFF2-40B4-BE49-F238E27FC236}">
                  <a16:creationId xmlns:a16="http://schemas.microsoft.com/office/drawing/2014/main" id="{FC928326-120B-4EE2-B11F-A95751CD5D80}"/>
                </a:ext>
              </a:extLst>
            </p:cNvPr>
            <p:cNvSpPr txBox="1"/>
            <p:nvPr/>
          </p:nvSpPr>
          <p:spPr>
            <a:xfrm>
              <a:off x="5140135" y="2281393"/>
              <a:ext cx="1644865" cy="343492"/>
            </a:xfrm>
            <a:prstGeom prst="rect">
              <a:avLst/>
            </a:prstGeom>
            <a:noFill/>
          </p:spPr>
          <p:txBody>
            <a:bodyPr wrap="square">
              <a:spAutoFit/>
            </a:bodyPr>
            <a:lstStyle/>
            <a:p>
              <a:r>
                <a:rPr lang="en-US" sz="1632" dirty="0"/>
                <a:t>Production slot</a:t>
              </a:r>
            </a:p>
          </p:txBody>
        </p:sp>
        <p:sp>
          <p:nvSpPr>
            <p:cNvPr id="25" name="TextBox 24">
              <a:extLst>
                <a:ext uri="{FF2B5EF4-FFF2-40B4-BE49-F238E27FC236}">
                  <a16:creationId xmlns:a16="http://schemas.microsoft.com/office/drawing/2014/main" id="{095951D2-C602-49B2-8ED2-A35F63FF4C00}"/>
                </a:ext>
              </a:extLst>
            </p:cNvPr>
            <p:cNvSpPr txBox="1"/>
            <p:nvPr/>
          </p:nvSpPr>
          <p:spPr>
            <a:xfrm>
              <a:off x="4682325" y="4434028"/>
              <a:ext cx="785212" cy="343492"/>
            </a:xfrm>
            <a:prstGeom prst="rect">
              <a:avLst/>
            </a:prstGeom>
            <a:noFill/>
          </p:spPr>
          <p:txBody>
            <a:bodyPr wrap="square">
              <a:spAutoFit/>
            </a:bodyPr>
            <a:lstStyle/>
            <a:p>
              <a:r>
                <a:rPr lang="fr-FR" sz="1632" b="1" dirty="0">
                  <a:solidFill>
                    <a:srgbClr val="1A605E"/>
                  </a:solidFill>
                </a:rPr>
                <a:t>Task 3</a:t>
              </a:r>
            </a:p>
          </p:txBody>
        </p:sp>
        <p:pic>
          <p:nvPicPr>
            <p:cNvPr id="26" name="Graphic 25">
              <a:extLst>
                <a:ext uri="{FF2B5EF4-FFF2-40B4-BE49-F238E27FC236}">
                  <a16:creationId xmlns:a16="http://schemas.microsoft.com/office/drawing/2014/main" id="{8692FDD0-655E-4B34-8157-77C337FE4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87994" y="4836993"/>
              <a:ext cx="588821" cy="534440"/>
            </a:xfrm>
            <a:prstGeom prst="rect">
              <a:avLst/>
            </a:prstGeom>
          </p:spPr>
        </p:pic>
        <p:sp>
          <p:nvSpPr>
            <p:cNvPr id="31" name="TextBox 30">
              <a:extLst>
                <a:ext uri="{FF2B5EF4-FFF2-40B4-BE49-F238E27FC236}">
                  <a16:creationId xmlns:a16="http://schemas.microsoft.com/office/drawing/2014/main" id="{1199704D-1EB4-4240-855D-D23F0D655975}"/>
                </a:ext>
              </a:extLst>
            </p:cNvPr>
            <p:cNvSpPr txBox="1"/>
            <p:nvPr/>
          </p:nvSpPr>
          <p:spPr>
            <a:xfrm>
              <a:off x="5180887" y="4836993"/>
              <a:ext cx="1800364" cy="594650"/>
            </a:xfrm>
            <a:prstGeom prst="rect">
              <a:avLst/>
            </a:prstGeom>
            <a:noFill/>
          </p:spPr>
          <p:txBody>
            <a:bodyPr wrap="square">
              <a:spAutoFit/>
            </a:bodyPr>
            <a:lstStyle/>
            <a:p>
              <a:pPr algn="ctr"/>
              <a:r>
                <a:rPr lang="en-US" sz="1632" dirty="0"/>
                <a:t>External</a:t>
              </a:r>
              <a:r>
                <a:rPr lang="fr-FR" sz="1632" dirty="0"/>
                <a:t> git</a:t>
              </a:r>
            </a:p>
            <a:p>
              <a:pPr algn="ctr"/>
              <a:r>
                <a:rPr lang="fr-FR" sz="1632" dirty="0"/>
                <a:t>Hello world!</a:t>
              </a:r>
            </a:p>
          </p:txBody>
        </p:sp>
        <p:pic>
          <p:nvPicPr>
            <p:cNvPr id="40" name="Picture 39">
              <a:extLst>
                <a:ext uri="{FF2B5EF4-FFF2-40B4-BE49-F238E27FC236}">
                  <a16:creationId xmlns:a16="http://schemas.microsoft.com/office/drawing/2014/main" id="{42F640E5-829A-4EE9-A0F1-61FF359341B6}"/>
                </a:ext>
              </a:extLst>
            </p:cNvPr>
            <p:cNvPicPr>
              <a:picLocks noChangeAspect="1"/>
            </p:cNvPicPr>
            <p:nvPr/>
          </p:nvPicPr>
          <p:blipFill>
            <a:blip r:embed="rId6"/>
            <a:stretch>
              <a:fillRect/>
            </a:stretch>
          </p:blipFill>
          <p:spPr>
            <a:xfrm>
              <a:off x="7648147" y="4790168"/>
              <a:ext cx="438565" cy="432181"/>
            </a:xfrm>
            <a:prstGeom prst="rect">
              <a:avLst/>
            </a:prstGeom>
          </p:spPr>
        </p:pic>
        <p:sp>
          <p:nvSpPr>
            <p:cNvPr id="41" name="TextBox 40">
              <a:extLst>
                <a:ext uri="{FF2B5EF4-FFF2-40B4-BE49-F238E27FC236}">
                  <a16:creationId xmlns:a16="http://schemas.microsoft.com/office/drawing/2014/main" id="{8B6E3248-0D0E-4925-AF98-AA15ACBD0587}"/>
                </a:ext>
              </a:extLst>
            </p:cNvPr>
            <p:cNvSpPr txBox="1"/>
            <p:nvPr/>
          </p:nvSpPr>
          <p:spPr>
            <a:xfrm>
              <a:off x="8118812" y="4676785"/>
              <a:ext cx="1391603" cy="594650"/>
            </a:xfrm>
            <a:prstGeom prst="rect">
              <a:avLst/>
            </a:prstGeom>
            <a:noFill/>
          </p:spPr>
          <p:txBody>
            <a:bodyPr wrap="square">
              <a:spAutoFit/>
            </a:bodyPr>
            <a:lstStyle/>
            <a:p>
              <a:r>
                <a:rPr lang="fr-FR" sz="1632" dirty="0"/>
                <a:t>Autoscale rule</a:t>
              </a:r>
            </a:p>
          </p:txBody>
        </p:sp>
        <p:grpSp>
          <p:nvGrpSpPr>
            <p:cNvPr id="46" name="Group 45">
              <a:extLst>
                <a:ext uri="{FF2B5EF4-FFF2-40B4-BE49-F238E27FC236}">
                  <a16:creationId xmlns:a16="http://schemas.microsoft.com/office/drawing/2014/main" id="{4CEDBCF3-EDA7-3ACC-12C3-B5DD975FF0D8}"/>
                </a:ext>
              </a:extLst>
            </p:cNvPr>
            <p:cNvGrpSpPr/>
            <p:nvPr/>
          </p:nvGrpSpPr>
          <p:grpSpPr>
            <a:xfrm>
              <a:off x="2247704" y="3101545"/>
              <a:ext cx="2255707" cy="2420079"/>
              <a:chOff x="955534" y="1946124"/>
              <a:chExt cx="2255707" cy="2239573"/>
            </a:xfrm>
          </p:grpSpPr>
          <p:sp>
            <p:nvSpPr>
              <p:cNvPr id="13" name="Rectangle 12">
                <a:extLst>
                  <a:ext uri="{FF2B5EF4-FFF2-40B4-BE49-F238E27FC236}">
                    <a16:creationId xmlns:a16="http://schemas.microsoft.com/office/drawing/2014/main" id="{FB87317F-0C93-45F6-BA74-16E9E22E664F}"/>
                  </a:ext>
                </a:extLst>
              </p:cNvPr>
              <p:cNvSpPr/>
              <p:nvPr/>
            </p:nvSpPr>
            <p:spPr bwMode="auto">
              <a:xfrm>
                <a:off x="955534" y="1963524"/>
                <a:ext cx="2255707" cy="2222173"/>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solidFill>
                    <a:schemeClr val="tx1"/>
                  </a:solidFill>
                  <a:cs typeface="Segoe UI" pitchFamily="34" charset="0"/>
                </a:endParaRPr>
              </a:p>
            </p:txBody>
          </p:sp>
          <p:sp>
            <p:nvSpPr>
              <p:cNvPr id="10" name="TextBox 9">
                <a:extLst>
                  <a:ext uri="{FF2B5EF4-FFF2-40B4-BE49-F238E27FC236}">
                    <a16:creationId xmlns:a16="http://schemas.microsoft.com/office/drawing/2014/main" id="{D96FF274-E51B-4E1F-8507-54D2A51A4832}"/>
                  </a:ext>
                </a:extLst>
              </p:cNvPr>
              <p:cNvSpPr txBox="1"/>
              <p:nvPr/>
            </p:nvSpPr>
            <p:spPr>
              <a:xfrm>
                <a:off x="984403" y="1946124"/>
                <a:ext cx="839641" cy="317872"/>
              </a:xfrm>
              <a:prstGeom prst="rect">
                <a:avLst/>
              </a:prstGeom>
              <a:noFill/>
            </p:spPr>
            <p:txBody>
              <a:bodyPr wrap="square">
                <a:spAutoFit/>
              </a:bodyPr>
              <a:lstStyle/>
              <a:p>
                <a:r>
                  <a:rPr lang="en-US" sz="1632" b="1" dirty="0">
                    <a:solidFill>
                      <a:srgbClr val="1A605E"/>
                    </a:solidFill>
                  </a:rPr>
                  <a:t>Task 1</a:t>
                </a:r>
              </a:p>
            </p:txBody>
          </p:sp>
          <p:pic>
            <p:nvPicPr>
              <p:cNvPr id="12" name="Graphic 11">
                <a:extLst>
                  <a:ext uri="{FF2B5EF4-FFF2-40B4-BE49-F238E27FC236}">
                    <a16:creationId xmlns:a16="http://schemas.microsoft.com/office/drawing/2014/main" id="{58411945-0D70-4324-A3A9-CCE9DB1C91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37937" y="2224746"/>
                <a:ext cx="475714" cy="431779"/>
              </a:xfrm>
              <a:prstGeom prst="rect">
                <a:avLst/>
              </a:prstGeom>
            </p:spPr>
          </p:pic>
          <p:sp>
            <p:nvSpPr>
              <p:cNvPr id="14" name="TextBox 13">
                <a:extLst>
                  <a:ext uri="{FF2B5EF4-FFF2-40B4-BE49-F238E27FC236}">
                    <a16:creationId xmlns:a16="http://schemas.microsoft.com/office/drawing/2014/main" id="{63F04105-0E47-4E9F-B134-28F9E79C739E}"/>
                  </a:ext>
                </a:extLst>
              </p:cNvPr>
              <p:cNvSpPr txBox="1"/>
              <p:nvPr/>
            </p:nvSpPr>
            <p:spPr>
              <a:xfrm>
                <a:off x="1379597" y="2639067"/>
                <a:ext cx="1391603" cy="317872"/>
              </a:xfrm>
              <a:prstGeom prst="rect">
                <a:avLst/>
              </a:prstGeom>
              <a:noFill/>
            </p:spPr>
            <p:txBody>
              <a:bodyPr wrap="square">
                <a:spAutoFit/>
              </a:bodyPr>
              <a:lstStyle/>
              <a:p>
                <a:r>
                  <a:rPr lang="en-US" sz="1632" dirty="0"/>
                  <a:t>App Service</a:t>
                </a:r>
              </a:p>
            </p:txBody>
          </p:sp>
          <p:pic>
            <p:nvPicPr>
              <p:cNvPr id="4" name="Graphic 3">
                <a:extLst>
                  <a:ext uri="{FF2B5EF4-FFF2-40B4-BE49-F238E27FC236}">
                    <a16:creationId xmlns:a16="http://schemas.microsoft.com/office/drawing/2014/main" id="{B70655A5-B609-9411-74A1-716B1AAB45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13329" y="3084525"/>
                <a:ext cx="512981" cy="512982"/>
              </a:xfrm>
              <a:prstGeom prst="rect">
                <a:avLst/>
              </a:prstGeom>
            </p:spPr>
          </p:pic>
          <p:sp>
            <p:nvSpPr>
              <p:cNvPr id="45" name="TextBox 44">
                <a:extLst>
                  <a:ext uri="{FF2B5EF4-FFF2-40B4-BE49-F238E27FC236}">
                    <a16:creationId xmlns:a16="http://schemas.microsoft.com/office/drawing/2014/main" id="{57F3F170-F820-5792-C6EA-FBA3F05C0FBD}"/>
                  </a:ext>
                </a:extLst>
              </p:cNvPr>
              <p:cNvSpPr txBox="1"/>
              <p:nvPr/>
            </p:nvSpPr>
            <p:spPr>
              <a:xfrm>
                <a:off x="1379597" y="3595442"/>
                <a:ext cx="1138081" cy="317872"/>
              </a:xfrm>
              <a:prstGeom prst="rect">
                <a:avLst/>
              </a:prstGeom>
              <a:noFill/>
            </p:spPr>
            <p:txBody>
              <a:bodyPr wrap="square">
                <a:spAutoFit/>
              </a:bodyPr>
              <a:lstStyle/>
              <a:p>
                <a:r>
                  <a:rPr lang="en-US" sz="1632" dirty="0"/>
                  <a:t>Web App</a:t>
                </a:r>
              </a:p>
            </p:txBody>
          </p:sp>
        </p:grpSp>
        <p:sp>
          <p:nvSpPr>
            <p:cNvPr id="49" name="Rectangle 48">
              <a:extLst>
                <a:ext uri="{FF2B5EF4-FFF2-40B4-BE49-F238E27FC236}">
                  <a16:creationId xmlns:a16="http://schemas.microsoft.com/office/drawing/2014/main" id="{9920C6F1-F403-6134-C0EA-C431EF5F23D5}"/>
                </a:ext>
              </a:extLst>
            </p:cNvPr>
            <p:cNvSpPr/>
            <p:nvPr/>
          </p:nvSpPr>
          <p:spPr bwMode="auto">
            <a:xfrm>
              <a:off x="4618245" y="3138173"/>
              <a:ext cx="2255707" cy="1027344"/>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en-US" sz="1632" dirty="0">
                <a:solidFill>
                  <a:schemeClr val="tx1"/>
                </a:solidFill>
                <a:cs typeface="Segoe UI" pitchFamily="34" charset="0"/>
              </a:endParaRPr>
            </a:p>
          </p:txBody>
        </p:sp>
        <p:sp>
          <p:nvSpPr>
            <p:cNvPr id="50" name="TextBox 49">
              <a:extLst>
                <a:ext uri="{FF2B5EF4-FFF2-40B4-BE49-F238E27FC236}">
                  <a16:creationId xmlns:a16="http://schemas.microsoft.com/office/drawing/2014/main" id="{2FB3C4C6-42B5-E7DA-C93A-FA3557BEF917}"/>
                </a:ext>
              </a:extLst>
            </p:cNvPr>
            <p:cNvSpPr txBox="1"/>
            <p:nvPr/>
          </p:nvSpPr>
          <p:spPr>
            <a:xfrm>
              <a:off x="5193422" y="3608171"/>
              <a:ext cx="1644865" cy="343492"/>
            </a:xfrm>
            <a:prstGeom prst="rect">
              <a:avLst/>
            </a:prstGeom>
            <a:noFill/>
          </p:spPr>
          <p:txBody>
            <a:bodyPr wrap="square">
              <a:spAutoFit/>
            </a:bodyPr>
            <a:lstStyle/>
            <a:p>
              <a:r>
                <a:rPr lang="en-US" sz="1632" dirty="0"/>
                <a:t>Staging slot</a:t>
              </a:r>
            </a:p>
          </p:txBody>
        </p:sp>
        <p:sp>
          <p:nvSpPr>
            <p:cNvPr id="51" name="TextBox 50">
              <a:extLst>
                <a:ext uri="{FF2B5EF4-FFF2-40B4-BE49-F238E27FC236}">
                  <a16:creationId xmlns:a16="http://schemas.microsoft.com/office/drawing/2014/main" id="{617FB6D0-7052-0A77-82D5-BC76C56B4566}"/>
                </a:ext>
              </a:extLst>
            </p:cNvPr>
            <p:cNvSpPr txBox="1"/>
            <p:nvPr/>
          </p:nvSpPr>
          <p:spPr>
            <a:xfrm>
              <a:off x="4659011" y="3148211"/>
              <a:ext cx="839641" cy="343492"/>
            </a:xfrm>
            <a:prstGeom prst="rect">
              <a:avLst/>
            </a:prstGeom>
            <a:noFill/>
          </p:spPr>
          <p:txBody>
            <a:bodyPr wrap="square">
              <a:spAutoFit/>
            </a:bodyPr>
            <a:lstStyle/>
            <a:p>
              <a:r>
                <a:rPr lang="en-US" sz="1632" b="1" dirty="0">
                  <a:solidFill>
                    <a:srgbClr val="1A605E"/>
                  </a:solidFill>
                </a:rPr>
                <a:t>Task 2</a:t>
              </a:r>
            </a:p>
          </p:txBody>
        </p:sp>
        <p:pic>
          <p:nvPicPr>
            <p:cNvPr id="52" name="Graphic 51">
              <a:extLst>
                <a:ext uri="{FF2B5EF4-FFF2-40B4-BE49-F238E27FC236}">
                  <a16:creationId xmlns:a16="http://schemas.microsoft.com/office/drawing/2014/main" id="{7C412B1A-0269-C0FC-389B-6607DB786E2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9301" y="3539281"/>
              <a:ext cx="453846" cy="411931"/>
            </a:xfrm>
            <a:prstGeom prst="rect">
              <a:avLst/>
            </a:prstGeom>
          </p:spPr>
        </p:pic>
        <p:sp>
          <p:nvSpPr>
            <p:cNvPr id="53" name="TextBox 52">
              <a:extLst>
                <a:ext uri="{FF2B5EF4-FFF2-40B4-BE49-F238E27FC236}">
                  <a16:creationId xmlns:a16="http://schemas.microsoft.com/office/drawing/2014/main" id="{493C7DEE-78DD-33B5-C275-B1059DA70C84}"/>
                </a:ext>
              </a:extLst>
            </p:cNvPr>
            <p:cNvSpPr txBox="1"/>
            <p:nvPr/>
          </p:nvSpPr>
          <p:spPr>
            <a:xfrm>
              <a:off x="7180448" y="2762991"/>
              <a:ext cx="839641" cy="343492"/>
            </a:xfrm>
            <a:prstGeom prst="rect">
              <a:avLst/>
            </a:prstGeom>
            <a:noFill/>
          </p:spPr>
          <p:txBody>
            <a:bodyPr wrap="square">
              <a:spAutoFit/>
            </a:bodyPr>
            <a:lstStyle/>
            <a:p>
              <a:r>
                <a:rPr lang="en-US" sz="1632" b="1" dirty="0">
                  <a:solidFill>
                    <a:srgbClr val="1A605E"/>
                  </a:solidFill>
                </a:rPr>
                <a:t>Task 4</a:t>
              </a:r>
            </a:p>
          </p:txBody>
        </p:sp>
        <p:sp>
          <p:nvSpPr>
            <p:cNvPr id="55" name="TextBox 54">
              <a:extLst>
                <a:ext uri="{FF2B5EF4-FFF2-40B4-BE49-F238E27FC236}">
                  <a16:creationId xmlns:a16="http://schemas.microsoft.com/office/drawing/2014/main" id="{BA838788-D8A2-B0C4-0EE7-A24810177418}"/>
                </a:ext>
              </a:extLst>
            </p:cNvPr>
            <p:cNvSpPr txBox="1"/>
            <p:nvPr/>
          </p:nvSpPr>
          <p:spPr>
            <a:xfrm>
              <a:off x="7206782" y="3042362"/>
              <a:ext cx="839641" cy="343492"/>
            </a:xfrm>
            <a:prstGeom prst="rect">
              <a:avLst/>
            </a:prstGeom>
            <a:noFill/>
          </p:spPr>
          <p:txBody>
            <a:bodyPr wrap="square">
              <a:spAutoFit/>
            </a:bodyPr>
            <a:lstStyle/>
            <a:p>
              <a:r>
                <a:rPr lang="en-US" sz="1632" dirty="0"/>
                <a:t>Swap</a:t>
              </a:r>
            </a:p>
          </p:txBody>
        </p:sp>
        <p:sp>
          <p:nvSpPr>
            <p:cNvPr id="56" name="Left Bracket 55">
              <a:extLst>
                <a:ext uri="{FF2B5EF4-FFF2-40B4-BE49-F238E27FC236}">
                  <a16:creationId xmlns:a16="http://schemas.microsoft.com/office/drawing/2014/main" id="{F365249E-5FCD-CABD-D405-4BE9E4117F9C}"/>
                </a:ext>
              </a:extLst>
            </p:cNvPr>
            <p:cNvSpPr/>
            <p:nvPr/>
          </p:nvSpPr>
          <p:spPr>
            <a:xfrm flipH="1">
              <a:off x="6847618" y="2464947"/>
              <a:ext cx="332830" cy="1280300"/>
            </a:xfrm>
            <a:prstGeom prst="lef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32" dirty="0"/>
            </a:p>
          </p:txBody>
        </p:sp>
        <p:cxnSp>
          <p:nvCxnSpPr>
            <p:cNvPr id="62" name="Straight Arrow Connector 61">
              <a:extLst>
                <a:ext uri="{FF2B5EF4-FFF2-40B4-BE49-F238E27FC236}">
                  <a16:creationId xmlns:a16="http://schemas.microsoft.com/office/drawing/2014/main" id="{3C33EC1F-B673-024A-A4F5-1CC45261528E}"/>
                </a:ext>
              </a:extLst>
            </p:cNvPr>
            <p:cNvCxnSpPr>
              <a:cxnSpLocks/>
              <a:stCxn id="57" idx="0"/>
              <a:endCxn id="49" idx="2"/>
            </p:cNvCxnSpPr>
            <p:nvPr/>
          </p:nvCxnSpPr>
          <p:spPr>
            <a:xfrm flipH="1" flipV="1">
              <a:off x="5746099" y="4165517"/>
              <a:ext cx="2109" cy="251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89E439A-28F7-954D-8DB6-5EB40DBA2978}"/>
                </a:ext>
              </a:extLst>
            </p:cNvPr>
            <p:cNvSpPr/>
            <p:nvPr/>
          </p:nvSpPr>
          <p:spPr bwMode="auto">
            <a:xfrm>
              <a:off x="2105891" y="1623310"/>
              <a:ext cx="7809536" cy="412170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63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F5AB1776-A427-970F-E49A-6F7F4DA5865F}"/>
                </a:ext>
              </a:extLst>
            </p:cNvPr>
            <p:cNvGrpSpPr/>
            <p:nvPr/>
          </p:nvGrpSpPr>
          <p:grpSpPr>
            <a:xfrm>
              <a:off x="2197901" y="1468579"/>
              <a:ext cx="1972883" cy="346015"/>
              <a:chOff x="955534" y="1581875"/>
              <a:chExt cx="1972883" cy="346015"/>
            </a:xfrm>
          </p:grpSpPr>
          <p:sp>
            <p:nvSpPr>
              <p:cNvPr id="11" name="TextBox 10">
                <a:extLst>
                  <a:ext uri="{FF2B5EF4-FFF2-40B4-BE49-F238E27FC236}">
                    <a16:creationId xmlns:a16="http://schemas.microsoft.com/office/drawing/2014/main" id="{98B7421D-D63E-4656-BDC8-0C3449580D1F}"/>
                  </a:ext>
                </a:extLst>
              </p:cNvPr>
              <p:cNvSpPr txBox="1"/>
              <p:nvPr/>
            </p:nvSpPr>
            <p:spPr>
              <a:xfrm>
                <a:off x="955534" y="1581875"/>
                <a:ext cx="1972883" cy="343492"/>
              </a:xfrm>
              <a:prstGeom prst="rect">
                <a:avLst/>
              </a:prstGeom>
              <a:solidFill>
                <a:schemeClr val="bg1"/>
              </a:solidFill>
            </p:spPr>
            <p:txBody>
              <a:bodyPr wrap="square">
                <a:spAutoFit/>
              </a:bodyPr>
              <a:lstStyle/>
              <a:p>
                <a:pPr algn="r"/>
                <a:r>
                  <a:rPr lang="fr-FR" sz="1632" dirty="0"/>
                  <a:t>az104-09a-rg9a</a:t>
                </a:r>
              </a:p>
            </p:txBody>
          </p:sp>
          <p:pic>
            <p:nvPicPr>
              <p:cNvPr id="9" name="Graphic 8">
                <a:extLst>
                  <a:ext uri="{FF2B5EF4-FFF2-40B4-BE49-F238E27FC236}">
                    <a16:creationId xmlns:a16="http://schemas.microsoft.com/office/drawing/2014/main" id="{CB1B966D-AF9A-4EF0-9835-0483AB7E51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5534" y="1592996"/>
                <a:ext cx="368970" cy="334894"/>
              </a:xfrm>
              <a:prstGeom prst="rect">
                <a:avLst/>
              </a:prstGeom>
            </p:spPr>
          </p:pic>
        </p:grpSp>
        <p:pic>
          <p:nvPicPr>
            <p:cNvPr id="15" name="Graphic 14">
              <a:extLst>
                <a:ext uri="{FF2B5EF4-FFF2-40B4-BE49-F238E27FC236}">
                  <a16:creationId xmlns:a16="http://schemas.microsoft.com/office/drawing/2014/main" id="{B63EA9C9-375B-4A34-BF70-78A9DDCA93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44687" y="2212503"/>
              <a:ext cx="453846" cy="411931"/>
            </a:xfrm>
            <a:prstGeom prst="rect">
              <a:avLst/>
            </a:prstGeom>
          </p:spPr>
        </p:pic>
      </p:grpSp>
    </p:spTree>
    <p:extLst>
      <p:ext uri="{BB962C8B-B14F-4D97-AF65-F5344CB8AC3E}">
        <p14:creationId xmlns:p14="http://schemas.microsoft.com/office/powerpoint/2010/main" val="242155816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600855" y="525428"/>
            <a:ext cx="11701941" cy="502246"/>
          </a:xfrm>
        </p:spPr>
        <p:txBody>
          <a:bodyPr>
            <a:noAutofit/>
          </a:bodyPr>
          <a:lstStyle/>
          <a:p>
            <a:pPr>
              <a:lnSpc>
                <a:spcPct val="100000"/>
              </a:lnSpc>
            </a:pPr>
            <a:r>
              <a:rPr lang="en-US" spc="0" dirty="0"/>
              <a:t>Lab 09b – Implement Azure Container Instances</a:t>
            </a:r>
          </a:p>
        </p:txBody>
      </p:sp>
      <p:sp>
        <p:nvSpPr>
          <p:cNvPr id="3" name="Text Placeholder 2">
            <a:extLst>
              <a:ext uri="{FF2B5EF4-FFF2-40B4-BE49-F238E27FC236}">
                <a16:creationId xmlns:a16="http://schemas.microsoft.com/office/drawing/2014/main" id="{4943E2BF-E643-416A-879B-EBFC578CED04}"/>
              </a:ext>
            </a:extLst>
          </p:cNvPr>
          <p:cNvSpPr txBox="1">
            <a:spLocks/>
          </p:cNvSpPr>
          <p:nvPr/>
        </p:nvSpPr>
        <p:spPr>
          <a:xfrm>
            <a:off x="459724" y="2267157"/>
            <a:ext cx="3509294" cy="2260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In this lab, you learn how to implement Azure Container Instances.</a:t>
            </a:r>
          </a:p>
          <a:p>
            <a:endParaRPr lang="en-US" sz="1800" spc="0" dirty="0">
              <a:solidFill>
                <a:schemeClr val="tx1"/>
              </a:solidFill>
              <a:latin typeface="+mn-lt"/>
              <a:cs typeface="Segoe UI Semilight"/>
            </a:endParaRPr>
          </a:p>
          <a:p>
            <a:r>
              <a:rPr lang="en-US" sz="1800" spc="0" dirty="0">
                <a:solidFill>
                  <a:schemeClr val="tx1"/>
                </a:solidFill>
                <a:latin typeface="+mn-lt"/>
                <a:cs typeface="Segoe UI Semilight"/>
              </a:rPr>
              <a:t>You learn to deploy an Azure Container Instance to display a Hello World app.</a:t>
            </a:r>
          </a:p>
          <a:p>
            <a:endParaRPr lang="en-US" sz="1800" spc="0" dirty="0">
              <a:solidFill>
                <a:schemeClr val="tx1"/>
              </a:solidFill>
              <a:latin typeface="+mn-lt"/>
              <a:cs typeface="Segoe UI Semilight"/>
            </a:endParaRPr>
          </a:p>
        </p:txBody>
      </p:sp>
      <p:sp>
        <p:nvSpPr>
          <p:cNvPr id="12" name="Rectangle 11">
            <a:extLst>
              <a:ext uri="{FF2B5EF4-FFF2-40B4-BE49-F238E27FC236}">
                <a16:creationId xmlns:a16="http://schemas.microsoft.com/office/drawing/2014/main" id="{D7CB412E-13F0-4DAC-B2FD-C1B25454E0BD}"/>
              </a:ext>
              <a:ext uri="{C183D7F6-B498-43B3-948B-1728B52AA6E4}">
                <adec:decorative xmlns:adec="http://schemas.microsoft.com/office/drawing/2017/decorative" val="0"/>
              </a:ext>
            </a:extLst>
          </p:cNvPr>
          <p:cNvSpPr/>
          <p:nvPr/>
        </p:nvSpPr>
        <p:spPr bwMode="auto">
          <a:xfrm>
            <a:off x="5071840" y="2082131"/>
            <a:ext cx="6791236" cy="3664630"/>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00"/>
              </a:spcAft>
              <a:buSzPct val="90000"/>
              <a:tabLst>
                <a:tab pos="231531" algn="l"/>
              </a:tabLst>
            </a:pPr>
            <a:r>
              <a:rPr lang="en-US" sz="2040" dirty="0">
                <a:solidFill>
                  <a:schemeClr val="tx1"/>
                </a:solidFill>
                <a:latin typeface="+mj-lt"/>
                <a:cs typeface="Segoe UI Semilight"/>
              </a:rPr>
              <a:t>Task 1: </a:t>
            </a:r>
            <a:r>
              <a:rPr lang="en-US" sz="2040" dirty="0">
                <a:solidFill>
                  <a:schemeClr val="tx1"/>
                </a:solidFill>
                <a:cs typeface="Segoe UI Semilight"/>
              </a:rPr>
              <a:t>Deploy an Azure Container Instance using a Docker image.</a:t>
            </a:r>
          </a:p>
          <a:p>
            <a:pPr>
              <a:spcAft>
                <a:spcPts val="600"/>
              </a:spcAft>
              <a:buSzPct val="90000"/>
              <a:tabLst>
                <a:tab pos="231531" algn="l"/>
              </a:tabLst>
            </a:pPr>
            <a:r>
              <a:rPr lang="en-US" sz="2040" dirty="0">
                <a:solidFill>
                  <a:schemeClr val="tx1"/>
                </a:solidFill>
                <a:latin typeface="+mj-lt"/>
                <a:cs typeface="Segoe UI Semilight"/>
              </a:rPr>
              <a:t>Task 2: </a:t>
            </a:r>
            <a:r>
              <a:rPr lang="en-US" sz="2040" dirty="0">
                <a:solidFill>
                  <a:schemeClr val="tx1"/>
                </a:solidFill>
                <a:cs typeface="Segoe UI Semilight"/>
              </a:rPr>
              <a:t>Test and verify deployment of an Azure Container Instance.</a:t>
            </a:r>
          </a:p>
          <a:p>
            <a:pPr>
              <a:spcAft>
                <a:spcPts val="600"/>
              </a:spcAft>
              <a:buSzPct val="90000"/>
            </a:pPr>
            <a:endParaRPr lang="en-US" sz="2040" dirty="0">
              <a:solidFill>
                <a:schemeClr val="tx1"/>
              </a:solidFill>
              <a:cs typeface="Segoe UI Semilight"/>
            </a:endParaRPr>
          </a:p>
        </p:txBody>
      </p:sp>
      <p:sp>
        <p:nvSpPr>
          <p:cNvPr id="5" name="Text Placeholder 2">
            <a:extLst>
              <a:ext uri="{FF2B5EF4-FFF2-40B4-BE49-F238E27FC236}">
                <a16:creationId xmlns:a16="http://schemas.microsoft.com/office/drawing/2014/main" id="{9793AA3D-2C36-4BAD-B7EE-86044295246B}"/>
              </a:ext>
              <a:ext uri="{C183D7F6-B498-43B3-948B-1728B52AA6E4}">
                <adec:decorative xmlns:adec="http://schemas.microsoft.com/office/drawing/2017/decorative" val="1"/>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BC4D0DD0-166B-4347-82EA-C40693C2E6F5}"/>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4" name="TextBox 3">
            <a:extLst>
              <a:ext uri="{FF2B5EF4-FFF2-40B4-BE49-F238E27FC236}">
                <a16:creationId xmlns:a16="http://schemas.microsoft.com/office/drawing/2014/main" id="{6B9B4D68-B4F2-B114-9F5E-DA790AF9D2A7}"/>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109941390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5328-42D9-BB9C-8F25-A2579348AC0E}"/>
              </a:ext>
            </a:extLst>
          </p:cNvPr>
          <p:cNvSpPr>
            <a:spLocks noGrp="1"/>
          </p:cNvSpPr>
          <p:nvPr>
            <p:ph type="title"/>
          </p:nvPr>
        </p:nvSpPr>
        <p:spPr/>
        <p:txBody>
          <a:bodyPr/>
          <a:lstStyle/>
          <a:p>
            <a:r>
              <a:rPr lang="en-US" sz="3264" dirty="0"/>
              <a:t>Lab 09b – Azure Container Instances Diagram</a:t>
            </a:r>
          </a:p>
        </p:txBody>
      </p:sp>
      <p:grpSp>
        <p:nvGrpSpPr>
          <p:cNvPr id="45" name="Group 44" descr="Architecture diagram for the azure container instance lab tasks. ">
            <a:extLst>
              <a:ext uri="{FF2B5EF4-FFF2-40B4-BE49-F238E27FC236}">
                <a16:creationId xmlns:a16="http://schemas.microsoft.com/office/drawing/2014/main" id="{34B39FC7-B4D3-6D50-C3F4-1F94B504C6D9}"/>
              </a:ext>
            </a:extLst>
          </p:cNvPr>
          <p:cNvGrpSpPr/>
          <p:nvPr/>
        </p:nvGrpSpPr>
        <p:grpSpPr>
          <a:xfrm>
            <a:off x="3285270" y="2224056"/>
            <a:ext cx="5041077" cy="3120751"/>
            <a:chOff x="525208" y="2146197"/>
            <a:chExt cx="4615467" cy="2461857"/>
          </a:xfrm>
        </p:grpSpPr>
        <p:sp>
          <p:nvSpPr>
            <p:cNvPr id="32" name="Rectangle 31">
              <a:extLst>
                <a:ext uri="{FF2B5EF4-FFF2-40B4-BE49-F238E27FC236}">
                  <a16:creationId xmlns:a16="http://schemas.microsoft.com/office/drawing/2014/main" id="{006FADF8-C5F4-B0B5-CFCA-F16A8B25441A}"/>
                </a:ext>
              </a:extLst>
            </p:cNvPr>
            <p:cNvSpPr/>
            <p:nvPr/>
          </p:nvSpPr>
          <p:spPr bwMode="auto">
            <a:xfrm>
              <a:off x="525208" y="2146197"/>
              <a:ext cx="2458939" cy="246185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A6969523-D487-A257-79EB-7740023B6418}"/>
                </a:ext>
              </a:extLst>
            </p:cNvPr>
            <p:cNvSpPr txBox="1"/>
            <p:nvPr/>
          </p:nvSpPr>
          <p:spPr>
            <a:xfrm>
              <a:off x="525208" y="2187967"/>
              <a:ext cx="1110286" cy="276364"/>
            </a:xfrm>
            <a:prstGeom prst="rect">
              <a:avLst/>
            </a:prstGeom>
            <a:noFill/>
          </p:spPr>
          <p:txBody>
            <a:bodyPr wrap="square">
              <a:spAutoFit/>
            </a:bodyPr>
            <a:lstStyle/>
            <a:p>
              <a:r>
                <a:rPr lang="fr-FR" sz="1632" b="1" dirty="0">
                  <a:solidFill>
                    <a:schemeClr val="tx2">
                      <a:lumMod val="50000"/>
                    </a:schemeClr>
                  </a:solidFill>
                </a:rPr>
                <a:t>Task 1</a:t>
              </a:r>
            </a:p>
          </p:txBody>
        </p:sp>
        <p:sp>
          <p:nvSpPr>
            <p:cNvPr id="36" name="Rectangle 35">
              <a:extLst>
                <a:ext uri="{FF2B5EF4-FFF2-40B4-BE49-F238E27FC236}">
                  <a16:creationId xmlns:a16="http://schemas.microsoft.com/office/drawing/2014/main" id="{AFECEEC0-4D46-02D2-7069-7BE0284C8A3C}"/>
                </a:ext>
              </a:extLst>
            </p:cNvPr>
            <p:cNvSpPr/>
            <p:nvPr/>
          </p:nvSpPr>
          <p:spPr bwMode="auto">
            <a:xfrm>
              <a:off x="695508" y="2857804"/>
              <a:ext cx="2165738" cy="1458626"/>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37" name="Graphic 36">
              <a:extLst>
                <a:ext uri="{FF2B5EF4-FFF2-40B4-BE49-F238E27FC236}">
                  <a16:creationId xmlns:a16="http://schemas.microsoft.com/office/drawing/2014/main" id="{7918B60A-DA9B-2F0A-B4ED-6F3FC03CDA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2060" y="3008373"/>
              <a:ext cx="601743" cy="558154"/>
            </a:xfrm>
            <a:prstGeom prst="rect">
              <a:avLst/>
            </a:prstGeom>
          </p:spPr>
        </p:pic>
        <p:sp>
          <p:nvSpPr>
            <p:cNvPr id="38" name="Rectangle 37">
              <a:extLst>
                <a:ext uri="{FF2B5EF4-FFF2-40B4-BE49-F238E27FC236}">
                  <a16:creationId xmlns:a16="http://schemas.microsoft.com/office/drawing/2014/main" id="{0D766F8A-CFF9-979B-E49E-3E7560FF6E01}"/>
                </a:ext>
              </a:extLst>
            </p:cNvPr>
            <p:cNvSpPr/>
            <p:nvPr/>
          </p:nvSpPr>
          <p:spPr bwMode="auto">
            <a:xfrm>
              <a:off x="3232948" y="2163707"/>
              <a:ext cx="1907727" cy="244434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239F1BDA-6342-CDEA-42F4-23F5A351371E}"/>
                </a:ext>
              </a:extLst>
            </p:cNvPr>
            <p:cNvSpPr txBox="1"/>
            <p:nvPr/>
          </p:nvSpPr>
          <p:spPr>
            <a:xfrm>
              <a:off x="3259612" y="2187967"/>
              <a:ext cx="1110286" cy="276364"/>
            </a:xfrm>
            <a:prstGeom prst="rect">
              <a:avLst/>
            </a:prstGeom>
            <a:noFill/>
          </p:spPr>
          <p:txBody>
            <a:bodyPr wrap="square">
              <a:spAutoFit/>
            </a:bodyPr>
            <a:lstStyle/>
            <a:p>
              <a:r>
                <a:rPr lang="fr-FR" sz="1632" b="1" dirty="0">
                  <a:solidFill>
                    <a:schemeClr val="tx2">
                      <a:lumMod val="50000"/>
                    </a:schemeClr>
                  </a:solidFill>
                </a:rPr>
                <a:t>Task 2</a:t>
              </a:r>
            </a:p>
          </p:txBody>
        </p:sp>
        <p:cxnSp>
          <p:nvCxnSpPr>
            <p:cNvPr id="40" name="Straight Arrow Connector 39">
              <a:extLst>
                <a:ext uri="{FF2B5EF4-FFF2-40B4-BE49-F238E27FC236}">
                  <a16:creationId xmlns:a16="http://schemas.microsoft.com/office/drawing/2014/main" id="{44F604B5-8ECE-A242-2387-EADF79742F5E}"/>
                </a:ext>
              </a:extLst>
            </p:cNvPr>
            <p:cNvCxnSpPr>
              <a:cxnSpLocks/>
            </p:cNvCxnSpPr>
            <p:nvPr/>
          </p:nvCxnSpPr>
          <p:spPr>
            <a:xfrm flipH="1">
              <a:off x="2177127" y="3396197"/>
              <a:ext cx="130489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9DBC20-E734-A8FC-9291-B54F85F8E8CA}"/>
                </a:ext>
              </a:extLst>
            </p:cNvPr>
            <p:cNvSpPr txBox="1"/>
            <p:nvPr/>
          </p:nvSpPr>
          <p:spPr>
            <a:xfrm>
              <a:off x="764541" y="3689558"/>
              <a:ext cx="2165738" cy="276364"/>
            </a:xfrm>
            <a:prstGeom prst="rect">
              <a:avLst/>
            </a:prstGeom>
            <a:noFill/>
          </p:spPr>
          <p:txBody>
            <a:bodyPr wrap="square">
              <a:spAutoFit/>
            </a:bodyPr>
            <a:lstStyle/>
            <a:p>
              <a:r>
                <a:rPr lang="fr-FR" sz="1632" dirty="0"/>
                <a:t>Container Instance</a:t>
              </a:r>
            </a:p>
          </p:txBody>
        </p:sp>
        <p:sp>
          <p:nvSpPr>
            <p:cNvPr id="42" name="TextBox 41">
              <a:extLst>
                <a:ext uri="{FF2B5EF4-FFF2-40B4-BE49-F238E27FC236}">
                  <a16:creationId xmlns:a16="http://schemas.microsoft.com/office/drawing/2014/main" id="{A027B076-1C1A-DDC2-DEBB-DF5FB7254489}"/>
                </a:ext>
              </a:extLst>
            </p:cNvPr>
            <p:cNvSpPr txBox="1"/>
            <p:nvPr/>
          </p:nvSpPr>
          <p:spPr>
            <a:xfrm>
              <a:off x="3392000" y="3884669"/>
              <a:ext cx="1748675" cy="276364"/>
            </a:xfrm>
            <a:prstGeom prst="rect">
              <a:avLst/>
            </a:prstGeom>
            <a:noFill/>
          </p:spPr>
          <p:txBody>
            <a:bodyPr wrap="square">
              <a:spAutoFit/>
            </a:bodyPr>
            <a:lstStyle/>
            <a:p>
              <a:r>
                <a:rPr lang="fr-FR" sz="1632" dirty="0"/>
                <a:t>Test and </a:t>
              </a:r>
              <a:r>
                <a:rPr lang="en-US" sz="1632" dirty="0"/>
                <a:t>verify</a:t>
              </a:r>
            </a:p>
          </p:txBody>
        </p:sp>
        <p:pic>
          <p:nvPicPr>
            <p:cNvPr id="43" name="Picture 42">
              <a:extLst>
                <a:ext uri="{FF2B5EF4-FFF2-40B4-BE49-F238E27FC236}">
                  <a16:creationId xmlns:a16="http://schemas.microsoft.com/office/drawing/2014/main" id="{DC3A8A55-9DF2-70A0-D5D3-4341549313EB}"/>
                </a:ext>
              </a:extLst>
            </p:cNvPr>
            <p:cNvPicPr>
              <a:picLocks noChangeAspect="1"/>
            </p:cNvPicPr>
            <p:nvPr/>
          </p:nvPicPr>
          <p:blipFill>
            <a:blip r:embed="rId4"/>
            <a:stretch>
              <a:fillRect/>
            </a:stretch>
          </p:blipFill>
          <p:spPr>
            <a:xfrm>
              <a:off x="3482017" y="2585379"/>
              <a:ext cx="1393223" cy="1223953"/>
            </a:xfrm>
            <a:prstGeom prst="rect">
              <a:avLst/>
            </a:prstGeom>
          </p:spPr>
        </p:pic>
      </p:grpSp>
      <p:sp>
        <p:nvSpPr>
          <p:cNvPr id="46" name="TextBox 45">
            <a:extLst>
              <a:ext uri="{FF2B5EF4-FFF2-40B4-BE49-F238E27FC236}">
                <a16:creationId xmlns:a16="http://schemas.microsoft.com/office/drawing/2014/main" id="{EC0AE247-1532-65EC-CF27-2B73B305CBA7}"/>
              </a:ext>
            </a:extLst>
          </p:cNvPr>
          <p:cNvSpPr txBox="1"/>
          <p:nvPr/>
        </p:nvSpPr>
        <p:spPr>
          <a:xfrm>
            <a:off x="4286330" y="1627046"/>
            <a:ext cx="3312075" cy="560645"/>
          </a:xfrm>
          <a:prstGeom prst="rect">
            <a:avLst/>
          </a:prstGeom>
          <a:noFill/>
        </p:spPr>
        <p:txBody>
          <a:bodyPr wrap="non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Azure Container Instances</a:t>
            </a:r>
          </a:p>
        </p:txBody>
      </p:sp>
    </p:spTree>
    <p:extLst>
      <p:ext uri="{BB962C8B-B14F-4D97-AF65-F5344CB8AC3E}">
        <p14:creationId xmlns:p14="http://schemas.microsoft.com/office/powerpoint/2010/main" val="373103262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35C06-02C1-6101-7240-F7887DCCD5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A12D9-5DAE-54EF-6411-83AEF748F660}"/>
              </a:ext>
            </a:extLst>
          </p:cNvPr>
          <p:cNvSpPr>
            <a:spLocks noGrp="1"/>
          </p:cNvSpPr>
          <p:nvPr>
            <p:ph type="title"/>
          </p:nvPr>
        </p:nvSpPr>
        <p:spPr>
          <a:xfrm>
            <a:off x="600855" y="525428"/>
            <a:ext cx="11701941" cy="502246"/>
          </a:xfrm>
        </p:spPr>
        <p:txBody>
          <a:bodyPr>
            <a:noAutofit/>
          </a:bodyPr>
          <a:lstStyle/>
          <a:p>
            <a:pPr>
              <a:lnSpc>
                <a:spcPct val="100000"/>
              </a:lnSpc>
            </a:pPr>
            <a:r>
              <a:rPr lang="en-US" spc="0" dirty="0"/>
              <a:t>Lab 09c – Implement Azure Container Apps</a:t>
            </a:r>
          </a:p>
        </p:txBody>
      </p:sp>
      <p:sp>
        <p:nvSpPr>
          <p:cNvPr id="3" name="Text Placeholder 2">
            <a:extLst>
              <a:ext uri="{FF2B5EF4-FFF2-40B4-BE49-F238E27FC236}">
                <a16:creationId xmlns:a16="http://schemas.microsoft.com/office/drawing/2014/main" id="{BF857C8C-F905-55B0-A6C2-D8FD98161BAC}"/>
              </a:ext>
            </a:extLst>
          </p:cNvPr>
          <p:cNvSpPr txBox="1">
            <a:spLocks/>
          </p:cNvSpPr>
          <p:nvPr/>
        </p:nvSpPr>
        <p:spPr>
          <a:xfrm>
            <a:off x="459724" y="2267157"/>
            <a:ext cx="3509294" cy="1384995"/>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In this lab, you learn how to implement Azure Container Apps.</a:t>
            </a:r>
          </a:p>
          <a:p>
            <a:endParaRPr lang="en-US" sz="1800" spc="0" dirty="0">
              <a:solidFill>
                <a:schemeClr val="tx1"/>
              </a:solidFill>
              <a:latin typeface="+mn-lt"/>
              <a:cs typeface="Segoe UI Semilight"/>
            </a:endParaRPr>
          </a:p>
          <a:p>
            <a:r>
              <a:rPr lang="en-US" sz="1800" spc="0" dirty="0">
                <a:solidFill>
                  <a:schemeClr val="tx1"/>
                </a:solidFill>
                <a:latin typeface="+mn-lt"/>
                <a:cs typeface="Segoe UI Semilight"/>
              </a:rPr>
              <a:t>You learn to deploy the default Azure Container App.</a:t>
            </a:r>
            <a:endParaRPr lang="en-US" sz="1800" spc="0" dirty="0">
              <a:solidFill>
                <a:schemeClr val="tx1"/>
              </a:solidFill>
              <a:latin typeface="+mn-lt"/>
            </a:endParaRPr>
          </a:p>
        </p:txBody>
      </p:sp>
      <p:sp>
        <p:nvSpPr>
          <p:cNvPr id="12" name="Rectangle 11">
            <a:extLst>
              <a:ext uri="{FF2B5EF4-FFF2-40B4-BE49-F238E27FC236}">
                <a16:creationId xmlns:a16="http://schemas.microsoft.com/office/drawing/2014/main" id="{CCFC41CE-7BFA-0B6C-8D07-D9F4C2569931}"/>
              </a:ext>
              <a:ext uri="{C183D7F6-B498-43B3-948B-1728B52AA6E4}">
                <adec:decorative xmlns:adec="http://schemas.microsoft.com/office/drawing/2017/decorative" val="0"/>
              </a:ext>
            </a:extLst>
          </p:cNvPr>
          <p:cNvSpPr/>
          <p:nvPr/>
        </p:nvSpPr>
        <p:spPr bwMode="auto">
          <a:xfrm>
            <a:off x="5071840" y="2092379"/>
            <a:ext cx="6791236" cy="3664630"/>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00"/>
              </a:spcAft>
              <a:buSzPct val="90000"/>
            </a:pPr>
            <a:r>
              <a:rPr lang="en-US" sz="2040" dirty="0">
                <a:solidFill>
                  <a:schemeClr val="tx1"/>
                </a:solidFill>
                <a:latin typeface="+mj-lt"/>
                <a:cs typeface="Segoe UI Semilight"/>
              </a:rPr>
              <a:t>Task 1</a:t>
            </a:r>
            <a:r>
              <a:rPr lang="en-US" sz="2040" dirty="0">
                <a:solidFill>
                  <a:schemeClr val="tx1"/>
                </a:solidFill>
                <a:cs typeface="Segoe UI Semilight"/>
              </a:rPr>
              <a:t>: Create and configure an Azure Container App and environment.</a:t>
            </a:r>
          </a:p>
          <a:p>
            <a:pPr>
              <a:spcAft>
                <a:spcPts val="600"/>
              </a:spcAft>
              <a:buSzPct val="90000"/>
            </a:pPr>
            <a:r>
              <a:rPr lang="en-US" sz="2040" dirty="0">
                <a:solidFill>
                  <a:schemeClr val="tx1"/>
                </a:solidFill>
                <a:latin typeface="+mj-lt"/>
                <a:cs typeface="Segoe UI Semilight"/>
              </a:rPr>
              <a:t>Task 2: </a:t>
            </a:r>
            <a:r>
              <a:rPr lang="en-US" sz="2040" dirty="0">
                <a:solidFill>
                  <a:srgbClr val="1F2328"/>
                </a:solidFill>
                <a:latin typeface="Segoe UI" panose="020B0502040204020203" pitchFamily="34" charset="0"/>
                <a:cs typeface="Segoe UI" panose="020B0502040204020203" pitchFamily="34" charset="0"/>
              </a:rPr>
              <a:t>Test and verify deployment of the Azure Container App.</a:t>
            </a:r>
            <a:endParaRPr lang="en-US" sz="2040" dirty="0">
              <a:solidFill>
                <a:schemeClr val="tx1"/>
              </a:solidFill>
              <a:cs typeface="Segoe UI Semilight"/>
            </a:endParaRPr>
          </a:p>
        </p:txBody>
      </p:sp>
      <p:sp>
        <p:nvSpPr>
          <p:cNvPr id="5" name="Text Placeholder 2">
            <a:extLst>
              <a:ext uri="{FF2B5EF4-FFF2-40B4-BE49-F238E27FC236}">
                <a16:creationId xmlns:a16="http://schemas.microsoft.com/office/drawing/2014/main" id="{13B2FE26-B127-4D4D-DC21-2D6B5D2BFFB7}"/>
              </a:ext>
              <a:ext uri="{C183D7F6-B498-43B3-948B-1728B52AA6E4}">
                <adec:decorative xmlns:adec="http://schemas.microsoft.com/office/drawing/2017/decorative" val="1"/>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FA9A1187-DA42-3AA9-8CB0-16820AFF4797}"/>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4" name="TextBox 3">
            <a:extLst>
              <a:ext uri="{FF2B5EF4-FFF2-40B4-BE49-F238E27FC236}">
                <a16:creationId xmlns:a16="http://schemas.microsoft.com/office/drawing/2014/main" id="{ABF116E3-CA62-3C48-F6AC-75A9A37B42A7}"/>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4286833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28FA3-44D9-7E4B-CE5B-E1534A8E0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BAE1ED-E076-7F42-E04E-AAC7AC621339}"/>
              </a:ext>
            </a:extLst>
          </p:cNvPr>
          <p:cNvSpPr>
            <a:spLocks noGrp="1"/>
          </p:cNvSpPr>
          <p:nvPr>
            <p:ph type="title"/>
          </p:nvPr>
        </p:nvSpPr>
        <p:spPr/>
        <p:txBody>
          <a:bodyPr/>
          <a:lstStyle/>
          <a:p>
            <a:r>
              <a:rPr lang="en-US" sz="3264" dirty="0"/>
              <a:t>Lab 09c – Azure Container Architecture Diagram</a:t>
            </a:r>
          </a:p>
        </p:txBody>
      </p:sp>
      <p:grpSp>
        <p:nvGrpSpPr>
          <p:cNvPr id="49" name="Group 48" descr="Architecture diagram for the azure container apps lab tasks. ">
            <a:extLst>
              <a:ext uri="{FF2B5EF4-FFF2-40B4-BE49-F238E27FC236}">
                <a16:creationId xmlns:a16="http://schemas.microsoft.com/office/drawing/2014/main" id="{CA9428CC-7DEB-71C7-129B-B59A093D5C0A}"/>
              </a:ext>
            </a:extLst>
          </p:cNvPr>
          <p:cNvGrpSpPr/>
          <p:nvPr/>
        </p:nvGrpSpPr>
        <p:grpSpPr>
          <a:xfrm>
            <a:off x="3215460" y="2298567"/>
            <a:ext cx="5304921" cy="3076985"/>
            <a:chOff x="6096000" y="2486534"/>
            <a:chExt cx="4918571" cy="2841990"/>
          </a:xfrm>
        </p:grpSpPr>
        <p:sp>
          <p:nvSpPr>
            <p:cNvPr id="4" name="Rectangle 3">
              <a:extLst>
                <a:ext uri="{FF2B5EF4-FFF2-40B4-BE49-F238E27FC236}">
                  <a16:creationId xmlns:a16="http://schemas.microsoft.com/office/drawing/2014/main" id="{819BE761-59CE-3F88-1908-3ECC6113455F}"/>
                </a:ext>
              </a:extLst>
            </p:cNvPr>
            <p:cNvSpPr/>
            <p:nvPr/>
          </p:nvSpPr>
          <p:spPr bwMode="auto">
            <a:xfrm>
              <a:off x="6096000" y="2486534"/>
              <a:ext cx="2602988" cy="28220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6CA43CDA-FA71-6BE9-5644-17A84442E5C3}"/>
                </a:ext>
              </a:extLst>
            </p:cNvPr>
            <p:cNvSpPr txBox="1"/>
            <p:nvPr/>
          </p:nvSpPr>
          <p:spPr>
            <a:xfrm>
              <a:off x="6147653" y="2496256"/>
              <a:ext cx="1052891" cy="323575"/>
            </a:xfrm>
            <a:prstGeom prst="rect">
              <a:avLst/>
            </a:prstGeom>
            <a:noFill/>
          </p:spPr>
          <p:txBody>
            <a:bodyPr wrap="square">
              <a:spAutoFit/>
            </a:bodyPr>
            <a:lstStyle/>
            <a:p>
              <a:r>
                <a:rPr lang="en-US" sz="1632" b="1" dirty="0">
                  <a:solidFill>
                    <a:schemeClr val="tx2">
                      <a:lumMod val="50000"/>
                    </a:schemeClr>
                  </a:solidFill>
                </a:rPr>
                <a:t>Task 1</a:t>
              </a:r>
            </a:p>
          </p:txBody>
        </p:sp>
        <p:sp>
          <p:nvSpPr>
            <p:cNvPr id="8" name="Rectangle 7">
              <a:extLst>
                <a:ext uri="{FF2B5EF4-FFF2-40B4-BE49-F238E27FC236}">
                  <a16:creationId xmlns:a16="http://schemas.microsoft.com/office/drawing/2014/main" id="{E93F63EA-6E75-5DE8-8403-F7DD356A9124}"/>
                </a:ext>
              </a:extLst>
            </p:cNvPr>
            <p:cNvSpPr/>
            <p:nvPr/>
          </p:nvSpPr>
          <p:spPr bwMode="auto">
            <a:xfrm>
              <a:off x="6326018" y="2918778"/>
              <a:ext cx="2119248" cy="224732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0A816BB9-8BC3-DA58-B222-092E191A212E}"/>
                </a:ext>
              </a:extLst>
            </p:cNvPr>
            <p:cNvSpPr/>
            <p:nvPr/>
          </p:nvSpPr>
          <p:spPr bwMode="auto">
            <a:xfrm>
              <a:off x="8988240" y="2506467"/>
              <a:ext cx="2026331" cy="282205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46DC99B9-B824-58D7-5960-398EFC3BF19F}"/>
                </a:ext>
              </a:extLst>
            </p:cNvPr>
            <p:cNvSpPr txBox="1"/>
            <p:nvPr/>
          </p:nvSpPr>
          <p:spPr>
            <a:xfrm>
              <a:off x="8988240" y="2497534"/>
              <a:ext cx="1052891" cy="323575"/>
            </a:xfrm>
            <a:prstGeom prst="rect">
              <a:avLst/>
            </a:prstGeom>
            <a:noFill/>
          </p:spPr>
          <p:txBody>
            <a:bodyPr wrap="square">
              <a:spAutoFit/>
            </a:bodyPr>
            <a:lstStyle/>
            <a:p>
              <a:r>
                <a:rPr lang="en-US" sz="1632" b="1" dirty="0">
                  <a:solidFill>
                    <a:schemeClr val="tx2">
                      <a:lumMod val="50000"/>
                    </a:schemeClr>
                  </a:solidFill>
                </a:rPr>
                <a:t>Task 2</a:t>
              </a:r>
            </a:p>
          </p:txBody>
        </p:sp>
        <p:sp>
          <p:nvSpPr>
            <p:cNvPr id="14" name="TextBox 13">
              <a:extLst>
                <a:ext uri="{FF2B5EF4-FFF2-40B4-BE49-F238E27FC236}">
                  <a16:creationId xmlns:a16="http://schemas.microsoft.com/office/drawing/2014/main" id="{938BA3B9-8FAE-BEF0-CE5F-4DAD1442C135}"/>
                </a:ext>
              </a:extLst>
            </p:cNvPr>
            <p:cNvSpPr txBox="1"/>
            <p:nvPr/>
          </p:nvSpPr>
          <p:spPr>
            <a:xfrm>
              <a:off x="6674099" y="4788096"/>
              <a:ext cx="1705702" cy="323575"/>
            </a:xfrm>
            <a:prstGeom prst="rect">
              <a:avLst/>
            </a:prstGeom>
            <a:noFill/>
          </p:spPr>
          <p:txBody>
            <a:bodyPr wrap="square">
              <a:spAutoFit/>
            </a:bodyPr>
            <a:lstStyle/>
            <a:p>
              <a:r>
                <a:rPr lang="fr-FR" sz="1632" dirty="0"/>
                <a:t>Container App</a:t>
              </a:r>
            </a:p>
          </p:txBody>
        </p:sp>
        <p:sp>
          <p:nvSpPr>
            <p:cNvPr id="23" name="Rectangle 22">
              <a:extLst>
                <a:ext uri="{FF2B5EF4-FFF2-40B4-BE49-F238E27FC236}">
                  <a16:creationId xmlns:a16="http://schemas.microsoft.com/office/drawing/2014/main" id="{ACFA0383-ABBE-2B0B-DF5F-F81F56D7CA1F}"/>
                </a:ext>
              </a:extLst>
            </p:cNvPr>
            <p:cNvSpPr/>
            <p:nvPr/>
          </p:nvSpPr>
          <p:spPr bwMode="auto">
            <a:xfrm>
              <a:off x="9186282" y="2940186"/>
              <a:ext cx="1708075" cy="1695251"/>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sp>
          <p:nvSpPr>
            <p:cNvPr id="15" name="TextBox 14">
              <a:extLst>
                <a:ext uri="{FF2B5EF4-FFF2-40B4-BE49-F238E27FC236}">
                  <a16:creationId xmlns:a16="http://schemas.microsoft.com/office/drawing/2014/main" id="{5AB3FD69-C633-9F8D-C16E-694758335D55}"/>
                </a:ext>
              </a:extLst>
            </p:cNvPr>
            <p:cNvSpPr txBox="1"/>
            <p:nvPr/>
          </p:nvSpPr>
          <p:spPr>
            <a:xfrm>
              <a:off x="9302224" y="4124156"/>
              <a:ext cx="1658280" cy="323575"/>
            </a:xfrm>
            <a:prstGeom prst="rect">
              <a:avLst/>
            </a:prstGeom>
            <a:noFill/>
          </p:spPr>
          <p:txBody>
            <a:bodyPr wrap="square">
              <a:spAutoFit/>
            </a:bodyPr>
            <a:lstStyle/>
            <a:p>
              <a:r>
                <a:rPr lang="fr-FR" sz="1632" dirty="0"/>
                <a:t>Test and </a:t>
              </a:r>
              <a:r>
                <a:rPr lang="en-US" sz="1632" dirty="0"/>
                <a:t>verify</a:t>
              </a:r>
            </a:p>
          </p:txBody>
        </p:sp>
        <p:pic>
          <p:nvPicPr>
            <p:cNvPr id="16" name="Picture 15">
              <a:extLst>
                <a:ext uri="{FF2B5EF4-FFF2-40B4-BE49-F238E27FC236}">
                  <a16:creationId xmlns:a16="http://schemas.microsoft.com/office/drawing/2014/main" id="{BBECCDD8-1B8F-ED0C-2E35-BEE0C2660382}"/>
                </a:ext>
              </a:extLst>
            </p:cNvPr>
            <p:cNvPicPr>
              <a:picLocks noChangeAspect="1"/>
            </p:cNvPicPr>
            <p:nvPr/>
          </p:nvPicPr>
          <p:blipFill>
            <a:blip r:embed="rId2"/>
            <a:stretch>
              <a:fillRect/>
            </a:stretch>
          </p:blipFill>
          <p:spPr>
            <a:xfrm>
              <a:off x="9360894" y="3093459"/>
              <a:ext cx="1321202" cy="968912"/>
            </a:xfrm>
            <a:prstGeom prst="rect">
              <a:avLst/>
            </a:prstGeom>
          </p:spPr>
        </p:pic>
        <p:pic>
          <p:nvPicPr>
            <p:cNvPr id="17" name="Graphic 16">
              <a:extLst>
                <a:ext uri="{FF2B5EF4-FFF2-40B4-BE49-F238E27FC236}">
                  <a16:creationId xmlns:a16="http://schemas.microsoft.com/office/drawing/2014/main" id="{0E2348FF-06F1-D347-0A09-7073C66F6A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6048" y="4217224"/>
              <a:ext cx="635000" cy="595390"/>
            </a:xfrm>
            <a:prstGeom prst="rect">
              <a:avLst/>
            </a:prstGeom>
          </p:spPr>
        </p:pic>
        <p:pic>
          <p:nvPicPr>
            <p:cNvPr id="18" name="Graphic 17">
              <a:extLst>
                <a:ext uri="{FF2B5EF4-FFF2-40B4-BE49-F238E27FC236}">
                  <a16:creationId xmlns:a16="http://schemas.microsoft.com/office/drawing/2014/main" id="{356B5B3F-DD3F-84F3-4587-B34AACB001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2696" y="2993202"/>
              <a:ext cx="745798" cy="699275"/>
            </a:xfrm>
            <a:prstGeom prst="rect">
              <a:avLst/>
            </a:prstGeom>
          </p:spPr>
        </p:pic>
        <p:sp>
          <p:nvSpPr>
            <p:cNvPr id="19" name="TextBox 18">
              <a:extLst>
                <a:ext uri="{FF2B5EF4-FFF2-40B4-BE49-F238E27FC236}">
                  <a16:creationId xmlns:a16="http://schemas.microsoft.com/office/drawing/2014/main" id="{C8E1AD32-1875-4E07-BA93-7C58679206CE}"/>
                </a:ext>
              </a:extLst>
            </p:cNvPr>
            <p:cNvSpPr txBox="1"/>
            <p:nvPr/>
          </p:nvSpPr>
          <p:spPr>
            <a:xfrm>
              <a:off x="6597739" y="3646586"/>
              <a:ext cx="1705702" cy="560169"/>
            </a:xfrm>
            <a:prstGeom prst="rect">
              <a:avLst/>
            </a:prstGeom>
            <a:noFill/>
          </p:spPr>
          <p:txBody>
            <a:bodyPr wrap="square">
              <a:spAutoFit/>
            </a:bodyPr>
            <a:lstStyle/>
            <a:p>
              <a:pPr algn="ctr"/>
              <a:r>
                <a:rPr lang="fr-FR" sz="1632" dirty="0"/>
                <a:t>Container Apps </a:t>
              </a:r>
              <a:r>
                <a:rPr lang="en-US" sz="1632" dirty="0"/>
                <a:t>Environment</a:t>
              </a:r>
            </a:p>
          </p:txBody>
        </p:sp>
        <p:cxnSp>
          <p:nvCxnSpPr>
            <p:cNvPr id="22" name="Connector: Elbow 21">
              <a:extLst>
                <a:ext uri="{FF2B5EF4-FFF2-40B4-BE49-F238E27FC236}">
                  <a16:creationId xmlns:a16="http://schemas.microsoft.com/office/drawing/2014/main" id="{FCB7B36D-133E-975B-D31E-0E294BE7DDF0}"/>
                </a:ext>
              </a:extLst>
            </p:cNvPr>
            <p:cNvCxnSpPr>
              <a:cxnSpLocks/>
              <a:stCxn id="16" idx="1"/>
              <a:endCxn id="17" idx="3"/>
            </p:cNvCxnSpPr>
            <p:nvPr/>
          </p:nvCxnSpPr>
          <p:spPr>
            <a:xfrm rot="10800000" flipV="1">
              <a:off x="7731048" y="3577915"/>
              <a:ext cx="1629846" cy="93700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AD467BD6-4F1D-5FC2-0526-DA6AC42E3871}"/>
              </a:ext>
            </a:extLst>
          </p:cNvPr>
          <p:cNvSpPr txBox="1"/>
          <p:nvPr/>
        </p:nvSpPr>
        <p:spPr>
          <a:xfrm>
            <a:off x="4617136" y="1621862"/>
            <a:ext cx="2837950" cy="560645"/>
          </a:xfrm>
          <a:prstGeom prst="rect">
            <a:avLst/>
          </a:prstGeom>
          <a:noFill/>
        </p:spPr>
        <p:txBody>
          <a:bodyPr wrap="non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Azure Container Apps</a:t>
            </a:r>
          </a:p>
        </p:txBody>
      </p:sp>
    </p:spTree>
    <p:extLst>
      <p:ext uri="{BB962C8B-B14F-4D97-AF65-F5344CB8AC3E}">
        <p14:creationId xmlns:p14="http://schemas.microsoft.com/office/powerpoint/2010/main" val="24650734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pPr>
              <a:lnSpc>
                <a:spcPct val="100000"/>
              </a:lnSpc>
            </a:pPr>
            <a:r>
              <a:rPr lang="en-US" sz="3200" spc="0" dirty="0"/>
              <a:t>Configure Azure App Service Plans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73C71-3635-4D7D-BA38-8A039AEDFA89}"/>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58999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p:txBody>
          <a:bodyPr/>
          <a:lstStyle/>
          <a:p>
            <a:pPr>
              <a:lnSpc>
                <a:spcPct val="100000"/>
              </a:lnSpc>
            </a:pPr>
            <a:r>
              <a:rPr lang="en-US" spc="0" dirty="0">
                <a:solidFill>
                  <a:schemeClr val="tx1"/>
                </a:solidFill>
              </a:rPr>
              <a:t>Azure Kubernetes Service</a:t>
            </a:r>
          </a:p>
        </p:txBody>
      </p:sp>
      <p:grpSp>
        <p:nvGrpSpPr>
          <p:cNvPr id="10" name="Group 9" descr="Source control is using DevSpaces. and pipelines to access and manage containers. An Azure production cluster is using containers and Azure monitor">
            <a:extLst>
              <a:ext uri="{FF2B5EF4-FFF2-40B4-BE49-F238E27FC236}">
                <a16:creationId xmlns:a16="http://schemas.microsoft.com/office/drawing/2014/main" id="{89A6C5C9-FE9A-41E0-91EF-7C146C8285B8}"/>
              </a:ext>
            </a:extLst>
          </p:cNvPr>
          <p:cNvGrpSpPr/>
          <p:nvPr/>
        </p:nvGrpSpPr>
        <p:grpSpPr>
          <a:xfrm>
            <a:off x="2112502" y="1285344"/>
            <a:ext cx="8211470" cy="3611812"/>
            <a:chOff x="2112502" y="1285344"/>
            <a:chExt cx="8211470" cy="3611812"/>
          </a:xfrm>
        </p:grpSpPr>
        <p:pic>
          <p:nvPicPr>
            <p:cNvPr id="13" name="Picture 12" descr="Source control is using DevSpaces. and pipelines to access and manage containers. An Azure production cluster is using containers and Azure monitor">
              <a:extLst>
                <a:ext uri="{FF2B5EF4-FFF2-40B4-BE49-F238E27FC236}">
                  <a16:creationId xmlns:a16="http://schemas.microsoft.com/office/drawing/2014/main" id="{E6040076-E433-41E9-BA59-3346394A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02" y="1285344"/>
              <a:ext cx="8211470" cy="3611812"/>
            </a:xfrm>
            <a:prstGeom prst="rect">
              <a:avLst/>
            </a:prstGeom>
          </p:spPr>
        </p:pic>
        <p:pic>
          <p:nvPicPr>
            <p:cNvPr id="9" name="Picture 8">
              <a:extLst>
                <a:ext uri="{FF2B5EF4-FFF2-40B4-BE49-F238E27FC236}">
                  <a16:creationId xmlns:a16="http://schemas.microsoft.com/office/drawing/2014/main" id="{E3018FEC-2C23-4155-A411-C91945713039}"/>
                </a:ext>
              </a:extLst>
            </p:cNvPr>
            <p:cNvPicPr>
              <a:picLocks noChangeAspect="1"/>
            </p:cNvPicPr>
            <p:nvPr/>
          </p:nvPicPr>
          <p:blipFill>
            <a:blip r:embed="rId4"/>
            <a:stretch>
              <a:fillRect/>
            </a:stretch>
          </p:blipFill>
          <p:spPr>
            <a:xfrm>
              <a:off x="5203431" y="3389152"/>
              <a:ext cx="584972" cy="655885"/>
            </a:xfrm>
            <a:prstGeom prst="rect">
              <a:avLst/>
            </a:prstGeom>
          </p:spPr>
        </p:pic>
      </p:grpSp>
      <p:sp>
        <p:nvSpPr>
          <p:cNvPr id="5" name="Rectangle 4">
            <a:extLst>
              <a:ext uri="{FF2B5EF4-FFF2-40B4-BE49-F238E27FC236}">
                <a16:creationId xmlns:a16="http://schemas.microsoft.com/office/drawing/2014/main" id="{46D43921-9F4E-497E-BD26-F43CF1D64F53}"/>
              </a:ext>
            </a:extLst>
          </p:cNvPr>
          <p:cNvSpPr/>
          <p:nvPr/>
        </p:nvSpPr>
        <p:spPr>
          <a:xfrm>
            <a:off x="427035" y="5143500"/>
            <a:ext cx="2179978" cy="99866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Manages health monitoring and maintenance</a:t>
            </a:r>
          </a:p>
        </p:txBody>
      </p:sp>
      <p:sp>
        <p:nvSpPr>
          <p:cNvPr id="6" name="Rectangle 5">
            <a:extLst>
              <a:ext uri="{FF2B5EF4-FFF2-40B4-BE49-F238E27FC236}">
                <a16:creationId xmlns:a16="http://schemas.microsoft.com/office/drawing/2014/main" id="{10F1E3F1-68F7-4710-AD56-BB00C92D2EE8}"/>
              </a:ext>
            </a:extLst>
          </p:cNvPr>
          <p:cNvSpPr/>
          <p:nvPr/>
        </p:nvSpPr>
        <p:spPr>
          <a:xfrm>
            <a:off x="2774863" y="5142933"/>
            <a:ext cx="2179978" cy="99866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Performs simple cluster scaling</a:t>
            </a:r>
          </a:p>
        </p:txBody>
      </p:sp>
      <p:sp>
        <p:nvSpPr>
          <p:cNvPr id="8" name="Rectangle 7">
            <a:extLst>
              <a:ext uri="{FF2B5EF4-FFF2-40B4-BE49-F238E27FC236}">
                <a16:creationId xmlns:a16="http://schemas.microsoft.com/office/drawing/2014/main" id="{33B0A4B8-7BE4-44D3-96A6-E9FD9D7AEEE8}"/>
              </a:ext>
            </a:extLst>
          </p:cNvPr>
          <p:cNvSpPr/>
          <p:nvPr/>
        </p:nvSpPr>
        <p:spPr>
          <a:xfrm>
            <a:off x="5122691" y="5142650"/>
            <a:ext cx="2179978" cy="99866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Enables nodes to be fully managed by Microsoft</a:t>
            </a:r>
          </a:p>
        </p:txBody>
      </p:sp>
      <p:sp>
        <p:nvSpPr>
          <p:cNvPr id="7" name="Rectangle 6">
            <a:extLst>
              <a:ext uri="{FF2B5EF4-FFF2-40B4-BE49-F238E27FC236}">
                <a16:creationId xmlns:a16="http://schemas.microsoft.com/office/drawing/2014/main" id="{DAAB3035-2780-4C42-B187-E12C2F307E51}"/>
              </a:ext>
            </a:extLst>
          </p:cNvPr>
          <p:cNvSpPr/>
          <p:nvPr/>
        </p:nvSpPr>
        <p:spPr>
          <a:xfrm>
            <a:off x="7470519" y="5143216"/>
            <a:ext cx="2179978" cy="99866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You’re responsible only for managing the agent nodes</a:t>
            </a:r>
          </a:p>
        </p:txBody>
      </p:sp>
      <p:sp>
        <p:nvSpPr>
          <p:cNvPr id="11" name="Rectangle 10">
            <a:extLst>
              <a:ext uri="{FF2B5EF4-FFF2-40B4-BE49-F238E27FC236}">
                <a16:creationId xmlns:a16="http://schemas.microsoft.com/office/drawing/2014/main" id="{66BDDDF4-E64B-40D2-A2C7-25D513B1B11A}"/>
              </a:ext>
            </a:extLst>
          </p:cNvPr>
          <p:cNvSpPr/>
          <p:nvPr/>
        </p:nvSpPr>
        <p:spPr>
          <a:xfrm>
            <a:off x="9818347" y="5142367"/>
            <a:ext cx="2179978" cy="99866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 pay only for the agent nodes</a:t>
            </a:r>
          </a:p>
        </p:txBody>
      </p:sp>
      <p:sp>
        <p:nvSpPr>
          <p:cNvPr id="4" name="Rectangle 3">
            <a:extLst>
              <a:ext uri="{FF2B5EF4-FFF2-40B4-BE49-F238E27FC236}">
                <a16:creationId xmlns:a16="http://schemas.microsoft.com/office/drawing/2014/main" id="{63057EE0-7266-4508-A0D8-30A8D0F7F1B0}"/>
              </a:ext>
              <a:ext uri="{C183D7F6-B498-43B3-948B-1728B52AA6E4}">
                <adec:decorative xmlns:adec="http://schemas.microsoft.com/office/drawing/2017/decorative" val="1"/>
              </a:ext>
            </a:extLst>
          </p:cNvPr>
          <p:cNvSpPr/>
          <p:nvPr/>
        </p:nvSpPr>
        <p:spPr bwMode="auto">
          <a:xfrm>
            <a:off x="427037" y="1192213"/>
            <a:ext cx="11582401" cy="37980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97680847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p:txBody>
          <a:bodyPr/>
          <a:lstStyle/>
          <a:p>
            <a:pPr>
              <a:lnSpc>
                <a:spcPct val="100000"/>
              </a:lnSpc>
            </a:pPr>
            <a:r>
              <a:rPr lang="en-US" spc="0" dirty="0">
                <a:solidFill>
                  <a:schemeClr val="tx1"/>
                </a:solidFill>
              </a:rPr>
              <a:t>Understand AKS Terminology</a:t>
            </a:r>
          </a:p>
        </p:txBody>
      </p:sp>
      <p:graphicFrame>
        <p:nvGraphicFramePr>
          <p:cNvPr id="56" name="Table 6">
            <a:extLst>
              <a:ext uri="{FF2B5EF4-FFF2-40B4-BE49-F238E27FC236}">
                <a16:creationId xmlns:a16="http://schemas.microsoft.com/office/drawing/2014/main" id="{C6A12215-A43F-4EEC-B2E2-4FC967C5C03E}"/>
              </a:ext>
            </a:extLst>
          </p:cNvPr>
          <p:cNvGraphicFramePr>
            <a:graphicFrameLocks noGrp="1"/>
          </p:cNvGraphicFramePr>
          <p:nvPr>
            <p:extLst>
              <p:ext uri="{D42A27DB-BD31-4B8C-83A1-F6EECF244321}">
                <p14:modId xmlns:p14="http://schemas.microsoft.com/office/powerpoint/2010/main" val="891693503"/>
              </p:ext>
            </p:extLst>
          </p:nvPr>
        </p:nvGraphicFramePr>
        <p:xfrm>
          <a:off x="427037" y="1192212"/>
          <a:ext cx="5012547" cy="5169535"/>
        </p:xfrm>
        <a:graphic>
          <a:graphicData uri="http://schemas.openxmlformats.org/drawingml/2006/table">
            <a:tbl>
              <a:tblPr firstRow="1" bandRow="1">
                <a:tableStyleId>{5C22544A-7EE6-4342-B048-85BDC9FD1C3A}</a:tableStyleId>
              </a:tblPr>
              <a:tblGrid>
                <a:gridCol w="1389063">
                  <a:extLst>
                    <a:ext uri="{9D8B030D-6E8A-4147-A177-3AD203B41FA5}">
                      <a16:colId xmlns:a16="http://schemas.microsoft.com/office/drawing/2014/main" val="1289156279"/>
                    </a:ext>
                  </a:extLst>
                </a:gridCol>
                <a:gridCol w="3623484">
                  <a:extLst>
                    <a:ext uri="{9D8B030D-6E8A-4147-A177-3AD203B41FA5}">
                      <a16:colId xmlns:a16="http://schemas.microsoft.com/office/drawing/2014/main" val="2759990731"/>
                    </a:ext>
                  </a:extLst>
                </a:gridCol>
              </a:tblGrid>
              <a:tr h="475531">
                <a:tc>
                  <a:txBody>
                    <a:bodyPr/>
                    <a:lstStyle/>
                    <a:p>
                      <a:pPr algn="l"/>
                      <a:r>
                        <a:rPr lang="en-US" sz="1800" b="0" dirty="0">
                          <a:solidFill>
                            <a:schemeClr val="bg1"/>
                          </a:solidFill>
                          <a:latin typeface="+mj-lt"/>
                        </a:rPr>
                        <a:t>Term</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latin typeface="+mj-lt"/>
                        </a:rPr>
                        <a:t>Description</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985613">
                <a:tc>
                  <a:txBody>
                    <a:bodyPr/>
                    <a:lstStyle/>
                    <a:p>
                      <a:pPr algn="l"/>
                      <a:r>
                        <a:rPr lang="en-US" sz="1600" dirty="0">
                          <a:solidFill>
                            <a:schemeClr val="tx1"/>
                          </a:solidFill>
                          <a:latin typeface="+mj-lt"/>
                        </a:rPr>
                        <a:t>Pools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Groups of nodes with identical configurations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85613">
                <a:tc>
                  <a:txBody>
                    <a:bodyPr/>
                    <a:lstStyle/>
                    <a:p>
                      <a:pPr algn="l"/>
                      <a:r>
                        <a:rPr lang="en-US" sz="1600" dirty="0">
                          <a:solidFill>
                            <a:schemeClr val="tx1"/>
                          </a:solidFill>
                          <a:latin typeface="+mj-lt"/>
                        </a:rPr>
                        <a:t>Nodes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Individual VMs running containerized applications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85613">
                <a:tc>
                  <a:txBody>
                    <a:bodyPr/>
                    <a:lstStyle/>
                    <a:p>
                      <a:pPr algn="l"/>
                      <a:r>
                        <a:rPr lang="en-US" sz="1600" dirty="0">
                          <a:solidFill>
                            <a:schemeClr val="tx1"/>
                          </a:solidFill>
                          <a:latin typeface="+mj-lt"/>
                        </a:rPr>
                        <a:t>Pods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Single instance of an application.</a:t>
                      </a:r>
                      <a:br>
                        <a:rPr lang="en-US" sz="1600" b="0" i="0" u="none" strike="noStrike" dirty="0">
                          <a:solidFill>
                            <a:schemeClr val="tx1"/>
                          </a:solidFill>
                          <a:effectLst/>
                          <a:latin typeface="+mn-lt"/>
                        </a:rPr>
                      </a:br>
                      <a:r>
                        <a:rPr lang="en-US" sz="1600" b="0" i="0" u="none" strike="noStrike" dirty="0">
                          <a:solidFill>
                            <a:schemeClr val="tx1"/>
                          </a:solidFill>
                          <a:effectLst/>
                          <a:latin typeface="+mn-lt"/>
                        </a:rPr>
                        <a:t>A pod can contain multiple containers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85613">
                <a:tc>
                  <a:txBody>
                    <a:bodyPr/>
                    <a:lstStyle/>
                    <a:p>
                      <a:pPr algn="l"/>
                      <a:r>
                        <a:rPr lang="en-US" sz="1600" dirty="0">
                          <a:solidFill>
                            <a:schemeClr val="tx1"/>
                          </a:solidFill>
                          <a:latin typeface="+mj-lt"/>
                        </a:rPr>
                        <a:t>Deployment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One or more identical pods managed by Kubernetes</a:t>
                      </a:r>
                      <a:r>
                        <a:rPr lang="en-US" sz="1600" b="0" i="0" dirty="0">
                          <a:solidFill>
                            <a:schemeClr val="tx1"/>
                          </a:solidFill>
                          <a:effectLst/>
                          <a:latin typeface="+mn-lt"/>
                        </a:rPr>
                        <a:t>​</a:t>
                      </a: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51552">
                <a:tc>
                  <a:txBody>
                    <a:bodyPr/>
                    <a:lstStyle/>
                    <a:p>
                      <a:pPr algn="l"/>
                      <a:r>
                        <a:rPr lang="en-US" sz="1600" dirty="0">
                          <a:solidFill>
                            <a:schemeClr val="tx1"/>
                          </a:solidFill>
                          <a:latin typeface="+mj-lt"/>
                        </a:rPr>
                        <a:t>Manifest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YAML file describing a deployment</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4" name="Rectangle 3">
            <a:extLst>
              <a:ext uri="{FF2B5EF4-FFF2-40B4-BE49-F238E27FC236}">
                <a16:creationId xmlns:a16="http://schemas.microsoft.com/office/drawing/2014/main" id="{CB978711-4EDF-43DC-B1D6-D6934495E363}"/>
              </a:ext>
              <a:ext uri="{C183D7F6-B498-43B3-948B-1728B52AA6E4}">
                <adec:decorative xmlns:adec="http://schemas.microsoft.com/office/drawing/2017/decorative" val="1"/>
              </a:ext>
            </a:extLst>
          </p:cNvPr>
          <p:cNvSpPr/>
          <p:nvPr/>
        </p:nvSpPr>
        <p:spPr bwMode="auto">
          <a:xfrm>
            <a:off x="5600700" y="1192212"/>
            <a:ext cx="64087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9" name="Picture 48" descr="A Pool contains Nodes. Nodes are deployed with a YAML file and contain Pods. Pods have Containers">
            <a:extLst>
              <a:ext uri="{FF2B5EF4-FFF2-40B4-BE49-F238E27FC236}">
                <a16:creationId xmlns:a16="http://schemas.microsoft.com/office/drawing/2014/main" id="{8A31F694-08EF-4C73-A95F-C2C925992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36" y="1533569"/>
            <a:ext cx="5961064" cy="4486822"/>
          </a:xfrm>
          <a:prstGeom prst="rect">
            <a:avLst/>
          </a:prstGeom>
        </p:spPr>
      </p:pic>
    </p:spTree>
    <p:extLst>
      <p:ext uri="{BB962C8B-B14F-4D97-AF65-F5344CB8AC3E}">
        <p14:creationId xmlns:p14="http://schemas.microsoft.com/office/powerpoint/2010/main" val="10156459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z="2800" spc="0" dirty="0"/>
              <a:t>Learning Objectives - Configure </a:t>
            </a:r>
            <a:r>
              <a:rPr lang="en-US" spc="0" dirty="0"/>
              <a:t>Azure App Service Plans </a:t>
            </a:r>
          </a:p>
        </p:txBody>
      </p:sp>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465138" y="1535186"/>
            <a:ext cx="5406682" cy="392415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342900" indent="-342900">
              <a:spcAft>
                <a:spcPts val="600"/>
              </a:spcAft>
              <a:buFont typeface="Arial" panose="020B0604020202020204" pitchFamily="34" charset="0"/>
              <a:buChar char="•"/>
            </a:pPr>
            <a:r>
              <a:rPr lang="en-US" sz="2000" dirty="0">
                <a:solidFill>
                  <a:schemeClr val="tx1"/>
                </a:solidFill>
                <a:cs typeface="Segoe UI Semilight"/>
              </a:rPr>
              <a:t>Implement Azure App Service Plans</a:t>
            </a:r>
          </a:p>
          <a:p>
            <a:pPr marL="342900" indent="-342900">
              <a:spcAft>
                <a:spcPts val="600"/>
              </a:spcAft>
              <a:buFont typeface="Arial" panose="020B0604020202020204" pitchFamily="34" charset="0"/>
              <a:buChar char="•"/>
            </a:pPr>
            <a:r>
              <a:rPr lang="en-US" sz="2000" dirty="0">
                <a:solidFill>
                  <a:schemeClr val="tx1"/>
                </a:solidFill>
                <a:cs typeface="Segoe UI Semilight"/>
              </a:rPr>
              <a:t>Determine App Service Plan Pricing</a:t>
            </a:r>
          </a:p>
          <a:p>
            <a:pPr marL="342900" indent="-342900">
              <a:spcAft>
                <a:spcPts val="600"/>
              </a:spcAft>
              <a:buFont typeface="Arial" panose="020B0604020202020204" pitchFamily="34" charset="0"/>
              <a:buChar char="•"/>
            </a:pPr>
            <a:r>
              <a:rPr lang="en-US" sz="2000" dirty="0">
                <a:solidFill>
                  <a:schemeClr val="tx1"/>
                </a:solidFill>
                <a:cs typeface="Segoe UI Semilight"/>
              </a:rPr>
              <a:t>Scale Up and Scale Out the App Service Plan</a:t>
            </a:r>
          </a:p>
          <a:p>
            <a:pPr marL="342900" indent="-342900">
              <a:spcAft>
                <a:spcPts val="600"/>
              </a:spcAft>
              <a:buFont typeface="Arial" panose="020B0604020202020204" pitchFamily="34" charset="0"/>
              <a:buChar char="•"/>
            </a:pPr>
            <a:r>
              <a:rPr lang="en-US" sz="2000" dirty="0">
                <a:solidFill>
                  <a:schemeClr val="tx1"/>
                </a:solidFill>
                <a:cs typeface="Segoe UI Semilight"/>
              </a:rPr>
              <a:t>Configure App Service Plan Scaling</a:t>
            </a:r>
          </a:p>
          <a:p>
            <a:pPr marL="342900" indent="-342900">
              <a:spcAft>
                <a:spcPts val="600"/>
              </a:spcAft>
              <a:buFont typeface="Arial" panose="020B0604020202020204" pitchFamily="34" charset="0"/>
              <a:buChar char="•"/>
            </a:pPr>
            <a:r>
              <a:rPr lang="en-US" sz="2000" dirty="0">
                <a:solidFill>
                  <a:schemeClr val="tx1"/>
                </a:solidFill>
                <a:cs typeface="Segoe UI Semilight"/>
              </a:rPr>
              <a:t>Demonstration – Configure Azure App Service Plans</a:t>
            </a:r>
          </a:p>
          <a:p>
            <a:pPr marL="342900" indent="-342900">
              <a:spcAft>
                <a:spcPts val="600"/>
              </a:spcAft>
              <a:buFont typeface="Arial" panose="020B0604020202020204" pitchFamily="34" charset="0"/>
              <a:buChar char="•"/>
            </a:pPr>
            <a:r>
              <a:rPr lang="en-US" sz="2000" dirty="0">
                <a:solidFill>
                  <a:schemeClr val="tx1"/>
                </a:solidFill>
                <a:cs typeface="Segoe UI Semilight"/>
              </a:rPr>
              <a:t>Learning Recap</a:t>
            </a:r>
          </a:p>
          <a:p>
            <a:pPr marL="342900" indent="-342900">
              <a:spcAft>
                <a:spcPts val="600"/>
              </a:spcAft>
              <a:buFont typeface="Arial" panose="020B0604020202020204" pitchFamily="34" charset="0"/>
              <a:buChar char="•"/>
            </a:pPr>
            <a:endParaRPr lang="en-US" sz="2000" dirty="0">
              <a:solidFill>
                <a:schemeClr val="tx1"/>
              </a:solidFill>
              <a:cs typeface="Segoe UI Semilight"/>
            </a:endParaRPr>
          </a:p>
          <a:p>
            <a:pPr marL="342900" indent="-342900">
              <a:spcAft>
                <a:spcPts val="600"/>
              </a:spcAft>
              <a:buFont typeface="Arial" panose="020B0604020202020204" pitchFamily="34" charset="0"/>
              <a:buChar char="•"/>
            </a:pPr>
            <a:endParaRPr lang="en-US" sz="2000" dirty="0">
              <a:solidFill>
                <a:schemeClr val="tx1"/>
              </a:solidFill>
              <a:cs typeface="Segoe UI Semilight"/>
            </a:endParaRPr>
          </a:p>
          <a:p>
            <a:pPr marL="342900" indent="-342900">
              <a:spcAft>
                <a:spcPts val="600"/>
              </a:spcAft>
              <a:buFont typeface="Arial" panose="020B0604020202020204" pitchFamily="34" charset="0"/>
              <a:buChar char="•"/>
            </a:pPr>
            <a:endParaRPr lang="en-US" sz="2000" dirty="0">
              <a:solidFill>
                <a:schemeClr val="tx1"/>
              </a:solidFill>
              <a:cs typeface="Segoe UI Semilight"/>
            </a:endParaRPr>
          </a:p>
          <a:p>
            <a:pPr marL="342900" indent="-342900">
              <a:spcAft>
                <a:spcPts val="600"/>
              </a:spcAft>
              <a:buFont typeface="Arial" panose="020B0604020202020204" pitchFamily="34" charset="0"/>
              <a:buChar char="•"/>
            </a:pPr>
            <a:endParaRPr lang="en-US" sz="2000" dirty="0">
              <a:solidFill>
                <a:schemeClr val="tx1"/>
              </a:solidFill>
            </a:endParaRPr>
          </a:p>
        </p:txBody>
      </p:sp>
      <p:sp>
        <p:nvSpPr>
          <p:cNvPr id="6" name="TextBox 5">
            <a:extLst>
              <a:ext uri="{FF2B5EF4-FFF2-40B4-BE49-F238E27FC236}">
                <a16:creationId xmlns:a16="http://schemas.microsoft.com/office/drawing/2014/main" id="{E0FE39D2-CB3B-35B9-872B-99944407FB48}"/>
              </a:ext>
            </a:extLst>
          </p:cNvPr>
          <p:cNvSpPr txBox="1"/>
          <p:nvPr/>
        </p:nvSpPr>
        <p:spPr>
          <a:xfrm>
            <a:off x="6472355" y="1716224"/>
            <a:ext cx="4761702" cy="163121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Create and configure Azure App Service</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Provision an App Service plan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scaling for an App Service plan</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solidFill>
                  <a:schemeClr val="tx1"/>
                </a:solidFill>
              </a:rPr>
              <a:t>Implement Azure App Service Plans</a:t>
            </a:r>
          </a:p>
        </p:txBody>
      </p:sp>
      <p:sp>
        <p:nvSpPr>
          <p:cNvPr id="36" name="TextBox 35">
            <a:extLst>
              <a:ext uri="{FF2B5EF4-FFF2-40B4-BE49-F238E27FC236}">
                <a16:creationId xmlns:a16="http://schemas.microsoft.com/office/drawing/2014/main" id="{D42F2A4E-4628-48CD-94EB-2CB8F583BC58}"/>
              </a:ext>
            </a:extLst>
          </p:cNvPr>
          <p:cNvSpPr txBox="1"/>
          <p:nvPr/>
        </p:nvSpPr>
        <p:spPr>
          <a:xfrm>
            <a:off x="465138" y="1397477"/>
            <a:ext cx="8345375" cy="3846895"/>
          </a:xfrm>
          <a:prstGeom prst="rect">
            <a:avLst/>
          </a:prstGeom>
          <a:noFill/>
        </p:spPr>
        <p:txBody>
          <a:bodyPr wrap="square" lIns="0" tIns="0" rIns="0" bIns="0" rtlCol="0" anchor="t">
            <a:noAutofit/>
          </a:bodyPr>
          <a:lstStyle/>
          <a:p>
            <a:pPr marL="342900" indent="-342900" defTabSz="932472" fontAlgn="base">
              <a:spcBef>
                <a:spcPct val="0"/>
              </a:spcBef>
              <a:spcAft>
                <a:spcPts val="600"/>
              </a:spcAft>
              <a:buFont typeface="Arial" panose="020B0604020202020204" pitchFamily="34" charset="0"/>
              <a:buChar char="•"/>
            </a:pPr>
            <a:r>
              <a:rPr lang="en-US" sz="2200" dirty="0"/>
              <a:t>Determines performance, price, and features</a:t>
            </a:r>
          </a:p>
          <a:p>
            <a:pPr marL="342900" indent="-342900" defTabSz="932472" fontAlgn="base">
              <a:spcBef>
                <a:spcPct val="0"/>
              </a:spcBef>
              <a:spcAft>
                <a:spcPts val="600"/>
              </a:spcAft>
              <a:buFont typeface="Arial" panose="020B0604020202020204" pitchFamily="34" charset="0"/>
              <a:buChar char="•"/>
            </a:pPr>
            <a:r>
              <a:rPr lang="en-US" sz="2200" dirty="0"/>
              <a:t>Defines a set of compute resources for a web app to run</a:t>
            </a:r>
          </a:p>
          <a:p>
            <a:pPr marL="809271" lvl="1" indent="-342900" defTabSz="932472" fontAlgn="base">
              <a:spcBef>
                <a:spcPct val="0"/>
              </a:spcBef>
              <a:spcAft>
                <a:spcPts val="600"/>
              </a:spcAft>
              <a:buFont typeface="Arial" panose="020B0604020202020204" pitchFamily="34" charset="0"/>
              <a:buChar char="•"/>
            </a:pPr>
            <a:r>
              <a:rPr lang="en-US" sz="2200" dirty="0"/>
              <a:t>Region where compute resources will be created </a:t>
            </a:r>
          </a:p>
          <a:p>
            <a:pPr marL="809271" lvl="1" indent="-342900" defTabSz="932472" fontAlgn="base">
              <a:spcBef>
                <a:spcPct val="0"/>
              </a:spcBef>
              <a:spcAft>
                <a:spcPts val="600"/>
              </a:spcAft>
              <a:buFont typeface="Arial" panose="020B0604020202020204" pitchFamily="34" charset="0"/>
              <a:buChar char="•"/>
            </a:pPr>
            <a:r>
              <a:rPr lang="en-US" sz="2200" dirty="0"/>
              <a:t>Number of virtual machine instances </a:t>
            </a:r>
          </a:p>
          <a:p>
            <a:pPr marL="809271" lvl="1" indent="-342900" defTabSz="932472" fontAlgn="base">
              <a:spcBef>
                <a:spcPct val="0"/>
              </a:spcBef>
              <a:spcAft>
                <a:spcPts val="600"/>
              </a:spcAft>
              <a:buFont typeface="Arial" panose="020B0604020202020204" pitchFamily="34" charset="0"/>
              <a:buChar char="•"/>
            </a:pPr>
            <a:r>
              <a:rPr lang="en-US" sz="2200" dirty="0"/>
              <a:t>Size of virtual machine instances </a:t>
            </a:r>
          </a:p>
          <a:p>
            <a:pPr marL="809271" lvl="1" indent="-342900" defTabSz="932472" fontAlgn="base">
              <a:spcBef>
                <a:spcPct val="0"/>
              </a:spcBef>
              <a:spcAft>
                <a:spcPts val="600"/>
              </a:spcAft>
              <a:buFont typeface="Arial" panose="020B0604020202020204" pitchFamily="34" charset="0"/>
              <a:buChar char="•"/>
            </a:pPr>
            <a:r>
              <a:rPr lang="en-US" sz="2200" dirty="0"/>
              <a:t>Pricing tier (next slide)</a:t>
            </a:r>
          </a:p>
          <a:p>
            <a:pPr marL="342900" indent="-342900" defTabSz="932472" fontAlgn="base">
              <a:spcBef>
                <a:spcPct val="0"/>
              </a:spcBef>
              <a:spcAft>
                <a:spcPts val="600"/>
              </a:spcAft>
              <a:buFont typeface="Arial" panose="020B0604020202020204" pitchFamily="34" charset="0"/>
              <a:buChar char="•"/>
            </a:pPr>
            <a:r>
              <a:rPr lang="en-US" sz="2200" dirty="0"/>
              <a:t>One or more apps can be configured to run in the same App Service plan</a:t>
            </a:r>
          </a:p>
          <a:p>
            <a:pPr marL="342900" indent="-342900" defTabSz="932472" fontAlgn="base">
              <a:lnSpc>
                <a:spcPct val="150000"/>
              </a:lnSpc>
              <a:spcBef>
                <a:spcPct val="0"/>
              </a:spcBef>
              <a:spcAft>
                <a:spcPct val="0"/>
              </a:spcAft>
              <a:buFont typeface="Arial" panose="020B0604020202020204" pitchFamily="34" charset="0"/>
              <a:buChar char="•"/>
            </a:pPr>
            <a:endParaRPr lang="en-US" sz="2200" dirty="0"/>
          </a:p>
          <a:p>
            <a:pPr marL="342900" indent="-342900" defTabSz="932472" fontAlgn="base">
              <a:lnSpc>
                <a:spcPct val="150000"/>
              </a:lnSpc>
              <a:spcBef>
                <a:spcPct val="0"/>
              </a:spcBef>
              <a:spcAft>
                <a:spcPct val="0"/>
              </a:spcAft>
              <a:buFont typeface="Arial" panose="020B0604020202020204" pitchFamily="34" charset="0"/>
              <a:buChar char="•"/>
            </a:pPr>
            <a:endParaRPr lang="en-US" sz="2200" dirty="0"/>
          </a:p>
          <a:p>
            <a:pPr marL="342900" indent="-342900" defTabSz="932472" fontAlgn="base">
              <a:lnSpc>
                <a:spcPct val="150000"/>
              </a:lnSpc>
              <a:spcBef>
                <a:spcPct val="0"/>
              </a:spcBef>
              <a:spcAft>
                <a:spcPct val="0"/>
              </a:spcAft>
              <a:buFont typeface="Arial" panose="020B0604020202020204" pitchFamily="34" charset="0"/>
              <a:buChar char="•"/>
            </a:pPr>
            <a:endParaRPr lang="en-US" sz="2200" dirty="0"/>
          </a:p>
          <a:p>
            <a:pPr marL="342900" indent="-342900" defTabSz="932472" fontAlgn="base">
              <a:lnSpc>
                <a:spcPct val="150000"/>
              </a:lnSpc>
              <a:spcBef>
                <a:spcPct val="0"/>
              </a:spcBef>
              <a:spcAft>
                <a:spcPct val="0"/>
              </a:spcAft>
              <a:buFont typeface="Arial" panose="020B0604020202020204" pitchFamily="34" charset="0"/>
              <a:buChar char="•"/>
            </a:pPr>
            <a:endParaRPr lang="en-US" sz="2200" dirty="0"/>
          </a:p>
        </p:txBody>
      </p:sp>
      <p:pic>
        <p:nvPicPr>
          <p:cNvPr id="5" name="Graphic 4">
            <a:extLst>
              <a:ext uri="{FF2B5EF4-FFF2-40B4-BE49-F238E27FC236}">
                <a16:creationId xmlns:a16="http://schemas.microsoft.com/office/drawing/2014/main" id="{E21912FC-2672-A7AB-AA55-EE449C58300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27533" y="1797871"/>
            <a:ext cx="1785116" cy="1785116"/>
          </a:xfrm>
          <a:prstGeom prst="rect">
            <a:avLst/>
          </a:prstGeom>
        </p:spPr>
      </p:pic>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t>Determine App Service Plan Pricing</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964440534"/>
              </p:ext>
            </p:extLst>
          </p:nvPr>
        </p:nvGraphicFramePr>
        <p:xfrm>
          <a:off x="465138" y="125556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dirty="0">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Shared </a:t>
                      </a:r>
                    </a:p>
                    <a:p>
                      <a:pPr algn="l" fontAlgn="t"/>
                      <a:r>
                        <a:rPr lang="en-US" sz="1800" b="0" cap="none" dirty="0">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Basic </a:t>
                      </a:r>
                    </a:p>
                    <a:p>
                      <a:pPr algn="l" fontAlgn="t"/>
                      <a:r>
                        <a:rPr lang="en-US" sz="1800" b="0" cap="none" dirty="0">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Standard</a:t>
                      </a:r>
                      <a:r>
                        <a:rPr lang="en-US" sz="1800" b="0" cap="none" dirty="0">
                          <a:solidFill>
                            <a:schemeClr val="bg1"/>
                          </a:solidFill>
                          <a:effectLst/>
                          <a:latin typeface="+mj-lt"/>
                        </a:rPr>
                        <a:t> </a:t>
                      </a:r>
                    </a:p>
                    <a:p>
                      <a:pPr algn="l" fontAlgn="t"/>
                      <a:r>
                        <a:rPr lang="en-US" sz="1800" b="0" cap="none" dirty="0">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Premium </a:t>
                      </a:r>
                    </a:p>
                    <a:p>
                      <a:pPr algn="l" fontAlgn="t"/>
                      <a:r>
                        <a:rPr lang="en-US" sz="1800" b="0" cap="none" dirty="0">
                          <a:solidFill>
                            <a:schemeClr val="bg1"/>
                          </a:solidFill>
                          <a:effectLst/>
                          <a:latin typeface="+mj-lt"/>
                        </a:rPr>
                        <a:t>(enhanced scale</a:t>
                      </a:r>
                      <a:br>
                        <a:rPr lang="en-US" sz="1800" b="0" cap="none" dirty="0">
                          <a:solidFill>
                            <a:schemeClr val="bg1"/>
                          </a:solidFill>
                          <a:effectLst/>
                          <a:latin typeface="+mj-lt"/>
                        </a:rPr>
                      </a:br>
                      <a:r>
                        <a:rPr lang="en-US" sz="1800" b="0" cap="none" dirty="0">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Isolated </a:t>
                      </a:r>
                    </a:p>
                    <a:p>
                      <a:pPr algn="l" fontAlgn="t"/>
                      <a:r>
                        <a:rPr lang="en-US" sz="1800" b="0" cap="none" dirty="0">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dirty="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sz="1600" dirty="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8139117"/>
                  </a:ext>
                </a:extLst>
              </a:tr>
              <a:tr h="0">
                <a:tc>
                  <a:txBody>
                    <a:bodyPr/>
                    <a:lstStyle/>
                    <a:p>
                      <a:pPr algn="l" fontAlgn="t"/>
                      <a:r>
                        <a:rPr lang="en-US" sz="1600" dirty="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8439219"/>
                  </a:ext>
                </a:extLst>
              </a:tr>
              <a:tr h="0">
                <a:tc>
                  <a:txBody>
                    <a:bodyPr/>
                    <a:lstStyle/>
                    <a:p>
                      <a:pPr algn="l" fontAlgn="t"/>
                      <a:r>
                        <a:rPr lang="en-US" sz="1600" dirty="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8512727"/>
                  </a:ext>
                </a:extLst>
              </a:tr>
              <a:tr h="0">
                <a:tc>
                  <a:txBody>
                    <a:bodyPr/>
                    <a:lstStyle/>
                    <a:p>
                      <a:pPr algn="l" fontAlgn="t"/>
                      <a:r>
                        <a:rPr lang="en-US" sz="1600" dirty="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684497"/>
                  </a:ext>
                </a:extLst>
              </a:tr>
              <a:tr h="0">
                <a:tc>
                  <a:txBody>
                    <a:bodyPr/>
                    <a:lstStyle/>
                    <a:p>
                      <a:pPr algn="l" fontAlgn="t"/>
                      <a:r>
                        <a:rPr lang="en-US" sz="1600" dirty="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dirty="0">
                <a:solidFill>
                  <a:schemeClr val="tx1"/>
                </a:solidFill>
                <a:latin typeface="+mj-lt"/>
                <a:cs typeface="Segoe UI Semilight"/>
              </a:rPr>
              <a:t>Shared compute </a:t>
            </a:r>
            <a:r>
              <a:rPr lang="en-US" dirty="0">
                <a:solidFill>
                  <a:schemeClr val="tx1"/>
                </a:solidFill>
                <a:cs typeface="Segoe UI Semilight"/>
              </a:rPr>
              <a:t>(Free and Shared). Run apps on </a:t>
            </a:r>
            <a:br>
              <a:rPr lang="en-US" dirty="0">
                <a:solidFill>
                  <a:schemeClr val="tx1"/>
                </a:solidFill>
                <a:cs typeface="Segoe UI Semilight"/>
              </a:rPr>
            </a:br>
            <a:r>
              <a:rPr lang="en-US" dirty="0">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Dedicated compute</a:t>
            </a:r>
            <a:br>
              <a:rPr lang="en-US" dirty="0">
                <a:solidFill>
                  <a:schemeClr val="tx1"/>
                </a:solidFill>
                <a:latin typeface="+mj-lt"/>
                <a:cs typeface="Segoe UI Semilight"/>
              </a:rPr>
            </a:br>
            <a:r>
              <a:rPr lang="en-US" dirty="0">
                <a:solidFill>
                  <a:schemeClr val="tx1"/>
                </a:solidFill>
                <a:cs typeface="Segoe UI Semilight"/>
              </a:rPr>
              <a:t>(Basic, Standard, Premium). </a:t>
            </a:r>
            <a:br>
              <a:rPr lang="en-US" dirty="0">
                <a:solidFill>
                  <a:schemeClr val="tx1"/>
                </a:solidFill>
                <a:cs typeface="Segoe UI Semilight"/>
              </a:rPr>
            </a:br>
            <a:r>
              <a:rPr lang="en-US" dirty="0">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Isolated.</a:t>
            </a:r>
            <a:r>
              <a:rPr lang="en-US" dirty="0">
                <a:solidFill>
                  <a:schemeClr val="tx1"/>
                </a:solidFill>
                <a:cs typeface="Segoe UI Semilight"/>
              </a:rPr>
              <a:t> Runs apps on</a:t>
            </a:r>
            <a:br>
              <a:rPr lang="en-US" dirty="0">
                <a:solidFill>
                  <a:schemeClr val="tx1"/>
                </a:solidFill>
                <a:cs typeface="Segoe UI Semilight"/>
              </a:rPr>
            </a:br>
            <a:r>
              <a:rPr lang="en-US" dirty="0">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p:txBody>
          <a:bodyPr/>
          <a:lstStyle/>
          <a:p>
            <a:pPr>
              <a:lnSpc>
                <a:spcPct val="100000"/>
              </a:lnSpc>
            </a:pPr>
            <a:r>
              <a:rPr lang="en-US" spc="0" dirty="0"/>
              <a:t>Scale Up and Scale Out the App Service Plan</a:t>
            </a: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21859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57381" y="4850978"/>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dirty="0">
                <a:solidFill>
                  <a:schemeClr val="tx1"/>
                </a:solidFill>
                <a:latin typeface="+mj-lt"/>
              </a:rPr>
              <a:t>Scale up (change the App Service plan):</a:t>
            </a:r>
          </a:p>
          <a:p>
            <a:pPr marL="285750" lvl="1" indent="-285750">
              <a:spcBef>
                <a:spcPts val="600"/>
              </a:spcBef>
              <a:buFont typeface="Arial" panose="020B0604020202020204" pitchFamily="34" charset="0"/>
              <a:buChar char="•"/>
            </a:pPr>
            <a:r>
              <a:rPr lang="en-US" dirty="0">
                <a:solidFill>
                  <a:schemeClr val="tx1"/>
                </a:solidFill>
              </a:rPr>
              <a:t>More hardware (CPU, memory, disk)</a:t>
            </a:r>
          </a:p>
          <a:p>
            <a:pPr marL="285750" lvl="1" indent="-285750">
              <a:spcBef>
                <a:spcPts val="600"/>
              </a:spcBef>
              <a:buFont typeface="Arial" panose="020B0604020202020204" pitchFamily="34" charset="0"/>
              <a:buChar char="•"/>
            </a:pPr>
            <a:r>
              <a:rPr lang="en-US" dirty="0">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6004866" y="4850978"/>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dirty="0">
                <a:solidFill>
                  <a:schemeClr val="tx1"/>
                </a:solidFill>
                <a:latin typeface="+mj-lt"/>
              </a:rPr>
              <a:t>Scale out (increase the number of VM instances):</a:t>
            </a:r>
          </a:p>
          <a:p>
            <a:pPr marL="285750" lvl="1" indent="-285750">
              <a:spcBef>
                <a:spcPts val="600"/>
              </a:spcBef>
              <a:buFont typeface="Arial" panose="020B0604020202020204" pitchFamily="34" charset="0"/>
              <a:buChar char="•"/>
            </a:pPr>
            <a:r>
              <a:rPr lang="en-US" dirty="0">
                <a:solidFill>
                  <a:schemeClr val="tx1"/>
                </a:solidFill>
              </a:rPr>
              <a:t>Manual (fixed number of instances)</a:t>
            </a:r>
          </a:p>
          <a:p>
            <a:pPr marL="285750" lvl="1" indent="-285750">
              <a:spcBef>
                <a:spcPts val="600"/>
              </a:spcBef>
              <a:buFont typeface="Arial" panose="020B0604020202020204" pitchFamily="34" charset="0"/>
              <a:buChar char="•"/>
            </a:pPr>
            <a:r>
              <a:rPr lang="en-US" dirty="0">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p:txBody>
          <a:bodyPr/>
          <a:lstStyle/>
          <a:p>
            <a:pPr>
              <a:lnSpc>
                <a:spcPct val="100000"/>
              </a:lnSpc>
            </a:pPr>
            <a:r>
              <a:rPr lang="en-US" spc="0" dirty="0"/>
              <a:t>Configure App Service Plan Scaling</a:t>
            </a: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366047"/>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65138" y="4890854"/>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Adjust available resources based on the current demand</a:t>
            </a:r>
          </a:p>
          <a:p>
            <a:endParaRPr lang="en-US" sz="1600" dirty="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327890" y="4890854"/>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97469" y="4890854"/>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based on</a:t>
            </a:r>
            <a:br>
              <a:rPr lang="en-US" sz="1600" dirty="0">
                <a:solidFill>
                  <a:schemeClr val="tx1"/>
                </a:solidFill>
              </a:rPr>
            </a:br>
            <a:r>
              <a:rPr lang="en-US" sz="1600" dirty="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89230" y="4890854"/>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according to a schedule (weekdays, weekends, times, holidays)</a:t>
            </a:r>
          </a:p>
          <a:p>
            <a:endParaRPr lang="en-US" sz="1600" dirty="0">
              <a:solidFill>
                <a:schemeClr val="tx1"/>
              </a:solidFill>
            </a:endParaRPr>
          </a:p>
          <a:p>
            <a:endParaRPr lang="en-US" sz="1600" dirty="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51982" y="4890854"/>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314734" y="4890854"/>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scale in</a:t>
            </a:r>
          </a:p>
        </p:txBody>
      </p:sp>
    </p:spTree>
    <p:extLst>
      <p:ext uri="{BB962C8B-B14F-4D97-AF65-F5344CB8AC3E}">
        <p14:creationId xmlns:p14="http://schemas.microsoft.com/office/powerpoint/2010/main" val="1776299470"/>
      </p:ext>
    </p:extLst>
  </p:cSld>
  <p:clrMapOvr>
    <a:masterClrMapping/>
  </p:clrMapOvr>
  <p:transition>
    <p:fade/>
  </p:transition>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3919</Words>
  <Application>Microsoft Office PowerPoint</Application>
  <PresentationFormat>Custom</PresentationFormat>
  <Paragraphs>518</Paragraphs>
  <Slides>42</Slides>
  <Notes>36</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Courier New</vt:lpstr>
      <vt:lpstr>Segoe UI</vt:lpstr>
      <vt:lpstr>Segoe UI Semibold</vt:lpstr>
      <vt:lpstr>Segoe UI Semilight</vt:lpstr>
      <vt:lpstr>Wingdings</vt:lpstr>
      <vt:lpstr>1_Azure 1</vt:lpstr>
      <vt:lpstr>AZ-104T00A Administer PaaS Compute Options</vt:lpstr>
      <vt:lpstr>Administer PaaS Compute Options Introduction</vt:lpstr>
      <vt:lpstr>Administer PaaS Compute Options whiteboard</vt:lpstr>
      <vt:lpstr>Configure Azure App Service Plans</vt:lpstr>
      <vt:lpstr>Learning Objectives - Configure Azure App Service Plans </vt:lpstr>
      <vt:lpstr>Implement Azure App Service Plans</vt:lpstr>
      <vt:lpstr>Determine App Service Plan Pricing</vt:lpstr>
      <vt:lpstr>Scale Up and Scale Out the App Service Plan</vt:lpstr>
      <vt:lpstr>Configure App Service Plan Scaling</vt:lpstr>
      <vt:lpstr>Demonstration – Configure App Service plans</vt:lpstr>
      <vt:lpstr>Learning Recap – Configure Azure App Service Plans</vt:lpstr>
      <vt:lpstr>Configure Azure App Services</vt:lpstr>
      <vt:lpstr>Learning Objectives - Configure Azure App Services</vt:lpstr>
      <vt:lpstr>Implement Azure App Service</vt:lpstr>
      <vt:lpstr>Create an App Service</vt:lpstr>
      <vt:lpstr>Create Deployment Slots</vt:lpstr>
      <vt:lpstr>Add Deployment Slots</vt:lpstr>
      <vt:lpstr>Secure an App Service</vt:lpstr>
      <vt:lpstr>Create Custom Domain Names</vt:lpstr>
      <vt:lpstr>Backup an App Service</vt:lpstr>
      <vt:lpstr>Demonstration – Configure Azure App Services</vt:lpstr>
      <vt:lpstr>Learning Recap – Configure Azure App Services</vt:lpstr>
      <vt:lpstr>Configure Azure Container Instances</vt:lpstr>
      <vt:lpstr>Learning Objectives - Configure Azure Container Instances </vt:lpstr>
      <vt:lpstr>Compare Containers to Virtual Machines</vt:lpstr>
      <vt:lpstr>Explore Azure Container Instances Benefits</vt:lpstr>
      <vt:lpstr>Implement Container Groups</vt:lpstr>
      <vt:lpstr>Understand the Docker Platform (optional)</vt:lpstr>
      <vt:lpstr>Demonstration - Configure Azure Container Instances</vt:lpstr>
      <vt:lpstr>Manage Containers with Azure Container Apps </vt:lpstr>
      <vt:lpstr>Demonstration - Configure Azure Container Apps</vt:lpstr>
      <vt:lpstr>Learning Recap – Configure Azure Container Instances</vt:lpstr>
      <vt:lpstr>Lab 09a – Implement Web Apps Lab 09b – Implement Azure Container Instances Lab 09c – Implement Azure Container Apps </vt:lpstr>
      <vt:lpstr>Lab 09a – Implement web apps</vt:lpstr>
      <vt:lpstr>Lab 09a – Web App Architecture Diagram</vt:lpstr>
      <vt:lpstr>Lab 09b – Implement Azure Container Instances</vt:lpstr>
      <vt:lpstr>Lab 09b – Azure Container Instances Diagram</vt:lpstr>
      <vt:lpstr>Lab 09c – Implement Azure Container Apps</vt:lpstr>
      <vt:lpstr>Lab 09c – Azure Container Architecture Diagram</vt:lpstr>
      <vt:lpstr>End of presentation</vt:lpstr>
      <vt:lpstr>Azure Kubernetes Service</vt:lpstr>
      <vt:lpstr>Understand AKS 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2023-11-13T15:54:57Z</dcterms:created>
  <dcterms:modified xsi:type="dcterms:W3CDTF">2024-02-20T13:38:24Z</dcterms:modified>
</cp:coreProperties>
</file>