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4634" r:id="rId1"/>
  </p:sldMasterIdLst>
  <p:notesMasterIdLst>
    <p:notesMasterId r:id="rId31"/>
  </p:notesMasterIdLst>
  <p:handoutMasterIdLst>
    <p:handoutMasterId r:id="rId32"/>
  </p:handoutMasterIdLst>
  <p:sldIdLst>
    <p:sldId id="2579" r:id="rId2"/>
    <p:sldId id="2462" r:id="rId3"/>
    <p:sldId id="2076138224" r:id="rId4"/>
    <p:sldId id="2009" r:id="rId5"/>
    <p:sldId id="2587" r:id="rId6"/>
    <p:sldId id="2588" r:id="rId7"/>
    <p:sldId id="2593" r:id="rId8"/>
    <p:sldId id="2454" r:id="rId9"/>
    <p:sldId id="2063" r:id="rId10"/>
    <p:sldId id="2455" r:id="rId11"/>
    <p:sldId id="2065" r:id="rId12"/>
    <p:sldId id="2585" r:id="rId13"/>
    <p:sldId id="2010" r:id="rId14"/>
    <p:sldId id="2589" r:id="rId15"/>
    <p:sldId id="2226" r:id="rId16"/>
    <p:sldId id="2467" r:id="rId17"/>
    <p:sldId id="2459" r:id="rId18"/>
    <p:sldId id="2227" r:id="rId19"/>
    <p:sldId id="2228" r:id="rId20"/>
    <p:sldId id="2595" r:id="rId21"/>
    <p:sldId id="2465" r:id="rId22"/>
    <p:sldId id="2464" r:id="rId23"/>
    <p:sldId id="2466" r:id="rId24"/>
    <p:sldId id="2422" r:id="rId25"/>
    <p:sldId id="2594" r:id="rId26"/>
    <p:sldId id="2580" r:id="rId27"/>
    <p:sldId id="2076138225" r:id="rId28"/>
    <p:sldId id="2604" r:id="rId29"/>
    <p:sldId id="2591" r:id="rId30"/>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ata Protection" id="{F511C09D-F95E-4F0B-85FA-19918DB0F204}">
          <p14:sldIdLst>
            <p14:sldId id="2579"/>
            <p14:sldId id="2462"/>
            <p14:sldId id="2076138224"/>
          </p14:sldIdLst>
        </p14:section>
        <p14:section name="File and Folder Backup" id="{0EEC7B7E-C06B-4E0E-A612-7DD0FE998BBF}">
          <p14:sldIdLst>
            <p14:sldId id="2009"/>
            <p14:sldId id="2587"/>
            <p14:sldId id="2588"/>
            <p14:sldId id="2593"/>
            <p14:sldId id="2454"/>
            <p14:sldId id="2063"/>
            <p14:sldId id="2455"/>
            <p14:sldId id="2065"/>
            <p14:sldId id="2585"/>
          </p14:sldIdLst>
        </p14:section>
        <p14:section name="VM Backups" id="{A605CAF9-8DD2-40AC-9B37-591078F1E8A9}">
          <p14:sldIdLst>
            <p14:sldId id="2010"/>
            <p14:sldId id="2589"/>
            <p14:sldId id="2226"/>
            <p14:sldId id="2467"/>
            <p14:sldId id="2459"/>
            <p14:sldId id="2227"/>
            <p14:sldId id="2228"/>
            <p14:sldId id="2595"/>
            <p14:sldId id="2465"/>
            <p14:sldId id="2464"/>
            <p14:sldId id="2466"/>
            <p14:sldId id="2422"/>
            <p14:sldId id="2594"/>
          </p14:sldIdLst>
        </p14:section>
        <p14:section name="Labs" id="{D91375B6-FAA3-4D91-BD9C-64EE2D6B727E}">
          <p14:sldIdLst>
            <p14:sldId id="2580"/>
            <p14:sldId id="2076138225"/>
            <p14:sldId id="2604"/>
            <p14:sldId id="2591"/>
          </p14:sldIdLst>
        </p14:section>
        <p14:section name="Extra Optional Slides" id="{47EE68BE-357E-4CB1-817B-3C5429631236}">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5" name="Author" initials="A"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43A5E"/>
    <a:srgbClr val="F2F2F2"/>
    <a:srgbClr val="EBEBEB"/>
    <a:srgbClr val="59B4D9"/>
    <a:srgbClr val="FFFFFF"/>
    <a:srgbClr val="FFF100"/>
    <a:srgbClr val="75757A"/>
    <a:srgbClr val="3C3C41"/>
    <a:srgbClr val="30E5D0"/>
    <a:srgbClr val="008272"/>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E1BFF75-E3A4-4A20-B1CE-25B5841E9F14}" v="3" dt="2024-02-20T13:34:43.45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494" autoAdjust="0"/>
    <p:restoredTop sz="86909" autoAdjust="0"/>
  </p:normalViewPr>
  <p:slideViewPr>
    <p:cSldViewPr snapToGrid="0">
      <p:cViewPr varScale="1">
        <p:scale>
          <a:sx n="91" d="100"/>
          <a:sy n="91" d="100"/>
        </p:scale>
        <p:origin x="1116" y="78"/>
      </p:cViewPr>
      <p:guideLst/>
    </p:cSldViewPr>
  </p:slideViewPr>
  <p:outlineViewPr>
    <p:cViewPr>
      <p:scale>
        <a:sx n="33" d="100"/>
        <a:sy n="33" d="100"/>
      </p:scale>
      <p:origin x="0" y="-372"/>
    </p:cViewPr>
  </p:outlineViewPr>
  <p:notesTextViewPr>
    <p:cViewPr>
      <p:scale>
        <a:sx n="100" d="100"/>
        <a:sy n="100" d="100"/>
      </p:scale>
      <p:origin x="0" y="0"/>
    </p:cViewPr>
  </p:notesTextViewPr>
  <p:sorterViewPr>
    <p:cViewPr>
      <p:scale>
        <a:sx n="75" d="100"/>
        <a:sy n="75" d="100"/>
      </p:scale>
      <p:origin x="0" y="-924"/>
    </p:cViewPr>
  </p:sorterViewPr>
  <p:notesViewPr>
    <p:cSldViewPr snapToGrid="0">
      <p:cViewPr>
        <p:scale>
          <a:sx n="100" d="100"/>
          <a:sy n="100" d="100"/>
        </p:scale>
        <p:origin x="2076" y="-46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8/10/relationships/authors" Target="authors.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commentAuthors" Target="commentAuthors.xml"/><Relationship Id="rId38"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A5FDB7B-8DB8-4A3A-95C8-7102BBC9A9E1}" type="datetime8">
              <a:rPr lang="en-US" smtClean="0">
                <a:latin typeface="Segoe UI" pitchFamily="34" charset="0"/>
              </a:rPr>
              <a:t>2/20/2024 5:33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CE60099-03E7-4FA1-8A7F-E6E6CFB0F855}" type="datetime8">
              <a:rPr lang="en-US" smtClean="0"/>
              <a:t>2/20/2024 5:32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dt="0"/>
  <p:notesStyle>
    <a:lvl1pPr marL="0" algn="l" defTabSz="932742" rtl="0" eaLnBrk="1" latinLnBrk="0" hangingPunct="1">
      <a:lnSpc>
        <a:spcPct val="90000"/>
      </a:lnSpc>
      <a:spcAft>
        <a:spcPts val="340"/>
      </a:spcAft>
      <a:defRPr sz="1200" kern="1200">
        <a:solidFill>
          <a:schemeClr val="tx1"/>
        </a:solidFill>
        <a:latin typeface="Segoe UI" panose="020B0502040204020203"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1200" kern="1200">
        <a:solidFill>
          <a:schemeClr val="tx1"/>
        </a:solidFill>
        <a:latin typeface="Segoe UI" panose="020B0502040204020203"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1200" kern="1200">
        <a:solidFill>
          <a:schemeClr val="tx1"/>
        </a:solidFill>
        <a:latin typeface="Segoe UI" panose="020B0502040204020203"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1200" kern="1200">
        <a:solidFill>
          <a:schemeClr val="tx1"/>
        </a:solidFill>
        <a:latin typeface="Segoe UI" panose="020B0502040204020203"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1200" kern="1200">
        <a:solidFill>
          <a:schemeClr val="tx1"/>
        </a:solidFill>
        <a:latin typeface="Segoe UI" panose="020B0502040204020203"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sz="1200" b="0" i="0" baseline="0" dirty="0"/>
              <a:t>These Learn modules are part of the </a:t>
            </a:r>
            <a:r>
              <a:rPr lang="en-US" sz="1200" b="0" i="0" baseline="0" dirty="0">
                <a:solidFill>
                  <a:srgbClr val="171717"/>
                </a:solidFill>
                <a:effectLst/>
                <a:latin typeface="Segoe UI" panose="020B0502040204020203" pitchFamily="34" charset="0"/>
              </a:rPr>
              <a:t>AZ-104: Monitor and back up Azure resources </a:t>
            </a:r>
            <a:r>
              <a:rPr lang="en-US" sz="1200" b="0" i="0" baseline="0" dirty="0"/>
              <a:t>(https://docs.microsoft.com/learn/paths/az-104-monitor-backup-resources/learning path. </a:t>
            </a:r>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619146B-24F9-441E-A368-DB3B5A84C1D4}"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2/20/2024 5:32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0803959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About Azure file share backup - https://docs.microsoft.com/azure/backup/azure-file-share-backup-overview</a:t>
            </a:r>
          </a:p>
          <a:p>
            <a:endParaRPr lang="en-US" dirty="0"/>
          </a:p>
          <a:p>
            <a:r>
              <a:rPr lang="en-US" dirty="0"/>
              <a:t>Back up Azure file shares - https://docs.microsoft.com/azure/backup/backup-afs</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26077480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Back up Windows Server files and folders to Azure -https://docs.microsoft.com/azure/backup/backup-windows-with-mars-agent </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2/20/2024 5:32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24674534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Additional questions in Office Forms - https://forms.office.com/Pages/ShareFormPage.aspx?id=v4j5cvGGr0GRqy180BHbR5NEFZBpuAZBgxPOGXi_gX5UNFEwTzhFUTdTUTZBWFdDWUVMRkxDWTVBTC4u&amp;sharetoken=mYk00FZIuUtj2z7QzeEU&amp;wdLOR=cD67ACE90-C2B7-4D71-9B7E-1F000829BE34</a:t>
            </a:r>
          </a:p>
          <a:p>
            <a:endParaRPr lang="en-US" dirty="0"/>
          </a:p>
          <a:p>
            <a:pPr marL="0" marR="365760" lvl="0" indent="0">
              <a:lnSpc>
                <a:spcPct val="107000"/>
              </a:lnSpc>
              <a:spcBef>
                <a:spcPts val="0"/>
              </a:spcBef>
              <a:spcAft>
                <a:spcPts val="0"/>
              </a:spcAft>
              <a:buFont typeface="+mj-lt"/>
              <a:buNone/>
            </a:pPr>
            <a:r>
              <a:rPr lang="en-US" sz="1800" dirty="0">
                <a:solidFill>
                  <a:srgbClr val="505050"/>
                </a:solidFill>
                <a:effectLst/>
                <a:latin typeface="Calibri" panose="020F0502020204030204" pitchFamily="34" charset="0"/>
                <a:ea typeface="Segoe UI" panose="020B0502040204020203" pitchFamily="34" charset="0"/>
                <a:cs typeface="Segoe UI (Body)"/>
              </a:rPr>
              <a:t>What workloads can Azure Backup back up? Discuss both on-premises and Azure workloads. </a:t>
            </a:r>
            <a:endParaRPr lang="en-US" sz="1800" b="0" dirty="0">
              <a:solidFill>
                <a:srgbClr val="505050"/>
              </a:solidFill>
              <a:effectLst/>
              <a:latin typeface="Segoe UI" panose="020B0502040204020203" pitchFamily="34" charset="0"/>
              <a:ea typeface="Segoe UI" panose="020B0502040204020203" pitchFamily="34" charset="0"/>
              <a:cs typeface="Segoe UI (Body)"/>
            </a:endParaRPr>
          </a:p>
          <a:p>
            <a:pPr marL="0" marR="365760" lvl="0" indent="0">
              <a:lnSpc>
                <a:spcPct val="107000"/>
              </a:lnSpc>
              <a:spcBef>
                <a:spcPts val="0"/>
              </a:spcBef>
              <a:spcAft>
                <a:spcPts val="0"/>
              </a:spcAft>
              <a:buFont typeface="+mj-lt"/>
              <a:buNone/>
            </a:pPr>
            <a:r>
              <a:rPr lang="en-US" sz="1800" b="1" dirty="0">
                <a:solidFill>
                  <a:srgbClr val="505050"/>
                </a:solidFill>
                <a:effectLst/>
                <a:latin typeface="Calibri" panose="020F0502020204030204" pitchFamily="34" charset="0"/>
                <a:ea typeface="Segoe UI" panose="020B0502040204020203" pitchFamily="34" charset="0"/>
                <a:cs typeface="Segoe UI (Body)"/>
              </a:rPr>
              <a:t>Answer: </a:t>
            </a:r>
            <a:r>
              <a:rPr lang="en-US" sz="1800" dirty="0">
                <a:solidFill>
                  <a:srgbClr val="505050"/>
                </a:solidFill>
                <a:effectLst/>
                <a:latin typeface="Calibri" panose="020F0502020204030204" pitchFamily="34" charset="0"/>
                <a:ea typeface="Segoe UI" panose="020B0502040204020203" pitchFamily="34" charset="0"/>
                <a:cs typeface="Segoe UI (Body)"/>
              </a:rPr>
              <a:t>Azure Backup is the main tool to backup and restore workloads. On-premises workloads include files and folders, Hyper-V virtual machines, VMware virtual machines, Microsoft SQL Server, Microsoft SharePoint, Microsoft Exchange, System State, and Bare Metal Recovery. Azure workloads include virtual machines, Azure file shares, SQL Server in Azure VM, and SAP HANA in Azure VM. </a:t>
            </a:r>
            <a:endParaRPr lang="en-US" sz="1800" dirty="0">
              <a:solidFill>
                <a:srgbClr val="505050"/>
              </a:solidFill>
              <a:effectLst/>
              <a:latin typeface="Segoe UI" panose="020B0502040204020203" pitchFamily="34" charset="0"/>
              <a:ea typeface="Segoe UI" panose="020B0502040204020203" pitchFamily="34" charset="0"/>
              <a:cs typeface="Segoe UI (Body)"/>
            </a:endParaRPr>
          </a:p>
          <a:p>
            <a:pPr marL="457200" marR="365760">
              <a:lnSpc>
                <a:spcPct val="107000"/>
              </a:lnSpc>
              <a:spcBef>
                <a:spcPts val="0"/>
              </a:spcBef>
              <a:spcAft>
                <a:spcPts val="0"/>
              </a:spcAft>
            </a:pPr>
            <a:r>
              <a:rPr lang="en-US" sz="1800" dirty="0">
                <a:solidFill>
                  <a:srgbClr val="505050"/>
                </a:solidFill>
                <a:effectLst/>
                <a:latin typeface="Calibri" panose="020F0502020204030204" pitchFamily="34" charset="0"/>
                <a:ea typeface="Segoe UI" panose="020B0502040204020203" pitchFamily="34" charset="0"/>
                <a:cs typeface="Segoe UI (Body)"/>
              </a:rPr>
              <a:t> </a:t>
            </a:r>
            <a:endParaRPr lang="en-US" sz="1800" dirty="0">
              <a:solidFill>
                <a:srgbClr val="505050"/>
              </a:solidFill>
              <a:effectLst/>
              <a:latin typeface="Segoe UI" panose="020B0502040204020203" pitchFamily="34" charset="0"/>
              <a:ea typeface="Segoe UI" panose="020B0502040204020203" pitchFamily="34" charset="0"/>
              <a:cs typeface="Segoe UI (Body)"/>
            </a:endParaRPr>
          </a:p>
          <a:p>
            <a:pPr marL="0" marR="365760" lvl="0" indent="0">
              <a:lnSpc>
                <a:spcPct val="107000"/>
              </a:lnSpc>
              <a:spcBef>
                <a:spcPts val="0"/>
              </a:spcBef>
              <a:spcAft>
                <a:spcPts val="800"/>
              </a:spcAft>
              <a:buFont typeface="+mj-lt"/>
              <a:buNone/>
            </a:pPr>
            <a:r>
              <a:rPr lang="en-US" sz="1800" dirty="0">
                <a:solidFill>
                  <a:srgbClr val="505050"/>
                </a:solidFill>
                <a:effectLst/>
                <a:latin typeface="Calibri" panose="020F0502020204030204" pitchFamily="34" charset="0"/>
                <a:ea typeface="Segoe UI" panose="020B0502040204020203" pitchFamily="34" charset="0"/>
                <a:cs typeface="Segoe UI (Body)"/>
              </a:rPr>
              <a:t>You need to configure on-premises file and folder backups. What are basic steps to configuring the backup?</a:t>
            </a:r>
            <a:endParaRPr lang="en-US" sz="1800" b="0" dirty="0">
              <a:solidFill>
                <a:srgbClr val="505050"/>
              </a:solidFill>
              <a:effectLst/>
              <a:latin typeface="Segoe UI" panose="020B0502040204020203" pitchFamily="34" charset="0"/>
              <a:ea typeface="Segoe UI" panose="020B0502040204020203" pitchFamily="34" charset="0"/>
              <a:cs typeface="Segoe UI (Body)"/>
            </a:endParaRPr>
          </a:p>
          <a:p>
            <a:pPr marL="0" marR="365760" lvl="0" indent="0">
              <a:lnSpc>
                <a:spcPct val="107000"/>
              </a:lnSpc>
              <a:spcBef>
                <a:spcPts val="0"/>
              </a:spcBef>
              <a:spcAft>
                <a:spcPts val="800"/>
              </a:spcAft>
              <a:buFont typeface="+mj-lt"/>
              <a:buNone/>
            </a:pPr>
            <a:r>
              <a:rPr lang="en-US" sz="1800" b="1" dirty="0">
                <a:solidFill>
                  <a:srgbClr val="505050"/>
                </a:solidFill>
                <a:effectLst/>
                <a:latin typeface="Calibri" panose="020F0502020204030204" pitchFamily="34" charset="0"/>
                <a:ea typeface="Segoe UI" panose="020B0502040204020203" pitchFamily="34" charset="0"/>
                <a:cs typeface="Segoe UI (Body)"/>
              </a:rPr>
              <a:t>Answer: </a:t>
            </a:r>
            <a:r>
              <a:rPr lang="en-US" sz="1800" dirty="0">
                <a:solidFill>
                  <a:srgbClr val="505050"/>
                </a:solidFill>
                <a:effectLst/>
                <a:latin typeface="Calibri" panose="020F0502020204030204" pitchFamily="34" charset="0"/>
                <a:ea typeface="Segoe UI" panose="020B0502040204020203" pitchFamily="34" charset="0"/>
                <a:cs typeface="Segoe UI (Body)"/>
              </a:rPr>
              <a:t>First, you will need to create a recovery service vault. Next, download the agent on the on-premises machine. The agent will need a credential certificate. Next, install and register the agent with Azure. Lastly, configure the backup policies. The portal provides a wizard to help with the agent steps. </a:t>
            </a:r>
            <a:endParaRPr lang="en-US" sz="1800" dirty="0">
              <a:solidFill>
                <a:srgbClr val="505050"/>
              </a:solidFill>
              <a:effectLst/>
              <a:latin typeface="Segoe UI" panose="020B0502040204020203" pitchFamily="34" charset="0"/>
              <a:ea typeface="Segoe UI" panose="020B0502040204020203" pitchFamily="34" charset="0"/>
              <a:cs typeface="Segoe UI (Body)"/>
            </a:endParaRPr>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12</a:t>
            </a:fld>
            <a:endParaRPr lang="en-US" dirty="0"/>
          </a:p>
        </p:txBody>
      </p:sp>
    </p:spTree>
    <p:extLst>
      <p:ext uri="{BB962C8B-B14F-4D97-AF65-F5344CB8AC3E}">
        <p14:creationId xmlns:p14="http://schemas.microsoft.com/office/powerpoint/2010/main" val="16946439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12424420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14</a:t>
            </a:fld>
            <a:endParaRPr lang="en-US" dirty="0"/>
          </a:p>
        </p:txBody>
      </p:sp>
    </p:spTree>
    <p:extLst>
      <p:ext uri="{BB962C8B-B14F-4D97-AF65-F5344CB8AC3E}">
        <p14:creationId xmlns:p14="http://schemas.microsoft.com/office/powerpoint/2010/main" val="2134306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 overview of Azure VM backup - https://docs.microsoft.com/azure/backup/backup-azure-vms-introduction</a:t>
            </a:r>
          </a:p>
          <a:p>
            <a:endParaRPr lang="en-US" dirty="0"/>
          </a:p>
          <a:p>
            <a:r>
              <a:rPr lang="en-US" dirty="0"/>
              <a:t>✔️ Have you tried any of these backup methods? Do you have a backup plan?</a:t>
            </a:r>
          </a:p>
          <a:p>
            <a:endParaRPr lang="en-US" dirty="0"/>
          </a:p>
          <a:p>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9427A7F7-BB1E-479D-AFAA-B52F4D0C99F2}"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2/20/2024 5:32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9811380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Create a snapshot - https://docs.microsoft.com/azure/virtual-machines/windows/snapshot-copy-managed-disk</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365294031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17</a:t>
            </a:fld>
            <a:endParaRPr lang="en-US" dirty="0"/>
          </a:p>
        </p:txBody>
      </p:sp>
    </p:spTree>
    <p:extLst>
      <p:ext uri="{BB962C8B-B14F-4D97-AF65-F5344CB8AC3E}">
        <p14:creationId xmlns:p14="http://schemas.microsoft.com/office/powerpoint/2010/main" val="367413451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kern="1200" dirty="0">
                <a:solidFill>
                  <a:schemeClr val="tx1"/>
                </a:solidFill>
                <a:effectLst/>
                <a:ea typeface="+mn-ea"/>
                <a:cs typeface="+mn-cs"/>
              </a:rPr>
              <a:t>Plan your VM backup infrastructure in Azure - https://docs.microsoft.com/azure/backup/backup-azure-vms-introduction </a:t>
            </a:r>
          </a:p>
          <a:p>
            <a:endParaRPr lang="en-US" dirty="0"/>
          </a:p>
          <a:p>
            <a:r>
              <a:rPr lang="en-US" dirty="0"/>
              <a:t>Tutorial: Back up and restore files for Windows virtual machines in Azure - https://docs.microsoft.com/azure/virtual-machines/windows/tutorial-backup-vms</a:t>
            </a:r>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9427A7F7-BB1E-479D-AFAA-B52F4D0C99F2}"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2/20/2024 5:32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64531247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9427A7F7-BB1E-479D-AFAA-B52F4D0C99F2}"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2/20/2024 5:32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8964136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content is part of the AZ-104: Monitor and back up Azure resources (https://docs.microsoft.com/learn/paths/az-104-monitor-backup-resources/) learning path. </a:t>
            </a:r>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2</a:t>
            </a:fld>
            <a:endParaRPr lang="en-US" dirty="0"/>
          </a:p>
        </p:txBody>
      </p:sp>
    </p:spTree>
    <p:extLst>
      <p:ext uri="{BB962C8B-B14F-4D97-AF65-F5344CB8AC3E}">
        <p14:creationId xmlns:p14="http://schemas.microsoft.com/office/powerpoint/2010/main" val="232613940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Demonstration Backup Azure virtual machines - https://microsoftlearning.github.io/AZ-104-MicrosoftAzureAdministrator/Instructions/Demos/10%20-%20Administer%20Data%20Protection.html#backup-azure-virtual-machines</a:t>
            </a:r>
          </a:p>
        </p:txBody>
      </p:sp>
      <p:sp>
        <p:nvSpPr>
          <p:cNvPr id="4" name="Slide Number Placeholder 3"/>
          <p:cNvSpPr>
            <a:spLocks noGrp="1"/>
          </p:cNvSpPr>
          <p:nvPr>
            <p:ph type="sldNum" sz="quarter" idx="5"/>
          </p:nvPr>
        </p:nvSpPr>
        <p:spPr/>
        <p:txBody>
          <a:bodyPr/>
          <a:lstStyle/>
          <a:p>
            <a:fld id="{8507DC7E-BC41-4478-BA30-CBCC3A644F0A}" type="slidenum">
              <a:rPr lang="en-US" smtClean="0"/>
              <a:t>20</a:t>
            </a:fld>
            <a:endParaRPr lang="en-US" dirty="0"/>
          </a:p>
        </p:txBody>
      </p:sp>
    </p:spTree>
    <p:extLst>
      <p:ext uri="{BB962C8B-B14F-4D97-AF65-F5344CB8AC3E}">
        <p14:creationId xmlns:p14="http://schemas.microsoft.com/office/powerpoint/2010/main" val="65065178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Soft delete for virtual machines in Azure Backup - https://azure.microsoft.com/updates/soft-delete-virtual-machine-backup/</a:t>
            </a:r>
          </a:p>
          <a:p>
            <a:endParaRPr lang="en-US" dirty="0"/>
          </a:p>
          <a:p>
            <a:r>
              <a:rPr lang="en-US" dirty="0"/>
              <a:t>* </a:t>
            </a:r>
            <a:r>
              <a:rPr lang="en-US" sz="1800" dirty="0">
                <a:effectLst/>
                <a:latin typeface="Segoe UI" panose="020B0502040204020203" pitchFamily="34" charset="0"/>
              </a:rPr>
              <a:t>Now soft delete number of days can be extended beyond 14 days, although it will have a fee associated to it.</a:t>
            </a: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23</a:t>
            </a:fld>
            <a:endParaRPr lang="en-US" dirty="0"/>
          </a:p>
        </p:txBody>
      </p:sp>
    </p:spTree>
    <p:extLst>
      <p:ext uri="{BB962C8B-B14F-4D97-AF65-F5344CB8AC3E}">
        <p14:creationId xmlns:p14="http://schemas.microsoft.com/office/powerpoint/2010/main" val="255110369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Azure Site Recovery documentation - https://docs.microsoft.com/azure/site-recovery/</a:t>
            </a:r>
          </a:p>
          <a:p>
            <a:endParaRPr lang="en-US" dirty="0"/>
          </a:p>
          <a:p>
            <a:r>
              <a:rPr lang="en-US" dirty="0"/>
              <a:t>Concentrate on replication within Azure and not migration scenarios from on-premises. </a:t>
            </a:r>
          </a:p>
          <a:p>
            <a:endParaRPr lang="en-US" dirty="0"/>
          </a:p>
          <a:p>
            <a:r>
              <a:rPr lang="en-US" dirty="0"/>
              <a:t>Note: Physical servers replicated to Azure using Site Recovery can only fail back as VMware VMs. You need a VMware infrastructure in order to fail back.  https://docs.microsoft.com/azure/site-recovery/physical-to-azure-failover-failback#prepare-for-reprotection-and-failback</a:t>
            </a:r>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9427A7F7-BB1E-479D-AFAA-B52F4D0C99F2}"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2/20/2024 5:32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96181669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Additional questions in Office Forms - https://forms.office.com/Pages/ShareFormPage.aspx?id=v4j5cvGGr0GRqy180BHbR5NEFZBpuAZBgxPOGXi_gX5UNFEwTzhFUTdTUTZBWFdDWUVMRkxDWTVBTC4u&amp;sharetoken=mYk00FZIuUtj2z7QzeEU&amp;wdLOR=cD67ACE90-C2B7-4D71-9B7E-1F000829BE34</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a:p>
            <a:pPr marL="0" marR="365760" lvl="0" indent="0">
              <a:lnSpc>
                <a:spcPct val="107000"/>
              </a:lnSpc>
              <a:spcBef>
                <a:spcPts val="0"/>
              </a:spcBef>
              <a:spcAft>
                <a:spcPts val="800"/>
              </a:spcAft>
              <a:buFont typeface="+mj-lt"/>
              <a:buNone/>
            </a:pPr>
            <a:r>
              <a:rPr lang="en-US" sz="1800" dirty="0">
                <a:solidFill>
                  <a:srgbClr val="505050"/>
                </a:solidFill>
                <a:effectLst/>
                <a:latin typeface="Calibri" panose="020F0502020204030204" pitchFamily="34" charset="0"/>
                <a:ea typeface="Segoe UI" panose="020B0502040204020203" pitchFamily="34" charset="0"/>
                <a:cs typeface="Segoe UI (Body)"/>
              </a:rPr>
              <a:t>Name at least two ways you can protect virtual machine data. </a:t>
            </a:r>
            <a:endParaRPr lang="en-US" sz="1800" b="0" dirty="0">
              <a:solidFill>
                <a:srgbClr val="505050"/>
              </a:solidFill>
              <a:effectLst/>
              <a:latin typeface="Segoe UI" panose="020B0502040204020203" pitchFamily="34" charset="0"/>
              <a:ea typeface="Segoe UI" panose="020B0502040204020203" pitchFamily="34" charset="0"/>
              <a:cs typeface="Segoe UI (Body)"/>
            </a:endParaRPr>
          </a:p>
          <a:p>
            <a:pPr marL="0" marR="365760" lvl="0" indent="0">
              <a:lnSpc>
                <a:spcPct val="107000"/>
              </a:lnSpc>
              <a:spcBef>
                <a:spcPts val="0"/>
              </a:spcBef>
              <a:spcAft>
                <a:spcPts val="800"/>
              </a:spcAft>
              <a:buFont typeface="+mj-lt"/>
              <a:buNone/>
            </a:pPr>
            <a:r>
              <a:rPr lang="en-US" sz="1800" b="1" dirty="0">
                <a:solidFill>
                  <a:srgbClr val="505050"/>
                </a:solidFill>
                <a:effectLst/>
                <a:latin typeface="Calibri" panose="020F0502020204030204" pitchFamily="34" charset="0"/>
                <a:ea typeface="Segoe UI" panose="020B0502040204020203" pitchFamily="34" charset="0"/>
                <a:cs typeface="Segoe UI (Body)"/>
              </a:rPr>
              <a:t>Answer: </a:t>
            </a:r>
            <a:r>
              <a:rPr lang="en-US" sz="1800" dirty="0">
                <a:solidFill>
                  <a:srgbClr val="505050"/>
                </a:solidFill>
                <a:effectLst/>
                <a:latin typeface="Calibri" panose="020F0502020204030204" pitchFamily="34" charset="0"/>
                <a:ea typeface="Segoe UI" panose="020B0502040204020203" pitchFamily="34" charset="0"/>
                <a:cs typeface="Segoe UI (Body)"/>
              </a:rPr>
              <a:t>Virtual machine snapshots provide a quick and simple option for backing up VMs that use managed disks. Snapshots help capture information between formal backups. Azure Backup supports application-consistent backups for both Windows and Linux VMs. Azure Site Recovery protects your VMs from a major disaster scenario when a whole region experiences an outage.</a:t>
            </a:r>
          </a:p>
          <a:p>
            <a:pPr marL="0" marR="365760" lvl="0" indent="0">
              <a:lnSpc>
                <a:spcPct val="107000"/>
              </a:lnSpc>
              <a:spcBef>
                <a:spcPts val="0"/>
              </a:spcBef>
              <a:spcAft>
                <a:spcPts val="800"/>
              </a:spcAft>
              <a:buFont typeface="+mj-lt"/>
              <a:buNone/>
            </a:pPr>
            <a:endParaRPr lang="en-US" sz="1800" dirty="0">
              <a:solidFill>
                <a:srgbClr val="505050"/>
              </a:solidFill>
              <a:effectLst/>
              <a:latin typeface="Segoe UI" panose="020B0502040204020203" pitchFamily="34" charset="0"/>
              <a:ea typeface="Segoe UI" panose="020B0502040204020203" pitchFamily="34" charset="0"/>
              <a:cs typeface="Segoe UI (Body)"/>
            </a:endParaRPr>
          </a:p>
          <a:p>
            <a:pPr marL="0" marR="365760" lvl="0" indent="0">
              <a:lnSpc>
                <a:spcPct val="107000"/>
              </a:lnSpc>
              <a:spcBef>
                <a:spcPts val="0"/>
              </a:spcBef>
              <a:spcAft>
                <a:spcPts val="800"/>
              </a:spcAft>
              <a:buFont typeface="+mj-lt"/>
              <a:buNone/>
            </a:pPr>
            <a:r>
              <a:rPr lang="en-US" sz="1800" dirty="0">
                <a:solidFill>
                  <a:srgbClr val="505050"/>
                </a:solidFill>
                <a:effectLst/>
                <a:latin typeface="Calibri" panose="020F0502020204030204" pitchFamily="34" charset="0"/>
                <a:ea typeface="Segoe UI" panose="020B0502040204020203" pitchFamily="34" charset="0"/>
                <a:cs typeface="Segoe UI (Body)"/>
              </a:rPr>
              <a:t>Several of your virtual machine backups have been accidentally deleted. Is there are any way to recover the deleted backups?</a:t>
            </a:r>
            <a:endParaRPr lang="en-US" sz="1800" b="0" dirty="0">
              <a:solidFill>
                <a:srgbClr val="505050"/>
              </a:solidFill>
              <a:effectLst/>
              <a:latin typeface="Segoe UI" panose="020B0502040204020203" pitchFamily="34" charset="0"/>
              <a:ea typeface="Segoe UI" panose="020B0502040204020203" pitchFamily="34" charset="0"/>
              <a:cs typeface="Segoe UI (Body)"/>
            </a:endParaRPr>
          </a:p>
          <a:p>
            <a:pPr marL="0" marR="365760" lvl="0" indent="0">
              <a:lnSpc>
                <a:spcPct val="107000"/>
              </a:lnSpc>
              <a:spcBef>
                <a:spcPts val="0"/>
              </a:spcBef>
              <a:spcAft>
                <a:spcPts val="800"/>
              </a:spcAft>
              <a:buFont typeface="+mj-lt"/>
              <a:buNone/>
            </a:pPr>
            <a:r>
              <a:rPr lang="en-US" sz="1800" b="1" dirty="0">
                <a:solidFill>
                  <a:srgbClr val="505050"/>
                </a:solidFill>
                <a:effectLst/>
                <a:latin typeface="Calibri" panose="020F0502020204030204" pitchFamily="34" charset="0"/>
                <a:ea typeface="Segoe UI" panose="020B0502040204020203" pitchFamily="34" charset="0"/>
                <a:cs typeface="Segoe UI (Body)"/>
              </a:rPr>
              <a:t>Answer: </a:t>
            </a:r>
            <a:r>
              <a:rPr lang="en-US" sz="1800" dirty="0">
                <a:solidFill>
                  <a:srgbClr val="505050"/>
                </a:solidFill>
                <a:effectLst/>
                <a:latin typeface="Calibri" panose="020F0502020204030204" pitchFamily="34" charset="0"/>
                <a:ea typeface="Segoe UI" panose="020B0502040204020203" pitchFamily="34" charset="0"/>
                <a:cs typeface="Segoe UI (Body)"/>
              </a:rPr>
              <a:t>S</a:t>
            </a:r>
            <a:r>
              <a:rPr lang="en-US" sz="1800" b="1" dirty="0">
                <a:solidFill>
                  <a:srgbClr val="000000"/>
                </a:solidFill>
                <a:effectLst/>
                <a:latin typeface="Calibri" panose="020F0502020204030204" pitchFamily="34" charset="0"/>
                <a:ea typeface="Segoe UI" panose="020B0502040204020203" pitchFamily="34" charset="0"/>
                <a:cs typeface="Segoe UI (Body)"/>
              </a:rPr>
              <a:t>oft delete</a:t>
            </a:r>
            <a:r>
              <a:rPr lang="en-US" sz="1800" dirty="0">
                <a:solidFill>
                  <a:srgbClr val="000000"/>
                </a:solidFill>
                <a:effectLst/>
                <a:latin typeface="Calibri" panose="020F0502020204030204" pitchFamily="34" charset="0"/>
                <a:ea typeface="Segoe UI" panose="020B0502040204020203" pitchFamily="34" charset="0"/>
                <a:cs typeface="Segoe UI (Body)"/>
              </a:rPr>
              <a:t> has the capability to protect cloud backups for IaaS virtual machines from accidental as well as malicious deletion of backups. Soft delete provides 14 days of extended retention, allowing recovery with no data loss. Soft delete is offered at no cost and is natively built-in for all recovery service vaults. To recover the deleted backups, use the </a:t>
            </a:r>
            <a:r>
              <a:rPr lang="en-US" sz="1800" i="1" dirty="0">
                <a:solidFill>
                  <a:srgbClr val="000000"/>
                </a:solidFill>
                <a:effectLst/>
                <a:latin typeface="Calibri" panose="020F0502020204030204" pitchFamily="34" charset="0"/>
                <a:ea typeface="Segoe UI" panose="020B0502040204020203" pitchFamily="34" charset="0"/>
                <a:cs typeface="Segoe UI (Body)"/>
              </a:rPr>
              <a:t>undelete</a:t>
            </a:r>
            <a:r>
              <a:rPr lang="en-US" sz="1800" dirty="0">
                <a:solidFill>
                  <a:srgbClr val="000000"/>
                </a:solidFill>
                <a:effectLst/>
                <a:latin typeface="Calibri" panose="020F0502020204030204" pitchFamily="34" charset="0"/>
                <a:ea typeface="Segoe UI" panose="020B0502040204020203" pitchFamily="34" charset="0"/>
                <a:cs typeface="Segoe UI (Body)"/>
              </a:rPr>
              <a:t> feature. </a:t>
            </a:r>
          </a:p>
          <a:p>
            <a:pPr marL="0" marR="365760" lvl="0" indent="0">
              <a:lnSpc>
                <a:spcPct val="107000"/>
              </a:lnSpc>
              <a:spcBef>
                <a:spcPts val="0"/>
              </a:spcBef>
              <a:spcAft>
                <a:spcPts val="800"/>
              </a:spcAft>
              <a:buFont typeface="+mj-lt"/>
              <a:buNone/>
            </a:pPr>
            <a:endParaRPr lang="en-US" sz="1800" dirty="0">
              <a:solidFill>
                <a:srgbClr val="505050"/>
              </a:solidFill>
              <a:effectLst/>
              <a:latin typeface="Segoe UI" panose="020B0502040204020203" pitchFamily="34" charset="0"/>
              <a:ea typeface="Segoe UI" panose="020B0502040204020203" pitchFamily="34" charset="0"/>
              <a:cs typeface="Segoe UI (Body)"/>
            </a:endParaRPr>
          </a:p>
          <a:p>
            <a:pPr marL="0" marR="365760" lvl="0" indent="0">
              <a:lnSpc>
                <a:spcPct val="107000"/>
              </a:lnSpc>
              <a:spcBef>
                <a:spcPts val="0"/>
              </a:spcBef>
              <a:spcAft>
                <a:spcPts val="800"/>
              </a:spcAft>
              <a:buFont typeface="+mj-lt"/>
              <a:buNone/>
            </a:pPr>
            <a:r>
              <a:rPr lang="en-US" sz="1800" dirty="0">
                <a:solidFill>
                  <a:srgbClr val="505050"/>
                </a:solidFill>
                <a:effectLst/>
                <a:latin typeface="Calibri" panose="020F0502020204030204" pitchFamily="34" charset="0"/>
                <a:ea typeface="Segoe UI" panose="020B0502040204020203" pitchFamily="34" charset="0"/>
                <a:cs typeface="Segoe UI (Body)"/>
              </a:rPr>
              <a:t>What is the difference between Azure Backup and Azure Site recovery?</a:t>
            </a:r>
          </a:p>
          <a:p>
            <a:pPr marL="0" marR="365760" lvl="0" indent="0">
              <a:lnSpc>
                <a:spcPct val="107000"/>
              </a:lnSpc>
              <a:spcBef>
                <a:spcPts val="0"/>
              </a:spcBef>
              <a:spcAft>
                <a:spcPts val="800"/>
              </a:spcAft>
              <a:buFont typeface="+mj-lt"/>
              <a:buNone/>
            </a:pPr>
            <a:r>
              <a:rPr lang="en-US" sz="1800" b="1" dirty="0">
                <a:solidFill>
                  <a:srgbClr val="505050"/>
                </a:solidFill>
                <a:effectLst/>
                <a:latin typeface="Calibri" panose="020F0502020204030204" pitchFamily="34" charset="0"/>
                <a:ea typeface="Segoe UI" panose="020B0502040204020203" pitchFamily="34" charset="0"/>
                <a:cs typeface="Segoe UI (Body)"/>
              </a:rPr>
              <a:t>Answer: </a:t>
            </a:r>
            <a:r>
              <a:rPr lang="en-US" sz="1800" dirty="0">
                <a:solidFill>
                  <a:srgbClr val="505050"/>
                </a:solidFill>
                <a:effectLst/>
                <a:latin typeface="Calibri" panose="020F0502020204030204" pitchFamily="34" charset="0"/>
                <a:ea typeface="Segoe UI" panose="020B0502040204020203" pitchFamily="34" charset="0"/>
                <a:cs typeface="Segoe UI (Body)"/>
              </a:rPr>
              <a:t>Azure Backup allows for granular backups and restores specific data. Azure Site Recovery (ASR) allows for the protection of an entire production site. ASR provides automation and orchestration to make the failover and failback processes seamless.</a:t>
            </a:r>
            <a:r>
              <a:rPr lang="en-US" sz="1800" b="1" dirty="0">
                <a:solidFill>
                  <a:srgbClr val="505050"/>
                </a:solidFill>
                <a:effectLst/>
                <a:latin typeface="Calibri" panose="020F0502020204030204" pitchFamily="34" charset="0"/>
                <a:ea typeface="Segoe UI" panose="020B0502040204020203" pitchFamily="34" charset="0"/>
                <a:cs typeface="Segoe UI (Body)"/>
              </a:rPr>
              <a:t> </a:t>
            </a:r>
            <a:endParaRPr lang="en-US" sz="1800" dirty="0">
              <a:solidFill>
                <a:srgbClr val="505050"/>
              </a:solidFill>
              <a:effectLst/>
              <a:latin typeface="Segoe UI" panose="020B0502040204020203" pitchFamily="34" charset="0"/>
              <a:ea typeface="Segoe UI" panose="020B0502040204020203" pitchFamily="34" charset="0"/>
              <a:cs typeface="Segoe UI (Body)"/>
            </a:endParaRP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25</a:t>
            </a:fld>
            <a:endParaRPr lang="en-US" dirty="0"/>
          </a:p>
        </p:txBody>
      </p:sp>
    </p:spTree>
    <p:extLst>
      <p:ext uri="{BB962C8B-B14F-4D97-AF65-F5344CB8AC3E}">
        <p14:creationId xmlns:p14="http://schemas.microsoft.com/office/powerpoint/2010/main" val="169464398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lab is focused on Azure virtual machines, backup and disaster recovery. It introduces Azure Backup, which can be used for many other resources. </a:t>
            </a:r>
          </a:p>
          <a:p>
            <a:endParaRPr lang="en-US" dirty="0"/>
          </a:p>
          <a:p>
            <a:r>
              <a:rPr lang="en-US" dirty="0"/>
              <a:t>Lab 10 - https://microsoftlearning.github.io/AZ-104-MicrosoftAzureAdministrator/Instructions/Labs/LAB_10-Implement_Data_Protection.html</a:t>
            </a:r>
          </a:p>
        </p:txBody>
      </p:sp>
      <p:sp>
        <p:nvSpPr>
          <p:cNvPr id="4" name="Slide Number Placeholder 3"/>
          <p:cNvSpPr>
            <a:spLocks noGrp="1"/>
          </p:cNvSpPr>
          <p:nvPr>
            <p:ph type="sldNum" sz="quarter" idx="5"/>
          </p:nvPr>
        </p:nvSpPr>
        <p:spPr/>
        <p:txBody>
          <a:bodyPr/>
          <a:lstStyle/>
          <a:p>
            <a:fld id="{8507DC7E-BC41-4478-BA30-CBCC3A644F0A}" type="slidenum">
              <a:rPr lang="en-US" smtClean="0"/>
              <a:t>27</a:t>
            </a:fld>
            <a:endParaRPr lang="en-US" dirty="0"/>
          </a:p>
        </p:txBody>
      </p:sp>
    </p:spTree>
    <p:extLst>
      <p:ext uri="{BB962C8B-B14F-4D97-AF65-F5344CB8AC3E}">
        <p14:creationId xmlns:p14="http://schemas.microsoft.com/office/powerpoint/2010/main" val="344978365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4315E2-8306-D7F2-A261-882428D5FCA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1B67E9B-8708-7B6A-695E-CA140E1A118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5F12E5B-D856-BB66-0670-FC3993DB04B4}"/>
              </a:ext>
            </a:extLst>
          </p:cNvPr>
          <p:cNvSpPr>
            <a:spLocks noGrp="1"/>
          </p:cNvSpPr>
          <p:nvPr>
            <p:ph type="body" idx="1"/>
          </p:nvPr>
        </p:nvSpPr>
        <p:spPr/>
        <p:txBody>
          <a:bodyPr/>
          <a:lstStyle/>
          <a:p>
            <a:endParaRPr lang="en-US" dirty="0"/>
          </a:p>
        </p:txBody>
      </p:sp>
      <p:sp>
        <p:nvSpPr>
          <p:cNvPr id="4" name="Header Placeholder 3">
            <a:extLst>
              <a:ext uri="{FF2B5EF4-FFF2-40B4-BE49-F238E27FC236}">
                <a16:creationId xmlns:a16="http://schemas.microsoft.com/office/drawing/2014/main" id="{75843189-9D13-66A1-BF0E-182348F9A266}"/>
              </a:ext>
            </a:extLst>
          </p:cNvPr>
          <p:cNvSpPr>
            <a:spLocks noGrp="1"/>
          </p:cNvSpPr>
          <p:nvPr>
            <p:ph type="hdr" sz="quarter"/>
          </p:nvPr>
        </p:nvSpPr>
        <p:spPr/>
        <p:txBody>
          <a:bodyPr/>
          <a:lstStyle/>
          <a:p>
            <a:endParaRPr lang="en-US" dirty="0"/>
          </a:p>
        </p:txBody>
      </p:sp>
      <p:sp>
        <p:nvSpPr>
          <p:cNvPr id="5" name="Footer Placeholder 4">
            <a:extLst>
              <a:ext uri="{FF2B5EF4-FFF2-40B4-BE49-F238E27FC236}">
                <a16:creationId xmlns:a16="http://schemas.microsoft.com/office/drawing/2014/main" id="{E15AC481-4EA0-0CE1-3867-5B8BACFBD77E}"/>
              </a:ext>
            </a:extLst>
          </p:cNvPr>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a:extLst>
              <a:ext uri="{FF2B5EF4-FFF2-40B4-BE49-F238E27FC236}">
                <a16:creationId xmlns:a16="http://schemas.microsoft.com/office/drawing/2014/main" id="{E5A01B39-68DB-F739-92CB-8DA989A0E4F9}"/>
              </a:ext>
            </a:extLst>
          </p:cNvPr>
          <p:cNvSpPr>
            <a:spLocks noGrp="1"/>
          </p:cNvSpPr>
          <p:nvPr>
            <p:ph type="sldNum" sz="quarter" idx="5"/>
          </p:nvPr>
        </p:nvSpPr>
        <p:spPr/>
        <p:txBody>
          <a:bodyPr/>
          <a:lstStyle/>
          <a:p>
            <a:fld id="{B4008EB6-D09E-4580-8CD6-DDB14511944F}" type="slidenum">
              <a:rPr lang="en-US" smtClean="0"/>
              <a:pPr/>
              <a:t>28</a:t>
            </a:fld>
            <a:endParaRPr lang="en-US" dirty="0"/>
          </a:p>
        </p:txBody>
      </p:sp>
    </p:spTree>
    <p:extLst>
      <p:ext uri="{BB962C8B-B14F-4D97-AF65-F5344CB8AC3E}">
        <p14:creationId xmlns:p14="http://schemas.microsoft.com/office/powerpoint/2010/main" val="1146670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365760" lvl="0" indent="0" algn="l" defTabSz="932742" rtl="0" eaLnBrk="1" fontAlgn="auto" latinLnBrk="0" hangingPunct="1">
              <a:lnSpc>
                <a:spcPct val="107000"/>
              </a:lnSpc>
              <a:spcBef>
                <a:spcPts val="0"/>
              </a:spcBef>
              <a:spcAft>
                <a:spcPts val="0"/>
              </a:spcAft>
              <a:buClrTx/>
              <a:buSzTx/>
              <a:buFont typeface="+mj-lt"/>
              <a:buNone/>
              <a:tabLst/>
              <a:defRP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Optional whiteboard slide to introduce the module or review the content. Use the whiteboard diagram directly or recreate the image during the class. </a:t>
            </a:r>
          </a:p>
          <a:p>
            <a:endParaRPr lang="en-US" sz="1200" dirty="0">
              <a:latin typeface="Segoe UI" panose="020B0502040204020203" pitchFamily="34" charset="0"/>
              <a:cs typeface="Segoe UI" panose="020B0502040204020203" pitchFamily="34" charset="0"/>
            </a:endParaRP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A5AD710-EC89-4888-BD15-6B04A0D5F96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122284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1240495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b="0" i="0" dirty="0">
              <a:solidFill>
                <a:srgbClr val="161616"/>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8507DC7E-BC41-4478-BA30-CBCC3A644F0A}" type="slidenum">
              <a:rPr lang="en-US" smtClean="0"/>
              <a:t>5</a:t>
            </a:fld>
            <a:endParaRPr lang="en-US" dirty="0"/>
          </a:p>
        </p:txBody>
      </p:sp>
    </p:spTree>
    <p:extLst>
      <p:ext uri="{BB962C8B-B14F-4D97-AF65-F5344CB8AC3E}">
        <p14:creationId xmlns:p14="http://schemas.microsoft.com/office/powerpoint/2010/main" val="14810368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Why use Azure Backup? - https://docs.microsoft.com/azure/backup/backup-introduction-to-azure-backup#why-use-azure-backup </a:t>
            </a:r>
          </a:p>
          <a:p>
            <a:endParaRPr lang="en-US"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 What are some of the reasons your organization might choose Azure Backup?</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2/20/2024 5:32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36862842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Overview of Backup Center - https://docs.microsoft.com/azure/backup/backup-center-overview</a:t>
            </a:r>
          </a:p>
          <a:p>
            <a:endParaRPr lang="en-US" sz="1200" dirty="0"/>
          </a:p>
          <a:p>
            <a:r>
              <a:rPr lang="en-US" sz="1200" dirty="0"/>
              <a:t>Supported scenarios</a:t>
            </a:r>
          </a:p>
          <a:p>
            <a:r>
              <a:rPr lang="en-US" sz="1200" dirty="0"/>
              <a:t>Backup Center is currently supported for Azure VM backup, SQL in Azure VM backup, SAP HANA in Azure VM backup, Azure Files backup, Azure Blobs backup, Azure Managed Disks backup, and Azure Database for PostgreSQL Server backup.</a:t>
            </a:r>
          </a:p>
          <a:p>
            <a:br>
              <a:rPr lang="en-US" sz="1200" dirty="0"/>
            </a:br>
            <a:endParaRPr lang="en-US" sz="1200"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6188140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Demonstration Backup Azure File Shares - https://microsoftlearning.github.io/AZ-104-MicrosoftAzureAdministrator/Instructions/Demos/10%20-%20Administer%20Data%20Protection.html#backup-azure-file-shares</a:t>
            </a:r>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8</a:t>
            </a:fld>
            <a:endParaRPr lang="en-US" dirty="0"/>
          </a:p>
        </p:txBody>
      </p:sp>
    </p:spTree>
    <p:extLst>
      <p:ext uri="{BB962C8B-B14F-4D97-AF65-F5344CB8AC3E}">
        <p14:creationId xmlns:p14="http://schemas.microsoft.com/office/powerpoint/2010/main" val="5863481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Recovery Services vaults overview - https://docs.microsoft.com/azure/backup/backup-azure-recovery-services-vault-overview</a:t>
            </a:r>
          </a:p>
          <a:p>
            <a:endParaRPr lang="en-US" dirty="0"/>
          </a:p>
          <a:p>
            <a:r>
              <a:rPr lang="en-US" dirty="0"/>
              <a:t>Create a Recovery Services vault - https://docs.microsoft.com/azure/backup/backup-create-rs-vault</a:t>
            </a:r>
          </a:p>
          <a:p>
            <a:endParaRPr lang="en-US" dirty="0"/>
          </a:p>
          <a:p>
            <a:r>
              <a:rPr lang="en-US" dirty="0"/>
              <a:t>Soft delete for virtual machines - https://docs.microsoft.com/azure/backup/soft-delete-virtual-machines</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2/20/2024 5:32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116760370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32E9348E-FA16-FE20-38FB-EDD806C9464D}"/>
              </a:ext>
            </a:extLst>
          </p:cNvPr>
          <p:cNvPicPr>
            <a:picLocks noChangeAspect="1"/>
          </p:cNvPicPr>
          <p:nvPr userDrawn="1"/>
        </p:nvPicPr>
        <p:blipFill>
          <a:blip r:embed="rId2"/>
          <a:stretch>
            <a:fillRect/>
          </a:stretch>
        </p:blipFill>
        <p:spPr>
          <a:xfrm>
            <a:off x="-1" y="11112"/>
            <a:ext cx="12436475" cy="6972300"/>
          </a:xfrm>
          <a:prstGeom prst="rect">
            <a:avLst/>
          </a:prstGeom>
        </p:spPr>
      </p:pic>
      <p:pic>
        <p:nvPicPr>
          <p:cNvPr id="7" name="MS logo gray - EMF" descr="Microsoft logo, gray text version">
            <a:extLst>
              <a:ext uri="{FF2B5EF4-FFF2-40B4-BE49-F238E27FC236}">
                <a16:creationId xmlns:a16="http://schemas.microsoft.com/office/drawing/2014/main" id="{7B930E7F-5B91-31B0-B67D-DB8C41E881CF}"/>
              </a:ext>
            </a:extLst>
          </p:cNvPr>
          <p:cNvPicPr>
            <a:picLocks noChangeAspect="1"/>
          </p:cNvPicPr>
          <p:nvPr userDrawn="1"/>
        </p:nvPicPr>
        <p:blipFill>
          <a:blip r:embed="rId3"/>
          <a:stretch>
            <a:fillRect/>
          </a:stretch>
        </p:blipFill>
        <p:spPr bwMode="black">
          <a:xfrm>
            <a:off x="595914" y="597450"/>
            <a:ext cx="1393840" cy="298433"/>
          </a:xfrm>
          <a:prstGeom prst="rect">
            <a:avLst/>
          </a:prstGeom>
        </p:spPr>
      </p:pic>
      <p:sp>
        <p:nvSpPr>
          <p:cNvPr id="3" name="Title 1">
            <a:extLst>
              <a:ext uri="{FF2B5EF4-FFF2-40B4-BE49-F238E27FC236}">
                <a16:creationId xmlns:a16="http://schemas.microsoft.com/office/drawing/2014/main" id="{3E21C31D-925C-53B5-2E40-C54FF245B41E}"/>
              </a:ext>
            </a:extLst>
          </p:cNvPr>
          <p:cNvSpPr>
            <a:spLocks noGrp="1"/>
          </p:cNvSpPr>
          <p:nvPr>
            <p:ph type="title" hasCustomPrompt="1"/>
          </p:nvPr>
        </p:nvSpPr>
        <p:spPr>
          <a:xfrm>
            <a:off x="581341" y="3622696"/>
            <a:ext cx="5800990" cy="1130181"/>
          </a:xfrm>
          <a:noFill/>
        </p:spPr>
        <p:txBody>
          <a:bodyPr wrap="square" lIns="0" tIns="0" rIns="0" bIns="0" anchor="ctr" anchorCtr="0">
            <a:spAutoFit/>
          </a:bodyPr>
          <a:lstStyle>
            <a:lvl1pPr>
              <a:defRPr sz="4080" b="0" i="0" spc="-51" baseline="0">
                <a:solidFill>
                  <a:schemeClr val="tx1"/>
                </a:solidFill>
                <a:latin typeface="+mn-lt"/>
                <a:cs typeface="Segoe UI" panose="020B0502040204020203" pitchFamily="34" charset="0"/>
              </a:defRPr>
            </a:lvl1pPr>
          </a:lstStyle>
          <a:p>
            <a:r>
              <a:rPr lang="en-US" dirty="0"/>
              <a:t>Event name or </a:t>
            </a:r>
            <a:br>
              <a:rPr lang="en-US" dirty="0"/>
            </a:br>
            <a:r>
              <a:rPr lang="en-US" dirty="0"/>
              <a:t>presentation title </a:t>
            </a:r>
          </a:p>
        </p:txBody>
      </p:sp>
      <p:sp>
        <p:nvSpPr>
          <p:cNvPr id="5" name="Footer Placeholder 10">
            <a:extLst>
              <a:ext uri="{FF2B5EF4-FFF2-40B4-BE49-F238E27FC236}">
                <a16:creationId xmlns:a16="http://schemas.microsoft.com/office/drawing/2014/main" id="{44253EDB-56F0-1036-A65B-02ABC067A9E8}"/>
              </a:ext>
            </a:extLst>
          </p:cNvPr>
          <p:cNvSpPr>
            <a:spLocks noGrp="1"/>
          </p:cNvSpPr>
          <p:nvPr>
            <p:ph type="ftr" sz="quarter" idx="3"/>
          </p:nvPr>
        </p:nvSpPr>
        <p:spPr>
          <a:xfrm>
            <a:off x="591057" y="6548910"/>
            <a:ext cx="4234554" cy="201917"/>
          </a:xfrm>
          <a:prstGeom prst="rect">
            <a:avLst/>
          </a:prstGeom>
        </p:spPr>
        <p:txBody>
          <a:bodyPr vert="horz" lIns="0" tIns="0" rIns="0" bIns="0" rtlCol="0" anchor="ctr"/>
          <a:lstStyle>
            <a:lvl1pPr marL="0" algn="l" defTabSz="932597" rtl="0" eaLnBrk="1" latinLnBrk="0" hangingPunct="1">
              <a:defRPr lang="en-US" sz="1020" kern="1200" dirty="0">
                <a:solidFill>
                  <a:schemeClr val="tx1"/>
                </a:solidFill>
                <a:latin typeface="+mn-lt"/>
                <a:ea typeface="+mn-ea"/>
                <a:cs typeface="+mn-cs"/>
              </a:defRPr>
            </a:lvl1pPr>
            <a:lvl5pPr>
              <a:defRPr lang="en-US" sz="765" kern="100" cap="all" spc="0" baseline="0" dirty="0">
                <a:solidFill>
                  <a:schemeClr val="tx1"/>
                </a:solidFill>
                <a:latin typeface="Arial" panose="020B0604020202020204" pitchFamily="34" charset="0"/>
                <a:ea typeface="+mn-ea"/>
                <a:cs typeface="Arial" panose="020B0604020202020204" pitchFamily="34" charset="0"/>
              </a:defRPr>
            </a:lvl5pPr>
          </a:lstStyle>
          <a:p>
            <a:pPr defTabSz="932563">
              <a:defRPr/>
            </a:pPr>
            <a:r>
              <a:rPr lang="en-US">
                <a:solidFill>
                  <a:srgbClr val="000000"/>
                </a:solidFill>
              </a:rPr>
              <a:t>© Copyright Microsoft Corporation. All rights reserved.</a:t>
            </a:r>
          </a:p>
        </p:txBody>
      </p:sp>
      <p:sp>
        <p:nvSpPr>
          <p:cNvPr id="2" name="Footer Placeholder 10">
            <a:extLst>
              <a:ext uri="{FF2B5EF4-FFF2-40B4-BE49-F238E27FC236}">
                <a16:creationId xmlns:a16="http://schemas.microsoft.com/office/drawing/2014/main" id="{A2E85BCA-8C5F-EFAA-DEF3-E5518406532B}"/>
              </a:ext>
            </a:extLst>
          </p:cNvPr>
          <p:cNvSpPr txBox="1">
            <a:spLocks/>
          </p:cNvSpPr>
          <p:nvPr userDrawn="1"/>
        </p:nvSpPr>
        <p:spPr>
          <a:xfrm>
            <a:off x="591057" y="6548910"/>
            <a:ext cx="4234554" cy="201917"/>
          </a:xfrm>
          <a:prstGeom prst="rect">
            <a:avLst/>
          </a:prstGeom>
        </p:spPr>
        <p:txBody>
          <a:bodyPr vert="horz" lIns="0" tIns="0" rIns="0" bIns="0" rtlCol="0" anchor="ctr"/>
          <a:lstStyle>
            <a:defPPr>
              <a:defRPr lang="en-US"/>
            </a:defPPr>
            <a:lvl1pPr marL="0" algn="l" defTabSz="914400" rtl="0" eaLnBrk="1" latinLnBrk="0" hangingPunct="1">
              <a:defRPr lang="en-US" sz="1000" kern="1200" dirty="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lang="en-US" sz="750" kern="100" cap="all" spc="0" baseline="0" dirty="0">
                <a:solidFill>
                  <a:schemeClr val="tx1"/>
                </a:solidFill>
                <a:latin typeface="Arial" panose="020B0604020202020204" pitchFamily="34" charset="0"/>
                <a:ea typeface="+mn-ea"/>
                <a:cs typeface="Arial" panose="020B0604020202020204" pitchFamily="34" charset="0"/>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defTabSz="932563">
              <a:defRPr/>
            </a:pPr>
            <a:r>
              <a:rPr lang="en-US" sz="1020" dirty="0">
                <a:solidFill>
                  <a:srgbClr val="000000"/>
                </a:solidFill>
              </a:rPr>
              <a:t>© Copyright Microsoft Corporation. All rights reserved.</a:t>
            </a:r>
          </a:p>
        </p:txBody>
      </p:sp>
    </p:spTree>
    <p:extLst>
      <p:ext uri="{BB962C8B-B14F-4D97-AF65-F5344CB8AC3E}">
        <p14:creationId xmlns:p14="http://schemas.microsoft.com/office/powerpoint/2010/main" val="1409258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5ACBF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slide">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64707CDC-9BD2-0073-85EB-939160E4C7CC}"/>
              </a:ext>
            </a:extLst>
          </p:cNvPr>
          <p:cNvPicPr>
            <a:picLocks noChangeAspect="1"/>
          </p:cNvPicPr>
          <p:nvPr userDrawn="1"/>
        </p:nvPicPr>
        <p:blipFill>
          <a:blip r:embed="rId2"/>
          <a:stretch>
            <a:fillRect/>
          </a:stretch>
        </p:blipFill>
        <p:spPr>
          <a:xfrm>
            <a:off x="427038" y="1587"/>
            <a:ext cx="12009437" cy="6991350"/>
          </a:xfrm>
          <a:prstGeom prst="rect">
            <a:avLst/>
          </a:prstGeom>
        </p:spPr>
      </p:pic>
      <p:sp>
        <p:nvSpPr>
          <p:cNvPr id="3" name="Title 1">
            <a:extLst>
              <a:ext uri="{FF2B5EF4-FFF2-40B4-BE49-F238E27FC236}">
                <a16:creationId xmlns:a16="http://schemas.microsoft.com/office/drawing/2014/main" id="{12D19AFB-6939-2FBA-48C9-66A2961406A7}"/>
              </a:ext>
            </a:extLst>
          </p:cNvPr>
          <p:cNvSpPr>
            <a:spLocks noGrp="1"/>
          </p:cNvSpPr>
          <p:nvPr>
            <p:ph type="title" hasCustomPrompt="1"/>
          </p:nvPr>
        </p:nvSpPr>
        <p:spPr>
          <a:xfrm>
            <a:off x="581340" y="3514705"/>
            <a:ext cx="6472474" cy="565091"/>
          </a:xfrm>
          <a:noFill/>
        </p:spPr>
        <p:txBody>
          <a:bodyPr wrap="square" lIns="0" tIns="0" rIns="0" bIns="0" anchor="ctr" anchorCtr="0">
            <a:spAutoFit/>
          </a:bodyPr>
          <a:lstStyle>
            <a:lvl1pPr>
              <a:defRPr sz="4080" b="0" i="0" spc="-51" baseline="0">
                <a:solidFill>
                  <a:schemeClr val="tx1"/>
                </a:solidFill>
                <a:latin typeface="+mn-lt"/>
                <a:cs typeface="Segoe UI" panose="020B0502040204020203" pitchFamily="34" charset="0"/>
              </a:defRPr>
            </a:lvl1pPr>
          </a:lstStyle>
          <a:p>
            <a:r>
              <a:rPr lang="en-US" dirty="0"/>
              <a:t>Section divider title</a:t>
            </a:r>
          </a:p>
        </p:txBody>
      </p:sp>
      <p:sp>
        <p:nvSpPr>
          <p:cNvPr id="7" name="TextBox 6">
            <a:extLst>
              <a:ext uri="{FF2B5EF4-FFF2-40B4-BE49-F238E27FC236}">
                <a16:creationId xmlns:a16="http://schemas.microsoft.com/office/drawing/2014/main" id="{49AE7960-A7FE-D692-112F-471C560CCA67}"/>
              </a:ext>
            </a:extLst>
          </p:cNvPr>
          <p:cNvSpPr txBox="1"/>
          <p:nvPr userDrawn="1"/>
        </p:nvSpPr>
        <p:spPr>
          <a:xfrm>
            <a:off x="427038" y="6411853"/>
            <a:ext cx="6216728" cy="270285"/>
          </a:xfrm>
          <a:prstGeom prst="rect">
            <a:avLst/>
          </a:prstGeom>
          <a:noFill/>
        </p:spPr>
        <p:txBody>
          <a:bodyPr wrap="square">
            <a:spAutoFit/>
          </a:bodyPr>
          <a:lstStyle/>
          <a:p>
            <a:pPr defTabSz="932563">
              <a:defRPr/>
            </a:pPr>
            <a:r>
              <a:rPr lang="en-US" sz="1122" dirty="0">
                <a:solidFill>
                  <a:srgbClr val="000000"/>
                </a:solidFill>
              </a:rPr>
              <a:t>© Copyright Microsoft Corporation. All rights reserved.</a:t>
            </a:r>
          </a:p>
        </p:txBody>
      </p:sp>
    </p:spTree>
    <p:extLst>
      <p:ext uri="{BB962C8B-B14F-4D97-AF65-F5344CB8AC3E}">
        <p14:creationId xmlns:p14="http://schemas.microsoft.com/office/powerpoint/2010/main" val="9101485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450">
          <p15:clr>
            <a:srgbClr val="FBAE40"/>
          </p15:clr>
        </p15:guide>
        <p15:guide id="2" orient="horz" pos="2647">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Tree>
    <p:extLst>
      <p:ext uri="{BB962C8B-B14F-4D97-AF65-F5344CB8AC3E}">
        <p14:creationId xmlns:p14="http://schemas.microsoft.com/office/powerpoint/2010/main" val="2258973884"/>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subheadin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74CBFC5-126D-4E5D-BA79-A65662FA3631}"/>
              </a:ext>
            </a:extLst>
          </p:cNvPr>
          <p:cNvSpPr>
            <a:spLocks noGrp="1"/>
          </p:cNvSpPr>
          <p:nvPr>
            <p:ph type="title"/>
          </p:nvPr>
        </p:nvSpPr>
        <p:spPr>
          <a:xfrm>
            <a:off x="427038" y="449263"/>
            <a:ext cx="11568684" cy="655637"/>
          </a:xfrm>
        </p:spPr>
        <p:txBody>
          <a:bodyPr/>
          <a:lstStyle/>
          <a:p>
            <a:r>
              <a:rPr lang="en-US" dirty="0"/>
              <a:t>Click to edit Master title style</a:t>
            </a:r>
          </a:p>
        </p:txBody>
      </p:sp>
      <p:sp>
        <p:nvSpPr>
          <p:cNvPr id="4" name="Text Placeholder 3">
            <a:extLst>
              <a:ext uri="{FF2B5EF4-FFF2-40B4-BE49-F238E27FC236}">
                <a16:creationId xmlns:a16="http://schemas.microsoft.com/office/drawing/2014/main" id="{DB521330-4B4A-4C5F-85CF-D5CBC2772D39}"/>
              </a:ext>
            </a:extLst>
          </p:cNvPr>
          <p:cNvSpPr>
            <a:spLocks noGrp="1"/>
          </p:cNvSpPr>
          <p:nvPr>
            <p:ph type="body" sz="quarter" idx="10" hasCustomPrompt="1"/>
          </p:nvPr>
        </p:nvSpPr>
        <p:spPr>
          <a:xfrm>
            <a:off x="440753" y="998040"/>
            <a:ext cx="11568684" cy="439465"/>
          </a:xfrm>
        </p:spPr>
        <p:txBody>
          <a:bodyPr tIns="45720" rIns="0" bIns="45720"/>
          <a:lstStyle>
            <a:lvl1pPr>
              <a:defRPr sz="2244">
                <a:solidFill>
                  <a:schemeClr val="tx2">
                    <a:lumMod val="50000"/>
                  </a:schemeClr>
                </a:solidFill>
              </a:defRPr>
            </a:lvl1pPr>
          </a:lstStyle>
          <a:p>
            <a:r>
              <a:rPr lang="en-US" dirty="0"/>
              <a:t>Subheading Segoe UI </a:t>
            </a:r>
            <a:r>
              <a:rPr lang="en-US" dirty="0" err="1"/>
              <a:t>Semibold</a:t>
            </a:r>
            <a:r>
              <a:rPr lang="en-US" dirty="0"/>
              <a:t> 22 </a:t>
            </a:r>
            <a:r>
              <a:rPr lang="en-US" dirty="0" err="1"/>
              <a:t>pt</a:t>
            </a:r>
            <a:endParaRPr lang="en-US" dirty="0"/>
          </a:p>
        </p:txBody>
      </p:sp>
    </p:spTree>
    <p:extLst>
      <p:ext uri="{BB962C8B-B14F-4D97-AF65-F5344CB8AC3E}">
        <p14:creationId xmlns:p14="http://schemas.microsoft.com/office/powerpoint/2010/main" val="1015689794"/>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Learning Objs - no O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0DA845-DD15-1C56-8B25-22EAA1B45A8A}"/>
              </a:ext>
            </a:extLst>
          </p:cNvPr>
          <p:cNvSpPr>
            <a:spLocks noGrp="1"/>
          </p:cNvSpPr>
          <p:nvPr>
            <p:ph type="title"/>
          </p:nvPr>
        </p:nvSpPr>
        <p:spPr/>
        <p:txBody>
          <a:bodyPr/>
          <a:lstStyle/>
          <a:p>
            <a:r>
              <a:rPr lang="en-US" dirty="0"/>
              <a:t>Click to edit Master title style</a:t>
            </a:r>
          </a:p>
        </p:txBody>
      </p:sp>
      <p:pic>
        <p:nvPicPr>
          <p:cNvPr id="15" name="Graphic 14">
            <a:extLst>
              <a:ext uri="{FF2B5EF4-FFF2-40B4-BE49-F238E27FC236}">
                <a16:creationId xmlns:a16="http://schemas.microsoft.com/office/drawing/2014/main" id="{B2A34330-BC4D-94AB-2A95-93170E542890}"/>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 y="3207262"/>
            <a:ext cx="12436476" cy="3095623"/>
          </a:xfrm>
          <a:prstGeom prst="rect">
            <a:avLst/>
          </a:prstGeom>
        </p:spPr>
      </p:pic>
    </p:spTree>
    <p:extLst>
      <p:ext uri="{BB962C8B-B14F-4D97-AF65-F5344CB8AC3E}">
        <p14:creationId xmlns:p14="http://schemas.microsoft.com/office/powerpoint/2010/main" val="978313208"/>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Learning Objs">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0DA845-DD15-1C56-8B25-22EAA1B45A8A}"/>
              </a:ext>
            </a:extLst>
          </p:cNvPr>
          <p:cNvSpPr>
            <a:spLocks noGrp="1"/>
          </p:cNvSpPr>
          <p:nvPr>
            <p:ph type="title"/>
          </p:nvPr>
        </p:nvSpPr>
        <p:spPr/>
        <p:txBody>
          <a:bodyPr/>
          <a:lstStyle/>
          <a:p>
            <a:r>
              <a:rPr lang="en-US" dirty="0"/>
              <a:t>Click to edit Master title style</a:t>
            </a:r>
          </a:p>
        </p:txBody>
      </p:sp>
      <p:pic>
        <p:nvPicPr>
          <p:cNvPr id="15" name="Graphic 14">
            <a:extLst>
              <a:ext uri="{FF2B5EF4-FFF2-40B4-BE49-F238E27FC236}">
                <a16:creationId xmlns:a16="http://schemas.microsoft.com/office/drawing/2014/main" id="{B2A34330-BC4D-94AB-2A95-93170E542890}"/>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 y="3207262"/>
            <a:ext cx="12436476" cy="3095623"/>
          </a:xfrm>
          <a:prstGeom prst="rect">
            <a:avLst/>
          </a:prstGeom>
        </p:spPr>
      </p:pic>
      <p:sp>
        <p:nvSpPr>
          <p:cNvPr id="7" name="Rectangle: Rounded Corners 6">
            <a:extLst>
              <a:ext uri="{FF2B5EF4-FFF2-40B4-BE49-F238E27FC236}">
                <a16:creationId xmlns:a16="http://schemas.microsoft.com/office/drawing/2014/main" id="{E8885716-8A7B-42A7-93E2-E8749AF5C6BC}"/>
              </a:ext>
            </a:extLst>
          </p:cNvPr>
          <p:cNvSpPr/>
          <p:nvPr userDrawn="1"/>
        </p:nvSpPr>
        <p:spPr bwMode="auto">
          <a:xfrm>
            <a:off x="6116130" y="1476375"/>
            <a:ext cx="5313870" cy="4333875"/>
          </a:xfrm>
          <a:prstGeom prst="roundRect">
            <a:avLst/>
          </a:prstGeom>
          <a:solidFill>
            <a:schemeClr val="bg1"/>
          </a:solidFill>
          <a:ln>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254024923"/>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Learning Recap">
    <p:spTree>
      <p:nvGrpSpPr>
        <p:cNvPr id="1" name=""/>
        <p:cNvGrpSpPr/>
        <p:nvPr/>
      </p:nvGrpSpPr>
      <p:grpSpPr>
        <a:xfrm>
          <a:off x="0" y="0"/>
          <a:ext cx="0" cy="0"/>
          <a:chOff x="0" y="0"/>
          <a:chExt cx="0" cy="0"/>
        </a:xfrm>
      </p:grpSpPr>
      <p:sp>
        <p:nvSpPr>
          <p:cNvPr id="6" name="Rectangle: Single Corner Rounded 5">
            <a:extLst>
              <a:ext uri="{FF2B5EF4-FFF2-40B4-BE49-F238E27FC236}">
                <a16:creationId xmlns:a16="http://schemas.microsoft.com/office/drawing/2014/main" id="{A02CAEB8-26C8-4DCC-A205-1958858BB2CA}"/>
              </a:ext>
              <a:ext uri="{C183D7F6-B498-43B3-948B-1728B52AA6E4}">
                <adec:decorative xmlns:adec="http://schemas.microsoft.com/office/drawing/2017/decorative" val="1"/>
              </a:ext>
            </a:extLst>
          </p:cNvPr>
          <p:cNvSpPr/>
          <p:nvPr userDrawn="1"/>
        </p:nvSpPr>
        <p:spPr bwMode="auto">
          <a:xfrm>
            <a:off x="-1" y="1951559"/>
            <a:ext cx="3183609" cy="4015292"/>
          </a:xfrm>
          <a:prstGeom prst="round1Rect">
            <a:avLst>
              <a:gd name="adj" fmla="val 6737"/>
            </a:avLst>
          </a:prstGeom>
          <a:solidFill>
            <a:srgbClr val="F4F3F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ctr" anchorCtr="0" forceAA="0" compatLnSpc="1">
            <a:prstTxWarp prst="textNoShape">
              <a:avLst/>
            </a:prstTxWarp>
            <a:noAutofit/>
          </a:bodyPr>
          <a:lstStyle/>
          <a:p>
            <a:pPr algn="ctr" defTabSz="951028" fontAlgn="base">
              <a:spcBef>
                <a:spcPct val="0"/>
              </a:spcBef>
              <a:spcAft>
                <a:spcPct val="0"/>
              </a:spcAft>
            </a:pPr>
            <a:endParaRPr lang="en-US" sz="2448" dirty="0">
              <a:solidFill>
                <a:schemeClr val="tx1"/>
              </a:solidFill>
              <a:ea typeface="Segoe UI" pitchFamily="34" charset="0"/>
              <a:cs typeface="Segoe UI" pitchFamily="34" charset="0"/>
            </a:endParaRPr>
          </a:p>
        </p:txBody>
      </p:sp>
      <p:grpSp>
        <p:nvGrpSpPr>
          <p:cNvPr id="3" name="Group 2">
            <a:extLst>
              <a:ext uri="{FF2B5EF4-FFF2-40B4-BE49-F238E27FC236}">
                <a16:creationId xmlns:a16="http://schemas.microsoft.com/office/drawing/2014/main" id="{C54C7EE8-4313-2803-B06C-A5BA61EA412A}"/>
              </a:ext>
              <a:ext uri="{C183D7F6-B498-43B3-948B-1728B52AA6E4}">
                <adec:decorative xmlns:adec="http://schemas.microsoft.com/office/drawing/2017/decorative" val="1"/>
              </a:ext>
            </a:extLst>
          </p:cNvPr>
          <p:cNvGrpSpPr/>
          <p:nvPr userDrawn="1"/>
        </p:nvGrpSpPr>
        <p:grpSpPr>
          <a:xfrm>
            <a:off x="2614984" y="1617484"/>
            <a:ext cx="1132870" cy="1132709"/>
            <a:chOff x="5540700" y="2116300"/>
            <a:chExt cx="1110600" cy="1110600"/>
          </a:xfrm>
        </p:grpSpPr>
        <p:sp>
          <p:nvSpPr>
            <p:cNvPr id="4" name="Oval 3">
              <a:extLst>
                <a:ext uri="{FF2B5EF4-FFF2-40B4-BE49-F238E27FC236}">
                  <a16:creationId xmlns:a16="http://schemas.microsoft.com/office/drawing/2014/main" id="{3F97E22B-DD1F-99A5-25F7-1E4F4F58DA7D}"/>
                </a:ext>
              </a:extLst>
            </p:cNvPr>
            <p:cNvSpPr/>
            <p:nvPr/>
          </p:nvSpPr>
          <p:spPr>
            <a:xfrm>
              <a:off x="5540700" y="2116300"/>
              <a:ext cx="1110600" cy="1110600"/>
            </a:xfrm>
            <a:prstGeom prst="ellipse">
              <a:avLst/>
            </a:prstGeom>
            <a:solidFill>
              <a:srgbClr val="FFA3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FFFFFF"/>
                </a:solidFill>
                <a:effectLst/>
                <a:uLnTx/>
                <a:uFillTx/>
                <a:latin typeface="Segoe UI"/>
                <a:ea typeface="+mn-ea"/>
                <a:cs typeface="+mn-cs"/>
              </a:endParaRPr>
            </a:p>
          </p:txBody>
        </p:sp>
        <p:pic>
          <p:nvPicPr>
            <p:cNvPr id="9" name="Picture 8">
              <a:extLst>
                <a:ext uri="{FF2B5EF4-FFF2-40B4-BE49-F238E27FC236}">
                  <a16:creationId xmlns:a16="http://schemas.microsoft.com/office/drawing/2014/main" id="{B1C046DA-F3B0-17BF-4867-63F317F8ACA9}"/>
                </a:ext>
              </a:extLst>
            </p:cNvPr>
            <p:cNvPicPr/>
            <p:nvPr/>
          </p:nvPicPr>
          <p:blipFill>
            <a:blip r:embed="rId2"/>
            <a:srcRect/>
            <a:stretch/>
          </p:blipFill>
          <p:spPr>
            <a:xfrm>
              <a:off x="5749602" y="2325202"/>
              <a:ext cx="692796" cy="692796"/>
            </a:xfrm>
            <a:prstGeom prst="rect">
              <a:avLst/>
            </a:prstGeom>
            <a:noFill/>
          </p:spPr>
        </p:pic>
      </p:grpSp>
      <p:sp>
        <p:nvSpPr>
          <p:cNvPr id="7" name="TextBox 6">
            <a:extLst>
              <a:ext uri="{FF2B5EF4-FFF2-40B4-BE49-F238E27FC236}">
                <a16:creationId xmlns:a16="http://schemas.microsoft.com/office/drawing/2014/main" id="{05350FFB-1FC5-59FA-F297-3FE6E8364735}"/>
              </a:ext>
            </a:extLst>
          </p:cNvPr>
          <p:cNvSpPr txBox="1"/>
          <p:nvPr userDrawn="1"/>
        </p:nvSpPr>
        <p:spPr>
          <a:xfrm>
            <a:off x="600058" y="2927690"/>
            <a:ext cx="2228017" cy="2366802"/>
          </a:xfrm>
          <a:prstGeom prst="rect">
            <a:avLst/>
          </a:prstGeom>
          <a:noFill/>
        </p:spPr>
        <p:txBody>
          <a:bodyPr wrap="square" lIns="182880" tIns="146304" rIns="182880" bIns="146304" rtlCol="0">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lang="en-US" sz="2400" kern="1200" spc="-50" baseline="0" dirty="0">
                <a:solidFill>
                  <a:srgbClr val="000000"/>
                </a:solidFill>
                <a:latin typeface="+mj-lt"/>
                <a:ea typeface="+mn-ea"/>
                <a:cs typeface="+mn-cs"/>
              </a:rPr>
              <a:t>Check your knowledge questions and additional study</a:t>
            </a:r>
          </a:p>
          <a:p>
            <a:pPr>
              <a:lnSpc>
                <a:spcPct val="90000"/>
              </a:lnSpc>
              <a:spcAft>
                <a:spcPts val="600"/>
              </a:spcAft>
            </a:pPr>
            <a:endParaRPr lang="en-US" sz="2400" dirty="0" err="1">
              <a:gradFill>
                <a:gsLst>
                  <a:gs pos="2917">
                    <a:schemeClr val="tx1"/>
                  </a:gs>
                  <a:gs pos="30000">
                    <a:schemeClr val="tx1"/>
                  </a:gs>
                </a:gsLst>
                <a:lin ang="5400000" scaled="0"/>
              </a:gradFill>
            </a:endParaRPr>
          </a:p>
        </p:txBody>
      </p:sp>
      <p:sp>
        <p:nvSpPr>
          <p:cNvPr id="5" name="Title 1">
            <a:extLst>
              <a:ext uri="{FF2B5EF4-FFF2-40B4-BE49-F238E27FC236}">
                <a16:creationId xmlns:a16="http://schemas.microsoft.com/office/drawing/2014/main" id="{DA9EEDEA-6687-D76A-D227-7C52A001F415}"/>
              </a:ext>
            </a:extLst>
          </p:cNvPr>
          <p:cNvSpPr>
            <a:spLocks noGrp="1"/>
          </p:cNvSpPr>
          <p:nvPr>
            <p:ph type="title"/>
          </p:nvPr>
        </p:nvSpPr>
        <p:spPr>
          <a:xfrm>
            <a:off x="363664" y="512962"/>
            <a:ext cx="11568684" cy="693737"/>
          </a:xfrm>
        </p:spPr>
        <p:txBody>
          <a:bodyPr/>
          <a:lstStyle/>
          <a:p>
            <a:r>
              <a:rPr lang="en-US" dirty="0"/>
              <a:t>Click to edit Master title style</a:t>
            </a:r>
          </a:p>
        </p:txBody>
      </p:sp>
    </p:spTree>
    <p:extLst>
      <p:ext uri="{BB962C8B-B14F-4D97-AF65-F5344CB8AC3E}">
        <p14:creationId xmlns:p14="http://schemas.microsoft.com/office/powerpoint/2010/main" val="2615005995"/>
      </p:ext>
    </p:extLst>
  </p:cSld>
  <p:clrMapOvr>
    <a:masterClrMapping/>
  </p:clrMapOvr>
  <p:transition>
    <p:fade/>
  </p:transition>
  <p:extLst>
    <p:ext uri="{DCECCB84-F9BA-43D5-87BE-67443E8EF086}">
      <p15:sldGuideLst xmlns:p15="http://schemas.microsoft.com/office/powerpoint/2012/main">
        <p15:guide id="4" pos="778">
          <p15:clr>
            <a:srgbClr val="954F72"/>
          </p15:clr>
        </p15:guide>
        <p15:guide id="5" pos="962">
          <p15:clr>
            <a:srgbClr val="954F72"/>
          </p15:clr>
        </p15:guide>
        <p15:guide id="6" pos="1372">
          <p15:clr>
            <a:srgbClr val="954F72"/>
          </p15:clr>
        </p15:guide>
        <p15:guide id="7" pos="1556">
          <p15:clr>
            <a:srgbClr val="954F72"/>
          </p15:clr>
        </p15:guide>
        <p15:guide id="8" pos="1966">
          <p15:clr>
            <a:srgbClr val="954F72"/>
          </p15:clr>
        </p15:guide>
        <p15:guide id="9" pos="2150">
          <p15:clr>
            <a:srgbClr val="954F72"/>
          </p15:clr>
        </p15:guide>
        <p15:guide id="10" pos="2560">
          <p15:clr>
            <a:srgbClr val="954F72"/>
          </p15:clr>
        </p15:guide>
        <p15:guide id="11" pos="2744">
          <p15:clr>
            <a:srgbClr val="954F72"/>
          </p15:clr>
        </p15:guide>
        <p15:guide id="12" pos="3153">
          <p15:clr>
            <a:srgbClr val="954F72"/>
          </p15:clr>
        </p15:guide>
        <p15:guide id="13" pos="3338">
          <p15:clr>
            <a:srgbClr val="954F72"/>
          </p15:clr>
        </p15:guide>
        <p15:guide id="14" pos="3747">
          <p15:clr>
            <a:srgbClr val="954F72"/>
          </p15:clr>
        </p15:guide>
        <p15:guide id="15" pos="3932">
          <p15:clr>
            <a:srgbClr val="954F72"/>
          </p15:clr>
        </p15:guide>
        <p15:guide id="16" pos="4341">
          <p15:clr>
            <a:srgbClr val="954F72"/>
          </p15:clr>
        </p15:guide>
        <p15:guide id="17" pos="4526">
          <p15:clr>
            <a:srgbClr val="954F72"/>
          </p15:clr>
        </p15:guide>
        <p15:guide id="18" pos="4935">
          <p15:clr>
            <a:srgbClr val="954F72"/>
          </p15:clr>
        </p15:guide>
        <p15:guide id="19" pos="5120">
          <p15:clr>
            <a:srgbClr val="954F72"/>
          </p15:clr>
        </p15:guide>
        <p15:guide id="20" pos="5529">
          <p15:clr>
            <a:srgbClr val="954F72"/>
          </p15:clr>
        </p15:guide>
        <p15:guide id="21" pos="5713">
          <p15:clr>
            <a:srgbClr val="954F72"/>
          </p15:clr>
        </p15:guide>
        <p15:guide id="22" pos="6123">
          <p15:clr>
            <a:srgbClr val="954F72"/>
          </p15:clr>
        </p15:guide>
        <p15:guide id="23" pos="6307">
          <p15:clr>
            <a:srgbClr val="954F72"/>
          </p15:clr>
        </p15:guide>
        <p15:guide id="24" pos="6717">
          <p15:clr>
            <a:srgbClr val="954F72"/>
          </p15:clr>
        </p15:guide>
        <p15:guide id="25" pos="6901">
          <p15:clr>
            <a:srgbClr val="954F72"/>
          </p15:clr>
        </p15:guide>
        <p15:guide id="30" orient="horz" pos="812">
          <p15:clr>
            <a:srgbClr val="954F72"/>
          </p15:clr>
        </p15:guide>
        <p15:guide id="31" orient="horz" pos="996">
          <p15:clr>
            <a:srgbClr val="954F72"/>
          </p15:clr>
        </p15:guide>
        <p15:guide id="32" orient="horz" pos="1440">
          <p15:clr>
            <a:srgbClr val="954F72"/>
          </p15:clr>
        </p15:guide>
        <p15:guide id="33" orient="horz" pos="1624">
          <p15:clr>
            <a:srgbClr val="954F72"/>
          </p15:clr>
        </p15:guide>
        <p15:guide id="34" orient="horz" pos="2067">
          <p15:clr>
            <a:srgbClr val="954F72"/>
          </p15:clr>
        </p15:guide>
        <p15:guide id="35" orient="horz" pos="2252">
          <p15:clr>
            <a:srgbClr val="954F72"/>
          </p15:clr>
        </p15:guide>
        <p15:guide id="36" orient="horz" pos="2695">
          <p15:clr>
            <a:srgbClr val="954F72"/>
          </p15:clr>
        </p15:guide>
        <p15:guide id="37" orient="horz" pos="2880">
          <p15:clr>
            <a:srgbClr val="954F72"/>
          </p15:clr>
        </p15:guide>
        <p15:guide id="38" orient="horz" pos="3323">
          <p15:clr>
            <a:srgbClr val="954F72"/>
          </p15:clr>
        </p15:guide>
        <p15:guide id="39" orient="horz" pos="3507">
          <p15:clr>
            <a:srgbClr val="954F72"/>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emonstration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0DA845-DD15-1C56-8B25-22EAA1B45A8A}"/>
              </a:ext>
            </a:extLst>
          </p:cNvPr>
          <p:cNvSpPr>
            <a:spLocks noGrp="1"/>
          </p:cNvSpPr>
          <p:nvPr>
            <p:ph type="title"/>
          </p:nvPr>
        </p:nvSpPr>
        <p:spPr/>
        <p:txBody>
          <a:bodyPr/>
          <a:lstStyle/>
          <a:p>
            <a:r>
              <a:rPr lang="en-US"/>
              <a:t>Click to edit Master title style</a:t>
            </a:r>
          </a:p>
        </p:txBody>
      </p:sp>
      <p:sp>
        <p:nvSpPr>
          <p:cNvPr id="4" name="Rounded Rectangle 3_1">
            <a:extLst>
              <a:ext uri="{FF2B5EF4-FFF2-40B4-BE49-F238E27FC236}">
                <a16:creationId xmlns:a16="http://schemas.microsoft.com/office/drawing/2014/main" id="{FC76C8DF-13B1-1B33-CBD3-D0B1496658D3}"/>
              </a:ext>
            </a:extLst>
          </p:cNvPr>
          <p:cNvSpPr/>
          <p:nvPr userDrawn="1"/>
        </p:nvSpPr>
        <p:spPr>
          <a:xfrm>
            <a:off x="521111" y="1292745"/>
            <a:ext cx="10387932" cy="4749970"/>
          </a:xfrm>
          <a:prstGeom prst="roundRect">
            <a:avLst>
              <a:gd name="adj" fmla="val 6113"/>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0" tIns="274320" rIns="274320" bIns="182880" rtlCol="0" anchor="t"/>
          <a:lstStyle/>
          <a:p>
            <a:pPr marL="0" marR="0" lvl="0" indent="0" algn="l" defTabSz="932742" rtl="0" eaLnBrk="1" fontAlgn="auto" latinLnBrk="0" hangingPunct="1">
              <a:lnSpc>
                <a:spcPct val="100000"/>
              </a:lnSpc>
              <a:spcBef>
                <a:spcPct val="20000"/>
              </a:spcBef>
              <a:spcAft>
                <a:spcPts val="0"/>
              </a:spcAft>
              <a:buClrTx/>
              <a:buSzPct val="90000"/>
              <a:buFontTx/>
              <a:buNone/>
              <a:tabLst/>
              <a:defRPr/>
            </a:pPr>
            <a:endParaRPr kumimoji="0" lang="en-US" sz="1800" b="0" i="0" u="none" strike="noStrike" kern="1200" cap="none" spc="0" normalizeH="0" baseline="0" noProof="0" dirty="0">
              <a:ln>
                <a:noFill/>
              </a:ln>
              <a:solidFill>
                <a:srgbClr val="000000"/>
              </a:solidFill>
              <a:effectLst/>
              <a:uLnTx/>
              <a:uFillTx/>
              <a:latin typeface="Segoe UI"/>
              <a:ea typeface="+mn-ea"/>
              <a:cs typeface="Segoe UI" panose="020B0502040204020203" pitchFamily="34" charset="0"/>
            </a:endParaRPr>
          </a:p>
        </p:txBody>
      </p:sp>
      <p:sp>
        <p:nvSpPr>
          <p:cNvPr id="6" name="Oval 5">
            <a:extLst>
              <a:ext uri="{FF2B5EF4-FFF2-40B4-BE49-F238E27FC236}">
                <a16:creationId xmlns:a16="http://schemas.microsoft.com/office/drawing/2014/main" id="{C0B7F7B8-27DC-CB90-9841-2B0EB6BDC8A9}"/>
              </a:ext>
            </a:extLst>
          </p:cNvPr>
          <p:cNvSpPr/>
          <p:nvPr userDrawn="1"/>
        </p:nvSpPr>
        <p:spPr>
          <a:xfrm>
            <a:off x="10324155" y="1117294"/>
            <a:ext cx="1132870" cy="1132709"/>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FFFFFF"/>
              </a:solidFill>
              <a:effectLst/>
              <a:uLnTx/>
              <a:uFillTx/>
              <a:latin typeface="Segoe UI"/>
              <a:ea typeface="+mn-ea"/>
              <a:cs typeface="+mn-cs"/>
            </a:endParaRPr>
          </a:p>
        </p:txBody>
      </p:sp>
      <p:pic>
        <p:nvPicPr>
          <p:cNvPr id="15" name="Graphic 14">
            <a:extLst>
              <a:ext uri="{FF2B5EF4-FFF2-40B4-BE49-F238E27FC236}">
                <a16:creationId xmlns:a16="http://schemas.microsoft.com/office/drawing/2014/main" id="{B2A34330-BC4D-94AB-2A95-93170E542890}"/>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 y="3207262"/>
            <a:ext cx="12436476" cy="3095623"/>
          </a:xfrm>
          <a:prstGeom prst="rect">
            <a:avLst/>
          </a:prstGeom>
        </p:spPr>
      </p:pic>
      <p:pic>
        <p:nvPicPr>
          <p:cNvPr id="5" name="Graphic 4" descr="Beaker with solid fill">
            <a:extLst>
              <a:ext uri="{FF2B5EF4-FFF2-40B4-BE49-F238E27FC236}">
                <a16:creationId xmlns:a16="http://schemas.microsoft.com/office/drawing/2014/main" id="{0A4277E8-514E-E7C0-EEAE-4DBF838AD068}"/>
              </a:ext>
            </a:extLst>
          </p:cNvPr>
          <p:cNvPicPr>
            <a:picLocks noChangeAspect="1"/>
          </p:cNvPicPr>
          <p:nvPr userDrawn="1"/>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433390" y="1141729"/>
            <a:ext cx="914400" cy="914400"/>
          </a:xfrm>
          <a:prstGeom prst="rect">
            <a:avLst/>
          </a:prstGeom>
        </p:spPr>
      </p:pic>
    </p:spTree>
    <p:extLst>
      <p:ext uri="{BB962C8B-B14F-4D97-AF65-F5344CB8AC3E}">
        <p14:creationId xmlns:p14="http://schemas.microsoft.com/office/powerpoint/2010/main" val="53552582"/>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Lab">
    <p:spTree>
      <p:nvGrpSpPr>
        <p:cNvPr id="1" name=""/>
        <p:cNvGrpSpPr/>
        <p:nvPr/>
      </p:nvGrpSpPr>
      <p:grpSpPr>
        <a:xfrm>
          <a:off x="0" y="0"/>
          <a:ext cx="0" cy="0"/>
          <a:chOff x="0" y="0"/>
          <a:chExt cx="0" cy="0"/>
        </a:xfrm>
      </p:grpSpPr>
      <p:sp>
        <p:nvSpPr>
          <p:cNvPr id="6" name="Rectangle: Single Corner Rounded 5">
            <a:extLst>
              <a:ext uri="{FF2B5EF4-FFF2-40B4-BE49-F238E27FC236}">
                <a16:creationId xmlns:a16="http://schemas.microsoft.com/office/drawing/2014/main" id="{A02CAEB8-26C8-4DCC-A205-1958858BB2CA}"/>
              </a:ext>
              <a:ext uri="{C183D7F6-B498-43B3-948B-1728B52AA6E4}">
                <adec:decorative xmlns:adec="http://schemas.microsoft.com/office/drawing/2017/decorative" val="1"/>
              </a:ext>
            </a:extLst>
          </p:cNvPr>
          <p:cNvSpPr/>
          <p:nvPr userDrawn="1"/>
        </p:nvSpPr>
        <p:spPr bwMode="auto">
          <a:xfrm>
            <a:off x="-1" y="1951559"/>
            <a:ext cx="4282290" cy="4015292"/>
          </a:xfrm>
          <a:prstGeom prst="round1Rect">
            <a:avLst>
              <a:gd name="adj" fmla="val 6737"/>
            </a:avLst>
          </a:prstGeom>
          <a:solidFill>
            <a:srgbClr val="F4F3F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ctr" anchorCtr="0" forceAA="0" compatLnSpc="1">
            <a:prstTxWarp prst="textNoShape">
              <a:avLst/>
            </a:prstTxWarp>
            <a:noAutofit/>
          </a:bodyPr>
          <a:lstStyle/>
          <a:p>
            <a:pPr algn="ctr" defTabSz="951028" fontAlgn="base">
              <a:spcBef>
                <a:spcPct val="0"/>
              </a:spcBef>
              <a:spcAft>
                <a:spcPct val="0"/>
              </a:spcAft>
            </a:pPr>
            <a:endParaRPr lang="en-US" sz="2448" dirty="0">
              <a:solidFill>
                <a:schemeClr val="tx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BCE35D3C-86EE-875E-D2A6-669DF7E1C19A}"/>
              </a:ext>
            </a:extLst>
          </p:cNvPr>
          <p:cNvSpPr>
            <a:spLocks noGrp="1"/>
          </p:cNvSpPr>
          <p:nvPr>
            <p:ph type="title" hasCustomPrompt="1"/>
          </p:nvPr>
        </p:nvSpPr>
        <p:spPr>
          <a:xfrm>
            <a:off x="600058" y="525428"/>
            <a:ext cx="11703601" cy="502246"/>
          </a:xfrm>
        </p:spPr>
        <p:txBody>
          <a:bodyPr/>
          <a:lstStyle>
            <a:lvl1pPr>
              <a:defRPr sz="3264" b="0" i="0">
                <a:solidFill>
                  <a:schemeClr val="tx1"/>
                </a:solidFill>
                <a:latin typeface="+mj-lt"/>
                <a:cs typeface="Segoe UI Semibold" panose="020B0502040204020203" pitchFamily="34" charset="0"/>
              </a:defRPr>
            </a:lvl1pPr>
          </a:lstStyle>
          <a:p>
            <a:r>
              <a:rPr lang="en-US" dirty="0"/>
              <a:t> </a:t>
            </a:r>
          </a:p>
        </p:txBody>
      </p:sp>
      <p:grpSp>
        <p:nvGrpSpPr>
          <p:cNvPr id="8" name="Group 7">
            <a:extLst>
              <a:ext uri="{FF2B5EF4-FFF2-40B4-BE49-F238E27FC236}">
                <a16:creationId xmlns:a16="http://schemas.microsoft.com/office/drawing/2014/main" id="{1682E78A-A36F-A9AB-B5BC-51FF48A0C477}"/>
              </a:ext>
              <a:ext uri="{C183D7F6-B498-43B3-948B-1728B52AA6E4}">
                <adec:decorative xmlns:adec="http://schemas.microsoft.com/office/drawing/2017/decorative" val="1"/>
              </a:ext>
            </a:extLst>
          </p:cNvPr>
          <p:cNvGrpSpPr/>
          <p:nvPr userDrawn="1"/>
        </p:nvGrpSpPr>
        <p:grpSpPr>
          <a:xfrm>
            <a:off x="3726989" y="1477271"/>
            <a:ext cx="1110600" cy="1110600"/>
            <a:chOff x="5540700" y="2116300"/>
            <a:chExt cx="1110600" cy="1110600"/>
          </a:xfrm>
        </p:grpSpPr>
        <p:sp>
          <p:nvSpPr>
            <p:cNvPr id="10" name="Oval 9">
              <a:extLst>
                <a:ext uri="{FF2B5EF4-FFF2-40B4-BE49-F238E27FC236}">
                  <a16:creationId xmlns:a16="http://schemas.microsoft.com/office/drawing/2014/main" id="{A006B05E-82F0-67C0-F4BE-484546169B05}"/>
                </a:ext>
              </a:extLst>
            </p:cNvPr>
            <p:cNvSpPr/>
            <p:nvPr/>
          </p:nvSpPr>
          <p:spPr>
            <a:xfrm>
              <a:off x="5540700" y="2116300"/>
              <a:ext cx="1110600" cy="1110600"/>
            </a:xfrm>
            <a:prstGeom prst="ellipse">
              <a:avLst/>
            </a:prstGeom>
            <a:solidFill>
              <a:srgbClr val="8DC8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Segoe UI"/>
                <a:ea typeface="+mn-ea"/>
                <a:cs typeface="+mn-cs"/>
              </a:endParaRPr>
            </a:p>
          </p:txBody>
        </p:sp>
        <p:pic>
          <p:nvPicPr>
            <p:cNvPr id="11" name="Picture 33">
              <a:extLst>
                <a:ext uri="{FF2B5EF4-FFF2-40B4-BE49-F238E27FC236}">
                  <a16:creationId xmlns:a16="http://schemas.microsoft.com/office/drawing/2014/main" id="{B551F7BB-0B62-B45A-97E8-BDBC64276EB2}"/>
                </a:ext>
              </a:extLst>
            </p:cNvPr>
            <p:cNvPicPr/>
            <p:nvPr/>
          </p:nvPicPr>
          <p:blipFill>
            <a:blip r:embed="rId2">
              <a:extLst>
                <a:ext uri="{96DAC541-7B7A-43D3-8B79-37D633B846F1}">
                  <asvg:svgBlip xmlns:asvg="http://schemas.microsoft.com/office/drawing/2016/SVG/main" r:embed="rId3"/>
                </a:ext>
              </a:extLst>
            </a:blip>
            <a:srcRect/>
            <a:stretch/>
          </p:blipFill>
          <p:spPr>
            <a:xfrm>
              <a:off x="5749602" y="2325202"/>
              <a:ext cx="692796" cy="692796"/>
            </a:xfrm>
            <a:prstGeom prst="rect">
              <a:avLst/>
            </a:prstGeom>
            <a:noFill/>
          </p:spPr>
        </p:pic>
      </p:grpSp>
    </p:spTree>
    <p:extLst>
      <p:ext uri="{BB962C8B-B14F-4D97-AF65-F5344CB8AC3E}">
        <p14:creationId xmlns:p14="http://schemas.microsoft.com/office/powerpoint/2010/main" val="3131692495"/>
      </p:ext>
    </p:extLst>
  </p:cSld>
  <p:clrMapOvr>
    <a:masterClrMapping/>
  </p:clrMapOvr>
  <p:transition>
    <p:fade/>
  </p:transition>
  <p:extLst>
    <p:ext uri="{DCECCB84-F9BA-43D5-87BE-67443E8EF086}">
      <p15:sldGuideLst xmlns:p15="http://schemas.microsoft.com/office/powerpoint/2012/main">
        <p15:guide id="4" pos="778">
          <p15:clr>
            <a:srgbClr val="954F72"/>
          </p15:clr>
        </p15:guide>
        <p15:guide id="5" pos="962">
          <p15:clr>
            <a:srgbClr val="954F72"/>
          </p15:clr>
        </p15:guide>
        <p15:guide id="6" pos="1372">
          <p15:clr>
            <a:srgbClr val="954F72"/>
          </p15:clr>
        </p15:guide>
        <p15:guide id="7" pos="1556">
          <p15:clr>
            <a:srgbClr val="954F72"/>
          </p15:clr>
        </p15:guide>
        <p15:guide id="8" pos="1966">
          <p15:clr>
            <a:srgbClr val="954F72"/>
          </p15:clr>
        </p15:guide>
        <p15:guide id="9" pos="2150">
          <p15:clr>
            <a:srgbClr val="954F72"/>
          </p15:clr>
        </p15:guide>
        <p15:guide id="10" pos="2560">
          <p15:clr>
            <a:srgbClr val="954F72"/>
          </p15:clr>
        </p15:guide>
        <p15:guide id="11" pos="2744">
          <p15:clr>
            <a:srgbClr val="954F72"/>
          </p15:clr>
        </p15:guide>
        <p15:guide id="12" pos="3153">
          <p15:clr>
            <a:srgbClr val="954F72"/>
          </p15:clr>
        </p15:guide>
        <p15:guide id="13" pos="3338">
          <p15:clr>
            <a:srgbClr val="954F72"/>
          </p15:clr>
        </p15:guide>
        <p15:guide id="14" pos="3747">
          <p15:clr>
            <a:srgbClr val="954F72"/>
          </p15:clr>
        </p15:guide>
        <p15:guide id="15" pos="3932">
          <p15:clr>
            <a:srgbClr val="954F72"/>
          </p15:clr>
        </p15:guide>
        <p15:guide id="16" pos="4341">
          <p15:clr>
            <a:srgbClr val="954F72"/>
          </p15:clr>
        </p15:guide>
        <p15:guide id="17" pos="4526">
          <p15:clr>
            <a:srgbClr val="954F72"/>
          </p15:clr>
        </p15:guide>
        <p15:guide id="18" pos="4935">
          <p15:clr>
            <a:srgbClr val="954F72"/>
          </p15:clr>
        </p15:guide>
        <p15:guide id="19" pos="5120">
          <p15:clr>
            <a:srgbClr val="954F72"/>
          </p15:clr>
        </p15:guide>
        <p15:guide id="20" pos="5529">
          <p15:clr>
            <a:srgbClr val="954F72"/>
          </p15:clr>
        </p15:guide>
        <p15:guide id="21" pos="5713">
          <p15:clr>
            <a:srgbClr val="954F72"/>
          </p15:clr>
        </p15:guide>
        <p15:guide id="22" pos="6123">
          <p15:clr>
            <a:srgbClr val="954F72"/>
          </p15:clr>
        </p15:guide>
        <p15:guide id="23" pos="6307">
          <p15:clr>
            <a:srgbClr val="954F72"/>
          </p15:clr>
        </p15:guide>
        <p15:guide id="24" pos="6717">
          <p15:clr>
            <a:srgbClr val="954F72"/>
          </p15:clr>
        </p15:guide>
        <p15:guide id="25" pos="6901">
          <p15:clr>
            <a:srgbClr val="954F72"/>
          </p15:clr>
        </p15:guide>
        <p15:guide id="30" orient="horz" pos="812">
          <p15:clr>
            <a:srgbClr val="954F72"/>
          </p15:clr>
        </p15:guide>
        <p15:guide id="31" orient="horz" pos="996">
          <p15:clr>
            <a:srgbClr val="954F72"/>
          </p15:clr>
        </p15:guide>
        <p15:guide id="32" orient="horz" pos="1440">
          <p15:clr>
            <a:srgbClr val="954F72"/>
          </p15:clr>
        </p15:guide>
        <p15:guide id="33" orient="horz" pos="1624">
          <p15:clr>
            <a:srgbClr val="954F72"/>
          </p15:clr>
        </p15:guide>
        <p15:guide id="34" orient="horz" pos="2067">
          <p15:clr>
            <a:srgbClr val="954F72"/>
          </p15:clr>
        </p15:guide>
        <p15:guide id="35" orient="horz" pos="2252">
          <p15:clr>
            <a:srgbClr val="954F72"/>
          </p15:clr>
        </p15:guide>
        <p15:guide id="36" orient="horz" pos="2695">
          <p15:clr>
            <a:srgbClr val="954F72"/>
          </p15:clr>
        </p15:guide>
        <p15:guide id="37" orient="horz" pos="2880">
          <p15:clr>
            <a:srgbClr val="954F72"/>
          </p15:clr>
        </p15:guide>
        <p15:guide id="38" orient="horz" pos="3323">
          <p15:clr>
            <a:srgbClr val="954F72"/>
          </p15:clr>
        </p15:guide>
        <p15:guide id="39" orient="horz" pos="3507">
          <p15:clr>
            <a:srgbClr val="954F72"/>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65138" y="567457"/>
            <a:ext cx="11530584" cy="830020"/>
          </a:xfrm>
          <a:prstGeom prst="rect">
            <a:avLst/>
          </a:prstGeom>
        </p:spPr>
        <p:txBody>
          <a:bodyPr vert="horz" wrap="square" lIns="0" tIns="91440" rIns="146304" bIns="91440" rtlCol="0" anchor="t">
            <a:noAutofit/>
          </a:bodyPr>
          <a:lstStyle/>
          <a:p>
            <a:r>
              <a:rPr lang="en-US"/>
              <a:t>Heading Segoe UI </a:t>
            </a:r>
            <a:r>
              <a:rPr lang="en-US" err="1"/>
              <a:t>Semibold</a:t>
            </a:r>
            <a:r>
              <a:rPr lang="en-US"/>
              <a:t> 28/32</a:t>
            </a:r>
          </a:p>
        </p:txBody>
      </p:sp>
      <p:sp>
        <p:nvSpPr>
          <p:cNvPr id="4" name="Text Placeholder 3"/>
          <p:cNvSpPr>
            <a:spLocks noGrp="1"/>
          </p:cNvSpPr>
          <p:nvPr>
            <p:ph type="body" idx="1"/>
          </p:nvPr>
        </p:nvSpPr>
        <p:spPr>
          <a:xfrm>
            <a:off x="465138" y="1853742"/>
            <a:ext cx="11456988" cy="2062103"/>
          </a:xfrm>
          <a:prstGeom prst="rect">
            <a:avLst/>
          </a:prstGeom>
        </p:spPr>
        <p:txBody>
          <a:bodyPr vert="horz" wrap="square" lIns="0" tIns="91440" rIns="146304" bIns="91440" rtlCol="0">
            <a:spAutoFit/>
          </a:bodyPr>
          <a:lstStyle/>
          <a:p>
            <a:pPr lvl="1"/>
            <a:r>
              <a:rPr lang="en-US"/>
              <a:t>Large: subhead Segoe UI Regular 20/24</a:t>
            </a:r>
          </a:p>
          <a:p>
            <a:pPr lvl="1"/>
            <a:endParaRPr lang="en-US"/>
          </a:p>
          <a:p>
            <a:pPr lvl="2"/>
            <a:r>
              <a:rPr lang="en-US"/>
              <a:t>Medium: paragraph heading Segoe UI </a:t>
            </a:r>
            <a:r>
              <a:rPr lang="en-US" err="1"/>
              <a:t>Semibold</a:t>
            </a:r>
            <a:r>
              <a:rPr lang="en-US"/>
              <a:t> 14/18</a:t>
            </a:r>
          </a:p>
          <a:p>
            <a:pPr lvl="3"/>
            <a:r>
              <a:rPr lang="en-US"/>
              <a:t>Medium: paragraph body copy Segoe UI Regular 14/18</a:t>
            </a:r>
          </a:p>
          <a:p>
            <a:pPr lvl="3"/>
            <a:endParaRPr lang="en-US"/>
          </a:p>
          <a:p>
            <a:pPr lvl="4"/>
            <a:r>
              <a:rPr lang="en-US"/>
              <a:t>Small: caption heading Segoe UI Bold 10/12</a:t>
            </a:r>
          </a:p>
          <a:p>
            <a:pPr lvl="6"/>
            <a:r>
              <a:rPr lang="en-US"/>
              <a:t>Small: caption body copy Segoe UI Regular 10/12</a:t>
            </a:r>
          </a:p>
          <a:p>
            <a:pPr lvl="6"/>
            <a:endParaRPr lang="en-US"/>
          </a:p>
          <a:p>
            <a:pPr lvl="6"/>
            <a:endParaRPr lang="en-US"/>
          </a:p>
        </p:txBody>
      </p:sp>
      <p:sp>
        <p:nvSpPr>
          <p:cNvPr id="6" name="TextBox 5">
            <a:extLst>
              <a:ext uri="{FF2B5EF4-FFF2-40B4-BE49-F238E27FC236}">
                <a16:creationId xmlns:a16="http://schemas.microsoft.com/office/drawing/2014/main" id="{3DFC1871-CFCE-3B3A-64D9-F7F5A4441034}"/>
              </a:ext>
            </a:extLst>
          </p:cNvPr>
          <p:cNvSpPr txBox="1"/>
          <p:nvPr userDrawn="1"/>
        </p:nvSpPr>
        <p:spPr>
          <a:xfrm>
            <a:off x="465138" y="6267044"/>
            <a:ext cx="3794950" cy="447815"/>
          </a:xfrm>
          <a:prstGeom prst="rect">
            <a:avLst/>
          </a:prstGeom>
          <a:noFill/>
        </p:spPr>
        <p:txBody>
          <a:bodyPr wrap="none" lIns="182880" tIns="146304" rIns="182880" bIns="146304" rtlCol="0">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lang="en-US" sz="1100" dirty="0">
                <a:solidFill>
                  <a:srgbClr val="000000"/>
                </a:solidFill>
              </a:rPr>
              <a:t>© Copyright Microsoft Corporation. All rights reserved.</a:t>
            </a:r>
          </a:p>
        </p:txBody>
      </p:sp>
    </p:spTree>
    <p:extLst>
      <p:ext uri="{BB962C8B-B14F-4D97-AF65-F5344CB8AC3E}">
        <p14:creationId xmlns:p14="http://schemas.microsoft.com/office/powerpoint/2010/main" val="601954581"/>
      </p:ext>
    </p:extLst>
  </p:cSld>
  <p:clrMap bg1="lt1" tx1="dk1" bg2="lt2" tx2="dk2" accent1="accent1" accent2="accent2" accent3="accent3" accent4="accent4" accent5="accent5" accent6="accent6" hlink="hlink" folHlink="folHlink"/>
  <p:sldLayoutIdLst>
    <p:sldLayoutId id="2147484635" r:id="rId1"/>
    <p:sldLayoutId id="2147484636" r:id="rId2"/>
    <p:sldLayoutId id="2147484637" r:id="rId3"/>
    <p:sldLayoutId id="2147484638" r:id="rId4"/>
    <p:sldLayoutId id="2147484639" r:id="rId5"/>
    <p:sldLayoutId id="2147484640" r:id="rId6"/>
    <p:sldLayoutId id="2147484641" r:id="rId7"/>
    <p:sldLayoutId id="2147484642" r:id="rId8"/>
    <p:sldLayoutId id="2147484643" r:id="rId9"/>
  </p:sldLayoutIdLst>
  <p:transition>
    <p:fade/>
  </p:transition>
  <p:hf hdr="0" dt="0"/>
  <p:txStyles>
    <p:titleStyle>
      <a:lvl1pPr algn="l" defTabSz="932742" rtl="0" eaLnBrk="1" latinLnBrk="0" hangingPunct="1">
        <a:lnSpc>
          <a:spcPct val="90000"/>
        </a:lnSpc>
        <a:spcBef>
          <a:spcPct val="0"/>
        </a:spcBef>
        <a:buNone/>
        <a:defRPr lang="en-US" sz="2800" b="0" kern="1200" cap="none" spc="-50" baseline="0" dirty="0" smtClean="0">
          <a:ln w="3175">
            <a:noFill/>
          </a:ln>
          <a:solidFill>
            <a:srgbClr val="000000"/>
          </a:solidFill>
          <a:effectLst/>
          <a:latin typeface="+mj-lt"/>
          <a:ea typeface="+mn-ea"/>
          <a:cs typeface="Segoe UI" pitchFamily="34" charset="0"/>
        </a:defRPr>
      </a:lvl1pPr>
    </p:titleStyle>
    <p:body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49">
          <p15:clr>
            <a:srgbClr val="C35EA4"/>
          </p15:clr>
        </p15:guide>
        <p15:guide id="32" pos="1528">
          <p15:clr>
            <a:srgbClr val="C35EA4"/>
          </p15:clr>
        </p15:guide>
        <p15:guide id="33" pos="2621">
          <p15:clr>
            <a:srgbClr val="C35EA4"/>
          </p15:clr>
        </p15:guide>
        <p15:guide id="34" pos="2765">
          <p15:clr>
            <a:srgbClr val="C35EA4"/>
          </p15:clr>
        </p15:guide>
        <p15:guide id="35" pos="3854">
          <p15:clr>
            <a:srgbClr val="C35EA4"/>
          </p15:clr>
        </p15:guide>
        <p15:guide id="36" pos="4003">
          <p15:clr>
            <a:srgbClr val="C35EA4"/>
          </p15:clr>
        </p15:guide>
        <p15:guide id="37" pos="5083">
          <p15:clr>
            <a:srgbClr val="C35EA4"/>
          </p15:clr>
        </p15:guide>
        <p15:guide id="38" pos="5230">
          <p15:clr>
            <a:srgbClr val="C35EA4"/>
          </p15:clr>
        </p15:guide>
        <p15:guide id="39" pos="6323">
          <p15:clr>
            <a:srgbClr val="C35EA4"/>
          </p15:clr>
        </p15:guide>
        <p15:guide id="40" pos="6469">
          <p15:clr>
            <a:srgbClr val="C35EA4"/>
          </p15:clr>
        </p15:guide>
        <p15:guide id="41" pos="269">
          <p15:clr>
            <a:srgbClr val="F26B43"/>
          </p15:clr>
        </p15:guide>
        <p15:guide id="42" pos="7565">
          <p15:clr>
            <a:srgbClr val="F26B43"/>
          </p15:clr>
        </p15:guide>
        <p15:guide id="43" orient="horz" pos="751">
          <p15:clr>
            <a:srgbClr val="5ACBF0"/>
          </p15:clr>
        </p15:guide>
        <p15:guide id="44" orient="horz" pos="1387">
          <p15:clr>
            <a:srgbClr val="5ACBF0"/>
          </p15:clr>
        </p15:guide>
        <p15:guide id="45" orient="horz" pos="605">
          <p15:clr>
            <a:srgbClr val="5ACBF0"/>
          </p15:clr>
        </p15:guide>
        <p15:guide id="46" orient="horz" pos="1514">
          <p15:clr>
            <a:srgbClr val="5ACBF0"/>
          </p15:clr>
        </p15:guide>
        <p15:guide id="47" orient="horz" pos="2130">
          <p15:clr>
            <a:srgbClr val="5ACBF0"/>
          </p15:clr>
        </p15:guide>
        <p15:guide id="48" orient="horz" pos="2299">
          <p15:clr>
            <a:srgbClr val="5ACBF0"/>
          </p15:clr>
        </p15:guide>
        <p15:guide id="49" orient="horz" pos="283">
          <p15:clr>
            <a:srgbClr val="F26B43"/>
          </p15:clr>
        </p15:guide>
        <p15:guide id="50" orient="horz" pos="4123">
          <p15:clr>
            <a:srgbClr val="F26B43"/>
          </p15:clr>
        </p15:guide>
        <p15:guide id="51" orient="horz" pos="2891">
          <p15:clr>
            <a:srgbClr val="5ACBF0"/>
          </p15:clr>
        </p15:guide>
        <p15:guide id="52" orient="horz" pos="3019">
          <p15:clr>
            <a:srgbClr val="5ACBF0"/>
          </p15:clr>
        </p15:guide>
        <p15:guide id="53" orient="horz" pos="3643">
          <p15:clr>
            <a:srgbClr val="5ACBF0"/>
          </p15:clr>
        </p15:guide>
        <p15:guide id="54" orient="horz" pos="3763">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hyperlink" Target="https://docs.microsoft.com/learn/modules/intro-to-azure-backup/" TargetMode="External"/><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4.xml"/><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s://docs.microsoft.com/learn/modules/configure-file-folder-backups/" TargetMode="External"/><Relationship Id="rId2" Type="http://schemas.openxmlformats.org/officeDocument/2006/relationships/notesSlide" Target="../notesSlides/notesSlide2.xml"/><Relationship Id="rId1" Type="http://schemas.openxmlformats.org/officeDocument/2006/relationships/slideLayout" Target="../slideLayouts/slideLayout5.xml"/><Relationship Id="rId5" Type="http://schemas.openxmlformats.org/officeDocument/2006/relationships/hyperlink" Target="https://microsoftlearning.github.io/AZ-104-MicrosoftAzureAdministrator/Instructions/Labs/LAB_10-Implement_Data_Protection.html" TargetMode="External"/><Relationship Id="rId4" Type="http://schemas.openxmlformats.org/officeDocument/2006/relationships/hyperlink" Target="https://docs.microsoft.com/learn/modules/configure-virtual-machine-backups/" TargetMode="Externa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hyperlink" Target="https://docs.microsoft.com/learn/modules/intro-to-azure-backup/" TargetMode="External"/><Relationship Id="rId2" Type="http://schemas.openxmlformats.org/officeDocument/2006/relationships/notesSlide" Target="../notesSlides/notesSlide23.xml"/><Relationship Id="rId1" Type="http://schemas.openxmlformats.org/officeDocument/2006/relationships/slideLayout" Target="../slideLayouts/slideLayout7.xml"/><Relationship Id="rId6" Type="http://schemas.openxmlformats.org/officeDocument/2006/relationships/hyperlink" Target="https://docs.microsoft.com/learn/modules/protect-infrastructure-with-site-recovery/" TargetMode="External"/><Relationship Id="rId5" Type="http://schemas.openxmlformats.org/officeDocument/2006/relationships/hyperlink" Target="https://docs.microsoft.com/learn/modules/implement-hybrid-backup-recovery-windows-server-iaas/" TargetMode="External"/><Relationship Id="rId4" Type="http://schemas.openxmlformats.org/officeDocument/2006/relationships/hyperlink" Target="https://docs.microsoft.com/learn/modules/protect-virtual-machines-with-azure-backup/"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8" Type="http://schemas.openxmlformats.org/officeDocument/2006/relationships/image" Target="../media/image30.svg"/><Relationship Id="rId3" Type="http://schemas.openxmlformats.org/officeDocument/2006/relationships/image" Target="../media/image25.png"/><Relationship Id="rId7" Type="http://schemas.openxmlformats.org/officeDocument/2006/relationships/image" Target="../media/image29.png"/><Relationship Id="rId12" Type="http://schemas.openxmlformats.org/officeDocument/2006/relationships/image" Target="../media/image34.svg"/><Relationship Id="rId2" Type="http://schemas.openxmlformats.org/officeDocument/2006/relationships/notesSlide" Target="../notesSlides/notesSlide25.xml"/><Relationship Id="rId1" Type="http://schemas.openxmlformats.org/officeDocument/2006/relationships/slideLayout" Target="../slideLayouts/slideLayout3.xml"/><Relationship Id="rId6" Type="http://schemas.openxmlformats.org/officeDocument/2006/relationships/image" Target="../media/image28.svg"/><Relationship Id="rId11" Type="http://schemas.openxmlformats.org/officeDocument/2006/relationships/image" Target="../media/image33.png"/><Relationship Id="rId5" Type="http://schemas.openxmlformats.org/officeDocument/2006/relationships/image" Target="../media/image27.png"/><Relationship Id="rId10" Type="http://schemas.openxmlformats.org/officeDocument/2006/relationships/image" Target="../media/image32.svg"/><Relationship Id="rId4" Type="http://schemas.openxmlformats.org/officeDocument/2006/relationships/image" Target="../media/image26.svg"/><Relationship Id="rId9" Type="http://schemas.openxmlformats.org/officeDocument/2006/relationships/image" Target="../media/image3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12.sv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81341" y="3340151"/>
            <a:ext cx="5800990" cy="1695272"/>
          </a:xfrm>
        </p:spPr>
        <p:txBody>
          <a:bodyPr/>
          <a:lstStyle/>
          <a:p>
            <a:r>
              <a:rPr lang="en-US"/>
              <a:t>AZ-104T00A</a:t>
            </a:r>
            <a:br>
              <a:rPr lang="en-US" dirty="0"/>
            </a:br>
            <a:r>
              <a:rPr lang="en-US" dirty="0"/>
              <a:t>Administer Data Protection</a:t>
            </a:r>
          </a:p>
        </p:txBody>
      </p:sp>
    </p:spTree>
    <p:extLst>
      <p:ext uri="{BB962C8B-B14F-4D97-AF65-F5344CB8AC3E}">
        <p14:creationId xmlns:p14="http://schemas.microsoft.com/office/powerpoint/2010/main" val="3706563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AD2DD4-486A-4777-967F-6E5A31A76F93}"/>
              </a:ext>
            </a:extLst>
          </p:cNvPr>
          <p:cNvSpPr>
            <a:spLocks noGrp="1"/>
          </p:cNvSpPr>
          <p:nvPr>
            <p:ph type="title"/>
          </p:nvPr>
        </p:nvSpPr>
        <p:spPr/>
        <p:txBody>
          <a:bodyPr/>
          <a:lstStyle/>
          <a:p>
            <a:r>
              <a:rPr lang="en-US" dirty="0"/>
              <a:t>Configure On-Premises File and Folder Backup</a:t>
            </a:r>
          </a:p>
        </p:txBody>
      </p:sp>
      <p:sp>
        <p:nvSpPr>
          <p:cNvPr id="12" name="Rectangle 11">
            <a:extLst>
              <a:ext uri="{FF2B5EF4-FFF2-40B4-BE49-F238E27FC236}">
                <a16:creationId xmlns:a16="http://schemas.microsoft.com/office/drawing/2014/main" id="{0EA938F5-8001-483E-BFE2-9C21792029AF}"/>
              </a:ext>
              <a:ext uri="{C183D7F6-B498-43B3-948B-1728B52AA6E4}">
                <adec:decorative xmlns:adec="http://schemas.microsoft.com/office/drawing/2017/decorative" val="0"/>
              </a:ext>
            </a:extLst>
          </p:cNvPr>
          <p:cNvSpPr/>
          <p:nvPr/>
        </p:nvSpPr>
        <p:spPr bwMode="auto">
          <a:xfrm>
            <a:off x="427038" y="1662764"/>
            <a:ext cx="5455458" cy="939798"/>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342900" indent="-285750">
              <a:spcBef>
                <a:spcPts val="1200"/>
              </a:spcBef>
              <a:buFont typeface="+mj-lt"/>
              <a:buAutoNum type="arabicPeriod"/>
              <a:tabLst>
                <a:tab pos="457200" algn="l"/>
              </a:tabLst>
            </a:pPr>
            <a:r>
              <a:rPr lang="en-US" sz="2200" dirty="0">
                <a:solidFill>
                  <a:schemeClr val="tx1"/>
                </a:solidFill>
              </a:rPr>
              <a:t>Create the recovery services vault</a:t>
            </a:r>
          </a:p>
        </p:txBody>
      </p:sp>
      <p:sp>
        <p:nvSpPr>
          <p:cNvPr id="13" name="Rectangle 12">
            <a:extLst>
              <a:ext uri="{FF2B5EF4-FFF2-40B4-BE49-F238E27FC236}">
                <a16:creationId xmlns:a16="http://schemas.microsoft.com/office/drawing/2014/main" id="{365142C4-1908-48D3-B6AE-412110AD833A}"/>
              </a:ext>
              <a:ext uri="{C183D7F6-B498-43B3-948B-1728B52AA6E4}">
                <adec:decorative xmlns:adec="http://schemas.microsoft.com/office/drawing/2017/decorative" val="0"/>
              </a:ext>
            </a:extLst>
          </p:cNvPr>
          <p:cNvSpPr/>
          <p:nvPr/>
        </p:nvSpPr>
        <p:spPr bwMode="auto">
          <a:xfrm>
            <a:off x="427037" y="2784460"/>
            <a:ext cx="5455458" cy="939798"/>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342900" indent="-285750">
              <a:spcBef>
                <a:spcPts val="1200"/>
              </a:spcBef>
              <a:buFont typeface="+mj-lt"/>
              <a:buAutoNum type="arabicPeriod" startAt="2"/>
              <a:tabLst>
                <a:tab pos="342900" algn="l"/>
              </a:tabLst>
            </a:pPr>
            <a:r>
              <a:rPr lang="en-US" sz="2200" dirty="0">
                <a:solidFill>
                  <a:schemeClr val="tx1"/>
                </a:solidFill>
              </a:rPr>
              <a:t>Download the agent and credential file</a:t>
            </a:r>
          </a:p>
        </p:txBody>
      </p:sp>
      <p:sp>
        <p:nvSpPr>
          <p:cNvPr id="14" name="Rectangle 13">
            <a:extLst>
              <a:ext uri="{FF2B5EF4-FFF2-40B4-BE49-F238E27FC236}">
                <a16:creationId xmlns:a16="http://schemas.microsoft.com/office/drawing/2014/main" id="{1576ADE1-F212-47CD-B58E-E3774A5AAB1B}"/>
              </a:ext>
              <a:ext uri="{C183D7F6-B498-43B3-948B-1728B52AA6E4}">
                <adec:decorative xmlns:adec="http://schemas.microsoft.com/office/drawing/2017/decorative" val="0"/>
              </a:ext>
            </a:extLst>
          </p:cNvPr>
          <p:cNvSpPr/>
          <p:nvPr/>
        </p:nvSpPr>
        <p:spPr bwMode="auto">
          <a:xfrm>
            <a:off x="427037" y="3906156"/>
            <a:ext cx="5455458" cy="939798"/>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342900" indent="-285750">
              <a:spcBef>
                <a:spcPts val="1200"/>
              </a:spcBef>
              <a:buFont typeface="+mj-lt"/>
              <a:buAutoNum type="arabicPeriod" startAt="3"/>
              <a:tabLst>
                <a:tab pos="342900" algn="l"/>
              </a:tabLst>
            </a:pPr>
            <a:r>
              <a:rPr lang="en-US" sz="2200" dirty="0">
                <a:solidFill>
                  <a:schemeClr val="tx1"/>
                </a:solidFill>
              </a:rPr>
              <a:t>Install and register agent</a:t>
            </a:r>
          </a:p>
        </p:txBody>
      </p:sp>
      <p:sp>
        <p:nvSpPr>
          <p:cNvPr id="15" name="Rectangle 14">
            <a:extLst>
              <a:ext uri="{FF2B5EF4-FFF2-40B4-BE49-F238E27FC236}">
                <a16:creationId xmlns:a16="http://schemas.microsoft.com/office/drawing/2014/main" id="{A6C88CE8-8384-4E3C-823A-A814C6138366}"/>
              </a:ext>
              <a:ext uri="{C183D7F6-B498-43B3-948B-1728B52AA6E4}">
                <adec:decorative xmlns:adec="http://schemas.microsoft.com/office/drawing/2017/decorative" val="0"/>
              </a:ext>
            </a:extLst>
          </p:cNvPr>
          <p:cNvSpPr/>
          <p:nvPr/>
        </p:nvSpPr>
        <p:spPr bwMode="auto">
          <a:xfrm>
            <a:off x="427037" y="5027852"/>
            <a:ext cx="5455458" cy="933872"/>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342900" indent="-285750">
              <a:spcBef>
                <a:spcPts val="1200"/>
              </a:spcBef>
              <a:buFont typeface="+mj-lt"/>
              <a:buAutoNum type="arabicPeriod" startAt="4"/>
              <a:tabLst>
                <a:tab pos="342900" algn="l"/>
              </a:tabLst>
            </a:pPr>
            <a:r>
              <a:rPr lang="en-US" sz="2200" dirty="0">
                <a:solidFill>
                  <a:schemeClr val="tx1"/>
                </a:solidFill>
              </a:rPr>
              <a:t>Configure the backup</a:t>
            </a:r>
          </a:p>
        </p:txBody>
      </p:sp>
      <p:pic>
        <p:nvPicPr>
          <p:cNvPr id="6" name="Picture 5" descr="An Azure recovery services vault is receiving data from an Azure backup agent">
            <a:extLst>
              <a:ext uri="{FF2B5EF4-FFF2-40B4-BE49-F238E27FC236}">
                <a16:creationId xmlns:a16="http://schemas.microsoft.com/office/drawing/2014/main" id="{71EAF5ED-213B-48CD-8B85-E9817FCD8A8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66580" y="1282575"/>
            <a:ext cx="4914220" cy="5094486"/>
          </a:xfrm>
          <a:prstGeom prst="rect">
            <a:avLst/>
          </a:prstGeom>
        </p:spPr>
      </p:pic>
    </p:spTree>
    <p:extLst>
      <p:ext uri="{BB962C8B-B14F-4D97-AF65-F5344CB8AC3E}">
        <p14:creationId xmlns:p14="http://schemas.microsoft.com/office/powerpoint/2010/main" val="3966783031"/>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Manage the Microsoft Azure Recovery Services Agent</a:t>
            </a:r>
          </a:p>
        </p:txBody>
      </p:sp>
      <p:pic>
        <p:nvPicPr>
          <p:cNvPr id="5" name="Picture 4" descr="Screenshot of the MARS agent dashboard. Several completed backup jobs are shown">
            <a:extLst>
              <a:ext uri="{FF2B5EF4-FFF2-40B4-BE49-F238E27FC236}">
                <a16:creationId xmlns:a16="http://schemas.microsoft.com/office/drawing/2014/main" id="{14EEFCAF-EAD3-451A-A004-FAB6504AA8F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43848" y="1492768"/>
            <a:ext cx="7748780" cy="3008894"/>
          </a:xfrm>
          <a:prstGeom prst="rect">
            <a:avLst/>
          </a:prstGeom>
          <a:ln>
            <a:solidFill>
              <a:schemeClr val="tx1"/>
            </a:solidFill>
          </a:ln>
        </p:spPr>
      </p:pic>
      <p:sp>
        <p:nvSpPr>
          <p:cNvPr id="9" name="Freeform: Shape 8">
            <a:extLst>
              <a:ext uri="{FF2B5EF4-FFF2-40B4-BE49-F238E27FC236}">
                <a16:creationId xmlns:a16="http://schemas.microsoft.com/office/drawing/2014/main" id="{D2E1E798-E41B-4186-9DFC-6A5169249139}"/>
              </a:ext>
            </a:extLst>
          </p:cNvPr>
          <p:cNvSpPr/>
          <p:nvPr/>
        </p:nvSpPr>
        <p:spPr>
          <a:xfrm>
            <a:off x="427037" y="4956145"/>
            <a:ext cx="2772988" cy="1405601"/>
          </a:xfrm>
          <a:custGeom>
            <a:avLst/>
            <a:gdLst>
              <a:gd name="connsiteX0" fmla="*/ 0 w 2377347"/>
              <a:gd name="connsiteY0" fmla="*/ 0 h 1188673"/>
              <a:gd name="connsiteX1" fmla="*/ 2377347 w 2377347"/>
              <a:gd name="connsiteY1" fmla="*/ 0 h 1188673"/>
              <a:gd name="connsiteX2" fmla="*/ 2377347 w 2377347"/>
              <a:gd name="connsiteY2" fmla="*/ 1188673 h 1188673"/>
              <a:gd name="connsiteX3" fmla="*/ 0 w 2377347"/>
              <a:gd name="connsiteY3" fmla="*/ 1188673 h 1188673"/>
              <a:gd name="connsiteX4" fmla="*/ 0 w 2377347"/>
              <a:gd name="connsiteY4" fmla="*/ 0 h 1188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7347" h="1188673">
                <a:moveTo>
                  <a:pt x="0" y="0"/>
                </a:moveTo>
                <a:lnTo>
                  <a:pt x="2377347" y="0"/>
                </a:lnTo>
                <a:lnTo>
                  <a:pt x="2377347" y="1188673"/>
                </a:lnTo>
                <a:lnTo>
                  <a:pt x="0" y="1188673"/>
                </a:lnTo>
                <a:lnTo>
                  <a:pt x="0" y="0"/>
                </a:lnTo>
                <a:close/>
              </a:path>
            </a:pathLst>
          </a:cu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91440" tIns="45720" rIns="91440" bIns="45720" numCol="1" spcCol="1270" anchor="t" anchorCtr="0">
            <a:noAutofit/>
          </a:bodyPr>
          <a:lstStyle/>
          <a:p>
            <a:pPr>
              <a:spcBef>
                <a:spcPts val="1200"/>
              </a:spcBef>
            </a:pPr>
            <a:r>
              <a:rPr lang="en-US" dirty="0">
                <a:solidFill>
                  <a:schemeClr val="tx1"/>
                </a:solidFill>
              </a:rPr>
              <a:t>Backup or recover files and folders on physical or virtual Windows OS</a:t>
            </a:r>
            <a:br>
              <a:rPr lang="en-US" dirty="0">
                <a:solidFill>
                  <a:schemeClr val="tx1"/>
                </a:solidFill>
              </a:rPr>
            </a:br>
            <a:r>
              <a:rPr lang="en-US" dirty="0">
                <a:solidFill>
                  <a:schemeClr val="tx1"/>
                </a:solidFill>
              </a:rPr>
              <a:t>(VMs can be on-premises or in Azure)</a:t>
            </a:r>
          </a:p>
        </p:txBody>
      </p:sp>
      <p:sp>
        <p:nvSpPr>
          <p:cNvPr id="10" name="Freeform: Shape 9">
            <a:extLst>
              <a:ext uri="{FF2B5EF4-FFF2-40B4-BE49-F238E27FC236}">
                <a16:creationId xmlns:a16="http://schemas.microsoft.com/office/drawing/2014/main" id="{B72BC599-EEAF-4440-8C45-6903D0D7F4E7}"/>
              </a:ext>
            </a:extLst>
          </p:cNvPr>
          <p:cNvSpPr/>
          <p:nvPr/>
        </p:nvSpPr>
        <p:spPr>
          <a:xfrm>
            <a:off x="3363508" y="4956145"/>
            <a:ext cx="2772988" cy="1405601"/>
          </a:xfrm>
          <a:custGeom>
            <a:avLst/>
            <a:gdLst>
              <a:gd name="connsiteX0" fmla="*/ 0 w 2377347"/>
              <a:gd name="connsiteY0" fmla="*/ 0 h 1188673"/>
              <a:gd name="connsiteX1" fmla="*/ 2377347 w 2377347"/>
              <a:gd name="connsiteY1" fmla="*/ 0 h 1188673"/>
              <a:gd name="connsiteX2" fmla="*/ 2377347 w 2377347"/>
              <a:gd name="connsiteY2" fmla="*/ 1188673 h 1188673"/>
              <a:gd name="connsiteX3" fmla="*/ 0 w 2377347"/>
              <a:gd name="connsiteY3" fmla="*/ 1188673 h 1188673"/>
              <a:gd name="connsiteX4" fmla="*/ 0 w 2377347"/>
              <a:gd name="connsiteY4" fmla="*/ 0 h 1188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7347" h="1188673">
                <a:moveTo>
                  <a:pt x="0" y="0"/>
                </a:moveTo>
                <a:lnTo>
                  <a:pt x="2377347" y="0"/>
                </a:lnTo>
                <a:lnTo>
                  <a:pt x="2377347" y="1188673"/>
                </a:lnTo>
                <a:lnTo>
                  <a:pt x="0" y="1188673"/>
                </a:lnTo>
                <a:lnTo>
                  <a:pt x="0" y="0"/>
                </a:lnTo>
                <a:close/>
              </a:path>
            </a:pathLst>
          </a:cu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91440" tIns="45720" rIns="91440" bIns="45720" numCol="1" spcCol="1270" anchor="t" anchorCtr="0">
            <a:noAutofit/>
          </a:bodyPr>
          <a:lstStyle/>
          <a:p>
            <a:pPr>
              <a:spcBef>
                <a:spcPts val="1200"/>
              </a:spcBef>
            </a:pPr>
            <a:r>
              <a:rPr lang="en-US" dirty="0">
                <a:solidFill>
                  <a:schemeClr val="tx1"/>
                </a:solidFill>
              </a:rPr>
              <a:t>No separate backup server required</a:t>
            </a:r>
          </a:p>
        </p:txBody>
      </p:sp>
      <p:sp>
        <p:nvSpPr>
          <p:cNvPr id="11" name="Freeform: Shape 10">
            <a:extLst>
              <a:ext uri="{FF2B5EF4-FFF2-40B4-BE49-F238E27FC236}">
                <a16:creationId xmlns:a16="http://schemas.microsoft.com/office/drawing/2014/main" id="{76396755-B700-478E-84EE-2B92573961F2}"/>
              </a:ext>
            </a:extLst>
          </p:cNvPr>
          <p:cNvSpPr/>
          <p:nvPr/>
        </p:nvSpPr>
        <p:spPr>
          <a:xfrm>
            <a:off x="6299979" y="4956145"/>
            <a:ext cx="2772988" cy="1405601"/>
          </a:xfrm>
          <a:custGeom>
            <a:avLst/>
            <a:gdLst>
              <a:gd name="connsiteX0" fmla="*/ 0 w 2377347"/>
              <a:gd name="connsiteY0" fmla="*/ 0 h 1188673"/>
              <a:gd name="connsiteX1" fmla="*/ 2377347 w 2377347"/>
              <a:gd name="connsiteY1" fmla="*/ 0 h 1188673"/>
              <a:gd name="connsiteX2" fmla="*/ 2377347 w 2377347"/>
              <a:gd name="connsiteY2" fmla="*/ 1188673 h 1188673"/>
              <a:gd name="connsiteX3" fmla="*/ 0 w 2377347"/>
              <a:gd name="connsiteY3" fmla="*/ 1188673 h 1188673"/>
              <a:gd name="connsiteX4" fmla="*/ 0 w 2377347"/>
              <a:gd name="connsiteY4" fmla="*/ 0 h 1188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7347" h="1188673">
                <a:moveTo>
                  <a:pt x="0" y="0"/>
                </a:moveTo>
                <a:lnTo>
                  <a:pt x="2377347" y="0"/>
                </a:lnTo>
                <a:lnTo>
                  <a:pt x="2377347" y="1188673"/>
                </a:lnTo>
                <a:lnTo>
                  <a:pt x="0" y="1188673"/>
                </a:lnTo>
                <a:lnTo>
                  <a:pt x="0" y="0"/>
                </a:lnTo>
                <a:close/>
              </a:path>
            </a:pathLst>
          </a:cu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91440" tIns="45720" rIns="91440" bIns="45720" numCol="1" spcCol="1270" anchor="t" anchorCtr="0">
            <a:noAutofit/>
          </a:bodyPr>
          <a:lstStyle/>
          <a:p>
            <a:pPr>
              <a:spcBef>
                <a:spcPts val="1200"/>
              </a:spcBef>
            </a:pPr>
            <a:r>
              <a:rPr lang="en-US" dirty="0">
                <a:solidFill>
                  <a:schemeClr val="tx1"/>
                </a:solidFill>
              </a:rPr>
              <a:t>Not application aware; file, folder, and volume-level restore only</a:t>
            </a:r>
          </a:p>
        </p:txBody>
      </p:sp>
      <p:sp>
        <p:nvSpPr>
          <p:cNvPr id="12" name="Freeform: Shape 11">
            <a:extLst>
              <a:ext uri="{FF2B5EF4-FFF2-40B4-BE49-F238E27FC236}">
                <a16:creationId xmlns:a16="http://schemas.microsoft.com/office/drawing/2014/main" id="{896009CC-14B0-4941-ACBB-7F661566C0C6}"/>
              </a:ext>
            </a:extLst>
          </p:cNvPr>
          <p:cNvSpPr/>
          <p:nvPr/>
        </p:nvSpPr>
        <p:spPr>
          <a:xfrm>
            <a:off x="9236449" y="4956145"/>
            <a:ext cx="2772988" cy="1405601"/>
          </a:xfrm>
          <a:custGeom>
            <a:avLst/>
            <a:gdLst>
              <a:gd name="connsiteX0" fmla="*/ 0 w 2377347"/>
              <a:gd name="connsiteY0" fmla="*/ 0 h 1188673"/>
              <a:gd name="connsiteX1" fmla="*/ 2377347 w 2377347"/>
              <a:gd name="connsiteY1" fmla="*/ 0 h 1188673"/>
              <a:gd name="connsiteX2" fmla="*/ 2377347 w 2377347"/>
              <a:gd name="connsiteY2" fmla="*/ 1188673 h 1188673"/>
              <a:gd name="connsiteX3" fmla="*/ 0 w 2377347"/>
              <a:gd name="connsiteY3" fmla="*/ 1188673 h 1188673"/>
              <a:gd name="connsiteX4" fmla="*/ 0 w 2377347"/>
              <a:gd name="connsiteY4" fmla="*/ 0 h 1188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7347" h="1188673">
                <a:moveTo>
                  <a:pt x="0" y="0"/>
                </a:moveTo>
                <a:lnTo>
                  <a:pt x="2377347" y="0"/>
                </a:lnTo>
                <a:lnTo>
                  <a:pt x="2377347" y="1188673"/>
                </a:lnTo>
                <a:lnTo>
                  <a:pt x="0" y="1188673"/>
                </a:lnTo>
                <a:lnTo>
                  <a:pt x="0" y="0"/>
                </a:lnTo>
                <a:close/>
              </a:path>
            </a:pathLst>
          </a:cu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91440" tIns="45720" rIns="91440" bIns="45720" numCol="1" spcCol="1270" anchor="t" anchorCtr="0">
            <a:noAutofit/>
          </a:bodyPr>
          <a:lstStyle/>
          <a:p>
            <a:pPr>
              <a:spcBef>
                <a:spcPts val="1200"/>
              </a:spcBef>
            </a:pPr>
            <a:r>
              <a:rPr lang="en-US" dirty="0">
                <a:solidFill>
                  <a:schemeClr val="tx1"/>
                </a:solidFill>
              </a:rPr>
              <a:t>No support for Linux</a:t>
            </a:r>
          </a:p>
        </p:txBody>
      </p:sp>
    </p:spTree>
    <p:extLst>
      <p:ext uri="{BB962C8B-B14F-4D97-AF65-F5344CB8AC3E}">
        <p14:creationId xmlns:p14="http://schemas.microsoft.com/office/powerpoint/2010/main" val="21976157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22">
            <a:extLst>
              <a:ext uri="{FF2B5EF4-FFF2-40B4-BE49-F238E27FC236}">
                <a16:creationId xmlns:a16="http://schemas.microsoft.com/office/drawing/2014/main" id="{EE5BF00A-4CC1-4D4D-AA47-FC2B94A29F42}"/>
              </a:ext>
            </a:extLst>
          </p:cNvPr>
          <p:cNvSpPr>
            <a:spLocks noGrp="1"/>
          </p:cNvSpPr>
          <p:nvPr>
            <p:ph type="title"/>
          </p:nvPr>
        </p:nvSpPr>
        <p:spPr/>
        <p:txBody>
          <a:bodyPr/>
          <a:lstStyle/>
          <a:p>
            <a:r>
              <a:rPr lang="en-US" dirty="0"/>
              <a:t>Learning Recap – Configure File and Folder Backups</a:t>
            </a:r>
            <a:endParaRPr lang="en-IN" dirty="0"/>
          </a:p>
        </p:txBody>
      </p:sp>
      <p:sp>
        <p:nvSpPr>
          <p:cNvPr id="14" name="TextBox 13">
            <a:extLst>
              <a:ext uri="{FF2B5EF4-FFF2-40B4-BE49-F238E27FC236}">
                <a16:creationId xmlns:a16="http://schemas.microsoft.com/office/drawing/2014/main" id="{213B9106-A481-4A25-A867-0AAC19991674}"/>
              </a:ext>
            </a:extLst>
          </p:cNvPr>
          <p:cNvSpPr txBox="1"/>
          <p:nvPr/>
        </p:nvSpPr>
        <p:spPr>
          <a:xfrm>
            <a:off x="4024704" y="2051213"/>
            <a:ext cx="6216868" cy="400110"/>
          </a:xfrm>
          <a:prstGeom prst="rect">
            <a:avLst/>
          </a:prstGeom>
          <a:noFill/>
        </p:spPr>
        <p:txBody>
          <a:bodyPr wrap="square">
            <a:spAutoFit/>
          </a:bodyPr>
          <a:lstStyle/>
          <a:p>
            <a:pPr marL="285750" indent="-285750">
              <a:spcAft>
                <a:spcPts val="600"/>
              </a:spcAft>
              <a:buFont typeface="Arial" panose="020B0604020202020204" pitchFamily="34" charset="0"/>
              <a:buChar char="•"/>
            </a:pPr>
            <a:r>
              <a:rPr lang="en-US" sz="2000" dirty="0">
                <a:hlinkClick r:id="rId3"/>
              </a:rPr>
              <a:t>Introduction to Azure Backup</a:t>
            </a:r>
            <a:endParaRPr lang="en-US" sz="2000" dirty="0"/>
          </a:p>
        </p:txBody>
      </p:sp>
    </p:spTree>
    <p:extLst>
      <p:ext uri="{BB962C8B-B14F-4D97-AF65-F5344CB8AC3E}">
        <p14:creationId xmlns:p14="http://schemas.microsoft.com/office/powerpoint/2010/main" val="2624766337"/>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p:txBody>
          <a:bodyPr/>
          <a:lstStyle/>
          <a:p>
            <a:r>
              <a:rPr lang="en-US" dirty="0"/>
              <a:t>Configure Virtual Machine Backups</a:t>
            </a:r>
          </a:p>
        </p:txBody>
      </p:sp>
    </p:spTree>
    <p:extLst>
      <p:ext uri="{BB962C8B-B14F-4D97-AF65-F5344CB8AC3E}">
        <p14:creationId xmlns:p14="http://schemas.microsoft.com/office/powerpoint/2010/main" val="22866373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1E22BA-A9AE-4921-BAF7-F996DC95545B}"/>
              </a:ext>
              <a:ext uri="{C183D7F6-B498-43B3-948B-1728B52AA6E4}">
                <adec:decorative xmlns:adec="http://schemas.microsoft.com/office/drawing/2017/decorative" val="0"/>
              </a:ext>
            </a:extLst>
          </p:cNvPr>
          <p:cNvSpPr>
            <a:spLocks noGrp="1"/>
          </p:cNvSpPr>
          <p:nvPr>
            <p:ph type="title"/>
          </p:nvPr>
        </p:nvSpPr>
        <p:spPr/>
        <p:txBody>
          <a:bodyPr/>
          <a:lstStyle/>
          <a:p>
            <a:pPr>
              <a:lnSpc>
                <a:spcPct val="100000"/>
              </a:lnSpc>
            </a:pPr>
            <a:r>
              <a:rPr lang="en-US" spc="0" dirty="0"/>
              <a:t>Learning Objectives – Configure </a:t>
            </a:r>
            <a:r>
              <a:rPr lang="en-US" spc="0" dirty="0">
                <a:solidFill>
                  <a:schemeClr val="tx1"/>
                </a:solidFill>
              </a:rPr>
              <a:t>Virtual Machine Backups </a:t>
            </a:r>
            <a:r>
              <a:rPr lang="en-US" spc="0" dirty="0">
                <a:solidFill>
                  <a:schemeClr val="bg1"/>
                </a:solidFill>
              </a:rPr>
              <a:t>Introduction</a:t>
            </a:r>
          </a:p>
        </p:txBody>
      </p:sp>
      <p:sp>
        <p:nvSpPr>
          <p:cNvPr id="4" name="Text Placeholder 2">
            <a:extLst>
              <a:ext uri="{FF2B5EF4-FFF2-40B4-BE49-F238E27FC236}">
                <a16:creationId xmlns:a16="http://schemas.microsoft.com/office/drawing/2014/main" id="{3BB2BC06-AD7B-4160-AF18-683ABA3A835B}"/>
              </a:ext>
            </a:extLst>
          </p:cNvPr>
          <p:cNvSpPr txBox="1">
            <a:spLocks/>
          </p:cNvSpPr>
          <p:nvPr/>
        </p:nvSpPr>
        <p:spPr>
          <a:xfrm>
            <a:off x="465138" y="1397477"/>
            <a:ext cx="6456242" cy="4594533"/>
          </a:xfrm>
          <a:prstGeom prst="rect">
            <a:avLst/>
          </a:prstGeom>
        </p:spPr>
        <p:txBody>
          <a:bodyPr vert="horz" wrap="square" lIns="0" tIns="0" rIns="0" bIns="0" rtlCol="0" anchor="t">
            <a:no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indent="-342900" fontAlgn="base">
              <a:spcAft>
                <a:spcPts val="600"/>
              </a:spcAft>
              <a:buFont typeface="Arial" panose="020B0604020202020204" pitchFamily="34" charset="0"/>
              <a:buChar char="•"/>
            </a:pPr>
            <a:r>
              <a:rPr lang="en-US" sz="2200" spc="0" dirty="0">
                <a:solidFill>
                  <a:schemeClr val="tx1"/>
                </a:solidFill>
                <a:latin typeface="+mn-lt"/>
                <a:cs typeface="Segoe UI" panose="020B0502040204020203" pitchFamily="34" charset="0"/>
              </a:rPr>
              <a:t>Protect Virtual Machine Data</a:t>
            </a:r>
          </a:p>
          <a:p>
            <a:pPr marL="342900" indent="-342900" fontAlgn="base">
              <a:spcAft>
                <a:spcPts val="600"/>
              </a:spcAft>
              <a:buFont typeface="Arial" panose="020B0604020202020204" pitchFamily="34" charset="0"/>
              <a:buChar char="•"/>
            </a:pPr>
            <a:r>
              <a:rPr lang="en-US" sz="2200" spc="0" dirty="0">
                <a:solidFill>
                  <a:schemeClr val="tx1"/>
                </a:solidFill>
                <a:latin typeface="+mn-lt"/>
                <a:cs typeface="Segoe UI" panose="020B0502040204020203" pitchFamily="34" charset="0"/>
              </a:rPr>
              <a:t>​Create Virtual Machine Snapshots​</a:t>
            </a:r>
            <a:endParaRPr lang="en-US" sz="2200" spc="0" dirty="0">
              <a:solidFill>
                <a:schemeClr val="tx1"/>
              </a:solidFill>
              <a:latin typeface="+mn-lt"/>
            </a:endParaRPr>
          </a:p>
          <a:p>
            <a:pPr marL="342900" indent="-342900" fontAlgn="base">
              <a:spcAft>
                <a:spcPts val="600"/>
              </a:spcAft>
              <a:buFont typeface="Arial" panose="020B0604020202020204" pitchFamily="34" charset="0"/>
              <a:buChar char="•"/>
            </a:pPr>
            <a:r>
              <a:rPr lang="en-US" sz="2200" spc="0" dirty="0">
                <a:solidFill>
                  <a:schemeClr val="tx1"/>
                </a:solidFill>
                <a:latin typeface="+mn-lt"/>
                <a:cs typeface="Segoe UI" panose="020B0502040204020203" pitchFamily="34" charset="0"/>
              </a:rPr>
              <a:t>Setup Recovery Services Vault Backup</a:t>
            </a:r>
          </a:p>
          <a:p>
            <a:pPr marL="342900" indent="-342900" fontAlgn="base">
              <a:spcAft>
                <a:spcPts val="600"/>
              </a:spcAft>
              <a:buFont typeface="Arial" panose="020B0604020202020204" pitchFamily="34" charset="0"/>
              <a:buChar char="•"/>
            </a:pPr>
            <a:r>
              <a:rPr lang="en-US" sz="2200" spc="0" dirty="0">
                <a:solidFill>
                  <a:schemeClr val="tx1"/>
                </a:solidFill>
                <a:latin typeface="+mn-lt"/>
                <a:cs typeface="Segoe UI" panose="020B0502040204020203" pitchFamily="34" charset="0"/>
              </a:rPr>
              <a:t>Backup Virtual Machines</a:t>
            </a:r>
          </a:p>
          <a:p>
            <a:pPr marL="342900" indent="-342900" fontAlgn="base">
              <a:spcAft>
                <a:spcPts val="600"/>
              </a:spcAft>
              <a:buFont typeface="Arial" panose="020B0604020202020204" pitchFamily="34" charset="0"/>
              <a:buChar char="•"/>
            </a:pPr>
            <a:r>
              <a:rPr lang="en-US" sz="2200" spc="0" dirty="0">
                <a:solidFill>
                  <a:schemeClr val="tx1"/>
                </a:solidFill>
                <a:latin typeface="+mn-lt"/>
                <a:cs typeface="Segoe UI" panose="020B0502040204020203" pitchFamily="34" charset="0"/>
              </a:rPr>
              <a:t>Restore Virtual Machines</a:t>
            </a:r>
          </a:p>
          <a:p>
            <a:pPr marL="342900" indent="-342900" fontAlgn="base">
              <a:spcAft>
                <a:spcPts val="600"/>
              </a:spcAft>
              <a:buFont typeface="Arial" panose="020B0604020202020204" pitchFamily="34" charset="0"/>
              <a:buChar char="•"/>
            </a:pPr>
            <a:r>
              <a:rPr lang="en-US" sz="2200" spc="0" dirty="0">
                <a:solidFill>
                  <a:schemeClr val="tx1"/>
                </a:solidFill>
                <a:latin typeface="+mn-lt"/>
                <a:cs typeface="Segoe UI" panose="020B0502040204020203" pitchFamily="34" charset="0"/>
              </a:rPr>
              <a:t>Demonstration – Virtual Machine Backups</a:t>
            </a:r>
          </a:p>
          <a:p>
            <a:pPr marL="342900" indent="-342900" fontAlgn="base">
              <a:spcAft>
                <a:spcPts val="600"/>
              </a:spcAft>
              <a:buFont typeface="Arial" panose="020B0604020202020204" pitchFamily="34" charset="0"/>
              <a:buChar char="•"/>
            </a:pPr>
            <a:r>
              <a:rPr lang="en-US" sz="2200" spc="0" dirty="0">
                <a:solidFill>
                  <a:schemeClr val="tx1"/>
                </a:solidFill>
                <a:latin typeface="+mn-lt"/>
                <a:cs typeface="Segoe UI" panose="020B0502040204020203" pitchFamily="34" charset="0"/>
              </a:rPr>
              <a:t>Implement Azure Backup Server​</a:t>
            </a:r>
          </a:p>
          <a:p>
            <a:pPr marL="342900" indent="-342900" fontAlgn="base">
              <a:spcAft>
                <a:spcPts val="600"/>
              </a:spcAft>
              <a:buFont typeface="Arial" panose="020B0604020202020204" pitchFamily="34" charset="0"/>
              <a:buChar char="•"/>
            </a:pPr>
            <a:r>
              <a:rPr lang="en-US" sz="2200" spc="0" dirty="0">
                <a:solidFill>
                  <a:schemeClr val="tx1"/>
                </a:solidFill>
                <a:latin typeface="+mn-lt"/>
                <a:cs typeface="Segoe UI" panose="020B0502040204020203" pitchFamily="34" charset="0"/>
              </a:rPr>
              <a:t>Compare Backup Options</a:t>
            </a:r>
          </a:p>
          <a:p>
            <a:pPr marL="342900" indent="-342900" fontAlgn="base">
              <a:spcAft>
                <a:spcPts val="600"/>
              </a:spcAft>
              <a:buFont typeface="Arial" panose="020B0604020202020204" pitchFamily="34" charset="0"/>
              <a:buChar char="•"/>
            </a:pPr>
            <a:r>
              <a:rPr lang="en-US" sz="2200" spc="0" dirty="0">
                <a:solidFill>
                  <a:schemeClr val="tx1"/>
                </a:solidFill>
                <a:latin typeface="+mn-lt"/>
                <a:cs typeface="Segoe UI" panose="020B0502040204020203" pitchFamily="34" charset="0"/>
              </a:rPr>
              <a:t>Manage Soft Delete​</a:t>
            </a:r>
            <a:endParaRPr lang="en-US" sz="2200" spc="0" dirty="0">
              <a:solidFill>
                <a:schemeClr val="tx1"/>
              </a:solidFill>
              <a:latin typeface="+mn-lt"/>
            </a:endParaRPr>
          </a:p>
          <a:p>
            <a:pPr marL="342900" indent="-342900" fontAlgn="base">
              <a:spcAft>
                <a:spcPts val="600"/>
              </a:spcAft>
              <a:buFont typeface="Arial" panose="020B0604020202020204" pitchFamily="34" charset="0"/>
              <a:buChar char="•"/>
            </a:pPr>
            <a:r>
              <a:rPr lang="en-US" sz="2200" spc="0" dirty="0">
                <a:solidFill>
                  <a:schemeClr val="tx1"/>
                </a:solidFill>
                <a:latin typeface="+mn-lt"/>
                <a:cs typeface="Segoe UI" panose="020B0502040204020203" pitchFamily="34" charset="0"/>
              </a:rPr>
              <a:t>Implement Azure Site Recovery</a:t>
            </a:r>
          </a:p>
          <a:p>
            <a:pPr marL="342900" indent="-342900" fontAlgn="base">
              <a:spcAft>
                <a:spcPts val="600"/>
              </a:spcAft>
              <a:buFont typeface="Arial" panose="020B0604020202020204" pitchFamily="34" charset="0"/>
              <a:buChar char="•"/>
            </a:pPr>
            <a:r>
              <a:rPr lang="en-US" sz="2200" spc="0" dirty="0">
                <a:solidFill>
                  <a:schemeClr val="tx1"/>
                </a:solidFill>
                <a:latin typeface="+mn-lt"/>
                <a:cs typeface="Segoe UI" panose="020B0502040204020203" pitchFamily="34" charset="0"/>
              </a:rPr>
              <a:t>Learning Recap</a:t>
            </a:r>
            <a:endParaRPr lang="en-US" sz="2200" spc="0" dirty="0">
              <a:solidFill>
                <a:schemeClr val="tx1"/>
              </a:solidFill>
              <a:latin typeface="+mn-lt"/>
            </a:endParaRPr>
          </a:p>
        </p:txBody>
      </p:sp>
      <p:sp>
        <p:nvSpPr>
          <p:cNvPr id="5" name="TextBox 4">
            <a:extLst>
              <a:ext uri="{FF2B5EF4-FFF2-40B4-BE49-F238E27FC236}">
                <a16:creationId xmlns:a16="http://schemas.microsoft.com/office/drawing/2014/main" id="{0192AD10-EC9A-05AA-64BF-451A16CA3578}"/>
              </a:ext>
            </a:extLst>
          </p:cNvPr>
          <p:cNvSpPr txBox="1"/>
          <p:nvPr/>
        </p:nvSpPr>
        <p:spPr>
          <a:xfrm>
            <a:off x="6450840" y="1848730"/>
            <a:ext cx="4761702" cy="3170099"/>
          </a:xfrm>
          <a:prstGeom prst="rect">
            <a:avLst/>
          </a:prstGeom>
          <a:noFill/>
        </p:spPr>
        <p:txBody>
          <a:bodyPr wrap="square">
            <a:spAutoFit/>
          </a:bodyPr>
          <a:lstStyle/>
          <a:p>
            <a:pPr algn="l"/>
            <a:r>
              <a:rPr lang="en-US" kern="0" dirty="0">
                <a:solidFill>
                  <a:srgbClr val="243A5E"/>
                </a:solidFill>
              </a:rPr>
              <a:t>Monitor and maintain Azure resources (10–15%): Implement backup and recovery</a:t>
            </a:r>
          </a:p>
          <a:p>
            <a:pPr marL="173038" marR="0" lvl="0" indent="-173038" defTabSz="91440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en-US" b="0" i="0" u="none" strike="noStrike" kern="0" cap="none" spc="0" normalizeH="0" baseline="0" noProof="0" dirty="0">
                <a:ln>
                  <a:noFill/>
                </a:ln>
                <a:solidFill>
                  <a:srgbClr val="000000"/>
                </a:solidFill>
                <a:effectLst/>
                <a:uLnTx/>
                <a:uFillTx/>
              </a:rPr>
              <a:t>Perform backup and restore operations by using Azure Backup</a:t>
            </a:r>
          </a:p>
          <a:p>
            <a:pPr marL="173038" marR="0" lvl="0" indent="-173038" defTabSz="91440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en-US" b="0" i="0" u="none" strike="noStrike" kern="0" cap="none" spc="0" normalizeH="0" baseline="0" noProof="0" dirty="0">
                <a:ln>
                  <a:noFill/>
                </a:ln>
                <a:solidFill>
                  <a:srgbClr val="000000"/>
                </a:solidFill>
                <a:effectLst/>
                <a:uLnTx/>
                <a:uFillTx/>
              </a:rPr>
              <a:t>Configure Azure Site Recovery for Azure resources</a:t>
            </a:r>
          </a:p>
          <a:p>
            <a:pPr marL="173038" marR="0" lvl="0" indent="-173038" defTabSz="91440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en-US" b="0" i="0" u="none" strike="noStrike" kern="0" cap="none" spc="0" normalizeH="0" baseline="0" noProof="0" dirty="0">
                <a:ln>
                  <a:noFill/>
                </a:ln>
                <a:solidFill>
                  <a:srgbClr val="000000"/>
                </a:solidFill>
                <a:effectLst/>
                <a:uLnTx/>
                <a:uFillTx/>
              </a:rPr>
              <a:t>Perform a failover to a secondary region by using Site Recovery</a:t>
            </a:r>
          </a:p>
          <a:p>
            <a:pPr marL="173038" marR="0" lvl="0" indent="-173038" defTabSz="91440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en-US" b="0" i="0" u="none" strike="noStrike" kern="0" cap="none" spc="0" normalizeH="0" baseline="0" noProof="0" dirty="0">
                <a:ln>
                  <a:noFill/>
                </a:ln>
                <a:solidFill>
                  <a:srgbClr val="000000"/>
                </a:solidFill>
                <a:effectLst/>
                <a:uLnTx/>
                <a:uFillTx/>
              </a:rPr>
              <a:t>Configure and interpret reports and alerts for backups</a:t>
            </a:r>
          </a:p>
        </p:txBody>
      </p:sp>
    </p:spTree>
    <p:extLst>
      <p:ext uri="{BB962C8B-B14F-4D97-AF65-F5344CB8AC3E}">
        <p14:creationId xmlns:p14="http://schemas.microsoft.com/office/powerpoint/2010/main" val="2313993544"/>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Protect Virtual Machine Data</a:t>
            </a:r>
          </a:p>
        </p:txBody>
      </p:sp>
      <p:sp>
        <p:nvSpPr>
          <p:cNvPr id="2" name="Rectangle 1">
            <a:extLst>
              <a:ext uri="{FF2B5EF4-FFF2-40B4-BE49-F238E27FC236}">
                <a16:creationId xmlns:a16="http://schemas.microsoft.com/office/drawing/2014/main" id="{9EBFCDD2-A04C-414C-95FA-57FA4FC69E3E}"/>
              </a:ext>
            </a:extLst>
          </p:cNvPr>
          <p:cNvSpPr/>
          <p:nvPr/>
        </p:nvSpPr>
        <p:spPr bwMode="auto">
          <a:xfrm>
            <a:off x="404813" y="1749976"/>
            <a:ext cx="3758495" cy="9144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200" dirty="0">
                <a:solidFill>
                  <a:schemeClr val="bg1"/>
                </a:solidFill>
                <a:latin typeface="+mj-lt"/>
                <a:ea typeface="Segoe UI" pitchFamily="34" charset="0"/>
                <a:cs typeface="Segoe UI" pitchFamily="34" charset="0"/>
              </a:rPr>
              <a:t>Snapshots</a:t>
            </a:r>
          </a:p>
        </p:txBody>
      </p:sp>
      <p:sp>
        <p:nvSpPr>
          <p:cNvPr id="9" name="Rectangle 8">
            <a:extLst>
              <a:ext uri="{FF2B5EF4-FFF2-40B4-BE49-F238E27FC236}">
                <a16:creationId xmlns:a16="http://schemas.microsoft.com/office/drawing/2014/main" id="{4B780033-ABD8-4174-863A-DE83F8511868}"/>
              </a:ext>
            </a:extLst>
          </p:cNvPr>
          <p:cNvSpPr/>
          <p:nvPr/>
        </p:nvSpPr>
        <p:spPr bwMode="auto">
          <a:xfrm>
            <a:off x="4321018" y="1749976"/>
            <a:ext cx="3758495" cy="9144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200" dirty="0">
                <a:solidFill>
                  <a:schemeClr val="bg1"/>
                </a:solidFill>
                <a:latin typeface="+mj-lt"/>
                <a:ea typeface="Segoe UI" pitchFamily="34" charset="0"/>
                <a:cs typeface="Segoe UI" pitchFamily="34" charset="0"/>
              </a:rPr>
              <a:t>Azure backup</a:t>
            </a:r>
          </a:p>
        </p:txBody>
      </p:sp>
      <p:sp>
        <p:nvSpPr>
          <p:cNvPr id="10" name="Rectangle 9">
            <a:extLst>
              <a:ext uri="{FF2B5EF4-FFF2-40B4-BE49-F238E27FC236}">
                <a16:creationId xmlns:a16="http://schemas.microsoft.com/office/drawing/2014/main" id="{228A5BA1-97C0-4D8D-B7F5-EEA3DED7D637}"/>
              </a:ext>
            </a:extLst>
          </p:cNvPr>
          <p:cNvSpPr/>
          <p:nvPr/>
        </p:nvSpPr>
        <p:spPr bwMode="auto">
          <a:xfrm>
            <a:off x="8237223" y="1749976"/>
            <a:ext cx="3758495" cy="914400"/>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200" dirty="0">
                <a:solidFill>
                  <a:schemeClr val="tx1"/>
                </a:solidFill>
                <a:latin typeface="+mj-lt"/>
                <a:ea typeface="Segoe UI" pitchFamily="34" charset="0"/>
                <a:cs typeface="Segoe UI" pitchFamily="34" charset="0"/>
              </a:rPr>
              <a:t>Azure Site Recovery</a:t>
            </a:r>
          </a:p>
        </p:txBody>
      </p:sp>
      <p:sp>
        <p:nvSpPr>
          <p:cNvPr id="11" name="Rectangle 10">
            <a:extLst>
              <a:ext uri="{FF2B5EF4-FFF2-40B4-BE49-F238E27FC236}">
                <a16:creationId xmlns:a16="http://schemas.microsoft.com/office/drawing/2014/main" id="{5AF48A31-1212-42FC-BE4A-C419E4BD68BC}"/>
              </a:ext>
              <a:ext uri="{C183D7F6-B498-43B3-948B-1728B52AA6E4}">
                <adec:decorative xmlns:adec="http://schemas.microsoft.com/office/drawing/2017/decorative" val="0"/>
              </a:ext>
            </a:extLst>
          </p:cNvPr>
          <p:cNvSpPr/>
          <p:nvPr/>
        </p:nvSpPr>
        <p:spPr bwMode="auto">
          <a:xfrm>
            <a:off x="404809" y="3016875"/>
            <a:ext cx="3758495" cy="1978380"/>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91440" rIns="182880" bIns="91440" numCol="1" spcCol="0" rtlCol="0" fromWordArt="0" anchor="t" anchorCtr="0" forceAA="0" compatLnSpc="1">
            <a:prstTxWarp prst="textNoShape">
              <a:avLst/>
            </a:prstTxWarp>
            <a:noAutofit/>
          </a:bodyPr>
          <a:lstStyle/>
          <a:p>
            <a:pPr marL="57150">
              <a:spcBef>
                <a:spcPts val="1200"/>
              </a:spcBef>
              <a:tabLst>
                <a:tab pos="457200" algn="l"/>
              </a:tabLst>
            </a:pPr>
            <a:r>
              <a:rPr lang="en-US" sz="2000" dirty="0">
                <a:solidFill>
                  <a:schemeClr val="tx1"/>
                </a:solidFill>
              </a:rPr>
              <a:t>Managed snapshots provide a quick and simple option for backing up VMs that use Managed Disks</a:t>
            </a:r>
          </a:p>
        </p:txBody>
      </p:sp>
      <p:sp>
        <p:nvSpPr>
          <p:cNvPr id="12" name="Rectangle 11">
            <a:extLst>
              <a:ext uri="{FF2B5EF4-FFF2-40B4-BE49-F238E27FC236}">
                <a16:creationId xmlns:a16="http://schemas.microsoft.com/office/drawing/2014/main" id="{7ACC569A-1D4D-4A2A-85E1-6BCC7DE7C926}"/>
              </a:ext>
              <a:ext uri="{C183D7F6-B498-43B3-948B-1728B52AA6E4}">
                <adec:decorative xmlns:adec="http://schemas.microsoft.com/office/drawing/2017/decorative" val="0"/>
              </a:ext>
            </a:extLst>
          </p:cNvPr>
          <p:cNvSpPr/>
          <p:nvPr/>
        </p:nvSpPr>
        <p:spPr bwMode="auto">
          <a:xfrm>
            <a:off x="4321015" y="3016875"/>
            <a:ext cx="3758495" cy="1978380"/>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91440" rIns="182880" bIns="91440" numCol="1" spcCol="0" rtlCol="0" fromWordArt="0" anchor="t" anchorCtr="0" forceAA="0" compatLnSpc="1">
            <a:prstTxWarp prst="textNoShape">
              <a:avLst/>
            </a:prstTxWarp>
            <a:noAutofit/>
          </a:bodyPr>
          <a:lstStyle/>
          <a:p>
            <a:pPr marL="57150">
              <a:spcBef>
                <a:spcPts val="1200"/>
              </a:spcBef>
              <a:tabLst>
                <a:tab pos="342900" algn="l"/>
              </a:tabLst>
            </a:pPr>
            <a:r>
              <a:rPr lang="en-US" sz="2000" dirty="0">
                <a:solidFill>
                  <a:schemeClr val="tx1"/>
                </a:solidFill>
              </a:rPr>
              <a:t>Azure Backup supports application-consistent backups for both Windows and Linux VMs</a:t>
            </a:r>
          </a:p>
        </p:txBody>
      </p:sp>
      <p:sp>
        <p:nvSpPr>
          <p:cNvPr id="13" name="Rectangle 12">
            <a:extLst>
              <a:ext uri="{FF2B5EF4-FFF2-40B4-BE49-F238E27FC236}">
                <a16:creationId xmlns:a16="http://schemas.microsoft.com/office/drawing/2014/main" id="{E02B9807-E041-4744-B078-A8EFF4D09F95}"/>
              </a:ext>
              <a:ext uri="{C183D7F6-B498-43B3-948B-1728B52AA6E4}">
                <adec:decorative xmlns:adec="http://schemas.microsoft.com/office/drawing/2017/decorative" val="0"/>
              </a:ext>
            </a:extLst>
          </p:cNvPr>
          <p:cNvSpPr/>
          <p:nvPr/>
        </p:nvSpPr>
        <p:spPr bwMode="auto">
          <a:xfrm>
            <a:off x="8237223" y="3016875"/>
            <a:ext cx="3758495" cy="1978380"/>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91440" rIns="182880" bIns="91440" numCol="1" spcCol="0" rtlCol="0" fromWordArt="0" anchor="t" anchorCtr="0" forceAA="0" compatLnSpc="1">
            <a:prstTxWarp prst="textNoShape">
              <a:avLst/>
            </a:prstTxWarp>
            <a:noAutofit/>
          </a:bodyPr>
          <a:lstStyle/>
          <a:p>
            <a:pPr marL="57150">
              <a:spcBef>
                <a:spcPts val="1200"/>
              </a:spcBef>
              <a:tabLst>
                <a:tab pos="342900" algn="l"/>
              </a:tabLst>
            </a:pPr>
            <a:r>
              <a:rPr lang="en-US" sz="2000" dirty="0">
                <a:solidFill>
                  <a:schemeClr val="tx1"/>
                </a:solidFill>
              </a:rPr>
              <a:t>Azure Site Recovery protects your VMs from a major disaster scenario when a whole region experiences an outage</a:t>
            </a:r>
          </a:p>
        </p:txBody>
      </p:sp>
    </p:spTree>
    <p:extLst>
      <p:ext uri="{BB962C8B-B14F-4D97-AF65-F5344CB8AC3E}">
        <p14:creationId xmlns:p14="http://schemas.microsoft.com/office/powerpoint/2010/main" val="20977674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E39CE1-589E-4886-BF4A-B925C4FE6506}"/>
              </a:ext>
            </a:extLst>
          </p:cNvPr>
          <p:cNvSpPr>
            <a:spLocks noGrp="1"/>
          </p:cNvSpPr>
          <p:nvPr>
            <p:ph type="title"/>
          </p:nvPr>
        </p:nvSpPr>
        <p:spPr/>
        <p:txBody>
          <a:bodyPr/>
          <a:lstStyle/>
          <a:p>
            <a:r>
              <a:rPr lang="en-US" dirty="0"/>
              <a:t>Create Virtual Machine Snapshots</a:t>
            </a:r>
          </a:p>
        </p:txBody>
      </p:sp>
      <p:pic>
        <p:nvPicPr>
          <p:cNvPr id="4" name="Picture 3" descr="A virtual machine snapshot is transferring data to an Azure Recovery Services vault">
            <a:extLst>
              <a:ext uri="{FF2B5EF4-FFF2-40B4-BE49-F238E27FC236}">
                <a16:creationId xmlns:a16="http://schemas.microsoft.com/office/drawing/2014/main" id="{D56898CB-899D-4E45-BD32-1F8CE8DB18D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5871" y="1397477"/>
            <a:ext cx="11124732" cy="2548248"/>
          </a:xfrm>
          <a:prstGeom prst="rect">
            <a:avLst/>
          </a:prstGeom>
        </p:spPr>
      </p:pic>
      <p:sp>
        <p:nvSpPr>
          <p:cNvPr id="12" name="Rectangle 11">
            <a:extLst>
              <a:ext uri="{FF2B5EF4-FFF2-40B4-BE49-F238E27FC236}">
                <a16:creationId xmlns:a16="http://schemas.microsoft.com/office/drawing/2014/main" id="{B7D50DA1-6C29-4C7B-AD39-772099E4A03A}"/>
              </a:ext>
              <a:ext uri="{C183D7F6-B498-43B3-948B-1728B52AA6E4}">
                <adec:decorative xmlns:adec="http://schemas.microsoft.com/office/drawing/2017/decorative" val="0"/>
              </a:ext>
            </a:extLst>
          </p:cNvPr>
          <p:cNvSpPr/>
          <p:nvPr/>
        </p:nvSpPr>
        <p:spPr bwMode="auto">
          <a:xfrm>
            <a:off x="424910" y="4455886"/>
            <a:ext cx="3758495" cy="1307653"/>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91440" rIns="182880" bIns="91440" numCol="1" spcCol="0" rtlCol="0" fromWordArt="0" anchor="t" anchorCtr="0" forceAA="0" compatLnSpc="1">
            <a:prstTxWarp prst="textNoShape">
              <a:avLst/>
            </a:prstTxWarp>
            <a:noAutofit/>
          </a:bodyPr>
          <a:lstStyle/>
          <a:p>
            <a:pPr marL="57150">
              <a:spcBef>
                <a:spcPts val="1200"/>
              </a:spcBef>
              <a:tabLst>
                <a:tab pos="342900" algn="l"/>
              </a:tabLst>
            </a:pPr>
            <a:r>
              <a:rPr lang="en-US" sz="2000" dirty="0">
                <a:solidFill>
                  <a:schemeClr val="tx1"/>
                </a:solidFill>
              </a:rPr>
              <a:t>Use snapshots taken as part of a backup job </a:t>
            </a:r>
          </a:p>
        </p:txBody>
      </p:sp>
      <p:sp>
        <p:nvSpPr>
          <p:cNvPr id="13" name="Rectangle 12">
            <a:extLst>
              <a:ext uri="{FF2B5EF4-FFF2-40B4-BE49-F238E27FC236}">
                <a16:creationId xmlns:a16="http://schemas.microsoft.com/office/drawing/2014/main" id="{3C4D2EA2-2E08-4324-9EB8-F0BB0B2C4431}"/>
              </a:ext>
              <a:ext uri="{C183D7F6-B498-43B3-948B-1728B52AA6E4}">
                <adec:decorative xmlns:adec="http://schemas.microsoft.com/office/drawing/2017/decorative" val="0"/>
              </a:ext>
            </a:extLst>
          </p:cNvPr>
          <p:cNvSpPr/>
          <p:nvPr/>
        </p:nvSpPr>
        <p:spPr bwMode="auto">
          <a:xfrm>
            <a:off x="4341116" y="4455886"/>
            <a:ext cx="3758495" cy="1307653"/>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91440" rIns="182880" bIns="91440" numCol="1" spcCol="0" rtlCol="0" fromWordArt="0" anchor="t" anchorCtr="0" forceAA="0" compatLnSpc="1">
            <a:prstTxWarp prst="textNoShape">
              <a:avLst/>
            </a:prstTxWarp>
            <a:noAutofit/>
          </a:bodyPr>
          <a:lstStyle/>
          <a:p>
            <a:pPr marL="57150">
              <a:spcBef>
                <a:spcPts val="1200"/>
              </a:spcBef>
              <a:tabLst>
                <a:tab pos="342900" algn="l"/>
              </a:tabLst>
            </a:pPr>
            <a:r>
              <a:rPr lang="en-US" sz="2000" dirty="0">
                <a:solidFill>
                  <a:schemeClr val="tx1"/>
                </a:solidFill>
              </a:rPr>
              <a:t>Reduces recovery wait times – don’t wait for data transfer to the vault to finish</a:t>
            </a:r>
          </a:p>
        </p:txBody>
      </p:sp>
      <p:sp>
        <p:nvSpPr>
          <p:cNvPr id="14" name="Rectangle 13">
            <a:extLst>
              <a:ext uri="{FF2B5EF4-FFF2-40B4-BE49-F238E27FC236}">
                <a16:creationId xmlns:a16="http://schemas.microsoft.com/office/drawing/2014/main" id="{41F89C55-256B-4406-A6A3-9BD90CBFF2ED}"/>
              </a:ext>
              <a:ext uri="{C183D7F6-B498-43B3-948B-1728B52AA6E4}">
                <adec:decorative xmlns:adec="http://schemas.microsoft.com/office/drawing/2017/decorative" val="0"/>
              </a:ext>
            </a:extLst>
          </p:cNvPr>
          <p:cNvSpPr/>
          <p:nvPr/>
        </p:nvSpPr>
        <p:spPr bwMode="auto">
          <a:xfrm>
            <a:off x="8257324" y="4455886"/>
            <a:ext cx="3758495" cy="1307653"/>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91440" rIns="182880" bIns="91440" numCol="1" spcCol="0" rtlCol="0" fromWordArt="0" anchor="t" anchorCtr="0" forceAA="0" compatLnSpc="1">
            <a:prstTxWarp prst="textNoShape">
              <a:avLst/>
            </a:prstTxWarp>
            <a:noAutofit/>
          </a:bodyPr>
          <a:lstStyle/>
          <a:p>
            <a:pPr marL="57150">
              <a:spcBef>
                <a:spcPts val="1200"/>
              </a:spcBef>
              <a:tabLst>
                <a:tab pos="342900" algn="l"/>
              </a:tabLst>
            </a:pPr>
            <a:r>
              <a:rPr lang="en-US" sz="2000" dirty="0">
                <a:solidFill>
                  <a:schemeClr val="tx1"/>
                </a:solidFill>
              </a:rPr>
              <a:t>Configure Instant Restore retention (standard or enhanced)</a:t>
            </a:r>
          </a:p>
        </p:txBody>
      </p:sp>
    </p:spTree>
    <p:extLst>
      <p:ext uri="{BB962C8B-B14F-4D97-AF65-F5344CB8AC3E}">
        <p14:creationId xmlns:p14="http://schemas.microsoft.com/office/powerpoint/2010/main" val="993615783"/>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2F37B9-7968-419C-A543-99FA6AD106A2}"/>
              </a:ext>
              <a:ext uri="{C183D7F6-B498-43B3-948B-1728B52AA6E4}">
                <adec:decorative xmlns:adec="http://schemas.microsoft.com/office/drawing/2017/decorative" val="0"/>
              </a:ext>
            </a:extLst>
          </p:cNvPr>
          <p:cNvSpPr>
            <a:spLocks noGrp="1"/>
          </p:cNvSpPr>
          <p:nvPr>
            <p:ph type="title"/>
          </p:nvPr>
        </p:nvSpPr>
        <p:spPr/>
        <p:txBody>
          <a:bodyPr/>
          <a:lstStyle/>
          <a:p>
            <a:r>
              <a:rPr lang="en-US" dirty="0"/>
              <a:t>Setup Recovery Services Vault Backup Options - VMs</a:t>
            </a:r>
          </a:p>
        </p:txBody>
      </p:sp>
      <p:sp>
        <p:nvSpPr>
          <p:cNvPr id="3" name="Text Placeholder 2">
            <a:extLst>
              <a:ext uri="{FF2B5EF4-FFF2-40B4-BE49-F238E27FC236}">
                <a16:creationId xmlns:a16="http://schemas.microsoft.com/office/drawing/2014/main" id="{AB7B266E-60D7-CCEE-184A-1431D3436DC2}"/>
              </a:ext>
            </a:extLst>
          </p:cNvPr>
          <p:cNvSpPr>
            <a:spLocks noGrp="1"/>
          </p:cNvSpPr>
          <p:nvPr>
            <p:ph type="body" sz="quarter" idx="10"/>
          </p:nvPr>
        </p:nvSpPr>
        <p:spPr/>
        <p:txBody>
          <a:bodyPr/>
          <a:lstStyle/>
          <a:p>
            <a:r>
              <a:rPr lang="en-US" dirty="0"/>
              <a:t> Multiple servers can be protected using the same Recovery Services vault </a:t>
            </a:r>
          </a:p>
          <a:p>
            <a:endParaRPr lang="en-US" dirty="0"/>
          </a:p>
        </p:txBody>
      </p:sp>
      <p:sp>
        <p:nvSpPr>
          <p:cNvPr id="14" name="Freeform: Shape 13">
            <a:extLst>
              <a:ext uri="{FF2B5EF4-FFF2-40B4-BE49-F238E27FC236}">
                <a16:creationId xmlns:a16="http://schemas.microsoft.com/office/drawing/2014/main" id="{E067970C-0522-428A-9D19-F00D29C2A3FA}"/>
              </a:ext>
            </a:extLst>
          </p:cNvPr>
          <p:cNvSpPr/>
          <p:nvPr/>
        </p:nvSpPr>
        <p:spPr>
          <a:xfrm>
            <a:off x="440753" y="1598656"/>
            <a:ext cx="5712683" cy="667512"/>
          </a:xfrm>
          <a:custGeom>
            <a:avLst/>
            <a:gdLst>
              <a:gd name="connsiteX0" fmla="*/ 0 w 2377347"/>
              <a:gd name="connsiteY0" fmla="*/ 0 h 1188673"/>
              <a:gd name="connsiteX1" fmla="*/ 2377347 w 2377347"/>
              <a:gd name="connsiteY1" fmla="*/ 0 h 1188673"/>
              <a:gd name="connsiteX2" fmla="*/ 2377347 w 2377347"/>
              <a:gd name="connsiteY2" fmla="*/ 1188673 h 1188673"/>
              <a:gd name="connsiteX3" fmla="*/ 0 w 2377347"/>
              <a:gd name="connsiteY3" fmla="*/ 1188673 h 1188673"/>
              <a:gd name="connsiteX4" fmla="*/ 0 w 2377347"/>
              <a:gd name="connsiteY4" fmla="*/ 0 h 1188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7347" h="1188673">
                <a:moveTo>
                  <a:pt x="0" y="0"/>
                </a:moveTo>
                <a:lnTo>
                  <a:pt x="2377347" y="0"/>
                </a:lnTo>
                <a:lnTo>
                  <a:pt x="2377347" y="1188673"/>
                </a:lnTo>
                <a:lnTo>
                  <a:pt x="0" y="1188673"/>
                </a:lnTo>
                <a:lnTo>
                  <a:pt x="0" y="0"/>
                </a:lnTo>
                <a:close/>
              </a:path>
            </a:pathLst>
          </a:custGeom>
          <a:solidFill>
            <a:srgbClr val="243A5E"/>
          </a:solidFill>
          <a:ln w="6350">
            <a:solidFill>
              <a:srgbClr val="243A5E"/>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lgn="ctr">
              <a:spcBef>
                <a:spcPts val="1200"/>
              </a:spcBef>
            </a:pPr>
            <a:r>
              <a:rPr lang="en-US" sz="2000" dirty="0">
                <a:solidFill>
                  <a:schemeClr val="bg1"/>
                </a:solidFill>
                <a:latin typeface="+mj-lt"/>
              </a:rPr>
              <a:t>Azure Workloads</a:t>
            </a:r>
          </a:p>
        </p:txBody>
      </p:sp>
      <p:sp>
        <p:nvSpPr>
          <p:cNvPr id="15" name="Rectangle 14">
            <a:extLst>
              <a:ext uri="{FF2B5EF4-FFF2-40B4-BE49-F238E27FC236}">
                <a16:creationId xmlns:a16="http://schemas.microsoft.com/office/drawing/2014/main" id="{EB5B56CC-D243-464F-88CC-E638628D96EC}"/>
              </a:ext>
              <a:ext uri="{C183D7F6-B498-43B3-948B-1728B52AA6E4}">
                <adec:decorative xmlns:adec="http://schemas.microsoft.com/office/drawing/2017/decorative" val="1"/>
              </a:ext>
            </a:extLst>
          </p:cNvPr>
          <p:cNvSpPr/>
          <p:nvPr/>
        </p:nvSpPr>
        <p:spPr bwMode="auto">
          <a:xfrm>
            <a:off x="440754" y="2406881"/>
            <a:ext cx="5712682" cy="3589604"/>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dirty="0">
              <a:gradFill>
                <a:gsLst>
                  <a:gs pos="0">
                    <a:srgbClr val="FFFFFF"/>
                  </a:gs>
                  <a:gs pos="100000">
                    <a:srgbClr val="FFFFFF"/>
                  </a:gs>
                </a:gsLst>
                <a:lin ang="5400000" scaled="0"/>
              </a:gradFill>
              <a:ea typeface="Segoe UI" pitchFamily="34" charset="0"/>
              <a:cs typeface="Segoe UI" pitchFamily="34" charset="0"/>
            </a:endParaRPr>
          </a:p>
        </p:txBody>
      </p:sp>
      <p:sp>
        <p:nvSpPr>
          <p:cNvPr id="17" name="Freeform: Shape 16">
            <a:extLst>
              <a:ext uri="{FF2B5EF4-FFF2-40B4-BE49-F238E27FC236}">
                <a16:creationId xmlns:a16="http://schemas.microsoft.com/office/drawing/2014/main" id="{3E820D80-D71F-4155-9D47-F05F386B409F}"/>
              </a:ext>
            </a:extLst>
          </p:cNvPr>
          <p:cNvSpPr/>
          <p:nvPr/>
        </p:nvSpPr>
        <p:spPr>
          <a:xfrm>
            <a:off x="6310471" y="1598656"/>
            <a:ext cx="5712683" cy="667512"/>
          </a:xfrm>
          <a:custGeom>
            <a:avLst/>
            <a:gdLst>
              <a:gd name="connsiteX0" fmla="*/ 0 w 2377347"/>
              <a:gd name="connsiteY0" fmla="*/ 0 h 1188673"/>
              <a:gd name="connsiteX1" fmla="*/ 2377347 w 2377347"/>
              <a:gd name="connsiteY1" fmla="*/ 0 h 1188673"/>
              <a:gd name="connsiteX2" fmla="*/ 2377347 w 2377347"/>
              <a:gd name="connsiteY2" fmla="*/ 1188673 h 1188673"/>
              <a:gd name="connsiteX3" fmla="*/ 0 w 2377347"/>
              <a:gd name="connsiteY3" fmla="*/ 1188673 h 1188673"/>
              <a:gd name="connsiteX4" fmla="*/ 0 w 2377347"/>
              <a:gd name="connsiteY4" fmla="*/ 0 h 1188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7347" h="1188673">
                <a:moveTo>
                  <a:pt x="0" y="0"/>
                </a:moveTo>
                <a:lnTo>
                  <a:pt x="2377347" y="0"/>
                </a:lnTo>
                <a:lnTo>
                  <a:pt x="2377347" y="1188673"/>
                </a:lnTo>
                <a:lnTo>
                  <a:pt x="0" y="1188673"/>
                </a:lnTo>
                <a:lnTo>
                  <a:pt x="0" y="0"/>
                </a:lnTo>
                <a:close/>
              </a:path>
            </a:pathLst>
          </a:custGeom>
          <a:solidFill>
            <a:srgbClr val="243A5E"/>
          </a:solidFill>
          <a:ln w="6350">
            <a:solidFill>
              <a:srgbClr val="243A5E"/>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lgn="ctr">
              <a:spcBef>
                <a:spcPts val="1200"/>
              </a:spcBef>
            </a:pPr>
            <a:r>
              <a:rPr lang="en-US" sz="2000" dirty="0">
                <a:solidFill>
                  <a:schemeClr val="bg1"/>
                </a:solidFill>
                <a:latin typeface="+mj-lt"/>
              </a:rPr>
              <a:t>On-Premises Workloads</a:t>
            </a:r>
          </a:p>
        </p:txBody>
      </p:sp>
      <p:sp>
        <p:nvSpPr>
          <p:cNvPr id="18" name="Rectangle 17">
            <a:extLst>
              <a:ext uri="{FF2B5EF4-FFF2-40B4-BE49-F238E27FC236}">
                <a16:creationId xmlns:a16="http://schemas.microsoft.com/office/drawing/2014/main" id="{A5B3E3C3-5589-4A5D-8412-441783B83A65}"/>
              </a:ext>
              <a:ext uri="{C183D7F6-B498-43B3-948B-1728B52AA6E4}">
                <adec:decorative xmlns:adec="http://schemas.microsoft.com/office/drawing/2017/decorative" val="1"/>
              </a:ext>
            </a:extLst>
          </p:cNvPr>
          <p:cNvSpPr/>
          <p:nvPr/>
        </p:nvSpPr>
        <p:spPr bwMode="auto">
          <a:xfrm>
            <a:off x="6310471" y="2406881"/>
            <a:ext cx="5712682" cy="3589604"/>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7" name="Picture 6">
            <a:extLst>
              <a:ext uri="{FF2B5EF4-FFF2-40B4-BE49-F238E27FC236}">
                <a16:creationId xmlns:a16="http://schemas.microsoft.com/office/drawing/2014/main" id="{400A0BEC-C477-443C-BA19-E0E813E1C084}"/>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53671" y="2499820"/>
            <a:ext cx="2026281" cy="3327835"/>
          </a:xfrm>
          <a:prstGeom prst="rect">
            <a:avLst/>
          </a:prstGeom>
          <a:ln>
            <a:solidFill>
              <a:schemeClr val="tx1"/>
            </a:solidFill>
          </a:ln>
        </p:spPr>
      </p:pic>
      <p:pic>
        <p:nvPicPr>
          <p:cNvPr id="5" name="Picture 4">
            <a:extLst>
              <a:ext uri="{FF2B5EF4-FFF2-40B4-BE49-F238E27FC236}">
                <a16:creationId xmlns:a16="http://schemas.microsoft.com/office/drawing/2014/main" id="{08D4D32A-602F-A8D6-1EE4-25578AEE96A5}"/>
              </a:ext>
              <a:ext uri="{C183D7F6-B498-43B3-948B-1728B52AA6E4}">
                <adec:decorative xmlns:adec="http://schemas.microsoft.com/office/drawing/2017/decorative" val="1"/>
              </a:ext>
            </a:extLst>
          </p:cNvPr>
          <p:cNvPicPr>
            <a:picLocks noChangeAspect="1"/>
          </p:cNvPicPr>
          <p:nvPr/>
        </p:nvPicPr>
        <p:blipFill>
          <a:blip r:embed="rId4"/>
          <a:stretch>
            <a:fillRect/>
          </a:stretch>
        </p:blipFill>
        <p:spPr>
          <a:xfrm>
            <a:off x="1793307" y="2494829"/>
            <a:ext cx="2959098" cy="3413708"/>
          </a:xfrm>
          <a:prstGeom prst="rect">
            <a:avLst/>
          </a:prstGeom>
          <a:ln>
            <a:solidFill>
              <a:schemeClr val="tx1"/>
            </a:solidFill>
          </a:ln>
        </p:spPr>
      </p:pic>
    </p:spTree>
    <p:extLst>
      <p:ext uri="{BB962C8B-B14F-4D97-AF65-F5344CB8AC3E}">
        <p14:creationId xmlns:p14="http://schemas.microsoft.com/office/powerpoint/2010/main" val="1861338400"/>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Backup Virtual Machines</a:t>
            </a:r>
          </a:p>
        </p:txBody>
      </p:sp>
      <p:sp>
        <p:nvSpPr>
          <p:cNvPr id="15" name="Oval 14">
            <a:extLst>
              <a:ext uri="{FF2B5EF4-FFF2-40B4-BE49-F238E27FC236}">
                <a16:creationId xmlns:a16="http://schemas.microsoft.com/office/drawing/2014/main" id="{0873D7FC-D3EA-45A2-8566-335DD4BD3012}"/>
              </a:ext>
            </a:extLst>
          </p:cNvPr>
          <p:cNvSpPr/>
          <p:nvPr/>
        </p:nvSpPr>
        <p:spPr bwMode="auto">
          <a:xfrm>
            <a:off x="2293748" y="2762387"/>
            <a:ext cx="489240" cy="489240"/>
          </a:xfrm>
          <a:prstGeom prst="ellipse">
            <a:avLst/>
          </a:prstGeom>
          <a:solidFill>
            <a:schemeClr val="bg1"/>
          </a:solid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IN" sz="2400" dirty="0">
                <a:solidFill>
                  <a:schemeClr val="tx1"/>
                </a:solidFill>
                <a:latin typeface="+mj-lt"/>
                <a:ea typeface="Segoe UI" pitchFamily="34" charset="0"/>
                <a:cs typeface="Segoe UI" pitchFamily="34" charset="0"/>
              </a:rPr>
              <a:t>1</a:t>
            </a:r>
            <a:endParaRPr lang="en-US" sz="2400" dirty="0">
              <a:solidFill>
                <a:schemeClr val="tx1"/>
              </a:solidFill>
              <a:latin typeface="+mj-lt"/>
              <a:ea typeface="Segoe UI" pitchFamily="34" charset="0"/>
              <a:cs typeface="Segoe UI" pitchFamily="34" charset="0"/>
            </a:endParaRPr>
          </a:p>
        </p:txBody>
      </p:sp>
      <p:sp>
        <p:nvSpPr>
          <p:cNvPr id="33" name="Freeform: Shape 32">
            <a:extLst>
              <a:ext uri="{FF2B5EF4-FFF2-40B4-BE49-F238E27FC236}">
                <a16:creationId xmlns:a16="http://schemas.microsoft.com/office/drawing/2014/main" id="{239271B1-A22B-435F-ABBF-8D5D455D1676}"/>
              </a:ext>
            </a:extLst>
          </p:cNvPr>
          <p:cNvSpPr/>
          <p:nvPr/>
        </p:nvSpPr>
        <p:spPr bwMode="auto">
          <a:xfrm>
            <a:off x="662669" y="1894414"/>
            <a:ext cx="3751400" cy="1154014"/>
          </a:xfrm>
          <a:custGeom>
            <a:avLst/>
            <a:gdLst>
              <a:gd name="connsiteX0" fmla="*/ 0 w 3751400"/>
              <a:gd name="connsiteY0" fmla="*/ 0 h 1154014"/>
              <a:gd name="connsiteX1" fmla="*/ 3520597 w 3751400"/>
              <a:gd name="connsiteY1" fmla="*/ 0 h 1154014"/>
              <a:gd name="connsiteX2" fmla="*/ 3751400 w 3751400"/>
              <a:gd name="connsiteY2" fmla="*/ 577007 h 1154014"/>
              <a:gd name="connsiteX3" fmla="*/ 3520597 w 3751400"/>
              <a:gd name="connsiteY3" fmla="*/ 1154014 h 1154014"/>
              <a:gd name="connsiteX4" fmla="*/ 2111957 w 3751400"/>
              <a:gd name="connsiteY4" fmla="*/ 1154014 h 1154014"/>
              <a:gd name="connsiteX5" fmla="*/ 2120319 w 3751400"/>
              <a:gd name="connsiteY5" fmla="*/ 1112593 h 1154014"/>
              <a:gd name="connsiteX6" fmla="*/ 1875699 w 3751400"/>
              <a:gd name="connsiteY6" fmla="*/ 867973 h 1154014"/>
              <a:gd name="connsiteX7" fmla="*/ 1631079 w 3751400"/>
              <a:gd name="connsiteY7" fmla="*/ 1112593 h 1154014"/>
              <a:gd name="connsiteX8" fmla="*/ 1639442 w 3751400"/>
              <a:gd name="connsiteY8" fmla="*/ 1154014 h 1154014"/>
              <a:gd name="connsiteX9" fmla="*/ 0 w 3751400"/>
              <a:gd name="connsiteY9" fmla="*/ 1154014 h 11540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751400" h="1154014">
                <a:moveTo>
                  <a:pt x="0" y="0"/>
                </a:moveTo>
                <a:lnTo>
                  <a:pt x="3520597" y="0"/>
                </a:lnTo>
                <a:lnTo>
                  <a:pt x="3751400" y="577007"/>
                </a:lnTo>
                <a:lnTo>
                  <a:pt x="3520597" y="1154014"/>
                </a:lnTo>
                <a:lnTo>
                  <a:pt x="2111957" y="1154014"/>
                </a:lnTo>
                <a:lnTo>
                  <a:pt x="2120319" y="1112593"/>
                </a:lnTo>
                <a:cubicBezTo>
                  <a:pt x="2120319" y="977493"/>
                  <a:pt x="2010799" y="867973"/>
                  <a:pt x="1875699" y="867973"/>
                </a:cubicBezTo>
                <a:cubicBezTo>
                  <a:pt x="1740599" y="867973"/>
                  <a:pt x="1631079" y="977493"/>
                  <a:pt x="1631079" y="1112593"/>
                </a:cubicBezTo>
                <a:lnTo>
                  <a:pt x="1639442" y="1154014"/>
                </a:lnTo>
                <a:lnTo>
                  <a:pt x="0" y="1154014"/>
                </a:lnTo>
                <a:close/>
              </a:path>
            </a:pathLst>
          </a:custGeom>
          <a:solidFill>
            <a:schemeClr val="tx2"/>
          </a:solidFill>
          <a:ln w="12700" cap="flat" cmpd="sng" algn="ctr">
            <a:no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365760"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2000" dirty="0">
                <a:solidFill>
                  <a:schemeClr val="bg1"/>
                </a:solidFill>
                <a:latin typeface="+mj-lt"/>
                <a:ea typeface="Segoe UI" pitchFamily="34" charset="0"/>
                <a:cs typeface="Segoe UI" pitchFamily="34" charset="0"/>
              </a:rPr>
              <a:t>Create a recovery</a:t>
            </a:r>
            <a:br>
              <a:rPr lang="en-US" sz="2000" dirty="0">
                <a:solidFill>
                  <a:schemeClr val="bg1"/>
                </a:solidFill>
                <a:latin typeface="+mj-lt"/>
                <a:ea typeface="Segoe UI" pitchFamily="34" charset="0"/>
                <a:cs typeface="Segoe UI" pitchFamily="34" charset="0"/>
              </a:rPr>
            </a:br>
            <a:r>
              <a:rPr lang="en-US" sz="2000" dirty="0">
                <a:solidFill>
                  <a:schemeClr val="bg1"/>
                </a:solidFill>
                <a:latin typeface="+mj-lt"/>
                <a:ea typeface="Segoe UI" pitchFamily="34" charset="0"/>
                <a:cs typeface="Segoe UI" pitchFamily="34" charset="0"/>
              </a:rPr>
              <a:t>services vault</a:t>
            </a:r>
          </a:p>
        </p:txBody>
      </p:sp>
      <p:sp>
        <p:nvSpPr>
          <p:cNvPr id="38" name="Oval 37">
            <a:extLst>
              <a:ext uri="{FF2B5EF4-FFF2-40B4-BE49-F238E27FC236}">
                <a16:creationId xmlns:a16="http://schemas.microsoft.com/office/drawing/2014/main" id="{1462D1CA-F449-4553-BE66-9186AC7A6564}"/>
              </a:ext>
            </a:extLst>
          </p:cNvPr>
          <p:cNvSpPr/>
          <p:nvPr/>
        </p:nvSpPr>
        <p:spPr bwMode="auto">
          <a:xfrm>
            <a:off x="5973617" y="2762387"/>
            <a:ext cx="489240" cy="489240"/>
          </a:xfrm>
          <a:prstGeom prst="ellipse">
            <a:avLst/>
          </a:prstGeom>
          <a:solidFill>
            <a:schemeClr val="bg1"/>
          </a:solid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IN" sz="2400" dirty="0">
                <a:solidFill>
                  <a:schemeClr val="tx1"/>
                </a:solidFill>
                <a:latin typeface="+mj-lt"/>
                <a:ea typeface="Segoe UI" pitchFamily="34" charset="0"/>
                <a:cs typeface="Segoe UI" pitchFamily="34" charset="0"/>
              </a:rPr>
              <a:t>2</a:t>
            </a:r>
            <a:endParaRPr lang="en-US" sz="2400" dirty="0">
              <a:solidFill>
                <a:schemeClr val="tx1"/>
              </a:solidFill>
              <a:latin typeface="+mj-lt"/>
              <a:ea typeface="Segoe UI" pitchFamily="34" charset="0"/>
              <a:cs typeface="Segoe UI" pitchFamily="34" charset="0"/>
            </a:endParaRPr>
          </a:p>
        </p:txBody>
      </p:sp>
      <p:sp>
        <p:nvSpPr>
          <p:cNvPr id="43" name="Freeform: Shape 42">
            <a:extLst>
              <a:ext uri="{FF2B5EF4-FFF2-40B4-BE49-F238E27FC236}">
                <a16:creationId xmlns:a16="http://schemas.microsoft.com/office/drawing/2014/main" id="{C2152B03-6737-4DBE-87F7-411A3A00FF91}"/>
              </a:ext>
            </a:extLst>
          </p:cNvPr>
          <p:cNvSpPr/>
          <p:nvPr/>
        </p:nvSpPr>
        <p:spPr bwMode="auto">
          <a:xfrm>
            <a:off x="4342538" y="1894414"/>
            <a:ext cx="3751400" cy="1154014"/>
          </a:xfrm>
          <a:custGeom>
            <a:avLst/>
            <a:gdLst>
              <a:gd name="connsiteX0" fmla="*/ 0 w 3751400"/>
              <a:gd name="connsiteY0" fmla="*/ 0 h 1154014"/>
              <a:gd name="connsiteX1" fmla="*/ 3520597 w 3751400"/>
              <a:gd name="connsiteY1" fmla="*/ 0 h 1154014"/>
              <a:gd name="connsiteX2" fmla="*/ 3751400 w 3751400"/>
              <a:gd name="connsiteY2" fmla="*/ 577007 h 1154014"/>
              <a:gd name="connsiteX3" fmla="*/ 3520597 w 3751400"/>
              <a:gd name="connsiteY3" fmla="*/ 1154014 h 1154014"/>
              <a:gd name="connsiteX4" fmla="*/ 2111957 w 3751400"/>
              <a:gd name="connsiteY4" fmla="*/ 1154014 h 1154014"/>
              <a:gd name="connsiteX5" fmla="*/ 2120319 w 3751400"/>
              <a:gd name="connsiteY5" fmla="*/ 1112593 h 1154014"/>
              <a:gd name="connsiteX6" fmla="*/ 1875699 w 3751400"/>
              <a:gd name="connsiteY6" fmla="*/ 867973 h 1154014"/>
              <a:gd name="connsiteX7" fmla="*/ 1631079 w 3751400"/>
              <a:gd name="connsiteY7" fmla="*/ 1112593 h 1154014"/>
              <a:gd name="connsiteX8" fmla="*/ 1639442 w 3751400"/>
              <a:gd name="connsiteY8" fmla="*/ 1154014 h 1154014"/>
              <a:gd name="connsiteX9" fmla="*/ 0 w 3751400"/>
              <a:gd name="connsiteY9" fmla="*/ 1154014 h 1154014"/>
              <a:gd name="connsiteX10" fmla="*/ 230803 w 3751400"/>
              <a:gd name="connsiteY10" fmla="*/ 577007 h 11540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751400" h="1154014">
                <a:moveTo>
                  <a:pt x="0" y="0"/>
                </a:moveTo>
                <a:lnTo>
                  <a:pt x="3520597" y="0"/>
                </a:lnTo>
                <a:lnTo>
                  <a:pt x="3751400" y="577007"/>
                </a:lnTo>
                <a:lnTo>
                  <a:pt x="3520597" y="1154014"/>
                </a:lnTo>
                <a:lnTo>
                  <a:pt x="2111957" y="1154014"/>
                </a:lnTo>
                <a:lnTo>
                  <a:pt x="2120319" y="1112593"/>
                </a:lnTo>
                <a:cubicBezTo>
                  <a:pt x="2120319" y="977493"/>
                  <a:pt x="2010799" y="867973"/>
                  <a:pt x="1875699" y="867973"/>
                </a:cubicBezTo>
                <a:cubicBezTo>
                  <a:pt x="1740599" y="867973"/>
                  <a:pt x="1631079" y="977493"/>
                  <a:pt x="1631079" y="1112593"/>
                </a:cubicBezTo>
                <a:lnTo>
                  <a:pt x="1639442" y="1154014"/>
                </a:lnTo>
                <a:lnTo>
                  <a:pt x="0" y="1154014"/>
                </a:lnTo>
                <a:lnTo>
                  <a:pt x="230803" y="577007"/>
                </a:lnTo>
                <a:close/>
              </a:path>
            </a:pathLst>
          </a:custGeom>
          <a:solidFill>
            <a:schemeClr val="tx2"/>
          </a:solidFill>
          <a:ln w="12700" cap="flat" cmpd="sng" algn="ctr">
            <a:no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365760"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2000" dirty="0">
                <a:solidFill>
                  <a:schemeClr val="bg1"/>
                </a:solidFill>
                <a:latin typeface="+mj-lt"/>
                <a:ea typeface="Segoe UI" pitchFamily="34" charset="0"/>
                <a:cs typeface="Segoe UI" pitchFamily="34" charset="0"/>
              </a:rPr>
              <a:t>Use the Portal to</a:t>
            </a:r>
            <a:br>
              <a:rPr lang="en-US" sz="2000" dirty="0">
                <a:solidFill>
                  <a:schemeClr val="bg1"/>
                </a:solidFill>
                <a:latin typeface="+mj-lt"/>
                <a:ea typeface="Segoe UI" pitchFamily="34" charset="0"/>
                <a:cs typeface="Segoe UI" pitchFamily="34" charset="0"/>
              </a:rPr>
            </a:br>
            <a:r>
              <a:rPr lang="en-US" sz="2000" dirty="0">
                <a:solidFill>
                  <a:schemeClr val="bg1"/>
                </a:solidFill>
                <a:latin typeface="+mj-lt"/>
                <a:ea typeface="Segoe UI" pitchFamily="34" charset="0"/>
                <a:cs typeface="Segoe UI" pitchFamily="34" charset="0"/>
              </a:rPr>
              <a:t>define the backup</a:t>
            </a:r>
          </a:p>
        </p:txBody>
      </p:sp>
      <p:sp>
        <p:nvSpPr>
          <p:cNvPr id="50" name="Oval 49">
            <a:extLst>
              <a:ext uri="{FF2B5EF4-FFF2-40B4-BE49-F238E27FC236}">
                <a16:creationId xmlns:a16="http://schemas.microsoft.com/office/drawing/2014/main" id="{E4196246-5CDC-4F2C-A0FF-9E2BA6B21728}"/>
              </a:ext>
            </a:extLst>
          </p:cNvPr>
          <p:cNvSpPr/>
          <p:nvPr/>
        </p:nvSpPr>
        <p:spPr bwMode="auto">
          <a:xfrm>
            <a:off x="9653487" y="2762387"/>
            <a:ext cx="489240" cy="489240"/>
          </a:xfrm>
          <a:prstGeom prst="ellipse">
            <a:avLst/>
          </a:prstGeom>
          <a:solidFill>
            <a:schemeClr val="bg1"/>
          </a:solid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IN" sz="2400" dirty="0">
                <a:solidFill>
                  <a:schemeClr val="tx1"/>
                </a:solidFill>
                <a:latin typeface="+mj-lt"/>
                <a:ea typeface="Segoe UI" pitchFamily="34" charset="0"/>
                <a:cs typeface="Segoe UI" pitchFamily="34" charset="0"/>
              </a:rPr>
              <a:t>3</a:t>
            </a:r>
            <a:endParaRPr lang="en-US" sz="2400" dirty="0">
              <a:solidFill>
                <a:schemeClr val="tx1"/>
              </a:solidFill>
              <a:latin typeface="+mj-lt"/>
              <a:ea typeface="Segoe UI" pitchFamily="34" charset="0"/>
              <a:cs typeface="Segoe UI" pitchFamily="34" charset="0"/>
            </a:endParaRPr>
          </a:p>
        </p:txBody>
      </p:sp>
      <p:sp>
        <p:nvSpPr>
          <p:cNvPr id="54" name="Freeform: Shape 53">
            <a:extLst>
              <a:ext uri="{FF2B5EF4-FFF2-40B4-BE49-F238E27FC236}">
                <a16:creationId xmlns:a16="http://schemas.microsoft.com/office/drawing/2014/main" id="{A42F20BB-EE62-4EAE-961D-3810EE0E9453}"/>
              </a:ext>
            </a:extLst>
          </p:cNvPr>
          <p:cNvSpPr/>
          <p:nvPr/>
        </p:nvSpPr>
        <p:spPr bwMode="auto">
          <a:xfrm>
            <a:off x="8022408" y="1894414"/>
            <a:ext cx="3751400" cy="1154014"/>
          </a:xfrm>
          <a:custGeom>
            <a:avLst/>
            <a:gdLst>
              <a:gd name="connsiteX0" fmla="*/ 0 w 3751400"/>
              <a:gd name="connsiteY0" fmla="*/ 0 h 1154014"/>
              <a:gd name="connsiteX1" fmla="*/ 3520597 w 3751400"/>
              <a:gd name="connsiteY1" fmla="*/ 0 h 1154014"/>
              <a:gd name="connsiteX2" fmla="*/ 3751400 w 3751400"/>
              <a:gd name="connsiteY2" fmla="*/ 577007 h 1154014"/>
              <a:gd name="connsiteX3" fmla="*/ 3520597 w 3751400"/>
              <a:gd name="connsiteY3" fmla="*/ 1154014 h 1154014"/>
              <a:gd name="connsiteX4" fmla="*/ 2111957 w 3751400"/>
              <a:gd name="connsiteY4" fmla="*/ 1154014 h 1154014"/>
              <a:gd name="connsiteX5" fmla="*/ 2120319 w 3751400"/>
              <a:gd name="connsiteY5" fmla="*/ 1112593 h 1154014"/>
              <a:gd name="connsiteX6" fmla="*/ 1875699 w 3751400"/>
              <a:gd name="connsiteY6" fmla="*/ 867973 h 1154014"/>
              <a:gd name="connsiteX7" fmla="*/ 1631079 w 3751400"/>
              <a:gd name="connsiteY7" fmla="*/ 1112593 h 1154014"/>
              <a:gd name="connsiteX8" fmla="*/ 1639442 w 3751400"/>
              <a:gd name="connsiteY8" fmla="*/ 1154014 h 1154014"/>
              <a:gd name="connsiteX9" fmla="*/ 0 w 3751400"/>
              <a:gd name="connsiteY9" fmla="*/ 1154014 h 1154014"/>
              <a:gd name="connsiteX10" fmla="*/ 230803 w 3751400"/>
              <a:gd name="connsiteY10" fmla="*/ 577007 h 11540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751400" h="1154014">
                <a:moveTo>
                  <a:pt x="0" y="0"/>
                </a:moveTo>
                <a:lnTo>
                  <a:pt x="3520597" y="0"/>
                </a:lnTo>
                <a:lnTo>
                  <a:pt x="3751400" y="577007"/>
                </a:lnTo>
                <a:lnTo>
                  <a:pt x="3520597" y="1154014"/>
                </a:lnTo>
                <a:lnTo>
                  <a:pt x="2111957" y="1154014"/>
                </a:lnTo>
                <a:lnTo>
                  <a:pt x="2120319" y="1112593"/>
                </a:lnTo>
                <a:cubicBezTo>
                  <a:pt x="2120319" y="977493"/>
                  <a:pt x="2010799" y="867973"/>
                  <a:pt x="1875699" y="867973"/>
                </a:cubicBezTo>
                <a:cubicBezTo>
                  <a:pt x="1740599" y="867973"/>
                  <a:pt x="1631079" y="977493"/>
                  <a:pt x="1631079" y="1112593"/>
                </a:cubicBezTo>
                <a:lnTo>
                  <a:pt x="1639442" y="1154014"/>
                </a:lnTo>
                <a:lnTo>
                  <a:pt x="0" y="1154014"/>
                </a:lnTo>
                <a:lnTo>
                  <a:pt x="230803" y="577007"/>
                </a:lnTo>
                <a:close/>
              </a:path>
            </a:pathLst>
          </a:custGeom>
          <a:solidFill>
            <a:schemeClr val="tx2"/>
          </a:solidFill>
          <a:ln w="12700" cap="flat" cmpd="sng" algn="ctr">
            <a:no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365760"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2000" dirty="0">
                <a:solidFill>
                  <a:schemeClr val="bg1"/>
                </a:solidFill>
                <a:latin typeface="+mj-lt"/>
                <a:ea typeface="Segoe UI" pitchFamily="34" charset="0"/>
                <a:cs typeface="Segoe UI" pitchFamily="34" charset="0"/>
              </a:rPr>
              <a:t>Backup the</a:t>
            </a:r>
            <a:br>
              <a:rPr lang="en-US" sz="2000" dirty="0">
                <a:solidFill>
                  <a:schemeClr val="bg1"/>
                </a:solidFill>
                <a:latin typeface="+mj-lt"/>
                <a:ea typeface="Segoe UI" pitchFamily="34" charset="0"/>
                <a:cs typeface="Segoe UI" pitchFamily="34" charset="0"/>
              </a:rPr>
            </a:br>
            <a:r>
              <a:rPr lang="en-US" sz="2000" dirty="0">
                <a:solidFill>
                  <a:schemeClr val="bg1"/>
                </a:solidFill>
                <a:latin typeface="+mj-lt"/>
                <a:ea typeface="Segoe UI" pitchFamily="34" charset="0"/>
                <a:cs typeface="Segoe UI" pitchFamily="34" charset="0"/>
              </a:rPr>
              <a:t>virtual machine</a:t>
            </a:r>
          </a:p>
        </p:txBody>
      </p:sp>
      <p:sp>
        <p:nvSpPr>
          <p:cNvPr id="58" name="Rectangle 57">
            <a:extLst>
              <a:ext uri="{FF2B5EF4-FFF2-40B4-BE49-F238E27FC236}">
                <a16:creationId xmlns:a16="http://schemas.microsoft.com/office/drawing/2014/main" id="{922C81E6-A49F-4AA1-A6AC-5BA0EA82BA2A}"/>
              </a:ext>
              <a:ext uri="{C183D7F6-B498-43B3-948B-1728B52AA6E4}">
                <adec:decorative xmlns:adec="http://schemas.microsoft.com/office/drawing/2017/decorative" val="0"/>
              </a:ext>
            </a:extLst>
          </p:cNvPr>
          <p:cNvSpPr/>
          <p:nvPr/>
        </p:nvSpPr>
        <p:spPr bwMode="auto">
          <a:xfrm>
            <a:off x="427038" y="4032070"/>
            <a:ext cx="3755737" cy="1715315"/>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37160" rIns="182880" bIns="137160" numCol="1" spcCol="0" rtlCol="0" fromWordArt="0" anchor="t" anchorCtr="0" forceAA="0" compatLnSpc="1">
            <a:prstTxWarp prst="textNoShape">
              <a:avLst/>
            </a:prstTxWarp>
            <a:noAutofit/>
          </a:bodyPr>
          <a:lstStyle/>
          <a:p>
            <a:pPr>
              <a:spcBef>
                <a:spcPts val="1200"/>
              </a:spcBef>
            </a:pPr>
            <a:r>
              <a:rPr lang="en-US" sz="2000" dirty="0">
                <a:solidFill>
                  <a:schemeClr val="tx1"/>
                </a:solidFill>
              </a:rPr>
              <a:t>Use a Recovery Services Vault in the region where you are performing your Virtual Machine backups and choose a replication strategy for Vault</a:t>
            </a:r>
          </a:p>
        </p:txBody>
      </p:sp>
      <p:sp>
        <p:nvSpPr>
          <p:cNvPr id="61" name="Rectangle 60">
            <a:extLst>
              <a:ext uri="{FF2B5EF4-FFF2-40B4-BE49-F238E27FC236}">
                <a16:creationId xmlns:a16="http://schemas.microsoft.com/office/drawing/2014/main" id="{D52883FE-20E0-4D74-A2F4-29CA446A1C41}"/>
              </a:ext>
              <a:ext uri="{C183D7F6-B498-43B3-948B-1728B52AA6E4}">
                <adec:decorative xmlns:adec="http://schemas.microsoft.com/office/drawing/2017/decorative" val="0"/>
              </a:ext>
            </a:extLst>
          </p:cNvPr>
          <p:cNvSpPr/>
          <p:nvPr/>
        </p:nvSpPr>
        <p:spPr bwMode="auto">
          <a:xfrm>
            <a:off x="4340372" y="4032070"/>
            <a:ext cx="3755737" cy="1715315"/>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37160" rIns="182880" bIns="137160" numCol="1" spcCol="0" rtlCol="0" fromWordArt="0" anchor="t" anchorCtr="0" forceAA="0" compatLnSpc="1">
            <a:prstTxWarp prst="textNoShape">
              <a:avLst/>
            </a:prstTxWarp>
            <a:noAutofit/>
          </a:bodyPr>
          <a:lstStyle/>
          <a:p>
            <a:pPr>
              <a:spcBef>
                <a:spcPts val="1200"/>
              </a:spcBef>
              <a:tabLst>
                <a:tab pos="342900" algn="l"/>
              </a:tabLst>
            </a:pPr>
            <a:r>
              <a:rPr lang="en-US" sz="2000" dirty="0">
                <a:solidFill>
                  <a:schemeClr val="tx1"/>
                </a:solidFill>
              </a:rPr>
              <a:t>Take snapshots (recovery points) of your data at defined intervals. These snapshots are stored in recovery services vaults</a:t>
            </a:r>
          </a:p>
        </p:txBody>
      </p:sp>
      <p:sp>
        <p:nvSpPr>
          <p:cNvPr id="63" name="Rectangle 62">
            <a:extLst>
              <a:ext uri="{FF2B5EF4-FFF2-40B4-BE49-F238E27FC236}">
                <a16:creationId xmlns:a16="http://schemas.microsoft.com/office/drawing/2014/main" id="{1665C8DD-2930-4B36-9362-9F68A85E8A2E}"/>
              </a:ext>
              <a:ext uri="{C183D7F6-B498-43B3-948B-1728B52AA6E4}">
                <adec:decorative xmlns:adec="http://schemas.microsoft.com/office/drawing/2017/decorative" val="0"/>
              </a:ext>
            </a:extLst>
          </p:cNvPr>
          <p:cNvSpPr/>
          <p:nvPr/>
        </p:nvSpPr>
        <p:spPr bwMode="auto">
          <a:xfrm>
            <a:off x="8253705" y="4032070"/>
            <a:ext cx="3764127" cy="1715315"/>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37160" rIns="182880" bIns="137160" numCol="1" spcCol="0" rtlCol="0" fromWordArt="0" anchor="t" anchorCtr="0" forceAA="0" compatLnSpc="1">
            <a:prstTxWarp prst="textNoShape">
              <a:avLst/>
            </a:prstTxWarp>
            <a:noAutofit/>
          </a:bodyPr>
          <a:lstStyle/>
          <a:p>
            <a:pPr>
              <a:spcBef>
                <a:spcPts val="1200"/>
              </a:spcBef>
              <a:tabLst>
                <a:tab pos="342900" algn="l"/>
              </a:tabLst>
            </a:pPr>
            <a:r>
              <a:rPr lang="en-US" sz="2000" dirty="0">
                <a:solidFill>
                  <a:schemeClr val="tx1"/>
                </a:solidFill>
              </a:rPr>
              <a:t>For the Backup extension to work, the Azure VM Agent must be installed on the Azure virtual machine</a:t>
            </a:r>
          </a:p>
        </p:txBody>
      </p:sp>
    </p:spTree>
    <p:extLst>
      <p:ext uri="{BB962C8B-B14F-4D97-AF65-F5344CB8AC3E}">
        <p14:creationId xmlns:p14="http://schemas.microsoft.com/office/powerpoint/2010/main" val="6437152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Restore Virtual Machines</a:t>
            </a:r>
          </a:p>
        </p:txBody>
      </p:sp>
      <p:sp>
        <p:nvSpPr>
          <p:cNvPr id="22" name="Rectangle 21">
            <a:extLst>
              <a:ext uri="{FF2B5EF4-FFF2-40B4-BE49-F238E27FC236}">
                <a16:creationId xmlns:a16="http://schemas.microsoft.com/office/drawing/2014/main" id="{A6336BFE-3364-41A2-85F6-29553811EE68}"/>
              </a:ext>
              <a:ext uri="{C183D7F6-B498-43B3-948B-1728B52AA6E4}">
                <adec:decorative xmlns:adec="http://schemas.microsoft.com/office/drawing/2017/decorative" val="0"/>
              </a:ext>
            </a:extLst>
          </p:cNvPr>
          <p:cNvSpPr/>
          <p:nvPr/>
        </p:nvSpPr>
        <p:spPr bwMode="auto">
          <a:xfrm>
            <a:off x="465139" y="1508029"/>
            <a:ext cx="5453258" cy="1852296"/>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57150">
              <a:spcBef>
                <a:spcPts val="1200"/>
              </a:spcBef>
              <a:tabLst>
                <a:tab pos="457200" algn="l"/>
              </a:tabLst>
            </a:pPr>
            <a:r>
              <a:rPr lang="en-US" sz="2200" dirty="0">
                <a:solidFill>
                  <a:schemeClr val="tx1"/>
                </a:solidFill>
              </a:rPr>
              <a:t>Once you trigger the restore operation, the Backup service creates a job for tracking the restore operation</a:t>
            </a:r>
          </a:p>
        </p:txBody>
      </p:sp>
      <p:sp>
        <p:nvSpPr>
          <p:cNvPr id="24" name="Rectangle 23">
            <a:extLst>
              <a:ext uri="{FF2B5EF4-FFF2-40B4-BE49-F238E27FC236}">
                <a16:creationId xmlns:a16="http://schemas.microsoft.com/office/drawing/2014/main" id="{AF768FAE-1FA4-4305-A219-A17F949E87F7}"/>
              </a:ext>
              <a:ext uri="{C183D7F6-B498-43B3-948B-1728B52AA6E4}">
                <adec:decorative xmlns:adec="http://schemas.microsoft.com/office/drawing/2017/decorative" val="0"/>
              </a:ext>
            </a:extLst>
          </p:cNvPr>
          <p:cNvSpPr/>
          <p:nvPr/>
        </p:nvSpPr>
        <p:spPr bwMode="auto">
          <a:xfrm>
            <a:off x="465138" y="3515910"/>
            <a:ext cx="5453258" cy="1852296"/>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57150">
              <a:spcBef>
                <a:spcPts val="1200"/>
              </a:spcBef>
              <a:tabLst>
                <a:tab pos="342900" algn="l"/>
              </a:tabLst>
            </a:pPr>
            <a:r>
              <a:rPr lang="en-US" sz="2200" dirty="0">
                <a:solidFill>
                  <a:schemeClr val="tx1"/>
                </a:solidFill>
              </a:rPr>
              <a:t>The Backup service also creates and temporarily displays notifications, so you monitor how the backup is proceeding</a:t>
            </a:r>
          </a:p>
        </p:txBody>
      </p:sp>
      <p:pic>
        <p:nvPicPr>
          <p:cNvPr id="5" name="Picture 5" descr="Screenshot of the VM restore page. Restore points are shown">
            <a:extLst>
              <a:ext uri="{FF2B5EF4-FFF2-40B4-BE49-F238E27FC236}">
                <a16:creationId xmlns:a16="http://schemas.microsoft.com/office/drawing/2014/main" id="{1C7AAABF-B6AE-4E77-9026-8C743AA985E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08684" y="1626318"/>
            <a:ext cx="5681208" cy="3741888"/>
          </a:xfrm>
          <a:prstGeom prst="rect">
            <a:avLst/>
          </a:prstGeom>
          <a:ln>
            <a:noFill/>
          </a:ln>
        </p:spPr>
      </p:pic>
    </p:spTree>
    <p:extLst>
      <p:ext uri="{BB962C8B-B14F-4D97-AF65-F5344CB8AC3E}">
        <p14:creationId xmlns:p14="http://schemas.microsoft.com/office/powerpoint/2010/main" val="945499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34C8A-3E3B-4CEE-8154-8D225F079A57}"/>
              </a:ext>
            </a:extLst>
          </p:cNvPr>
          <p:cNvSpPr>
            <a:spLocks noGrp="1"/>
          </p:cNvSpPr>
          <p:nvPr>
            <p:ph type="title"/>
          </p:nvPr>
        </p:nvSpPr>
        <p:spPr/>
        <p:txBody>
          <a:bodyPr/>
          <a:lstStyle/>
          <a:p>
            <a:r>
              <a:rPr lang="en-US" dirty="0"/>
              <a:t>Learning Objectives - Administer Network Protection</a:t>
            </a:r>
          </a:p>
        </p:txBody>
      </p:sp>
      <p:sp>
        <p:nvSpPr>
          <p:cNvPr id="40" name="TextBox 39">
            <a:extLst>
              <a:ext uri="{FF2B5EF4-FFF2-40B4-BE49-F238E27FC236}">
                <a16:creationId xmlns:a16="http://schemas.microsoft.com/office/drawing/2014/main" id="{E8315F74-33B5-4A74-BC98-751D122780D2}"/>
              </a:ext>
            </a:extLst>
          </p:cNvPr>
          <p:cNvSpPr txBox="1"/>
          <p:nvPr/>
        </p:nvSpPr>
        <p:spPr>
          <a:xfrm>
            <a:off x="465138" y="1575005"/>
            <a:ext cx="6299200" cy="1708160"/>
          </a:xfrm>
          <a:prstGeom prst="rect">
            <a:avLst/>
          </a:prstGeom>
          <a:noFill/>
        </p:spPr>
        <p:txBody>
          <a:bodyPr wrap="square" lIns="0" tIns="0" rIns="0" bIns="0" rtlCol="0" anchor="ctr">
            <a:spAutoFit/>
          </a:bodyPr>
          <a:lstStyle/>
          <a:p>
            <a:pPr marL="342900" indent="-342900">
              <a:spcAft>
                <a:spcPts val="600"/>
              </a:spcAft>
              <a:buFont typeface="Arial" panose="020B0604020202020204" pitchFamily="34" charset="0"/>
              <a:buChar char="•"/>
            </a:pPr>
            <a:r>
              <a:rPr lang="en-US" sz="2400" dirty="0">
                <a:hlinkClick r:id="rId3"/>
              </a:rPr>
              <a:t>Configure File and Folder Backups</a:t>
            </a:r>
            <a:endParaRPr lang="en-US" sz="2400" dirty="0"/>
          </a:p>
          <a:p>
            <a:pPr marL="342900" indent="-342900">
              <a:spcAft>
                <a:spcPts val="600"/>
              </a:spcAft>
              <a:buFont typeface="Arial" panose="020B0604020202020204" pitchFamily="34" charset="0"/>
              <a:buChar char="•"/>
            </a:pPr>
            <a:r>
              <a:rPr lang="en-US" sz="2400" dirty="0">
                <a:hlinkClick r:id="rId4"/>
              </a:rPr>
              <a:t>Configure Virtual Machine Backups</a:t>
            </a:r>
            <a:endParaRPr lang="en-US" sz="2400" dirty="0"/>
          </a:p>
          <a:p>
            <a:pPr marL="342900" indent="-342900">
              <a:spcAft>
                <a:spcPts val="600"/>
              </a:spcAft>
              <a:buFont typeface="Arial" panose="020B0604020202020204" pitchFamily="34" charset="0"/>
              <a:buChar char="•"/>
            </a:pPr>
            <a:r>
              <a:rPr lang="en-US" sz="2400" dirty="0">
                <a:hlinkClick r:id="rId5"/>
              </a:rPr>
              <a:t>Lab 10 – Implement Data Protection</a:t>
            </a:r>
            <a:endParaRPr lang="en-US" sz="2400" dirty="0"/>
          </a:p>
          <a:p>
            <a:pPr marL="342900" indent="-342900">
              <a:spcAft>
                <a:spcPts val="600"/>
              </a:spcAft>
              <a:buFont typeface="Arial" panose="020B0604020202020204" pitchFamily="34" charset="0"/>
              <a:buChar char="•"/>
            </a:pPr>
            <a:endParaRPr lang="en-US" sz="2400" dirty="0"/>
          </a:p>
        </p:txBody>
      </p:sp>
    </p:spTree>
    <p:extLst>
      <p:ext uri="{BB962C8B-B14F-4D97-AF65-F5344CB8AC3E}">
        <p14:creationId xmlns:p14="http://schemas.microsoft.com/office/powerpoint/2010/main" val="1860788486"/>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3C318C-D460-4281-8715-EEEC41CC4311}"/>
              </a:ext>
            </a:extLst>
          </p:cNvPr>
          <p:cNvSpPr>
            <a:spLocks noGrp="1"/>
          </p:cNvSpPr>
          <p:nvPr>
            <p:ph type="title"/>
          </p:nvPr>
        </p:nvSpPr>
        <p:spPr/>
        <p:txBody>
          <a:bodyPr/>
          <a:lstStyle/>
          <a:p>
            <a:r>
              <a:rPr lang="en-US" dirty="0"/>
              <a:t>Demonstration – Virtual Machine Backups</a:t>
            </a:r>
          </a:p>
        </p:txBody>
      </p:sp>
      <p:sp>
        <p:nvSpPr>
          <p:cNvPr id="116" name="Rectangle 115">
            <a:extLst>
              <a:ext uri="{FF2B5EF4-FFF2-40B4-BE49-F238E27FC236}">
                <a16:creationId xmlns:a16="http://schemas.microsoft.com/office/drawing/2014/main" id="{564566CE-01AD-4174-A545-1458DE0F1556}"/>
              </a:ext>
            </a:extLst>
          </p:cNvPr>
          <p:cNvSpPr/>
          <p:nvPr/>
        </p:nvSpPr>
        <p:spPr bwMode="auto">
          <a:xfrm>
            <a:off x="912634" y="1543011"/>
            <a:ext cx="5824308" cy="100434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342900" indent="-342900">
              <a:lnSpc>
                <a:spcPct val="150000"/>
              </a:lnSpc>
              <a:buFont typeface="Arial" panose="020B0604020202020204" pitchFamily="34" charset="0"/>
              <a:buChar char="•"/>
            </a:pPr>
            <a:r>
              <a:rPr lang="en-US" sz="2200" dirty="0">
                <a:solidFill>
                  <a:schemeClr val="tx1"/>
                </a:solidFill>
              </a:rPr>
              <a:t>Create a backup for virtual machines</a:t>
            </a:r>
          </a:p>
          <a:p>
            <a:pPr marL="342900" indent="-342900">
              <a:lnSpc>
                <a:spcPct val="150000"/>
              </a:lnSpc>
              <a:buFont typeface="Arial" panose="020B0604020202020204" pitchFamily="34" charset="0"/>
              <a:buChar char="•"/>
            </a:pPr>
            <a:r>
              <a:rPr lang="en-US" sz="2200" dirty="0">
                <a:solidFill>
                  <a:schemeClr val="tx1"/>
                </a:solidFill>
              </a:rPr>
              <a:t>Configure and review the backup policy</a:t>
            </a:r>
          </a:p>
        </p:txBody>
      </p:sp>
    </p:spTree>
    <p:extLst>
      <p:ext uri="{BB962C8B-B14F-4D97-AF65-F5344CB8AC3E}">
        <p14:creationId xmlns:p14="http://schemas.microsoft.com/office/powerpoint/2010/main" val="2849179748"/>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1CFCB5-EC37-4F38-B1A0-1D321EA38E48}"/>
              </a:ext>
            </a:extLst>
          </p:cNvPr>
          <p:cNvSpPr>
            <a:spLocks noGrp="1"/>
          </p:cNvSpPr>
          <p:nvPr>
            <p:ph type="title"/>
          </p:nvPr>
        </p:nvSpPr>
        <p:spPr/>
        <p:txBody>
          <a:bodyPr/>
          <a:lstStyle/>
          <a:p>
            <a:r>
              <a:rPr lang="en-US" dirty="0"/>
              <a:t>Implement Azure Backup Server</a:t>
            </a:r>
          </a:p>
        </p:txBody>
      </p:sp>
      <p:sp>
        <p:nvSpPr>
          <p:cNvPr id="15" name="Rectangle 14">
            <a:extLst>
              <a:ext uri="{FF2B5EF4-FFF2-40B4-BE49-F238E27FC236}">
                <a16:creationId xmlns:a16="http://schemas.microsoft.com/office/drawing/2014/main" id="{E9362324-18D1-4DE5-8E27-B5C7477FB8B0}"/>
              </a:ext>
              <a:ext uri="{C183D7F6-B498-43B3-948B-1728B52AA6E4}">
                <adec:decorative xmlns:adec="http://schemas.microsoft.com/office/drawing/2017/decorative" val="0"/>
              </a:ext>
            </a:extLst>
          </p:cNvPr>
          <p:cNvSpPr/>
          <p:nvPr/>
        </p:nvSpPr>
        <p:spPr bwMode="auto">
          <a:xfrm>
            <a:off x="392715" y="3546937"/>
            <a:ext cx="2782632" cy="2000279"/>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37160" rIns="182880" bIns="137160" numCol="1" spcCol="0" rtlCol="0" fromWordArt="0" anchor="t" anchorCtr="0" forceAA="0" compatLnSpc="1">
            <a:prstTxWarp prst="textNoShape">
              <a:avLst/>
            </a:prstTxWarp>
            <a:noAutofit/>
          </a:bodyPr>
          <a:lstStyle/>
          <a:p>
            <a:pPr marL="57150">
              <a:spcBef>
                <a:spcPts val="1200"/>
              </a:spcBef>
              <a:tabLst>
                <a:tab pos="457200" algn="l"/>
              </a:tabLst>
            </a:pPr>
            <a:r>
              <a:rPr lang="en-US" sz="2000" dirty="0">
                <a:solidFill>
                  <a:schemeClr val="tx1"/>
                </a:solidFill>
              </a:rPr>
              <a:t>App-aware backups, file/folder/volume backups, and machine state backups (bare-metal, system state)</a:t>
            </a:r>
          </a:p>
        </p:txBody>
      </p:sp>
      <p:sp>
        <p:nvSpPr>
          <p:cNvPr id="16" name="Rectangle 15">
            <a:extLst>
              <a:ext uri="{FF2B5EF4-FFF2-40B4-BE49-F238E27FC236}">
                <a16:creationId xmlns:a16="http://schemas.microsoft.com/office/drawing/2014/main" id="{ADAAF9CF-6614-49A6-A1E8-05D0D9299214}"/>
              </a:ext>
              <a:ext uri="{C183D7F6-B498-43B3-948B-1728B52AA6E4}">
                <adec:decorative xmlns:adec="http://schemas.microsoft.com/office/drawing/2017/decorative" val="0"/>
              </a:ext>
            </a:extLst>
          </p:cNvPr>
          <p:cNvSpPr/>
          <p:nvPr/>
        </p:nvSpPr>
        <p:spPr bwMode="auto">
          <a:xfrm>
            <a:off x="3332842" y="3546937"/>
            <a:ext cx="2782632" cy="2000279"/>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37160" rIns="182880" bIns="137160" numCol="1" spcCol="0" rtlCol="0" fromWordArt="0" anchor="t" anchorCtr="0" forceAA="0" compatLnSpc="1">
            <a:prstTxWarp prst="textNoShape">
              <a:avLst/>
            </a:prstTxWarp>
            <a:noAutofit/>
          </a:bodyPr>
          <a:lstStyle/>
          <a:p>
            <a:pPr marL="57150">
              <a:spcBef>
                <a:spcPts val="1200"/>
              </a:spcBef>
              <a:tabLst>
                <a:tab pos="342900" algn="l"/>
              </a:tabLst>
            </a:pPr>
            <a:r>
              <a:rPr lang="en-US" sz="2000" dirty="0">
                <a:solidFill>
                  <a:schemeClr val="tx1"/>
                </a:solidFill>
              </a:rPr>
              <a:t>Each machine runs the DPM/MABS protection agent, and the MARS agent runs on the MABS/DPM </a:t>
            </a:r>
          </a:p>
        </p:txBody>
      </p:sp>
      <p:sp>
        <p:nvSpPr>
          <p:cNvPr id="17" name="Rectangle 16">
            <a:extLst>
              <a:ext uri="{FF2B5EF4-FFF2-40B4-BE49-F238E27FC236}">
                <a16:creationId xmlns:a16="http://schemas.microsoft.com/office/drawing/2014/main" id="{DDD0DDEB-BB68-4C87-8A2A-088AE9D550E6}"/>
              </a:ext>
              <a:ext uri="{C183D7F6-B498-43B3-948B-1728B52AA6E4}">
                <adec:decorative xmlns:adec="http://schemas.microsoft.com/office/drawing/2017/decorative" val="0"/>
              </a:ext>
            </a:extLst>
          </p:cNvPr>
          <p:cNvSpPr/>
          <p:nvPr/>
        </p:nvSpPr>
        <p:spPr bwMode="auto">
          <a:xfrm>
            <a:off x="6272967" y="3546937"/>
            <a:ext cx="2782632" cy="2000279"/>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37160" rIns="182880" bIns="137160" numCol="1" spcCol="0" rtlCol="0" fromWordArt="0" anchor="t" anchorCtr="0" forceAA="0" compatLnSpc="1">
            <a:prstTxWarp prst="textNoShape">
              <a:avLst/>
            </a:prstTxWarp>
            <a:noAutofit/>
          </a:bodyPr>
          <a:lstStyle/>
          <a:p>
            <a:pPr marL="57150">
              <a:spcBef>
                <a:spcPts val="1200"/>
              </a:spcBef>
              <a:tabLst>
                <a:tab pos="342900" algn="l"/>
              </a:tabLst>
            </a:pPr>
            <a:r>
              <a:rPr lang="en-US" sz="2000" dirty="0">
                <a:solidFill>
                  <a:schemeClr val="tx1"/>
                </a:solidFill>
              </a:rPr>
              <a:t>Flexibility and granular scheduling options</a:t>
            </a:r>
          </a:p>
        </p:txBody>
      </p:sp>
      <p:sp>
        <p:nvSpPr>
          <p:cNvPr id="27" name="Rectangle 26">
            <a:extLst>
              <a:ext uri="{FF2B5EF4-FFF2-40B4-BE49-F238E27FC236}">
                <a16:creationId xmlns:a16="http://schemas.microsoft.com/office/drawing/2014/main" id="{112EC80F-A203-456F-990C-8F7AC3D72CF4}"/>
              </a:ext>
              <a:ext uri="{C183D7F6-B498-43B3-948B-1728B52AA6E4}">
                <adec:decorative xmlns:adec="http://schemas.microsoft.com/office/drawing/2017/decorative" val="0"/>
              </a:ext>
            </a:extLst>
          </p:cNvPr>
          <p:cNvSpPr/>
          <p:nvPr/>
        </p:nvSpPr>
        <p:spPr bwMode="auto">
          <a:xfrm>
            <a:off x="9213090" y="3546937"/>
            <a:ext cx="2782632" cy="2000279"/>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37160" rIns="182880" bIns="137160" numCol="1" spcCol="0" rtlCol="0" fromWordArt="0" anchor="t" anchorCtr="0" forceAA="0" compatLnSpc="1">
            <a:prstTxWarp prst="textNoShape">
              <a:avLst/>
            </a:prstTxWarp>
            <a:noAutofit/>
          </a:bodyPr>
          <a:lstStyle/>
          <a:p>
            <a:pPr marL="57150">
              <a:spcBef>
                <a:spcPts val="1200"/>
              </a:spcBef>
              <a:tabLst>
                <a:tab pos="342900" algn="l"/>
              </a:tabLst>
            </a:pPr>
            <a:r>
              <a:rPr lang="en-US" sz="2000" dirty="0">
                <a:solidFill>
                  <a:schemeClr val="tx1"/>
                </a:solidFill>
              </a:rPr>
              <a:t>Manage backups for multiple machines in</a:t>
            </a:r>
            <a:br>
              <a:rPr lang="en-US" sz="2000" dirty="0">
                <a:solidFill>
                  <a:schemeClr val="tx1"/>
                </a:solidFill>
              </a:rPr>
            </a:br>
            <a:r>
              <a:rPr lang="en-US" sz="2000" dirty="0">
                <a:solidFill>
                  <a:schemeClr val="tx1"/>
                </a:solidFill>
              </a:rPr>
              <a:t>a protection group</a:t>
            </a:r>
          </a:p>
        </p:txBody>
      </p:sp>
      <p:grpSp>
        <p:nvGrpSpPr>
          <p:cNvPr id="3" name="Group 2" descr="Specialized workloads, file and folders, and System Center backup to Azure. ">
            <a:extLst>
              <a:ext uri="{FF2B5EF4-FFF2-40B4-BE49-F238E27FC236}">
                <a16:creationId xmlns:a16="http://schemas.microsoft.com/office/drawing/2014/main" id="{DED68692-D7E5-488C-9EF7-4E1194B58D9D}"/>
              </a:ext>
            </a:extLst>
          </p:cNvPr>
          <p:cNvGrpSpPr/>
          <p:nvPr/>
        </p:nvGrpSpPr>
        <p:grpSpPr>
          <a:xfrm>
            <a:off x="1600072" y="1617003"/>
            <a:ext cx="9751099" cy="1476394"/>
            <a:chOff x="1600072" y="1806190"/>
            <a:chExt cx="9751099" cy="1476394"/>
          </a:xfrm>
        </p:grpSpPr>
        <p:grpSp>
          <p:nvGrpSpPr>
            <p:cNvPr id="21" name="Group 20" descr="Specialized Workloads, Virtual Machines,&#10;Files/Folders/Volumes are shown going to disk. The disk using System Center DPM or Azure Backup Server to store data in Azure">
              <a:extLst>
                <a:ext uri="{FF2B5EF4-FFF2-40B4-BE49-F238E27FC236}">
                  <a16:creationId xmlns:a16="http://schemas.microsoft.com/office/drawing/2014/main" id="{4D616651-D349-4DB3-8601-A2A89A2A3BD8}"/>
                </a:ext>
              </a:extLst>
            </p:cNvPr>
            <p:cNvGrpSpPr/>
            <p:nvPr/>
          </p:nvGrpSpPr>
          <p:grpSpPr>
            <a:xfrm>
              <a:off x="1600072" y="1806190"/>
              <a:ext cx="9751099" cy="1476394"/>
              <a:chOff x="1372028" y="3180338"/>
              <a:chExt cx="8875941" cy="873210"/>
            </a:xfrm>
          </p:grpSpPr>
          <p:sp>
            <p:nvSpPr>
              <p:cNvPr id="22" name="Rectangle 21">
                <a:extLst>
                  <a:ext uri="{FF2B5EF4-FFF2-40B4-BE49-F238E27FC236}">
                    <a16:creationId xmlns:a16="http://schemas.microsoft.com/office/drawing/2014/main" id="{3D663981-AD83-4959-B836-83848FB57576}"/>
                  </a:ext>
                </a:extLst>
              </p:cNvPr>
              <p:cNvSpPr/>
              <p:nvPr/>
            </p:nvSpPr>
            <p:spPr>
              <a:xfrm>
                <a:off x="1372028" y="3424572"/>
                <a:ext cx="1733744" cy="382271"/>
              </a:xfrm>
              <a:prstGeom prst="rect">
                <a:avLst/>
              </a:prstGeom>
            </p:spPr>
            <p:txBody>
              <a:bodyPr wrap="none" anchor="ctr" anchorCtr="0">
                <a:noAutofit/>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Segoe UI" pitchFamily="34" charset="0"/>
                  </a:rPr>
                  <a:t>Specialized Workloads</a:t>
                </a:r>
              </a:p>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Segoe UI" pitchFamily="34" charset="0"/>
                  </a:rPr>
                  <a:t>Virtual Machines</a:t>
                </a:r>
              </a:p>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Segoe UI" pitchFamily="34" charset="0"/>
                  </a:rPr>
                  <a:t>Files/Folders/Volumes</a:t>
                </a:r>
              </a:p>
            </p:txBody>
          </p:sp>
          <p:pic>
            <p:nvPicPr>
              <p:cNvPr id="23" name="Picture 22">
                <a:extLst>
                  <a:ext uri="{FF2B5EF4-FFF2-40B4-BE49-F238E27FC236}">
                    <a16:creationId xmlns:a16="http://schemas.microsoft.com/office/drawing/2014/main" id="{CC572199-42F9-42E5-95E3-A18A7F433F43}"/>
                  </a:ext>
                </a:extLst>
              </p:cNvPr>
              <p:cNvPicPr>
                <a:picLocks noChangeAspect="1"/>
              </p:cNvPicPr>
              <p:nvPr/>
            </p:nvPicPr>
            <p:blipFill>
              <a:blip r:embed="rId2"/>
              <a:stretch>
                <a:fillRect/>
              </a:stretch>
            </p:blipFill>
            <p:spPr>
              <a:xfrm>
                <a:off x="4264948" y="3267768"/>
                <a:ext cx="819150" cy="704850"/>
              </a:xfrm>
              <a:prstGeom prst="rect">
                <a:avLst/>
              </a:prstGeom>
            </p:spPr>
          </p:pic>
          <p:sp>
            <p:nvSpPr>
              <p:cNvPr id="24" name="Rectangle 23">
                <a:extLst>
                  <a:ext uri="{FF2B5EF4-FFF2-40B4-BE49-F238E27FC236}">
                    <a16:creationId xmlns:a16="http://schemas.microsoft.com/office/drawing/2014/main" id="{455E2513-8B44-422A-954C-B901F6BD288B}"/>
                  </a:ext>
                </a:extLst>
              </p:cNvPr>
              <p:cNvSpPr/>
              <p:nvPr/>
            </p:nvSpPr>
            <p:spPr>
              <a:xfrm>
                <a:off x="5663674" y="3456428"/>
                <a:ext cx="1867983" cy="318559"/>
              </a:xfrm>
              <a:prstGeom prst="rect">
                <a:avLst/>
              </a:prstGeom>
            </p:spPr>
            <p:txBody>
              <a:bodyPr wrap="none" anchor="ctr" anchorCtr="0">
                <a:noAutofit/>
              </a:bodyPr>
              <a:lstStyle/>
              <a:p>
                <a:pPr marL="0" marR="0" lvl="0" indent="0" algn="ctr" defTabSz="932472" eaLnBrk="1" fontAlgn="base" latinLnBrk="0" hangingPunct="1">
                  <a:lnSpc>
                    <a:spcPct val="100000"/>
                  </a:lnSpc>
                  <a:spcBef>
                    <a:spcPts val="0"/>
                  </a:spcBef>
                  <a:spcAft>
                    <a:spcPts val="600"/>
                  </a:spcAft>
                  <a:buClrTx/>
                  <a:buSzTx/>
                  <a:buFontTx/>
                  <a:buNone/>
                  <a:tabLst/>
                  <a:defRPr/>
                </a:pPr>
                <a:r>
                  <a:rPr kumimoji="0" lang="en-US" sz="1600" b="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Segoe UI" pitchFamily="34" charset="0"/>
                  </a:rPr>
                  <a:t>System Center DPM</a:t>
                </a:r>
              </a:p>
              <a:p>
                <a:pPr marL="0" marR="0" lvl="0" indent="0" algn="ctr" defTabSz="932472" eaLnBrk="1" fontAlgn="base" latinLnBrk="0" hangingPunct="1">
                  <a:lnSpc>
                    <a:spcPct val="100000"/>
                  </a:lnSpc>
                  <a:spcBef>
                    <a:spcPts val="0"/>
                  </a:spcBef>
                  <a:spcAft>
                    <a:spcPts val="600"/>
                  </a:spcAft>
                  <a:buClrTx/>
                  <a:buSzTx/>
                  <a:buFontTx/>
                  <a:buNone/>
                  <a:tabLst/>
                  <a:defRPr/>
                </a:pPr>
                <a:r>
                  <a:rPr kumimoji="0" lang="en-US" sz="1600" b="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Segoe UI" pitchFamily="34" charset="0"/>
                  </a:rPr>
                  <a:t>Or Azure Backup Server</a:t>
                </a:r>
              </a:p>
            </p:txBody>
          </p:sp>
          <p:sp>
            <p:nvSpPr>
              <p:cNvPr id="25" name="Cloud 24">
                <a:extLst>
                  <a:ext uri="{FF2B5EF4-FFF2-40B4-BE49-F238E27FC236}">
                    <a16:creationId xmlns:a16="http://schemas.microsoft.com/office/drawing/2014/main" id="{990AB74D-8B17-416A-8B65-193561D3AFDB}"/>
                  </a:ext>
                </a:extLst>
              </p:cNvPr>
              <p:cNvSpPr/>
              <p:nvPr/>
            </p:nvSpPr>
            <p:spPr>
              <a:xfrm>
                <a:off x="8130845" y="3180338"/>
                <a:ext cx="2117124" cy="873210"/>
              </a:xfrm>
              <a:prstGeom prst="cloud">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rPr>
                  <a:t>Azure</a:t>
                </a:r>
              </a:p>
            </p:txBody>
          </p:sp>
          <p:cxnSp>
            <p:nvCxnSpPr>
              <p:cNvPr id="28" name="Connector: Elbow 27">
                <a:extLst>
                  <a:ext uri="{FF2B5EF4-FFF2-40B4-BE49-F238E27FC236}">
                    <a16:creationId xmlns:a16="http://schemas.microsoft.com/office/drawing/2014/main" id="{AB43EA14-9E34-455D-A7C3-6082EFCC70F6}"/>
                  </a:ext>
                </a:extLst>
              </p:cNvPr>
              <p:cNvCxnSpPr>
                <a:cxnSpLocks/>
                <a:stCxn id="23" idx="3"/>
                <a:endCxn id="25" idx="2"/>
              </p:cNvCxnSpPr>
              <p:nvPr/>
            </p:nvCxnSpPr>
            <p:spPr>
              <a:xfrm flipV="1">
                <a:off x="5084098" y="3616943"/>
                <a:ext cx="3053314" cy="3250"/>
              </a:xfrm>
              <a:prstGeom prst="bentConnector3">
                <a:avLst/>
              </a:prstGeom>
              <a:noFill/>
              <a:ln w="28575" cap="flat" cmpd="sng" algn="ctr">
                <a:solidFill>
                  <a:sysClr val="windowText" lastClr="000000"/>
                </a:solidFill>
                <a:prstDash val="solid"/>
                <a:miter lim="800000"/>
                <a:tailEnd type="triangle"/>
              </a:ln>
              <a:effectLst/>
            </p:spPr>
          </p:cxnSp>
        </p:grpSp>
        <p:cxnSp>
          <p:nvCxnSpPr>
            <p:cNvPr id="6" name="Straight Arrow Connector 5">
              <a:extLst>
                <a:ext uri="{FF2B5EF4-FFF2-40B4-BE49-F238E27FC236}">
                  <a16:creationId xmlns:a16="http://schemas.microsoft.com/office/drawing/2014/main" id="{9AB8E267-5ECE-4EE2-803D-F91C21525AF3}"/>
                </a:ext>
              </a:extLst>
            </p:cNvPr>
            <p:cNvCxnSpPr>
              <a:stCxn id="22" idx="3"/>
            </p:cNvCxnSpPr>
            <p:nvPr/>
          </p:nvCxnSpPr>
          <p:spPr>
            <a:xfrm>
              <a:off x="3504761" y="2542299"/>
              <a:ext cx="1241504" cy="7583"/>
            </a:xfrm>
            <a:prstGeom prst="straightConnector1">
              <a:avLst/>
            </a:prstGeom>
            <a:ln w="190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13533417"/>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33DD8D-F14F-4ECF-97AD-E3DB7A446F78}"/>
              </a:ext>
            </a:extLst>
          </p:cNvPr>
          <p:cNvSpPr>
            <a:spLocks noGrp="1"/>
          </p:cNvSpPr>
          <p:nvPr>
            <p:ph type="title"/>
          </p:nvPr>
        </p:nvSpPr>
        <p:spPr/>
        <p:txBody>
          <a:bodyPr/>
          <a:lstStyle/>
          <a:p>
            <a:r>
              <a:rPr lang="en-US" dirty="0"/>
              <a:t>Compare Backup Options</a:t>
            </a:r>
          </a:p>
        </p:txBody>
      </p:sp>
      <p:graphicFrame>
        <p:nvGraphicFramePr>
          <p:cNvPr id="6" name="Table 5">
            <a:extLst>
              <a:ext uri="{FF2B5EF4-FFF2-40B4-BE49-F238E27FC236}">
                <a16:creationId xmlns:a16="http://schemas.microsoft.com/office/drawing/2014/main" id="{0B9CE051-9CE0-461A-AE76-C1C367230FF4}"/>
              </a:ext>
            </a:extLst>
          </p:cNvPr>
          <p:cNvGraphicFramePr>
            <a:graphicFrameLocks noGrp="1"/>
          </p:cNvGraphicFramePr>
          <p:nvPr>
            <p:extLst>
              <p:ext uri="{D42A27DB-BD31-4B8C-83A1-F6EECF244321}">
                <p14:modId xmlns:p14="http://schemas.microsoft.com/office/powerpoint/2010/main" val="3438871213"/>
              </p:ext>
            </p:extLst>
          </p:nvPr>
        </p:nvGraphicFramePr>
        <p:xfrm>
          <a:off x="420913" y="1342114"/>
          <a:ext cx="11577413" cy="4795928"/>
        </p:xfrm>
        <a:graphic>
          <a:graphicData uri="http://schemas.openxmlformats.org/drawingml/2006/table">
            <a:tbl>
              <a:tblPr firstRow="1" bandRow="1">
                <a:tableStyleId>{E8B1032C-EA38-4F05-BA0D-38AFFFC7BED3}</a:tableStyleId>
              </a:tblPr>
              <a:tblGrid>
                <a:gridCol w="1625601">
                  <a:extLst>
                    <a:ext uri="{9D8B030D-6E8A-4147-A177-3AD203B41FA5}">
                      <a16:colId xmlns:a16="http://schemas.microsoft.com/office/drawing/2014/main" val="432228811"/>
                    </a:ext>
                  </a:extLst>
                </a:gridCol>
                <a:gridCol w="3265715">
                  <a:extLst>
                    <a:ext uri="{9D8B030D-6E8A-4147-A177-3AD203B41FA5}">
                      <a16:colId xmlns:a16="http://schemas.microsoft.com/office/drawing/2014/main" val="75774198"/>
                    </a:ext>
                  </a:extLst>
                </a:gridCol>
                <a:gridCol w="3006271">
                  <a:extLst>
                    <a:ext uri="{9D8B030D-6E8A-4147-A177-3AD203B41FA5}">
                      <a16:colId xmlns:a16="http://schemas.microsoft.com/office/drawing/2014/main" val="2296394419"/>
                    </a:ext>
                  </a:extLst>
                </a:gridCol>
                <a:gridCol w="1562100">
                  <a:extLst>
                    <a:ext uri="{9D8B030D-6E8A-4147-A177-3AD203B41FA5}">
                      <a16:colId xmlns:a16="http://schemas.microsoft.com/office/drawing/2014/main" val="3872385710"/>
                    </a:ext>
                  </a:extLst>
                </a:gridCol>
                <a:gridCol w="2117726">
                  <a:extLst>
                    <a:ext uri="{9D8B030D-6E8A-4147-A177-3AD203B41FA5}">
                      <a16:colId xmlns:a16="http://schemas.microsoft.com/office/drawing/2014/main" val="8381727"/>
                    </a:ext>
                  </a:extLst>
                </a:gridCol>
              </a:tblGrid>
              <a:tr h="448063">
                <a:tc>
                  <a:txBody>
                    <a:bodyPr/>
                    <a:lstStyle/>
                    <a:p>
                      <a:pPr algn="ctr">
                        <a:spcBef>
                          <a:spcPts val="300"/>
                        </a:spcBef>
                      </a:pPr>
                      <a:r>
                        <a:rPr lang="en-US" sz="1800" b="0" dirty="0">
                          <a:solidFill>
                            <a:schemeClr val="bg1"/>
                          </a:solidFill>
                          <a:effectLst/>
                          <a:latin typeface="+mj-lt"/>
                        </a:rPr>
                        <a:t>Component</a:t>
                      </a:r>
                    </a:p>
                  </a:txBody>
                  <a:tcPr marT="91440" anchor="ctr">
                    <a:lnL w="6350" cap="flat" cmpd="sng" algn="ctr">
                      <a:solidFill>
                        <a:srgbClr val="243A5E"/>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noFill/>
                      <a:prstDash val="solid"/>
                      <a:round/>
                      <a:headEnd type="none" w="med" len="med"/>
                      <a:tailEnd type="none" w="med" len="med"/>
                    </a:lnB>
                    <a:solidFill>
                      <a:srgbClr val="243A5E"/>
                    </a:solidFill>
                  </a:tcPr>
                </a:tc>
                <a:tc>
                  <a:txBody>
                    <a:bodyPr/>
                    <a:lstStyle/>
                    <a:p>
                      <a:pPr algn="ctr">
                        <a:spcBef>
                          <a:spcPts val="300"/>
                        </a:spcBef>
                      </a:pPr>
                      <a:r>
                        <a:rPr lang="en-US" sz="1800" b="0" dirty="0">
                          <a:solidFill>
                            <a:schemeClr val="bg1"/>
                          </a:solidFill>
                          <a:effectLst/>
                          <a:latin typeface="+mj-lt"/>
                        </a:rPr>
                        <a:t>Benefits</a:t>
                      </a:r>
                    </a:p>
                  </a:txBody>
                  <a:tcPr marT="9144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noFill/>
                      <a:prstDash val="solid"/>
                      <a:round/>
                      <a:headEnd type="none" w="med" len="med"/>
                      <a:tailEnd type="none" w="med" len="med"/>
                    </a:lnB>
                    <a:solidFill>
                      <a:srgbClr val="243A5E"/>
                    </a:solidFill>
                  </a:tcPr>
                </a:tc>
                <a:tc>
                  <a:txBody>
                    <a:bodyPr/>
                    <a:lstStyle/>
                    <a:p>
                      <a:pPr algn="ctr">
                        <a:spcBef>
                          <a:spcPts val="300"/>
                        </a:spcBef>
                      </a:pPr>
                      <a:r>
                        <a:rPr lang="en-US" sz="1800" b="0" dirty="0">
                          <a:solidFill>
                            <a:schemeClr val="bg1"/>
                          </a:solidFill>
                          <a:effectLst/>
                          <a:latin typeface="+mj-lt"/>
                        </a:rPr>
                        <a:t>Limits</a:t>
                      </a:r>
                    </a:p>
                  </a:txBody>
                  <a:tcPr marT="9144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noFill/>
                      <a:prstDash val="solid"/>
                      <a:round/>
                      <a:headEnd type="none" w="med" len="med"/>
                      <a:tailEnd type="none" w="med" len="med"/>
                    </a:lnB>
                    <a:solidFill>
                      <a:srgbClr val="243A5E"/>
                    </a:solidFill>
                  </a:tcPr>
                </a:tc>
                <a:tc>
                  <a:txBody>
                    <a:bodyPr/>
                    <a:lstStyle/>
                    <a:p>
                      <a:pPr algn="ctr">
                        <a:spcBef>
                          <a:spcPts val="300"/>
                        </a:spcBef>
                      </a:pPr>
                      <a:r>
                        <a:rPr lang="en-US" sz="1800" b="0" dirty="0">
                          <a:solidFill>
                            <a:schemeClr val="bg1"/>
                          </a:solidFill>
                          <a:effectLst/>
                          <a:latin typeface="+mj-lt"/>
                        </a:rPr>
                        <a:t>Protects</a:t>
                      </a:r>
                    </a:p>
                  </a:txBody>
                  <a:tcPr marT="9144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noFill/>
                      <a:prstDash val="solid"/>
                      <a:round/>
                      <a:headEnd type="none" w="med" len="med"/>
                      <a:tailEnd type="none" w="med" len="med"/>
                    </a:lnB>
                    <a:solidFill>
                      <a:srgbClr val="243A5E"/>
                    </a:solidFill>
                  </a:tcPr>
                </a:tc>
                <a:tc>
                  <a:txBody>
                    <a:bodyPr/>
                    <a:lstStyle/>
                    <a:p>
                      <a:pPr algn="ctr">
                        <a:spcBef>
                          <a:spcPts val="300"/>
                        </a:spcBef>
                      </a:pPr>
                      <a:r>
                        <a:rPr lang="en-US" sz="1800" b="0" dirty="0">
                          <a:solidFill>
                            <a:schemeClr val="bg1"/>
                          </a:solidFill>
                          <a:effectLst/>
                          <a:latin typeface="+mj-lt"/>
                        </a:rPr>
                        <a:t>Backup Storage</a:t>
                      </a:r>
                    </a:p>
                  </a:txBody>
                  <a:tcPr marT="91440" anchor="ctr">
                    <a:lnL w="6350" cap="flat" cmpd="sng" algn="ctr">
                      <a:solidFill>
                        <a:schemeClr val="bg1"/>
                      </a:solidFill>
                      <a:prstDash val="solid"/>
                      <a:round/>
                      <a:headEnd type="none" w="med" len="med"/>
                      <a:tailEnd type="none" w="med" len="med"/>
                    </a:lnL>
                    <a:lnR w="6350" cap="flat" cmpd="sng" algn="ctr">
                      <a:solidFill>
                        <a:srgbClr val="243A5E"/>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noFill/>
                      <a:prstDash val="solid"/>
                      <a:round/>
                      <a:headEnd type="none" w="med" len="med"/>
                      <a:tailEnd type="none" w="med" len="med"/>
                    </a:lnB>
                    <a:solidFill>
                      <a:srgbClr val="243A5E"/>
                    </a:solidFill>
                  </a:tcPr>
                </a:tc>
                <a:extLst>
                  <a:ext uri="{0D108BD9-81ED-4DB2-BD59-A6C34878D82A}">
                    <a16:rowId xmlns:a16="http://schemas.microsoft.com/office/drawing/2014/main" val="2757862615"/>
                  </a:ext>
                </a:extLst>
              </a:tr>
              <a:tr h="1601411">
                <a:tc>
                  <a:txBody>
                    <a:bodyPr/>
                    <a:lstStyle/>
                    <a:p>
                      <a:pPr algn="l">
                        <a:spcBef>
                          <a:spcPts val="300"/>
                        </a:spcBef>
                      </a:pPr>
                      <a:r>
                        <a:rPr lang="en-US" sz="1600" dirty="0">
                          <a:solidFill>
                            <a:schemeClr val="tx1"/>
                          </a:solidFill>
                          <a:effectLst/>
                          <a:latin typeface="+mj-lt"/>
                        </a:rPr>
                        <a:t>Azure Backup (MARS) agent</a:t>
                      </a:r>
                    </a:p>
                  </a:txBody>
                  <a:tcPr marT="91440">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231775" indent="-171450" algn="l" defTabSz="932742" rtl="0" eaLnBrk="1" latinLnBrk="0" hangingPunct="1">
                        <a:spcBef>
                          <a:spcPts val="0"/>
                        </a:spcBef>
                        <a:spcAft>
                          <a:spcPts val="500"/>
                        </a:spcAft>
                        <a:buFont typeface="Arial" panose="020B0604020202020204" pitchFamily="34" charset="0"/>
                        <a:buChar char="•"/>
                      </a:pPr>
                      <a:r>
                        <a:rPr lang="en-US" sz="1600" kern="1200" dirty="0">
                          <a:solidFill>
                            <a:schemeClr val="tx1"/>
                          </a:solidFill>
                          <a:effectLst/>
                          <a:latin typeface="+mn-lt"/>
                          <a:ea typeface="+mn-ea"/>
                          <a:cs typeface="+mn-cs"/>
                        </a:rPr>
                        <a:t>Backup files and folders on physical or virtual</a:t>
                      </a:r>
                      <a:br>
                        <a:rPr lang="en-US" sz="1600" kern="1200" dirty="0">
                          <a:solidFill>
                            <a:schemeClr val="tx1"/>
                          </a:solidFill>
                          <a:effectLst/>
                          <a:latin typeface="+mn-lt"/>
                          <a:ea typeface="+mn-ea"/>
                          <a:cs typeface="+mn-cs"/>
                        </a:rPr>
                      </a:br>
                      <a:r>
                        <a:rPr lang="en-US" sz="1600" kern="1200" dirty="0">
                          <a:solidFill>
                            <a:schemeClr val="tx1"/>
                          </a:solidFill>
                          <a:effectLst/>
                          <a:latin typeface="+mn-lt"/>
                          <a:ea typeface="+mn-ea"/>
                          <a:cs typeface="+mn-cs"/>
                        </a:rPr>
                        <a:t>Windows OS</a:t>
                      </a:r>
                    </a:p>
                    <a:p>
                      <a:pPr marL="231775" indent="-171450" algn="l" defTabSz="932742" rtl="0" eaLnBrk="1" latinLnBrk="0" hangingPunct="1">
                        <a:spcBef>
                          <a:spcPts val="0"/>
                        </a:spcBef>
                        <a:spcAft>
                          <a:spcPts val="500"/>
                        </a:spcAft>
                        <a:buFont typeface="Arial" panose="020B0604020202020204" pitchFamily="34" charset="0"/>
                        <a:buChar char="•"/>
                      </a:pPr>
                      <a:r>
                        <a:rPr lang="en-US" sz="1600" kern="1200" dirty="0">
                          <a:solidFill>
                            <a:schemeClr val="tx1"/>
                          </a:solidFill>
                          <a:effectLst/>
                          <a:latin typeface="+mn-lt"/>
                          <a:ea typeface="+mn-ea"/>
                          <a:cs typeface="+mn-cs"/>
                        </a:rPr>
                        <a:t>No separate backup</a:t>
                      </a:r>
                      <a:br>
                        <a:rPr lang="en-US" sz="1600" kern="1200" dirty="0">
                          <a:solidFill>
                            <a:schemeClr val="tx1"/>
                          </a:solidFill>
                          <a:effectLst/>
                          <a:latin typeface="+mn-lt"/>
                          <a:ea typeface="+mn-ea"/>
                          <a:cs typeface="+mn-cs"/>
                        </a:rPr>
                      </a:br>
                      <a:r>
                        <a:rPr lang="en-US" sz="1600" kern="1200" dirty="0">
                          <a:solidFill>
                            <a:schemeClr val="tx1"/>
                          </a:solidFill>
                          <a:effectLst/>
                          <a:latin typeface="+mn-lt"/>
                          <a:ea typeface="+mn-ea"/>
                          <a:cs typeface="+mn-cs"/>
                        </a:rPr>
                        <a:t>server required</a:t>
                      </a:r>
                    </a:p>
                  </a:txBody>
                  <a:tcPr marT="91440">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marL="231775" indent="-171450" algn="l" defTabSz="932742" rtl="0" eaLnBrk="1" latinLnBrk="0" hangingPunct="1">
                        <a:spcBef>
                          <a:spcPts val="0"/>
                        </a:spcBef>
                        <a:spcAft>
                          <a:spcPts val="500"/>
                        </a:spcAft>
                        <a:buFont typeface="Arial" panose="020B0604020202020204" pitchFamily="34" charset="0"/>
                        <a:buChar char="•"/>
                      </a:pPr>
                      <a:r>
                        <a:rPr lang="en-US" sz="1600" kern="1200" dirty="0">
                          <a:solidFill>
                            <a:schemeClr val="tx1"/>
                          </a:solidFill>
                          <a:effectLst/>
                          <a:latin typeface="+mn-lt"/>
                          <a:ea typeface="+mn-ea"/>
                          <a:cs typeface="+mn-cs"/>
                        </a:rPr>
                        <a:t>Backup 3x per day</a:t>
                      </a:r>
                    </a:p>
                    <a:p>
                      <a:pPr marL="231775" indent="-171450" algn="l" defTabSz="932742" rtl="0" eaLnBrk="1" latinLnBrk="0" hangingPunct="1">
                        <a:spcBef>
                          <a:spcPts val="0"/>
                        </a:spcBef>
                        <a:spcAft>
                          <a:spcPts val="500"/>
                        </a:spcAft>
                        <a:buFont typeface="Arial" panose="020B0604020202020204" pitchFamily="34" charset="0"/>
                        <a:buChar char="•"/>
                      </a:pPr>
                      <a:r>
                        <a:rPr lang="en-US" sz="1600" kern="1200" dirty="0">
                          <a:solidFill>
                            <a:schemeClr val="tx1"/>
                          </a:solidFill>
                          <a:effectLst/>
                          <a:latin typeface="+mn-lt"/>
                          <a:ea typeface="+mn-ea"/>
                          <a:cs typeface="+mn-cs"/>
                        </a:rPr>
                        <a:t>Not application aware</a:t>
                      </a:r>
                    </a:p>
                    <a:p>
                      <a:pPr marL="231775" indent="-171450" algn="l" defTabSz="932742" rtl="0" eaLnBrk="1" latinLnBrk="0" hangingPunct="1">
                        <a:spcBef>
                          <a:spcPts val="0"/>
                        </a:spcBef>
                        <a:spcAft>
                          <a:spcPts val="500"/>
                        </a:spcAft>
                        <a:buFont typeface="Arial" panose="020B0604020202020204" pitchFamily="34" charset="0"/>
                        <a:buChar char="•"/>
                      </a:pPr>
                      <a:r>
                        <a:rPr lang="en-US" sz="1600" kern="1200" dirty="0">
                          <a:solidFill>
                            <a:schemeClr val="tx1"/>
                          </a:solidFill>
                          <a:effectLst/>
                          <a:latin typeface="+mn-lt"/>
                          <a:ea typeface="+mn-ea"/>
                          <a:cs typeface="+mn-cs"/>
                        </a:rPr>
                        <a:t>File, folder, and volume-level</a:t>
                      </a:r>
                      <a:br>
                        <a:rPr lang="en-US" sz="1600" kern="1200" dirty="0">
                          <a:solidFill>
                            <a:schemeClr val="tx1"/>
                          </a:solidFill>
                          <a:effectLst/>
                          <a:latin typeface="+mn-lt"/>
                          <a:ea typeface="+mn-ea"/>
                          <a:cs typeface="+mn-cs"/>
                        </a:rPr>
                      </a:br>
                      <a:r>
                        <a:rPr lang="en-US" sz="1600" kern="1200" dirty="0">
                          <a:solidFill>
                            <a:schemeClr val="tx1"/>
                          </a:solidFill>
                          <a:effectLst/>
                          <a:latin typeface="+mn-lt"/>
                          <a:ea typeface="+mn-ea"/>
                          <a:cs typeface="+mn-cs"/>
                        </a:rPr>
                        <a:t>restore only</a:t>
                      </a:r>
                    </a:p>
                    <a:p>
                      <a:pPr marL="231775" indent="-171450" algn="l" defTabSz="932742" rtl="0" eaLnBrk="1" latinLnBrk="0" hangingPunct="1">
                        <a:spcBef>
                          <a:spcPts val="0"/>
                        </a:spcBef>
                        <a:spcAft>
                          <a:spcPts val="500"/>
                        </a:spcAft>
                        <a:buFont typeface="Arial" panose="020B0604020202020204" pitchFamily="34" charset="0"/>
                        <a:buChar char="•"/>
                      </a:pPr>
                      <a:r>
                        <a:rPr lang="en-US" sz="1600" kern="1200" dirty="0">
                          <a:solidFill>
                            <a:schemeClr val="tx1"/>
                          </a:solidFill>
                          <a:effectLst/>
                          <a:latin typeface="+mn-lt"/>
                          <a:ea typeface="+mn-ea"/>
                          <a:cs typeface="+mn-cs"/>
                        </a:rPr>
                        <a:t>No support for Linux</a:t>
                      </a:r>
                    </a:p>
                  </a:txBody>
                  <a:tcPr marT="91440">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marL="231775" indent="-171450" algn="l" defTabSz="932742" rtl="0" eaLnBrk="1" latinLnBrk="0" hangingPunct="1">
                        <a:spcBef>
                          <a:spcPts val="0"/>
                        </a:spcBef>
                        <a:spcAft>
                          <a:spcPts val="500"/>
                        </a:spcAft>
                        <a:buFont typeface="Arial" panose="020B0604020202020204" pitchFamily="34" charset="0"/>
                        <a:buChar char="•"/>
                      </a:pPr>
                      <a:r>
                        <a:rPr lang="en-US" sz="1600" kern="1200" dirty="0">
                          <a:solidFill>
                            <a:schemeClr val="tx1"/>
                          </a:solidFill>
                          <a:effectLst/>
                          <a:latin typeface="+mn-lt"/>
                          <a:ea typeface="+mn-ea"/>
                          <a:cs typeface="+mn-cs"/>
                        </a:rPr>
                        <a:t>Files </a:t>
                      </a:r>
                    </a:p>
                    <a:p>
                      <a:pPr marL="231775" indent="-171450" algn="l" defTabSz="932742" rtl="0" eaLnBrk="1" latinLnBrk="0" hangingPunct="1">
                        <a:spcBef>
                          <a:spcPts val="0"/>
                        </a:spcBef>
                        <a:spcAft>
                          <a:spcPts val="500"/>
                        </a:spcAft>
                        <a:buFont typeface="Arial" panose="020B0604020202020204" pitchFamily="34" charset="0"/>
                        <a:buChar char="•"/>
                      </a:pPr>
                      <a:r>
                        <a:rPr lang="en-US" sz="1600" kern="1200" dirty="0">
                          <a:solidFill>
                            <a:schemeClr val="tx1"/>
                          </a:solidFill>
                          <a:effectLst/>
                          <a:latin typeface="+mn-lt"/>
                          <a:ea typeface="+mn-ea"/>
                          <a:cs typeface="+mn-cs"/>
                        </a:rPr>
                        <a:t>Folders</a:t>
                      </a:r>
                    </a:p>
                  </a:txBody>
                  <a:tcPr marT="91440">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marL="231775" indent="-171450" algn="l" defTabSz="932742" rtl="0" eaLnBrk="1" latinLnBrk="0" hangingPunct="1">
                        <a:spcBef>
                          <a:spcPts val="0"/>
                        </a:spcBef>
                        <a:spcAft>
                          <a:spcPts val="500"/>
                        </a:spcAft>
                        <a:buFont typeface="Arial" panose="020B0604020202020204" pitchFamily="34" charset="0"/>
                        <a:buChar char="•"/>
                      </a:pPr>
                      <a:r>
                        <a:rPr lang="en-US" sz="1600" kern="1200" dirty="0">
                          <a:solidFill>
                            <a:schemeClr val="tx1"/>
                          </a:solidFill>
                          <a:effectLst/>
                          <a:latin typeface="+mn-lt"/>
                          <a:ea typeface="+mn-ea"/>
                          <a:cs typeface="+mn-cs"/>
                        </a:rPr>
                        <a:t>Recovery</a:t>
                      </a:r>
                      <a:br>
                        <a:rPr lang="en-US" sz="1600" kern="1200" dirty="0">
                          <a:solidFill>
                            <a:schemeClr val="tx1"/>
                          </a:solidFill>
                          <a:effectLst/>
                          <a:latin typeface="+mn-lt"/>
                          <a:ea typeface="+mn-ea"/>
                          <a:cs typeface="+mn-cs"/>
                        </a:rPr>
                      </a:br>
                      <a:r>
                        <a:rPr lang="en-US" sz="1600" kern="1200" dirty="0">
                          <a:solidFill>
                            <a:schemeClr val="tx1"/>
                          </a:solidFill>
                          <a:effectLst/>
                          <a:latin typeface="+mn-lt"/>
                          <a:ea typeface="+mn-ea"/>
                          <a:cs typeface="+mn-cs"/>
                        </a:rPr>
                        <a:t>services vault</a:t>
                      </a:r>
                    </a:p>
                  </a:txBody>
                  <a:tcPr marT="91440">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580730330"/>
                  </a:ext>
                </a:extLst>
              </a:tr>
              <a:tr h="2746454">
                <a:tc>
                  <a:txBody>
                    <a:bodyPr/>
                    <a:lstStyle/>
                    <a:p>
                      <a:pPr algn="l">
                        <a:spcBef>
                          <a:spcPts val="300"/>
                        </a:spcBef>
                      </a:pPr>
                      <a:r>
                        <a:rPr lang="en-US" sz="1600" dirty="0">
                          <a:solidFill>
                            <a:schemeClr val="tx1"/>
                          </a:solidFill>
                          <a:effectLst/>
                          <a:latin typeface="+mj-lt"/>
                        </a:rPr>
                        <a:t>Azure</a:t>
                      </a:r>
                      <a:br>
                        <a:rPr lang="en-US" sz="1600" dirty="0">
                          <a:solidFill>
                            <a:schemeClr val="tx1"/>
                          </a:solidFill>
                          <a:effectLst/>
                          <a:latin typeface="+mj-lt"/>
                        </a:rPr>
                      </a:br>
                      <a:r>
                        <a:rPr lang="en-US" sz="1600" dirty="0">
                          <a:solidFill>
                            <a:schemeClr val="tx1"/>
                          </a:solidFill>
                          <a:effectLst/>
                          <a:latin typeface="+mj-lt"/>
                        </a:rPr>
                        <a:t>Backup Server (MABS)</a:t>
                      </a:r>
                    </a:p>
                  </a:txBody>
                  <a:tcPr marT="91440">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231775" indent="-171450" algn="l" defTabSz="932742" rtl="0" eaLnBrk="1" latinLnBrk="0" hangingPunct="1">
                        <a:spcBef>
                          <a:spcPts val="0"/>
                        </a:spcBef>
                        <a:spcAft>
                          <a:spcPts val="500"/>
                        </a:spcAft>
                        <a:buFont typeface="Arial" panose="020B0604020202020204" pitchFamily="34" charset="0"/>
                        <a:buChar char="•"/>
                      </a:pPr>
                      <a:r>
                        <a:rPr lang="en-US" sz="1600" kern="1200" dirty="0">
                          <a:solidFill>
                            <a:schemeClr val="tx1"/>
                          </a:solidFill>
                          <a:effectLst/>
                          <a:latin typeface="+mn-lt"/>
                          <a:ea typeface="+mn-ea"/>
                          <a:cs typeface="+mn-cs"/>
                        </a:rPr>
                        <a:t>App aware snapshots</a:t>
                      </a:r>
                    </a:p>
                    <a:p>
                      <a:pPr marL="231775" indent="-171450" algn="l" defTabSz="932742" rtl="0" eaLnBrk="1" latinLnBrk="0" hangingPunct="1">
                        <a:spcBef>
                          <a:spcPts val="0"/>
                        </a:spcBef>
                        <a:spcAft>
                          <a:spcPts val="500"/>
                        </a:spcAft>
                        <a:buFont typeface="Arial" panose="020B0604020202020204" pitchFamily="34" charset="0"/>
                        <a:buChar char="•"/>
                      </a:pPr>
                      <a:r>
                        <a:rPr lang="en-US" sz="1600" kern="1200" dirty="0">
                          <a:solidFill>
                            <a:schemeClr val="tx1"/>
                          </a:solidFill>
                          <a:effectLst/>
                          <a:latin typeface="+mn-lt"/>
                          <a:ea typeface="+mn-ea"/>
                          <a:cs typeface="+mn-cs"/>
                        </a:rPr>
                        <a:t>Full flex for when to backups</a:t>
                      </a:r>
                    </a:p>
                    <a:p>
                      <a:pPr marL="231775" indent="-171450" algn="l" defTabSz="932742" rtl="0" eaLnBrk="1" latinLnBrk="0" hangingPunct="1">
                        <a:spcBef>
                          <a:spcPts val="0"/>
                        </a:spcBef>
                        <a:spcAft>
                          <a:spcPts val="500"/>
                        </a:spcAft>
                        <a:buFont typeface="Arial" panose="020B0604020202020204" pitchFamily="34" charset="0"/>
                        <a:buChar char="•"/>
                      </a:pPr>
                      <a:r>
                        <a:rPr lang="en-US" sz="1600" kern="1200" dirty="0">
                          <a:solidFill>
                            <a:schemeClr val="tx1"/>
                          </a:solidFill>
                          <a:effectLst/>
                          <a:latin typeface="+mn-lt"/>
                          <a:ea typeface="+mn-ea"/>
                          <a:cs typeface="+mn-cs"/>
                        </a:rPr>
                        <a:t>Recovery granularity</a:t>
                      </a:r>
                    </a:p>
                    <a:p>
                      <a:pPr marL="231775" indent="-171450" algn="l" defTabSz="932742" rtl="0" eaLnBrk="1" latinLnBrk="0" hangingPunct="1">
                        <a:spcBef>
                          <a:spcPts val="0"/>
                        </a:spcBef>
                        <a:spcAft>
                          <a:spcPts val="500"/>
                        </a:spcAft>
                        <a:buFont typeface="Arial" panose="020B0604020202020204" pitchFamily="34" charset="0"/>
                        <a:buChar char="•"/>
                      </a:pPr>
                      <a:r>
                        <a:rPr lang="en-US" sz="1600" kern="1200" dirty="0">
                          <a:solidFill>
                            <a:schemeClr val="tx1"/>
                          </a:solidFill>
                          <a:effectLst/>
                          <a:latin typeface="+mn-lt"/>
                          <a:ea typeface="+mn-ea"/>
                          <a:cs typeface="+mn-cs"/>
                        </a:rPr>
                        <a:t>Linux support on Hyper-V and VMware VMs</a:t>
                      </a:r>
                    </a:p>
                    <a:p>
                      <a:pPr marL="231775" indent="-171450" algn="l" defTabSz="932742" rtl="0" eaLnBrk="1" latinLnBrk="0" hangingPunct="1">
                        <a:spcBef>
                          <a:spcPts val="0"/>
                        </a:spcBef>
                        <a:spcAft>
                          <a:spcPts val="500"/>
                        </a:spcAft>
                        <a:buFont typeface="Arial" panose="020B0604020202020204" pitchFamily="34" charset="0"/>
                        <a:buChar char="•"/>
                      </a:pPr>
                      <a:r>
                        <a:rPr lang="en-US" sz="1600" kern="1200" dirty="0">
                          <a:solidFill>
                            <a:schemeClr val="tx1"/>
                          </a:solidFill>
                          <a:effectLst/>
                          <a:latin typeface="+mn-lt"/>
                          <a:ea typeface="+mn-ea"/>
                          <a:cs typeface="+mn-cs"/>
                        </a:rPr>
                        <a:t>Backup and restore</a:t>
                      </a:r>
                      <a:br>
                        <a:rPr lang="en-US" sz="1600" kern="1200" dirty="0">
                          <a:solidFill>
                            <a:schemeClr val="tx1"/>
                          </a:solidFill>
                          <a:effectLst/>
                          <a:latin typeface="+mn-lt"/>
                          <a:ea typeface="+mn-ea"/>
                          <a:cs typeface="+mn-cs"/>
                        </a:rPr>
                      </a:br>
                      <a:r>
                        <a:rPr lang="en-US" sz="1600" kern="1200" dirty="0">
                          <a:solidFill>
                            <a:schemeClr val="tx1"/>
                          </a:solidFill>
                          <a:effectLst/>
                          <a:latin typeface="+mn-lt"/>
                          <a:ea typeface="+mn-ea"/>
                          <a:cs typeface="+mn-cs"/>
                        </a:rPr>
                        <a:t>VMware VMs</a:t>
                      </a:r>
                    </a:p>
                    <a:p>
                      <a:pPr marL="231775" indent="-171450" algn="l" defTabSz="932742" rtl="0" eaLnBrk="1" latinLnBrk="0" hangingPunct="1">
                        <a:spcBef>
                          <a:spcPts val="0"/>
                        </a:spcBef>
                        <a:spcAft>
                          <a:spcPts val="500"/>
                        </a:spcAft>
                        <a:buFont typeface="Arial" panose="020B0604020202020204" pitchFamily="34" charset="0"/>
                        <a:buChar char="•"/>
                      </a:pPr>
                      <a:r>
                        <a:rPr lang="en-US" sz="1600" kern="1200" dirty="0">
                          <a:solidFill>
                            <a:schemeClr val="tx1"/>
                          </a:solidFill>
                          <a:effectLst/>
                          <a:latin typeface="+mn-lt"/>
                          <a:ea typeface="+mn-ea"/>
                          <a:cs typeface="+mn-cs"/>
                        </a:rPr>
                        <a:t>Doesn’t require a System Center license</a:t>
                      </a:r>
                    </a:p>
                  </a:txBody>
                  <a:tcPr marT="91440">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marL="231775" indent="-171450" algn="l" defTabSz="932742" rtl="0" eaLnBrk="1" latinLnBrk="0" hangingPunct="1">
                        <a:spcBef>
                          <a:spcPts val="0"/>
                        </a:spcBef>
                        <a:spcAft>
                          <a:spcPts val="500"/>
                        </a:spcAft>
                        <a:buFont typeface="Arial" panose="020B0604020202020204" pitchFamily="34" charset="0"/>
                        <a:buChar char="•"/>
                      </a:pPr>
                      <a:r>
                        <a:rPr lang="en-US" sz="1600" kern="1200" dirty="0">
                          <a:solidFill>
                            <a:schemeClr val="tx1"/>
                          </a:solidFill>
                          <a:effectLst/>
                          <a:latin typeface="+mn-lt"/>
                          <a:ea typeface="+mn-ea"/>
                          <a:cs typeface="+mn-cs"/>
                        </a:rPr>
                        <a:t>Cannot backup Oracle workloads</a:t>
                      </a:r>
                    </a:p>
                    <a:p>
                      <a:pPr marL="231775" indent="-171450" algn="l" defTabSz="932742" rtl="0" eaLnBrk="1" latinLnBrk="0" hangingPunct="1">
                        <a:spcBef>
                          <a:spcPts val="0"/>
                        </a:spcBef>
                        <a:spcAft>
                          <a:spcPts val="500"/>
                        </a:spcAft>
                        <a:buFont typeface="Arial" panose="020B0604020202020204" pitchFamily="34" charset="0"/>
                        <a:buChar char="•"/>
                      </a:pPr>
                      <a:r>
                        <a:rPr lang="en-US" sz="1600" kern="1200" dirty="0">
                          <a:solidFill>
                            <a:schemeClr val="tx1"/>
                          </a:solidFill>
                          <a:effectLst/>
                          <a:latin typeface="+mn-lt"/>
                          <a:ea typeface="+mn-ea"/>
                          <a:cs typeface="+mn-cs"/>
                        </a:rPr>
                        <a:t>Always requires live Azure subscription</a:t>
                      </a:r>
                    </a:p>
                    <a:p>
                      <a:pPr marL="231775" indent="-171450" algn="l" defTabSz="932742" rtl="0" eaLnBrk="1" latinLnBrk="0" hangingPunct="1">
                        <a:spcBef>
                          <a:spcPts val="0"/>
                        </a:spcBef>
                        <a:spcAft>
                          <a:spcPts val="500"/>
                        </a:spcAft>
                        <a:buFont typeface="Arial" panose="020B0604020202020204" pitchFamily="34" charset="0"/>
                        <a:buChar char="•"/>
                      </a:pPr>
                      <a:r>
                        <a:rPr lang="en-US" sz="1600" kern="1200" dirty="0">
                          <a:solidFill>
                            <a:schemeClr val="tx1"/>
                          </a:solidFill>
                          <a:effectLst/>
                          <a:latin typeface="+mn-lt"/>
                          <a:ea typeface="+mn-ea"/>
                          <a:cs typeface="+mn-cs"/>
                        </a:rPr>
                        <a:t>No support for tape backup</a:t>
                      </a:r>
                    </a:p>
                  </a:txBody>
                  <a:tcPr marT="91440">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marL="231775" indent="-171450" algn="l" defTabSz="932742" rtl="0" eaLnBrk="1" latinLnBrk="0" hangingPunct="1">
                        <a:spcBef>
                          <a:spcPts val="0"/>
                        </a:spcBef>
                        <a:spcAft>
                          <a:spcPts val="500"/>
                        </a:spcAft>
                        <a:buFont typeface="Arial" panose="020B0604020202020204" pitchFamily="34" charset="0"/>
                        <a:buChar char="•"/>
                      </a:pPr>
                      <a:r>
                        <a:rPr lang="en-US" sz="1600" kern="1200" dirty="0">
                          <a:solidFill>
                            <a:schemeClr val="tx1"/>
                          </a:solidFill>
                          <a:effectLst/>
                          <a:latin typeface="+mn-lt"/>
                          <a:ea typeface="+mn-ea"/>
                          <a:cs typeface="+mn-cs"/>
                        </a:rPr>
                        <a:t>Files</a:t>
                      </a:r>
                    </a:p>
                    <a:p>
                      <a:pPr marL="231775" indent="-171450" algn="l" defTabSz="932742" rtl="0" eaLnBrk="1" latinLnBrk="0" hangingPunct="1">
                        <a:spcBef>
                          <a:spcPts val="0"/>
                        </a:spcBef>
                        <a:spcAft>
                          <a:spcPts val="500"/>
                        </a:spcAft>
                        <a:buFont typeface="Arial" panose="020B0604020202020204" pitchFamily="34" charset="0"/>
                        <a:buChar char="•"/>
                      </a:pPr>
                      <a:r>
                        <a:rPr lang="en-US" sz="1600" kern="1200" dirty="0">
                          <a:solidFill>
                            <a:schemeClr val="tx1"/>
                          </a:solidFill>
                          <a:effectLst/>
                          <a:latin typeface="+mn-lt"/>
                          <a:ea typeface="+mn-ea"/>
                          <a:cs typeface="+mn-cs"/>
                        </a:rPr>
                        <a:t>Folders</a:t>
                      </a:r>
                    </a:p>
                    <a:p>
                      <a:pPr marL="231775" indent="-171450" algn="l" defTabSz="932742" rtl="0" eaLnBrk="1" latinLnBrk="0" hangingPunct="1">
                        <a:spcBef>
                          <a:spcPts val="0"/>
                        </a:spcBef>
                        <a:spcAft>
                          <a:spcPts val="500"/>
                        </a:spcAft>
                        <a:buFont typeface="Arial" panose="020B0604020202020204" pitchFamily="34" charset="0"/>
                        <a:buChar char="•"/>
                      </a:pPr>
                      <a:r>
                        <a:rPr lang="en-US" sz="1600" kern="1200" dirty="0">
                          <a:solidFill>
                            <a:schemeClr val="tx1"/>
                          </a:solidFill>
                          <a:effectLst/>
                          <a:latin typeface="+mn-lt"/>
                          <a:ea typeface="+mn-ea"/>
                          <a:cs typeface="+mn-cs"/>
                        </a:rPr>
                        <a:t>Volumes</a:t>
                      </a:r>
                    </a:p>
                    <a:p>
                      <a:pPr marL="231775" indent="-171450" algn="l" defTabSz="932742" rtl="0" eaLnBrk="1" latinLnBrk="0" hangingPunct="1">
                        <a:spcBef>
                          <a:spcPts val="0"/>
                        </a:spcBef>
                        <a:spcAft>
                          <a:spcPts val="500"/>
                        </a:spcAft>
                        <a:buFont typeface="Arial" panose="020B0604020202020204" pitchFamily="34" charset="0"/>
                        <a:buChar char="•"/>
                      </a:pPr>
                      <a:r>
                        <a:rPr lang="en-US" sz="1600" kern="1200" dirty="0">
                          <a:solidFill>
                            <a:schemeClr val="tx1"/>
                          </a:solidFill>
                          <a:effectLst/>
                          <a:latin typeface="+mn-lt"/>
                          <a:ea typeface="+mn-ea"/>
                          <a:cs typeface="+mn-cs"/>
                        </a:rPr>
                        <a:t>VMs</a:t>
                      </a:r>
                    </a:p>
                    <a:p>
                      <a:pPr marL="231775" indent="-171450" algn="l" defTabSz="932742" rtl="0" eaLnBrk="1" latinLnBrk="0" hangingPunct="1">
                        <a:spcBef>
                          <a:spcPts val="0"/>
                        </a:spcBef>
                        <a:spcAft>
                          <a:spcPts val="500"/>
                        </a:spcAft>
                        <a:buFont typeface="Arial" panose="020B0604020202020204" pitchFamily="34" charset="0"/>
                        <a:buChar char="•"/>
                      </a:pPr>
                      <a:r>
                        <a:rPr lang="en-US" sz="1600" kern="1200" dirty="0">
                          <a:solidFill>
                            <a:schemeClr val="tx1"/>
                          </a:solidFill>
                          <a:effectLst/>
                          <a:latin typeface="+mn-lt"/>
                          <a:ea typeface="+mn-ea"/>
                          <a:cs typeface="+mn-cs"/>
                        </a:rPr>
                        <a:t>Applications</a:t>
                      </a:r>
                    </a:p>
                    <a:p>
                      <a:pPr marL="231775" indent="-171450" algn="l" defTabSz="932742" rtl="0" eaLnBrk="1" latinLnBrk="0" hangingPunct="1">
                        <a:spcBef>
                          <a:spcPts val="0"/>
                        </a:spcBef>
                        <a:spcAft>
                          <a:spcPts val="500"/>
                        </a:spcAft>
                        <a:buFont typeface="Arial" panose="020B0604020202020204" pitchFamily="34" charset="0"/>
                        <a:buChar char="•"/>
                      </a:pPr>
                      <a:r>
                        <a:rPr lang="en-US" sz="1600" kern="1200" dirty="0">
                          <a:solidFill>
                            <a:schemeClr val="tx1"/>
                          </a:solidFill>
                          <a:effectLst/>
                          <a:latin typeface="+mn-lt"/>
                          <a:ea typeface="+mn-ea"/>
                          <a:cs typeface="+mn-cs"/>
                        </a:rPr>
                        <a:t>Workloads</a:t>
                      </a:r>
                    </a:p>
                  </a:txBody>
                  <a:tcPr marT="91440">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marL="231775" indent="-171450" algn="l" defTabSz="932742" rtl="0" eaLnBrk="1" latinLnBrk="0" hangingPunct="1">
                        <a:spcBef>
                          <a:spcPts val="0"/>
                        </a:spcBef>
                        <a:spcAft>
                          <a:spcPts val="500"/>
                        </a:spcAft>
                        <a:buFont typeface="Arial" panose="020B0604020202020204" pitchFamily="34" charset="0"/>
                        <a:buChar char="•"/>
                      </a:pPr>
                      <a:r>
                        <a:rPr lang="en-US" sz="1600" kern="1200" dirty="0">
                          <a:solidFill>
                            <a:schemeClr val="tx1"/>
                          </a:solidFill>
                          <a:effectLst/>
                          <a:latin typeface="+mn-lt"/>
                          <a:ea typeface="+mn-ea"/>
                          <a:cs typeface="+mn-cs"/>
                        </a:rPr>
                        <a:t>Recovery</a:t>
                      </a:r>
                      <a:br>
                        <a:rPr lang="en-US" sz="1600" kern="1200" dirty="0">
                          <a:solidFill>
                            <a:schemeClr val="tx1"/>
                          </a:solidFill>
                          <a:effectLst/>
                          <a:latin typeface="+mn-lt"/>
                          <a:ea typeface="+mn-ea"/>
                          <a:cs typeface="+mn-cs"/>
                        </a:rPr>
                      </a:br>
                      <a:r>
                        <a:rPr lang="en-US" sz="1600" kern="1200" dirty="0">
                          <a:solidFill>
                            <a:schemeClr val="tx1"/>
                          </a:solidFill>
                          <a:effectLst/>
                          <a:latin typeface="+mn-lt"/>
                          <a:ea typeface="+mn-ea"/>
                          <a:cs typeface="+mn-cs"/>
                        </a:rPr>
                        <a:t>services vault</a:t>
                      </a:r>
                    </a:p>
                    <a:p>
                      <a:pPr marL="231775" indent="-171450" algn="l" defTabSz="932742" rtl="0" eaLnBrk="1" latinLnBrk="0" hangingPunct="1">
                        <a:spcBef>
                          <a:spcPts val="0"/>
                        </a:spcBef>
                        <a:spcAft>
                          <a:spcPts val="500"/>
                        </a:spcAft>
                        <a:buFont typeface="Arial" panose="020B0604020202020204" pitchFamily="34" charset="0"/>
                        <a:buChar char="•"/>
                      </a:pPr>
                      <a:r>
                        <a:rPr lang="en-US" sz="1600" kern="1200" dirty="0">
                          <a:solidFill>
                            <a:schemeClr val="tx1"/>
                          </a:solidFill>
                          <a:effectLst/>
                          <a:latin typeface="+mn-lt"/>
                          <a:ea typeface="+mn-ea"/>
                          <a:cs typeface="+mn-cs"/>
                        </a:rPr>
                        <a:t>Locally</a:t>
                      </a:r>
                      <a:br>
                        <a:rPr lang="en-US" sz="1600" kern="1200" dirty="0">
                          <a:solidFill>
                            <a:schemeClr val="tx1"/>
                          </a:solidFill>
                          <a:effectLst/>
                          <a:latin typeface="+mn-lt"/>
                          <a:ea typeface="+mn-ea"/>
                          <a:cs typeface="+mn-cs"/>
                        </a:rPr>
                      </a:br>
                      <a:r>
                        <a:rPr lang="en-US" sz="1600" kern="1200" dirty="0">
                          <a:solidFill>
                            <a:schemeClr val="tx1"/>
                          </a:solidFill>
                          <a:effectLst/>
                          <a:latin typeface="+mn-lt"/>
                          <a:ea typeface="+mn-ea"/>
                          <a:cs typeface="+mn-cs"/>
                        </a:rPr>
                        <a:t>attached disk</a:t>
                      </a:r>
                    </a:p>
                  </a:txBody>
                  <a:tcPr marT="91440">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4117439897"/>
                  </a:ext>
                </a:extLst>
              </a:tr>
            </a:tbl>
          </a:graphicData>
        </a:graphic>
      </p:graphicFrame>
    </p:spTree>
    <p:extLst>
      <p:ext uri="{BB962C8B-B14F-4D97-AF65-F5344CB8AC3E}">
        <p14:creationId xmlns:p14="http://schemas.microsoft.com/office/powerpoint/2010/main" val="2603044946"/>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482583-18D4-4230-90E4-DB44D1016E08}"/>
              </a:ext>
            </a:extLst>
          </p:cNvPr>
          <p:cNvSpPr>
            <a:spLocks noGrp="1"/>
          </p:cNvSpPr>
          <p:nvPr>
            <p:ph type="title"/>
          </p:nvPr>
        </p:nvSpPr>
        <p:spPr/>
        <p:txBody>
          <a:bodyPr/>
          <a:lstStyle/>
          <a:p>
            <a:r>
              <a:rPr lang="en-US" dirty="0"/>
              <a:t>Manage Soft Delete</a:t>
            </a:r>
          </a:p>
        </p:txBody>
      </p:sp>
      <p:sp>
        <p:nvSpPr>
          <p:cNvPr id="10" name="Rectangle 9">
            <a:extLst>
              <a:ext uri="{FF2B5EF4-FFF2-40B4-BE49-F238E27FC236}">
                <a16:creationId xmlns:a16="http://schemas.microsoft.com/office/drawing/2014/main" id="{F362F1C7-7286-4F27-AAFA-0199E6A60F1C}"/>
              </a:ext>
              <a:ext uri="{C183D7F6-B498-43B3-948B-1728B52AA6E4}">
                <adec:decorative xmlns:adec="http://schemas.microsoft.com/office/drawing/2017/decorative" val="0"/>
              </a:ext>
            </a:extLst>
          </p:cNvPr>
          <p:cNvSpPr/>
          <p:nvPr/>
        </p:nvSpPr>
        <p:spPr bwMode="auto">
          <a:xfrm>
            <a:off x="427039" y="1496554"/>
            <a:ext cx="5410243" cy="950063"/>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57150">
              <a:spcBef>
                <a:spcPts val="1200"/>
              </a:spcBef>
              <a:tabLst>
                <a:tab pos="457200" algn="l"/>
              </a:tabLst>
            </a:pPr>
            <a:r>
              <a:rPr lang="en-US" sz="2400" dirty="0">
                <a:solidFill>
                  <a:schemeClr val="tx1"/>
                </a:solidFill>
              </a:rPr>
              <a:t>Backup data is retained for 14 additional days*</a:t>
            </a:r>
          </a:p>
        </p:txBody>
      </p:sp>
      <p:sp>
        <p:nvSpPr>
          <p:cNvPr id="11" name="Rectangle 10">
            <a:extLst>
              <a:ext uri="{FF2B5EF4-FFF2-40B4-BE49-F238E27FC236}">
                <a16:creationId xmlns:a16="http://schemas.microsoft.com/office/drawing/2014/main" id="{C3C0D6F6-A62B-4ADB-8C62-99E84364DAAB}"/>
              </a:ext>
              <a:ext uri="{C183D7F6-B498-43B3-948B-1728B52AA6E4}">
                <adec:decorative xmlns:adec="http://schemas.microsoft.com/office/drawing/2017/decorative" val="0"/>
              </a:ext>
            </a:extLst>
          </p:cNvPr>
          <p:cNvSpPr/>
          <p:nvPr/>
        </p:nvSpPr>
        <p:spPr bwMode="auto">
          <a:xfrm>
            <a:off x="427038" y="2629316"/>
            <a:ext cx="5410243" cy="1066535"/>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57150">
              <a:spcBef>
                <a:spcPts val="1200"/>
              </a:spcBef>
              <a:tabLst>
                <a:tab pos="342900" algn="l"/>
              </a:tabLst>
            </a:pPr>
            <a:r>
              <a:rPr lang="en-US" sz="2400" dirty="0">
                <a:solidFill>
                  <a:schemeClr val="tx1"/>
                </a:solidFill>
              </a:rPr>
              <a:t>Recover soft deleted backup items using an ‘Undelete’ operation</a:t>
            </a:r>
          </a:p>
        </p:txBody>
      </p:sp>
      <p:sp>
        <p:nvSpPr>
          <p:cNvPr id="3" name="Rectangle 2">
            <a:extLst>
              <a:ext uri="{FF2B5EF4-FFF2-40B4-BE49-F238E27FC236}">
                <a16:creationId xmlns:a16="http://schemas.microsoft.com/office/drawing/2014/main" id="{938F8FB2-7B9C-41DA-B63F-AB71FB700430}"/>
              </a:ext>
              <a:ext uri="{C183D7F6-B498-43B3-948B-1728B52AA6E4}">
                <adec:decorative xmlns:adec="http://schemas.microsoft.com/office/drawing/2017/decorative" val="0"/>
              </a:ext>
            </a:extLst>
          </p:cNvPr>
          <p:cNvSpPr/>
          <p:nvPr/>
        </p:nvSpPr>
        <p:spPr bwMode="auto">
          <a:xfrm>
            <a:off x="427037" y="3837555"/>
            <a:ext cx="5410243" cy="1066535"/>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57150">
              <a:spcBef>
                <a:spcPts val="1200"/>
              </a:spcBef>
              <a:tabLst>
                <a:tab pos="342900" algn="l"/>
              </a:tabLst>
            </a:pPr>
            <a:r>
              <a:rPr lang="en-US" sz="2400" dirty="0">
                <a:solidFill>
                  <a:schemeClr val="tx1"/>
                </a:solidFill>
              </a:rPr>
              <a:t>Also available for storage account containers and file shares</a:t>
            </a:r>
          </a:p>
        </p:txBody>
      </p:sp>
      <p:sp>
        <p:nvSpPr>
          <p:cNvPr id="12" name="Rectangle 11">
            <a:extLst>
              <a:ext uri="{FF2B5EF4-FFF2-40B4-BE49-F238E27FC236}">
                <a16:creationId xmlns:a16="http://schemas.microsoft.com/office/drawing/2014/main" id="{83CC23DD-EE91-4A9D-829A-5325BAD78B4C}"/>
              </a:ext>
              <a:ext uri="{C183D7F6-B498-43B3-948B-1728B52AA6E4}">
                <adec:decorative xmlns:adec="http://schemas.microsoft.com/office/drawing/2017/decorative" val="0"/>
              </a:ext>
            </a:extLst>
          </p:cNvPr>
          <p:cNvSpPr/>
          <p:nvPr/>
        </p:nvSpPr>
        <p:spPr bwMode="auto">
          <a:xfrm>
            <a:off x="427038" y="5045795"/>
            <a:ext cx="5410243" cy="1066536"/>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57150">
              <a:spcBef>
                <a:spcPts val="1200"/>
              </a:spcBef>
              <a:tabLst>
                <a:tab pos="342900" algn="l"/>
              </a:tabLst>
            </a:pPr>
            <a:r>
              <a:rPr lang="en-US" sz="2400" dirty="0">
                <a:solidFill>
                  <a:schemeClr val="tx1"/>
                </a:solidFill>
              </a:rPr>
              <a:t>Natively built-in for all the recovery</a:t>
            </a:r>
            <a:br>
              <a:rPr lang="en-US" sz="2400" dirty="0">
                <a:solidFill>
                  <a:schemeClr val="tx1"/>
                </a:solidFill>
              </a:rPr>
            </a:br>
            <a:r>
              <a:rPr lang="en-US" sz="2400" dirty="0">
                <a:solidFill>
                  <a:schemeClr val="tx1"/>
                </a:solidFill>
              </a:rPr>
              <a:t>services vaults</a:t>
            </a:r>
          </a:p>
        </p:txBody>
      </p:sp>
      <p:pic>
        <p:nvPicPr>
          <p:cNvPr id="4" name="Picture 3" descr="Flowchart showing a soft deleted state for 14 days until the item is permanently deleted">
            <a:extLst>
              <a:ext uri="{FF2B5EF4-FFF2-40B4-BE49-F238E27FC236}">
                <a16:creationId xmlns:a16="http://schemas.microsoft.com/office/drawing/2014/main" id="{05FD2B24-36E3-49AA-9342-D6E8163CE41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01569" y="2141458"/>
            <a:ext cx="5793440" cy="3509488"/>
          </a:xfrm>
          <a:prstGeom prst="rect">
            <a:avLst/>
          </a:prstGeom>
        </p:spPr>
      </p:pic>
    </p:spTree>
    <p:extLst>
      <p:ext uri="{BB962C8B-B14F-4D97-AF65-F5344CB8AC3E}">
        <p14:creationId xmlns:p14="http://schemas.microsoft.com/office/powerpoint/2010/main" val="3059029701"/>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Implement Azure Site Recovery</a:t>
            </a:r>
          </a:p>
        </p:txBody>
      </p:sp>
      <p:sp>
        <p:nvSpPr>
          <p:cNvPr id="6" name="Rectangle 5">
            <a:extLst>
              <a:ext uri="{FF2B5EF4-FFF2-40B4-BE49-F238E27FC236}">
                <a16:creationId xmlns:a16="http://schemas.microsoft.com/office/drawing/2014/main" id="{D0E5B8D1-C382-465B-81D4-AE65A10DEBBD}"/>
              </a:ext>
              <a:ext uri="{C183D7F6-B498-43B3-948B-1728B52AA6E4}">
                <adec:decorative xmlns:adec="http://schemas.microsoft.com/office/drawing/2017/decorative" val="0"/>
              </a:ext>
            </a:extLst>
          </p:cNvPr>
          <p:cNvSpPr/>
          <p:nvPr/>
        </p:nvSpPr>
        <p:spPr bwMode="auto">
          <a:xfrm>
            <a:off x="440753" y="1439270"/>
            <a:ext cx="5400815" cy="929058"/>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57150">
              <a:spcBef>
                <a:spcPts val="1200"/>
              </a:spcBef>
              <a:tabLst>
                <a:tab pos="457200" algn="l"/>
              </a:tabLst>
            </a:pPr>
            <a:r>
              <a:rPr lang="en-US" sz="2000" dirty="0">
                <a:solidFill>
                  <a:schemeClr val="tx1"/>
                </a:solidFill>
              </a:rPr>
              <a:t>Replicate Azure VMs from one Azure region to another</a:t>
            </a:r>
          </a:p>
        </p:txBody>
      </p:sp>
      <p:sp>
        <p:nvSpPr>
          <p:cNvPr id="8" name="Rectangle 7">
            <a:extLst>
              <a:ext uri="{FF2B5EF4-FFF2-40B4-BE49-F238E27FC236}">
                <a16:creationId xmlns:a16="http://schemas.microsoft.com/office/drawing/2014/main" id="{3CBA2247-18C6-410B-A1F0-36C22C87D522}"/>
              </a:ext>
              <a:ext uri="{C183D7F6-B498-43B3-948B-1728B52AA6E4}">
                <adec:decorative xmlns:adec="http://schemas.microsoft.com/office/drawing/2017/decorative" val="0"/>
              </a:ext>
            </a:extLst>
          </p:cNvPr>
          <p:cNvSpPr/>
          <p:nvPr/>
        </p:nvSpPr>
        <p:spPr bwMode="auto">
          <a:xfrm>
            <a:off x="440753" y="2528188"/>
            <a:ext cx="5400815" cy="1058291"/>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57150">
              <a:spcBef>
                <a:spcPts val="1200"/>
              </a:spcBef>
              <a:tabLst>
                <a:tab pos="342900" algn="l"/>
              </a:tabLst>
            </a:pPr>
            <a:r>
              <a:rPr lang="en-US" sz="2000" dirty="0">
                <a:solidFill>
                  <a:schemeClr val="tx1"/>
                </a:solidFill>
              </a:rPr>
              <a:t>Replicate on-premises VMware VMs,</a:t>
            </a:r>
            <a:br>
              <a:rPr lang="en-US" sz="2000" dirty="0">
                <a:solidFill>
                  <a:schemeClr val="tx1"/>
                </a:solidFill>
              </a:rPr>
            </a:br>
            <a:r>
              <a:rPr lang="en-US" sz="2000" dirty="0">
                <a:solidFill>
                  <a:schemeClr val="tx1"/>
                </a:solidFill>
              </a:rPr>
              <a:t>Hyper-V VMs, physical servers (Windows</a:t>
            </a:r>
            <a:br>
              <a:rPr lang="en-US" sz="2000" dirty="0">
                <a:solidFill>
                  <a:schemeClr val="tx1"/>
                </a:solidFill>
              </a:rPr>
            </a:br>
            <a:r>
              <a:rPr lang="en-US" sz="2000" dirty="0">
                <a:solidFill>
                  <a:schemeClr val="tx1"/>
                </a:solidFill>
              </a:rPr>
              <a:t>and Linux), Azure Stack VMs to Azure</a:t>
            </a:r>
          </a:p>
        </p:txBody>
      </p:sp>
      <p:sp>
        <p:nvSpPr>
          <p:cNvPr id="9" name="Rectangle 8">
            <a:extLst>
              <a:ext uri="{FF2B5EF4-FFF2-40B4-BE49-F238E27FC236}">
                <a16:creationId xmlns:a16="http://schemas.microsoft.com/office/drawing/2014/main" id="{65984D35-816C-4B5D-A78A-5E5C812929B2}"/>
              </a:ext>
              <a:ext uri="{C183D7F6-B498-43B3-948B-1728B52AA6E4}">
                <adec:decorative xmlns:adec="http://schemas.microsoft.com/office/drawing/2017/decorative" val="0"/>
              </a:ext>
            </a:extLst>
          </p:cNvPr>
          <p:cNvSpPr/>
          <p:nvPr/>
        </p:nvSpPr>
        <p:spPr bwMode="auto">
          <a:xfrm>
            <a:off x="440753" y="3746338"/>
            <a:ext cx="5400815" cy="725379"/>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57150">
              <a:spcBef>
                <a:spcPts val="1200"/>
              </a:spcBef>
              <a:tabLst>
                <a:tab pos="342900" algn="l"/>
              </a:tabLst>
            </a:pPr>
            <a:r>
              <a:rPr lang="en-US" sz="2000" dirty="0">
                <a:solidFill>
                  <a:schemeClr val="tx1"/>
                </a:solidFill>
              </a:rPr>
              <a:t>Replicate AWS Windows instances to Azure</a:t>
            </a:r>
          </a:p>
        </p:txBody>
      </p:sp>
      <p:sp>
        <p:nvSpPr>
          <p:cNvPr id="10" name="Rectangle 9">
            <a:extLst>
              <a:ext uri="{FF2B5EF4-FFF2-40B4-BE49-F238E27FC236}">
                <a16:creationId xmlns:a16="http://schemas.microsoft.com/office/drawing/2014/main" id="{F9EEC877-1D65-4F81-80BD-9CBD96508DFB}"/>
              </a:ext>
              <a:ext uri="{C183D7F6-B498-43B3-948B-1728B52AA6E4}">
                <adec:decorative xmlns:adec="http://schemas.microsoft.com/office/drawing/2017/decorative" val="0"/>
              </a:ext>
            </a:extLst>
          </p:cNvPr>
          <p:cNvSpPr/>
          <p:nvPr/>
        </p:nvSpPr>
        <p:spPr bwMode="auto">
          <a:xfrm>
            <a:off x="440753" y="4631577"/>
            <a:ext cx="5400815" cy="1251346"/>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57150">
              <a:spcBef>
                <a:spcPts val="1200"/>
              </a:spcBef>
              <a:tabLst>
                <a:tab pos="342900" algn="l"/>
              </a:tabLst>
            </a:pPr>
            <a:r>
              <a:rPr lang="en-US" sz="2000" dirty="0">
                <a:solidFill>
                  <a:schemeClr val="tx1"/>
                </a:solidFill>
              </a:rPr>
              <a:t>Replicate on-premises VMware VMs, Hyper-V VMs managed by System Center VMM, and physical servers to a secondary site</a:t>
            </a:r>
          </a:p>
        </p:txBody>
      </p:sp>
      <p:pic>
        <p:nvPicPr>
          <p:cNvPr id="2" name="Picture 3" descr="Screenshot of an Azure Site recovery architecture. Region 1 is using Traffic Manager to failover to Region 2">
            <a:extLst>
              <a:ext uri="{FF2B5EF4-FFF2-40B4-BE49-F238E27FC236}">
                <a16:creationId xmlns:a16="http://schemas.microsoft.com/office/drawing/2014/main" id="{685514B4-0969-40FA-B44E-6B904E7BAD9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56464" y="1909482"/>
            <a:ext cx="5683651" cy="3973441"/>
          </a:xfrm>
          <a:prstGeom prst="rect">
            <a:avLst/>
          </a:prstGeom>
        </p:spPr>
      </p:pic>
    </p:spTree>
    <p:extLst>
      <p:ext uri="{BB962C8B-B14F-4D97-AF65-F5344CB8AC3E}">
        <p14:creationId xmlns:p14="http://schemas.microsoft.com/office/powerpoint/2010/main" val="9053046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22">
            <a:extLst>
              <a:ext uri="{FF2B5EF4-FFF2-40B4-BE49-F238E27FC236}">
                <a16:creationId xmlns:a16="http://schemas.microsoft.com/office/drawing/2014/main" id="{EE5BF00A-4CC1-4D4D-AA47-FC2B94A29F42}"/>
              </a:ext>
            </a:extLst>
          </p:cNvPr>
          <p:cNvSpPr>
            <a:spLocks noGrp="1"/>
          </p:cNvSpPr>
          <p:nvPr>
            <p:ph type="title"/>
          </p:nvPr>
        </p:nvSpPr>
        <p:spPr/>
        <p:txBody>
          <a:bodyPr/>
          <a:lstStyle/>
          <a:p>
            <a:r>
              <a:rPr lang="en-US" dirty="0"/>
              <a:t>Learning Recap – Configure Virtual Machine Backups</a:t>
            </a:r>
            <a:endParaRPr lang="en-IN" dirty="0"/>
          </a:p>
        </p:txBody>
      </p:sp>
      <p:sp>
        <p:nvSpPr>
          <p:cNvPr id="34" name="TextBox 33">
            <a:extLst>
              <a:ext uri="{FF2B5EF4-FFF2-40B4-BE49-F238E27FC236}">
                <a16:creationId xmlns:a16="http://schemas.microsoft.com/office/drawing/2014/main" id="{79E3E8A3-C1CF-48E4-AAA3-87AE0830BCC7}"/>
              </a:ext>
            </a:extLst>
          </p:cNvPr>
          <p:cNvSpPr txBox="1"/>
          <p:nvPr/>
        </p:nvSpPr>
        <p:spPr>
          <a:xfrm>
            <a:off x="3938394" y="1942253"/>
            <a:ext cx="7228043" cy="2492990"/>
          </a:xfrm>
          <a:prstGeom prst="rect">
            <a:avLst/>
          </a:prstGeom>
          <a:noFill/>
        </p:spPr>
        <p:txBody>
          <a:bodyPr wrap="square">
            <a:spAutoFit/>
          </a:bodyPr>
          <a:lstStyle/>
          <a:p>
            <a:pPr marL="285750" indent="-285750">
              <a:spcAft>
                <a:spcPts val="600"/>
              </a:spcAft>
              <a:buFont typeface="Arial" panose="020B0604020202020204" pitchFamily="34" charset="0"/>
              <a:buChar char="•"/>
            </a:pPr>
            <a:r>
              <a:rPr lang="en-US" dirty="0">
                <a:hlinkClick r:id="rId3"/>
              </a:rPr>
              <a:t>Introduction to Azure Backup</a:t>
            </a:r>
            <a:endParaRPr lang="en-US" dirty="0"/>
          </a:p>
          <a:p>
            <a:pPr marL="285750" indent="-285750">
              <a:spcAft>
                <a:spcPts val="600"/>
              </a:spcAft>
              <a:buFont typeface="Arial" panose="020B0604020202020204" pitchFamily="34" charset="0"/>
              <a:buChar char="•"/>
            </a:pPr>
            <a:r>
              <a:rPr lang="en-US" dirty="0">
                <a:hlinkClick r:id="rId4"/>
              </a:rPr>
              <a:t>Protect your virtual machines by using Azure Backup</a:t>
            </a:r>
            <a:endParaRPr lang="en-US" dirty="0"/>
          </a:p>
          <a:p>
            <a:pPr marL="285750" indent="-285750">
              <a:spcAft>
                <a:spcPts val="600"/>
              </a:spcAft>
              <a:buFont typeface="Arial" panose="020B0604020202020204" pitchFamily="34" charset="0"/>
              <a:buChar char="•"/>
            </a:pPr>
            <a:r>
              <a:rPr lang="en-US" sz="1800" dirty="0">
                <a:hlinkClick r:id="rId5"/>
              </a:rPr>
              <a:t>Implement hybrid backup and recovery with Windows Server IaaS </a:t>
            </a:r>
            <a:endParaRPr lang="en-US" sz="1800" dirty="0"/>
          </a:p>
          <a:p>
            <a:pPr marL="285750" indent="-285750">
              <a:spcAft>
                <a:spcPts val="600"/>
              </a:spcAft>
              <a:buFont typeface="Arial" panose="020B0604020202020204" pitchFamily="34" charset="0"/>
              <a:buChar char="•"/>
            </a:pPr>
            <a:r>
              <a:rPr lang="en-US" sz="1800" dirty="0">
                <a:hlinkClick r:id="rId6"/>
              </a:rPr>
              <a:t>Protect your Azure infrastructure with Azure Site Recovery </a:t>
            </a:r>
            <a:endParaRPr lang="en-US" sz="1800" dirty="0">
              <a:solidFill>
                <a:schemeClr val="tx1"/>
              </a:solidFill>
            </a:endParaRPr>
          </a:p>
          <a:p>
            <a:pPr marL="285750" indent="-285750">
              <a:spcAft>
                <a:spcPts val="600"/>
              </a:spcAft>
              <a:buFont typeface="Arial" panose="020B0604020202020204" pitchFamily="34" charset="0"/>
              <a:buChar char="•"/>
            </a:pPr>
            <a:endParaRPr lang="en-US" sz="1800" dirty="0">
              <a:solidFill>
                <a:schemeClr val="tx1"/>
              </a:solidFill>
            </a:endParaRPr>
          </a:p>
          <a:p>
            <a:pPr marL="285750" indent="-285750">
              <a:spcAft>
                <a:spcPts val="600"/>
              </a:spcAft>
              <a:buFont typeface="Arial" panose="020B0604020202020204" pitchFamily="34" charset="0"/>
              <a:buChar char="•"/>
            </a:pPr>
            <a:endParaRPr lang="en-US" dirty="0"/>
          </a:p>
          <a:p>
            <a:pPr marL="285750" indent="-285750">
              <a:spcAft>
                <a:spcPts val="600"/>
              </a:spcAft>
              <a:buFont typeface="Arial" panose="020B0604020202020204" pitchFamily="34" charset="0"/>
              <a:buChar char="•"/>
            </a:pPr>
            <a:endParaRPr lang="en-US" dirty="0"/>
          </a:p>
        </p:txBody>
      </p:sp>
    </p:spTree>
    <p:extLst>
      <p:ext uri="{BB962C8B-B14F-4D97-AF65-F5344CB8AC3E}">
        <p14:creationId xmlns:p14="http://schemas.microsoft.com/office/powerpoint/2010/main" val="665964350"/>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p:txBody>
          <a:bodyPr/>
          <a:lstStyle/>
          <a:p>
            <a:r>
              <a:rPr lang="en-US" dirty="0"/>
              <a:t>Lab 10 – Implement Data Protection</a:t>
            </a:r>
          </a:p>
        </p:txBody>
      </p:sp>
    </p:spTree>
    <p:extLst>
      <p:ext uri="{BB962C8B-B14F-4D97-AF65-F5344CB8AC3E}">
        <p14:creationId xmlns:p14="http://schemas.microsoft.com/office/powerpoint/2010/main" val="10036412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4F6EEE9D-5191-4926-B544-DDD42BBC7893}"/>
              </a:ext>
            </a:extLst>
          </p:cNvPr>
          <p:cNvSpPr>
            <a:spLocks noGrp="1"/>
          </p:cNvSpPr>
          <p:nvPr>
            <p:ph type="title"/>
          </p:nvPr>
        </p:nvSpPr>
        <p:spPr>
          <a:xfrm>
            <a:off x="600855" y="525428"/>
            <a:ext cx="11701941" cy="502246"/>
          </a:xfrm>
        </p:spPr>
        <p:txBody>
          <a:bodyPr>
            <a:noAutofit/>
          </a:bodyPr>
          <a:lstStyle/>
          <a:p>
            <a:r>
              <a:rPr lang="en-US" dirty="0"/>
              <a:t>Lab 10 – Backup virtual machines</a:t>
            </a:r>
            <a:endParaRPr lang="en-IN" dirty="0"/>
          </a:p>
        </p:txBody>
      </p:sp>
      <p:sp>
        <p:nvSpPr>
          <p:cNvPr id="30" name="Text Placeholder 2">
            <a:extLst>
              <a:ext uri="{FF2B5EF4-FFF2-40B4-BE49-F238E27FC236}">
                <a16:creationId xmlns:a16="http://schemas.microsoft.com/office/drawing/2014/main" id="{22136A62-F855-4350-8F9A-20B49BF139E5}"/>
              </a:ext>
            </a:extLst>
          </p:cNvPr>
          <p:cNvSpPr txBox="1">
            <a:spLocks/>
          </p:cNvSpPr>
          <p:nvPr/>
        </p:nvSpPr>
        <p:spPr>
          <a:xfrm>
            <a:off x="352325" y="2214949"/>
            <a:ext cx="3461258" cy="3107646"/>
          </a:xfrm>
          <a:prstGeom prst="rect">
            <a:avLst/>
          </a:prstGeom>
        </p:spPr>
        <p:txBody>
          <a:bodyPr vert="horz" wrap="square" lIns="0" tIns="0" rIns="0" bIns="0" rtlCol="0" anchor="t">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800" spc="0" dirty="0">
                <a:solidFill>
                  <a:schemeClr val="tx1"/>
                </a:solidFill>
                <a:latin typeface="+mn-lt"/>
                <a:cs typeface="Segoe UI Semilight"/>
              </a:rPr>
              <a:t>In this lab, you learn about backup and recovery of Azure virtual machines.</a:t>
            </a:r>
          </a:p>
          <a:p>
            <a:endParaRPr lang="en-US" sz="1800" spc="0" dirty="0">
              <a:solidFill>
                <a:schemeClr val="tx1"/>
              </a:solidFill>
              <a:latin typeface="+mn-lt"/>
              <a:cs typeface="Segoe UI Semilight"/>
            </a:endParaRPr>
          </a:p>
          <a:p>
            <a:r>
              <a:rPr lang="en-US" sz="1800" spc="0" dirty="0">
                <a:solidFill>
                  <a:schemeClr val="tx1"/>
                </a:solidFill>
                <a:latin typeface="+mn-lt"/>
                <a:cs typeface="Segoe UI Semilight"/>
              </a:rPr>
              <a:t>You learn to create a Recovery Service vault and a backup policy for Azure virtual machines.</a:t>
            </a:r>
          </a:p>
          <a:p>
            <a:endParaRPr lang="en-US" sz="1800" spc="0" dirty="0">
              <a:solidFill>
                <a:schemeClr val="tx1"/>
              </a:solidFill>
              <a:latin typeface="+mn-lt"/>
              <a:cs typeface="Segoe UI Semilight"/>
            </a:endParaRPr>
          </a:p>
          <a:p>
            <a:r>
              <a:rPr lang="en-US" sz="1800" spc="0" dirty="0">
                <a:solidFill>
                  <a:schemeClr val="tx1"/>
                </a:solidFill>
                <a:latin typeface="+mn-lt"/>
                <a:cs typeface="Segoe UI Semilight"/>
              </a:rPr>
              <a:t>You learn about disaster recovery with Azure Site Recovery for virtual machines. </a:t>
            </a:r>
          </a:p>
        </p:txBody>
      </p:sp>
      <p:sp>
        <p:nvSpPr>
          <p:cNvPr id="39" name="Rectangle 38">
            <a:extLst>
              <a:ext uri="{FF2B5EF4-FFF2-40B4-BE49-F238E27FC236}">
                <a16:creationId xmlns:a16="http://schemas.microsoft.com/office/drawing/2014/main" id="{BC42E0FD-A4D8-43B9-8CE6-955654DEB296}"/>
              </a:ext>
            </a:extLst>
          </p:cNvPr>
          <p:cNvSpPr/>
          <p:nvPr/>
        </p:nvSpPr>
        <p:spPr bwMode="auto">
          <a:xfrm>
            <a:off x="5134846" y="2059702"/>
            <a:ext cx="7300747" cy="3624173"/>
          </a:xfrm>
          <a:prstGeom prst="rect">
            <a:avLst/>
          </a:prstGeom>
          <a:solidFill>
            <a:schemeClr val="bg1"/>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54" tIns="137141" rIns="182854" bIns="137141" numCol="1" spcCol="1270" anchor="t" anchorCtr="0">
            <a:noAutofit/>
          </a:bodyPr>
          <a:lstStyle/>
          <a:p>
            <a:pPr>
              <a:spcAft>
                <a:spcPts val="612"/>
              </a:spcAft>
            </a:pPr>
            <a:r>
              <a:rPr lang="en-US" sz="2040" dirty="0">
                <a:solidFill>
                  <a:schemeClr val="tx1"/>
                </a:solidFill>
                <a:latin typeface="Segoe UI Semibold" panose="020B0702040204020203" pitchFamily="34" charset="0"/>
                <a:cs typeface="Segoe UI Semibold" panose="020B0702040204020203" pitchFamily="34" charset="0"/>
              </a:rPr>
              <a:t>Task 1</a:t>
            </a:r>
            <a:r>
              <a:rPr lang="en-US" sz="2040" dirty="0">
                <a:solidFill>
                  <a:schemeClr val="tx1"/>
                </a:solidFill>
                <a:cs typeface="Segoe UI Semilight"/>
              </a:rPr>
              <a:t>: Use a template to provision an infrastructure.</a:t>
            </a:r>
          </a:p>
          <a:p>
            <a:pPr>
              <a:spcAft>
                <a:spcPts val="612"/>
              </a:spcAft>
            </a:pPr>
            <a:r>
              <a:rPr lang="en-US" sz="2040" dirty="0">
                <a:solidFill>
                  <a:srgbClr val="1F2328"/>
                </a:solidFill>
                <a:latin typeface="Segoe UI Semibold" panose="020B0702040204020203" pitchFamily="34" charset="0"/>
                <a:cs typeface="Segoe UI Semibold" panose="020B0702040204020203" pitchFamily="34" charset="0"/>
              </a:rPr>
              <a:t>Task 2</a:t>
            </a:r>
            <a:r>
              <a:rPr lang="en-US" sz="2040" dirty="0">
                <a:solidFill>
                  <a:srgbClr val="1F2328"/>
                </a:solidFill>
              </a:rPr>
              <a:t>: Create and configure a Recovery Services vault.</a:t>
            </a:r>
          </a:p>
          <a:p>
            <a:pPr>
              <a:spcAft>
                <a:spcPts val="612"/>
              </a:spcAft>
            </a:pPr>
            <a:r>
              <a:rPr lang="en-US" sz="2040" dirty="0">
                <a:solidFill>
                  <a:srgbClr val="1F2328"/>
                </a:solidFill>
                <a:latin typeface="Segoe UI Semibold" panose="020B0702040204020203" pitchFamily="34" charset="0"/>
                <a:cs typeface="Segoe UI Semibold" panose="020B0702040204020203" pitchFamily="34" charset="0"/>
              </a:rPr>
              <a:t>Task 3</a:t>
            </a:r>
            <a:r>
              <a:rPr lang="en-US" sz="2040" dirty="0">
                <a:solidFill>
                  <a:srgbClr val="1F2328"/>
                </a:solidFill>
              </a:rPr>
              <a:t>: Configure Azure virtual machine-level backup.</a:t>
            </a:r>
          </a:p>
          <a:p>
            <a:pPr>
              <a:spcAft>
                <a:spcPts val="612"/>
              </a:spcAft>
            </a:pPr>
            <a:r>
              <a:rPr lang="en-US" sz="2040" dirty="0">
                <a:solidFill>
                  <a:srgbClr val="1F2328"/>
                </a:solidFill>
                <a:latin typeface="Segoe UI Semibold" panose="020B0702040204020203" pitchFamily="34" charset="0"/>
                <a:cs typeface="Segoe UI Semibold" panose="020B0702040204020203" pitchFamily="34" charset="0"/>
              </a:rPr>
              <a:t>Task 4</a:t>
            </a:r>
            <a:r>
              <a:rPr lang="en-US" sz="2040" dirty="0">
                <a:solidFill>
                  <a:srgbClr val="1F2328"/>
                </a:solidFill>
              </a:rPr>
              <a:t>: Monitor Azure Backup.</a:t>
            </a:r>
          </a:p>
          <a:p>
            <a:pPr>
              <a:spcAft>
                <a:spcPts val="612"/>
              </a:spcAft>
            </a:pPr>
            <a:r>
              <a:rPr lang="en-US" sz="2040" dirty="0">
                <a:solidFill>
                  <a:srgbClr val="1F2328"/>
                </a:solidFill>
                <a:latin typeface="Segoe UI Semibold" panose="020B0702040204020203" pitchFamily="34" charset="0"/>
                <a:cs typeface="Segoe UI Semibold" panose="020B0702040204020203" pitchFamily="34" charset="0"/>
              </a:rPr>
              <a:t>Task 5</a:t>
            </a:r>
            <a:r>
              <a:rPr lang="en-US" sz="2040" dirty="0">
                <a:solidFill>
                  <a:srgbClr val="1F2328"/>
                </a:solidFill>
              </a:rPr>
              <a:t>: Enable virtual machine replication.</a:t>
            </a:r>
          </a:p>
          <a:p>
            <a:pPr>
              <a:spcAft>
                <a:spcPts val="612"/>
              </a:spcAft>
            </a:pPr>
            <a:endParaRPr lang="en-US" sz="2040" dirty="0">
              <a:solidFill>
                <a:schemeClr val="tx1"/>
              </a:solidFill>
              <a:cs typeface="Segoe UI Semilight"/>
            </a:endParaRPr>
          </a:p>
          <a:p>
            <a:pPr>
              <a:spcAft>
                <a:spcPts val="612"/>
              </a:spcAft>
            </a:pPr>
            <a:endParaRPr lang="en-US" sz="2040" dirty="0">
              <a:solidFill>
                <a:schemeClr val="tx1"/>
              </a:solidFill>
              <a:cs typeface="Segoe UI Semilight"/>
            </a:endParaRPr>
          </a:p>
          <a:p>
            <a:pPr>
              <a:spcAft>
                <a:spcPts val="612"/>
              </a:spcAft>
            </a:pPr>
            <a:endParaRPr lang="en-US" sz="2040" dirty="0">
              <a:solidFill>
                <a:schemeClr val="tx1"/>
              </a:solidFill>
              <a:cs typeface="Segoe UI Semilight"/>
            </a:endParaRPr>
          </a:p>
          <a:p>
            <a:pPr>
              <a:spcAft>
                <a:spcPts val="612"/>
              </a:spcAft>
            </a:pPr>
            <a:endParaRPr lang="en-US" sz="2040" dirty="0">
              <a:solidFill>
                <a:schemeClr val="tx1"/>
              </a:solidFill>
              <a:cs typeface="Segoe UI Semilight"/>
            </a:endParaRPr>
          </a:p>
          <a:p>
            <a:pPr>
              <a:spcAft>
                <a:spcPts val="612"/>
              </a:spcAft>
            </a:pPr>
            <a:endParaRPr lang="en-US" sz="2040" dirty="0">
              <a:solidFill>
                <a:schemeClr val="tx1"/>
              </a:solidFill>
              <a:cs typeface="Segoe UI Semilight"/>
            </a:endParaRPr>
          </a:p>
          <a:p>
            <a:pPr>
              <a:spcAft>
                <a:spcPts val="612"/>
              </a:spcAft>
            </a:pPr>
            <a:endParaRPr lang="en-US" sz="2040" dirty="0">
              <a:solidFill>
                <a:schemeClr val="tx1"/>
              </a:solidFill>
              <a:cs typeface="Segoe UI Semilight"/>
            </a:endParaRPr>
          </a:p>
        </p:txBody>
      </p:sp>
      <p:sp>
        <p:nvSpPr>
          <p:cNvPr id="2" name="Text Placeholder 2">
            <a:extLst>
              <a:ext uri="{FF2B5EF4-FFF2-40B4-BE49-F238E27FC236}">
                <a16:creationId xmlns:a16="http://schemas.microsoft.com/office/drawing/2014/main" id="{42ACE91D-A44C-4242-B64E-DF464150557E}"/>
              </a:ext>
              <a:ext uri="{C183D7F6-B498-43B3-948B-1728B52AA6E4}">
                <adec:decorative xmlns:adec="http://schemas.microsoft.com/office/drawing/2017/decorative" val="1"/>
              </a:ext>
            </a:extLst>
          </p:cNvPr>
          <p:cNvSpPr txBox="1">
            <a:spLocks/>
          </p:cNvSpPr>
          <p:nvPr/>
        </p:nvSpPr>
        <p:spPr>
          <a:xfrm>
            <a:off x="8251643" y="6126432"/>
            <a:ext cx="3408749" cy="246093"/>
          </a:xfrm>
          <a:prstGeom prst="rect">
            <a:avLst/>
          </a:prstGeom>
        </p:spPr>
        <p:txBody>
          <a:bodyPr vert="horz" wrap="square" lIns="0" tIns="0" rIns="0" bIns="0" rtlCol="0" anchor="t">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599" spc="0" dirty="0">
                <a:solidFill>
                  <a:schemeClr val="tx1"/>
                </a:solidFill>
                <a:latin typeface="+mn-lt"/>
                <a:cs typeface="Segoe UI Semilight"/>
              </a:rPr>
              <a:t>Next slide for an architecture diagram </a:t>
            </a:r>
          </a:p>
        </p:txBody>
      </p:sp>
      <p:sp>
        <p:nvSpPr>
          <p:cNvPr id="3" name="arrow_15">
            <a:extLst>
              <a:ext uri="{FF2B5EF4-FFF2-40B4-BE49-F238E27FC236}">
                <a16:creationId xmlns:a16="http://schemas.microsoft.com/office/drawing/2014/main" id="{EB453DD1-EECF-4A75-846C-27A38AC9C6D4}"/>
              </a:ext>
              <a:ext uri="{C183D7F6-B498-43B3-948B-1728B52AA6E4}">
                <adec:decorative xmlns:adec="http://schemas.microsoft.com/office/drawing/2017/decorative" val="1"/>
              </a:ext>
            </a:extLst>
          </p:cNvPr>
          <p:cNvSpPr>
            <a:spLocks noChangeAspect="1" noEditPoints="1"/>
          </p:cNvSpPr>
          <p:nvPr/>
        </p:nvSpPr>
        <p:spPr bwMode="auto">
          <a:xfrm>
            <a:off x="11783228" y="6137089"/>
            <a:ext cx="225900" cy="224873"/>
          </a:xfrm>
          <a:custGeom>
            <a:avLst/>
            <a:gdLst>
              <a:gd name="T0" fmla="*/ 0 w 304"/>
              <a:gd name="T1" fmla="*/ 151 h 303"/>
              <a:gd name="T2" fmla="*/ 152 w 304"/>
              <a:gd name="T3" fmla="*/ 0 h 303"/>
              <a:gd name="T4" fmla="*/ 304 w 304"/>
              <a:gd name="T5" fmla="*/ 151 h 303"/>
              <a:gd name="T6" fmla="*/ 152 w 304"/>
              <a:gd name="T7" fmla="*/ 303 h 303"/>
              <a:gd name="T8" fmla="*/ 0 w 304"/>
              <a:gd name="T9" fmla="*/ 151 h 303"/>
              <a:gd name="T10" fmla="*/ 151 w 304"/>
              <a:gd name="T11" fmla="*/ 223 h 303"/>
              <a:gd name="T12" fmla="*/ 223 w 304"/>
              <a:gd name="T13" fmla="*/ 151 h 303"/>
              <a:gd name="T14" fmla="*/ 151 w 304"/>
              <a:gd name="T15" fmla="*/ 79 h 303"/>
              <a:gd name="T16" fmla="*/ 223 w 304"/>
              <a:gd name="T17" fmla="*/ 151 h 303"/>
              <a:gd name="T18" fmla="*/ 73 w 304"/>
              <a:gd name="T19" fmla="*/ 151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4" h="303">
                <a:moveTo>
                  <a:pt x="0" y="151"/>
                </a:moveTo>
                <a:cubicBezTo>
                  <a:pt x="0" y="68"/>
                  <a:pt x="68" y="0"/>
                  <a:pt x="152" y="0"/>
                </a:cubicBezTo>
                <a:cubicBezTo>
                  <a:pt x="236" y="0"/>
                  <a:pt x="304" y="68"/>
                  <a:pt x="304" y="151"/>
                </a:cubicBezTo>
                <a:cubicBezTo>
                  <a:pt x="304" y="235"/>
                  <a:pt x="236" y="303"/>
                  <a:pt x="152" y="303"/>
                </a:cubicBezTo>
                <a:cubicBezTo>
                  <a:pt x="68" y="303"/>
                  <a:pt x="0" y="235"/>
                  <a:pt x="0" y="151"/>
                </a:cubicBezTo>
                <a:close/>
                <a:moveTo>
                  <a:pt x="151" y="223"/>
                </a:moveTo>
                <a:cubicBezTo>
                  <a:pt x="223" y="151"/>
                  <a:pt x="223" y="151"/>
                  <a:pt x="223" y="151"/>
                </a:cubicBezTo>
                <a:cubicBezTo>
                  <a:pt x="151" y="79"/>
                  <a:pt x="151" y="79"/>
                  <a:pt x="151" y="79"/>
                </a:cubicBezTo>
                <a:moveTo>
                  <a:pt x="223" y="151"/>
                </a:moveTo>
                <a:cubicBezTo>
                  <a:pt x="73" y="151"/>
                  <a:pt x="73" y="151"/>
                  <a:pt x="73" y="151"/>
                </a:cubicBezTo>
              </a:path>
            </a:pathLst>
          </a:custGeom>
          <a:solidFill>
            <a:srgbClr val="FFFF00"/>
          </a:solidFill>
          <a:ln w="15875" cap="sq">
            <a:solidFill>
              <a:schemeClr val="tx1"/>
            </a:solidFill>
            <a:prstDash val="solid"/>
            <a:miter lim="800000"/>
            <a:headEnd/>
            <a:tailEnd/>
          </a:ln>
        </p:spPr>
        <p:txBody>
          <a:bodyPr vert="horz" wrap="square" lIns="91427" tIns="45713" rIns="91427" bIns="45713" numCol="1" anchor="t" anchorCtr="0" compatLnSpc="1">
            <a:prstTxWarp prst="textNoShape">
              <a:avLst/>
            </a:prstTxWarp>
          </a:bodyPr>
          <a:lstStyle/>
          <a:p>
            <a:endParaRPr lang="en-US" sz="900" dirty="0">
              <a:gradFill>
                <a:gsLst>
                  <a:gs pos="0">
                    <a:srgbClr val="505050"/>
                  </a:gs>
                  <a:gs pos="100000">
                    <a:srgbClr val="505050"/>
                  </a:gs>
                </a:gsLst>
                <a:lin ang="5400000" scaled="1"/>
              </a:gradFill>
            </a:endParaRPr>
          </a:p>
        </p:txBody>
      </p:sp>
      <p:sp>
        <p:nvSpPr>
          <p:cNvPr id="4" name="TextBox 3">
            <a:extLst>
              <a:ext uri="{FF2B5EF4-FFF2-40B4-BE49-F238E27FC236}">
                <a16:creationId xmlns:a16="http://schemas.microsoft.com/office/drawing/2014/main" id="{E5282868-7975-EB5F-233D-4469DFA33CE6}"/>
              </a:ext>
              <a:ext uri="{C183D7F6-B498-43B3-948B-1728B52AA6E4}">
                <adec:decorative xmlns:adec="http://schemas.microsoft.com/office/drawing/2017/decorative" val="1"/>
              </a:ext>
            </a:extLst>
          </p:cNvPr>
          <p:cNvSpPr txBox="1"/>
          <p:nvPr/>
        </p:nvSpPr>
        <p:spPr>
          <a:xfrm>
            <a:off x="5035246" y="1738886"/>
            <a:ext cx="6215646" cy="414353"/>
          </a:xfrm>
          <a:prstGeom prst="rect">
            <a:avLst/>
          </a:prstGeom>
          <a:noFill/>
        </p:spPr>
        <p:txBody>
          <a:bodyPr wrap="square">
            <a:spAutoFit/>
          </a:bodyPr>
          <a:lstStyle/>
          <a:p>
            <a:r>
              <a:rPr lang="en-US" sz="2040" dirty="0">
                <a:latin typeface="Segoe UI Semibold" panose="020B0702040204020203" pitchFamily="34" charset="0"/>
                <a:cs typeface="Segoe UI Semibold" panose="020B0702040204020203" pitchFamily="34" charset="0"/>
              </a:rPr>
              <a:t>Job Skills</a:t>
            </a:r>
            <a:endParaRPr lang="en-US" sz="2040" dirty="0"/>
          </a:p>
        </p:txBody>
      </p:sp>
    </p:spTree>
    <p:extLst>
      <p:ext uri="{BB962C8B-B14F-4D97-AF65-F5344CB8AC3E}">
        <p14:creationId xmlns:p14="http://schemas.microsoft.com/office/powerpoint/2010/main" val="895319179"/>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C4A513-5C7E-629E-104B-76E27DFD45C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2005C9C-F897-7ABB-DA67-299ED6608AEC}"/>
              </a:ext>
            </a:extLst>
          </p:cNvPr>
          <p:cNvSpPr>
            <a:spLocks noGrp="1"/>
          </p:cNvSpPr>
          <p:nvPr>
            <p:ph type="title"/>
          </p:nvPr>
        </p:nvSpPr>
        <p:spPr/>
        <p:txBody>
          <a:bodyPr/>
          <a:lstStyle/>
          <a:p>
            <a:r>
              <a:rPr lang="en-US" sz="3264" dirty="0"/>
              <a:t>Lab 10 – Architecture diagram</a:t>
            </a:r>
          </a:p>
        </p:txBody>
      </p:sp>
      <p:grpSp>
        <p:nvGrpSpPr>
          <p:cNvPr id="34" name="Group 33" descr="Architecture diagram for the data protection lab tasks. ">
            <a:extLst>
              <a:ext uri="{FF2B5EF4-FFF2-40B4-BE49-F238E27FC236}">
                <a16:creationId xmlns:a16="http://schemas.microsoft.com/office/drawing/2014/main" id="{F12E7753-64F3-3C4C-CCD8-01D6AAF11D01}"/>
              </a:ext>
            </a:extLst>
          </p:cNvPr>
          <p:cNvGrpSpPr/>
          <p:nvPr/>
        </p:nvGrpSpPr>
        <p:grpSpPr>
          <a:xfrm>
            <a:off x="1398363" y="1355421"/>
            <a:ext cx="9964347" cy="4526533"/>
            <a:chOff x="829873" y="1328965"/>
            <a:chExt cx="9769855" cy="4438180"/>
          </a:xfrm>
        </p:grpSpPr>
        <p:sp>
          <p:nvSpPr>
            <p:cNvPr id="65" name="Rectangle 64">
              <a:extLst>
                <a:ext uri="{FF2B5EF4-FFF2-40B4-BE49-F238E27FC236}">
                  <a16:creationId xmlns:a16="http://schemas.microsoft.com/office/drawing/2014/main" id="{6F94B2CB-8F12-5692-398D-2CC23CF394C2}"/>
                </a:ext>
              </a:extLst>
            </p:cNvPr>
            <p:cNvSpPr/>
            <p:nvPr/>
          </p:nvSpPr>
          <p:spPr bwMode="auto">
            <a:xfrm>
              <a:off x="7093994" y="1839576"/>
              <a:ext cx="3505734" cy="2691880"/>
            </a:xfrm>
            <a:prstGeom prst="rect">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60" tIns="143408" rIns="179260" bIns="143408" numCol="1" spcCol="0" rtlCol="0" fromWordArt="0" anchor="t" anchorCtr="0" forceAA="0" compatLnSpc="1">
              <a:prstTxWarp prst="textNoShape">
                <a:avLst/>
              </a:prstTxWarp>
              <a:noAutofit/>
            </a:bodyPr>
            <a:lstStyle/>
            <a:p>
              <a:pPr algn="ctr" defTabSz="913926" fontAlgn="base">
                <a:lnSpc>
                  <a:spcPct val="90000"/>
                </a:lnSpc>
                <a:spcBef>
                  <a:spcPct val="0"/>
                </a:spcBef>
                <a:spcAft>
                  <a:spcPct val="0"/>
                </a:spcAft>
              </a:pPr>
              <a:endParaRPr lang="fr-FR" sz="1632" dirty="0">
                <a:gradFill>
                  <a:gsLst>
                    <a:gs pos="0">
                      <a:srgbClr val="FFFFFF"/>
                    </a:gs>
                    <a:gs pos="100000">
                      <a:srgbClr val="FFFFFF"/>
                    </a:gs>
                  </a:gsLst>
                  <a:lin ang="5400000" scaled="0"/>
                </a:gradFill>
                <a:cs typeface="Segoe UI" pitchFamily="34" charset="0"/>
              </a:endParaRPr>
            </a:p>
          </p:txBody>
        </p:sp>
        <p:sp>
          <p:nvSpPr>
            <p:cNvPr id="57" name="Rectangle 56">
              <a:extLst>
                <a:ext uri="{FF2B5EF4-FFF2-40B4-BE49-F238E27FC236}">
                  <a16:creationId xmlns:a16="http://schemas.microsoft.com/office/drawing/2014/main" id="{0088B804-58A4-AAAB-3355-0AACD9593D81}"/>
                </a:ext>
              </a:extLst>
            </p:cNvPr>
            <p:cNvSpPr/>
            <p:nvPr/>
          </p:nvSpPr>
          <p:spPr bwMode="auto">
            <a:xfrm>
              <a:off x="2331204" y="1885108"/>
              <a:ext cx="3501651" cy="3882037"/>
            </a:xfrm>
            <a:prstGeom prst="rect">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60" tIns="143408" rIns="179260" bIns="143408" numCol="1" spcCol="0" rtlCol="0" fromWordArt="0" anchor="t" anchorCtr="0" forceAA="0" compatLnSpc="1">
              <a:prstTxWarp prst="textNoShape">
                <a:avLst/>
              </a:prstTxWarp>
              <a:noAutofit/>
            </a:bodyPr>
            <a:lstStyle/>
            <a:p>
              <a:pPr algn="ctr" defTabSz="913926" fontAlgn="base">
                <a:lnSpc>
                  <a:spcPct val="90000"/>
                </a:lnSpc>
                <a:spcBef>
                  <a:spcPct val="0"/>
                </a:spcBef>
                <a:spcAft>
                  <a:spcPct val="0"/>
                </a:spcAft>
              </a:pPr>
              <a:endParaRPr lang="fr-FR" sz="1632" dirty="0">
                <a:gradFill>
                  <a:gsLst>
                    <a:gs pos="0">
                      <a:srgbClr val="FFFFFF"/>
                    </a:gs>
                    <a:gs pos="100000">
                      <a:srgbClr val="FFFFFF"/>
                    </a:gs>
                  </a:gsLst>
                  <a:lin ang="5400000" scaled="0"/>
                </a:gradFill>
                <a:cs typeface="Segoe UI" pitchFamily="34" charset="0"/>
              </a:endParaRPr>
            </a:p>
          </p:txBody>
        </p:sp>
        <p:sp>
          <p:nvSpPr>
            <p:cNvPr id="55" name="TextBox 54">
              <a:extLst>
                <a:ext uri="{FF2B5EF4-FFF2-40B4-BE49-F238E27FC236}">
                  <a16:creationId xmlns:a16="http://schemas.microsoft.com/office/drawing/2014/main" id="{9398A0C9-0259-9A5E-5CD1-5568233FB718}"/>
                </a:ext>
              </a:extLst>
            </p:cNvPr>
            <p:cNvSpPr txBox="1"/>
            <p:nvPr/>
          </p:nvSpPr>
          <p:spPr>
            <a:xfrm>
              <a:off x="2652957" y="1688076"/>
              <a:ext cx="2273358" cy="343492"/>
            </a:xfrm>
            <a:prstGeom prst="rect">
              <a:avLst/>
            </a:prstGeom>
            <a:solidFill>
              <a:schemeClr val="bg1"/>
            </a:solidFill>
          </p:spPr>
          <p:txBody>
            <a:bodyPr wrap="square">
              <a:spAutoFit/>
            </a:bodyPr>
            <a:lstStyle/>
            <a:p>
              <a:pPr algn="r"/>
              <a:r>
                <a:rPr lang="fr-FR" sz="1632" dirty="0"/>
                <a:t>az104-rg-region1</a:t>
              </a:r>
            </a:p>
          </p:txBody>
        </p:sp>
        <p:pic>
          <p:nvPicPr>
            <p:cNvPr id="59" name="Graphic 58">
              <a:extLst>
                <a:ext uri="{FF2B5EF4-FFF2-40B4-BE49-F238E27FC236}">
                  <a16:creationId xmlns:a16="http://schemas.microsoft.com/office/drawing/2014/main" id="{DB6CF43B-0F87-5942-C7F0-564BFF98F32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490326" y="1718364"/>
              <a:ext cx="368970" cy="333487"/>
            </a:xfrm>
            <a:prstGeom prst="rect">
              <a:avLst/>
            </a:prstGeom>
          </p:spPr>
        </p:pic>
        <p:sp>
          <p:nvSpPr>
            <p:cNvPr id="63" name="TextBox 62">
              <a:extLst>
                <a:ext uri="{FF2B5EF4-FFF2-40B4-BE49-F238E27FC236}">
                  <a16:creationId xmlns:a16="http://schemas.microsoft.com/office/drawing/2014/main" id="{BBC318BC-3112-4713-7112-BB75BE3545FB}"/>
                </a:ext>
              </a:extLst>
            </p:cNvPr>
            <p:cNvSpPr txBox="1"/>
            <p:nvPr/>
          </p:nvSpPr>
          <p:spPr>
            <a:xfrm>
              <a:off x="7572218" y="1688076"/>
              <a:ext cx="2129359" cy="343492"/>
            </a:xfrm>
            <a:prstGeom prst="rect">
              <a:avLst/>
            </a:prstGeom>
            <a:solidFill>
              <a:schemeClr val="bg1"/>
            </a:solidFill>
          </p:spPr>
          <p:txBody>
            <a:bodyPr wrap="square">
              <a:spAutoFit/>
            </a:bodyPr>
            <a:lstStyle/>
            <a:p>
              <a:pPr algn="r"/>
              <a:r>
                <a:rPr lang="fr-FR" sz="1632" dirty="0"/>
                <a:t>az104-rg-region2</a:t>
              </a:r>
            </a:p>
          </p:txBody>
        </p:sp>
        <p:sp>
          <p:nvSpPr>
            <p:cNvPr id="10" name="Rectangle 9">
              <a:extLst>
                <a:ext uri="{FF2B5EF4-FFF2-40B4-BE49-F238E27FC236}">
                  <a16:creationId xmlns:a16="http://schemas.microsoft.com/office/drawing/2014/main" id="{965C981D-A086-F53F-4FA8-75823AE7835B}"/>
                </a:ext>
              </a:extLst>
            </p:cNvPr>
            <p:cNvSpPr/>
            <p:nvPr/>
          </p:nvSpPr>
          <p:spPr bwMode="auto">
            <a:xfrm>
              <a:off x="2618412" y="3247473"/>
              <a:ext cx="2941762" cy="1072443"/>
            </a:xfrm>
            <a:prstGeom prst="rect">
              <a:avLst/>
            </a:prstGeom>
            <a:solidFill>
              <a:schemeClr val="accent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1632" dirty="0" err="1">
                <a:gradFill>
                  <a:gsLst>
                    <a:gs pos="0">
                      <a:srgbClr val="FFFFFF"/>
                    </a:gs>
                    <a:gs pos="100000">
                      <a:srgbClr val="FFFFFF"/>
                    </a:gs>
                  </a:gsLst>
                  <a:lin ang="5400000" scaled="0"/>
                </a:gradFill>
                <a:ea typeface="Segoe UI" pitchFamily="34" charset="0"/>
                <a:cs typeface="Segoe UI" pitchFamily="34" charset="0"/>
              </a:endParaRPr>
            </a:p>
          </p:txBody>
        </p:sp>
        <p:sp>
          <p:nvSpPr>
            <p:cNvPr id="67" name="TextBox 66">
              <a:extLst>
                <a:ext uri="{FF2B5EF4-FFF2-40B4-BE49-F238E27FC236}">
                  <a16:creationId xmlns:a16="http://schemas.microsoft.com/office/drawing/2014/main" id="{D0D904AD-EE0C-CA16-2955-146E1ED19E49}"/>
                </a:ext>
              </a:extLst>
            </p:cNvPr>
            <p:cNvSpPr txBox="1"/>
            <p:nvPr/>
          </p:nvSpPr>
          <p:spPr>
            <a:xfrm>
              <a:off x="4720533" y="3263331"/>
              <a:ext cx="839641" cy="343492"/>
            </a:xfrm>
            <a:prstGeom prst="rect">
              <a:avLst/>
            </a:prstGeom>
            <a:noFill/>
          </p:spPr>
          <p:txBody>
            <a:bodyPr wrap="square">
              <a:spAutoFit/>
            </a:bodyPr>
            <a:lstStyle/>
            <a:p>
              <a:r>
                <a:rPr lang="en-US" sz="1632" b="1" dirty="0">
                  <a:solidFill>
                    <a:schemeClr val="tx2">
                      <a:lumMod val="50000"/>
                    </a:schemeClr>
                  </a:solidFill>
                </a:rPr>
                <a:t>Task</a:t>
              </a:r>
              <a:r>
                <a:rPr lang="fr-FR" sz="1632" b="1" dirty="0">
                  <a:solidFill>
                    <a:schemeClr val="tx2">
                      <a:lumMod val="50000"/>
                    </a:schemeClr>
                  </a:solidFill>
                </a:rPr>
                <a:t> 2</a:t>
              </a:r>
            </a:p>
          </p:txBody>
        </p:sp>
        <p:pic>
          <p:nvPicPr>
            <p:cNvPr id="69" name="Graphic 68">
              <a:extLst>
                <a:ext uri="{FF2B5EF4-FFF2-40B4-BE49-F238E27FC236}">
                  <a16:creationId xmlns:a16="http://schemas.microsoft.com/office/drawing/2014/main" id="{DC692ABC-9909-4543-AC01-677BA6BF41F5}"/>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838861" y="3339835"/>
              <a:ext cx="676899" cy="611804"/>
            </a:xfrm>
            <a:prstGeom prst="rect">
              <a:avLst/>
            </a:prstGeom>
          </p:spPr>
        </p:pic>
        <p:pic>
          <p:nvPicPr>
            <p:cNvPr id="71" name="Graphic 70">
              <a:extLst>
                <a:ext uri="{FF2B5EF4-FFF2-40B4-BE49-F238E27FC236}">
                  <a16:creationId xmlns:a16="http://schemas.microsoft.com/office/drawing/2014/main" id="{F062EE0F-B2D4-39D2-CBBF-9B853854CE8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355305" y="1672832"/>
              <a:ext cx="368970" cy="333487"/>
            </a:xfrm>
            <a:prstGeom prst="rect">
              <a:avLst/>
            </a:prstGeom>
          </p:spPr>
        </p:pic>
        <p:sp>
          <p:nvSpPr>
            <p:cNvPr id="73" name="TextBox 72">
              <a:extLst>
                <a:ext uri="{FF2B5EF4-FFF2-40B4-BE49-F238E27FC236}">
                  <a16:creationId xmlns:a16="http://schemas.microsoft.com/office/drawing/2014/main" id="{867EB593-5541-00AE-F7DE-2D53FB7859EC}"/>
                </a:ext>
              </a:extLst>
            </p:cNvPr>
            <p:cNvSpPr txBox="1"/>
            <p:nvPr/>
          </p:nvSpPr>
          <p:spPr>
            <a:xfrm>
              <a:off x="3122226" y="3953885"/>
              <a:ext cx="2110168" cy="343492"/>
            </a:xfrm>
            <a:prstGeom prst="rect">
              <a:avLst/>
            </a:prstGeom>
            <a:noFill/>
          </p:spPr>
          <p:txBody>
            <a:bodyPr wrap="square">
              <a:spAutoFit/>
            </a:bodyPr>
            <a:lstStyle/>
            <a:p>
              <a:r>
                <a:rPr lang="fr-FR" sz="1632" dirty="0"/>
                <a:t>az104-rsv-region1</a:t>
              </a:r>
            </a:p>
          </p:txBody>
        </p:sp>
        <p:sp>
          <p:nvSpPr>
            <p:cNvPr id="13" name="Rectangle 12">
              <a:extLst>
                <a:ext uri="{FF2B5EF4-FFF2-40B4-BE49-F238E27FC236}">
                  <a16:creationId xmlns:a16="http://schemas.microsoft.com/office/drawing/2014/main" id="{63D3DE6C-3DB2-739D-DC61-FF19E0BA1C52}"/>
                </a:ext>
              </a:extLst>
            </p:cNvPr>
            <p:cNvSpPr/>
            <p:nvPr/>
          </p:nvSpPr>
          <p:spPr bwMode="auto">
            <a:xfrm>
              <a:off x="2622497" y="2079410"/>
              <a:ext cx="2941762" cy="1072443"/>
            </a:xfrm>
            <a:prstGeom prst="rect">
              <a:avLst/>
            </a:prstGeom>
            <a:solidFill>
              <a:schemeClr val="accent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1632" dirty="0" err="1">
                <a:gradFill>
                  <a:gsLst>
                    <a:gs pos="0">
                      <a:srgbClr val="FFFFFF"/>
                    </a:gs>
                    <a:gs pos="100000">
                      <a:srgbClr val="FFFFFF"/>
                    </a:gs>
                  </a:gsLst>
                  <a:lin ang="5400000" scaled="0"/>
                </a:gradFill>
                <a:ea typeface="Segoe UI" pitchFamily="34" charset="0"/>
                <a:cs typeface="Segoe UI" pitchFamily="34" charset="0"/>
              </a:endParaRPr>
            </a:p>
          </p:txBody>
        </p:sp>
        <p:sp>
          <p:nvSpPr>
            <p:cNvPr id="93" name="TextBox 92">
              <a:extLst>
                <a:ext uri="{FF2B5EF4-FFF2-40B4-BE49-F238E27FC236}">
                  <a16:creationId xmlns:a16="http://schemas.microsoft.com/office/drawing/2014/main" id="{93F2F0D0-55E4-E6B5-BBB1-966D1C7E1BCA}"/>
                </a:ext>
              </a:extLst>
            </p:cNvPr>
            <p:cNvSpPr txBox="1"/>
            <p:nvPr/>
          </p:nvSpPr>
          <p:spPr>
            <a:xfrm>
              <a:off x="3117427" y="2769462"/>
              <a:ext cx="1737146" cy="343492"/>
            </a:xfrm>
            <a:prstGeom prst="rect">
              <a:avLst/>
            </a:prstGeom>
            <a:noFill/>
          </p:spPr>
          <p:txBody>
            <a:bodyPr wrap="square">
              <a:spAutoFit/>
            </a:bodyPr>
            <a:lstStyle/>
            <a:p>
              <a:pPr algn="ctr"/>
              <a:r>
                <a:rPr lang="fr-FR" sz="1632" dirty="0"/>
                <a:t>az104-10-vm0</a:t>
              </a:r>
            </a:p>
          </p:txBody>
        </p:sp>
        <p:pic>
          <p:nvPicPr>
            <p:cNvPr id="95" name="Graphic 94">
              <a:extLst>
                <a:ext uri="{FF2B5EF4-FFF2-40B4-BE49-F238E27FC236}">
                  <a16:creationId xmlns:a16="http://schemas.microsoft.com/office/drawing/2014/main" id="{8F732D88-DA00-58D3-E163-AB57BCAA989D}"/>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744564" y="2298731"/>
              <a:ext cx="482873" cy="436437"/>
            </a:xfrm>
            <a:prstGeom prst="rect">
              <a:avLst/>
            </a:prstGeom>
          </p:spPr>
        </p:pic>
        <p:sp>
          <p:nvSpPr>
            <p:cNvPr id="11" name="Rectangle 10">
              <a:extLst>
                <a:ext uri="{FF2B5EF4-FFF2-40B4-BE49-F238E27FC236}">
                  <a16:creationId xmlns:a16="http://schemas.microsoft.com/office/drawing/2014/main" id="{C4DDDB12-BF98-8E80-54E2-16950BC34A24}"/>
                </a:ext>
              </a:extLst>
            </p:cNvPr>
            <p:cNvSpPr/>
            <p:nvPr/>
          </p:nvSpPr>
          <p:spPr bwMode="auto">
            <a:xfrm>
              <a:off x="2621316" y="4480334"/>
              <a:ext cx="2941762" cy="1072443"/>
            </a:xfrm>
            <a:prstGeom prst="rect">
              <a:avLst/>
            </a:prstGeom>
            <a:solidFill>
              <a:schemeClr val="accent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1632" dirty="0" err="1">
                <a:gradFill>
                  <a:gsLst>
                    <a:gs pos="0">
                      <a:srgbClr val="FFFFFF"/>
                    </a:gs>
                    <a:gs pos="100000">
                      <a:srgbClr val="FFFFFF"/>
                    </a:gs>
                  </a:gsLst>
                  <a:lin ang="5400000" scaled="0"/>
                </a:gradFill>
                <a:ea typeface="Segoe UI" pitchFamily="34" charset="0"/>
                <a:cs typeface="Segoe UI" pitchFamily="34" charset="0"/>
              </a:endParaRPr>
            </a:p>
          </p:txBody>
        </p:sp>
        <p:sp>
          <p:nvSpPr>
            <p:cNvPr id="12" name="TextBox 11">
              <a:extLst>
                <a:ext uri="{FF2B5EF4-FFF2-40B4-BE49-F238E27FC236}">
                  <a16:creationId xmlns:a16="http://schemas.microsoft.com/office/drawing/2014/main" id="{4079E449-FDF4-B595-137E-8B98C0F84F44}"/>
                </a:ext>
              </a:extLst>
            </p:cNvPr>
            <p:cNvSpPr txBox="1"/>
            <p:nvPr/>
          </p:nvSpPr>
          <p:spPr>
            <a:xfrm>
              <a:off x="4723437" y="4496192"/>
              <a:ext cx="839641" cy="343492"/>
            </a:xfrm>
            <a:prstGeom prst="rect">
              <a:avLst/>
            </a:prstGeom>
            <a:noFill/>
          </p:spPr>
          <p:txBody>
            <a:bodyPr wrap="square">
              <a:spAutoFit/>
            </a:bodyPr>
            <a:lstStyle/>
            <a:p>
              <a:r>
                <a:rPr lang="en-US" sz="1632" b="1" dirty="0">
                  <a:solidFill>
                    <a:schemeClr val="tx2">
                      <a:lumMod val="50000"/>
                    </a:schemeClr>
                  </a:solidFill>
                </a:rPr>
                <a:t>Task</a:t>
              </a:r>
              <a:r>
                <a:rPr lang="fr-FR" sz="1632" b="1" dirty="0">
                  <a:solidFill>
                    <a:schemeClr val="tx2">
                      <a:lumMod val="50000"/>
                    </a:schemeClr>
                  </a:solidFill>
                </a:rPr>
                <a:t> 3</a:t>
              </a:r>
            </a:p>
          </p:txBody>
        </p:sp>
        <p:pic>
          <p:nvPicPr>
            <p:cNvPr id="4" name="Graphic 3">
              <a:extLst>
                <a:ext uri="{FF2B5EF4-FFF2-40B4-BE49-F238E27FC236}">
                  <a16:creationId xmlns:a16="http://schemas.microsoft.com/office/drawing/2014/main" id="{B70D8AB6-D1F2-673F-AF71-FB6EF8C0F989}"/>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3773799" y="4531456"/>
              <a:ext cx="776923" cy="702209"/>
            </a:xfrm>
            <a:prstGeom prst="rect">
              <a:avLst/>
            </a:prstGeom>
          </p:spPr>
        </p:pic>
        <p:sp>
          <p:nvSpPr>
            <p:cNvPr id="6" name="TextBox 5">
              <a:extLst>
                <a:ext uri="{FF2B5EF4-FFF2-40B4-BE49-F238E27FC236}">
                  <a16:creationId xmlns:a16="http://schemas.microsoft.com/office/drawing/2014/main" id="{D6F9E20D-5121-07B4-DC4E-DD03350C59C6}"/>
                </a:ext>
              </a:extLst>
            </p:cNvPr>
            <p:cNvSpPr txBox="1"/>
            <p:nvPr/>
          </p:nvSpPr>
          <p:spPr>
            <a:xfrm>
              <a:off x="3510260" y="1328965"/>
              <a:ext cx="1434353" cy="343492"/>
            </a:xfrm>
            <a:prstGeom prst="rect">
              <a:avLst/>
            </a:prstGeom>
            <a:noFill/>
          </p:spPr>
          <p:txBody>
            <a:bodyPr wrap="square">
              <a:spAutoFit/>
            </a:bodyPr>
            <a:lstStyle/>
            <a:p>
              <a:r>
                <a:rPr lang="en-US" sz="1632" b="1" dirty="0"/>
                <a:t>Region 1</a:t>
              </a:r>
            </a:p>
          </p:txBody>
        </p:sp>
        <p:sp>
          <p:nvSpPr>
            <p:cNvPr id="7" name="TextBox 6">
              <a:extLst>
                <a:ext uri="{FF2B5EF4-FFF2-40B4-BE49-F238E27FC236}">
                  <a16:creationId xmlns:a16="http://schemas.microsoft.com/office/drawing/2014/main" id="{15424227-FBD4-FD78-5C6D-5C25B6C9065D}"/>
                </a:ext>
              </a:extLst>
            </p:cNvPr>
            <p:cNvSpPr txBox="1"/>
            <p:nvPr/>
          </p:nvSpPr>
          <p:spPr>
            <a:xfrm>
              <a:off x="8267224" y="1355829"/>
              <a:ext cx="1434353" cy="343492"/>
            </a:xfrm>
            <a:prstGeom prst="rect">
              <a:avLst/>
            </a:prstGeom>
            <a:noFill/>
          </p:spPr>
          <p:txBody>
            <a:bodyPr wrap="square">
              <a:spAutoFit/>
            </a:bodyPr>
            <a:lstStyle/>
            <a:p>
              <a:r>
                <a:rPr lang="en-US" sz="1632" b="1" dirty="0"/>
                <a:t>Region 2</a:t>
              </a:r>
            </a:p>
          </p:txBody>
        </p:sp>
        <p:sp>
          <p:nvSpPr>
            <p:cNvPr id="9" name="TextBox 8">
              <a:extLst>
                <a:ext uri="{FF2B5EF4-FFF2-40B4-BE49-F238E27FC236}">
                  <a16:creationId xmlns:a16="http://schemas.microsoft.com/office/drawing/2014/main" id="{836F04F9-F245-68B1-133E-635F12852DD2}"/>
                </a:ext>
              </a:extLst>
            </p:cNvPr>
            <p:cNvSpPr txBox="1"/>
            <p:nvPr/>
          </p:nvSpPr>
          <p:spPr>
            <a:xfrm>
              <a:off x="3331743" y="5206606"/>
              <a:ext cx="1691499" cy="343492"/>
            </a:xfrm>
            <a:prstGeom prst="rect">
              <a:avLst/>
            </a:prstGeom>
            <a:noFill/>
          </p:spPr>
          <p:txBody>
            <a:bodyPr wrap="square">
              <a:spAutoFit/>
            </a:bodyPr>
            <a:lstStyle/>
            <a:p>
              <a:r>
                <a:rPr lang="en-US" sz="1632" dirty="0"/>
                <a:t>Azure Backup</a:t>
              </a:r>
            </a:p>
          </p:txBody>
        </p:sp>
        <p:sp>
          <p:nvSpPr>
            <p:cNvPr id="61" name="TextBox 60">
              <a:extLst>
                <a:ext uri="{FF2B5EF4-FFF2-40B4-BE49-F238E27FC236}">
                  <a16:creationId xmlns:a16="http://schemas.microsoft.com/office/drawing/2014/main" id="{38951EF5-0D37-FFD5-358B-55BAF45FAC9D}"/>
                </a:ext>
              </a:extLst>
            </p:cNvPr>
            <p:cNvSpPr txBox="1"/>
            <p:nvPr/>
          </p:nvSpPr>
          <p:spPr>
            <a:xfrm>
              <a:off x="4682991" y="2061451"/>
              <a:ext cx="839641" cy="343492"/>
            </a:xfrm>
            <a:prstGeom prst="rect">
              <a:avLst/>
            </a:prstGeom>
            <a:noFill/>
          </p:spPr>
          <p:txBody>
            <a:bodyPr wrap="square">
              <a:spAutoFit/>
            </a:bodyPr>
            <a:lstStyle/>
            <a:p>
              <a:r>
                <a:rPr lang="fr-FR" sz="1632" b="1" dirty="0">
                  <a:solidFill>
                    <a:schemeClr val="tx2">
                      <a:lumMod val="50000"/>
                    </a:schemeClr>
                  </a:solidFill>
                </a:rPr>
                <a:t>Task 1</a:t>
              </a:r>
            </a:p>
          </p:txBody>
        </p:sp>
        <p:sp>
          <p:nvSpPr>
            <p:cNvPr id="19" name="Rectangle 18">
              <a:extLst>
                <a:ext uri="{FF2B5EF4-FFF2-40B4-BE49-F238E27FC236}">
                  <a16:creationId xmlns:a16="http://schemas.microsoft.com/office/drawing/2014/main" id="{F4069F41-B673-27F7-298D-80F0BC814BEE}"/>
                </a:ext>
              </a:extLst>
            </p:cNvPr>
            <p:cNvSpPr/>
            <p:nvPr/>
          </p:nvSpPr>
          <p:spPr bwMode="auto">
            <a:xfrm>
              <a:off x="7381629" y="2093287"/>
              <a:ext cx="2941762" cy="1072443"/>
            </a:xfrm>
            <a:prstGeom prst="rect">
              <a:avLst/>
            </a:prstGeom>
            <a:solidFill>
              <a:schemeClr val="accent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1632"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TextBox 19">
              <a:extLst>
                <a:ext uri="{FF2B5EF4-FFF2-40B4-BE49-F238E27FC236}">
                  <a16:creationId xmlns:a16="http://schemas.microsoft.com/office/drawing/2014/main" id="{4F9D4C84-663B-64FC-8196-BE49E361569A}"/>
                </a:ext>
              </a:extLst>
            </p:cNvPr>
            <p:cNvSpPr txBox="1"/>
            <p:nvPr/>
          </p:nvSpPr>
          <p:spPr>
            <a:xfrm>
              <a:off x="9560585" y="2090073"/>
              <a:ext cx="839641" cy="343492"/>
            </a:xfrm>
            <a:prstGeom prst="rect">
              <a:avLst/>
            </a:prstGeom>
            <a:noFill/>
          </p:spPr>
          <p:txBody>
            <a:bodyPr wrap="square">
              <a:spAutoFit/>
            </a:bodyPr>
            <a:lstStyle/>
            <a:p>
              <a:r>
                <a:rPr lang="en-US" sz="1632" b="1" dirty="0">
                  <a:solidFill>
                    <a:schemeClr val="tx2">
                      <a:lumMod val="50000"/>
                    </a:schemeClr>
                  </a:solidFill>
                </a:rPr>
                <a:t>Task</a:t>
              </a:r>
              <a:r>
                <a:rPr lang="fr-FR" sz="1632" b="1" dirty="0">
                  <a:solidFill>
                    <a:schemeClr val="tx2">
                      <a:lumMod val="50000"/>
                    </a:schemeClr>
                  </a:solidFill>
                </a:rPr>
                <a:t> 5</a:t>
              </a:r>
            </a:p>
          </p:txBody>
        </p:sp>
        <p:cxnSp>
          <p:nvCxnSpPr>
            <p:cNvPr id="23" name="Connector: Elbow 22">
              <a:extLst>
                <a:ext uri="{FF2B5EF4-FFF2-40B4-BE49-F238E27FC236}">
                  <a16:creationId xmlns:a16="http://schemas.microsoft.com/office/drawing/2014/main" id="{28BCF9AD-5D63-32B4-DFE4-DED57116EA1D}"/>
                </a:ext>
              </a:extLst>
            </p:cNvPr>
            <p:cNvCxnSpPr>
              <a:cxnSpLocks/>
              <a:stCxn id="95" idx="3"/>
            </p:cNvCxnSpPr>
            <p:nvPr/>
          </p:nvCxnSpPr>
          <p:spPr>
            <a:xfrm flipV="1">
              <a:off x="4227437" y="2513435"/>
              <a:ext cx="3154192" cy="3515"/>
            </a:xfrm>
            <a:prstGeom prst="bent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pic>
          <p:nvPicPr>
            <p:cNvPr id="32" name="Graphic 31">
              <a:extLst>
                <a:ext uri="{FF2B5EF4-FFF2-40B4-BE49-F238E27FC236}">
                  <a16:creationId xmlns:a16="http://schemas.microsoft.com/office/drawing/2014/main" id="{E727CC47-7A91-4068-ABD3-11754976BE03}"/>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106872" y="2142981"/>
              <a:ext cx="676899" cy="611804"/>
            </a:xfrm>
            <a:prstGeom prst="rect">
              <a:avLst/>
            </a:prstGeom>
          </p:spPr>
        </p:pic>
        <p:pic>
          <p:nvPicPr>
            <p:cNvPr id="5" name="Graphic 4">
              <a:extLst>
                <a:ext uri="{FF2B5EF4-FFF2-40B4-BE49-F238E27FC236}">
                  <a16:creationId xmlns:a16="http://schemas.microsoft.com/office/drawing/2014/main" id="{16B21469-8D8C-E33F-67DE-2384581D2121}"/>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872031" y="4645757"/>
              <a:ext cx="843257" cy="762164"/>
            </a:xfrm>
            <a:prstGeom prst="rect">
              <a:avLst/>
            </a:prstGeom>
          </p:spPr>
        </p:pic>
        <p:sp>
          <p:nvSpPr>
            <p:cNvPr id="8" name="TextBox 7">
              <a:extLst>
                <a:ext uri="{FF2B5EF4-FFF2-40B4-BE49-F238E27FC236}">
                  <a16:creationId xmlns:a16="http://schemas.microsoft.com/office/drawing/2014/main" id="{C4035E2A-23D8-0BB8-EFC7-CBF4960BB665}"/>
                </a:ext>
              </a:extLst>
            </p:cNvPr>
            <p:cNvSpPr txBox="1"/>
            <p:nvPr/>
          </p:nvSpPr>
          <p:spPr>
            <a:xfrm>
              <a:off x="907371" y="4291646"/>
              <a:ext cx="839641" cy="343492"/>
            </a:xfrm>
            <a:prstGeom prst="rect">
              <a:avLst/>
            </a:prstGeom>
            <a:noFill/>
          </p:spPr>
          <p:txBody>
            <a:bodyPr wrap="square">
              <a:spAutoFit/>
            </a:bodyPr>
            <a:lstStyle/>
            <a:p>
              <a:r>
                <a:rPr lang="en-US" sz="1632" b="1" dirty="0">
                  <a:solidFill>
                    <a:schemeClr val="tx2">
                      <a:lumMod val="50000"/>
                    </a:schemeClr>
                  </a:solidFill>
                </a:rPr>
                <a:t>Task</a:t>
              </a:r>
              <a:r>
                <a:rPr lang="fr-FR" sz="1632" b="1" dirty="0">
                  <a:solidFill>
                    <a:schemeClr val="tx2">
                      <a:lumMod val="50000"/>
                    </a:schemeClr>
                  </a:solidFill>
                </a:rPr>
                <a:t> 4</a:t>
              </a:r>
            </a:p>
          </p:txBody>
        </p:sp>
        <p:sp>
          <p:nvSpPr>
            <p:cNvPr id="14" name="TextBox 13">
              <a:extLst>
                <a:ext uri="{FF2B5EF4-FFF2-40B4-BE49-F238E27FC236}">
                  <a16:creationId xmlns:a16="http://schemas.microsoft.com/office/drawing/2014/main" id="{E6DE96BB-9B3B-3F54-6343-FFD9E276BDFE}"/>
                </a:ext>
              </a:extLst>
            </p:cNvPr>
            <p:cNvSpPr txBox="1"/>
            <p:nvPr/>
          </p:nvSpPr>
          <p:spPr>
            <a:xfrm>
              <a:off x="829873" y="5386566"/>
              <a:ext cx="961495" cy="343492"/>
            </a:xfrm>
            <a:prstGeom prst="rect">
              <a:avLst/>
            </a:prstGeom>
            <a:noFill/>
          </p:spPr>
          <p:txBody>
            <a:bodyPr wrap="square">
              <a:spAutoFit/>
            </a:bodyPr>
            <a:lstStyle/>
            <a:p>
              <a:r>
                <a:rPr lang="en-US" sz="1632" dirty="0"/>
                <a:t>Monitor</a:t>
              </a:r>
            </a:p>
          </p:txBody>
        </p:sp>
        <p:cxnSp>
          <p:nvCxnSpPr>
            <p:cNvPr id="17" name="Straight Arrow Connector 16">
              <a:extLst>
                <a:ext uri="{FF2B5EF4-FFF2-40B4-BE49-F238E27FC236}">
                  <a16:creationId xmlns:a16="http://schemas.microsoft.com/office/drawing/2014/main" id="{D477A649-9401-34AB-919A-BC73541B2D3B}"/>
                </a:ext>
              </a:extLst>
            </p:cNvPr>
            <p:cNvCxnSpPr>
              <a:cxnSpLocks/>
              <a:stCxn id="5" idx="3"/>
              <a:endCxn id="11" idx="1"/>
            </p:cNvCxnSpPr>
            <p:nvPr/>
          </p:nvCxnSpPr>
          <p:spPr>
            <a:xfrm flipV="1">
              <a:off x="1715288" y="5016556"/>
              <a:ext cx="906028" cy="10283"/>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3947A304-5209-B8DF-5A54-EF385E40ACB6}"/>
                </a:ext>
              </a:extLst>
            </p:cNvPr>
            <p:cNvSpPr txBox="1"/>
            <p:nvPr/>
          </p:nvSpPr>
          <p:spPr>
            <a:xfrm>
              <a:off x="8000534" y="2754785"/>
              <a:ext cx="2110168" cy="343492"/>
            </a:xfrm>
            <a:prstGeom prst="rect">
              <a:avLst/>
            </a:prstGeom>
            <a:noFill/>
          </p:spPr>
          <p:txBody>
            <a:bodyPr wrap="square">
              <a:spAutoFit/>
            </a:bodyPr>
            <a:lstStyle/>
            <a:p>
              <a:r>
                <a:rPr lang="fr-FR" sz="1632" dirty="0"/>
                <a:t>az104-rsv-region2</a:t>
              </a:r>
            </a:p>
          </p:txBody>
        </p:sp>
        <p:pic>
          <p:nvPicPr>
            <p:cNvPr id="30" name="Graphic 29">
              <a:extLst>
                <a:ext uri="{FF2B5EF4-FFF2-40B4-BE49-F238E27FC236}">
                  <a16:creationId xmlns:a16="http://schemas.microsoft.com/office/drawing/2014/main" id="{7C59F7AF-7DFC-71DC-A30C-307BAC80D71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508411" y="2136247"/>
              <a:ext cx="676899" cy="611804"/>
            </a:xfrm>
            <a:prstGeom prst="rect">
              <a:avLst/>
            </a:prstGeom>
          </p:spPr>
        </p:pic>
        <p:sp>
          <p:nvSpPr>
            <p:cNvPr id="33" name="TextBox 32">
              <a:extLst>
                <a:ext uri="{FF2B5EF4-FFF2-40B4-BE49-F238E27FC236}">
                  <a16:creationId xmlns:a16="http://schemas.microsoft.com/office/drawing/2014/main" id="{60180073-195A-E566-3088-66069BD4D9B9}"/>
                </a:ext>
              </a:extLst>
            </p:cNvPr>
            <p:cNvSpPr txBox="1"/>
            <p:nvPr/>
          </p:nvSpPr>
          <p:spPr>
            <a:xfrm>
              <a:off x="5851894" y="2694741"/>
              <a:ext cx="1296266" cy="374846"/>
            </a:xfrm>
            <a:prstGeom prst="rect">
              <a:avLst/>
            </a:prstGeom>
            <a:noFill/>
          </p:spPr>
          <p:txBody>
            <a:bodyPr wrap="square">
              <a:spAutoFit/>
            </a:bodyPr>
            <a:lstStyle/>
            <a:p>
              <a:r>
                <a:rPr lang="en-US" sz="1836" dirty="0"/>
                <a:t>replication</a:t>
              </a:r>
            </a:p>
          </p:txBody>
        </p:sp>
      </p:grpSp>
    </p:spTree>
    <p:extLst>
      <p:ext uri="{BB962C8B-B14F-4D97-AF65-F5344CB8AC3E}">
        <p14:creationId xmlns:p14="http://schemas.microsoft.com/office/powerpoint/2010/main" val="93886875"/>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B52E49E-C399-4EC8-B5AC-9D50248ACAF0}"/>
              </a:ext>
            </a:extLst>
          </p:cNvPr>
          <p:cNvSpPr>
            <a:spLocks noGrp="1"/>
          </p:cNvSpPr>
          <p:nvPr>
            <p:ph type="title"/>
          </p:nvPr>
        </p:nvSpPr>
        <p:spPr/>
        <p:txBody>
          <a:bodyPr/>
          <a:lstStyle/>
          <a:p>
            <a:r>
              <a:rPr lang="en-US" dirty="0"/>
              <a:t>End of presentation</a:t>
            </a:r>
          </a:p>
        </p:txBody>
      </p:sp>
    </p:spTree>
    <p:extLst>
      <p:ext uri="{BB962C8B-B14F-4D97-AF65-F5344CB8AC3E}">
        <p14:creationId xmlns:p14="http://schemas.microsoft.com/office/powerpoint/2010/main" val="21890767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67103-DC41-9527-D2D6-C65264391849}"/>
              </a:ext>
            </a:extLst>
          </p:cNvPr>
          <p:cNvSpPr>
            <a:spLocks noGrp="1"/>
          </p:cNvSpPr>
          <p:nvPr>
            <p:ph type="title"/>
          </p:nvPr>
        </p:nvSpPr>
        <p:spPr/>
        <p:txBody>
          <a:bodyPr/>
          <a:lstStyle/>
          <a:p>
            <a:r>
              <a:rPr lang="en-US" dirty="0"/>
              <a:t>Administer Data Protection whiteboard</a:t>
            </a:r>
          </a:p>
        </p:txBody>
      </p:sp>
      <p:grpSp>
        <p:nvGrpSpPr>
          <p:cNvPr id="24" name="Group 23" descr="Backup items using secure network and backup policies. ">
            <a:extLst>
              <a:ext uri="{FF2B5EF4-FFF2-40B4-BE49-F238E27FC236}">
                <a16:creationId xmlns:a16="http://schemas.microsoft.com/office/drawing/2014/main" id="{D474D875-7B91-A48B-BE3A-27390E8CC39F}"/>
              </a:ext>
            </a:extLst>
          </p:cNvPr>
          <p:cNvGrpSpPr/>
          <p:nvPr/>
        </p:nvGrpSpPr>
        <p:grpSpPr>
          <a:xfrm>
            <a:off x="1869325" y="1143000"/>
            <a:ext cx="8339682" cy="5228742"/>
            <a:chOff x="5569954" y="1261756"/>
            <a:chExt cx="6313713" cy="5268662"/>
          </a:xfrm>
        </p:grpSpPr>
        <p:sp>
          <p:nvSpPr>
            <p:cNvPr id="5" name="TextBox 4">
              <a:extLst>
                <a:ext uri="{FF2B5EF4-FFF2-40B4-BE49-F238E27FC236}">
                  <a16:creationId xmlns:a16="http://schemas.microsoft.com/office/drawing/2014/main" id="{C82E5B49-0BD9-B408-BC77-5B57E8EF4E84}"/>
                </a:ext>
              </a:extLst>
            </p:cNvPr>
            <p:cNvSpPr txBox="1"/>
            <p:nvPr/>
          </p:nvSpPr>
          <p:spPr>
            <a:xfrm>
              <a:off x="5861637" y="2754490"/>
              <a:ext cx="1781624" cy="992917"/>
            </a:xfrm>
            <a:prstGeom prst="rect">
              <a:avLst/>
            </a:prstGeom>
            <a:noFill/>
            <a:ln>
              <a:noFill/>
            </a:ln>
          </p:spPr>
          <p:txBody>
            <a:bodyPr wrap="square" lIns="186521" tIns="149217" rIns="186521" bIns="149217" rtlCol="0">
              <a:spAutoFit/>
            </a:bodyPr>
            <a:lstStyle/>
            <a:p>
              <a:pPr algn="ctr" defTabSz="932597">
                <a:lnSpc>
                  <a:spcPct val="90000"/>
                </a:lnSpc>
                <a:spcAft>
                  <a:spcPts val="612"/>
                </a:spcAft>
              </a:pPr>
              <a:r>
                <a:rPr lang="en-US" sz="1632" dirty="0">
                  <a:gradFill>
                    <a:gsLst>
                      <a:gs pos="2917">
                        <a:srgbClr val="000000"/>
                      </a:gs>
                      <a:gs pos="30000">
                        <a:srgbClr val="000000"/>
                      </a:gs>
                    </a:gsLst>
                    <a:lin ang="5400000" scaled="0"/>
                  </a:gradFill>
                  <a:latin typeface="Segoe UI"/>
                </a:rPr>
                <a:t>Resilient backups (LRS, (RA-) GRS</a:t>
              </a:r>
            </a:p>
          </p:txBody>
        </p:sp>
        <p:sp>
          <p:nvSpPr>
            <p:cNvPr id="6" name="TextBox 5">
              <a:extLst>
                <a:ext uri="{FF2B5EF4-FFF2-40B4-BE49-F238E27FC236}">
                  <a16:creationId xmlns:a16="http://schemas.microsoft.com/office/drawing/2014/main" id="{66E76116-75E2-8322-50B3-80B1D616E7EA}"/>
                </a:ext>
              </a:extLst>
            </p:cNvPr>
            <p:cNvSpPr txBox="1"/>
            <p:nvPr/>
          </p:nvSpPr>
          <p:spPr>
            <a:xfrm>
              <a:off x="7573931" y="2754490"/>
              <a:ext cx="2014958" cy="992917"/>
            </a:xfrm>
            <a:prstGeom prst="rect">
              <a:avLst/>
            </a:prstGeom>
            <a:noFill/>
            <a:ln>
              <a:noFill/>
            </a:ln>
          </p:spPr>
          <p:txBody>
            <a:bodyPr wrap="square" lIns="186521" tIns="149217" rIns="186521" bIns="149217" rtlCol="0">
              <a:spAutoFit/>
            </a:bodyPr>
            <a:lstStyle/>
            <a:p>
              <a:pPr algn="ctr" defTabSz="932597">
                <a:lnSpc>
                  <a:spcPct val="90000"/>
                </a:lnSpc>
                <a:spcAft>
                  <a:spcPts val="612"/>
                </a:spcAft>
              </a:pPr>
              <a:r>
                <a:rPr lang="en-US" sz="1632" dirty="0">
                  <a:gradFill>
                    <a:gsLst>
                      <a:gs pos="2917">
                        <a:srgbClr val="000000"/>
                      </a:gs>
                      <a:gs pos="30000">
                        <a:srgbClr val="000000"/>
                      </a:gs>
                    </a:gsLst>
                    <a:lin ang="5400000" scaled="0"/>
                  </a:gradFill>
                  <a:latin typeface="Segoe UI"/>
                </a:rPr>
                <a:t>Multiple access tiers (snapshots and vaults)</a:t>
              </a:r>
            </a:p>
          </p:txBody>
        </p:sp>
        <p:sp>
          <p:nvSpPr>
            <p:cNvPr id="7" name="TextBox 6" descr="whiteboard diagram editable version">
              <a:extLst>
                <a:ext uri="{FF2B5EF4-FFF2-40B4-BE49-F238E27FC236}">
                  <a16:creationId xmlns:a16="http://schemas.microsoft.com/office/drawing/2014/main" id="{48A0F381-481C-D21F-E1E0-442C0E626F19}"/>
                </a:ext>
              </a:extLst>
            </p:cNvPr>
            <p:cNvSpPr txBox="1"/>
            <p:nvPr/>
          </p:nvSpPr>
          <p:spPr>
            <a:xfrm>
              <a:off x="9667281" y="2754490"/>
              <a:ext cx="2216386" cy="992917"/>
            </a:xfrm>
            <a:prstGeom prst="rect">
              <a:avLst/>
            </a:prstGeom>
            <a:noFill/>
            <a:ln>
              <a:noFill/>
            </a:ln>
          </p:spPr>
          <p:txBody>
            <a:bodyPr wrap="square" lIns="186521" tIns="149217" rIns="186521" bIns="149217" rtlCol="0">
              <a:spAutoFit/>
            </a:bodyPr>
            <a:lstStyle/>
            <a:p>
              <a:pPr defTabSz="932597">
                <a:lnSpc>
                  <a:spcPct val="90000"/>
                </a:lnSpc>
                <a:spcAft>
                  <a:spcPts val="612"/>
                </a:spcAft>
              </a:pPr>
              <a:r>
                <a:rPr lang="en-US" sz="1632" dirty="0">
                  <a:gradFill>
                    <a:gsLst>
                      <a:gs pos="2917">
                        <a:srgbClr val="000000"/>
                      </a:gs>
                      <a:gs pos="30000">
                        <a:srgbClr val="000000"/>
                      </a:gs>
                    </a:gsLst>
                    <a:lin ang="5400000" scaled="0"/>
                  </a:gradFill>
                  <a:latin typeface="Segoe UI"/>
                </a:rPr>
                <a:t>Built-in security (RBAC, encryption, soft-delete)</a:t>
              </a:r>
            </a:p>
          </p:txBody>
        </p:sp>
        <p:sp>
          <p:nvSpPr>
            <p:cNvPr id="8" name="TextBox 7">
              <a:extLst>
                <a:ext uri="{FF2B5EF4-FFF2-40B4-BE49-F238E27FC236}">
                  <a16:creationId xmlns:a16="http://schemas.microsoft.com/office/drawing/2014/main" id="{207BC234-C80E-31D8-6751-5617289A5BC6}"/>
                </a:ext>
              </a:extLst>
            </p:cNvPr>
            <p:cNvSpPr txBox="1"/>
            <p:nvPr/>
          </p:nvSpPr>
          <p:spPr>
            <a:xfrm>
              <a:off x="6104727" y="2090746"/>
              <a:ext cx="5406172" cy="531870"/>
            </a:xfrm>
            <a:prstGeom prst="rect">
              <a:avLst/>
            </a:prstGeom>
            <a:solidFill>
              <a:schemeClr val="bg2">
                <a:lumMod val="95000"/>
              </a:schemeClr>
            </a:solidFill>
            <a:ln>
              <a:solidFill>
                <a:schemeClr val="tx1"/>
              </a:solidFill>
            </a:ln>
          </p:spPr>
          <p:txBody>
            <a:bodyPr wrap="square" lIns="93260" tIns="149217" rIns="93260" bIns="149217" rtlCol="0" anchor="ctr" anchorCtr="0">
              <a:spAutoFit/>
            </a:bodyPr>
            <a:lstStyle/>
            <a:p>
              <a:pPr algn="ctr" defTabSz="932597">
                <a:lnSpc>
                  <a:spcPct val="90000"/>
                </a:lnSpc>
                <a:spcAft>
                  <a:spcPts val="612"/>
                </a:spcAft>
              </a:pPr>
              <a:r>
                <a:rPr lang="en-US" sz="1632" dirty="0">
                  <a:gradFill>
                    <a:gsLst>
                      <a:gs pos="2917">
                        <a:srgbClr val="000000"/>
                      </a:gs>
                      <a:gs pos="30000">
                        <a:srgbClr val="000000"/>
                      </a:gs>
                    </a:gsLst>
                    <a:lin ang="5400000" scaled="0"/>
                  </a:gradFill>
                  <a:latin typeface="Segoe UI"/>
                </a:rPr>
                <a:t>Backup Policies</a:t>
              </a:r>
            </a:p>
          </p:txBody>
        </p:sp>
        <p:sp>
          <p:nvSpPr>
            <p:cNvPr id="9" name="TextBox 8">
              <a:extLst>
                <a:ext uri="{FF2B5EF4-FFF2-40B4-BE49-F238E27FC236}">
                  <a16:creationId xmlns:a16="http://schemas.microsoft.com/office/drawing/2014/main" id="{D2570F24-EBD9-83CF-DBAB-692B60336983}"/>
                </a:ext>
              </a:extLst>
            </p:cNvPr>
            <p:cNvSpPr txBox="1"/>
            <p:nvPr/>
          </p:nvSpPr>
          <p:spPr>
            <a:xfrm>
              <a:off x="8208750" y="4685051"/>
              <a:ext cx="1723093" cy="753395"/>
            </a:xfrm>
            <a:prstGeom prst="rect">
              <a:avLst/>
            </a:prstGeom>
            <a:noFill/>
            <a:ln>
              <a:noFill/>
            </a:ln>
          </p:spPr>
          <p:txBody>
            <a:bodyPr wrap="square" lIns="186521" tIns="149217" rIns="186521" bIns="149217" rtlCol="0">
              <a:spAutoFit/>
            </a:bodyPr>
            <a:lstStyle/>
            <a:p>
              <a:pPr algn="ctr" defTabSz="932597">
                <a:lnSpc>
                  <a:spcPct val="90000"/>
                </a:lnSpc>
                <a:spcAft>
                  <a:spcPts val="612"/>
                </a:spcAft>
              </a:pPr>
              <a:r>
                <a:rPr lang="en-US" sz="1632" dirty="0">
                  <a:gradFill>
                    <a:gsLst>
                      <a:gs pos="2917">
                        <a:srgbClr val="000000"/>
                      </a:gs>
                      <a:gs pos="30000">
                        <a:srgbClr val="000000"/>
                      </a:gs>
                    </a:gsLst>
                    <a:lin ang="5400000" scaled="0"/>
                  </a:gradFill>
                  <a:latin typeface="Segoe UI"/>
                </a:rPr>
                <a:t>Virtual machines</a:t>
              </a:r>
            </a:p>
          </p:txBody>
        </p:sp>
        <p:sp>
          <p:nvSpPr>
            <p:cNvPr id="10" name="TextBox 9">
              <a:extLst>
                <a:ext uri="{FF2B5EF4-FFF2-40B4-BE49-F238E27FC236}">
                  <a16:creationId xmlns:a16="http://schemas.microsoft.com/office/drawing/2014/main" id="{C838BC3E-E1FC-0A2F-6EAB-A8B588D1323F}"/>
                </a:ext>
              </a:extLst>
            </p:cNvPr>
            <p:cNvSpPr txBox="1"/>
            <p:nvPr/>
          </p:nvSpPr>
          <p:spPr>
            <a:xfrm>
              <a:off x="9524469" y="5318045"/>
              <a:ext cx="1412518" cy="992917"/>
            </a:xfrm>
            <a:prstGeom prst="rect">
              <a:avLst/>
            </a:prstGeom>
            <a:noFill/>
            <a:ln>
              <a:noFill/>
            </a:ln>
          </p:spPr>
          <p:txBody>
            <a:bodyPr wrap="square" lIns="186521" tIns="149217" rIns="186521" bIns="149217" rtlCol="0">
              <a:spAutoFit/>
            </a:bodyPr>
            <a:lstStyle/>
            <a:p>
              <a:pPr algn="ctr" defTabSz="932597">
                <a:lnSpc>
                  <a:spcPct val="90000"/>
                </a:lnSpc>
                <a:spcAft>
                  <a:spcPts val="612"/>
                </a:spcAft>
              </a:pPr>
              <a:r>
                <a:rPr lang="en-US" sz="1632" dirty="0">
                  <a:gradFill>
                    <a:gsLst>
                      <a:gs pos="2917">
                        <a:srgbClr val="000000"/>
                      </a:gs>
                      <a:gs pos="30000">
                        <a:srgbClr val="000000"/>
                      </a:gs>
                    </a:gsLst>
                    <a:lin ang="5400000" scaled="0"/>
                  </a:gradFill>
                  <a:latin typeface="Segoe UI"/>
                </a:rPr>
                <a:t>SAP Hana in Azure VM</a:t>
              </a:r>
            </a:p>
          </p:txBody>
        </p:sp>
        <p:sp>
          <p:nvSpPr>
            <p:cNvPr id="11" name="TextBox 10">
              <a:extLst>
                <a:ext uri="{FF2B5EF4-FFF2-40B4-BE49-F238E27FC236}">
                  <a16:creationId xmlns:a16="http://schemas.microsoft.com/office/drawing/2014/main" id="{9338FFF3-A885-CBF5-C703-199777C49913}"/>
                </a:ext>
              </a:extLst>
            </p:cNvPr>
            <p:cNvSpPr txBox="1"/>
            <p:nvPr/>
          </p:nvSpPr>
          <p:spPr>
            <a:xfrm>
              <a:off x="7415253" y="5306979"/>
              <a:ext cx="1796578" cy="1223439"/>
            </a:xfrm>
            <a:prstGeom prst="rect">
              <a:avLst/>
            </a:prstGeom>
            <a:noFill/>
            <a:ln>
              <a:noFill/>
            </a:ln>
          </p:spPr>
          <p:txBody>
            <a:bodyPr wrap="square" lIns="186521" tIns="149217" rIns="186521" bIns="149217" rtlCol="0">
              <a:spAutoFit/>
            </a:bodyPr>
            <a:lstStyle/>
            <a:p>
              <a:pPr algn="ctr" defTabSz="932597">
                <a:lnSpc>
                  <a:spcPct val="90000"/>
                </a:lnSpc>
                <a:spcAft>
                  <a:spcPts val="612"/>
                </a:spcAft>
              </a:pPr>
              <a:r>
                <a:rPr lang="en-US" sz="1632" dirty="0">
                  <a:gradFill>
                    <a:gsLst>
                      <a:gs pos="2917">
                        <a:srgbClr val="000000"/>
                      </a:gs>
                      <a:gs pos="30000">
                        <a:srgbClr val="000000"/>
                      </a:gs>
                    </a:gsLst>
                    <a:lin ang="5400000" scaled="0"/>
                  </a:gradFill>
                  <a:latin typeface="Segoe UI"/>
                </a:rPr>
                <a:t>Azure Database for PostgreSQL servers</a:t>
              </a:r>
            </a:p>
          </p:txBody>
        </p:sp>
        <p:sp>
          <p:nvSpPr>
            <p:cNvPr id="12" name="TextBox 11">
              <a:extLst>
                <a:ext uri="{FF2B5EF4-FFF2-40B4-BE49-F238E27FC236}">
                  <a16:creationId xmlns:a16="http://schemas.microsoft.com/office/drawing/2014/main" id="{48B1DEFE-2977-92BE-FF86-E0B72524E6D9}"/>
                </a:ext>
              </a:extLst>
            </p:cNvPr>
            <p:cNvSpPr txBox="1"/>
            <p:nvPr/>
          </p:nvSpPr>
          <p:spPr>
            <a:xfrm>
              <a:off x="5569954" y="5334429"/>
              <a:ext cx="1341666" cy="992917"/>
            </a:xfrm>
            <a:prstGeom prst="rect">
              <a:avLst/>
            </a:prstGeom>
            <a:noFill/>
            <a:ln>
              <a:noFill/>
            </a:ln>
          </p:spPr>
          <p:txBody>
            <a:bodyPr wrap="square" lIns="186521" tIns="149217" rIns="186521" bIns="149217" rtlCol="0">
              <a:spAutoFit/>
            </a:bodyPr>
            <a:lstStyle/>
            <a:p>
              <a:pPr algn="ctr" defTabSz="932597">
                <a:lnSpc>
                  <a:spcPct val="90000"/>
                </a:lnSpc>
                <a:spcAft>
                  <a:spcPts val="612"/>
                </a:spcAft>
              </a:pPr>
              <a:r>
                <a:rPr lang="en-US" sz="1632" dirty="0">
                  <a:gradFill>
                    <a:gsLst>
                      <a:gs pos="2917">
                        <a:srgbClr val="000000"/>
                      </a:gs>
                      <a:gs pos="30000">
                        <a:srgbClr val="000000"/>
                      </a:gs>
                    </a:gsLst>
                    <a:lin ang="5400000" scaled="0"/>
                  </a:gradFill>
                  <a:latin typeface="Segoe UI"/>
                </a:rPr>
                <a:t>On-premises servers</a:t>
              </a:r>
            </a:p>
          </p:txBody>
        </p:sp>
        <p:sp>
          <p:nvSpPr>
            <p:cNvPr id="13" name="TextBox 12">
              <a:extLst>
                <a:ext uri="{FF2B5EF4-FFF2-40B4-BE49-F238E27FC236}">
                  <a16:creationId xmlns:a16="http://schemas.microsoft.com/office/drawing/2014/main" id="{696B624B-36EC-8AA7-0733-BA63238C452B}"/>
                </a:ext>
              </a:extLst>
            </p:cNvPr>
            <p:cNvSpPr txBox="1"/>
            <p:nvPr/>
          </p:nvSpPr>
          <p:spPr>
            <a:xfrm>
              <a:off x="6434835" y="4722695"/>
              <a:ext cx="1497825" cy="1223439"/>
            </a:xfrm>
            <a:prstGeom prst="rect">
              <a:avLst/>
            </a:prstGeom>
            <a:noFill/>
            <a:ln>
              <a:noFill/>
            </a:ln>
          </p:spPr>
          <p:txBody>
            <a:bodyPr wrap="square" lIns="186521" tIns="149217" rIns="186521" bIns="149217" rtlCol="0">
              <a:spAutoFit/>
            </a:bodyPr>
            <a:lstStyle/>
            <a:p>
              <a:pPr algn="ctr" defTabSz="932597">
                <a:lnSpc>
                  <a:spcPct val="90000"/>
                </a:lnSpc>
                <a:spcAft>
                  <a:spcPts val="612"/>
                </a:spcAft>
              </a:pPr>
              <a:r>
                <a:rPr lang="en-US" sz="1632" dirty="0">
                  <a:gradFill>
                    <a:gsLst>
                      <a:gs pos="2917">
                        <a:srgbClr val="000000"/>
                      </a:gs>
                      <a:gs pos="30000">
                        <a:srgbClr val="000000"/>
                      </a:gs>
                    </a:gsLst>
                    <a:lin ang="5400000" scaled="0"/>
                  </a:gradFill>
                  <a:latin typeface="Segoe UI"/>
                </a:rPr>
                <a:t>Azure storage (Files, Disks, and Blobs)</a:t>
              </a:r>
            </a:p>
          </p:txBody>
        </p:sp>
        <p:cxnSp>
          <p:nvCxnSpPr>
            <p:cNvPr id="14" name="Straight Arrow Connector 13">
              <a:extLst>
                <a:ext uri="{FF2B5EF4-FFF2-40B4-BE49-F238E27FC236}">
                  <a16:creationId xmlns:a16="http://schemas.microsoft.com/office/drawing/2014/main" id="{9755FAEF-DC1E-D586-06B8-907B24566D25}"/>
                </a:ext>
              </a:extLst>
            </p:cNvPr>
            <p:cNvCxnSpPr>
              <a:cxnSpLocks/>
              <a:stCxn id="12" idx="0"/>
            </p:cNvCxnSpPr>
            <p:nvPr/>
          </p:nvCxnSpPr>
          <p:spPr>
            <a:xfrm flipV="1">
              <a:off x="6240787" y="4427802"/>
              <a:ext cx="0" cy="906626"/>
            </a:xfrm>
            <a:prstGeom prst="straightConnector1">
              <a:avLst/>
            </a:prstGeom>
            <a:ln w="190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55B48CD6-9FCA-7723-8579-426B9AA1E940}"/>
                </a:ext>
              </a:extLst>
            </p:cNvPr>
            <p:cNvCxnSpPr>
              <a:cxnSpLocks/>
            </p:cNvCxnSpPr>
            <p:nvPr/>
          </p:nvCxnSpPr>
          <p:spPr>
            <a:xfrm flipV="1">
              <a:off x="7175728" y="4375652"/>
              <a:ext cx="0" cy="395903"/>
            </a:xfrm>
            <a:prstGeom prst="straightConnector1">
              <a:avLst/>
            </a:prstGeom>
            <a:ln w="190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C03ADACC-1877-7423-9DF1-DA1DFCB0B4E2}"/>
                </a:ext>
              </a:extLst>
            </p:cNvPr>
            <p:cNvCxnSpPr>
              <a:cxnSpLocks/>
              <a:stCxn id="11" idx="0"/>
            </p:cNvCxnSpPr>
            <p:nvPr/>
          </p:nvCxnSpPr>
          <p:spPr>
            <a:xfrm flipV="1">
              <a:off x="8313542" y="4375652"/>
              <a:ext cx="0" cy="931326"/>
            </a:xfrm>
            <a:prstGeom prst="straightConnector1">
              <a:avLst/>
            </a:prstGeom>
            <a:ln w="190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7E42E13D-2A75-A721-22BF-5B85FC199F0A}"/>
                </a:ext>
              </a:extLst>
            </p:cNvPr>
            <p:cNvCxnSpPr>
              <a:cxnSpLocks/>
              <a:stCxn id="9" idx="0"/>
            </p:cNvCxnSpPr>
            <p:nvPr/>
          </p:nvCxnSpPr>
          <p:spPr>
            <a:xfrm flipV="1">
              <a:off x="9070297" y="4388108"/>
              <a:ext cx="0" cy="296943"/>
            </a:xfrm>
            <a:prstGeom prst="straightConnector1">
              <a:avLst/>
            </a:prstGeom>
            <a:ln w="190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88A407A3-F2DD-8863-A103-91589A1F692E}"/>
                </a:ext>
              </a:extLst>
            </p:cNvPr>
            <p:cNvCxnSpPr>
              <a:cxnSpLocks/>
              <a:stCxn id="10" idx="0"/>
            </p:cNvCxnSpPr>
            <p:nvPr/>
          </p:nvCxnSpPr>
          <p:spPr>
            <a:xfrm flipV="1">
              <a:off x="10230729" y="4375652"/>
              <a:ext cx="0" cy="942392"/>
            </a:xfrm>
            <a:prstGeom prst="straightConnector1">
              <a:avLst/>
            </a:prstGeom>
            <a:ln w="190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pic>
          <p:nvPicPr>
            <p:cNvPr id="19" name="Graphic 18">
              <a:extLst>
                <a:ext uri="{FF2B5EF4-FFF2-40B4-BE49-F238E27FC236}">
                  <a16:creationId xmlns:a16="http://schemas.microsoft.com/office/drawing/2014/main" id="{966057BA-662F-EA93-5A41-9FCA5B8378A6}"/>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480452" y="1261756"/>
              <a:ext cx="757177" cy="845630"/>
            </a:xfrm>
            <a:prstGeom prst="rect">
              <a:avLst/>
            </a:prstGeom>
          </p:spPr>
        </p:pic>
        <p:sp>
          <p:nvSpPr>
            <p:cNvPr id="20" name="Callout: Up Arrow 19">
              <a:extLst>
                <a:ext uri="{FF2B5EF4-FFF2-40B4-BE49-F238E27FC236}">
                  <a16:creationId xmlns:a16="http://schemas.microsoft.com/office/drawing/2014/main" id="{15138AEC-5CCE-C645-237D-53B229C4D936}"/>
                </a:ext>
              </a:extLst>
            </p:cNvPr>
            <p:cNvSpPr/>
            <p:nvPr/>
          </p:nvSpPr>
          <p:spPr bwMode="auto">
            <a:xfrm>
              <a:off x="6094858" y="3673106"/>
              <a:ext cx="5406172" cy="618754"/>
            </a:xfrm>
            <a:prstGeom prst="upArrowCallout">
              <a:avLst/>
            </a:prstGeom>
            <a:solidFill>
              <a:schemeClr val="bg2">
                <a:lumMod val="95000"/>
              </a:schemeClr>
            </a:solidFill>
            <a:ln>
              <a:solidFill>
                <a:schemeClr val="tx1">
                  <a:lumMod val="85000"/>
                  <a:lumOff val="1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r>
                <a:rPr lang="en-US" sz="1632" dirty="0">
                  <a:gradFill>
                    <a:gsLst>
                      <a:gs pos="2917">
                        <a:srgbClr val="000000"/>
                      </a:gs>
                      <a:gs pos="30000">
                        <a:srgbClr val="000000"/>
                      </a:gs>
                    </a:gsLst>
                    <a:lin ang="5400000" scaled="0"/>
                  </a:gradFill>
                  <a:latin typeface="Segoe UI"/>
                </a:rPr>
                <a:t>HTTPS, Secure Azure Networks (NSG and Firewall)</a:t>
              </a:r>
            </a:p>
            <a:p>
              <a:pPr algn="ctr" defTabSz="951028" fontAlgn="base">
                <a:lnSpc>
                  <a:spcPct val="90000"/>
                </a:lnSpc>
                <a:spcBef>
                  <a:spcPct val="0"/>
                </a:spcBef>
                <a:spcAft>
                  <a:spcPct val="0"/>
                </a:spcAft>
              </a:pPr>
              <a:endParaRPr lang="en-US" sz="1632"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2" name="TextBox 21">
              <a:extLst>
                <a:ext uri="{FF2B5EF4-FFF2-40B4-BE49-F238E27FC236}">
                  <a16:creationId xmlns:a16="http://schemas.microsoft.com/office/drawing/2014/main" id="{E9C4F45D-7E3A-6DC2-4FD0-AA1C329A2441}"/>
                </a:ext>
              </a:extLst>
            </p:cNvPr>
            <p:cNvSpPr txBox="1"/>
            <p:nvPr/>
          </p:nvSpPr>
          <p:spPr>
            <a:xfrm>
              <a:off x="10597834" y="4744758"/>
              <a:ext cx="1100963" cy="544380"/>
            </a:xfrm>
            <a:prstGeom prst="rect">
              <a:avLst/>
            </a:prstGeom>
            <a:noFill/>
          </p:spPr>
          <p:txBody>
            <a:bodyPr wrap="square">
              <a:spAutoFit/>
            </a:bodyPr>
            <a:lstStyle/>
            <a:p>
              <a:pPr algn="ctr" defTabSz="932597">
                <a:lnSpc>
                  <a:spcPct val="90000"/>
                </a:lnSpc>
                <a:spcAft>
                  <a:spcPts val="612"/>
                </a:spcAft>
              </a:pPr>
              <a:r>
                <a:rPr lang="en-US" sz="1632" dirty="0">
                  <a:gradFill>
                    <a:gsLst>
                      <a:gs pos="2917">
                        <a:srgbClr val="000000"/>
                      </a:gs>
                      <a:gs pos="30000">
                        <a:srgbClr val="000000"/>
                      </a:gs>
                    </a:gsLst>
                    <a:lin ang="5400000" scaled="0"/>
                  </a:gradFill>
                  <a:latin typeface="Segoe UI"/>
                </a:rPr>
                <a:t>SQL in Azure VM</a:t>
              </a:r>
            </a:p>
          </p:txBody>
        </p:sp>
        <p:cxnSp>
          <p:nvCxnSpPr>
            <p:cNvPr id="23" name="Straight Arrow Connector 22">
              <a:extLst>
                <a:ext uri="{FF2B5EF4-FFF2-40B4-BE49-F238E27FC236}">
                  <a16:creationId xmlns:a16="http://schemas.microsoft.com/office/drawing/2014/main" id="{D3C99AED-B546-4029-1916-250B7E8A9097}"/>
                </a:ext>
              </a:extLst>
            </p:cNvPr>
            <p:cNvCxnSpPr>
              <a:cxnSpLocks/>
            </p:cNvCxnSpPr>
            <p:nvPr/>
          </p:nvCxnSpPr>
          <p:spPr>
            <a:xfrm flipV="1">
              <a:off x="11148316" y="4375652"/>
              <a:ext cx="0" cy="296943"/>
            </a:xfrm>
            <a:prstGeom prst="straightConnector1">
              <a:avLst/>
            </a:prstGeom>
            <a:ln w="190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281945861"/>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p:txBody>
          <a:bodyPr/>
          <a:lstStyle/>
          <a:p>
            <a:r>
              <a:rPr lang="en-US" dirty="0"/>
              <a:t>Configure File and Folder Backups</a:t>
            </a:r>
          </a:p>
        </p:txBody>
      </p:sp>
    </p:spTree>
    <p:extLst>
      <p:ext uri="{BB962C8B-B14F-4D97-AF65-F5344CB8AC3E}">
        <p14:creationId xmlns:p14="http://schemas.microsoft.com/office/powerpoint/2010/main" val="25729154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34C8A-3E3B-4CEE-8154-8D225F079A57}"/>
              </a:ext>
            </a:extLst>
          </p:cNvPr>
          <p:cNvSpPr>
            <a:spLocks noGrp="1"/>
          </p:cNvSpPr>
          <p:nvPr>
            <p:ph type="title"/>
          </p:nvPr>
        </p:nvSpPr>
        <p:spPr/>
        <p:txBody>
          <a:bodyPr/>
          <a:lstStyle/>
          <a:p>
            <a:pPr>
              <a:lnSpc>
                <a:spcPct val="100000"/>
              </a:lnSpc>
            </a:pPr>
            <a:r>
              <a:rPr lang="en-US" spc="0" dirty="0">
                <a:solidFill>
                  <a:schemeClr val="tx1"/>
                </a:solidFill>
              </a:rPr>
              <a:t>Learning Objectives - Configure File and Folder Backups</a:t>
            </a:r>
          </a:p>
        </p:txBody>
      </p:sp>
      <p:sp>
        <p:nvSpPr>
          <p:cNvPr id="72" name="Text Placeholder 2">
            <a:extLst>
              <a:ext uri="{FF2B5EF4-FFF2-40B4-BE49-F238E27FC236}">
                <a16:creationId xmlns:a16="http://schemas.microsoft.com/office/drawing/2014/main" id="{277FE40F-C039-454A-BB31-DE97AC12AF54}"/>
              </a:ext>
            </a:extLst>
          </p:cNvPr>
          <p:cNvSpPr txBox="1">
            <a:spLocks/>
          </p:cNvSpPr>
          <p:nvPr/>
        </p:nvSpPr>
        <p:spPr>
          <a:xfrm>
            <a:off x="477332" y="1568381"/>
            <a:ext cx="5508303" cy="3530743"/>
          </a:xfrm>
          <a:prstGeom prst="rect">
            <a:avLst/>
          </a:prstGeom>
        </p:spPr>
        <p:txBody>
          <a:bodyPr vert="horz" wrap="square" lIns="0" tIns="0" rIns="0" bIns="0" rtlCol="0" anchor="t">
            <a:no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indent="-342900">
              <a:spcAft>
                <a:spcPts val="600"/>
              </a:spcAft>
              <a:buFont typeface="Arial" panose="020B0604020202020204" pitchFamily="34" charset="0"/>
              <a:buChar char="•"/>
            </a:pPr>
            <a:r>
              <a:rPr lang="en-US" sz="2000" spc="0" dirty="0">
                <a:solidFill>
                  <a:schemeClr val="tx1"/>
                </a:solidFill>
                <a:latin typeface="+mn-lt"/>
              </a:rPr>
              <a:t>Describe Azure Backup Benefits</a:t>
            </a:r>
          </a:p>
          <a:p>
            <a:pPr marL="342900" indent="-342900">
              <a:spcAft>
                <a:spcPts val="600"/>
              </a:spcAft>
              <a:buFont typeface="Arial" panose="020B0604020202020204" pitchFamily="34" charset="0"/>
              <a:buChar char="•"/>
            </a:pPr>
            <a:r>
              <a:rPr lang="en-US" sz="2000" spc="0" dirty="0">
                <a:solidFill>
                  <a:schemeClr val="tx1"/>
                </a:solidFill>
                <a:latin typeface="+mn-lt"/>
              </a:rPr>
              <a:t>Implement Azure Backup Center</a:t>
            </a:r>
          </a:p>
          <a:p>
            <a:pPr marL="342900" indent="-342900">
              <a:spcAft>
                <a:spcPts val="600"/>
              </a:spcAft>
              <a:buFont typeface="Arial" panose="020B0604020202020204" pitchFamily="34" charset="0"/>
              <a:buChar char="•"/>
            </a:pPr>
            <a:r>
              <a:rPr lang="en-US" sz="2000" spc="0" dirty="0">
                <a:solidFill>
                  <a:schemeClr val="tx1"/>
                </a:solidFill>
                <a:latin typeface="+mn-lt"/>
              </a:rPr>
              <a:t>Setup Recovery Service Vault Backup Options</a:t>
            </a:r>
          </a:p>
          <a:p>
            <a:pPr marL="342900" indent="-342900">
              <a:spcAft>
                <a:spcPts val="600"/>
              </a:spcAft>
              <a:buFont typeface="Arial" panose="020B0604020202020204" pitchFamily="34" charset="0"/>
              <a:buChar char="•"/>
            </a:pPr>
            <a:r>
              <a:rPr lang="en-US" sz="2000" spc="0" dirty="0">
                <a:solidFill>
                  <a:schemeClr val="tx1"/>
                </a:solidFill>
                <a:latin typeface="+mn-lt"/>
              </a:rPr>
              <a:t>Demonstration – Backup Azure File Shares</a:t>
            </a:r>
          </a:p>
          <a:p>
            <a:pPr marL="342900" indent="-342900">
              <a:spcAft>
                <a:spcPts val="600"/>
              </a:spcAft>
              <a:buFont typeface="Arial" panose="020B0604020202020204" pitchFamily="34" charset="0"/>
              <a:buChar char="•"/>
            </a:pPr>
            <a:r>
              <a:rPr lang="en-US" sz="2000" spc="0" dirty="0">
                <a:solidFill>
                  <a:schemeClr val="tx1"/>
                </a:solidFill>
                <a:latin typeface="+mn-lt"/>
              </a:rPr>
              <a:t>Configure On-premises File and Folder Backups</a:t>
            </a:r>
          </a:p>
          <a:p>
            <a:pPr marL="342900" indent="-342900">
              <a:spcAft>
                <a:spcPts val="600"/>
              </a:spcAft>
              <a:buFont typeface="Arial" panose="020B0604020202020204" pitchFamily="34" charset="0"/>
              <a:buChar char="•"/>
            </a:pPr>
            <a:r>
              <a:rPr lang="en-US" sz="2000" spc="0" dirty="0">
                <a:solidFill>
                  <a:schemeClr val="tx1"/>
                </a:solidFill>
                <a:latin typeface="+mn-lt"/>
              </a:rPr>
              <a:t>Manage the Microsoft Azure Recovery Services Agent</a:t>
            </a:r>
          </a:p>
          <a:p>
            <a:pPr marL="342900" indent="-342900">
              <a:spcAft>
                <a:spcPts val="600"/>
              </a:spcAft>
              <a:buFont typeface="Arial" panose="020B0604020202020204" pitchFamily="34" charset="0"/>
              <a:buChar char="•"/>
            </a:pPr>
            <a:r>
              <a:rPr lang="en-US" sz="2000" spc="0" dirty="0">
                <a:solidFill>
                  <a:schemeClr val="tx1"/>
                </a:solidFill>
                <a:latin typeface="+mn-lt"/>
              </a:rPr>
              <a:t>Demonstration – Backup Files and Folders</a:t>
            </a:r>
          </a:p>
          <a:p>
            <a:pPr marL="342900" indent="-342900">
              <a:spcAft>
                <a:spcPts val="600"/>
              </a:spcAft>
              <a:buFont typeface="Arial" panose="020B0604020202020204" pitchFamily="34" charset="0"/>
              <a:buChar char="•"/>
            </a:pPr>
            <a:r>
              <a:rPr lang="en-US" sz="2000" spc="0" dirty="0">
                <a:solidFill>
                  <a:schemeClr val="tx1"/>
                </a:solidFill>
                <a:latin typeface="+mn-lt"/>
              </a:rPr>
              <a:t>Learning Recap</a:t>
            </a:r>
          </a:p>
        </p:txBody>
      </p:sp>
      <p:sp>
        <p:nvSpPr>
          <p:cNvPr id="4" name="TextBox 3">
            <a:extLst>
              <a:ext uri="{FF2B5EF4-FFF2-40B4-BE49-F238E27FC236}">
                <a16:creationId xmlns:a16="http://schemas.microsoft.com/office/drawing/2014/main" id="{863FE9BD-898F-59AC-6FFF-812E9035EA3F}"/>
              </a:ext>
            </a:extLst>
          </p:cNvPr>
          <p:cNvSpPr txBox="1"/>
          <p:nvPr/>
        </p:nvSpPr>
        <p:spPr>
          <a:xfrm>
            <a:off x="6450840" y="1848730"/>
            <a:ext cx="4761702" cy="2970044"/>
          </a:xfrm>
          <a:prstGeom prst="rect">
            <a:avLst/>
          </a:prstGeom>
          <a:noFill/>
        </p:spPr>
        <p:txBody>
          <a:bodyPr wrap="square">
            <a:spAutoFit/>
          </a:bodyPr>
          <a:lstStyle/>
          <a:p>
            <a:pPr algn="l"/>
            <a:r>
              <a:rPr lang="en-US" kern="0" dirty="0">
                <a:solidFill>
                  <a:srgbClr val="243A5E"/>
                </a:solidFill>
              </a:rPr>
              <a:t>Monitor and maintain Azure resources (10–15%): Implement backup and recovery</a:t>
            </a:r>
          </a:p>
          <a:p>
            <a:pPr marL="173038" marR="0" lvl="0" indent="-173038" defTabSz="91440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en-US" b="0" i="0" u="none" strike="noStrike" kern="0" cap="none" spc="0" normalizeH="0" baseline="0" noProof="0" dirty="0">
                <a:ln>
                  <a:noFill/>
                </a:ln>
                <a:solidFill>
                  <a:srgbClr val="000000"/>
                </a:solidFill>
                <a:effectLst/>
                <a:uLnTx/>
                <a:uFillTx/>
              </a:rPr>
              <a:t>Create a Recovery Services vault</a:t>
            </a:r>
          </a:p>
          <a:p>
            <a:pPr marL="173038" marR="0" lvl="0" indent="-173038" defTabSz="91440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en-US" b="0" i="0" u="none" strike="noStrike" kern="0" cap="none" spc="0" normalizeH="0" baseline="0" noProof="0" dirty="0">
                <a:ln>
                  <a:noFill/>
                </a:ln>
                <a:solidFill>
                  <a:srgbClr val="000000"/>
                </a:solidFill>
                <a:effectLst/>
                <a:uLnTx/>
                <a:uFillTx/>
              </a:rPr>
              <a:t>Create an Azure Backup vault</a:t>
            </a:r>
          </a:p>
          <a:p>
            <a:pPr marL="173038" marR="0" lvl="0" indent="-173038" defTabSz="91440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en-US" b="0" i="0" u="none" strike="noStrike" kern="0" cap="none" spc="0" normalizeH="0" baseline="0" noProof="0" dirty="0">
                <a:ln>
                  <a:noFill/>
                </a:ln>
                <a:solidFill>
                  <a:srgbClr val="000000"/>
                </a:solidFill>
                <a:effectLst/>
                <a:uLnTx/>
                <a:uFillTx/>
              </a:rPr>
              <a:t>Create and configure a backup policy</a:t>
            </a:r>
          </a:p>
          <a:p>
            <a:pPr marL="173038" marR="0" lvl="0" indent="-173038" defTabSz="91440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en-US" b="0" i="0" u="none" strike="noStrike" kern="0" cap="none" spc="0" normalizeH="0" baseline="0" noProof="0" dirty="0">
                <a:ln>
                  <a:noFill/>
                </a:ln>
                <a:solidFill>
                  <a:srgbClr val="000000"/>
                </a:solidFill>
                <a:effectLst/>
                <a:uLnTx/>
                <a:uFillTx/>
              </a:rPr>
              <a:t>Perform backup and restore operations by using Azure Backup</a:t>
            </a:r>
          </a:p>
          <a:p>
            <a:pPr marL="173038" marR="0" lvl="0" indent="-173038" defTabSz="91440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en-US" b="0" i="0" u="none" strike="noStrike" kern="0" cap="none" spc="0" normalizeH="0" baseline="0" noProof="0" dirty="0">
                <a:ln>
                  <a:noFill/>
                </a:ln>
                <a:solidFill>
                  <a:srgbClr val="000000"/>
                </a:solidFill>
                <a:effectLst/>
                <a:uLnTx/>
                <a:uFillTx/>
              </a:rPr>
              <a:t>Configure and interpret reports and alerts for backups</a:t>
            </a:r>
          </a:p>
        </p:txBody>
      </p:sp>
    </p:spTree>
    <p:extLst>
      <p:ext uri="{BB962C8B-B14F-4D97-AF65-F5344CB8AC3E}">
        <p14:creationId xmlns:p14="http://schemas.microsoft.com/office/powerpoint/2010/main" val="3035406932"/>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pPr>
              <a:lnSpc>
                <a:spcPct val="100000"/>
              </a:lnSpc>
            </a:pPr>
            <a:r>
              <a:rPr lang="en-US" spc="0" dirty="0"/>
              <a:t>Describe Azure Backup Benefits</a:t>
            </a:r>
          </a:p>
        </p:txBody>
      </p:sp>
      <p:sp>
        <p:nvSpPr>
          <p:cNvPr id="2" name="Text Placeholder 1">
            <a:extLst>
              <a:ext uri="{FF2B5EF4-FFF2-40B4-BE49-F238E27FC236}">
                <a16:creationId xmlns:a16="http://schemas.microsoft.com/office/drawing/2014/main" id="{78D64E28-56B8-1A03-B59B-8BFB391AEDAD}"/>
              </a:ext>
            </a:extLst>
          </p:cNvPr>
          <p:cNvSpPr>
            <a:spLocks noGrp="1"/>
          </p:cNvSpPr>
          <p:nvPr>
            <p:ph type="body" sz="quarter" idx="10"/>
          </p:nvPr>
        </p:nvSpPr>
        <p:spPr>
          <a:xfrm>
            <a:off x="440753" y="998040"/>
            <a:ext cx="11568684" cy="783035"/>
          </a:xfrm>
        </p:spPr>
        <p:txBody>
          <a:bodyPr/>
          <a:lstStyle/>
          <a:p>
            <a:r>
              <a:rPr lang="en-US" dirty="0"/>
              <a:t>Azure-based service used to back up and restore data in Microsoft cloud</a:t>
            </a:r>
          </a:p>
          <a:p>
            <a:endParaRPr lang="en-US" dirty="0"/>
          </a:p>
        </p:txBody>
      </p:sp>
      <p:sp>
        <p:nvSpPr>
          <p:cNvPr id="123" name="Text Placeholder 5">
            <a:extLst>
              <a:ext uri="{FF2B5EF4-FFF2-40B4-BE49-F238E27FC236}">
                <a16:creationId xmlns:a16="http://schemas.microsoft.com/office/drawing/2014/main" id="{8E625644-9E64-42AB-946A-0D5EEE7ECA21}"/>
              </a:ext>
            </a:extLst>
          </p:cNvPr>
          <p:cNvSpPr txBox="1">
            <a:spLocks/>
          </p:cNvSpPr>
          <p:nvPr/>
        </p:nvSpPr>
        <p:spPr>
          <a:xfrm>
            <a:off x="440753" y="1954400"/>
            <a:ext cx="4924443" cy="3413665"/>
          </a:xfrm>
          <a:prstGeom prst="rect">
            <a:avLst/>
          </a:prstGeom>
        </p:spPr>
        <p:txBody>
          <a:bodyPr vert="horz" wrap="square" lIns="0" tIns="0" rIns="0" bIns="0" rtlCol="0" anchor="t">
            <a:no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indent="-342900">
              <a:lnSpc>
                <a:spcPct val="150000"/>
              </a:lnSpc>
              <a:buFont typeface="Arial" panose="020B0604020202020204" pitchFamily="34" charset="0"/>
              <a:buChar char="•"/>
            </a:pPr>
            <a:r>
              <a:rPr lang="en-US" sz="2000" spc="0" dirty="0">
                <a:solidFill>
                  <a:schemeClr val="tx1"/>
                </a:solidFill>
                <a:latin typeface="+mn-lt"/>
              </a:rPr>
              <a:t>Automatic storage management</a:t>
            </a:r>
          </a:p>
          <a:p>
            <a:pPr marL="342900" indent="-342900">
              <a:lnSpc>
                <a:spcPct val="150000"/>
              </a:lnSpc>
              <a:buFont typeface="Arial" panose="020B0604020202020204" pitchFamily="34" charset="0"/>
              <a:buChar char="•"/>
            </a:pPr>
            <a:r>
              <a:rPr lang="en-US" sz="2000" spc="0" dirty="0">
                <a:solidFill>
                  <a:schemeClr val="tx1"/>
                </a:solidFill>
                <a:latin typeface="+mn-lt"/>
              </a:rPr>
              <a:t>Multiple storage options</a:t>
            </a:r>
          </a:p>
          <a:p>
            <a:pPr marL="342900" indent="-342900">
              <a:lnSpc>
                <a:spcPct val="150000"/>
              </a:lnSpc>
              <a:buFont typeface="Arial" panose="020B0604020202020204" pitchFamily="34" charset="0"/>
              <a:buChar char="•"/>
            </a:pPr>
            <a:r>
              <a:rPr lang="en-US" sz="2000" spc="0" dirty="0">
                <a:solidFill>
                  <a:schemeClr val="tx1"/>
                </a:solidFill>
                <a:latin typeface="+mn-lt"/>
              </a:rPr>
              <a:t>Unlimited data transfer</a:t>
            </a:r>
          </a:p>
          <a:p>
            <a:pPr marL="342900" indent="-342900">
              <a:lnSpc>
                <a:spcPct val="150000"/>
              </a:lnSpc>
              <a:buFont typeface="Arial" panose="020B0604020202020204" pitchFamily="34" charset="0"/>
              <a:buChar char="•"/>
            </a:pPr>
            <a:r>
              <a:rPr lang="en-US" sz="2000" spc="0" dirty="0">
                <a:solidFill>
                  <a:schemeClr val="tx1"/>
                </a:solidFill>
                <a:latin typeface="+mn-lt"/>
              </a:rPr>
              <a:t>Data encryption</a:t>
            </a:r>
          </a:p>
          <a:p>
            <a:pPr marL="342900" indent="-342900">
              <a:lnSpc>
                <a:spcPct val="150000"/>
              </a:lnSpc>
              <a:buFont typeface="Arial" panose="020B0604020202020204" pitchFamily="34" charset="0"/>
              <a:buChar char="•"/>
            </a:pPr>
            <a:r>
              <a:rPr lang="en-US" sz="2000" spc="0" dirty="0">
                <a:solidFill>
                  <a:schemeClr val="tx1"/>
                </a:solidFill>
                <a:latin typeface="+mn-lt"/>
              </a:rPr>
              <a:t>Application consistent backup</a:t>
            </a:r>
          </a:p>
          <a:p>
            <a:pPr marL="342900" indent="-342900">
              <a:lnSpc>
                <a:spcPct val="150000"/>
              </a:lnSpc>
              <a:buFont typeface="Arial" panose="020B0604020202020204" pitchFamily="34" charset="0"/>
              <a:buChar char="•"/>
            </a:pPr>
            <a:r>
              <a:rPr lang="en-US" sz="2000" spc="0" dirty="0">
                <a:solidFill>
                  <a:schemeClr val="tx1"/>
                </a:solidFill>
                <a:latin typeface="+mn-lt"/>
              </a:rPr>
              <a:t>Long-term retention</a:t>
            </a:r>
          </a:p>
        </p:txBody>
      </p:sp>
    </p:spTree>
    <p:extLst>
      <p:ext uri="{BB962C8B-B14F-4D97-AF65-F5344CB8AC3E}">
        <p14:creationId xmlns:p14="http://schemas.microsoft.com/office/powerpoint/2010/main" val="26593779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0C878-40DF-48C9-9274-908C2CEAE81D}"/>
              </a:ext>
            </a:extLst>
          </p:cNvPr>
          <p:cNvSpPr>
            <a:spLocks noGrp="1"/>
          </p:cNvSpPr>
          <p:nvPr>
            <p:ph type="title"/>
          </p:nvPr>
        </p:nvSpPr>
        <p:spPr/>
        <p:txBody>
          <a:bodyPr/>
          <a:lstStyle/>
          <a:p>
            <a:r>
              <a:rPr lang="en-US" dirty="0"/>
              <a:t>Implement Azure Backup Center</a:t>
            </a:r>
          </a:p>
        </p:txBody>
      </p:sp>
      <p:sp>
        <p:nvSpPr>
          <p:cNvPr id="6" name="Rectangle 5">
            <a:extLst>
              <a:ext uri="{FF2B5EF4-FFF2-40B4-BE49-F238E27FC236}">
                <a16:creationId xmlns:a16="http://schemas.microsoft.com/office/drawing/2014/main" id="{8D8C0BD7-5054-4C82-9069-4D8AD14B277E}"/>
              </a:ext>
              <a:ext uri="{C183D7F6-B498-43B3-948B-1728B52AA6E4}">
                <adec:decorative xmlns:adec="http://schemas.microsoft.com/office/drawing/2017/decorative" val="0"/>
              </a:ext>
            </a:extLst>
          </p:cNvPr>
          <p:cNvSpPr/>
          <p:nvPr/>
        </p:nvSpPr>
        <p:spPr bwMode="auto">
          <a:xfrm>
            <a:off x="427037" y="1460833"/>
            <a:ext cx="5410243" cy="1277849"/>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57150">
              <a:spcBef>
                <a:spcPts val="1200"/>
              </a:spcBef>
              <a:tabLst>
                <a:tab pos="457200" algn="l"/>
              </a:tabLst>
            </a:pPr>
            <a:r>
              <a:rPr lang="en-US" sz="2000" dirty="0">
                <a:solidFill>
                  <a:schemeClr val="tx1"/>
                </a:solidFill>
              </a:rPr>
              <a:t>Single pane of glass to manage backups across a large and distributed Azure environment</a:t>
            </a:r>
          </a:p>
        </p:txBody>
      </p:sp>
      <p:sp>
        <p:nvSpPr>
          <p:cNvPr id="8" name="Rectangle 7">
            <a:extLst>
              <a:ext uri="{FF2B5EF4-FFF2-40B4-BE49-F238E27FC236}">
                <a16:creationId xmlns:a16="http://schemas.microsoft.com/office/drawing/2014/main" id="{153A1D18-61BF-4886-A2CB-1ED015211BF6}"/>
              </a:ext>
              <a:ext uri="{C183D7F6-B498-43B3-948B-1728B52AA6E4}">
                <adec:decorative xmlns:adec="http://schemas.microsoft.com/office/drawing/2017/decorative" val="0"/>
              </a:ext>
            </a:extLst>
          </p:cNvPr>
          <p:cNvSpPr/>
          <p:nvPr/>
        </p:nvSpPr>
        <p:spPr bwMode="auto">
          <a:xfrm>
            <a:off x="427037" y="3001981"/>
            <a:ext cx="5410243" cy="1277849"/>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57150">
              <a:spcBef>
                <a:spcPts val="1200"/>
              </a:spcBef>
              <a:tabLst>
                <a:tab pos="342900" algn="l"/>
              </a:tabLst>
            </a:pPr>
            <a:r>
              <a:rPr lang="en-US" sz="2000" dirty="0">
                <a:solidFill>
                  <a:schemeClr val="tx1"/>
                </a:solidFill>
              </a:rPr>
              <a:t>Datasource-centric management focused on what you are backing up</a:t>
            </a:r>
          </a:p>
        </p:txBody>
      </p:sp>
      <p:sp>
        <p:nvSpPr>
          <p:cNvPr id="10" name="Rectangle 9">
            <a:extLst>
              <a:ext uri="{FF2B5EF4-FFF2-40B4-BE49-F238E27FC236}">
                <a16:creationId xmlns:a16="http://schemas.microsoft.com/office/drawing/2014/main" id="{70CBED73-8E40-47C0-AAEF-C9568ECE8D48}"/>
              </a:ext>
              <a:ext uri="{C183D7F6-B498-43B3-948B-1728B52AA6E4}">
                <adec:decorative xmlns:adec="http://schemas.microsoft.com/office/drawing/2017/decorative" val="0"/>
              </a:ext>
            </a:extLst>
          </p:cNvPr>
          <p:cNvSpPr/>
          <p:nvPr/>
        </p:nvSpPr>
        <p:spPr bwMode="auto">
          <a:xfrm>
            <a:off x="427037" y="4543129"/>
            <a:ext cx="5410243" cy="1277849"/>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57150">
              <a:spcBef>
                <a:spcPts val="1200"/>
              </a:spcBef>
              <a:tabLst>
                <a:tab pos="342900" algn="l"/>
              </a:tabLst>
            </a:pPr>
            <a:r>
              <a:rPr lang="en-US" sz="2000" i="0" dirty="0">
                <a:solidFill>
                  <a:srgbClr val="171717"/>
                </a:solidFill>
                <a:effectLst/>
              </a:rPr>
              <a:t>Connected experiences with native integrations that enables management at scale</a:t>
            </a:r>
            <a:endParaRPr lang="en-US" sz="2000" dirty="0">
              <a:solidFill>
                <a:schemeClr val="tx1"/>
              </a:solidFill>
            </a:endParaRPr>
          </a:p>
        </p:txBody>
      </p:sp>
      <p:pic>
        <p:nvPicPr>
          <p:cNvPr id="4" name="Picture 3" descr="Screenshot of the Backup Center. Jobs and Backup Instances are shown. ">
            <a:extLst>
              <a:ext uri="{FF2B5EF4-FFF2-40B4-BE49-F238E27FC236}">
                <a16:creationId xmlns:a16="http://schemas.microsoft.com/office/drawing/2014/main" id="{6CCAFD1B-8212-40E8-9ECE-C750E29BE077}"/>
              </a:ext>
            </a:extLst>
          </p:cNvPr>
          <p:cNvPicPr>
            <a:picLocks noChangeAspect="1"/>
          </p:cNvPicPr>
          <p:nvPr/>
        </p:nvPicPr>
        <p:blipFill>
          <a:blip r:embed="rId3"/>
          <a:stretch>
            <a:fillRect/>
          </a:stretch>
        </p:blipFill>
        <p:spPr>
          <a:xfrm>
            <a:off x="6164967" y="1499599"/>
            <a:ext cx="5844470" cy="4862147"/>
          </a:xfrm>
          <a:prstGeom prst="rect">
            <a:avLst/>
          </a:prstGeom>
        </p:spPr>
      </p:pic>
    </p:spTree>
    <p:extLst>
      <p:ext uri="{BB962C8B-B14F-4D97-AF65-F5344CB8AC3E}">
        <p14:creationId xmlns:p14="http://schemas.microsoft.com/office/powerpoint/2010/main" val="4035276467"/>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9CAA92-0A65-4CA5-94E3-663221A99A43}"/>
              </a:ext>
            </a:extLst>
          </p:cNvPr>
          <p:cNvSpPr>
            <a:spLocks noGrp="1"/>
          </p:cNvSpPr>
          <p:nvPr>
            <p:ph type="title"/>
          </p:nvPr>
        </p:nvSpPr>
        <p:spPr/>
        <p:txBody>
          <a:bodyPr/>
          <a:lstStyle/>
          <a:p>
            <a:r>
              <a:rPr lang="en-US" dirty="0"/>
              <a:t>Demonstration – Backup Azure File Shares</a:t>
            </a:r>
          </a:p>
        </p:txBody>
      </p:sp>
      <p:sp>
        <p:nvSpPr>
          <p:cNvPr id="59" name="Rectangle 58">
            <a:extLst>
              <a:ext uri="{FF2B5EF4-FFF2-40B4-BE49-F238E27FC236}">
                <a16:creationId xmlns:a16="http://schemas.microsoft.com/office/drawing/2014/main" id="{0F9826E5-069B-4BF1-AD21-FB0A63207CB9}"/>
              </a:ext>
            </a:extLst>
          </p:cNvPr>
          <p:cNvSpPr/>
          <p:nvPr/>
        </p:nvSpPr>
        <p:spPr bwMode="auto">
          <a:xfrm>
            <a:off x="957207" y="1579810"/>
            <a:ext cx="7164818" cy="2820068"/>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marL="342900" indent="-342900">
              <a:lnSpc>
                <a:spcPct val="150000"/>
              </a:lnSpc>
              <a:spcBef>
                <a:spcPts val="600"/>
              </a:spcBef>
              <a:buFont typeface="Arial" panose="020B0604020202020204" pitchFamily="34" charset="0"/>
              <a:buChar char="•"/>
            </a:pPr>
            <a:r>
              <a:rPr lang="en-US" sz="2400" dirty="0">
                <a:solidFill>
                  <a:schemeClr val="tx1"/>
                </a:solidFill>
              </a:rPr>
              <a:t>Configure a storage account with file share</a:t>
            </a:r>
          </a:p>
          <a:p>
            <a:pPr marL="342900" indent="-342900">
              <a:lnSpc>
                <a:spcPct val="150000"/>
              </a:lnSpc>
              <a:spcBef>
                <a:spcPts val="600"/>
              </a:spcBef>
              <a:buFont typeface="Arial" panose="020B0604020202020204" pitchFamily="34" charset="0"/>
              <a:buChar char="•"/>
            </a:pPr>
            <a:r>
              <a:rPr lang="en-US" sz="2400" dirty="0">
                <a:solidFill>
                  <a:schemeClr val="tx1"/>
                </a:solidFill>
              </a:rPr>
              <a:t>Create a Recovery Services vault</a:t>
            </a:r>
          </a:p>
          <a:p>
            <a:pPr marL="342900" indent="-342900">
              <a:lnSpc>
                <a:spcPct val="150000"/>
              </a:lnSpc>
              <a:spcBef>
                <a:spcPts val="600"/>
              </a:spcBef>
              <a:buFont typeface="Arial" panose="020B0604020202020204" pitchFamily="34" charset="0"/>
              <a:buChar char="•"/>
            </a:pPr>
            <a:r>
              <a:rPr lang="en-US" sz="2400" dirty="0">
                <a:solidFill>
                  <a:schemeClr val="tx1"/>
                </a:solidFill>
              </a:rPr>
              <a:t>Configure file share backup</a:t>
            </a:r>
          </a:p>
          <a:p>
            <a:pPr marL="342900" indent="-342900">
              <a:lnSpc>
                <a:spcPct val="150000"/>
              </a:lnSpc>
              <a:spcBef>
                <a:spcPts val="600"/>
              </a:spcBef>
              <a:buFont typeface="Arial" panose="020B0604020202020204" pitchFamily="34" charset="0"/>
              <a:buChar char="•"/>
            </a:pPr>
            <a:r>
              <a:rPr lang="en-US" sz="2400" dirty="0">
                <a:solidFill>
                  <a:schemeClr val="tx1"/>
                </a:solidFill>
              </a:rPr>
              <a:t>Verify and restore (optional) the backup</a:t>
            </a:r>
          </a:p>
        </p:txBody>
      </p:sp>
    </p:spTree>
    <p:extLst>
      <p:ext uri="{BB962C8B-B14F-4D97-AF65-F5344CB8AC3E}">
        <p14:creationId xmlns:p14="http://schemas.microsoft.com/office/powerpoint/2010/main" val="1848488623"/>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Setup Recovery Services Vault Backup Options - Files</a:t>
            </a:r>
          </a:p>
        </p:txBody>
      </p:sp>
      <p:sp>
        <p:nvSpPr>
          <p:cNvPr id="12" name="Freeform: Shape 11">
            <a:extLst>
              <a:ext uri="{FF2B5EF4-FFF2-40B4-BE49-F238E27FC236}">
                <a16:creationId xmlns:a16="http://schemas.microsoft.com/office/drawing/2014/main" id="{6F1B11E1-A04A-493E-9448-30162AC90C28}"/>
              </a:ext>
            </a:extLst>
          </p:cNvPr>
          <p:cNvSpPr/>
          <p:nvPr/>
        </p:nvSpPr>
        <p:spPr>
          <a:xfrm>
            <a:off x="427036" y="1253790"/>
            <a:ext cx="5712682" cy="639764"/>
          </a:xfrm>
          <a:custGeom>
            <a:avLst/>
            <a:gdLst>
              <a:gd name="connsiteX0" fmla="*/ 0 w 2377347"/>
              <a:gd name="connsiteY0" fmla="*/ 0 h 1188673"/>
              <a:gd name="connsiteX1" fmla="*/ 2377347 w 2377347"/>
              <a:gd name="connsiteY1" fmla="*/ 0 h 1188673"/>
              <a:gd name="connsiteX2" fmla="*/ 2377347 w 2377347"/>
              <a:gd name="connsiteY2" fmla="*/ 1188673 h 1188673"/>
              <a:gd name="connsiteX3" fmla="*/ 0 w 2377347"/>
              <a:gd name="connsiteY3" fmla="*/ 1188673 h 1188673"/>
              <a:gd name="connsiteX4" fmla="*/ 0 w 2377347"/>
              <a:gd name="connsiteY4" fmla="*/ 0 h 1188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7347" h="1188673">
                <a:moveTo>
                  <a:pt x="0" y="0"/>
                </a:moveTo>
                <a:lnTo>
                  <a:pt x="2377347" y="0"/>
                </a:lnTo>
                <a:lnTo>
                  <a:pt x="2377347" y="1188673"/>
                </a:lnTo>
                <a:lnTo>
                  <a:pt x="0" y="1188673"/>
                </a:lnTo>
                <a:lnTo>
                  <a:pt x="0" y="0"/>
                </a:lnTo>
                <a:close/>
              </a:path>
            </a:pathLst>
          </a:custGeom>
          <a:solidFill>
            <a:srgbClr val="243A5E"/>
          </a:solidFill>
          <a:ln w="6350">
            <a:solidFill>
              <a:srgbClr val="243A5E"/>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lgn="ctr">
              <a:spcBef>
                <a:spcPts val="1200"/>
              </a:spcBef>
            </a:pPr>
            <a:r>
              <a:rPr lang="en-US" sz="2200" dirty="0">
                <a:solidFill>
                  <a:schemeClr val="bg1"/>
                </a:solidFill>
                <a:latin typeface="+mj-lt"/>
              </a:rPr>
              <a:t>Azure Workloads</a:t>
            </a:r>
          </a:p>
        </p:txBody>
      </p:sp>
      <p:sp>
        <p:nvSpPr>
          <p:cNvPr id="23" name="Rectangle 22">
            <a:extLst>
              <a:ext uri="{FF2B5EF4-FFF2-40B4-BE49-F238E27FC236}">
                <a16:creationId xmlns:a16="http://schemas.microsoft.com/office/drawing/2014/main" id="{5450CA24-7ECC-4082-8E68-B418EAFEB9D6}"/>
              </a:ext>
              <a:ext uri="{C183D7F6-B498-43B3-948B-1728B52AA6E4}">
                <adec:decorative xmlns:adec="http://schemas.microsoft.com/office/drawing/2017/decorative" val="1"/>
              </a:ext>
            </a:extLst>
          </p:cNvPr>
          <p:cNvSpPr/>
          <p:nvPr/>
        </p:nvSpPr>
        <p:spPr bwMode="auto">
          <a:xfrm>
            <a:off x="427038" y="2030378"/>
            <a:ext cx="5712682" cy="4343638"/>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dirty="0">
              <a:gradFill>
                <a:gsLst>
                  <a:gs pos="0">
                    <a:srgbClr val="FFFFFF"/>
                  </a:gs>
                  <a:gs pos="100000">
                    <a:srgbClr val="FFFFFF"/>
                  </a:gs>
                </a:gsLst>
                <a:lin ang="5400000" scaled="0"/>
              </a:gradFill>
              <a:ea typeface="Segoe UI" pitchFamily="34" charset="0"/>
              <a:cs typeface="Segoe UI" pitchFamily="34" charset="0"/>
            </a:endParaRPr>
          </a:p>
        </p:txBody>
      </p:sp>
      <p:sp>
        <p:nvSpPr>
          <p:cNvPr id="13" name="Freeform: Shape 12">
            <a:extLst>
              <a:ext uri="{FF2B5EF4-FFF2-40B4-BE49-F238E27FC236}">
                <a16:creationId xmlns:a16="http://schemas.microsoft.com/office/drawing/2014/main" id="{FB600769-4A1D-47D7-8C3F-78DF2281ABDE}"/>
              </a:ext>
            </a:extLst>
          </p:cNvPr>
          <p:cNvSpPr/>
          <p:nvPr/>
        </p:nvSpPr>
        <p:spPr>
          <a:xfrm>
            <a:off x="6296755" y="1253790"/>
            <a:ext cx="5712682" cy="639764"/>
          </a:xfrm>
          <a:custGeom>
            <a:avLst/>
            <a:gdLst>
              <a:gd name="connsiteX0" fmla="*/ 0 w 2377347"/>
              <a:gd name="connsiteY0" fmla="*/ 0 h 1188673"/>
              <a:gd name="connsiteX1" fmla="*/ 2377347 w 2377347"/>
              <a:gd name="connsiteY1" fmla="*/ 0 h 1188673"/>
              <a:gd name="connsiteX2" fmla="*/ 2377347 w 2377347"/>
              <a:gd name="connsiteY2" fmla="*/ 1188673 h 1188673"/>
              <a:gd name="connsiteX3" fmla="*/ 0 w 2377347"/>
              <a:gd name="connsiteY3" fmla="*/ 1188673 h 1188673"/>
              <a:gd name="connsiteX4" fmla="*/ 0 w 2377347"/>
              <a:gd name="connsiteY4" fmla="*/ 0 h 1188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7347" h="1188673">
                <a:moveTo>
                  <a:pt x="0" y="0"/>
                </a:moveTo>
                <a:lnTo>
                  <a:pt x="2377347" y="0"/>
                </a:lnTo>
                <a:lnTo>
                  <a:pt x="2377347" y="1188673"/>
                </a:lnTo>
                <a:lnTo>
                  <a:pt x="0" y="1188673"/>
                </a:lnTo>
                <a:lnTo>
                  <a:pt x="0" y="0"/>
                </a:lnTo>
                <a:close/>
              </a:path>
            </a:pathLst>
          </a:custGeom>
          <a:solidFill>
            <a:srgbClr val="243A5E"/>
          </a:solidFill>
          <a:ln w="6350">
            <a:solidFill>
              <a:srgbClr val="243A5E"/>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lgn="ctr">
              <a:spcBef>
                <a:spcPts val="1200"/>
              </a:spcBef>
            </a:pPr>
            <a:r>
              <a:rPr lang="en-US" sz="2200" dirty="0">
                <a:solidFill>
                  <a:schemeClr val="bg1"/>
                </a:solidFill>
                <a:latin typeface="+mj-lt"/>
              </a:rPr>
              <a:t>On-Premises Workloads</a:t>
            </a:r>
          </a:p>
        </p:txBody>
      </p:sp>
      <p:sp>
        <p:nvSpPr>
          <p:cNvPr id="24" name="Rectangle 23">
            <a:extLst>
              <a:ext uri="{FF2B5EF4-FFF2-40B4-BE49-F238E27FC236}">
                <a16:creationId xmlns:a16="http://schemas.microsoft.com/office/drawing/2014/main" id="{F9283411-5493-47CF-8531-89BF34BF051B}"/>
              </a:ext>
              <a:ext uri="{C183D7F6-B498-43B3-948B-1728B52AA6E4}">
                <adec:decorative xmlns:adec="http://schemas.microsoft.com/office/drawing/2017/decorative" val="1"/>
              </a:ext>
            </a:extLst>
          </p:cNvPr>
          <p:cNvSpPr/>
          <p:nvPr/>
        </p:nvSpPr>
        <p:spPr bwMode="auto">
          <a:xfrm>
            <a:off x="6296755" y="2030378"/>
            <a:ext cx="5712682" cy="4343638"/>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10" name="Picture 9">
            <a:extLst>
              <a:ext uri="{FF2B5EF4-FFF2-40B4-BE49-F238E27FC236}">
                <a16:creationId xmlns:a16="http://schemas.microsoft.com/office/drawing/2014/main" id="{A775974F-919E-4AB8-911C-3A39A66629A4}"/>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39792" y="2151785"/>
            <a:ext cx="2826608" cy="4100824"/>
          </a:xfrm>
          <a:prstGeom prst="rect">
            <a:avLst/>
          </a:prstGeom>
          <a:ln>
            <a:solidFill>
              <a:schemeClr val="tx1"/>
            </a:solidFill>
          </a:ln>
        </p:spPr>
      </p:pic>
      <p:pic>
        <p:nvPicPr>
          <p:cNvPr id="4" name="Picture 3">
            <a:extLst>
              <a:ext uri="{FF2B5EF4-FFF2-40B4-BE49-F238E27FC236}">
                <a16:creationId xmlns:a16="http://schemas.microsoft.com/office/drawing/2014/main" id="{1CB51BD6-087D-3B69-8FE5-673B2E98FD44}"/>
              </a:ext>
              <a:ext uri="{C183D7F6-B498-43B3-948B-1728B52AA6E4}">
                <adec:decorative xmlns:adec="http://schemas.microsoft.com/office/drawing/2017/decorative" val="1"/>
              </a:ext>
            </a:extLst>
          </p:cNvPr>
          <p:cNvPicPr>
            <a:picLocks noChangeAspect="1"/>
          </p:cNvPicPr>
          <p:nvPr/>
        </p:nvPicPr>
        <p:blipFill rotWithShape="1">
          <a:blip r:embed="rId4"/>
          <a:srcRect t="4867"/>
          <a:stretch/>
        </p:blipFill>
        <p:spPr>
          <a:xfrm>
            <a:off x="1677271" y="2299020"/>
            <a:ext cx="3176447" cy="3806353"/>
          </a:xfrm>
          <a:prstGeom prst="rect">
            <a:avLst/>
          </a:prstGeom>
          <a:ln>
            <a:solidFill>
              <a:schemeClr val="tx1"/>
            </a:solidFill>
          </a:ln>
        </p:spPr>
      </p:pic>
    </p:spTree>
    <p:extLst>
      <p:ext uri="{BB962C8B-B14F-4D97-AF65-F5344CB8AC3E}">
        <p14:creationId xmlns:p14="http://schemas.microsoft.com/office/powerpoint/2010/main" val="21525893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1_Azure 1">
  <a:themeElements>
    <a:clrScheme name="Custom 3">
      <a:dk1>
        <a:srgbClr val="000000"/>
      </a:dk1>
      <a:lt1>
        <a:srgbClr val="FFFFFF"/>
      </a:lt1>
      <a:dk2>
        <a:srgbClr val="0078D3"/>
      </a:dk2>
      <a:lt2>
        <a:srgbClr val="FFFFFF"/>
      </a:lt2>
      <a:accent1>
        <a:srgbClr val="EBEBEB"/>
      </a:accent1>
      <a:accent2>
        <a:srgbClr val="75757A"/>
      </a:accent2>
      <a:accent3>
        <a:srgbClr val="000041"/>
      </a:accent3>
      <a:accent4>
        <a:srgbClr val="0078D3"/>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TT_Azure_PowerPoint_Template_Dec19" id="{4D812253-AE16-49B7-9E8B-E155C396F1B1}" vid="{CDFF03D5-E879-4992-95FD-25D14F5B9F5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1a19d03a-48bc-4359-8038-5b5f6d5847c3}"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otalTime>0</TotalTime>
  <Words>2600</Words>
  <Application>Microsoft Office PowerPoint</Application>
  <PresentationFormat>Custom</PresentationFormat>
  <Paragraphs>315</Paragraphs>
  <Slides>29</Slides>
  <Notes>25</Notes>
  <HiddenSlides>1</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29</vt:i4>
      </vt:variant>
    </vt:vector>
  </HeadingPairs>
  <TitlesOfParts>
    <vt:vector size="37" baseType="lpstr">
      <vt:lpstr>Arial</vt:lpstr>
      <vt:lpstr>Calibri</vt:lpstr>
      <vt:lpstr>Segoe UI</vt:lpstr>
      <vt:lpstr>Segoe UI Semibold</vt:lpstr>
      <vt:lpstr>Segoe UI Semilight</vt:lpstr>
      <vt:lpstr>Verdana</vt:lpstr>
      <vt:lpstr>Wingdings</vt:lpstr>
      <vt:lpstr>1_Azure 1</vt:lpstr>
      <vt:lpstr>AZ-104T00A Administer Data Protection</vt:lpstr>
      <vt:lpstr>Learning Objectives - Administer Network Protection</vt:lpstr>
      <vt:lpstr>Administer Data Protection whiteboard</vt:lpstr>
      <vt:lpstr>Configure File and Folder Backups</vt:lpstr>
      <vt:lpstr>Learning Objectives - Configure File and Folder Backups</vt:lpstr>
      <vt:lpstr>Describe Azure Backup Benefits</vt:lpstr>
      <vt:lpstr>Implement Azure Backup Center</vt:lpstr>
      <vt:lpstr>Demonstration – Backup Azure File Shares</vt:lpstr>
      <vt:lpstr>Setup Recovery Services Vault Backup Options - Files</vt:lpstr>
      <vt:lpstr>Configure On-Premises File and Folder Backup</vt:lpstr>
      <vt:lpstr>Manage the Microsoft Azure Recovery Services Agent</vt:lpstr>
      <vt:lpstr>Learning Recap – Configure File and Folder Backups</vt:lpstr>
      <vt:lpstr>Configure Virtual Machine Backups</vt:lpstr>
      <vt:lpstr>Learning Objectives – Configure Virtual Machine Backups Introduction</vt:lpstr>
      <vt:lpstr>Protect Virtual Machine Data</vt:lpstr>
      <vt:lpstr>Create Virtual Machine Snapshots</vt:lpstr>
      <vt:lpstr>Setup Recovery Services Vault Backup Options - VMs</vt:lpstr>
      <vt:lpstr>Backup Virtual Machines</vt:lpstr>
      <vt:lpstr>Restore Virtual Machines</vt:lpstr>
      <vt:lpstr>Demonstration – Virtual Machine Backups</vt:lpstr>
      <vt:lpstr>Implement Azure Backup Server</vt:lpstr>
      <vt:lpstr>Compare Backup Options</vt:lpstr>
      <vt:lpstr>Manage Soft Delete</vt:lpstr>
      <vt:lpstr>Implement Azure Site Recovery</vt:lpstr>
      <vt:lpstr>Learning Recap – Configure Virtual Machine Backups</vt:lpstr>
      <vt:lpstr>Lab 10 – Implement Data Protection</vt:lpstr>
      <vt:lpstr>Lab 10 – Backup virtual machines</vt:lpstr>
      <vt:lpstr>Lab 10 – Architecture diagram</vt:lpstr>
      <vt:lpstr>End of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2023-11-13T15:58:06Z</dcterms:created>
  <dcterms:modified xsi:type="dcterms:W3CDTF">2024-02-20T13:35:03Z</dcterms:modified>
</cp:coreProperties>
</file>