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5" r:id="rId1"/>
  </p:sldMasterIdLst>
  <p:notesMasterIdLst>
    <p:notesMasterId r:id="rId32"/>
  </p:notesMasterIdLst>
  <p:handoutMasterIdLst>
    <p:handoutMasterId r:id="rId33"/>
  </p:handoutMasterIdLst>
  <p:sldIdLst>
    <p:sldId id="1719" r:id="rId2"/>
    <p:sldId id="2543" r:id="rId3"/>
    <p:sldId id="2076138225" r:id="rId4"/>
    <p:sldId id="1865" r:id="rId5"/>
    <p:sldId id="2537" r:id="rId6"/>
    <p:sldId id="2548" r:id="rId7"/>
    <p:sldId id="1925" r:id="rId8"/>
    <p:sldId id="1817" r:id="rId9"/>
    <p:sldId id="1930" r:id="rId10"/>
    <p:sldId id="1931" r:id="rId11"/>
    <p:sldId id="2241" r:id="rId12"/>
    <p:sldId id="2534" r:id="rId13"/>
    <p:sldId id="2538" r:id="rId14"/>
    <p:sldId id="2076138227" r:id="rId15"/>
    <p:sldId id="1940" r:id="rId16"/>
    <p:sldId id="2076138226" r:id="rId17"/>
    <p:sldId id="2117" r:id="rId18"/>
    <p:sldId id="2553" r:id="rId19"/>
    <p:sldId id="2535" r:id="rId20"/>
    <p:sldId id="2539" r:id="rId21"/>
    <p:sldId id="1911" r:id="rId22"/>
    <p:sldId id="2542" r:id="rId23"/>
    <p:sldId id="1912" r:id="rId24"/>
    <p:sldId id="1918" r:id="rId25"/>
    <p:sldId id="1919" r:id="rId26"/>
    <p:sldId id="2554" r:id="rId27"/>
    <p:sldId id="2007" r:id="rId28"/>
    <p:sldId id="2594" r:id="rId29"/>
    <p:sldId id="2076138228" r:id="rId30"/>
    <p:sldId id="2551"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Monitoring" id="{82E1F89D-777B-4436-B81E-BCA5C7F3B931}">
          <p14:sldIdLst>
            <p14:sldId id="1719"/>
            <p14:sldId id="2543"/>
            <p14:sldId id="2076138225"/>
          </p14:sldIdLst>
        </p14:section>
        <p14:section name="Monitor" id="{4E7A5E32-0B10-468E-B292-9F261AB528DF}">
          <p14:sldIdLst>
            <p14:sldId id="1865"/>
            <p14:sldId id="2537"/>
            <p14:sldId id="2548"/>
            <p14:sldId id="1925"/>
            <p14:sldId id="1817"/>
            <p14:sldId id="1930"/>
            <p14:sldId id="1931"/>
            <p14:sldId id="2241"/>
          </p14:sldIdLst>
        </p14:section>
        <p14:section name="Alerts" id="{C41CBC55-79DE-4161-A782-18F3C48F0190}">
          <p14:sldIdLst>
            <p14:sldId id="2534"/>
            <p14:sldId id="2538"/>
            <p14:sldId id="2076138227"/>
            <p14:sldId id="1940"/>
            <p14:sldId id="2076138226"/>
            <p14:sldId id="2117"/>
            <p14:sldId id="2553"/>
          </p14:sldIdLst>
        </p14:section>
        <p14:section name="Log Analytics" id="{5A82DCA5-2C33-4C5C-8E4D-E0064AE43403}">
          <p14:sldIdLst>
            <p14:sldId id="2535"/>
            <p14:sldId id="2539"/>
            <p14:sldId id="1911"/>
            <p14:sldId id="2542"/>
            <p14:sldId id="1912"/>
            <p14:sldId id="1918"/>
            <p14:sldId id="1919"/>
            <p14:sldId id="2554"/>
          </p14:sldIdLst>
        </p14:section>
        <p14:section name="Lab" id="{60776A3B-ED40-4E7A-9267-D6B160C39679}">
          <p14:sldIdLst>
            <p14:sldId id="2007"/>
            <p14:sldId id="2594"/>
            <p14:sldId id="2076138228"/>
            <p14:sldId id="2551"/>
          </p14:sldIdLst>
        </p14:section>
        <p14:section name="Extra slides" id="{E3B36C51-3AEB-4E64-9B92-8EB0A64D79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984E92-05F1-4000-90D1-009F610E9A30}" v="2" dt="2024-02-20T13:30:13.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9212" autoAdjust="0"/>
  </p:normalViewPr>
  <p:slideViewPr>
    <p:cSldViewPr snapToGrid="0">
      <p:cViewPr varScale="1">
        <p:scale>
          <a:sx n="93" d="100"/>
          <a:sy n="93" d="100"/>
        </p:scale>
        <p:origin x="942"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8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2/20/2024 5:28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2/20/2024 5:26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training/modules/incident-response-with-alerting-on-az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data sources that can be used by Azure Monitor.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endPar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There is a new module for this is </a:t>
            </a:r>
            <a:r>
              <a:rPr lang="en-US" sz="900" b="0" i="0" kern="1200" dirty="0">
                <a:solidFill>
                  <a:srgbClr val="161616"/>
                </a:solidFill>
                <a:effectLst/>
                <a:latin typeface="Segoe UI" panose="020B0502040204020203" pitchFamily="34" charset="0"/>
                <a:ea typeface="+mn-ea"/>
                <a:cs typeface="+mn-cs"/>
                <a:hlinkClick r:id="rId3">
                  <a:extLst>
                    <a:ext uri="{A12FA001-AC4F-418D-AE19-62706E023703}">
                      <ahyp:hlinkClr xmlns:ahyp="http://schemas.microsoft.com/office/drawing/2018/hyperlinkcolor" val="tx"/>
                    </a:ext>
                  </a:extLst>
                </a:hlinkClick>
              </a:rPr>
              <a:t>Improve incident response with alerting on Azure - Training | Microsoft Learn</a:t>
            </a:r>
            <a:r>
              <a:rPr lang="en-US" sz="900" b="0" i="0" kern="1200" dirty="0">
                <a:solidFill>
                  <a:srgbClr val="161616"/>
                </a:solidFill>
                <a:effectLst/>
                <a:latin typeface="Segoe UI" panose="020B0502040204020203" pitchFamily="34" charset="0"/>
                <a:ea typeface="+mn-ea"/>
                <a:cs typeface="+mn-cs"/>
              </a:rPr>
              <a:t>, https</a:t>
            </a:r>
            <a:r>
              <a:rPr lang="en-US" dirty="0"/>
              <a:t>://learn.microsoft.com/training/modules/incident-response-with-alerting-on-azure/. The slides cover the certification topics and do not match the new module exactly. There are exercises in the new module that we are not using. </a:t>
            </a:r>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new alerts experience in Azure Monitor - https://docs.microsoft.com/azure/monitoring-and-diagnostics/monitoring-overview-unified-alerts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72940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Demonstration Azure Alerts - https://microsoftlearning.github.io/AZ-104-MicrosoftAzureAdministrator/Instructions/Demos/11%20-%20Administer%20Monitoring.html#configure-azure-alerts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5:26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https://docs.microsoft.com/azure/azure-monitor/platform/alerts-metric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Recommended out-of-the-box alert rules - https://learn.microsoft.com/azure/azure-monitor/alerts/alerts-manage-alert-rules#enable-recommended-alert-rules-in-the-azure-portal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48387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several Azure alerts. How will you assign/notify the help desk personnel when an alert is triggered? What methods can be used to notify them?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help desk personnel should be added to an action group. </a:t>
            </a:r>
            <a:r>
              <a:rPr lang="en-US" sz="18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are reviewing the Azure Monitor alerts page. What alert states (statuses) are possible?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There are three alert states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and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issue has been detected and hasn’t been reviewed.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administrator has reviewed the alert and started working on it.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indicates the issue has been resolved. You can reopen a closed alert if the issue returns.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and maintain Azure resources (10–15%)</a:t>
            </a:r>
          </a:p>
          <a:p>
            <a:pPr marL="0" marR="0">
              <a:lnSpc>
                <a:spcPct val="107000"/>
              </a:lnSpc>
              <a:spcBef>
                <a:spcPts val="2250"/>
              </a:spcBef>
              <a:spcAft>
                <a:spcPts val="1350"/>
              </a:spcAft>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700"/>
              </a:spcBef>
              <a:spcAft>
                <a:spcPts val="4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resources by using Azure Monitor</a:t>
            </a: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and interpret metrics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Azure Monitor Logs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5219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content is part of the AZ-104: Monitor and back up Azure resources (https://docs.microsoft.com/learn/paths/az-104-monitor-backup-resources/) learning path. </a:t>
            </a:r>
          </a:p>
          <a:p>
            <a:endParaRPr lang="en-US" dirty="0"/>
          </a:p>
          <a:p>
            <a:r>
              <a:rPr lang="en-US" dirty="0"/>
              <a:t>Configure Azure Alerts is being retired. The link will redirect to Improve incident response with alerting on Azure.</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5:26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Log Analytics - https://microsoftlearning.github.io/AZ-104-MicrosoftAzureAdministrator/Instructions/Demos/11%20-%20Administer%20Monitoring.html#configure-log-analytics</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5:26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https://docs.microsoft.com/azure/azure-monitor/log-query/query-language</a:t>
            </a:r>
          </a:p>
          <a:p>
            <a:endParaRPr lang="en-US" dirty="0"/>
          </a:p>
          <a:p>
            <a:r>
              <a:rPr lang="en-US" dirty="0"/>
              <a:t>Azure Monitor log query examples - https://docs.microsoft.com/azure/azure-monitor/log-query/examples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2/20/2024 5:26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would like to structure queries against the Windows Event log. Specifically, you would like to identify any errors. What product should you use? What query language is available to construct the query?</a:t>
            </a:r>
          </a:p>
          <a:p>
            <a:pPr marL="0" marR="365760" lvl="0" indent="0">
              <a:lnSpc>
                <a:spcPct val="107000"/>
              </a:lnSpc>
              <a:spcBef>
                <a:spcPts val="0"/>
              </a:spcBef>
              <a:spcAft>
                <a:spcPts val="800"/>
              </a:spcAft>
              <a:buFont typeface="+mj-lt"/>
              <a:buNone/>
            </a:pPr>
            <a:r>
              <a:rPr lang="en-US" sz="9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should use a Log Analytics workspace. The workspace can receive data from the Windows Event log. The event records can then be visualized or queried. Azure uses the Kusto query language. Windows Event logs are stored in the Event table. to query the event table for errors, use this command: Event | where (</a:t>
            </a:r>
            <a:r>
              <a:rPr lang="en-US" sz="900" dirty="0" err="1">
                <a:solidFill>
                  <a:schemeClr val="tx1"/>
                </a:solidFill>
                <a:effectLst/>
                <a:latin typeface="Segoe UI" panose="020B0502040204020203" pitchFamily="34" charset="0"/>
                <a:ea typeface="Segoe UI" panose="020B0502040204020203" pitchFamily="34" charset="0"/>
                <a:cs typeface="Segoe UI" panose="020B0502040204020203" pitchFamily="34" charset="0"/>
              </a:rPr>
              <a:t>EventLevelName</a:t>
            </a: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 "Error").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lab is little shorter but puts together a practical example of monitoring. </a:t>
            </a:r>
          </a:p>
          <a:p>
            <a:endParaRPr lang="en-US" dirty="0"/>
          </a:p>
          <a:p>
            <a:r>
              <a:rPr lang="en-US" dirty="0"/>
              <a:t>Lab 11 - https://microsoftlearning.github.io/AZ-104-MicrosoftAzureAdministrator/Instructions/Labs/LAB_11-Implement_Monitoring.html</a:t>
            </a:r>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88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https://docs.microsoft.com/azure/azure-monitor/overview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Sources of monitoring data for Azure Monitor - https://docs.microsoft.com/azure/azure-monitor/platform/data-sources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Metrics - https://docs.microsoft.com/azure/azure-monitor/platform/data-platform-metrics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Logs - https://docs.microsoft.com/azure/azure-monitor/platform/data-platform-logs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2/20/2024 5:26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54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Activity log - https://docs.microsoft.com/azure/azure-monitor/platform/activity-log</a:t>
            </a:r>
          </a:p>
          <a:p>
            <a:endParaRPr lang="en-US" dirty="0"/>
          </a:p>
          <a:p>
            <a:r>
              <a:rPr lang="en-US" dirty="0"/>
              <a:t>Send Azure Activity log to Log Analytics workspace using Azure portal - https://docs.microsoft.com/azure/azure-monitor/learn/quick-collect-activity-log-portal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2/20/2024 5:26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2/20/2024 5:26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68325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427038" y="1587"/>
            <a:ext cx="12009437"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15948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705656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3010811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4564414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431695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339614701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14765795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614921951"/>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3DFC1871-CFCE-3B3A-64D9-F7F5A4441034}"/>
              </a:ext>
            </a:extLst>
          </p:cNvPr>
          <p:cNvSpPr txBox="1"/>
          <p:nvPr userDrawn="1"/>
        </p:nvSpPr>
        <p:spPr>
          <a:xfrm>
            <a:off x="465138" y="6267044"/>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3282960996"/>
      </p:ext>
    </p:extLst>
  </p:cSld>
  <p:clrMap bg1="lt1" tx1="dk1" bg2="lt2" tx2="dk2" accent1="accent1" accent2="accent2" accent3="accent3" accent4="accent4" accent5="accent5" accent6="accent6" hlink="hlink" folHlink="folHlink"/>
  <p:sldLayoutIdLst>
    <p:sldLayoutId id="2147484636" r:id="rId1"/>
    <p:sldLayoutId id="2147484637" r:id="rId2"/>
    <p:sldLayoutId id="2147484638" r:id="rId3"/>
    <p:sldLayoutId id="2147484639" r:id="rId4"/>
    <p:sldLayoutId id="2147484640" r:id="rId5"/>
    <p:sldLayoutId id="2147484641" r:id="rId6"/>
    <p:sldLayoutId id="2147484642" r:id="rId7"/>
    <p:sldLayoutId id="2147484643" r:id="rId8"/>
    <p:sldLayoutId id="2147484644"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analyze-infrastructure-with-azure-monitor-log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docs.microsoft.com/learn/modules/monitor-diagnose-and-troubleshoot-azure-storage/" TargetMode="External"/><Relationship Id="rId4" Type="http://schemas.openxmlformats.org/officeDocument/2006/relationships/hyperlink" Target="https://docs.microsoft.com/learn/modules/monitor-performance-using-azure-monitor-for-vm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learn/modules/incident-response-with-alerting-on-azure/"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hyperlink" Target="https://docs.microsoft.com/learn/modules/remediate-azure-defender-security-alerts/" TargetMode="External"/><Relationship Id="rId4" Type="http://schemas.openxmlformats.org/officeDocument/2006/relationships/hyperlink" Target="https://docs.microsoft.com/learn/modules/configure-settings-for-alerts-detections-microsoft-defender-for-endpoin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azure-monito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11-Implement_Monitoring.html" TargetMode="External"/><Relationship Id="rId5" Type="http://schemas.openxmlformats.org/officeDocument/2006/relationships/hyperlink" Target="https://docs.microsoft.com/learn/modules/configure-log-analytics/" TargetMode="External"/><Relationship Id="rId4" Type="http://schemas.openxmlformats.org/officeDocument/2006/relationships/hyperlink" Target="https://docs.microsoft.com/learn/modules/configure-azure-alert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learn/modules/write-first-query-kusto-query-language/"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image" Target="../media/image25.svg"/><Relationship Id="rId7" Type="http://schemas.openxmlformats.org/officeDocument/2006/relationships/image" Target="../media/image29.sv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5" Type="http://schemas.openxmlformats.org/officeDocument/2006/relationships/image" Target="../media/image3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622696"/>
            <a:ext cx="5800990" cy="1130181"/>
          </a:xfrm>
        </p:spPr>
        <p:txBody>
          <a:bodyPr/>
          <a:lstStyle/>
          <a:p>
            <a:r>
              <a:rPr lang="en-US"/>
              <a:t>AZ-104T00A</a:t>
            </a:r>
            <a:br>
              <a:rPr lang="en-US" dirty="0"/>
            </a:br>
            <a:r>
              <a:rPr lang="en-US" dirty="0"/>
              <a:t>Administer Monitoring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37739" y="1194237"/>
            <a:ext cx="9109076" cy="3152737"/>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13399" y="4775059"/>
            <a:ext cx="3749052" cy="94988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17751" y="4775059"/>
            <a:ext cx="3749052" cy="94988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22102" y="4775059"/>
            <a:ext cx="3749052" cy="94988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Azure Monitor</a:t>
            </a:r>
          </a:p>
        </p:txBody>
      </p:sp>
      <p:sp>
        <p:nvSpPr>
          <p:cNvPr id="13" name="Rectangle 12">
            <a:extLst>
              <a:ext uri="{FF2B5EF4-FFF2-40B4-BE49-F238E27FC236}">
                <a16:creationId xmlns:a16="http://schemas.microsoft.com/office/drawing/2014/main" id="{6B7FCB13-AE3A-48FB-90C6-9B4527155C1B}"/>
              </a:ext>
            </a:extLst>
          </p:cNvPr>
          <p:cNvSpPr/>
          <p:nvPr/>
        </p:nvSpPr>
        <p:spPr>
          <a:xfrm>
            <a:off x="3805682" y="2002865"/>
            <a:ext cx="7132144" cy="352329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3"/>
              </a:rPr>
              <a:t>Analyze your Azure infrastructure by using Azure Monitor logs (</a:t>
            </a:r>
            <a:r>
              <a:rPr lang="en-US" dirty="0">
                <a:highlight>
                  <a:srgbClr val="FFFF00"/>
                </a:highlight>
                <a:hlinkClick r:id="rId3"/>
              </a:rPr>
              <a:t>sandbox</a:t>
            </a:r>
            <a:r>
              <a:rPr lang="en-US" dirty="0">
                <a:hlinkClick r:id="rId3"/>
              </a:rPr>
              <a:t>)</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4"/>
              </a:rPr>
              <a:t>Monitor your Azure virtual machines with Azure Monitor</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5"/>
              </a:rPr>
              <a:t>Monitor, diagnose, and troubleshoot your Azure storage (</a:t>
            </a:r>
            <a:r>
              <a:rPr lang="en-US" dirty="0">
                <a:highlight>
                  <a:srgbClr val="FFFF00"/>
                </a:highlight>
                <a:hlinkClick r:id="rId5"/>
              </a:rPr>
              <a:t>sandbox</a:t>
            </a:r>
            <a:r>
              <a:rPr lang="en-US" dirty="0">
                <a:hlinkClick r:id="rId5"/>
              </a:rPr>
              <a:t>)</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lvl="0" indent="-285750" defTabSz="800100">
              <a:lnSpc>
                <a:spcPct val="90000"/>
              </a:lnSpc>
              <a:spcBef>
                <a:spcPct val="0"/>
              </a:spcBef>
              <a:spcAft>
                <a:spcPct val="35000"/>
              </a:spcAft>
              <a:buClr>
                <a:schemeClr val="accent3"/>
              </a:buClr>
              <a:buFont typeface="Arial" panose="020B0604020202020204" pitchFamily="34" charset="0"/>
              <a:buChar char="•"/>
            </a:pPr>
            <a:endParaRPr lang="en-US" dirty="0">
              <a:solidFill>
                <a:schemeClr val="tx1"/>
              </a:solidFill>
            </a:endParaRPr>
          </a:p>
        </p:txBody>
      </p:sp>
      <p:sp>
        <p:nvSpPr>
          <p:cNvPr id="4" name="TextBox 3">
            <a:extLst>
              <a:ext uri="{FF2B5EF4-FFF2-40B4-BE49-F238E27FC236}">
                <a16:creationId xmlns:a16="http://schemas.microsoft.com/office/drawing/2014/main" id="{3A250349-1E96-440F-A0F9-E24B258FDD0A}"/>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Alerts</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8" y="567457"/>
            <a:ext cx="11530584" cy="830020"/>
          </a:xfrm>
        </p:spPr>
        <p:txBody>
          <a:bodyPr/>
          <a:lstStyle/>
          <a:p>
            <a:r>
              <a:rPr lang="en-US" dirty="0"/>
              <a:t>Configure Azure Alerts Overview</a:t>
            </a:r>
          </a:p>
        </p:txBody>
      </p:sp>
      <p:sp>
        <p:nvSpPr>
          <p:cNvPr id="43" name="Rectangle 42">
            <a:extLst>
              <a:ext uri="{FF2B5EF4-FFF2-40B4-BE49-F238E27FC236}">
                <a16:creationId xmlns:a16="http://schemas.microsoft.com/office/drawing/2014/main" id="{622AE29B-6D2A-459C-A224-7E67D61D568B}"/>
              </a:ext>
            </a:extLst>
          </p:cNvPr>
          <p:cNvSpPr/>
          <p:nvPr/>
        </p:nvSpPr>
        <p:spPr bwMode="auto">
          <a:xfrm>
            <a:off x="465138" y="1397000"/>
            <a:ext cx="4997091" cy="26818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Manage Azure Monitor Alerts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Alert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Action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Demonstration – Alerts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p:txBody>
      </p:sp>
      <p:sp>
        <p:nvSpPr>
          <p:cNvPr id="6" name="TextBox 5">
            <a:extLst>
              <a:ext uri="{FF2B5EF4-FFF2-40B4-BE49-F238E27FC236}">
                <a16:creationId xmlns:a16="http://schemas.microsoft.com/office/drawing/2014/main" id="{3FEE9C64-6D18-2B9F-9662-80E5DB863961}"/>
              </a:ext>
            </a:extLst>
          </p:cNvPr>
          <p:cNvSpPr txBox="1"/>
          <p:nvPr/>
        </p:nvSpPr>
        <p:spPr>
          <a:xfrm>
            <a:off x="6377655" y="2099307"/>
            <a:ext cx="4761702" cy="1277273"/>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Set up alert rules, action groups, and alert processing rules in Azure Monitor</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EA6D06-C76E-8622-0955-626657728FD2}"/>
              </a:ext>
            </a:extLst>
          </p:cNvPr>
          <p:cNvSpPr>
            <a:spLocks noGrp="1"/>
          </p:cNvSpPr>
          <p:nvPr>
            <p:ph type="title"/>
          </p:nvPr>
        </p:nvSpPr>
        <p:spPr/>
        <p:txBody>
          <a:bodyPr/>
          <a:lstStyle/>
          <a:p>
            <a:r>
              <a:rPr lang="en-US" dirty="0"/>
              <a:t>Manage Azure Monitor Alerts</a:t>
            </a:r>
          </a:p>
        </p:txBody>
      </p:sp>
      <p:pic>
        <p:nvPicPr>
          <p:cNvPr id="6" name="Picture 5" descr="Diagram of Azure resources using Alert Rules to trigger and take action. ">
            <a:extLst>
              <a:ext uri="{FF2B5EF4-FFF2-40B4-BE49-F238E27FC236}">
                <a16:creationId xmlns:a16="http://schemas.microsoft.com/office/drawing/2014/main" id="{C6ACA9CE-77A6-B762-3E15-395CE2BAA2BF}"/>
              </a:ext>
            </a:extLst>
          </p:cNvPr>
          <p:cNvPicPr>
            <a:picLocks noChangeAspect="1"/>
          </p:cNvPicPr>
          <p:nvPr/>
        </p:nvPicPr>
        <p:blipFill>
          <a:blip r:embed="rId3"/>
          <a:stretch>
            <a:fillRect/>
          </a:stretch>
        </p:blipFill>
        <p:spPr>
          <a:xfrm>
            <a:off x="754451" y="1397477"/>
            <a:ext cx="10017611" cy="4684824"/>
          </a:xfrm>
          <a:prstGeom prst="rect">
            <a:avLst/>
          </a:prstGeom>
        </p:spPr>
      </p:pic>
    </p:spTree>
    <p:extLst>
      <p:ext uri="{BB962C8B-B14F-4D97-AF65-F5344CB8AC3E}">
        <p14:creationId xmlns:p14="http://schemas.microsoft.com/office/powerpoint/2010/main" val="3168027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4" name="Rectangle 33">
            <a:extLst>
              <a:ext uri="{FF2B5EF4-FFF2-40B4-BE49-F238E27FC236}">
                <a16:creationId xmlns:a16="http://schemas.microsoft.com/office/drawing/2014/main" id="{BB32E323-9AA7-4D95-91C6-250EF7309CE4}"/>
              </a:ext>
            </a:extLst>
          </p:cNvPr>
          <p:cNvSpPr/>
          <p:nvPr/>
        </p:nvSpPr>
        <p:spPr bwMode="auto">
          <a:xfrm>
            <a:off x="747643" y="1566104"/>
            <a:ext cx="7263297" cy="11684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Create and configure an alert rule</a:t>
            </a:r>
          </a:p>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Review alerts </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F290-4388-5C78-66CF-E3E17270A0AB}"/>
              </a:ext>
            </a:extLst>
          </p:cNvPr>
          <p:cNvSpPr>
            <a:spLocks noGrp="1"/>
          </p:cNvSpPr>
          <p:nvPr>
            <p:ph type="title"/>
          </p:nvPr>
        </p:nvSpPr>
        <p:spPr/>
        <p:txBody>
          <a:bodyPr/>
          <a:lstStyle/>
          <a:p>
            <a:r>
              <a:rPr lang="en-US" dirty="0"/>
              <a:t>Create Alert Rules</a:t>
            </a:r>
          </a:p>
        </p:txBody>
      </p:sp>
      <p:pic>
        <p:nvPicPr>
          <p:cNvPr id="4" name="Picture 3" descr="Screenshot of the Alert Rules page. ">
            <a:extLst>
              <a:ext uri="{FF2B5EF4-FFF2-40B4-BE49-F238E27FC236}">
                <a16:creationId xmlns:a16="http://schemas.microsoft.com/office/drawing/2014/main" id="{96286D32-65D0-12BC-4C6D-76E8F1C54EBA}"/>
              </a:ext>
            </a:extLst>
          </p:cNvPr>
          <p:cNvPicPr>
            <a:picLocks noChangeAspect="1"/>
          </p:cNvPicPr>
          <p:nvPr/>
        </p:nvPicPr>
        <p:blipFill>
          <a:blip r:embed="rId3"/>
          <a:stretch>
            <a:fillRect/>
          </a:stretch>
        </p:blipFill>
        <p:spPr>
          <a:xfrm>
            <a:off x="244761" y="1397477"/>
            <a:ext cx="11971337" cy="2054977"/>
          </a:xfrm>
          <a:prstGeom prst="rect">
            <a:avLst/>
          </a:prstGeom>
        </p:spPr>
      </p:pic>
      <p:sp>
        <p:nvSpPr>
          <p:cNvPr id="5" name="Rectangle 4">
            <a:extLst>
              <a:ext uri="{FF2B5EF4-FFF2-40B4-BE49-F238E27FC236}">
                <a16:creationId xmlns:a16="http://schemas.microsoft.com/office/drawing/2014/main" id="{4D3AE4DC-D732-F0CE-9917-ED171B7DE9AA}"/>
              </a:ext>
              <a:ext uri="{C183D7F6-B498-43B3-948B-1728B52AA6E4}">
                <adec:decorative xmlns:adec="http://schemas.microsoft.com/office/drawing/2017/decorative" val="0"/>
              </a:ext>
            </a:extLst>
          </p:cNvPr>
          <p:cNvSpPr/>
          <p:nvPr/>
        </p:nvSpPr>
        <p:spPr bwMode="auto">
          <a:xfrm>
            <a:off x="645452" y="3761779"/>
            <a:ext cx="10861605" cy="1835269"/>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342900" indent="-342900">
              <a:spcBef>
                <a:spcPts val="1200"/>
              </a:spcBef>
              <a:buFont typeface="Arial" panose="020B0604020202020204" pitchFamily="34" charset="0"/>
              <a:buChar char="•"/>
            </a:pPr>
            <a:r>
              <a:rPr lang="en-US" sz="2000" dirty="0">
                <a:solidFill>
                  <a:srgbClr val="161616"/>
                </a:solidFill>
                <a:latin typeface="Segoe UI" panose="020B0502040204020203" pitchFamily="34" charset="0"/>
              </a:rPr>
              <a:t>Alert rules combine the resources to be monitored, the signal or data from the resource, and the conditions.</a:t>
            </a:r>
            <a:r>
              <a:rPr lang="en-US" sz="2000" b="0" i="0" dirty="0">
                <a:solidFill>
                  <a:srgbClr val="161616"/>
                </a:solidFill>
                <a:effectLst/>
                <a:latin typeface="Segoe UI" panose="020B0502040204020203" pitchFamily="34" charset="0"/>
              </a:rPr>
              <a:t> </a:t>
            </a:r>
          </a:p>
          <a:p>
            <a:pPr marL="342900" indent="-342900">
              <a:spcBef>
                <a:spcPts val="1200"/>
              </a:spcBef>
              <a:buFont typeface="Arial" panose="020B0604020202020204" pitchFamily="34" charset="0"/>
              <a:buChar char="•"/>
            </a:pPr>
            <a:r>
              <a:rPr lang="en-US" sz="2000" b="0" i="0" dirty="0">
                <a:solidFill>
                  <a:srgbClr val="161616"/>
                </a:solidFill>
                <a:effectLst/>
                <a:latin typeface="Segoe UI" panose="020B0502040204020203" pitchFamily="34" charset="0"/>
              </a:rPr>
              <a:t>You can </a:t>
            </a:r>
            <a:r>
              <a:rPr lang="en-US" sz="2000" dirty="0">
                <a:solidFill>
                  <a:srgbClr val="161616"/>
                </a:solidFill>
                <a:latin typeface="Segoe UI" panose="020B0502040204020203" pitchFamily="34" charset="0"/>
              </a:rPr>
              <a:t>enable recommended out-of-the-box alert rules in the Azure portal.</a:t>
            </a:r>
          </a:p>
        </p:txBody>
      </p:sp>
    </p:spTree>
    <p:extLst>
      <p:ext uri="{BB962C8B-B14F-4D97-AF65-F5344CB8AC3E}">
        <p14:creationId xmlns:p14="http://schemas.microsoft.com/office/powerpoint/2010/main" val="37864417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2003461"/>
            <a:ext cx="5215250" cy="119468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Defines a set of notifications and/or actions when an alert is triggered</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7" y="3707064"/>
            <a:ext cx="5215249" cy="119468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l"/>
            <a:r>
              <a:rPr lang="en-US" sz="2000" dirty="0">
                <a:solidFill>
                  <a:schemeClr val="tx1"/>
                </a:solidFill>
              </a:rPr>
              <a:t>You can add up to five action groups to an alert rule. Multiple alert rules can use the same action group.</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Screenshot of the Actions page with Action types like Event Hub. ">
            <a:extLst>
              <a:ext uri="{FF2B5EF4-FFF2-40B4-BE49-F238E27FC236}">
                <a16:creationId xmlns:a16="http://schemas.microsoft.com/office/drawing/2014/main" id="{F2D73BA6-89A4-66BD-0DDE-D17F19D8375B}"/>
              </a:ext>
            </a:extLst>
          </p:cNvPr>
          <p:cNvPicPr>
            <a:picLocks noChangeAspect="1"/>
          </p:cNvPicPr>
          <p:nvPr/>
        </p:nvPicPr>
        <p:blipFill>
          <a:blip r:embed="rId4"/>
          <a:stretch>
            <a:fillRect/>
          </a:stretch>
        </p:blipFill>
        <p:spPr>
          <a:xfrm>
            <a:off x="5994364" y="3583389"/>
            <a:ext cx="5913384" cy="2636715"/>
          </a:xfrm>
          <a:prstGeom prst="rect">
            <a:avLst/>
          </a:prstGeom>
        </p:spPr>
      </p:pic>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Azure Alerts</a:t>
            </a:r>
          </a:p>
        </p:txBody>
      </p:sp>
      <p:sp>
        <p:nvSpPr>
          <p:cNvPr id="7" name="Rectangle 6">
            <a:extLst>
              <a:ext uri="{FF2B5EF4-FFF2-40B4-BE49-F238E27FC236}">
                <a16:creationId xmlns:a16="http://schemas.microsoft.com/office/drawing/2014/main" id="{F252B34B-AA3F-48F4-BB9F-584CC6528192}"/>
              </a:ext>
            </a:extLst>
          </p:cNvPr>
          <p:cNvSpPr/>
          <p:nvPr/>
        </p:nvSpPr>
        <p:spPr>
          <a:xfrm>
            <a:off x="3872267" y="2049305"/>
            <a:ext cx="7587550" cy="246399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lvl="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3"/>
              </a:rPr>
              <a:t>Improve incident response with alerting on Azure (</a:t>
            </a:r>
            <a:r>
              <a:rPr lang="en-US" sz="2000" dirty="0">
                <a:highlight>
                  <a:srgbClr val="FFFF00"/>
                </a:highlight>
                <a:hlinkClick r:id="rId3"/>
              </a:rPr>
              <a:t>sandbox</a:t>
            </a:r>
            <a:r>
              <a:rPr lang="en-US" sz="2000" dirty="0">
                <a:hlinkClick r:id="rId3"/>
              </a:rPr>
              <a:t>)</a:t>
            </a:r>
            <a:endParaRPr lang="en-US" sz="2000" dirty="0"/>
          </a:p>
          <a:p>
            <a:pPr marL="34290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4"/>
              </a:rPr>
              <a:t>Configure for alerts and detections in Microsoft Defender for Endpoint </a:t>
            </a:r>
            <a:endParaRPr lang="en-US" sz="2000" dirty="0"/>
          </a:p>
          <a:p>
            <a:pPr marL="34290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5"/>
              </a:rPr>
              <a:t>Remediate security alerts using Microsoft Defender for Cloud</a:t>
            </a:r>
            <a:endParaRPr lang="en-US" sz="2000" dirty="0">
              <a:solidFill>
                <a:schemeClr val="tx1"/>
              </a:solidFill>
            </a:endParaRPr>
          </a:p>
          <a:p>
            <a:pPr marL="34290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a:p>
            <a:pPr marL="34290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a:p>
            <a:pPr marL="342900" lvl="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p:txBody>
      </p:sp>
      <p:sp>
        <p:nvSpPr>
          <p:cNvPr id="3" name="TextBox 2">
            <a:extLst>
              <a:ext uri="{FF2B5EF4-FFF2-40B4-BE49-F238E27FC236}">
                <a16:creationId xmlns:a16="http://schemas.microsoft.com/office/drawing/2014/main" id="{88459969-38FB-1106-1C38-59A5724CAAFE}"/>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3606641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7740A-BEC2-413A-A8AC-E348170AE49A}"/>
              </a:ext>
            </a:extLst>
          </p:cNvPr>
          <p:cNvSpPr>
            <a:spLocks noGrp="1"/>
          </p:cNvSpPr>
          <p:nvPr>
            <p:ph type="title"/>
          </p:nvPr>
        </p:nvSpPr>
        <p:spPr/>
        <p:txBody>
          <a:bodyPr/>
          <a:lstStyle/>
          <a:p>
            <a:r>
              <a:rPr lang="en-US" dirty="0"/>
              <a:t>Learning Objectives - Administer Monitoring </a:t>
            </a:r>
          </a:p>
        </p:txBody>
      </p:sp>
      <p:sp>
        <p:nvSpPr>
          <p:cNvPr id="26" name="TextBox 25">
            <a:extLst>
              <a:ext uri="{FF2B5EF4-FFF2-40B4-BE49-F238E27FC236}">
                <a16:creationId xmlns:a16="http://schemas.microsoft.com/office/drawing/2014/main" id="{75055C2C-D7C0-45CF-8740-EBEEE37322AE}"/>
              </a:ext>
            </a:extLst>
          </p:cNvPr>
          <p:cNvSpPr txBox="1"/>
          <p:nvPr/>
        </p:nvSpPr>
        <p:spPr>
          <a:xfrm>
            <a:off x="465138" y="1471465"/>
            <a:ext cx="5147226" cy="3072970"/>
          </a:xfrm>
          <a:prstGeom prst="rect">
            <a:avLst/>
          </a:prstGeom>
          <a:noFill/>
        </p:spPr>
        <p:txBody>
          <a:bodyPr wrap="square" lIns="0" tIns="0" rIns="0" bIns="0" rtlCol="0" anchor="t">
            <a:noAutofit/>
          </a:bodyPr>
          <a:lstStyle/>
          <a:p>
            <a:pPr marL="342900" indent="-342900">
              <a:lnSpc>
                <a:spcPct val="150000"/>
              </a:lnSpc>
              <a:spcBef>
                <a:spcPct val="0"/>
              </a:spcBef>
              <a:spcAft>
                <a:spcPct val="35000"/>
              </a:spcAft>
              <a:buFont typeface="Arial" panose="020B0604020202020204" pitchFamily="34" charset="0"/>
              <a:buChar char="•"/>
            </a:pPr>
            <a:r>
              <a:rPr lang="en-US" sz="2000" dirty="0">
                <a:hlinkClick r:id="rId3"/>
              </a:rPr>
              <a:t>Configure Azure Monitor</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4"/>
              </a:rPr>
              <a:t>Configure Azure Alerts</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5"/>
              </a:rPr>
              <a:t>Configure Log Analytics</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6"/>
              </a:rPr>
              <a:t>Lab 11 – Implement Monitoring</a:t>
            </a:r>
            <a:endParaRPr lang="en-US" sz="2000"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Learning Objectives - Configure Log </a:t>
            </a:r>
            <a:r>
              <a:rPr lang="en-US"/>
              <a:t>Analytics </a:t>
            </a:r>
            <a:endParaRPr lang="en-US" dirty="0"/>
          </a:p>
        </p:txBody>
      </p:sp>
      <p:sp>
        <p:nvSpPr>
          <p:cNvPr id="49" name="Rectangle 48">
            <a:extLst>
              <a:ext uri="{FF2B5EF4-FFF2-40B4-BE49-F238E27FC236}">
                <a16:creationId xmlns:a16="http://schemas.microsoft.com/office/drawing/2014/main" id="{53B635EF-3EA3-471D-B5DF-DB26BC3143F0}"/>
              </a:ext>
            </a:extLst>
          </p:cNvPr>
          <p:cNvSpPr/>
          <p:nvPr/>
        </p:nvSpPr>
        <p:spPr bwMode="auto">
          <a:xfrm>
            <a:off x="465138" y="1316868"/>
            <a:ext cx="5378623" cy="3482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Determine Log Analytics Uses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Create a Workspace</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Query Log Analytics Data</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Structure Log Analytics Queries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Demonstration – Log Analytics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Learning Recap</a:t>
            </a:r>
          </a:p>
        </p:txBody>
      </p:sp>
      <p:sp>
        <p:nvSpPr>
          <p:cNvPr id="3" name="TextBox 2">
            <a:extLst>
              <a:ext uri="{FF2B5EF4-FFF2-40B4-BE49-F238E27FC236}">
                <a16:creationId xmlns:a16="http://schemas.microsoft.com/office/drawing/2014/main" id="{A5C63B55-2159-AE7C-5040-F1EBDEDA3648}"/>
              </a:ext>
            </a:extLst>
          </p:cNvPr>
          <p:cNvSpPr txBox="1"/>
          <p:nvPr/>
        </p:nvSpPr>
        <p:spPr>
          <a:xfrm>
            <a:off x="6592715" y="1998859"/>
            <a:ext cx="4761702" cy="1000274"/>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algn="l">
              <a:spcBef>
                <a:spcPts val="600"/>
              </a:spcBef>
              <a:buFont typeface="Arial" panose="020B0604020202020204" pitchFamily="34" charset="0"/>
              <a:buChar char="•"/>
            </a:pPr>
            <a:r>
              <a:rPr lang="en-US" b="0" i="0" dirty="0">
                <a:solidFill>
                  <a:srgbClr val="161616"/>
                </a:solidFill>
                <a:effectLst/>
                <a:latin typeface="Segoe UI" panose="020B0502040204020203" pitchFamily="34" charset="0"/>
              </a:rPr>
              <a:t> Query and analyze logs in Azure Monitor</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Determine Log Analytics Uses</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65140" y="1459498"/>
            <a:ext cx="5059362" cy="124945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65140" y="2832718"/>
            <a:ext cx="5059362" cy="12494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65138" y="4205938"/>
            <a:ext cx="5059362" cy="132908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392170" y="125434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5" name="TextBox 4">
            <a:extLst>
              <a:ext uri="{FF2B5EF4-FFF2-40B4-BE49-F238E27FC236}">
                <a16:creationId xmlns:a16="http://schemas.microsoft.com/office/drawing/2014/main" id="{17D97059-4512-97BF-DCF6-5BDECD8AE533}"/>
              </a:ext>
            </a:extLst>
          </p:cNvPr>
          <p:cNvSpPr txBox="1"/>
          <p:nvPr/>
        </p:nvSpPr>
        <p:spPr>
          <a:xfrm>
            <a:off x="892037" y="1677042"/>
            <a:ext cx="6216926" cy="958339"/>
          </a:xfrm>
          <a:prstGeom prst="rect">
            <a:avLst/>
          </a:prstGeom>
          <a:noFill/>
        </p:spPr>
        <p:txBody>
          <a:bodyPr wrap="square">
            <a:spAutoFit/>
          </a:bodyPr>
          <a:lstStyle/>
          <a:p>
            <a:pPr marL="342900" indent="-342900" defTabSz="932472" fontAlgn="base">
              <a:lnSpc>
                <a:spcPct val="150000"/>
              </a:lnSpc>
              <a:spcBef>
                <a:spcPct val="0"/>
              </a:spcBef>
              <a:spcAft>
                <a:spcPct val="0"/>
              </a:spcAft>
              <a:buFont typeface="Arial" panose="020B0604020202020204" pitchFamily="34" charset="0"/>
              <a:buChar char="•"/>
            </a:pPr>
            <a:r>
              <a:rPr lang="en-US" sz="2000" dirty="0">
                <a:solidFill>
                  <a:schemeClr val="tx1"/>
                </a:solidFill>
              </a:rPr>
              <a:t>Review built-in log queries</a:t>
            </a:r>
          </a:p>
          <a:p>
            <a:pPr marL="342900" indent="-342900" defTabSz="932472" fontAlgn="base">
              <a:lnSpc>
                <a:spcPct val="150000"/>
              </a:lnSpc>
              <a:spcBef>
                <a:spcPct val="0"/>
              </a:spcBef>
              <a:spcAft>
                <a:spcPct val="0"/>
              </a:spcAft>
              <a:buFont typeface="Arial" panose="020B0604020202020204" pitchFamily="34" charset="0"/>
              <a:buChar char="•"/>
            </a:pPr>
            <a:r>
              <a:rPr lang="en-US" sz="2000" dirty="0">
                <a:solidFill>
                  <a:schemeClr val="tx1"/>
                </a:solidFill>
              </a:rPr>
              <a:t>Review the KQL language</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65138" y="1614813"/>
            <a:ext cx="5059362" cy="124016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65138" y="3079613"/>
            <a:ext cx="5059362" cy="124016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65138" y="4544412"/>
            <a:ext cx="5059362" cy="124016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pic>
        <p:nvPicPr>
          <p:cNvPr id="4" name="Picture 3" descr="Screenshot of the Create Log Analytics workspace portal page. ">
            <a:extLst>
              <a:ext uri="{FF2B5EF4-FFF2-40B4-BE49-F238E27FC236}">
                <a16:creationId xmlns:a16="http://schemas.microsoft.com/office/drawing/2014/main" id="{B523FFE5-00CD-9F6D-8E2D-F60988784B7F}"/>
              </a:ext>
            </a:extLst>
          </p:cNvPr>
          <p:cNvPicPr>
            <a:picLocks noChangeAspect="1"/>
          </p:cNvPicPr>
          <p:nvPr/>
        </p:nvPicPr>
        <p:blipFill>
          <a:blip r:embed="rId3"/>
          <a:stretch>
            <a:fillRect/>
          </a:stretch>
        </p:blipFill>
        <p:spPr>
          <a:xfrm>
            <a:off x="6140145" y="1304289"/>
            <a:ext cx="5622036" cy="4945380"/>
          </a:xfrm>
          <a:prstGeom prst="rect">
            <a:avLst/>
          </a:prstGeom>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Log Analytics Data</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8" y="1486285"/>
            <a:ext cx="5188570" cy="94112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Common queries and a query language (KQL) for custom searches</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9" y="2628403"/>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8" y="3823211"/>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8" y="5018019"/>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pic>
        <p:nvPicPr>
          <p:cNvPr id="5" name="Picture 4" descr="Screenshot of the Log Analytics All Queries portal page. ">
            <a:extLst>
              <a:ext uri="{FF2B5EF4-FFF2-40B4-BE49-F238E27FC236}">
                <a16:creationId xmlns:a16="http://schemas.microsoft.com/office/drawing/2014/main" id="{8579CC0F-C532-4204-A0FE-E219066C618B}"/>
              </a:ext>
            </a:extLst>
          </p:cNvPr>
          <p:cNvPicPr>
            <a:picLocks noChangeAspect="1"/>
          </p:cNvPicPr>
          <p:nvPr/>
        </p:nvPicPr>
        <p:blipFill>
          <a:blip r:embed="rId3"/>
          <a:stretch>
            <a:fillRect/>
          </a:stretch>
        </p:blipFill>
        <p:spPr>
          <a:xfrm>
            <a:off x="6212681" y="1321653"/>
            <a:ext cx="5067300" cy="4802124"/>
          </a:xfrm>
          <a:prstGeom prst="rect">
            <a:avLst/>
          </a:prstGeom>
        </p:spPr>
      </p:pic>
    </p:spTree>
    <p:extLst>
      <p:ext uri="{BB962C8B-B14F-4D97-AF65-F5344CB8AC3E}">
        <p14:creationId xmlns:p14="http://schemas.microsoft.com/office/powerpoint/2010/main" val="3053248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Structure Log Analytics Queries</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4435" y="4762500"/>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Log Analytics</a:t>
            </a:r>
          </a:p>
        </p:txBody>
      </p:sp>
      <p:sp>
        <p:nvSpPr>
          <p:cNvPr id="12" name="TextBox 11">
            <a:extLst>
              <a:ext uri="{FF2B5EF4-FFF2-40B4-BE49-F238E27FC236}">
                <a16:creationId xmlns:a16="http://schemas.microsoft.com/office/drawing/2014/main" id="{AB0E0891-AD3C-445A-A373-5B63DD9569F1}"/>
              </a:ext>
            </a:extLst>
          </p:cNvPr>
          <p:cNvSpPr txBox="1"/>
          <p:nvPr/>
        </p:nvSpPr>
        <p:spPr>
          <a:xfrm>
            <a:off x="3930730" y="2049827"/>
            <a:ext cx="6215864" cy="400110"/>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3"/>
              </a:rPr>
              <a:t>Write your first query with Kusto Query Language </a:t>
            </a:r>
            <a:endParaRPr lang="en-US" sz="2000" dirty="0"/>
          </a:p>
        </p:txBody>
      </p:sp>
    </p:spTree>
    <p:extLst>
      <p:ext uri="{BB962C8B-B14F-4D97-AF65-F5344CB8AC3E}">
        <p14:creationId xmlns:p14="http://schemas.microsoft.com/office/powerpoint/2010/main" val="25692143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11 – Implement Monitoring</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a:xfrm>
            <a:off x="600855" y="525428"/>
            <a:ext cx="11701941" cy="502246"/>
          </a:xfrm>
        </p:spPr>
        <p:txBody>
          <a:bodyPr>
            <a:noAutofit/>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340048" y="2406469"/>
            <a:ext cx="3758606" cy="2260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1800" spc="0" dirty="0">
                <a:latin typeface="+mn-lt"/>
              </a:rPr>
              <a:t>In this lab, you learn about Azure Monitor.</a:t>
            </a:r>
          </a:p>
          <a:p>
            <a:pPr>
              <a:buSzPct val="100000"/>
            </a:pPr>
            <a:endParaRPr lang="en-US" sz="1800" spc="0" dirty="0">
              <a:latin typeface="+mn-lt"/>
            </a:endParaRPr>
          </a:p>
          <a:p>
            <a:pPr>
              <a:buSzPct val="100000"/>
            </a:pPr>
            <a:r>
              <a:rPr lang="en-US" sz="1800" spc="0" dirty="0">
                <a:latin typeface="+mn-lt"/>
              </a:rPr>
              <a:t>You learn to create an alert to be sent to an action group.</a:t>
            </a:r>
          </a:p>
          <a:p>
            <a:pPr>
              <a:buSzPct val="100000"/>
            </a:pPr>
            <a:endParaRPr lang="en-US" sz="1800" spc="0" dirty="0">
              <a:latin typeface="+mn-lt"/>
            </a:endParaRPr>
          </a:p>
          <a:p>
            <a:pPr>
              <a:buSzPct val="100000"/>
            </a:pPr>
            <a:r>
              <a:rPr lang="en-US" sz="1800" spc="0" dirty="0">
                <a:latin typeface="+mn-lt"/>
              </a:rPr>
              <a:t>You trigger the alert and check the activity log.  </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5121949" y="2052287"/>
            <a:ext cx="6431746" cy="3313479"/>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buSzPct val="90000"/>
            </a:pPr>
            <a:r>
              <a:rPr lang="en-US" sz="2040" dirty="0">
                <a:solidFill>
                  <a:schemeClr val="tx1"/>
                </a:solidFill>
                <a:latin typeface="+mj-lt"/>
                <a:cs typeface="Segoe UI Semilight"/>
              </a:rPr>
              <a:t>Task 1</a:t>
            </a:r>
            <a:r>
              <a:rPr lang="en-US" sz="2040" dirty="0">
                <a:solidFill>
                  <a:schemeClr val="tx1"/>
                </a:solidFill>
                <a:cs typeface="Segoe UI Semilight"/>
              </a:rPr>
              <a:t>: Use a template to provision an infrastructure.</a:t>
            </a:r>
          </a:p>
          <a:p>
            <a:pPr>
              <a:spcAft>
                <a:spcPts val="612"/>
              </a:spcAft>
              <a:buSzPct val="90000"/>
            </a:pPr>
            <a:r>
              <a:rPr lang="en-US" sz="2040" dirty="0">
                <a:solidFill>
                  <a:schemeClr val="tx1"/>
                </a:solidFill>
                <a:latin typeface="+mj-lt"/>
                <a:cs typeface="Segoe UI Semilight"/>
              </a:rPr>
              <a:t>Task 2</a:t>
            </a:r>
            <a:r>
              <a:rPr lang="en-US" sz="2040" dirty="0">
                <a:solidFill>
                  <a:schemeClr val="tx1"/>
                </a:solidFill>
                <a:cs typeface="Segoe UI Semilight"/>
              </a:rPr>
              <a:t>: Create an alert.</a:t>
            </a:r>
          </a:p>
          <a:p>
            <a:pPr>
              <a:spcAft>
                <a:spcPts val="612"/>
              </a:spcAft>
              <a:buSzPct val="90000"/>
            </a:pPr>
            <a:r>
              <a:rPr lang="en-US" sz="2040" dirty="0">
                <a:solidFill>
                  <a:schemeClr val="tx1"/>
                </a:solidFill>
                <a:latin typeface="+mj-lt"/>
                <a:cs typeface="Segoe UI Semilight"/>
              </a:rPr>
              <a:t>Task 3</a:t>
            </a:r>
            <a:r>
              <a:rPr lang="en-US" sz="2040" dirty="0">
                <a:solidFill>
                  <a:schemeClr val="tx1"/>
                </a:solidFill>
                <a:cs typeface="Segoe UI Semilight"/>
              </a:rPr>
              <a:t>: Configure action group notifications.</a:t>
            </a:r>
          </a:p>
          <a:p>
            <a:pPr>
              <a:spcAft>
                <a:spcPts val="612"/>
              </a:spcAft>
              <a:buSzPct val="90000"/>
            </a:pPr>
            <a:r>
              <a:rPr lang="en-US" sz="2040" dirty="0">
                <a:solidFill>
                  <a:schemeClr val="tx1"/>
                </a:solidFill>
                <a:latin typeface="+mj-lt"/>
                <a:cs typeface="Segoe UI Semilight"/>
              </a:rPr>
              <a:t>Task 4: </a:t>
            </a:r>
            <a:r>
              <a:rPr lang="en-US" sz="2040" dirty="0">
                <a:solidFill>
                  <a:schemeClr val="tx1"/>
                </a:solidFill>
                <a:cs typeface="Segoe UI Semilight"/>
              </a:rPr>
              <a:t>Trigger an alert and confirm it is working.</a:t>
            </a:r>
          </a:p>
          <a:p>
            <a:pPr>
              <a:spcAft>
                <a:spcPts val="612"/>
              </a:spcAft>
              <a:buSzPct val="90000"/>
            </a:pPr>
            <a:r>
              <a:rPr lang="en-US" sz="2040" dirty="0">
                <a:solidFill>
                  <a:schemeClr val="tx1"/>
                </a:solidFill>
                <a:latin typeface="+mj-lt"/>
                <a:cs typeface="Segoe UI Semilight"/>
              </a:rPr>
              <a:t>Task 5</a:t>
            </a:r>
            <a:r>
              <a:rPr lang="en-US" sz="2040" dirty="0">
                <a:solidFill>
                  <a:schemeClr val="tx1"/>
                </a:solidFill>
                <a:cs typeface="Segoe UI Semilight"/>
              </a:rPr>
              <a:t>: Configure an alert rule.</a:t>
            </a:r>
          </a:p>
          <a:p>
            <a:pPr>
              <a:spcAft>
                <a:spcPts val="612"/>
              </a:spcAft>
              <a:buSzPct val="90000"/>
            </a:pPr>
            <a:r>
              <a:rPr lang="en-US" sz="2040" dirty="0">
                <a:solidFill>
                  <a:schemeClr val="tx1"/>
                </a:solidFill>
                <a:latin typeface="+mj-lt"/>
                <a:cs typeface="Segoe UI Semilight"/>
              </a:rPr>
              <a:t>Task 6</a:t>
            </a:r>
            <a:r>
              <a:rPr lang="en-US" sz="2040" dirty="0">
                <a:solidFill>
                  <a:schemeClr val="tx1"/>
                </a:solidFill>
                <a:cs typeface="Segoe UI Semilight"/>
              </a:rPr>
              <a:t>: Use Azure Monitor log queries.</a:t>
            </a:r>
          </a:p>
        </p:txBody>
      </p:sp>
      <p:sp>
        <p:nvSpPr>
          <p:cNvPr id="3" name="Text Placeholder 2">
            <a:extLst>
              <a:ext uri="{FF2B5EF4-FFF2-40B4-BE49-F238E27FC236}">
                <a16:creationId xmlns:a16="http://schemas.microsoft.com/office/drawing/2014/main" id="{27215AA5-E15C-4AA2-9693-9CAA4665B51F}"/>
              </a:ext>
              <a:ext uri="{C183D7F6-B498-43B3-948B-1728B52AA6E4}">
                <adec:decorative xmlns:adec="http://schemas.microsoft.com/office/drawing/2017/decorative" val="1"/>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 name="TextBox 5">
            <a:extLst>
              <a:ext uri="{FF2B5EF4-FFF2-40B4-BE49-F238E27FC236}">
                <a16:creationId xmlns:a16="http://schemas.microsoft.com/office/drawing/2014/main" id="{7B8773BA-DA51-D97B-AFF5-A791468253DC}"/>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41207105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sz="3264" dirty="0"/>
              <a:t>Lab 11 – Architecture diagram</a:t>
            </a:r>
          </a:p>
        </p:txBody>
      </p:sp>
      <p:grpSp>
        <p:nvGrpSpPr>
          <p:cNvPr id="88" name="Group 87" descr="Architecture diagram for the monitoring lab tasks. ">
            <a:extLst>
              <a:ext uri="{FF2B5EF4-FFF2-40B4-BE49-F238E27FC236}">
                <a16:creationId xmlns:a16="http://schemas.microsoft.com/office/drawing/2014/main" id="{7A542043-FFD9-107D-1A02-7DE8657B80B0}"/>
              </a:ext>
            </a:extLst>
          </p:cNvPr>
          <p:cNvGrpSpPr/>
          <p:nvPr/>
        </p:nvGrpSpPr>
        <p:grpSpPr>
          <a:xfrm>
            <a:off x="2718199" y="1287880"/>
            <a:ext cx="6155738" cy="4793459"/>
            <a:chOff x="1504781" y="1197516"/>
            <a:chExt cx="6043501" cy="4925378"/>
          </a:xfrm>
        </p:grpSpPr>
        <p:sp>
          <p:nvSpPr>
            <p:cNvPr id="86" name="Rectangle 85">
              <a:extLst>
                <a:ext uri="{FF2B5EF4-FFF2-40B4-BE49-F238E27FC236}">
                  <a16:creationId xmlns:a16="http://schemas.microsoft.com/office/drawing/2014/main" id="{8A463B19-6E0D-C389-55E4-D88CECD41A87}"/>
                </a:ext>
              </a:extLst>
            </p:cNvPr>
            <p:cNvSpPr/>
            <p:nvPr/>
          </p:nvSpPr>
          <p:spPr bwMode="auto">
            <a:xfrm>
              <a:off x="1504781" y="1371600"/>
              <a:ext cx="6043501" cy="475129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51D5A156-32BC-553A-F9E1-4D2462798037}"/>
                </a:ext>
              </a:extLst>
            </p:cNvPr>
            <p:cNvSpPr/>
            <p:nvPr/>
          </p:nvSpPr>
          <p:spPr bwMode="auto">
            <a:xfrm>
              <a:off x="3793386" y="3838856"/>
              <a:ext cx="3503883" cy="90284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5AAA9F90-394C-C860-2918-54F5773246D4}"/>
                </a:ext>
              </a:extLst>
            </p:cNvPr>
            <p:cNvSpPr/>
            <p:nvPr/>
          </p:nvSpPr>
          <p:spPr bwMode="auto">
            <a:xfrm>
              <a:off x="3793386" y="2706140"/>
              <a:ext cx="3503883" cy="90284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3793386" y="1573424"/>
              <a:ext cx="3503883" cy="90284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grpSp>
          <p:nvGrpSpPr>
            <p:cNvPr id="68" name="Group 67">
              <a:extLst>
                <a:ext uri="{FF2B5EF4-FFF2-40B4-BE49-F238E27FC236}">
                  <a16:creationId xmlns:a16="http://schemas.microsoft.com/office/drawing/2014/main" id="{21BDE8C5-EDF8-DD7F-F0CB-E7701B4BC6D9}"/>
                </a:ext>
              </a:extLst>
            </p:cNvPr>
            <p:cNvGrpSpPr/>
            <p:nvPr/>
          </p:nvGrpSpPr>
          <p:grpSpPr>
            <a:xfrm>
              <a:off x="1596951" y="1197516"/>
              <a:ext cx="1635969" cy="370842"/>
              <a:chOff x="1605916" y="1583926"/>
              <a:chExt cx="1635969" cy="370842"/>
            </a:xfrm>
          </p:grpSpPr>
          <p:sp>
            <p:nvSpPr>
              <p:cNvPr id="39" name="TextBox 38">
                <a:extLst>
                  <a:ext uri="{FF2B5EF4-FFF2-40B4-BE49-F238E27FC236}">
                    <a16:creationId xmlns:a16="http://schemas.microsoft.com/office/drawing/2014/main" id="{F1253F70-908D-4D99-8026-C6E5455EA625}"/>
                  </a:ext>
                </a:extLst>
              </p:cNvPr>
              <p:cNvSpPr txBox="1"/>
              <p:nvPr/>
            </p:nvSpPr>
            <p:spPr>
              <a:xfrm>
                <a:off x="1605916" y="1594797"/>
                <a:ext cx="1635969" cy="359971"/>
              </a:xfrm>
              <a:prstGeom prst="rect">
                <a:avLst/>
              </a:prstGeom>
              <a:solidFill>
                <a:schemeClr val="bg1"/>
              </a:solidFill>
            </p:spPr>
            <p:txBody>
              <a:bodyPr wrap="square">
                <a:spAutoFit/>
              </a:bodyPr>
              <a:lstStyle/>
              <a:p>
                <a:pPr algn="r"/>
                <a:r>
                  <a:rPr lang="fr-FR" sz="1632" dirty="0"/>
                  <a:t>az104-rg11</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5916" y="1583926"/>
                <a:ext cx="368970" cy="337149"/>
              </a:xfrm>
              <a:prstGeom prst="rect">
                <a:avLst/>
              </a:prstGeom>
            </p:spPr>
          </p:pic>
        </p:grpSp>
        <p:grpSp>
          <p:nvGrpSpPr>
            <p:cNvPr id="4" name="Group 3">
              <a:extLst>
                <a:ext uri="{FF2B5EF4-FFF2-40B4-BE49-F238E27FC236}">
                  <a16:creationId xmlns:a16="http://schemas.microsoft.com/office/drawing/2014/main" id="{CA0278F7-1E90-B29B-47B2-BA0459747F54}"/>
                </a:ext>
              </a:extLst>
            </p:cNvPr>
            <p:cNvGrpSpPr/>
            <p:nvPr/>
          </p:nvGrpSpPr>
          <p:grpSpPr>
            <a:xfrm>
              <a:off x="1637093" y="2025608"/>
              <a:ext cx="1798942" cy="1493034"/>
              <a:chOff x="2151985" y="2447340"/>
              <a:chExt cx="1515058" cy="1226528"/>
            </a:xfrm>
          </p:grpSpPr>
          <p:sp>
            <p:nvSpPr>
              <p:cNvPr id="93" name="Rectangle 92">
                <a:extLst>
                  <a:ext uri="{FF2B5EF4-FFF2-40B4-BE49-F238E27FC236}">
                    <a16:creationId xmlns:a16="http://schemas.microsoft.com/office/drawing/2014/main" id="{A75749D2-7236-4930-A055-83940D5AE734}"/>
                  </a:ext>
                </a:extLst>
              </p:cNvPr>
              <p:cNvSpPr/>
              <p:nvPr/>
            </p:nvSpPr>
            <p:spPr bwMode="auto">
              <a:xfrm>
                <a:off x="2171801" y="2462214"/>
                <a:ext cx="1495242" cy="1211654"/>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171801" y="3286998"/>
                <a:ext cx="1363994" cy="295717"/>
              </a:xfrm>
              <a:prstGeom prst="rect">
                <a:avLst/>
              </a:prstGeom>
              <a:noFill/>
              <a:ln>
                <a:noFill/>
              </a:ln>
            </p:spPr>
            <p:txBody>
              <a:bodyPr wrap="square">
                <a:spAutoFit/>
              </a:bodyPr>
              <a:lstStyle/>
              <a:p>
                <a:pPr algn="ctr"/>
                <a:r>
                  <a:rPr lang="fr-FR" sz="1632" dirty="0"/>
                  <a:t>az104-11-vm0</a:t>
                </a:r>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0565" y="2805227"/>
                <a:ext cx="434273" cy="396820"/>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151985" y="2447340"/>
                <a:ext cx="1208616" cy="295717"/>
              </a:xfrm>
              <a:prstGeom prst="rect">
                <a:avLst/>
              </a:prstGeom>
              <a:noFill/>
              <a:ln>
                <a:noFill/>
              </a:ln>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1</a:t>
                </a:r>
              </a:p>
            </p:txBody>
          </p:sp>
        </p:grpSp>
        <p:sp>
          <p:nvSpPr>
            <p:cNvPr id="47" name="TextBox 46">
              <a:extLst>
                <a:ext uri="{FF2B5EF4-FFF2-40B4-BE49-F238E27FC236}">
                  <a16:creationId xmlns:a16="http://schemas.microsoft.com/office/drawing/2014/main" id="{8DC2BFCA-FDD9-4D08-B127-5A37C58B7517}"/>
                </a:ext>
              </a:extLst>
            </p:cNvPr>
            <p:cNvSpPr txBox="1"/>
            <p:nvPr/>
          </p:nvSpPr>
          <p:spPr>
            <a:xfrm>
              <a:off x="3818064" y="1572981"/>
              <a:ext cx="839641" cy="359971"/>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2</a:t>
              </a:r>
            </a:p>
          </p:txBody>
        </p:sp>
        <p:pic>
          <p:nvPicPr>
            <p:cNvPr id="9" name="Graphic 8">
              <a:extLst>
                <a:ext uri="{FF2B5EF4-FFF2-40B4-BE49-F238E27FC236}">
                  <a16:creationId xmlns:a16="http://schemas.microsoft.com/office/drawing/2014/main" id="{F0905B8D-3526-35F7-3E7B-6EF9FAE8D2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6365" y="1902463"/>
              <a:ext cx="508293" cy="508293"/>
            </a:xfrm>
            <a:prstGeom prst="rect">
              <a:avLst/>
            </a:prstGeom>
          </p:spPr>
        </p:pic>
        <p:sp>
          <p:nvSpPr>
            <p:cNvPr id="10" name="TextBox 9">
              <a:extLst>
                <a:ext uri="{FF2B5EF4-FFF2-40B4-BE49-F238E27FC236}">
                  <a16:creationId xmlns:a16="http://schemas.microsoft.com/office/drawing/2014/main" id="{B17541C8-4EBA-0C4E-5F71-2B6AED701034}"/>
                </a:ext>
              </a:extLst>
            </p:cNvPr>
            <p:cNvSpPr txBox="1"/>
            <p:nvPr/>
          </p:nvSpPr>
          <p:spPr>
            <a:xfrm>
              <a:off x="4580062" y="1909627"/>
              <a:ext cx="2825998" cy="359971"/>
            </a:xfrm>
            <a:prstGeom prst="rect">
              <a:avLst/>
            </a:prstGeom>
            <a:noFill/>
          </p:spPr>
          <p:txBody>
            <a:bodyPr wrap="square">
              <a:spAutoFit/>
            </a:bodyPr>
            <a:lstStyle/>
            <a:p>
              <a:r>
                <a:rPr lang="en-US" sz="1632" dirty="0"/>
                <a:t>Alert- delete virtual machine</a:t>
              </a:r>
            </a:p>
          </p:txBody>
        </p:sp>
        <p:pic>
          <p:nvPicPr>
            <p:cNvPr id="12" name="Graphic 11" descr="Envelope with solid fill">
              <a:extLst>
                <a:ext uri="{FF2B5EF4-FFF2-40B4-BE49-F238E27FC236}">
                  <a16:creationId xmlns:a16="http://schemas.microsoft.com/office/drawing/2014/main" id="{FF5FC94D-F321-56AD-9BBB-03B5BA61C3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8608" y="2990847"/>
              <a:ext cx="503807" cy="503807"/>
            </a:xfrm>
            <a:prstGeom prst="rect">
              <a:avLst/>
            </a:prstGeom>
          </p:spPr>
        </p:pic>
        <p:cxnSp>
          <p:nvCxnSpPr>
            <p:cNvPr id="16" name="Connector: Elbow 15">
              <a:extLst>
                <a:ext uri="{FF2B5EF4-FFF2-40B4-BE49-F238E27FC236}">
                  <a16:creationId xmlns:a16="http://schemas.microsoft.com/office/drawing/2014/main" id="{15054B5D-49A5-F768-3F6A-9A15FEA96665}"/>
                </a:ext>
              </a:extLst>
            </p:cNvPr>
            <p:cNvCxnSpPr>
              <a:cxnSpLocks/>
              <a:stCxn id="97" idx="3"/>
              <a:endCxn id="32" idx="1"/>
            </p:cNvCxnSpPr>
            <p:nvPr/>
          </p:nvCxnSpPr>
          <p:spPr>
            <a:xfrm>
              <a:off x="2768487" y="2702780"/>
              <a:ext cx="1024899" cy="1587500"/>
            </a:xfrm>
            <a:prstGeom prst="bentConnector3">
              <a:avLst>
                <a:gd name="adj1" fmla="val 7973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8BB4CA5-E489-465D-ED3B-DB00395E3F83}"/>
                </a:ext>
              </a:extLst>
            </p:cNvPr>
            <p:cNvSpPr txBox="1"/>
            <p:nvPr/>
          </p:nvSpPr>
          <p:spPr>
            <a:xfrm>
              <a:off x="3818063" y="2714096"/>
              <a:ext cx="839641" cy="359971"/>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3</a:t>
              </a:r>
            </a:p>
          </p:txBody>
        </p:sp>
        <p:sp>
          <p:nvSpPr>
            <p:cNvPr id="28" name="TextBox 27">
              <a:extLst>
                <a:ext uri="{FF2B5EF4-FFF2-40B4-BE49-F238E27FC236}">
                  <a16:creationId xmlns:a16="http://schemas.microsoft.com/office/drawing/2014/main" id="{F355282D-50C6-EA34-3FD1-2458C2B467BC}"/>
                </a:ext>
              </a:extLst>
            </p:cNvPr>
            <p:cNvSpPr txBox="1"/>
            <p:nvPr/>
          </p:nvSpPr>
          <p:spPr>
            <a:xfrm>
              <a:off x="4580062" y="3019163"/>
              <a:ext cx="2825998" cy="359971"/>
            </a:xfrm>
            <a:prstGeom prst="rect">
              <a:avLst/>
            </a:prstGeom>
            <a:noFill/>
          </p:spPr>
          <p:txBody>
            <a:bodyPr wrap="square">
              <a:spAutoFit/>
            </a:bodyPr>
            <a:lstStyle/>
            <a:p>
              <a:r>
                <a:rPr lang="en-US" sz="1632" dirty="0"/>
                <a:t>Action – send email</a:t>
              </a:r>
            </a:p>
          </p:txBody>
        </p:sp>
        <p:sp>
          <p:nvSpPr>
            <p:cNvPr id="34" name="TextBox 33">
              <a:extLst>
                <a:ext uri="{FF2B5EF4-FFF2-40B4-BE49-F238E27FC236}">
                  <a16:creationId xmlns:a16="http://schemas.microsoft.com/office/drawing/2014/main" id="{167E920A-97CB-9A33-C587-49347B023A3C}"/>
                </a:ext>
              </a:extLst>
            </p:cNvPr>
            <p:cNvSpPr txBox="1"/>
            <p:nvPr/>
          </p:nvSpPr>
          <p:spPr>
            <a:xfrm>
              <a:off x="3818063" y="3807677"/>
              <a:ext cx="839641" cy="359971"/>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4</a:t>
              </a:r>
            </a:p>
          </p:txBody>
        </p:sp>
        <p:sp>
          <p:nvSpPr>
            <p:cNvPr id="36" name="TextBox 35">
              <a:extLst>
                <a:ext uri="{FF2B5EF4-FFF2-40B4-BE49-F238E27FC236}">
                  <a16:creationId xmlns:a16="http://schemas.microsoft.com/office/drawing/2014/main" id="{E1E684CD-6571-EBF0-546A-F0F414498C36}"/>
                </a:ext>
              </a:extLst>
            </p:cNvPr>
            <p:cNvSpPr txBox="1"/>
            <p:nvPr/>
          </p:nvSpPr>
          <p:spPr>
            <a:xfrm>
              <a:off x="4580062" y="4258782"/>
              <a:ext cx="2825998" cy="359971"/>
            </a:xfrm>
            <a:prstGeom prst="rect">
              <a:avLst/>
            </a:prstGeom>
            <a:noFill/>
          </p:spPr>
          <p:txBody>
            <a:bodyPr wrap="square">
              <a:spAutoFit/>
            </a:bodyPr>
            <a:lstStyle/>
            <a:p>
              <a:r>
                <a:rPr lang="en-US" sz="1632" dirty="0"/>
                <a:t>Trigger the alert</a:t>
              </a:r>
            </a:p>
          </p:txBody>
        </p:sp>
        <p:pic>
          <p:nvPicPr>
            <p:cNvPr id="7" name="Graphic 6" descr="Garbage with solid fill">
              <a:extLst>
                <a:ext uri="{FF2B5EF4-FFF2-40B4-BE49-F238E27FC236}">
                  <a16:creationId xmlns:a16="http://schemas.microsoft.com/office/drawing/2014/main" id="{2E1352E6-D504-42D2-1715-8643FA0CFE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96036" y="4075585"/>
              <a:ext cx="588950" cy="588950"/>
            </a:xfrm>
            <a:prstGeom prst="rect">
              <a:avLst/>
            </a:prstGeom>
          </p:spPr>
        </p:pic>
        <p:sp>
          <p:nvSpPr>
            <p:cNvPr id="50" name="Rectangle 49">
              <a:extLst>
                <a:ext uri="{FF2B5EF4-FFF2-40B4-BE49-F238E27FC236}">
                  <a16:creationId xmlns:a16="http://schemas.microsoft.com/office/drawing/2014/main" id="{51A70EC8-C704-47FB-A016-271DDAAA7015}"/>
                </a:ext>
              </a:extLst>
            </p:cNvPr>
            <p:cNvSpPr/>
            <p:nvPr/>
          </p:nvSpPr>
          <p:spPr bwMode="auto">
            <a:xfrm>
              <a:off x="3793386" y="4985702"/>
              <a:ext cx="3503883" cy="90284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a:extLst>
                <a:ext uri="{FF2B5EF4-FFF2-40B4-BE49-F238E27FC236}">
                  <a16:creationId xmlns:a16="http://schemas.microsoft.com/office/drawing/2014/main" id="{E5D3319D-2E93-CE75-6754-A76D5BB38A97}"/>
                </a:ext>
              </a:extLst>
            </p:cNvPr>
            <p:cNvSpPr txBox="1"/>
            <p:nvPr/>
          </p:nvSpPr>
          <p:spPr>
            <a:xfrm>
              <a:off x="3818063" y="4954523"/>
              <a:ext cx="839641" cy="359971"/>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5</a:t>
              </a:r>
            </a:p>
          </p:txBody>
        </p:sp>
        <p:sp>
          <p:nvSpPr>
            <p:cNvPr id="54" name="TextBox 53">
              <a:extLst>
                <a:ext uri="{FF2B5EF4-FFF2-40B4-BE49-F238E27FC236}">
                  <a16:creationId xmlns:a16="http://schemas.microsoft.com/office/drawing/2014/main" id="{1770976B-11A0-115A-70B5-D94F668AC184}"/>
                </a:ext>
              </a:extLst>
            </p:cNvPr>
            <p:cNvSpPr txBox="1"/>
            <p:nvPr/>
          </p:nvSpPr>
          <p:spPr>
            <a:xfrm>
              <a:off x="4580062" y="5405628"/>
              <a:ext cx="2825998" cy="359971"/>
            </a:xfrm>
            <a:prstGeom prst="rect">
              <a:avLst/>
            </a:prstGeom>
            <a:noFill/>
          </p:spPr>
          <p:txBody>
            <a:bodyPr wrap="square">
              <a:spAutoFit/>
            </a:bodyPr>
            <a:lstStyle/>
            <a:p>
              <a:r>
                <a:rPr lang="en-US" sz="1632" dirty="0"/>
                <a:t>Add a processing rule</a:t>
              </a:r>
            </a:p>
          </p:txBody>
        </p:sp>
        <p:pic>
          <p:nvPicPr>
            <p:cNvPr id="64" name="Graphic 63" descr="Clock with solid fill">
              <a:extLst>
                <a:ext uri="{FF2B5EF4-FFF2-40B4-BE49-F238E27FC236}">
                  <a16:creationId xmlns:a16="http://schemas.microsoft.com/office/drawing/2014/main" id="{7DA28035-70B0-345A-19FE-937FCE86EB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75752" y="5221038"/>
              <a:ext cx="629519" cy="629519"/>
            </a:xfrm>
            <a:prstGeom prst="rect">
              <a:avLst/>
            </a:prstGeom>
          </p:spPr>
        </p:pic>
        <p:grpSp>
          <p:nvGrpSpPr>
            <p:cNvPr id="80" name="Group 79">
              <a:extLst>
                <a:ext uri="{FF2B5EF4-FFF2-40B4-BE49-F238E27FC236}">
                  <a16:creationId xmlns:a16="http://schemas.microsoft.com/office/drawing/2014/main" id="{1051B26B-4333-8059-E14A-CCC13A4A0F13}"/>
                </a:ext>
              </a:extLst>
            </p:cNvPr>
            <p:cNvGrpSpPr/>
            <p:nvPr/>
          </p:nvGrpSpPr>
          <p:grpSpPr>
            <a:xfrm>
              <a:off x="1660622" y="3931031"/>
              <a:ext cx="1775413" cy="1474928"/>
              <a:chOff x="8703843" y="2786265"/>
              <a:chExt cx="1775413" cy="1474928"/>
            </a:xfrm>
          </p:grpSpPr>
          <p:sp>
            <p:nvSpPr>
              <p:cNvPr id="72" name="Rectangle 71">
                <a:extLst>
                  <a:ext uri="{FF2B5EF4-FFF2-40B4-BE49-F238E27FC236}">
                    <a16:creationId xmlns:a16="http://schemas.microsoft.com/office/drawing/2014/main" id="{D0BE4B3A-1AE2-1CFB-020B-0AD75B880CAD}"/>
                  </a:ext>
                </a:extLst>
              </p:cNvPr>
              <p:cNvSpPr/>
              <p:nvPr/>
            </p:nvSpPr>
            <p:spPr bwMode="auto">
              <a:xfrm>
                <a:off x="8703843" y="2786265"/>
                <a:ext cx="1775413" cy="14749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a:extLst>
                  <a:ext uri="{FF2B5EF4-FFF2-40B4-BE49-F238E27FC236}">
                    <a16:creationId xmlns:a16="http://schemas.microsoft.com/office/drawing/2014/main" id="{B8B38508-0535-90B4-117F-D0EBDA946BD3}"/>
                  </a:ext>
                </a:extLst>
              </p:cNvPr>
              <p:cNvSpPr txBox="1"/>
              <p:nvPr/>
            </p:nvSpPr>
            <p:spPr>
              <a:xfrm>
                <a:off x="8781763" y="3840936"/>
                <a:ext cx="1619572" cy="359971"/>
              </a:xfrm>
              <a:prstGeom prst="rect">
                <a:avLst/>
              </a:prstGeom>
              <a:noFill/>
              <a:ln>
                <a:noFill/>
              </a:ln>
            </p:spPr>
            <p:txBody>
              <a:bodyPr wrap="square">
                <a:spAutoFit/>
              </a:bodyPr>
              <a:lstStyle/>
              <a:p>
                <a:pPr algn="ctr"/>
                <a:r>
                  <a:rPr lang="en-US" sz="1632" dirty="0"/>
                  <a:t>Log Queries</a:t>
                </a:r>
              </a:p>
            </p:txBody>
          </p:sp>
          <p:sp>
            <p:nvSpPr>
              <p:cNvPr id="78" name="TextBox 77">
                <a:extLst>
                  <a:ext uri="{FF2B5EF4-FFF2-40B4-BE49-F238E27FC236}">
                    <a16:creationId xmlns:a16="http://schemas.microsoft.com/office/drawing/2014/main" id="{646E08A8-664B-2BF0-DEAE-D0C13E49D2AC}"/>
                  </a:ext>
                </a:extLst>
              </p:cNvPr>
              <p:cNvSpPr txBox="1"/>
              <p:nvPr/>
            </p:nvSpPr>
            <p:spPr>
              <a:xfrm>
                <a:off x="8716255" y="2797246"/>
                <a:ext cx="1435080" cy="359971"/>
              </a:xfrm>
              <a:prstGeom prst="rect">
                <a:avLst/>
              </a:prstGeom>
              <a:noFill/>
              <a:ln>
                <a:noFill/>
              </a:ln>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6</a:t>
                </a:r>
              </a:p>
            </p:txBody>
          </p:sp>
          <p:pic>
            <p:nvPicPr>
              <p:cNvPr id="60" name="Graphic 59">
                <a:extLst>
                  <a:ext uri="{FF2B5EF4-FFF2-40B4-BE49-F238E27FC236}">
                    <a16:creationId xmlns:a16="http://schemas.microsoft.com/office/drawing/2014/main" id="{3A95B106-3713-576A-BDD2-889B0ECD9F2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39506" y="3146781"/>
                <a:ext cx="618075" cy="618075"/>
              </a:xfrm>
              <a:prstGeom prst="rect">
                <a:avLst/>
              </a:prstGeom>
            </p:spPr>
          </p:pic>
        </p:grpSp>
      </p:grpSp>
    </p:spTree>
    <p:extLst>
      <p:ext uri="{BB962C8B-B14F-4D97-AF65-F5344CB8AC3E}">
        <p14:creationId xmlns:p14="http://schemas.microsoft.com/office/powerpoint/2010/main" val="5174258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3CF-FE70-D80B-E030-0AAC92F2D7B8}"/>
              </a:ext>
            </a:extLst>
          </p:cNvPr>
          <p:cNvSpPr>
            <a:spLocks noGrp="1"/>
          </p:cNvSpPr>
          <p:nvPr>
            <p:ph type="title"/>
          </p:nvPr>
        </p:nvSpPr>
        <p:spPr/>
        <p:txBody>
          <a:bodyPr/>
          <a:lstStyle/>
          <a:p>
            <a:r>
              <a:rPr lang="en-US" dirty="0"/>
              <a:t>Administer Monitoring whiteboard</a:t>
            </a:r>
          </a:p>
        </p:txBody>
      </p:sp>
      <p:pic>
        <p:nvPicPr>
          <p:cNvPr id="6" name="Picture 5" descr="azure monitor data sources, data platform">
            <a:extLst>
              <a:ext uri="{FF2B5EF4-FFF2-40B4-BE49-F238E27FC236}">
                <a16:creationId xmlns:a16="http://schemas.microsoft.com/office/drawing/2014/main" id="{4CDA7AED-C1AD-2F98-7CA5-DD1F6CCDF398}"/>
              </a:ext>
            </a:extLst>
          </p:cNvPr>
          <p:cNvPicPr>
            <a:picLocks noChangeAspect="1"/>
          </p:cNvPicPr>
          <p:nvPr/>
        </p:nvPicPr>
        <p:blipFill>
          <a:blip r:embed="rId3"/>
          <a:stretch>
            <a:fillRect/>
          </a:stretch>
        </p:blipFill>
        <p:spPr>
          <a:xfrm>
            <a:off x="1130158" y="1027636"/>
            <a:ext cx="9688530" cy="5151145"/>
          </a:xfrm>
          <a:prstGeom prst="rect">
            <a:avLst/>
          </a:prstGeom>
        </p:spPr>
      </p:pic>
    </p:spTree>
    <p:extLst>
      <p:ext uri="{BB962C8B-B14F-4D97-AF65-F5344CB8AC3E}">
        <p14:creationId xmlns:p14="http://schemas.microsoft.com/office/powerpoint/2010/main" val="10427920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32263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Monitor</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Learning Objectives - Configure Azure Monitor </a:t>
            </a:r>
          </a:p>
        </p:txBody>
      </p:sp>
      <p:sp>
        <p:nvSpPr>
          <p:cNvPr id="5" name="Rectangle 4">
            <a:extLst>
              <a:ext uri="{FF2B5EF4-FFF2-40B4-BE49-F238E27FC236}">
                <a16:creationId xmlns:a16="http://schemas.microsoft.com/office/drawing/2014/main" id="{044407CE-9C75-4C0D-A29C-41102E9655ED}"/>
              </a:ext>
            </a:extLst>
          </p:cNvPr>
          <p:cNvSpPr/>
          <p:nvPr/>
        </p:nvSpPr>
        <p:spPr bwMode="auto">
          <a:xfrm>
            <a:off x="570195" y="1397477"/>
            <a:ext cx="4849243" cy="3251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Azure Monitor Key Capabilities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Azure Monitor Components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Define Metrics and Logs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Identify Data Types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Activity Log Events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p:txBody>
      </p:sp>
      <p:sp>
        <p:nvSpPr>
          <p:cNvPr id="4" name="TextBox 3">
            <a:extLst>
              <a:ext uri="{FF2B5EF4-FFF2-40B4-BE49-F238E27FC236}">
                <a16:creationId xmlns:a16="http://schemas.microsoft.com/office/drawing/2014/main" id="{6224ED52-FC68-FBD4-EF7F-6CA090115176}"/>
              </a:ext>
            </a:extLst>
          </p:cNvPr>
          <p:cNvSpPr txBox="1"/>
          <p:nvPr/>
        </p:nvSpPr>
        <p:spPr>
          <a:xfrm>
            <a:off x="6450840" y="1848730"/>
            <a:ext cx="4761702" cy="2262158"/>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Interpret metrics in Azure Monitor</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log settings in Azure Monitor</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and interpret monitoring of virtual machines, storage accounts, and networks by using Azure Monitor Insights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Azure Monitor Key Capabilities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Understand Azure Monitor Components</a:t>
            </a:r>
            <a:endParaRPr lang="en-US" b="1" dirty="0"/>
          </a:p>
        </p:txBody>
      </p:sp>
      <p:sp>
        <p:nvSpPr>
          <p:cNvPr id="6" name="TextBox 5">
            <a:extLst>
              <a:ext uri="{FF2B5EF4-FFF2-40B4-BE49-F238E27FC236}">
                <a16:creationId xmlns:a16="http://schemas.microsoft.com/office/drawing/2014/main" id="{2F66B02E-8265-595F-02EF-25E999197B18}"/>
              </a:ext>
            </a:extLst>
          </p:cNvPr>
          <p:cNvSpPr txBox="1"/>
          <p:nvPr/>
        </p:nvSpPr>
        <p:spPr>
          <a:xfrm>
            <a:off x="465138" y="2317788"/>
            <a:ext cx="3665073" cy="21182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Application monitoring data</a:t>
            </a:r>
          </a:p>
          <a:p>
            <a:pPr marL="285750" indent="-285750">
              <a:lnSpc>
                <a:spcPct val="150000"/>
              </a:lnSpc>
              <a:buFont typeface="Arial" panose="020B0604020202020204" pitchFamily="34" charset="0"/>
              <a:buChar char="•"/>
            </a:pPr>
            <a:r>
              <a:rPr lang="en-US" dirty="0"/>
              <a:t>Guest OS monitoring</a:t>
            </a:r>
          </a:p>
          <a:p>
            <a:pPr marL="285750" indent="-285750">
              <a:lnSpc>
                <a:spcPct val="150000"/>
              </a:lnSpc>
              <a:buFont typeface="Arial" panose="020B0604020202020204" pitchFamily="34" charset="0"/>
              <a:buChar char="•"/>
            </a:pPr>
            <a:r>
              <a:rPr lang="en-US" dirty="0"/>
              <a:t>Azure resource monitoring </a:t>
            </a:r>
          </a:p>
          <a:p>
            <a:pPr marL="285750" indent="-285750">
              <a:lnSpc>
                <a:spcPct val="150000"/>
              </a:lnSpc>
              <a:buFont typeface="Arial" panose="020B0604020202020204" pitchFamily="34" charset="0"/>
              <a:buChar char="•"/>
            </a:pPr>
            <a:r>
              <a:rPr lang="en-US" dirty="0"/>
              <a:t>Azure subscription monitoring </a:t>
            </a:r>
          </a:p>
          <a:p>
            <a:pPr marL="285750" indent="-285750">
              <a:lnSpc>
                <a:spcPct val="150000"/>
              </a:lnSpc>
              <a:buFont typeface="Arial" panose="020B0604020202020204" pitchFamily="34" charset="0"/>
              <a:buChar char="•"/>
            </a:pPr>
            <a:r>
              <a:rPr lang="en-US" dirty="0"/>
              <a:t>Azure tenant monitoring</a:t>
            </a:r>
          </a:p>
        </p:txBody>
      </p:sp>
      <p:pic>
        <p:nvPicPr>
          <p:cNvPr id="2" name="Picture 1" descr="Data sources populate metrics and logs that are access by insights, visualization, analysis and integrate products. ">
            <a:extLst>
              <a:ext uri="{FF2B5EF4-FFF2-40B4-BE49-F238E27FC236}">
                <a16:creationId xmlns:a16="http://schemas.microsoft.com/office/drawing/2014/main" id="{955EC3B4-2861-467D-2F82-F7D061C2F1C6}"/>
              </a:ext>
            </a:extLst>
          </p:cNvPr>
          <p:cNvPicPr>
            <a:picLocks noChangeAspect="1"/>
          </p:cNvPicPr>
          <p:nvPr/>
        </p:nvPicPr>
        <p:blipFill>
          <a:blip r:embed="rId3"/>
          <a:stretch>
            <a:fillRect/>
          </a:stretch>
        </p:blipFill>
        <p:spPr>
          <a:xfrm>
            <a:off x="4212404" y="1249596"/>
            <a:ext cx="7758933" cy="4668320"/>
          </a:xfrm>
          <a:prstGeom prst="rect">
            <a:avLst/>
          </a:prstGeom>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Define Metrics and Logs</a:t>
            </a:r>
          </a:p>
        </p:txBody>
      </p:sp>
      <p:pic>
        <p:nvPicPr>
          <p:cNvPr id="18" name="Picture 17" descr="Metrics graph">
            <a:extLst>
              <a:ext uri="{FF2B5EF4-FFF2-40B4-BE49-F238E27FC236}">
                <a16:creationId xmlns:a16="http://schemas.microsoft.com/office/drawing/2014/main" id="{7EEF596C-2F46-4FB3-04FA-BEDF5709E4D2}"/>
              </a:ext>
            </a:extLst>
          </p:cNvPr>
          <p:cNvPicPr>
            <a:picLocks noChangeAspect="1"/>
          </p:cNvPicPr>
          <p:nvPr/>
        </p:nvPicPr>
        <p:blipFill>
          <a:blip r:embed="rId3"/>
          <a:stretch>
            <a:fillRect/>
          </a:stretch>
        </p:blipFill>
        <p:spPr>
          <a:xfrm>
            <a:off x="926708" y="1620939"/>
            <a:ext cx="4752975" cy="2152650"/>
          </a:xfrm>
          <a:prstGeom prst="rect">
            <a:avLst/>
          </a:prstGeom>
        </p:spPr>
      </p:pic>
      <p:pic>
        <p:nvPicPr>
          <p:cNvPr id="16" name="Picture 15" descr="Log query accessing analytics">
            <a:extLst>
              <a:ext uri="{FF2B5EF4-FFF2-40B4-BE49-F238E27FC236}">
                <a16:creationId xmlns:a16="http://schemas.microsoft.com/office/drawing/2014/main" id="{8BC83920-2E88-07E4-3AB5-1D56EE9FAB97}"/>
              </a:ext>
            </a:extLst>
          </p:cNvPr>
          <p:cNvPicPr>
            <a:picLocks noChangeAspect="1"/>
          </p:cNvPicPr>
          <p:nvPr/>
        </p:nvPicPr>
        <p:blipFill>
          <a:blip r:embed="rId4"/>
          <a:stretch>
            <a:fillRect/>
          </a:stretch>
        </p:blipFill>
        <p:spPr>
          <a:xfrm>
            <a:off x="6303392" y="1497101"/>
            <a:ext cx="5048250" cy="2114550"/>
          </a:xfrm>
          <a:prstGeom prst="rect">
            <a:avLst/>
          </a:prstGeom>
        </p:spPr>
      </p:pic>
      <p:sp>
        <p:nvSpPr>
          <p:cNvPr id="4" name="Rectangle 3">
            <a:extLst>
              <a:ext uri="{FF2B5EF4-FFF2-40B4-BE49-F238E27FC236}">
                <a16:creationId xmlns:a16="http://schemas.microsoft.com/office/drawing/2014/main" id="{3FAB3A5E-77DA-43B7-9713-D99DE6FE1B06}"/>
              </a:ext>
            </a:extLst>
          </p:cNvPr>
          <p:cNvSpPr/>
          <p:nvPr/>
        </p:nvSpPr>
        <p:spPr>
          <a:xfrm>
            <a:off x="460269" y="3883953"/>
            <a:ext cx="5404682" cy="21145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045847" y="3883953"/>
            <a:ext cx="5404682" cy="21145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Telemetry (events, traces) and performance data can be combined for analysis</a:t>
            </a:r>
          </a:p>
        </p:txBody>
      </p:sp>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577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Activity Log Events</a:t>
            </a:r>
          </a:p>
        </p:txBody>
      </p:sp>
      <p:sp>
        <p:nvSpPr>
          <p:cNvPr id="5" name="Rectangle 4">
            <a:extLst>
              <a:ext uri="{FF2B5EF4-FFF2-40B4-BE49-F238E27FC236}">
                <a16:creationId xmlns:a16="http://schemas.microsoft.com/office/drawing/2014/main" id="{357F55D2-E14D-4A5D-8325-843B30BD4D71}"/>
              </a:ext>
              <a:ext uri="{C183D7F6-B498-43B3-948B-1728B52AA6E4}">
                <adec:decorative xmlns:adec="http://schemas.microsoft.com/office/drawing/2017/decorative" val="0"/>
              </a:ext>
            </a:extLst>
          </p:cNvPr>
          <p:cNvSpPr/>
          <p:nvPr/>
        </p:nvSpPr>
        <p:spPr bwMode="auto">
          <a:xfrm>
            <a:off x="498956" y="1438141"/>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Send data to Log Analytics for advanced search and alerts</a:t>
            </a:r>
          </a:p>
        </p:txBody>
      </p:sp>
      <p:sp>
        <p:nvSpPr>
          <p:cNvPr id="7" name="Rectangle 6">
            <a:extLst>
              <a:ext uri="{FF2B5EF4-FFF2-40B4-BE49-F238E27FC236}">
                <a16:creationId xmlns:a16="http://schemas.microsoft.com/office/drawing/2014/main" id="{242D2465-A880-4BE1-8C8E-B6E01F30DC17}"/>
              </a:ext>
              <a:ext uri="{C183D7F6-B498-43B3-948B-1728B52AA6E4}">
                <adec:decorative xmlns:adec="http://schemas.microsoft.com/office/drawing/2017/decorative" val="0"/>
              </a:ext>
            </a:extLst>
          </p:cNvPr>
          <p:cNvSpPr/>
          <p:nvPr/>
        </p:nvSpPr>
        <p:spPr bwMode="auto">
          <a:xfrm>
            <a:off x="498955" y="2321052"/>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Query or manage events in the Portal, PowerShell, CLI, and REST API</a:t>
            </a:r>
          </a:p>
        </p:txBody>
      </p:sp>
      <p:sp>
        <p:nvSpPr>
          <p:cNvPr id="8" name="Rectangle 7">
            <a:extLst>
              <a:ext uri="{FF2B5EF4-FFF2-40B4-BE49-F238E27FC236}">
                <a16:creationId xmlns:a16="http://schemas.microsoft.com/office/drawing/2014/main" id="{B9F2695C-69C7-4A48-B50A-9E53E4433874}"/>
              </a:ext>
              <a:ext uri="{C183D7F6-B498-43B3-948B-1728B52AA6E4}">
                <adec:decorative xmlns:adec="http://schemas.microsoft.com/office/drawing/2017/decorative" val="0"/>
              </a:ext>
            </a:extLst>
          </p:cNvPr>
          <p:cNvSpPr/>
          <p:nvPr/>
        </p:nvSpPr>
        <p:spPr bwMode="auto">
          <a:xfrm>
            <a:off x="498955" y="3203963"/>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Stream information to Event Hub</a:t>
            </a:r>
          </a:p>
        </p:txBody>
      </p:sp>
      <p:sp>
        <p:nvSpPr>
          <p:cNvPr id="9" name="Rectangle 8">
            <a:extLst>
              <a:ext uri="{FF2B5EF4-FFF2-40B4-BE49-F238E27FC236}">
                <a16:creationId xmlns:a16="http://schemas.microsoft.com/office/drawing/2014/main" id="{AAFBC828-F20C-46FA-8217-ADBA06E6CAC1}"/>
              </a:ext>
              <a:ext uri="{C183D7F6-B498-43B3-948B-1728B52AA6E4}">
                <adec:decorative xmlns:adec="http://schemas.microsoft.com/office/drawing/2017/decorative" val="0"/>
              </a:ext>
            </a:extLst>
          </p:cNvPr>
          <p:cNvSpPr/>
          <p:nvPr/>
        </p:nvSpPr>
        <p:spPr bwMode="auto">
          <a:xfrm>
            <a:off x="498955" y="4086874"/>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Archive data to a storage account</a:t>
            </a:r>
          </a:p>
        </p:txBody>
      </p:sp>
      <p:sp>
        <p:nvSpPr>
          <p:cNvPr id="10" name="Rectangle 9">
            <a:extLst>
              <a:ext uri="{FF2B5EF4-FFF2-40B4-BE49-F238E27FC236}">
                <a16:creationId xmlns:a16="http://schemas.microsoft.com/office/drawing/2014/main" id="{79947888-DFAA-44C7-AE4B-812878144B7F}"/>
              </a:ext>
              <a:ext uri="{C183D7F6-B498-43B3-948B-1728B52AA6E4}">
                <adec:decorative xmlns:adec="http://schemas.microsoft.com/office/drawing/2017/decorative" val="0"/>
              </a:ext>
            </a:extLst>
          </p:cNvPr>
          <p:cNvSpPr/>
          <p:nvPr/>
        </p:nvSpPr>
        <p:spPr bwMode="auto">
          <a:xfrm>
            <a:off x="498955" y="4969784"/>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Analyze data with Power BI</a:t>
            </a:r>
          </a:p>
        </p:txBody>
      </p:sp>
      <p:grpSp>
        <p:nvGrpSpPr>
          <p:cNvPr id="34" name="Group 33" descr="Activity logs are shown in the Azure infrastructure. ">
            <a:extLst>
              <a:ext uri="{FF2B5EF4-FFF2-40B4-BE49-F238E27FC236}">
                <a16:creationId xmlns:a16="http://schemas.microsoft.com/office/drawing/2014/main" id="{F4DCB96E-34A1-B36C-C5FD-F976F1E4CF23}"/>
              </a:ext>
            </a:extLst>
          </p:cNvPr>
          <p:cNvGrpSpPr/>
          <p:nvPr/>
        </p:nvGrpSpPr>
        <p:grpSpPr>
          <a:xfrm>
            <a:off x="6051932" y="1494759"/>
            <a:ext cx="5474734" cy="4604910"/>
            <a:chOff x="5805355" y="1381745"/>
            <a:chExt cx="5474734" cy="4604910"/>
          </a:xfrm>
        </p:grpSpPr>
        <p:sp>
          <p:nvSpPr>
            <p:cNvPr id="33" name="Rectangle 32">
              <a:extLst>
                <a:ext uri="{FF2B5EF4-FFF2-40B4-BE49-F238E27FC236}">
                  <a16:creationId xmlns:a16="http://schemas.microsoft.com/office/drawing/2014/main" id="{C639C34F-C315-39DF-5237-75649416ACD1}"/>
                </a:ext>
              </a:extLst>
            </p:cNvPr>
            <p:cNvSpPr/>
            <p:nvPr/>
          </p:nvSpPr>
          <p:spPr bwMode="auto">
            <a:xfrm>
              <a:off x="8825645" y="4165365"/>
              <a:ext cx="2452589" cy="108262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a:extLst>
                <a:ext uri="{FF2B5EF4-FFF2-40B4-BE49-F238E27FC236}">
                  <a16:creationId xmlns:a16="http://schemas.microsoft.com/office/drawing/2014/main" id="{0F8831C6-F034-CDB3-06D6-00FBC7C4E45F}"/>
                </a:ext>
              </a:extLst>
            </p:cNvPr>
            <p:cNvGrpSpPr/>
            <p:nvPr/>
          </p:nvGrpSpPr>
          <p:grpSpPr>
            <a:xfrm>
              <a:off x="5919811" y="1390217"/>
              <a:ext cx="2452590" cy="3857774"/>
              <a:chOff x="5457474" y="1312369"/>
              <a:chExt cx="2091560" cy="4378555"/>
            </a:xfrm>
            <a:solidFill>
              <a:schemeClr val="bg1"/>
            </a:solidFill>
          </p:grpSpPr>
          <p:sp>
            <p:nvSpPr>
              <p:cNvPr id="11" name="Rectangle 10">
                <a:extLst>
                  <a:ext uri="{FF2B5EF4-FFF2-40B4-BE49-F238E27FC236}">
                    <a16:creationId xmlns:a16="http://schemas.microsoft.com/office/drawing/2014/main" id="{EF7D69D4-72C2-1CC7-38D1-84AD0DD96ADD}"/>
                  </a:ext>
                </a:extLst>
              </p:cNvPr>
              <p:cNvSpPr/>
              <p:nvPr/>
            </p:nvSpPr>
            <p:spPr bwMode="auto">
              <a:xfrm>
                <a:off x="5457475" y="1312369"/>
                <a:ext cx="2091559" cy="1429806"/>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93A75B0-9001-F17C-A264-9F8B5DC35240}"/>
                  </a:ext>
                </a:extLst>
              </p:cNvPr>
              <p:cNvSpPr/>
              <p:nvPr/>
            </p:nvSpPr>
            <p:spPr bwMode="auto">
              <a:xfrm>
                <a:off x="5457474" y="2747483"/>
                <a:ext cx="2091559" cy="830020"/>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D68086D-BEC8-A1F6-01F9-BB3C4B00E4ED}"/>
                  </a:ext>
                </a:extLst>
              </p:cNvPr>
              <p:cNvSpPr/>
              <p:nvPr/>
            </p:nvSpPr>
            <p:spPr bwMode="auto">
              <a:xfrm>
                <a:off x="5457474" y="3594472"/>
                <a:ext cx="2091559" cy="830020"/>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9D4CE88C-B330-7DDF-4FA6-42886FCBCA36}"/>
                  </a:ext>
                </a:extLst>
              </p:cNvPr>
              <p:cNvSpPr/>
              <p:nvPr/>
            </p:nvSpPr>
            <p:spPr bwMode="auto">
              <a:xfrm>
                <a:off x="5457474" y="4429799"/>
                <a:ext cx="2091559" cy="1261125"/>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C0E21A55-6CD5-7C0E-C134-F97AE0C9396A}"/>
                </a:ext>
              </a:extLst>
            </p:cNvPr>
            <p:cNvSpPr/>
            <p:nvPr/>
          </p:nvSpPr>
          <p:spPr bwMode="auto">
            <a:xfrm>
              <a:off x="6213939" y="1824894"/>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Application logs</a:t>
              </a:r>
            </a:p>
          </p:txBody>
        </p:sp>
        <p:sp>
          <p:nvSpPr>
            <p:cNvPr id="19" name="Rectangle 18">
              <a:extLst>
                <a:ext uri="{FF2B5EF4-FFF2-40B4-BE49-F238E27FC236}">
                  <a16:creationId xmlns:a16="http://schemas.microsoft.com/office/drawing/2014/main" id="{C78A05AA-8586-3070-CA67-E92767842E21}"/>
                </a:ext>
              </a:extLst>
            </p:cNvPr>
            <p:cNvSpPr/>
            <p:nvPr/>
          </p:nvSpPr>
          <p:spPr bwMode="auto">
            <a:xfrm>
              <a:off x="6213939" y="2488964"/>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Diagnostic logs</a:t>
              </a:r>
            </a:p>
          </p:txBody>
        </p:sp>
        <p:sp>
          <p:nvSpPr>
            <p:cNvPr id="20" name="Rectangle 19">
              <a:extLst>
                <a:ext uri="{FF2B5EF4-FFF2-40B4-BE49-F238E27FC236}">
                  <a16:creationId xmlns:a16="http://schemas.microsoft.com/office/drawing/2014/main" id="{DFB7D8EC-20CF-FBBC-1FA8-A383A68BFD47}"/>
                </a:ext>
              </a:extLst>
            </p:cNvPr>
            <p:cNvSpPr/>
            <p:nvPr/>
          </p:nvSpPr>
          <p:spPr bwMode="auto">
            <a:xfrm>
              <a:off x="6213939" y="4346931"/>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Activity logs</a:t>
              </a:r>
            </a:p>
          </p:txBody>
        </p:sp>
        <p:sp>
          <p:nvSpPr>
            <p:cNvPr id="22" name="TextBox 21">
              <a:extLst>
                <a:ext uri="{FF2B5EF4-FFF2-40B4-BE49-F238E27FC236}">
                  <a16:creationId xmlns:a16="http://schemas.microsoft.com/office/drawing/2014/main" id="{04645ED3-90FC-FD74-8703-52312E1AA152}"/>
                </a:ext>
              </a:extLst>
            </p:cNvPr>
            <p:cNvSpPr txBox="1"/>
            <p:nvPr/>
          </p:nvSpPr>
          <p:spPr>
            <a:xfrm>
              <a:off x="5805355" y="2999532"/>
              <a:ext cx="120930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Guest OS</a:t>
              </a:r>
            </a:p>
          </p:txBody>
        </p:sp>
        <p:sp>
          <p:nvSpPr>
            <p:cNvPr id="23" name="TextBox 22">
              <a:extLst>
                <a:ext uri="{FF2B5EF4-FFF2-40B4-BE49-F238E27FC236}">
                  <a16:creationId xmlns:a16="http://schemas.microsoft.com/office/drawing/2014/main" id="{4C0A0B48-9787-1504-6ADF-C88B5928E6B6}"/>
                </a:ext>
              </a:extLst>
            </p:cNvPr>
            <p:cNvSpPr txBox="1"/>
            <p:nvPr/>
          </p:nvSpPr>
          <p:spPr>
            <a:xfrm>
              <a:off x="5805355" y="3559901"/>
              <a:ext cx="222990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Host virtual machine</a:t>
              </a:r>
            </a:p>
          </p:txBody>
        </p:sp>
        <p:sp>
          <p:nvSpPr>
            <p:cNvPr id="24" name="TextBox 23">
              <a:extLst>
                <a:ext uri="{FF2B5EF4-FFF2-40B4-BE49-F238E27FC236}">
                  <a16:creationId xmlns:a16="http://schemas.microsoft.com/office/drawing/2014/main" id="{AA100974-DE94-CC72-1092-9F6EC8A67573}"/>
                </a:ext>
              </a:extLst>
            </p:cNvPr>
            <p:cNvSpPr txBox="1"/>
            <p:nvPr/>
          </p:nvSpPr>
          <p:spPr>
            <a:xfrm>
              <a:off x="6063187" y="4827786"/>
              <a:ext cx="214808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infrastructure</a:t>
              </a:r>
            </a:p>
          </p:txBody>
        </p:sp>
        <p:sp>
          <p:nvSpPr>
            <p:cNvPr id="25" name="TextBox 24">
              <a:extLst>
                <a:ext uri="{FF2B5EF4-FFF2-40B4-BE49-F238E27FC236}">
                  <a16:creationId xmlns:a16="http://schemas.microsoft.com/office/drawing/2014/main" id="{A9EEA2BB-4283-FEC1-B126-1307AFFC44D2}"/>
                </a:ext>
              </a:extLst>
            </p:cNvPr>
            <p:cNvSpPr txBox="1"/>
            <p:nvPr/>
          </p:nvSpPr>
          <p:spPr>
            <a:xfrm>
              <a:off x="6336235" y="5247991"/>
              <a:ext cx="1667188" cy="738664"/>
            </a:xfrm>
            <a:prstGeom prst="rect">
              <a:avLst/>
            </a:prstGeom>
            <a:noFill/>
          </p:spPr>
          <p:txBody>
            <a:bodyPr wrap="none" lIns="182880" tIns="146304" rIns="182880" bIns="146304" rtlCol="0">
              <a:spAutoFit/>
            </a:bodyPr>
            <a:lstStyle/>
            <a:p>
              <a:pPr algn="ctr">
                <a:lnSpc>
                  <a:spcPct val="90000"/>
                </a:lnSpc>
              </a:pPr>
              <a:r>
                <a:rPr lang="en-US" sz="1600" dirty="0">
                  <a:gradFill>
                    <a:gsLst>
                      <a:gs pos="2917">
                        <a:schemeClr val="tx1"/>
                      </a:gs>
                      <a:gs pos="30000">
                        <a:schemeClr val="tx1"/>
                      </a:gs>
                    </a:gsLst>
                    <a:lin ang="5400000" scaled="0"/>
                  </a:gradFill>
                </a:rPr>
                <a:t>Compute </a:t>
              </a:r>
            </a:p>
            <a:p>
              <a:pPr algn="ctr">
                <a:lnSpc>
                  <a:spcPct val="90000"/>
                </a:lnSpc>
              </a:pPr>
              <a:r>
                <a:rPr lang="en-US" sz="1600" dirty="0">
                  <a:gradFill>
                    <a:gsLst>
                      <a:gs pos="2917">
                        <a:schemeClr val="tx1"/>
                      </a:gs>
                      <a:gs pos="30000">
                        <a:schemeClr val="tx1"/>
                      </a:gs>
                    </a:gsLst>
                    <a:lin ang="5400000" scaled="0"/>
                  </a:gradFill>
                </a:rPr>
                <a:t>resources only</a:t>
              </a:r>
            </a:p>
          </p:txBody>
        </p:sp>
        <p:sp>
          <p:nvSpPr>
            <p:cNvPr id="26" name="Rectangle 25">
              <a:extLst>
                <a:ext uri="{FF2B5EF4-FFF2-40B4-BE49-F238E27FC236}">
                  <a16:creationId xmlns:a16="http://schemas.microsoft.com/office/drawing/2014/main" id="{71EA8753-BED0-4201-5C30-4904FA82CE63}"/>
                </a:ext>
              </a:extLst>
            </p:cNvPr>
            <p:cNvSpPr/>
            <p:nvPr/>
          </p:nvSpPr>
          <p:spPr bwMode="auto">
            <a:xfrm>
              <a:off x="8827500" y="1397477"/>
              <a:ext cx="2452589" cy="276553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B0E97585-64C3-D8B0-1F7B-9B256C1E31B1}"/>
                </a:ext>
              </a:extLst>
            </p:cNvPr>
            <p:cNvSpPr txBox="1"/>
            <p:nvPr/>
          </p:nvSpPr>
          <p:spPr>
            <a:xfrm>
              <a:off x="5825767" y="1383803"/>
              <a:ext cx="139525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Application</a:t>
              </a:r>
            </a:p>
          </p:txBody>
        </p:sp>
        <p:sp>
          <p:nvSpPr>
            <p:cNvPr id="21" name="TextBox 20">
              <a:extLst>
                <a:ext uri="{FF2B5EF4-FFF2-40B4-BE49-F238E27FC236}">
                  <a16:creationId xmlns:a16="http://schemas.microsoft.com/office/drawing/2014/main" id="{C2F4756D-DB95-640F-2F04-D423DFBBFD58}"/>
                </a:ext>
              </a:extLst>
            </p:cNvPr>
            <p:cNvSpPr txBox="1"/>
            <p:nvPr/>
          </p:nvSpPr>
          <p:spPr>
            <a:xfrm>
              <a:off x="8748141" y="1381745"/>
              <a:ext cx="118808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Resource</a:t>
              </a:r>
            </a:p>
          </p:txBody>
        </p:sp>
        <p:sp>
          <p:nvSpPr>
            <p:cNvPr id="28" name="Rectangle 27">
              <a:extLst>
                <a:ext uri="{FF2B5EF4-FFF2-40B4-BE49-F238E27FC236}">
                  <a16:creationId xmlns:a16="http://schemas.microsoft.com/office/drawing/2014/main" id="{824A0268-9FC6-6D53-DADE-34EEBA940F3D}"/>
                </a:ext>
              </a:extLst>
            </p:cNvPr>
            <p:cNvSpPr/>
            <p:nvPr/>
          </p:nvSpPr>
          <p:spPr bwMode="auto">
            <a:xfrm>
              <a:off x="9095516" y="2429958"/>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Diagnostic logs</a:t>
              </a:r>
            </a:p>
          </p:txBody>
        </p:sp>
        <p:sp>
          <p:nvSpPr>
            <p:cNvPr id="30" name="Rectangle 29">
              <a:extLst>
                <a:ext uri="{FF2B5EF4-FFF2-40B4-BE49-F238E27FC236}">
                  <a16:creationId xmlns:a16="http://schemas.microsoft.com/office/drawing/2014/main" id="{9F537377-1A7B-7825-CC30-CB0570D79145}"/>
                </a:ext>
              </a:extLst>
            </p:cNvPr>
            <p:cNvSpPr/>
            <p:nvPr/>
          </p:nvSpPr>
          <p:spPr bwMode="auto">
            <a:xfrm>
              <a:off x="9109500" y="4354119"/>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Activity logs</a:t>
              </a:r>
            </a:p>
          </p:txBody>
        </p:sp>
        <p:sp>
          <p:nvSpPr>
            <p:cNvPr id="31" name="TextBox 30">
              <a:extLst>
                <a:ext uri="{FF2B5EF4-FFF2-40B4-BE49-F238E27FC236}">
                  <a16:creationId xmlns:a16="http://schemas.microsoft.com/office/drawing/2014/main" id="{AEF5D587-4774-FEA9-0203-28E6D7C8DEE3}"/>
                </a:ext>
              </a:extLst>
            </p:cNvPr>
            <p:cNvSpPr txBox="1"/>
            <p:nvPr/>
          </p:nvSpPr>
          <p:spPr>
            <a:xfrm>
              <a:off x="8967621" y="4827786"/>
              <a:ext cx="214808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infrastructure</a:t>
              </a:r>
            </a:p>
          </p:txBody>
        </p:sp>
        <p:sp>
          <p:nvSpPr>
            <p:cNvPr id="32" name="TextBox 31">
              <a:extLst>
                <a:ext uri="{FF2B5EF4-FFF2-40B4-BE49-F238E27FC236}">
                  <a16:creationId xmlns:a16="http://schemas.microsoft.com/office/drawing/2014/main" id="{EE0D02B6-3ED3-6F5B-9DC6-8C3666C9A42B}"/>
                </a:ext>
              </a:extLst>
            </p:cNvPr>
            <p:cNvSpPr txBox="1"/>
            <p:nvPr/>
          </p:nvSpPr>
          <p:spPr>
            <a:xfrm>
              <a:off x="9176844" y="5227716"/>
              <a:ext cx="1698222" cy="738664"/>
            </a:xfrm>
            <a:prstGeom prst="rect">
              <a:avLst/>
            </a:prstGeom>
            <a:noFill/>
          </p:spPr>
          <p:txBody>
            <a:bodyPr wrap="none" lIns="182880" tIns="146304" rIns="182880" bIns="146304" rtlCol="0">
              <a:spAutoFit/>
            </a:bodyPr>
            <a:lstStyle/>
            <a:p>
              <a:pPr algn="ctr">
                <a:lnSpc>
                  <a:spcPct val="90000"/>
                </a:lnSpc>
              </a:pPr>
              <a:r>
                <a:rPr lang="en-US" sz="1600" dirty="0">
                  <a:gradFill>
                    <a:gsLst>
                      <a:gs pos="2917">
                        <a:schemeClr val="tx1"/>
                      </a:gs>
                      <a:gs pos="30000">
                        <a:schemeClr val="tx1"/>
                      </a:gs>
                    </a:gsLst>
                    <a:lin ang="5400000" scaled="0"/>
                  </a:gradFill>
                </a:rPr>
                <a:t>Non-compute </a:t>
              </a:r>
            </a:p>
            <a:p>
              <a:pPr algn="ctr">
                <a:lnSpc>
                  <a:spcPct val="90000"/>
                </a:lnSpc>
              </a:pPr>
              <a:r>
                <a:rPr lang="en-US" sz="1600" dirty="0">
                  <a:gradFill>
                    <a:gsLst>
                      <a:gs pos="2917">
                        <a:schemeClr val="tx1"/>
                      </a:gs>
                      <a:gs pos="30000">
                        <a:schemeClr val="tx1"/>
                      </a:gs>
                    </a:gsLst>
                    <a:lin ang="5400000" scaled="0"/>
                  </a:gradFill>
                </a:rPr>
                <a:t>resources only</a:t>
              </a:r>
            </a:p>
          </p:txBody>
        </p:sp>
      </p:grpSp>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2485</Words>
  <Application>Microsoft Office PowerPoint</Application>
  <PresentationFormat>Custom</PresentationFormat>
  <Paragraphs>269</Paragraphs>
  <Slides>30</Slides>
  <Notes>26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Segoe UI Semilight</vt:lpstr>
      <vt:lpstr>Symbol</vt:lpstr>
      <vt:lpstr>Wingdings</vt:lpstr>
      <vt:lpstr>1_Azure 1</vt:lpstr>
      <vt:lpstr>AZ-104T00A Administer Monitoring</vt:lpstr>
      <vt:lpstr>Learning Objectives - Administer Monitoring </vt:lpstr>
      <vt:lpstr>Administer Monitoring whiteboard</vt:lpstr>
      <vt:lpstr>Configure Azure Monitor</vt:lpstr>
      <vt:lpstr>Learning Objectives - Configure Azure Monitor </vt:lpstr>
      <vt:lpstr>Describe Azure Monitor Key Capabilities</vt:lpstr>
      <vt:lpstr>Understand Azure Monitor Components</vt:lpstr>
      <vt:lpstr>Define Metrics and Logs</vt:lpstr>
      <vt:lpstr>Describe Activity Log Events</vt:lpstr>
      <vt:lpstr>Query the Activity Log</vt:lpstr>
      <vt:lpstr>Learning Recap – Configure Azure Monitor</vt:lpstr>
      <vt:lpstr>Configure Azure Alerts</vt:lpstr>
      <vt:lpstr>Configure Azure Alerts Overview</vt:lpstr>
      <vt:lpstr>Manage Azure Monitor Alerts</vt:lpstr>
      <vt:lpstr>Demonstration – Alerts</vt:lpstr>
      <vt:lpstr>Create Alert Rules</vt:lpstr>
      <vt:lpstr>Create Action Groups</vt:lpstr>
      <vt:lpstr>Learning Recap – Configure Azure Alerts</vt:lpstr>
      <vt:lpstr>Configure Log Analytics</vt:lpstr>
      <vt:lpstr>Learning Objectives - Configure Log Analytics </vt:lpstr>
      <vt:lpstr>Determine Log Analytics Uses</vt:lpstr>
      <vt:lpstr>Demonstration – Log Analytics</vt:lpstr>
      <vt:lpstr>Create a Workspace</vt:lpstr>
      <vt:lpstr>Query Log Analytics Data</vt:lpstr>
      <vt:lpstr>Structure Log Analytics Queries</vt:lpstr>
      <vt:lpstr>Learning Recap – Configure Log Analytics</vt:lpstr>
      <vt:lpstr>Lab 11 – Implement Monitoring</vt:lpstr>
      <vt:lpstr>Lab 11 – Implement monitoring</vt:lpstr>
      <vt:lpstr>Lab 11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2023-11-13T16:01:49Z</dcterms:created>
  <dcterms:modified xsi:type="dcterms:W3CDTF">2024-02-20T13:31:25Z</dcterms:modified>
</cp:coreProperties>
</file>