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42"/>
  </p:notesMasterIdLst>
  <p:handoutMasterIdLst>
    <p:handoutMasterId r:id="rId43"/>
  </p:handoutMasterIdLst>
  <p:sldIdLst>
    <p:sldId id="1719" r:id="rId2"/>
    <p:sldId id="1910" r:id="rId3"/>
    <p:sldId id="1660" r:id="rId4"/>
    <p:sldId id="1911" r:id="rId5"/>
    <p:sldId id="1857" r:id="rId6"/>
    <p:sldId id="1858" r:id="rId7"/>
    <p:sldId id="1903" r:id="rId8"/>
    <p:sldId id="366" r:id="rId9"/>
    <p:sldId id="1904" r:id="rId10"/>
    <p:sldId id="1670" r:id="rId11"/>
    <p:sldId id="1905" r:id="rId12"/>
    <p:sldId id="1863" r:id="rId13"/>
    <p:sldId id="1912" r:id="rId14"/>
    <p:sldId id="1865" r:id="rId15"/>
    <p:sldId id="1866" r:id="rId16"/>
    <p:sldId id="1872" r:id="rId17"/>
    <p:sldId id="1868" r:id="rId18"/>
    <p:sldId id="1897" r:id="rId19"/>
    <p:sldId id="1869" r:id="rId20"/>
    <p:sldId id="1873" r:id="rId21"/>
    <p:sldId id="1916" r:id="rId22"/>
    <p:sldId id="1874" r:id="rId23"/>
    <p:sldId id="1879" r:id="rId24"/>
    <p:sldId id="1875" r:id="rId25"/>
    <p:sldId id="1880" r:id="rId26"/>
    <p:sldId id="1876" r:id="rId27"/>
    <p:sldId id="1913" r:id="rId28"/>
    <p:sldId id="1877" r:id="rId29"/>
    <p:sldId id="1898" r:id="rId30"/>
    <p:sldId id="1883" r:id="rId31"/>
    <p:sldId id="1884" r:id="rId32"/>
    <p:sldId id="1899" r:id="rId33"/>
    <p:sldId id="1917" r:id="rId34"/>
    <p:sldId id="1918" r:id="rId35"/>
    <p:sldId id="1914" r:id="rId36"/>
    <p:sldId id="1907" r:id="rId37"/>
    <p:sldId id="1908" r:id="rId38"/>
    <p:sldId id="1909" r:id="rId39"/>
    <p:sldId id="1900" r:id="rId40"/>
    <p:sldId id="1915" r:id="rId4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910"/>
            <p14:sldId id="1660"/>
            <p14:sldId id="1911"/>
            <p14:sldId id="1857"/>
            <p14:sldId id="1858"/>
            <p14:sldId id="1903"/>
            <p14:sldId id="366"/>
            <p14:sldId id="1904"/>
            <p14:sldId id="1670"/>
            <p14:sldId id="1905"/>
            <p14:sldId id="1863"/>
            <p14:sldId id="1912"/>
            <p14:sldId id="1865"/>
            <p14:sldId id="1866"/>
            <p14:sldId id="1872"/>
            <p14:sldId id="1868"/>
            <p14:sldId id="1897"/>
            <p14:sldId id="1869"/>
            <p14:sldId id="1873"/>
            <p14:sldId id="1916"/>
            <p14:sldId id="1874"/>
            <p14:sldId id="1879"/>
            <p14:sldId id="1875"/>
            <p14:sldId id="1880"/>
            <p14:sldId id="1876"/>
            <p14:sldId id="1913"/>
            <p14:sldId id="1877"/>
            <p14:sldId id="1898"/>
            <p14:sldId id="1883"/>
            <p14:sldId id="1884"/>
            <p14:sldId id="1899"/>
            <p14:sldId id="1917"/>
            <p14:sldId id="1918"/>
            <p14:sldId id="1914"/>
            <p14:sldId id="1907"/>
            <p14:sldId id="1908"/>
            <p14:sldId id="1909"/>
            <p14:sldId id="1900"/>
            <p14:sldId id="19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7"/>
    <a:srgbClr val="CBD6EF"/>
    <a:srgbClr val="0078D4"/>
    <a:srgbClr val="BCCAE5"/>
    <a:srgbClr val="C3E5FF"/>
    <a:srgbClr val="9FA4B1"/>
    <a:srgbClr val="F2F2F2"/>
    <a:srgbClr val="D1D1D1"/>
    <a:srgbClr val="00188F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6" autoAdjust="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4/21/2023 7:31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en-u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for either AZ-900T00 or AZ-900T01.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can view more details about Azure Resource Manager at </a:t>
            </a:r>
            <a:r>
              <a:rPr lang="en-IE" u="sng" dirty="0"/>
              <a:t>https://docs.microsoft.com/en-us/azure/azure-resource-manager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covering the Azure Management Tools slide before you do any of the walkthroughs. This slide is in Lesson 05.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compute services available with Azure and the context on when to use them, visit </a:t>
            </a:r>
            <a:r>
              <a:rPr lang="en-IE" u="sng"/>
              <a:t>https://azure.microsoft.com/en-us/product-categories/compute/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virtual machines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 machine scale sets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https://azure.microsoft.com/en-us/services/virtual-machine-scale-sets/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 services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https://azure.microsoft.com/en-us/services/app-service/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Functions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https://azure.microsoft.com/en-us/services/functions/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Instances - </a:t>
            </a:r>
            <a:r>
              <a:rPr lang="en-IE" u="sng"/>
              <a:t>https://azure.microsoft.com/en-us/services/container-instances/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Kubernetes Service - </a:t>
            </a:r>
            <a:r>
              <a:rPr lang="en-IE" u="sng"/>
              <a:t>https://azure.microsoft.com/en-us/services/kubernetes-service/ 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 Networks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https://azure.microsoft.com/en-us/services/virtual-network/ </a:t>
            </a: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Load Balancer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https://azure.microsoft.com/en-us/services/load-balancer/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VPN gateway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https://azure.microsoft.com/en-us/services/vpn-gateway/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Application Gateway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https://azure.microsoft.com/en-us/services/application-gateway/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Content Delivery Network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u="sng" dirty="0"/>
              <a:t>https://azure.microsoft.com/en-us/services/cdn/ </a:t>
            </a:r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Networking - </a:t>
            </a:r>
            <a:r>
              <a:rPr lang="en-IE" u="sng" dirty="0"/>
              <a:t>https://azure.microsoft.com/en-us/product-categories/networking/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Azure products to support each data category.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Storage 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https://azure.microsoft.com/en-us/product-categories/storage/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1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These are just a few of our database service offerings. Take a minute to review other database services and [find the product you need](https://azure.microsoft.com/en-us/product-categories/databases/). 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Cosmos DB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https://azure.microsoft.com/en-us/services/cosmos-db/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Database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https://azure.microsoft.com/en-us/services/sql-database/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Database Migration Service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b="0" u="sng" dirty="0"/>
              <a:t>https://azure.microsoft.com/en-us/services/database-migration/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is also a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Marketplace FAQ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available at </a:t>
            </a:r>
            <a:r>
              <a:rPr lang="en-IE" u="sng" dirty="0"/>
              <a:t>https://azure.microsoft.com/en-us/marketplace/faq/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Azure Marketplace </a:t>
            </a:r>
            <a:r>
              <a:rPr lang="en-IE" dirty="0"/>
              <a:t>- </a:t>
            </a:r>
            <a:r>
              <a:rPr lang="en-IE" dirty="0">
                <a:hlinkClick r:id="rId3"/>
              </a:rPr>
              <a:t>https://azuremarketplace.microsoft.com/en-us/</a:t>
            </a:r>
            <a:r>
              <a:rPr lang="en-IE" dirty="0"/>
              <a:t> 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 are just two of our IoT offerings. Use the IoT Product Selector to determine what product is best for your situation - https://azure.microsoft.com/en-us/overview/iot/product-selector/</a:t>
            </a:r>
          </a:p>
          <a:p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IoT Central - </a:t>
            </a:r>
            <a:r>
              <a:rPr lang="en-IE" sz="900" u="none" dirty="0"/>
              <a:t>https://docs.microsoft.com/en-us/azure/iot-central/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IoT Hub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https://docs.microsoft.com/en-us/azure/iot-hub/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IoT-related services available with Azure, and for context on when you use them, see the page </a:t>
            </a:r>
            <a:r>
              <a:rPr lang="en-IE" sz="900" u="none" dirty="0"/>
              <a:t>https://azure.microsoft.com/en-us/overview/iot/ </a:t>
            </a:r>
            <a:endParaRPr lang="en-US" sz="900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Service - </a:t>
            </a:r>
            <a:r>
              <a:rPr lang="en-IE" sz="900" u="none" dirty="0"/>
              <a:t>https://azure.microsoft.com/en-us/services/machine-learning-service/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Studio - </a:t>
            </a:r>
            <a:r>
              <a:rPr lang="en-IE" sz="900" u="none" dirty="0"/>
              <a:t>https://azure.microsoft.com/en-us/services/machine-learning-studio/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u="non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a full list of Artificial Intelligence and Machine Learning services available with Azure, see the AI + Machine Learning section on the </a:t>
            </a:r>
            <a:r>
              <a:rPr lang="en-IE" sz="900" u="none" dirty="0"/>
              <a:t>https://azure.microsoft.com/en-us/overview/ai-platform/ 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page.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https://docs.microsoft.com/en-us/azure/azure-functions/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Logic Apps - </a:t>
            </a:r>
            <a:r>
              <a:rPr lang="en-IE" sz="900" u="sng" dirty="0"/>
              <a:t>https://docs.microsoft.com/en-us/azure/logic-apps/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Event Grid - </a:t>
            </a:r>
            <a:r>
              <a:rPr lang="en-IE" sz="900" u="sng" dirty="0"/>
              <a:t>https://docs.microsoft.com/en-us/azure/event-grid/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more details about serverless services available with Azure, see </a:t>
            </a:r>
            <a:r>
              <a:rPr lang="en-IE" sz="900" u="sng" dirty="0"/>
              <a:t>https://azure.microsoft.com/en-us/solutions/serverless/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provides a chance to talk about the App Service before the Web App walkthrough.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3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u="sng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Advisor - </a:t>
            </a:r>
            <a:r>
              <a:rPr lang="en-IE" u="none" dirty="0"/>
              <a:t>https://docs.microsoft.com/en-us/azure/advisor/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 b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7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time go through the review questions in the student materials.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dirty="0"/>
              <a:t>A full list of region pairs is available at </a:t>
            </a:r>
            <a:r>
              <a:rPr lang="en-IE" sz="900" u="sng" dirty="0"/>
              <a:t>https://docs.microsoft.com/en-us/azure/best-practices-availability-paired-regions#what-are-paired-regions 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geography locations is available at : </a:t>
            </a:r>
            <a:r>
              <a:rPr lang="en-IE" u="sng"/>
              <a:t>https://azure.microsoft.com/en-us/global-infrastructure/geographies/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to introduce the upcoming topics. You could also use the slide at the end of the lesson to review.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 7:30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More details about Availability Zones in Azure are available at </a:t>
            </a:r>
            <a:r>
              <a:rPr lang="en-IE" sz="900" u="sng"/>
              <a:t>https://docs.microsoft.com/en-us/azure/availability-zones/az-overview </a:t>
            </a:r>
            <a:endParaRPr lang="en-US" sz="900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4/21/2023 7:30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1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743" r:id="rId5"/>
    <p:sldLayoutId id="2147484744" r:id="rId6"/>
    <p:sldLayoutId id="2147484240" r:id="rId7"/>
    <p:sldLayoutId id="2147484241" r:id="rId8"/>
    <p:sldLayoutId id="2147484474" r:id="rId9"/>
    <p:sldLayoutId id="2147484245" r:id="rId10"/>
    <p:sldLayoutId id="2147484249" r:id="rId11"/>
    <p:sldLayoutId id="2147484641" r:id="rId12"/>
    <p:sldLayoutId id="2147484584" r:id="rId13"/>
    <p:sldLayoutId id="2147484742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746" y="2510571"/>
            <a:ext cx="4167887" cy="166199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AZ-900T0x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Module 02: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Core Azure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 zones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5952747" cy="4222694"/>
          </a:xfrm>
        </p:spPr>
        <p:txBody>
          <a:bodyPr/>
          <a:lstStyle/>
          <a:p>
            <a:r>
              <a:rPr lang="en-IE" dirty="0"/>
              <a:t>Physically separate locations within an Azure region.</a:t>
            </a:r>
          </a:p>
          <a:p>
            <a:r>
              <a:rPr lang="en-IE" dirty="0"/>
              <a:t>Takes availability sets to the next level</a:t>
            </a:r>
          </a:p>
          <a:p>
            <a:r>
              <a:rPr lang="en-IE" dirty="0"/>
              <a:t>Includes one or more datacenters, equipped with independent power, cooling, and networking. </a:t>
            </a:r>
          </a:p>
          <a:p>
            <a:r>
              <a:rPr lang="en-IE" dirty="0"/>
              <a:t>Acts as an isolation boundary.</a:t>
            </a:r>
          </a:p>
          <a:p>
            <a:r>
              <a:rPr lang="en-IE" dirty="0"/>
              <a:t>If one availability zone goes down, the other continues working.</a:t>
            </a:r>
            <a:endParaRPr lang="en-IE" b="1" dirty="0"/>
          </a:p>
        </p:txBody>
      </p:sp>
      <p:grpSp>
        <p:nvGrpSpPr>
          <p:cNvPr id="5" name="Group 4" descr="Conceptual graphic containing a box entitled Azure region and within that box re three separate pictures of Availability zones, each with arrows point to the other two so show connectivity.">
            <a:extLst>
              <a:ext uri="{FF2B5EF4-FFF2-40B4-BE49-F238E27FC236}">
                <a16:creationId xmlns:a16="http://schemas.microsoft.com/office/drawing/2014/main" id="{3AEDB905-FC8D-448D-AC0A-15F4C45D8B15}"/>
              </a:ext>
            </a:extLst>
          </p:cNvPr>
          <p:cNvGrpSpPr/>
          <p:nvPr/>
        </p:nvGrpSpPr>
        <p:grpSpPr>
          <a:xfrm>
            <a:off x="6689347" y="1274375"/>
            <a:ext cx="4785298" cy="4248581"/>
            <a:chOff x="6818439" y="1571306"/>
            <a:chExt cx="4785298" cy="4248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ADC3C6-7E2B-431E-80AD-8E39793EC04B}"/>
                </a:ext>
              </a:extLst>
            </p:cNvPr>
            <p:cNvGrpSpPr/>
            <p:nvPr/>
          </p:nvGrpSpPr>
          <p:grpSpPr>
            <a:xfrm>
              <a:off x="7117431" y="2517295"/>
              <a:ext cx="1691584" cy="999225"/>
              <a:chOff x="6999098" y="4432150"/>
              <a:chExt cx="1691584" cy="999225"/>
            </a:xfrm>
          </p:grpSpPr>
          <p:pic>
            <p:nvPicPr>
              <p:cNvPr id="23" name="Picture 22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59A63A6C-4FD2-435A-A924-75784D6AF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33D9E7F5-BEF0-4433-B11F-A53824A7A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1F8F84-DD3C-48AE-87D9-64E79023DDE7}"/>
                </a:ext>
              </a:extLst>
            </p:cNvPr>
            <p:cNvGrpSpPr/>
            <p:nvPr/>
          </p:nvGrpSpPr>
          <p:grpSpPr>
            <a:xfrm>
              <a:off x="9586238" y="2513688"/>
              <a:ext cx="1691584" cy="999225"/>
              <a:chOff x="6999098" y="4432150"/>
              <a:chExt cx="1691584" cy="999225"/>
            </a:xfrm>
          </p:grpSpPr>
          <p:pic>
            <p:nvPicPr>
              <p:cNvPr id="21" name="Picture 20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7DD964D-B9C7-449F-8749-704A22005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EF911D1C-93E1-4852-9B3A-C1BB7515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360E82-8941-4388-8D8C-6A94D5EA18A1}"/>
                </a:ext>
              </a:extLst>
            </p:cNvPr>
            <p:cNvGrpSpPr/>
            <p:nvPr/>
          </p:nvGrpSpPr>
          <p:grpSpPr>
            <a:xfrm>
              <a:off x="8425270" y="4311420"/>
              <a:ext cx="1691584" cy="999225"/>
              <a:chOff x="6999098" y="4432150"/>
              <a:chExt cx="1691584" cy="999225"/>
            </a:xfrm>
          </p:grpSpPr>
          <p:pic>
            <p:nvPicPr>
              <p:cNvPr id="19" name="Picture 18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B24F88C-F664-4133-91D6-9C69424D1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Picture 19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109A3630-DE95-4268-B3A6-1CFB48B8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C3513A-1756-4789-9F87-82047F90C544}"/>
                </a:ext>
              </a:extLst>
            </p:cNvPr>
            <p:cNvSpPr/>
            <p:nvPr/>
          </p:nvSpPr>
          <p:spPr>
            <a:xfrm>
              <a:off x="6926019" y="2138699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1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18B9BF-950B-4A33-B5EC-A51AF5CD77DB}"/>
                </a:ext>
              </a:extLst>
            </p:cNvPr>
            <p:cNvSpPr/>
            <p:nvPr/>
          </p:nvSpPr>
          <p:spPr>
            <a:xfrm>
              <a:off x="8288645" y="5360218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3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248F-ADD8-4814-8471-968A3DC3042E}"/>
                </a:ext>
              </a:extLst>
            </p:cNvPr>
            <p:cNvSpPr/>
            <p:nvPr/>
          </p:nvSpPr>
          <p:spPr>
            <a:xfrm>
              <a:off x="9426309" y="2104282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2</a:t>
              </a:r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2351211-A447-4536-AACF-ED13AB686E72}"/>
                </a:ext>
              </a:extLst>
            </p:cNvPr>
            <p:cNvSpPr/>
            <p:nvPr/>
          </p:nvSpPr>
          <p:spPr bwMode="auto">
            <a:xfrm>
              <a:off x="8870804" y="2861541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06D8D8D5-8485-4E62-809C-7D564FFE123D}"/>
                </a:ext>
              </a:extLst>
            </p:cNvPr>
            <p:cNvSpPr/>
            <p:nvPr/>
          </p:nvSpPr>
          <p:spPr bwMode="auto">
            <a:xfrm rot="3143699">
              <a:off x="8184190" y="3712099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5E6B2A-E6C2-4E3A-BA2E-226A1E5A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598649" y="3590370"/>
              <a:ext cx="518205" cy="58526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E5154-A715-4498-B1F6-76C92411F7AD}"/>
                </a:ext>
              </a:extLst>
            </p:cNvPr>
            <p:cNvSpPr/>
            <p:nvPr/>
          </p:nvSpPr>
          <p:spPr bwMode="auto">
            <a:xfrm>
              <a:off x="6818439" y="1775012"/>
              <a:ext cx="4785298" cy="4044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FC8344-0717-4DF1-8D6C-319B8618D90C}"/>
                </a:ext>
              </a:extLst>
            </p:cNvPr>
            <p:cNvSpPr/>
            <p:nvPr/>
          </p:nvSpPr>
          <p:spPr>
            <a:xfrm>
              <a:off x="8330344" y="1571306"/>
              <a:ext cx="16937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IE" sz="2000"/>
                <a:t>Azure Region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groups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623345" y="1604266"/>
            <a:ext cx="5705357" cy="413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Secure at the resource group </a:t>
            </a:r>
            <a:br>
              <a:rPr lang="en-US" dirty="0"/>
            </a:br>
            <a:r>
              <a:rPr lang="en-US" dirty="0"/>
              <a:t>(or resource) level - using role-based access control (RBAC).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B8897-2C33-44F4-BA75-D7C3B7E5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9084" y="3079697"/>
            <a:ext cx="5236495" cy="451533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71C0458E-EF11-4ED0-AC3D-73D36D47C00F}"/>
              </a:ext>
            </a:extLst>
          </p:cNvPr>
          <p:cNvGrpSpPr/>
          <p:nvPr/>
        </p:nvGrpSpPr>
        <p:grpSpPr>
          <a:xfrm>
            <a:off x="6509084" y="1326857"/>
            <a:ext cx="5236495" cy="1675123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680356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A73583E8-7340-4B7D-AA31-50A9B4F50673}"/>
              </a:ext>
            </a:extLst>
          </p:cNvPr>
          <p:cNvGrpSpPr/>
          <p:nvPr/>
        </p:nvGrpSpPr>
        <p:grpSpPr>
          <a:xfrm>
            <a:off x="6509084" y="3591976"/>
            <a:ext cx="5236495" cy="2107615"/>
            <a:chOff x="6509084" y="3591976"/>
            <a:chExt cx="5236495" cy="210761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4ED2E3-9A09-4880-A8DF-6990B9C409C5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271610" cy="46535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 management layer that enables you to create, update, and delete resources in your Azure subscription.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Create, configure, manage and delete resources and resource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access and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using different tools and SDKs.</a:t>
            </a:r>
            <a:endParaRPr lang="en-US" sz="2800" dirty="0"/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95617" y="1576479"/>
            <a:ext cx="5094514" cy="3747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03: Core Azure services and products</a:t>
            </a:r>
          </a:p>
        </p:txBody>
      </p:sp>
    </p:spTree>
    <p:extLst>
      <p:ext uri="{BB962C8B-B14F-4D97-AF65-F5344CB8AC3E}">
        <p14:creationId xmlns:p14="http://schemas.microsoft.com/office/powerpoint/2010/main" val="40189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6567" y="1450383"/>
            <a:ext cx="6318390" cy="42226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On-demand computing service for running cloud-based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computing resources such as disks, processors, memory, networking, and operating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resources available in minutes or seconds.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on-demand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Pay-per-use.</a:t>
            </a:r>
          </a:p>
        </p:txBody>
      </p:sp>
      <p:pic>
        <p:nvPicPr>
          <p:cNvPr id="8" name="Picture 7" descr="Screenshot of various Compute services in the portal including virtual machines and Kubernetes services. ">
            <a:extLst>
              <a:ext uri="{FF2B5EF4-FFF2-40B4-BE49-F238E27FC236}">
                <a16:creationId xmlns:a16="http://schemas.microsoft.com/office/drawing/2014/main" id="{A079ECC0-9815-45A9-9F98-01B80F50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85" y="1666255"/>
            <a:ext cx="4314825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compute services</a:t>
            </a:r>
            <a:endParaRPr lang="en-US" dirty="0"/>
          </a:p>
        </p:txBody>
      </p:sp>
      <p:pic>
        <p:nvPicPr>
          <p:cNvPr id="5" name="Picture 4" descr="Icon representing Azure VMs">
            <a:extLst>
              <a:ext uri="{FF2B5EF4-FFF2-40B4-BE49-F238E27FC236}">
                <a16:creationId xmlns:a16="http://schemas.microsoft.com/office/drawing/2014/main" id="{453E834D-86DF-4262-B2ED-5B5BB94C77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2" y="1504061"/>
            <a:ext cx="757112" cy="757112"/>
          </a:xfrm>
          <a:prstGeom prst="rect">
            <a:avLst/>
          </a:prstGeom>
        </p:spPr>
      </p:pic>
      <p:pic>
        <p:nvPicPr>
          <p:cNvPr id="7" name="Picture 6" descr="Icon representing VM scale sets">
            <a:extLst>
              <a:ext uri="{FF2B5EF4-FFF2-40B4-BE49-F238E27FC236}">
                <a16:creationId xmlns:a16="http://schemas.microsoft.com/office/drawing/2014/main" id="{3827857E-4070-44A9-8325-C3CCC9B385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" y="2567880"/>
            <a:ext cx="1007106" cy="879084"/>
          </a:xfrm>
          <a:prstGeom prst="rect">
            <a:avLst/>
          </a:prstGeom>
        </p:spPr>
      </p:pic>
      <p:pic>
        <p:nvPicPr>
          <p:cNvPr id="8" name="Picture 7" descr="Icon representing App services">
            <a:extLst>
              <a:ext uri="{FF2B5EF4-FFF2-40B4-BE49-F238E27FC236}">
                <a16:creationId xmlns:a16="http://schemas.microsoft.com/office/drawing/2014/main" id="{B28B6CEF-45B0-42BD-8B8F-BFE3FA0BCF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6" y="3850578"/>
            <a:ext cx="853644" cy="812800"/>
          </a:xfrm>
          <a:prstGeom prst="rect">
            <a:avLst/>
          </a:prstGeom>
        </p:spPr>
      </p:pic>
      <p:pic>
        <p:nvPicPr>
          <p:cNvPr id="9" name="Picture 8" descr="Icon representing Functions">
            <a:extLst>
              <a:ext uri="{FF2B5EF4-FFF2-40B4-BE49-F238E27FC236}">
                <a16:creationId xmlns:a16="http://schemas.microsoft.com/office/drawing/2014/main" id="{C30AB9B5-A623-43FC-A035-3E82016A41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5" y="5027914"/>
            <a:ext cx="890106" cy="8901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85DA-5CB1-4943-9233-88059DFF0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0366" y="1434370"/>
            <a:ext cx="9197741" cy="4887492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Azure VMs </a:t>
            </a:r>
            <a:r>
              <a:rPr lang="en-IE" dirty="0"/>
              <a:t>use Infrastructure as a Service (IaaS) to provide computing power in the cloud.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VM scale sets </a:t>
            </a:r>
            <a:r>
              <a:rPr lang="en-US" dirty="0"/>
              <a:t>are designed for automatic scaling of identical VMs.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App services </a:t>
            </a:r>
            <a:r>
              <a:rPr lang="en-US" dirty="0"/>
              <a:t>is a Platform as a Service (PaaS) offering to </a:t>
            </a:r>
            <a:r>
              <a:rPr lang="en-IE" dirty="0"/>
              <a:t>build, deploy, and scale enterprise-grade web, mobile, and API apps. 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Functions </a:t>
            </a:r>
            <a:r>
              <a:rPr lang="en-US" dirty="0"/>
              <a:t>perform compute actions based on an event.</a:t>
            </a:r>
            <a:endParaRPr lang="en-IE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machine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74E50B-B76B-4A49-8677-F3124C163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11018520" cy="3964162"/>
          </a:xfrm>
        </p:spPr>
        <p:txBody>
          <a:bodyPr/>
          <a:lstStyle/>
          <a:p>
            <a:pPr marL="233362"/>
            <a:r>
              <a:rPr lang="en-US" dirty="0"/>
              <a:t>Create a virtual machine in the Azure Portal, connect to the virtual machine, install the web server role and test. 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virtual machine.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to the virtual machine.</a:t>
            </a:r>
          </a:p>
          <a:p>
            <a:pPr marL="747712" indent="-514350">
              <a:buFont typeface="+mj-lt"/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the web server role and test.</a:t>
            </a:r>
            <a:endParaRPr lang="en-I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723549"/>
          </a:xfrm>
        </p:spPr>
        <p:txBody>
          <a:bodyPr/>
          <a:lstStyle/>
          <a:p>
            <a:r>
              <a:rPr lang="en-IE" i="1" dirty="0"/>
              <a:t>Containers</a:t>
            </a:r>
            <a:r>
              <a:rPr lang="en-IE" dirty="0"/>
              <a:t> are a virtualization environment. However, unlike virtual machines, you do not manage an operating system. Containers are meant to be lightweight, and are designed to be created, scaled out, and stopped dynamically.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C3EB775-F83E-4AAC-8717-BFDED75EB77C}"/>
              </a:ext>
            </a:extLst>
          </p:cNvPr>
          <p:cNvSpPr txBox="1">
            <a:spLocks/>
          </p:cNvSpPr>
          <p:nvPr/>
        </p:nvSpPr>
        <p:spPr>
          <a:xfrm>
            <a:off x="1960338" y="3618788"/>
            <a:ext cx="9644572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Azure Container Instances</a:t>
            </a:r>
            <a:r>
              <a:rPr lang="en-IE" dirty="0"/>
              <a:t>: A PaaS offering that allows you to upload your containers, which it then will run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Kubernetes Service</a:t>
            </a:r>
            <a:r>
              <a:rPr lang="en-US" dirty="0"/>
              <a:t>: A container orchestrator service for managing large numbers of containers.</a:t>
            </a:r>
          </a:p>
        </p:txBody>
      </p:sp>
      <p:pic>
        <p:nvPicPr>
          <p:cNvPr id="5" name="Picture 4" descr="Icon representing Azure Kubernetes Service">
            <a:extLst>
              <a:ext uri="{FF2B5EF4-FFF2-40B4-BE49-F238E27FC236}">
                <a16:creationId xmlns:a16="http://schemas.microsoft.com/office/drawing/2014/main" id="{F129C648-7909-405C-94F8-94833DAF97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1" y="4964366"/>
            <a:ext cx="1319398" cy="981213"/>
          </a:xfrm>
          <a:prstGeom prst="rect">
            <a:avLst/>
          </a:prstGeom>
        </p:spPr>
      </p:pic>
      <p:pic>
        <p:nvPicPr>
          <p:cNvPr id="7" name="Picture 6" descr="Icon representing Azure Container Instances">
            <a:extLst>
              <a:ext uri="{FF2B5EF4-FFF2-40B4-BE49-F238E27FC236}">
                <a16:creationId xmlns:a16="http://schemas.microsoft.com/office/drawing/2014/main" id="{72F1312C-D804-4C7C-8E8F-4840032DE0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" y="3574653"/>
            <a:ext cx="1686533" cy="9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 - Deploy Azure Container Instances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DF2EF-17DF-43DF-B9B7-8541D3474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pPr marL="233362">
              <a:tabLst>
                <a:tab pos="515938" algn="l"/>
              </a:tabLst>
            </a:pPr>
            <a:r>
              <a:rPr lang="en-US" dirty="0"/>
              <a:t>Using the Azure Portal create, configure, and deploy a Docker container to an Azure Container Instance. The container will deploy a Hello HTML page.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container instance.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the container and test.</a:t>
            </a:r>
          </a:p>
          <a:p>
            <a:pPr>
              <a:tabLst>
                <a:tab pos="515938" algn="l"/>
              </a:tabLst>
            </a:pPr>
            <a:endParaRPr lang="en-IE" dirty="0"/>
          </a:p>
          <a:p>
            <a:endParaRPr lang="en-I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0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network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87736" y="1388546"/>
            <a:ext cx="10095018" cy="5084469"/>
          </a:xfrm>
        </p:spPr>
        <p:txBody>
          <a:bodyPr/>
          <a:lstStyle/>
          <a:p>
            <a:pPr marL="344488" indent="-344488">
              <a:buFont typeface="Arial" panose="020B0604020202020204" pitchFamily="34" charset="0"/>
              <a:buChar char="•"/>
            </a:pPr>
            <a:r>
              <a:rPr lang="en-IE" b="1" dirty="0"/>
              <a:t>Azure Virtual Network </a:t>
            </a:r>
            <a:r>
              <a:rPr lang="en-IE" dirty="0"/>
              <a:t>provides secure communication between Azure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Load Balancer a</a:t>
            </a:r>
            <a:r>
              <a:rPr lang="en-US" dirty="0"/>
              <a:t>utomatically scales to create highly-available access to applications or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VPN Gateway</a:t>
            </a:r>
            <a:r>
              <a:rPr lang="en-US" dirty="0"/>
              <a:t> is a platform managed scalable and highly available application delivery controller. 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Application Gateway p</a:t>
            </a:r>
            <a:r>
              <a:rPr lang="en-US" dirty="0"/>
              <a:t>rovides for the management of traffic to web applications.</a:t>
            </a:r>
            <a:endParaRPr lang="en-IE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Content Delivery Network </a:t>
            </a:r>
            <a:r>
              <a:rPr lang="en-US" dirty="0"/>
              <a:t>provides a distributed network of servers that efficiently deliver web content in their local region.</a:t>
            </a:r>
            <a:endParaRPr lang="en-IE" dirty="0"/>
          </a:p>
        </p:txBody>
      </p:sp>
      <p:pic>
        <p:nvPicPr>
          <p:cNvPr id="5" name="Picture 4" descr="Icon representing VPN Gateway">
            <a:extLst>
              <a:ext uri="{FF2B5EF4-FFF2-40B4-BE49-F238E27FC236}">
                <a16:creationId xmlns:a16="http://schemas.microsoft.com/office/drawing/2014/main" id="{A30E7BF2-8943-45F9-BE64-A958A150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3305622"/>
            <a:ext cx="738871" cy="611082"/>
          </a:xfrm>
          <a:prstGeom prst="rect">
            <a:avLst/>
          </a:prstGeom>
        </p:spPr>
      </p:pic>
      <p:pic>
        <p:nvPicPr>
          <p:cNvPr id="7" name="Picture 6" descr="Icon representing Azure Load Balancer">
            <a:extLst>
              <a:ext uri="{FF2B5EF4-FFF2-40B4-BE49-F238E27FC236}">
                <a16:creationId xmlns:a16="http://schemas.microsoft.com/office/drawing/2014/main" id="{9BD81EA1-EAE0-4D49-A18E-63B5017D3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401927"/>
            <a:ext cx="738870" cy="526256"/>
          </a:xfrm>
          <a:prstGeom prst="rect">
            <a:avLst/>
          </a:prstGeom>
        </p:spPr>
      </p:pic>
      <p:pic>
        <p:nvPicPr>
          <p:cNvPr id="8" name="Picture 7" descr="Icon representing Azure Virtual Network">
            <a:extLst>
              <a:ext uri="{FF2B5EF4-FFF2-40B4-BE49-F238E27FC236}">
                <a16:creationId xmlns:a16="http://schemas.microsoft.com/office/drawing/2014/main" id="{E82981D4-C8A0-4BA0-9E81-A003A720B7F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484552"/>
            <a:ext cx="738871" cy="429854"/>
          </a:xfrm>
          <a:prstGeom prst="rect">
            <a:avLst/>
          </a:prstGeom>
        </p:spPr>
      </p:pic>
      <p:pic>
        <p:nvPicPr>
          <p:cNvPr id="9" name="Picture 8" descr="Icon representing Azure Application Gateway">
            <a:extLst>
              <a:ext uri="{FF2B5EF4-FFF2-40B4-BE49-F238E27FC236}">
                <a16:creationId xmlns:a16="http://schemas.microsoft.com/office/drawing/2014/main" id="{8E448DB2-4526-4C73-9191-05024970E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4319399"/>
            <a:ext cx="738871" cy="526257"/>
          </a:xfrm>
          <a:prstGeom prst="rect">
            <a:avLst/>
          </a:prstGeom>
        </p:spPr>
      </p:pic>
      <p:pic>
        <p:nvPicPr>
          <p:cNvPr id="10" name="Picture 9" descr="Icon representing Content Delivery Network">
            <a:extLst>
              <a:ext uri="{FF2B5EF4-FFF2-40B4-BE49-F238E27FC236}">
                <a16:creationId xmlns:a16="http://schemas.microsoft.com/office/drawing/2014/main" id="{349E985B-700F-48A8-91C6-1B890B845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5169614"/>
            <a:ext cx="733057" cy="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40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network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A1CD-5345-4BA0-85F5-AEF7208C1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 with two virtual machines and then test connection between the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two virtual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connection.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61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data categories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53749"/>
              </p:ext>
            </p:extLst>
          </p:nvPr>
        </p:nvGraphicFramePr>
        <p:xfrm>
          <a:off x="588263" y="1319725"/>
          <a:ext cx="1080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23">
                  <a:extLst>
                    <a:ext uri="{9D8B030D-6E8A-4147-A177-3AD203B41FA5}">
                      <a16:colId xmlns:a16="http://schemas.microsoft.com/office/drawing/2014/main" val="1190778060"/>
                    </a:ext>
                  </a:extLst>
                </a:gridCol>
                <a:gridCol w="270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15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Schema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Data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835">
                <a:tc>
                  <a:txBody>
                    <a:bodyPr/>
                    <a:lstStyle/>
                    <a:p>
                      <a:r>
                        <a:rPr lang="en-US" sz="2000" b="1" dirty="0"/>
                        <a:t>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Adheres to a schema, with the same data fields or properties.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Storable in relational database tables, with rows and columns.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Sensor data and financial data.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74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Semi-structured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C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/>
                        <a:t>Has an ad hoc schema with less</a:t>
                      </a:r>
                      <a:r>
                        <a:rPr lang="en-US" sz="2000" dirty="0"/>
                        <a:t> organized fields and properties.</a:t>
                      </a:r>
                    </a:p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NoSQL data, not storable in tables, rows and column.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Books, blogs, JSON, HTML documents.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r>
                        <a:rPr lang="en-US" sz="2000" b="1" dirty="0"/>
                        <a:t>Unstructured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Has no designated schema or data structure.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blob data,</a:t>
                      </a:r>
                      <a:r>
                        <a:rPr lang="en-US" sz="2000" baseline="0" dirty="0"/>
                        <a:t> with n</a:t>
                      </a:r>
                      <a:r>
                        <a:rPr lang="en-US" sz="2000" dirty="0"/>
                        <a:t>o restrictions on the kinds of data blobs contain.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PDFs, JPGs, videos.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5EBAE85-FD58-459B-8667-E8C7FDB1FA0F}"/>
              </a:ext>
            </a:extLst>
          </p:cNvPr>
          <p:cNvSpPr/>
          <p:nvPr/>
        </p:nvSpPr>
        <p:spPr bwMode="auto">
          <a:xfrm>
            <a:off x="284855" y="1243764"/>
            <a:ext cx="4692530" cy="714710"/>
          </a:xfrm>
          <a:prstGeom prst="rect">
            <a:avLst/>
          </a:prstGeom>
          <a:solidFill>
            <a:srgbClr val="E7EC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IaaS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E858-5BB7-49FB-84CE-F8195787D4D6}"/>
              </a:ext>
            </a:extLst>
          </p:cNvPr>
          <p:cNvSpPr/>
          <p:nvPr/>
        </p:nvSpPr>
        <p:spPr bwMode="auto">
          <a:xfrm>
            <a:off x="2633786" y="2057400"/>
            <a:ext cx="2352092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Files</a:t>
            </a:r>
          </a:p>
          <a:p>
            <a:pPr marL="168275" indent="-168275" defTabSz="83988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SMB and REST access.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Access from anywhere.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Secure access.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9CF2-8B93-404D-B6FB-819583AE02D4}"/>
              </a:ext>
            </a:extLst>
          </p:cNvPr>
          <p:cNvSpPr/>
          <p:nvPr/>
        </p:nvSpPr>
        <p:spPr bwMode="auto">
          <a:xfrm>
            <a:off x="306590" y="2061436"/>
            <a:ext cx="2285883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Disks</a:t>
            </a:r>
          </a:p>
          <a:p>
            <a:pPr marL="114300" indent="-1143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Persistent disks for Azure IaaS VMs.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Premium Storage.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Disks option: SSD based, high IOPS, low latency.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Lift and shift operations.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21E0C-1FC4-4629-B4D3-8C04E4848369}"/>
              </a:ext>
            </a:extLst>
          </p:cNvPr>
          <p:cNvSpPr/>
          <p:nvPr/>
        </p:nvSpPr>
        <p:spPr bwMode="auto">
          <a:xfrm>
            <a:off x="306589" y="5711781"/>
            <a:ext cx="11660871" cy="850109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Built on an unified distributed storage system</a:t>
            </a:r>
          </a:p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Durability, Encryption at rest, Strongly consistent replication, fault tolerance, auto load-balancing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288664-9597-400A-9537-578A206EC32E}"/>
              </a:ext>
            </a:extLst>
          </p:cNvPr>
          <p:cNvSpPr/>
          <p:nvPr/>
        </p:nvSpPr>
        <p:spPr bwMode="auto">
          <a:xfrm>
            <a:off x="502718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Containers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Unstructured data – text or binary.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Block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Append Blobs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148D69-5D4A-4971-BDFD-7DECA49C4DEA}"/>
              </a:ext>
            </a:extLst>
          </p:cNvPr>
          <p:cNvSpPr/>
          <p:nvPr/>
        </p:nvSpPr>
        <p:spPr bwMode="auto">
          <a:xfrm>
            <a:off x="968157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Queues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Store and retrieve messages.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Highly scalable.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Messages can be processed asynchronously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marL="228600" indent="-2286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A94F63-E979-4282-B154-171B1005C006}"/>
              </a:ext>
            </a:extLst>
          </p:cNvPr>
          <p:cNvSpPr/>
          <p:nvPr/>
        </p:nvSpPr>
        <p:spPr bwMode="auto">
          <a:xfrm>
            <a:off x="7354382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Tables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NoSQL data store -  structured data.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Dynamic scaling based on load.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Scales to petabytes of data.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Fast key/value lookups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F08DE-E9ED-490D-9F5B-3E41DE947AF5}"/>
              </a:ext>
            </a:extLst>
          </p:cNvPr>
          <p:cNvSpPr/>
          <p:nvPr/>
        </p:nvSpPr>
        <p:spPr bwMode="auto">
          <a:xfrm>
            <a:off x="5041385" y="1232549"/>
            <a:ext cx="6926075" cy="713329"/>
          </a:xfrm>
          <a:prstGeom prst="rect">
            <a:avLst/>
          </a:prstGeom>
          <a:solidFill>
            <a:srgbClr val="CBD6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40618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Blob storage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B04422-E6A8-4175-A68F-836084956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storage account with a blob storage container. Work with blob files.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 with blob storage.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 the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20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database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0154" y="1259538"/>
            <a:ext cx="9494756" cy="44812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Cosmos DB </a:t>
            </a:r>
            <a:r>
              <a:rPr lang="en-US" dirty="0"/>
              <a:t>is a</a:t>
            </a:r>
            <a:r>
              <a:rPr lang="en-IE" dirty="0"/>
              <a:t> globally-distributed database service that enables you to elastically and independently scale throughput and storage.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SQL Database</a:t>
            </a:r>
            <a:r>
              <a:rPr lang="en-US" dirty="0"/>
              <a:t> is a </a:t>
            </a:r>
            <a:r>
              <a:rPr lang="en-IE" dirty="0"/>
              <a:t>relational database as a service (</a:t>
            </a:r>
            <a:r>
              <a:rPr lang="en-IE" dirty="0" err="1"/>
              <a:t>DaaS</a:t>
            </a:r>
            <a:r>
              <a:rPr lang="en-IE" dirty="0"/>
              <a:t>) based on the latest stable version of the Microsoft SQL Server database engine.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Database Migration</a:t>
            </a:r>
            <a:r>
              <a:rPr lang="en-US" dirty="0"/>
              <a:t> is a </a:t>
            </a:r>
            <a:r>
              <a:rPr lang="en-IE" dirty="0"/>
              <a:t>fully-managed service designed to enable seamless migrations from multiple database sources to Azure data platforms with minimal downtime.</a:t>
            </a:r>
          </a:p>
        </p:txBody>
      </p:sp>
      <p:pic>
        <p:nvPicPr>
          <p:cNvPr id="5" name="Picture 4" descr="Icon representing Azure Cosmos DBn">
            <a:extLst>
              <a:ext uri="{FF2B5EF4-FFF2-40B4-BE49-F238E27FC236}">
                <a16:creationId xmlns:a16="http://schemas.microsoft.com/office/drawing/2014/main" id="{20B4EC88-CB60-45AE-9688-095A9CA532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8" y="1456239"/>
            <a:ext cx="990236" cy="956090"/>
          </a:xfrm>
          <a:prstGeom prst="rect">
            <a:avLst/>
          </a:prstGeom>
        </p:spPr>
      </p:pic>
      <p:pic>
        <p:nvPicPr>
          <p:cNvPr id="7" name="Picture 6" descr="Icon representing Azure SQL Database">
            <a:extLst>
              <a:ext uri="{FF2B5EF4-FFF2-40B4-BE49-F238E27FC236}">
                <a16:creationId xmlns:a16="http://schemas.microsoft.com/office/drawing/2014/main" id="{1D4EA118-80BF-437D-9471-5D46BE79FF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2785705"/>
            <a:ext cx="1107332" cy="1107332"/>
          </a:xfrm>
          <a:prstGeom prst="rect">
            <a:avLst/>
          </a:prstGeom>
        </p:spPr>
      </p:pic>
      <p:pic>
        <p:nvPicPr>
          <p:cNvPr id="8" name="Picture 7" descr="Icon representing Azure Database Migration">
            <a:extLst>
              <a:ext uri="{FF2B5EF4-FFF2-40B4-BE49-F238E27FC236}">
                <a16:creationId xmlns:a16="http://schemas.microsoft.com/office/drawing/2014/main" id="{C38B0ADA-7A92-48D5-A273-02E2F425C3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4266413"/>
            <a:ext cx="1146524" cy="1043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63F9-9E43-407D-84DA-36F77CA33B21}"/>
              </a:ext>
            </a:extLst>
          </p:cNvPr>
          <p:cNvSpPr txBox="1"/>
          <p:nvPr/>
        </p:nvSpPr>
        <p:spPr>
          <a:xfrm>
            <a:off x="806198" y="5929475"/>
            <a:ext cx="106052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a few of our database offerings. 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Walkthrough-Create a SQL database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ED0B-0A87-4611-B624-F0D8C99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SQL database in Azure and then query the data in that database.</a:t>
            </a:r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Query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5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Marketplace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188565"/>
          </a:xfrm>
        </p:spPr>
        <p:txBody>
          <a:bodyPr/>
          <a:lstStyle/>
          <a:p>
            <a:r>
              <a:rPr lang="en-US" dirty="0"/>
              <a:t>Connects end users with Microsoft partners, Independent Software Vendors (ISVs), and start-ups that offer solutions and services for Azure.</a:t>
            </a:r>
          </a:p>
          <a:p>
            <a:r>
              <a:rPr lang="en-US" dirty="0"/>
              <a:t>Azure customers, IT professionals and cloud developers can find, try, purchase, and provision Azure applications and services from certified service providers. </a:t>
            </a:r>
          </a:p>
          <a:p>
            <a:r>
              <a:rPr lang="en-US" dirty="0"/>
              <a:t>Includes close to 10,000 product listings.</a:t>
            </a:r>
          </a:p>
        </p:txBody>
      </p:sp>
      <p:pic>
        <p:nvPicPr>
          <p:cNvPr id="4" name="Picture 3" descr="graphic of a shopping bag">
            <a:extLst>
              <a:ext uri="{FF2B5EF4-FFF2-40B4-BE49-F238E27FC236}">
                <a16:creationId xmlns:a16="http://schemas.microsoft.com/office/drawing/2014/main" id="{55B2B3E3-6398-4601-BD31-79A935A2AA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00515" y="4163630"/>
            <a:ext cx="252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8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04: Azure solutions</a:t>
            </a:r>
          </a:p>
        </p:txBody>
      </p:sp>
    </p:spTree>
    <p:extLst>
      <p:ext uri="{BB962C8B-B14F-4D97-AF65-F5344CB8AC3E}">
        <p14:creationId xmlns:p14="http://schemas.microsoft.com/office/powerpoint/2010/main" val="7438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pic>
        <p:nvPicPr>
          <p:cNvPr id="5" name="Picture 4" descr="Icon representing Azure IoT Hub">
            <a:extLst>
              <a:ext uri="{FF2B5EF4-FFF2-40B4-BE49-F238E27FC236}">
                <a16:creationId xmlns:a16="http://schemas.microsoft.com/office/drawing/2014/main" id="{7099143F-3001-4870-8DE3-A330BEB3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" y="3379212"/>
            <a:ext cx="838011" cy="838821"/>
          </a:xfrm>
          <a:prstGeom prst="rect">
            <a:avLst/>
          </a:prstGeom>
        </p:spPr>
      </p:pic>
      <p:pic>
        <p:nvPicPr>
          <p:cNvPr id="7" name="Picture 6" descr="Icon representing Microsoft IoT Central">
            <a:extLst>
              <a:ext uri="{FF2B5EF4-FFF2-40B4-BE49-F238E27FC236}">
                <a16:creationId xmlns:a16="http://schemas.microsoft.com/office/drawing/2014/main" id="{BBAAD6AC-A925-4B35-82B7-D268F83B6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" y="1610658"/>
            <a:ext cx="953671" cy="9722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0E82-A9C5-4E34-94C3-D3F6F1F4C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35" y="1638269"/>
            <a:ext cx="8950235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Central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fully-managed global IoT SaaS solution that makes it easy to connect, monitor, and manage your IoT assets at scale.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Hub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managed service hosted in the cloud that acts as a central message hub for bidirectional communication between your IoT application and the devices it manages.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DB2FF-B31B-482E-922F-BF20AA63D15F}"/>
              </a:ext>
            </a:extLst>
          </p:cNvPr>
          <p:cNvSpPr txBox="1"/>
          <p:nvPr/>
        </p:nvSpPr>
        <p:spPr>
          <a:xfrm>
            <a:off x="650886" y="5219731"/>
            <a:ext cx="10605246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two of our IoT offerings. Use the IoT Product Selector to determine which product is best for your situation. 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24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Implement the Azure IoT 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2512-6039-4689-A388-55E3D457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an Azure IoT Hub in Azure Portal and configure the hub to authenticate a connection to an IoT device using the  Raspberry Pi device simulator.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IoT Hub.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an IoT device.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Test the device using the Raspberry Pi Simulator.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16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architectural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services and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pic>
        <p:nvPicPr>
          <p:cNvPr id="5" name="Picture 4" descr="Icon representing Azure Machine Learning Studio">
            <a:extLst>
              <a:ext uri="{FF2B5EF4-FFF2-40B4-BE49-F238E27FC236}">
                <a16:creationId xmlns:a16="http://schemas.microsoft.com/office/drawing/2014/main" id="{97CFAC64-2CAB-4585-A9C0-FE2C8AF544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2950126"/>
            <a:ext cx="988162" cy="1061359"/>
          </a:xfrm>
          <a:prstGeom prst="rect">
            <a:avLst/>
          </a:prstGeom>
        </p:spPr>
      </p:pic>
      <p:pic>
        <p:nvPicPr>
          <p:cNvPr id="7" name="Picture 6" descr="Icon representing Azure Machine Learning service">
            <a:extLst>
              <a:ext uri="{FF2B5EF4-FFF2-40B4-BE49-F238E27FC236}">
                <a16:creationId xmlns:a16="http://schemas.microsoft.com/office/drawing/2014/main" id="{BA413AFC-BE62-48F5-9D34-7DB1D389BE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1435990"/>
            <a:ext cx="988162" cy="10565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882A-CD45-43B7-A1C6-FDAEC2E4B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634" y="1434370"/>
            <a:ext cx="9051317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service</a:t>
            </a:r>
            <a:r>
              <a:rPr lang="en-US" dirty="0">
                <a:latin typeface="Segoe UI Semilight"/>
                <a:cs typeface="Segoe UI Semilight"/>
              </a:rPr>
              <a:t> provides </a:t>
            </a:r>
            <a:r>
              <a:rPr lang="en-IE" dirty="0">
                <a:latin typeface="Segoe UI Semilight"/>
                <a:cs typeface="Segoe UI Semilight"/>
              </a:rPr>
              <a:t>a cloud-based environment used to develop, train, test, deploy, manage, and track machine learning models.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Studio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collaborative, drag-and-drop visual workspace where you can build, test, and deploy machine learning solutions without needing to write code.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computing</a:t>
            </a:r>
          </a:p>
        </p:txBody>
      </p:sp>
      <p:pic>
        <p:nvPicPr>
          <p:cNvPr id="3" name="Picture 2" descr="Functions icon">
            <a:extLst>
              <a:ext uri="{FF2B5EF4-FFF2-40B4-BE49-F238E27FC236}">
                <a16:creationId xmlns:a16="http://schemas.microsoft.com/office/drawing/2014/main" id="{8CE58DD3-F46D-45A3-852C-738E261E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9" y="1729484"/>
            <a:ext cx="742550" cy="836327"/>
          </a:xfrm>
          <a:prstGeom prst="rect">
            <a:avLst/>
          </a:prstGeom>
        </p:spPr>
      </p:pic>
      <p:pic>
        <p:nvPicPr>
          <p:cNvPr id="10" name="Picture 9" descr="Logic Apps icon">
            <a:extLst>
              <a:ext uri="{FF2B5EF4-FFF2-40B4-BE49-F238E27FC236}">
                <a16:creationId xmlns:a16="http://schemas.microsoft.com/office/drawing/2014/main" id="{995E33EB-2B90-4AE6-86E0-EC179F6A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06" y="4786266"/>
            <a:ext cx="742550" cy="742550"/>
          </a:xfrm>
          <a:prstGeom prst="rect">
            <a:avLst/>
          </a:prstGeom>
        </p:spPr>
      </p:pic>
      <p:pic>
        <p:nvPicPr>
          <p:cNvPr id="12" name="Picture 11" descr="Event grid icon">
            <a:extLst>
              <a:ext uri="{FF2B5EF4-FFF2-40B4-BE49-F238E27FC236}">
                <a16:creationId xmlns:a16="http://schemas.microsoft.com/office/drawing/2014/main" id="{B2D73169-752E-4B4D-8A8D-D113EECD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71" y="3166353"/>
            <a:ext cx="767162" cy="767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A392D-1106-4F33-816A-77658CCFC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0346" y="1434370"/>
            <a:ext cx="9451731" cy="49982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Functions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IE" dirty="0"/>
              <a:t>code running your service and not the underlying platform or infrastructure. </a:t>
            </a:r>
            <a:r>
              <a:rPr lang="en-US" dirty="0"/>
              <a:t>Creates infrastructure based on an event.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Logic Apps </a:t>
            </a:r>
            <a:r>
              <a:rPr lang="en-US" dirty="0"/>
              <a:t>is a</a:t>
            </a:r>
            <a:r>
              <a:rPr lang="en-IE" dirty="0"/>
              <a:t> cloud service that helps you automate and orchestrate tasks, business processes, and workflows when you need to integrate apps, data, systems, 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Event Grid</a:t>
            </a:r>
            <a:r>
              <a:rPr lang="en-US" dirty="0"/>
              <a:t> is a </a:t>
            </a:r>
            <a:r>
              <a:rPr lang="en-IE" dirty="0"/>
              <a:t>fully-managed, intelligent event routing service that uses a publish-subscribe model for uniform event consumption.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- Implement Azure Functions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Function app with a Webhook to provide a Hello message with your name.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Function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HTTP triggered event function and test.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982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6338-6601-4274-B56C-3C52C27A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3089-BB34-4624-821E-F20A72D88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42644"/>
            <a:ext cx="11388733" cy="4752070"/>
          </a:xfrm>
        </p:spPr>
        <p:txBody>
          <a:bodyPr/>
          <a:lstStyle/>
          <a:p>
            <a:r>
              <a:rPr lang="en-US" dirty="0"/>
              <a:t>Quickly and easily build web and mobile apps for any platform or device.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Multiple languages and frameworks.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DevOps optimization.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 scale with high availability.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Connections to SaaS platforms and on-premises data.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and compliance.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 templates.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integration.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 and mobile features.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code.</a:t>
            </a:r>
          </a:p>
        </p:txBody>
      </p:sp>
    </p:spTree>
    <p:extLst>
      <p:ext uri="{BB962C8B-B14F-4D97-AF65-F5344CB8AC3E}">
        <p14:creationId xmlns:p14="http://schemas.microsoft.com/office/powerpoint/2010/main" val="4523734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– Create a Web 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new web app by using a Docker image stored in Azure Container Registry.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Web App using a Docker image.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Web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666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Azure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5829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management tools</a:t>
            </a:r>
          </a:p>
        </p:txBody>
      </p:sp>
      <p:pic>
        <p:nvPicPr>
          <p:cNvPr id="1026" name="Picture 2" descr="PowerShell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2" y="2632256"/>
            <a:ext cx="522557" cy="4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zure portal icon.">
            <a:extLst>
              <a:ext uri="{FF2B5EF4-FFF2-40B4-BE49-F238E27FC236}">
                <a16:creationId xmlns:a16="http://schemas.microsoft.com/office/drawing/2014/main" id="{40FBD9ED-E0C3-4EB2-8FE5-89DD1B12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27" y="1374708"/>
            <a:ext cx="534493" cy="609600"/>
          </a:xfrm>
          <a:prstGeom prst="rect">
            <a:avLst/>
          </a:prstGeom>
        </p:spPr>
      </p:pic>
      <p:pic>
        <p:nvPicPr>
          <p:cNvPr id="10" name="Picture 9" descr="Cloud shell icon.">
            <a:extLst>
              <a:ext uri="{FF2B5EF4-FFF2-40B4-BE49-F238E27FC236}">
                <a16:creationId xmlns:a16="http://schemas.microsoft.com/office/drawing/2014/main" id="{8E25338E-8807-4EE4-90F9-B65EDBBE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51" y="3712022"/>
            <a:ext cx="684062" cy="527871"/>
          </a:xfrm>
          <a:prstGeom prst="rect">
            <a:avLst/>
          </a:prstGeom>
        </p:spPr>
      </p:pic>
      <p:pic>
        <p:nvPicPr>
          <p:cNvPr id="12" name="Picture 11" descr="Mobile app icon.">
            <a:extLst>
              <a:ext uri="{FF2B5EF4-FFF2-40B4-BE49-F238E27FC236}">
                <a16:creationId xmlns:a16="http://schemas.microsoft.com/office/drawing/2014/main" id="{A5C67092-4795-49FB-9844-97B2F1075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83" y="4602398"/>
            <a:ext cx="684062" cy="609600"/>
          </a:xfrm>
          <a:prstGeom prst="rect">
            <a:avLst/>
          </a:prstGeom>
        </p:spPr>
      </p:pic>
      <p:pic>
        <p:nvPicPr>
          <p:cNvPr id="16" name="Picture 15" descr="CLI icon.">
            <a:extLst>
              <a:ext uri="{FF2B5EF4-FFF2-40B4-BE49-F238E27FC236}">
                <a16:creationId xmlns:a16="http://schemas.microsoft.com/office/drawing/2014/main" id="{1DC819BD-9CA3-4639-9F00-A7BF79D43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71" y="2502816"/>
            <a:ext cx="690697" cy="690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4325-01A6-46F4-A197-309338466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8855" y="1374708"/>
            <a:ext cx="8634289" cy="464409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portal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PowerShell and Azure Command-Line Interface (CLI) 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Cloud Shell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mobile app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>
                <a:cs typeface="Segoe UI"/>
              </a:rPr>
              <a:t>Azure REST API </a:t>
            </a:r>
          </a:p>
        </p:txBody>
      </p:sp>
      <p:pic>
        <p:nvPicPr>
          <p:cNvPr id="4" name="Picture 3" descr="REST API icon. ">
            <a:extLst>
              <a:ext uri="{FF2B5EF4-FFF2-40B4-BE49-F238E27FC236}">
                <a16:creationId xmlns:a16="http://schemas.microsoft.com/office/drawing/2014/main" id="{9609FE65-7D6E-426B-AF16-553C31B74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97" y="5574503"/>
            <a:ext cx="542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Advisor</a:t>
            </a:r>
          </a:p>
        </p:txBody>
      </p:sp>
      <p:pic>
        <p:nvPicPr>
          <p:cNvPr id="5" name="Picture 4" descr="Icon representing Azure DevTest Labs">
            <a:extLst>
              <a:ext uri="{FF2B5EF4-FFF2-40B4-BE49-F238E27FC236}">
                <a16:creationId xmlns:a16="http://schemas.microsoft.com/office/drawing/2014/main" id="{5F0DA6F5-E91D-4E5B-B535-89370F4AC4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3747727"/>
            <a:ext cx="1377003" cy="13041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5E9E-589A-43A1-9A16-D0BA79D9C4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2309" y="2695844"/>
            <a:ext cx="9655623" cy="3656899"/>
          </a:xfrm>
        </p:spPr>
        <p:txBody>
          <a:bodyPr/>
          <a:lstStyle/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US" dirty="0"/>
              <a:t>Analyzes your deployed Azure resources and recommends ways to improve availability, security, performance, and costs. </a:t>
            </a: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Get proactive, actionable, and personalized best practice recommendations.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Improve the performance, security, and availability of your resources.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Identify opportunities to reduce your Azure costs.</a:t>
            </a:r>
            <a:endParaRPr lang="en-US" dirty="0"/>
          </a:p>
        </p:txBody>
      </p:sp>
      <p:pic>
        <p:nvPicPr>
          <p:cNvPr id="6" name="Picture 5" descr="Screenshot of the Azure Advisor. Four blades are shown: High availability, security, performance, and cost. ">
            <a:extLst>
              <a:ext uri="{FF2B5EF4-FFF2-40B4-BE49-F238E27FC236}">
                <a16:creationId xmlns:a16="http://schemas.microsoft.com/office/drawing/2014/main" id="{67DA6FDB-76D1-416D-A07A-32FF47AD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08" y="1295047"/>
            <a:ext cx="10301574" cy="1116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13F-C8B5-4C18-A708-AFEA922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 – Create a VM with an ARM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2A23-DE54-4D33-BFCD-95DC74860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r>
              <a:rPr lang="en-US" dirty="0"/>
              <a:t>Use the Azure QuickStart gallery to deploy a template that creates a virtual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the gallery and deploy a template.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your virtual machine deployment.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173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VM with PowerShell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A7923-292D-4D29-915D-3DD0B9564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Install PowerShell locally, create a resource group and virtual machine, access and use the Cloud Shell, and review Azure Advisor recommendations.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PowerShell locally.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PowerShell to create a resource group and virtual machine.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Execute PowerShell commands in the Cloud Shell.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Review Azure Advisor Recommendations.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914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5808"/>
            <a:ext cx="9925005" cy="498598"/>
          </a:xfrm>
        </p:spPr>
        <p:txBody>
          <a:bodyPr/>
          <a:lstStyle/>
          <a:p>
            <a:r>
              <a:rPr lang="en-US"/>
              <a:t>Lesson 02: Core Azure architectural components</a:t>
            </a:r>
          </a:p>
        </p:txBody>
      </p:sp>
    </p:spTree>
    <p:extLst>
      <p:ext uri="{BB962C8B-B14F-4D97-AF65-F5344CB8AC3E}">
        <p14:creationId xmlns:p14="http://schemas.microsoft.com/office/powerpoint/2010/main" val="30522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06: 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782137" cy="430887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7092496" y="4716274"/>
            <a:ext cx="45131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E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 there are 54 regions representing 140 countries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 descr="Map of North America regions.">
            <a:extLst>
              <a:ext uri="{FF2B5EF4-FFF2-40B4-BE49-F238E27FC236}">
                <a16:creationId xmlns:a16="http://schemas.microsoft.com/office/drawing/2014/main" id="{64D7F689-1612-4C9D-B065-39FDE92B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67" y="1310729"/>
            <a:ext cx="4883972" cy="33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A73360D-5BF0-4915-8044-2F56680A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49"/>
              </p:ext>
            </p:extLst>
          </p:nvPr>
        </p:nvGraphicFramePr>
        <p:xfrm>
          <a:off x="7384832" y="1167687"/>
          <a:ext cx="1877076" cy="5086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77076">
                  <a:extLst>
                    <a:ext uri="{9D8B030D-6E8A-4147-A177-3AD203B41FA5}">
                      <a16:colId xmlns:a16="http://schemas.microsoft.com/office/drawing/2014/main" val="2423317185"/>
                    </a:ext>
                  </a:extLst>
                </a:gridCol>
              </a:tblGrid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2606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Central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West US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 East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Canada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Europe​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UK West​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1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Germany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South East Asia​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China​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Japan 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Australia Southeast​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India South​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5129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Brazil South (Primary)​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Pairs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80160"/>
            <a:ext cx="6640538" cy="443198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Each Azure region is paired with another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prefers at least 300 miles of separation between datacenters in a regional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Some services provide automatic replication to the paired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In an outage, recovery of one region is prioritized out of every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system updates are rolled out to paired regions sequentially (not at the same time).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Paired regions are members of the same geography – except Brazil.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BF19608-4E55-40DF-8F76-EFF39FE48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48780" y="3163716"/>
            <a:ext cx="771011" cy="447257"/>
          </a:xfrm>
          <a:prstGeom prst="leftRightArrow">
            <a:avLst>
              <a:gd name="adj1" fmla="val 50001"/>
              <a:gd name="adj2" fmla="val 50000"/>
            </a:avLst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1625483-567C-4965-88E9-3C4013EA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21729"/>
              </p:ext>
            </p:extLst>
          </p:nvPr>
        </p:nvGraphicFramePr>
        <p:xfrm>
          <a:off x="10206663" y="1167687"/>
          <a:ext cx="1776548" cy="5085172"/>
        </p:xfrm>
        <a:graphic>
          <a:graphicData uri="http://schemas.openxmlformats.org/drawingml/2006/table">
            <a:tbl>
              <a:tblPr firstRow="1"/>
              <a:tblGrid>
                <a:gridCol w="1776548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Canada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Europe​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UK South​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Germany Northeast​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East Asia​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North China​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Japan West​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Australia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India Central​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 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Geographies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7971873" cy="4233018"/>
          </a:xfrm>
        </p:spPr>
        <p:txBody>
          <a:bodyPr/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Discrete markets that preserve data residency and compliance boundaries.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Typically contain two or more regions.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customers with specific data-residency and compliance needs to keep their data and applications in close proximity.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Categorized as Americas, Europe, Asia Pacific, Middle East, and Africa.</a:t>
            </a:r>
          </a:p>
          <a:p>
            <a:pPr>
              <a:lnSpc>
                <a:spcPct val="114000"/>
              </a:lnSpc>
            </a:pPr>
            <a:endParaRPr lang="en-US" noProof="0" dirty="0"/>
          </a:p>
        </p:txBody>
      </p:sp>
      <p:grpSp>
        <p:nvGrpSpPr>
          <p:cNvPr id="3" name="Group 2" descr="graphic of a globe sitting over a building representing datacenters around the globe"/>
          <p:cNvGrpSpPr/>
          <p:nvPr/>
        </p:nvGrpSpPr>
        <p:grpSpPr>
          <a:xfrm>
            <a:off x="9061181" y="1670599"/>
            <a:ext cx="2309040" cy="3352320"/>
            <a:chOff x="8929296" y="2628960"/>
            <a:chExt cx="2309040" cy="3352320"/>
          </a:xfrm>
        </p:grpSpPr>
        <p:grpSp>
          <p:nvGrpSpPr>
            <p:cNvPr id="4" name="Group 3"/>
            <p:cNvGrpSpPr/>
            <p:nvPr/>
          </p:nvGrpSpPr>
          <p:grpSpPr>
            <a:xfrm>
              <a:off x="8929296" y="5141760"/>
              <a:ext cx="2309040" cy="839520"/>
              <a:chOff x="9390960" y="5568480"/>
              <a:chExt cx="2309040" cy="839520"/>
            </a:xfrm>
          </p:grpSpPr>
          <p:sp>
            <p:nvSpPr>
              <p:cNvPr id="5" name="CustomShape 4"/>
              <p:cNvSpPr/>
              <p:nvPr/>
            </p:nvSpPr>
            <p:spPr>
              <a:xfrm>
                <a:off x="9390960" y="5787000"/>
                <a:ext cx="2309040" cy="621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5"/>
              <p:cNvSpPr/>
              <p:nvPr/>
            </p:nvSpPr>
            <p:spPr>
              <a:xfrm>
                <a:off x="11177280" y="5568480"/>
                <a:ext cx="279720" cy="3445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6"/>
              <p:cNvSpPr/>
              <p:nvPr/>
            </p:nvSpPr>
            <p:spPr>
              <a:xfrm>
                <a:off x="11319120" y="6100920"/>
                <a:ext cx="168480" cy="30708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7"/>
              <p:cNvSpPr/>
              <p:nvPr/>
            </p:nvSpPr>
            <p:spPr>
              <a:xfrm>
                <a:off x="952272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8"/>
              <p:cNvSpPr/>
              <p:nvPr/>
            </p:nvSpPr>
            <p:spPr>
              <a:xfrm>
                <a:off x="10093320" y="6094440"/>
                <a:ext cx="52308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9"/>
              <p:cNvSpPr/>
              <p:nvPr/>
            </p:nvSpPr>
            <p:spPr>
              <a:xfrm>
                <a:off x="1067400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" name="CustomShape 17"/>
            <p:cNvSpPr/>
            <p:nvPr/>
          </p:nvSpPr>
          <p:spPr>
            <a:xfrm rot="900000">
              <a:off x="9056016" y="2628960"/>
              <a:ext cx="2055600" cy="2239200"/>
            </a:xfrm>
            <a:custGeom>
              <a:avLst/>
              <a:gdLst/>
              <a:ahLst/>
              <a:cxnLst/>
              <a:rect l="l" t="t" r="r" b="b"/>
              <a:pathLst>
                <a:path w="1704" h="1920">
                  <a:moveTo>
                    <a:pt x="1578" y="389"/>
                  </a:moveTo>
                  <a:cubicBezTo>
                    <a:pt x="1576" y="385"/>
                    <a:pt x="1576" y="385"/>
                    <a:pt x="1576" y="385"/>
                  </a:cubicBezTo>
                  <a:cubicBezTo>
                    <a:pt x="1569" y="376"/>
                    <a:pt x="1559" y="370"/>
                    <a:pt x="1547" y="370"/>
                  </a:cubicBezTo>
                  <a:cubicBezTo>
                    <a:pt x="1124" y="370"/>
                    <a:pt x="1124" y="370"/>
                    <a:pt x="1124" y="370"/>
                  </a:cubicBezTo>
                  <a:cubicBezTo>
                    <a:pt x="1119" y="370"/>
                    <a:pt x="1116" y="366"/>
                    <a:pt x="1116" y="362"/>
                  </a:cubicBezTo>
                  <a:cubicBezTo>
                    <a:pt x="1116" y="357"/>
                    <a:pt x="1119" y="354"/>
                    <a:pt x="1124" y="354"/>
                  </a:cubicBezTo>
                  <a:cubicBezTo>
                    <a:pt x="1442" y="354"/>
                    <a:pt x="1442" y="354"/>
                    <a:pt x="1442" y="354"/>
                  </a:cubicBezTo>
                  <a:cubicBezTo>
                    <a:pt x="1461" y="354"/>
                    <a:pt x="1476" y="338"/>
                    <a:pt x="1476" y="319"/>
                  </a:cubicBezTo>
                  <a:cubicBezTo>
                    <a:pt x="1476" y="300"/>
                    <a:pt x="1461" y="285"/>
                    <a:pt x="1442" y="285"/>
                  </a:cubicBezTo>
                  <a:cubicBezTo>
                    <a:pt x="1070" y="285"/>
                    <a:pt x="1070" y="285"/>
                    <a:pt x="1070" y="285"/>
                  </a:cubicBezTo>
                  <a:cubicBezTo>
                    <a:pt x="1066" y="285"/>
                    <a:pt x="1063" y="281"/>
                    <a:pt x="1063" y="277"/>
                  </a:cubicBezTo>
                  <a:cubicBezTo>
                    <a:pt x="1063" y="272"/>
                    <a:pt x="1066" y="269"/>
                    <a:pt x="1070" y="269"/>
                  </a:cubicBezTo>
                  <a:cubicBezTo>
                    <a:pt x="1398" y="269"/>
                    <a:pt x="1398" y="269"/>
                    <a:pt x="1398" y="269"/>
                  </a:cubicBezTo>
                  <a:cubicBezTo>
                    <a:pt x="1417" y="269"/>
                    <a:pt x="1433" y="253"/>
                    <a:pt x="1433" y="234"/>
                  </a:cubicBezTo>
                  <a:cubicBezTo>
                    <a:pt x="1433" y="215"/>
                    <a:pt x="1417" y="199"/>
                    <a:pt x="1398" y="199"/>
                  </a:cubicBezTo>
                  <a:cubicBezTo>
                    <a:pt x="1125" y="199"/>
                    <a:pt x="1125" y="199"/>
                    <a:pt x="1125" y="199"/>
                  </a:cubicBezTo>
                  <a:cubicBezTo>
                    <a:pt x="1121" y="199"/>
                    <a:pt x="1117" y="196"/>
                    <a:pt x="1117" y="192"/>
                  </a:cubicBezTo>
                  <a:cubicBezTo>
                    <a:pt x="1117" y="187"/>
                    <a:pt x="1121" y="184"/>
                    <a:pt x="1125" y="184"/>
                  </a:cubicBezTo>
                  <a:cubicBezTo>
                    <a:pt x="1289" y="184"/>
                    <a:pt x="1289" y="184"/>
                    <a:pt x="1289" y="184"/>
                  </a:cubicBezTo>
                  <a:cubicBezTo>
                    <a:pt x="1308" y="184"/>
                    <a:pt x="1323" y="168"/>
                    <a:pt x="1323" y="149"/>
                  </a:cubicBezTo>
                  <a:cubicBezTo>
                    <a:pt x="1323" y="130"/>
                    <a:pt x="1308" y="114"/>
                    <a:pt x="1289" y="114"/>
                  </a:cubicBezTo>
                  <a:cubicBezTo>
                    <a:pt x="1066" y="114"/>
                    <a:pt x="1066" y="114"/>
                    <a:pt x="1066" y="114"/>
                  </a:cubicBezTo>
                  <a:cubicBezTo>
                    <a:pt x="1062" y="114"/>
                    <a:pt x="1058" y="111"/>
                    <a:pt x="1058" y="107"/>
                  </a:cubicBezTo>
                  <a:cubicBezTo>
                    <a:pt x="1058" y="102"/>
                    <a:pt x="1062" y="99"/>
                    <a:pt x="1066" y="99"/>
                  </a:cubicBezTo>
                  <a:cubicBezTo>
                    <a:pt x="1089" y="99"/>
                    <a:pt x="1089" y="99"/>
                    <a:pt x="1089" y="99"/>
                  </a:cubicBezTo>
                  <a:cubicBezTo>
                    <a:pt x="1109" y="99"/>
                    <a:pt x="1124" y="83"/>
                    <a:pt x="1124" y="64"/>
                  </a:cubicBezTo>
                  <a:cubicBezTo>
                    <a:pt x="1124" y="48"/>
                    <a:pt x="1115" y="35"/>
                    <a:pt x="1101" y="31"/>
                  </a:cubicBezTo>
                  <a:cubicBezTo>
                    <a:pt x="1099" y="30"/>
                    <a:pt x="1099" y="30"/>
                    <a:pt x="1099" y="30"/>
                  </a:cubicBezTo>
                  <a:cubicBezTo>
                    <a:pt x="1027" y="10"/>
                    <a:pt x="952" y="0"/>
                    <a:pt x="877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625" y="0"/>
                    <a:pt x="394" y="106"/>
                    <a:pt x="235" y="291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301"/>
                    <a:pt x="229" y="301"/>
                    <a:pt x="229" y="301"/>
                  </a:cubicBezTo>
                  <a:cubicBezTo>
                    <a:pt x="228" y="305"/>
                    <a:pt x="227" y="308"/>
                    <a:pt x="227" y="312"/>
                  </a:cubicBezTo>
                  <a:cubicBezTo>
                    <a:pt x="227" y="332"/>
                    <a:pt x="243" y="348"/>
                    <a:pt x="263" y="348"/>
                  </a:cubicBezTo>
                  <a:cubicBezTo>
                    <a:pt x="580" y="348"/>
                    <a:pt x="580" y="348"/>
                    <a:pt x="580" y="348"/>
                  </a:cubicBezTo>
                  <a:cubicBezTo>
                    <a:pt x="583" y="348"/>
                    <a:pt x="586" y="351"/>
                    <a:pt x="586" y="354"/>
                  </a:cubicBezTo>
                  <a:cubicBezTo>
                    <a:pt x="586" y="358"/>
                    <a:pt x="583" y="361"/>
                    <a:pt x="580" y="361"/>
                  </a:cubicBezTo>
                  <a:cubicBezTo>
                    <a:pt x="318" y="361"/>
                    <a:pt x="318" y="361"/>
                    <a:pt x="318" y="361"/>
                  </a:cubicBezTo>
                  <a:cubicBezTo>
                    <a:pt x="299" y="361"/>
                    <a:pt x="283" y="377"/>
                    <a:pt x="283" y="397"/>
                  </a:cubicBezTo>
                  <a:cubicBezTo>
                    <a:pt x="283" y="417"/>
                    <a:pt x="299" y="433"/>
                    <a:pt x="318" y="433"/>
                  </a:cubicBezTo>
                  <a:cubicBezTo>
                    <a:pt x="740" y="433"/>
                    <a:pt x="740" y="433"/>
                    <a:pt x="740" y="433"/>
                  </a:cubicBezTo>
                  <a:cubicBezTo>
                    <a:pt x="743" y="433"/>
                    <a:pt x="746" y="436"/>
                    <a:pt x="746" y="439"/>
                  </a:cubicBezTo>
                  <a:cubicBezTo>
                    <a:pt x="746" y="443"/>
                    <a:pt x="743" y="446"/>
                    <a:pt x="740" y="446"/>
                  </a:cubicBezTo>
                  <a:cubicBezTo>
                    <a:pt x="264" y="446"/>
                    <a:pt x="264" y="446"/>
                    <a:pt x="264" y="446"/>
                  </a:cubicBezTo>
                  <a:cubicBezTo>
                    <a:pt x="244" y="446"/>
                    <a:pt x="228" y="462"/>
                    <a:pt x="228" y="482"/>
                  </a:cubicBezTo>
                  <a:cubicBezTo>
                    <a:pt x="228" y="502"/>
                    <a:pt x="244" y="518"/>
                    <a:pt x="264" y="518"/>
                  </a:cubicBezTo>
                  <a:cubicBezTo>
                    <a:pt x="770" y="518"/>
                    <a:pt x="770" y="518"/>
                    <a:pt x="770" y="518"/>
                  </a:cubicBezTo>
                  <a:cubicBezTo>
                    <a:pt x="774" y="518"/>
                    <a:pt x="777" y="521"/>
                    <a:pt x="777" y="524"/>
                  </a:cubicBezTo>
                  <a:cubicBezTo>
                    <a:pt x="777" y="528"/>
                    <a:pt x="774" y="531"/>
                    <a:pt x="770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42" y="531"/>
                    <a:pt x="426" y="547"/>
                    <a:pt x="426" y="567"/>
                  </a:cubicBezTo>
                  <a:cubicBezTo>
                    <a:pt x="426" y="587"/>
                    <a:pt x="442" y="603"/>
                    <a:pt x="462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1001" y="603"/>
                    <a:pt x="1001" y="603"/>
                    <a:pt x="1001" y="603"/>
                  </a:cubicBezTo>
                  <a:cubicBezTo>
                    <a:pt x="1004" y="604"/>
                    <a:pt x="1005" y="607"/>
                    <a:pt x="1005" y="610"/>
                  </a:cubicBezTo>
                  <a:cubicBezTo>
                    <a:pt x="1005" y="613"/>
                    <a:pt x="1002" y="616"/>
                    <a:pt x="999" y="616"/>
                  </a:cubicBezTo>
                  <a:cubicBezTo>
                    <a:pt x="472" y="616"/>
                    <a:pt x="472" y="616"/>
                    <a:pt x="472" y="616"/>
                  </a:cubicBezTo>
                  <a:cubicBezTo>
                    <a:pt x="452" y="616"/>
                    <a:pt x="436" y="632"/>
                    <a:pt x="436" y="652"/>
                  </a:cubicBezTo>
                  <a:cubicBezTo>
                    <a:pt x="436" y="672"/>
                    <a:pt x="452" y="688"/>
                    <a:pt x="472" y="688"/>
                  </a:cubicBezTo>
                  <a:cubicBezTo>
                    <a:pt x="993" y="688"/>
                    <a:pt x="993" y="688"/>
                    <a:pt x="993" y="688"/>
                  </a:cubicBezTo>
                  <a:cubicBezTo>
                    <a:pt x="996" y="688"/>
                    <a:pt x="999" y="691"/>
                    <a:pt x="999" y="695"/>
                  </a:cubicBezTo>
                  <a:cubicBezTo>
                    <a:pt x="999" y="698"/>
                    <a:pt x="996" y="701"/>
                    <a:pt x="993" y="701"/>
                  </a:cubicBezTo>
                  <a:cubicBezTo>
                    <a:pt x="496" y="701"/>
                    <a:pt x="496" y="701"/>
                    <a:pt x="496" y="701"/>
                  </a:cubicBezTo>
                  <a:cubicBezTo>
                    <a:pt x="476" y="701"/>
                    <a:pt x="460" y="717"/>
                    <a:pt x="460" y="737"/>
                  </a:cubicBezTo>
                  <a:cubicBezTo>
                    <a:pt x="460" y="757"/>
                    <a:pt x="476" y="773"/>
                    <a:pt x="496" y="773"/>
                  </a:cubicBezTo>
                  <a:cubicBezTo>
                    <a:pt x="867" y="773"/>
                    <a:pt x="867" y="773"/>
                    <a:pt x="867" y="773"/>
                  </a:cubicBezTo>
                  <a:cubicBezTo>
                    <a:pt x="871" y="773"/>
                    <a:pt x="874" y="776"/>
                    <a:pt x="874" y="780"/>
                  </a:cubicBezTo>
                  <a:cubicBezTo>
                    <a:pt x="874" y="783"/>
                    <a:pt x="871" y="786"/>
                    <a:pt x="867" y="786"/>
                  </a:cubicBezTo>
                  <a:cubicBezTo>
                    <a:pt x="469" y="786"/>
                    <a:pt x="469" y="786"/>
                    <a:pt x="469" y="786"/>
                  </a:cubicBezTo>
                  <a:cubicBezTo>
                    <a:pt x="450" y="786"/>
                    <a:pt x="434" y="802"/>
                    <a:pt x="434" y="822"/>
                  </a:cubicBezTo>
                  <a:cubicBezTo>
                    <a:pt x="434" y="842"/>
                    <a:pt x="450" y="858"/>
                    <a:pt x="469" y="858"/>
                  </a:cubicBezTo>
                  <a:cubicBezTo>
                    <a:pt x="791" y="858"/>
                    <a:pt x="791" y="858"/>
                    <a:pt x="791" y="858"/>
                  </a:cubicBezTo>
                  <a:cubicBezTo>
                    <a:pt x="795" y="858"/>
                    <a:pt x="798" y="861"/>
                    <a:pt x="798" y="865"/>
                  </a:cubicBezTo>
                  <a:cubicBezTo>
                    <a:pt x="798" y="868"/>
                    <a:pt x="795" y="871"/>
                    <a:pt x="791" y="871"/>
                  </a:cubicBezTo>
                  <a:cubicBezTo>
                    <a:pt x="510" y="871"/>
                    <a:pt x="510" y="871"/>
                    <a:pt x="510" y="871"/>
                  </a:cubicBezTo>
                  <a:cubicBezTo>
                    <a:pt x="491" y="871"/>
                    <a:pt x="475" y="888"/>
                    <a:pt x="475" y="907"/>
                  </a:cubicBezTo>
                  <a:cubicBezTo>
                    <a:pt x="475" y="927"/>
                    <a:pt x="491" y="943"/>
                    <a:pt x="510" y="943"/>
                  </a:cubicBezTo>
                  <a:cubicBezTo>
                    <a:pt x="623" y="943"/>
                    <a:pt x="623" y="943"/>
                    <a:pt x="623" y="943"/>
                  </a:cubicBezTo>
                  <a:cubicBezTo>
                    <a:pt x="626" y="943"/>
                    <a:pt x="629" y="946"/>
                    <a:pt x="629" y="950"/>
                  </a:cubicBezTo>
                  <a:cubicBezTo>
                    <a:pt x="629" y="953"/>
                    <a:pt x="626" y="956"/>
                    <a:pt x="623" y="956"/>
                  </a:cubicBezTo>
                  <a:cubicBezTo>
                    <a:pt x="579" y="956"/>
                    <a:pt x="579" y="956"/>
                    <a:pt x="579" y="956"/>
                  </a:cubicBezTo>
                  <a:cubicBezTo>
                    <a:pt x="559" y="956"/>
                    <a:pt x="543" y="973"/>
                    <a:pt x="543" y="992"/>
                  </a:cubicBezTo>
                  <a:cubicBezTo>
                    <a:pt x="543" y="1012"/>
                    <a:pt x="559" y="1028"/>
                    <a:pt x="579" y="1028"/>
                  </a:cubicBezTo>
                  <a:cubicBezTo>
                    <a:pt x="637" y="1028"/>
                    <a:pt x="637" y="1028"/>
                    <a:pt x="637" y="1028"/>
                  </a:cubicBezTo>
                  <a:cubicBezTo>
                    <a:pt x="640" y="1028"/>
                    <a:pt x="643" y="1031"/>
                    <a:pt x="643" y="1035"/>
                  </a:cubicBezTo>
                  <a:cubicBezTo>
                    <a:pt x="643" y="1039"/>
                    <a:pt x="640" y="1042"/>
                    <a:pt x="637" y="1042"/>
                  </a:cubicBezTo>
                  <a:cubicBezTo>
                    <a:pt x="633" y="1042"/>
                    <a:pt x="633" y="1042"/>
                    <a:pt x="633" y="1042"/>
                  </a:cubicBezTo>
                  <a:cubicBezTo>
                    <a:pt x="613" y="1042"/>
                    <a:pt x="597" y="1058"/>
                    <a:pt x="597" y="1077"/>
                  </a:cubicBezTo>
                  <a:cubicBezTo>
                    <a:pt x="597" y="1097"/>
                    <a:pt x="613" y="1113"/>
                    <a:pt x="633" y="1113"/>
                  </a:cubicBezTo>
                  <a:cubicBezTo>
                    <a:pt x="750" y="1113"/>
                    <a:pt x="750" y="1113"/>
                    <a:pt x="750" y="1113"/>
                  </a:cubicBezTo>
                  <a:cubicBezTo>
                    <a:pt x="754" y="1113"/>
                    <a:pt x="757" y="1116"/>
                    <a:pt x="757" y="1120"/>
                  </a:cubicBezTo>
                  <a:cubicBezTo>
                    <a:pt x="757" y="1124"/>
                    <a:pt x="754" y="1127"/>
                    <a:pt x="750" y="1127"/>
                  </a:cubicBezTo>
                  <a:cubicBezTo>
                    <a:pt x="727" y="1127"/>
                    <a:pt x="727" y="1127"/>
                    <a:pt x="727" y="1127"/>
                  </a:cubicBezTo>
                  <a:cubicBezTo>
                    <a:pt x="707" y="1127"/>
                    <a:pt x="691" y="1143"/>
                    <a:pt x="691" y="1162"/>
                  </a:cubicBezTo>
                  <a:cubicBezTo>
                    <a:pt x="691" y="1182"/>
                    <a:pt x="707" y="1198"/>
                    <a:pt x="727" y="1198"/>
                  </a:cubicBezTo>
                  <a:cubicBezTo>
                    <a:pt x="1009" y="1198"/>
                    <a:pt x="1009" y="1198"/>
                    <a:pt x="1009" y="1198"/>
                  </a:cubicBezTo>
                  <a:cubicBezTo>
                    <a:pt x="1013" y="1198"/>
                    <a:pt x="1016" y="1201"/>
                    <a:pt x="1016" y="1205"/>
                  </a:cubicBezTo>
                  <a:cubicBezTo>
                    <a:pt x="1016" y="1209"/>
                    <a:pt x="1013" y="1212"/>
                    <a:pt x="1009" y="1212"/>
                  </a:cubicBezTo>
                  <a:cubicBezTo>
                    <a:pt x="786" y="1212"/>
                    <a:pt x="786" y="1212"/>
                    <a:pt x="786" y="1212"/>
                  </a:cubicBezTo>
                  <a:cubicBezTo>
                    <a:pt x="766" y="1212"/>
                    <a:pt x="750" y="1228"/>
                    <a:pt x="750" y="1247"/>
                  </a:cubicBezTo>
                  <a:cubicBezTo>
                    <a:pt x="750" y="1267"/>
                    <a:pt x="766" y="1283"/>
                    <a:pt x="786" y="1283"/>
                  </a:cubicBezTo>
                  <a:cubicBezTo>
                    <a:pt x="1124" y="1283"/>
                    <a:pt x="1124" y="1283"/>
                    <a:pt x="1124" y="1283"/>
                  </a:cubicBezTo>
                  <a:cubicBezTo>
                    <a:pt x="1127" y="1283"/>
                    <a:pt x="1130" y="1286"/>
                    <a:pt x="1130" y="1289"/>
                  </a:cubicBezTo>
                  <a:cubicBezTo>
                    <a:pt x="1129" y="1291"/>
                    <a:pt x="1125" y="1294"/>
                    <a:pt x="1120" y="1297"/>
                  </a:cubicBezTo>
                  <a:cubicBezTo>
                    <a:pt x="845" y="1297"/>
                    <a:pt x="845" y="1297"/>
                    <a:pt x="845" y="1297"/>
                  </a:cubicBezTo>
                  <a:cubicBezTo>
                    <a:pt x="825" y="1297"/>
                    <a:pt x="809" y="1313"/>
                    <a:pt x="809" y="1333"/>
                  </a:cubicBezTo>
                  <a:cubicBezTo>
                    <a:pt x="809" y="1352"/>
                    <a:pt x="825" y="1368"/>
                    <a:pt x="845" y="1368"/>
                  </a:cubicBezTo>
                  <a:cubicBezTo>
                    <a:pt x="1102" y="1368"/>
                    <a:pt x="1102" y="1368"/>
                    <a:pt x="1102" y="1368"/>
                  </a:cubicBezTo>
                  <a:cubicBezTo>
                    <a:pt x="1106" y="1368"/>
                    <a:pt x="1109" y="1371"/>
                    <a:pt x="1109" y="1375"/>
                  </a:cubicBezTo>
                  <a:cubicBezTo>
                    <a:pt x="1109" y="1379"/>
                    <a:pt x="1106" y="1382"/>
                    <a:pt x="1102" y="1382"/>
                  </a:cubicBezTo>
                  <a:cubicBezTo>
                    <a:pt x="887" y="1382"/>
                    <a:pt x="887" y="1382"/>
                    <a:pt x="887" y="1382"/>
                  </a:cubicBezTo>
                  <a:cubicBezTo>
                    <a:pt x="868" y="1382"/>
                    <a:pt x="852" y="1398"/>
                    <a:pt x="852" y="1418"/>
                  </a:cubicBezTo>
                  <a:cubicBezTo>
                    <a:pt x="852" y="1437"/>
                    <a:pt x="868" y="1453"/>
                    <a:pt x="887" y="1453"/>
                  </a:cubicBezTo>
                  <a:cubicBezTo>
                    <a:pt x="1040" y="1453"/>
                    <a:pt x="1040" y="1453"/>
                    <a:pt x="1040" y="1453"/>
                  </a:cubicBezTo>
                  <a:cubicBezTo>
                    <a:pt x="1044" y="1453"/>
                    <a:pt x="1047" y="1456"/>
                    <a:pt x="1047" y="1460"/>
                  </a:cubicBezTo>
                  <a:cubicBezTo>
                    <a:pt x="1047" y="1464"/>
                    <a:pt x="1044" y="1467"/>
                    <a:pt x="1040" y="1467"/>
                  </a:cubicBezTo>
                  <a:cubicBezTo>
                    <a:pt x="875" y="1467"/>
                    <a:pt x="875" y="1467"/>
                    <a:pt x="875" y="1467"/>
                  </a:cubicBezTo>
                  <a:cubicBezTo>
                    <a:pt x="856" y="1467"/>
                    <a:pt x="840" y="1483"/>
                    <a:pt x="840" y="1503"/>
                  </a:cubicBezTo>
                  <a:cubicBezTo>
                    <a:pt x="840" y="1522"/>
                    <a:pt x="856" y="1538"/>
                    <a:pt x="875" y="1538"/>
                  </a:cubicBezTo>
                  <a:cubicBezTo>
                    <a:pt x="959" y="1538"/>
                    <a:pt x="959" y="1538"/>
                    <a:pt x="959" y="1538"/>
                  </a:cubicBezTo>
                  <a:cubicBezTo>
                    <a:pt x="963" y="1538"/>
                    <a:pt x="966" y="1541"/>
                    <a:pt x="966" y="1545"/>
                  </a:cubicBezTo>
                  <a:cubicBezTo>
                    <a:pt x="966" y="1549"/>
                    <a:pt x="963" y="1552"/>
                    <a:pt x="959" y="1552"/>
                  </a:cubicBezTo>
                  <a:cubicBezTo>
                    <a:pt x="883" y="1552"/>
                    <a:pt x="883" y="1552"/>
                    <a:pt x="883" y="1552"/>
                  </a:cubicBezTo>
                  <a:cubicBezTo>
                    <a:pt x="863" y="1552"/>
                    <a:pt x="847" y="1568"/>
                    <a:pt x="847" y="1588"/>
                  </a:cubicBezTo>
                  <a:cubicBezTo>
                    <a:pt x="847" y="1607"/>
                    <a:pt x="863" y="1624"/>
                    <a:pt x="883" y="1624"/>
                  </a:cubicBezTo>
                  <a:cubicBezTo>
                    <a:pt x="925" y="1624"/>
                    <a:pt x="925" y="1624"/>
                    <a:pt x="925" y="1624"/>
                  </a:cubicBezTo>
                  <a:cubicBezTo>
                    <a:pt x="928" y="1624"/>
                    <a:pt x="931" y="1627"/>
                    <a:pt x="931" y="1630"/>
                  </a:cubicBezTo>
                  <a:cubicBezTo>
                    <a:pt x="931" y="1634"/>
                    <a:pt x="928" y="1637"/>
                    <a:pt x="925" y="1637"/>
                  </a:cubicBezTo>
                  <a:cubicBezTo>
                    <a:pt x="883" y="1637"/>
                    <a:pt x="883" y="1637"/>
                    <a:pt x="883" y="1637"/>
                  </a:cubicBezTo>
                  <a:cubicBezTo>
                    <a:pt x="878" y="1636"/>
                    <a:pt x="878" y="1636"/>
                    <a:pt x="878" y="1636"/>
                  </a:cubicBezTo>
                  <a:cubicBezTo>
                    <a:pt x="876" y="1636"/>
                    <a:pt x="876" y="1636"/>
                    <a:pt x="876" y="1636"/>
                  </a:cubicBezTo>
                  <a:cubicBezTo>
                    <a:pt x="660" y="1636"/>
                    <a:pt x="458" y="1552"/>
                    <a:pt x="305" y="1399"/>
                  </a:cubicBezTo>
                  <a:cubicBezTo>
                    <a:pt x="152" y="1246"/>
                    <a:pt x="68" y="1043"/>
                    <a:pt x="68" y="827"/>
                  </a:cubicBezTo>
                  <a:cubicBezTo>
                    <a:pt x="68" y="693"/>
                    <a:pt x="100" y="566"/>
                    <a:pt x="162" y="449"/>
                  </a:cubicBezTo>
                  <a:cubicBezTo>
                    <a:pt x="163" y="448"/>
                    <a:pt x="163" y="448"/>
                    <a:pt x="163" y="448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84" y="403"/>
                    <a:pt x="187" y="354"/>
                    <a:pt x="171" y="309"/>
                  </a:cubicBezTo>
                  <a:cubicBezTo>
                    <a:pt x="157" y="267"/>
                    <a:pt x="128" y="234"/>
                    <a:pt x="91" y="212"/>
                  </a:cubicBezTo>
                  <a:cubicBezTo>
                    <a:pt x="91" y="210"/>
                    <a:pt x="91" y="207"/>
                    <a:pt x="91" y="204"/>
                  </a:cubicBezTo>
                  <a:cubicBezTo>
                    <a:pt x="91" y="179"/>
                    <a:pt x="71" y="158"/>
                    <a:pt x="46" y="158"/>
                  </a:cubicBezTo>
                  <a:cubicBezTo>
                    <a:pt x="21" y="158"/>
                    <a:pt x="0" y="179"/>
                    <a:pt x="0" y="204"/>
                  </a:cubicBezTo>
                  <a:cubicBezTo>
                    <a:pt x="0" y="229"/>
                    <a:pt x="21" y="250"/>
                    <a:pt x="46" y="250"/>
                  </a:cubicBezTo>
                  <a:cubicBezTo>
                    <a:pt x="58" y="250"/>
                    <a:pt x="69" y="245"/>
                    <a:pt x="77" y="237"/>
                  </a:cubicBezTo>
                  <a:cubicBezTo>
                    <a:pt x="109" y="255"/>
                    <a:pt x="133" y="283"/>
                    <a:pt x="145" y="318"/>
                  </a:cubicBezTo>
                  <a:cubicBezTo>
                    <a:pt x="158" y="355"/>
                    <a:pt x="156" y="396"/>
                    <a:pt x="139" y="432"/>
                  </a:cubicBezTo>
                  <a:cubicBezTo>
                    <a:pt x="139" y="433"/>
                    <a:pt x="139" y="433"/>
                    <a:pt x="139" y="433"/>
                  </a:cubicBezTo>
                  <a:cubicBezTo>
                    <a:pt x="138" y="434"/>
                    <a:pt x="138" y="434"/>
                    <a:pt x="138" y="434"/>
                  </a:cubicBezTo>
                  <a:cubicBezTo>
                    <a:pt x="73" y="555"/>
                    <a:pt x="40" y="688"/>
                    <a:pt x="40" y="827"/>
                  </a:cubicBezTo>
                  <a:cubicBezTo>
                    <a:pt x="40" y="1051"/>
                    <a:pt x="127" y="1261"/>
                    <a:pt x="285" y="1419"/>
                  </a:cubicBezTo>
                  <a:cubicBezTo>
                    <a:pt x="443" y="1577"/>
                    <a:pt x="652" y="1664"/>
                    <a:pt x="875" y="1664"/>
                  </a:cubicBezTo>
                  <a:cubicBezTo>
                    <a:pt x="879" y="1665"/>
                    <a:pt x="879" y="1665"/>
                    <a:pt x="879" y="1665"/>
                  </a:cubicBezTo>
                  <a:cubicBezTo>
                    <a:pt x="925" y="1665"/>
                    <a:pt x="925" y="1665"/>
                    <a:pt x="925" y="1665"/>
                  </a:cubicBezTo>
                  <a:cubicBezTo>
                    <a:pt x="944" y="1665"/>
                    <a:pt x="959" y="1649"/>
                    <a:pt x="959" y="1630"/>
                  </a:cubicBezTo>
                  <a:cubicBezTo>
                    <a:pt x="959" y="1611"/>
                    <a:pt x="944" y="1596"/>
                    <a:pt x="925" y="1596"/>
                  </a:cubicBezTo>
                  <a:cubicBezTo>
                    <a:pt x="883" y="1596"/>
                    <a:pt x="883" y="1596"/>
                    <a:pt x="883" y="1596"/>
                  </a:cubicBezTo>
                  <a:cubicBezTo>
                    <a:pt x="879" y="1596"/>
                    <a:pt x="875" y="1592"/>
                    <a:pt x="875" y="1588"/>
                  </a:cubicBezTo>
                  <a:cubicBezTo>
                    <a:pt x="875" y="1583"/>
                    <a:pt x="879" y="1580"/>
                    <a:pt x="883" y="1580"/>
                  </a:cubicBezTo>
                  <a:cubicBezTo>
                    <a:pt x="959" y="1580"/>
                    <a:pt x="959" y="1580"/>
                    <a:pt x="959" y="1580"/>
                  </a:cubicBezTo>
                  <a:cubicBezTo>
                    <a:pt x="978" y="1580"/>
                    <a:pt x="994" y="1564"/>
                    <a:pt x="994" y="1545"/>
                  </a:cubicBezTo>
                  <a:cubicBezTo>
                    <a:pt x="994" y="1526"/>
                    <a:pt x="978" y="1510"/>
                    <a:pt x="959" y="1510"/>
                  </a:cubicBezTo>
                  <a:cubicBezTo>
                    <a:pt x="875" y="1510"/>
                    <a:pt x="875" y="1510"/>
                    <a:pt x="875" y="1510"/>
                  </a:cubicBezTo>
                  <a:cubicBezTo>
                    <a:pt x="871" y="1510"/>
                    <a:pt x="868" y="1507"/>
                    <a:pt x="868" y="1503"/>
                  </a:cubicBezTo>
                  <a:cubicBezTo>
                    <a:pt x="868" y="1498"/>
                    <a:pt x="871" y="1495"/>
                    <a:pt x="875" y="1495"/>
                  </a:cubicBezTo>
                  <a:cubicBezTo>
                    <a:pt x="1040" y="1495"/>
                    <a:pt x="1040" y="1495"/>
                    <a:pt x="1040" y="1495"/>
                  </a:cubicBezTo>
                  <a:cubicBezTo>
                    <a:pt x="1060" y="1495"/>
                    <a:pt x="1075" y="1479"/>
                    <a:pt x="1075" y="1460"/>
                  </a:cubicBezTo>
                  <a:cubicBezTo>
                    <a:pt x="1075" y="1441"/>
                    <a:pt x="1060" y="1425"/>
                    <a:pt x="1040" y="1425"/>
                  </a:cubicBezTo>
                  <a:cubicBezTo>
                    <a:pt x="887" y="1425"/>
                    <a:pt x="887" y="1425"/>
                    <a:pt x="887" y="1425"/>
                  </a:cubicBezTo>
                  <a:cubicBezTo>
                    <a:pt x="883" y="1425"/>
                    <a:pt x="880" y="1422"/>
                    <a:pt x="880" y="1418"/>
                  </a:cubicBezTo>
                  <a:cubicBezTo>
                    <a:pt x="880" y="1413"/>
                    <a:pt x="883" y="1410"/>
                    <a:pt x="887" y="1410"/>
                  </a:cubicBezTo>
                  <a:cubicBezTo>
                    <a:pt x="1102" y="1410"/>
                    <a:pt x="1102" y="1410"/>
                    <a:pt x="1102" y="1410"/>
                  </a:cubicBezTo>
                  <a:cubicBezTo>
                    <a:pt x="1121" y="1410"/>
                    <a:pt x="1137" y="1394"/>
                    <a:pt x="1137" y="1375"/>
                  </a:cubicBezTo>
                  <a:cubicBezTo>
                    <a:pt x="1137" y="1356"/>
                    <a:pt x="1121" y="1340"/>
                    <a:pt x="1102" y="1340"/>
                  </a:cubicBezTo>
                  <a:cubicBezTo>
                    <a:pt x="845" y="1340"/>
                    <a:pt x="845" y="1340"/>
                    <a:pt x="845" y="1340"/>
                  </a:cubicBezTo>
                  <a:cubicBezTo>
                    <a:pt x="840" y="1340"/>
                    <a:pt x="837" y="1337"/>
                    <a:pt x="837" y="1333"/>
                  </a:cubicBezTo>
                  <a:cubicBezTo>
                    <a:pt x="837" y="1328"/>
                    <a:pt x="840" y="1325"/>
                    <a:pt x="845" y="1325"/>
                  </a:cubicBezTo>
                  <a:cubicBezTo>
                    <a:pt x="1127" y="1325"/>
                    <a:pt x="1127" y="1325"/>
                    <a:pt x="1127" y="1325"/>
                  </a:cubicBezTo>
                  <a:cubicBezTo>
                    <a:pt x="1129" y="1323"/>
                    <a:pt x="1129" y="1323"/>
                    <a:pt x="1129" y="1323"/>
                  </a:cubicBezTo>
                  <a:cubicBezTo>
                    <a:pt x="1136" y="1320"/>
                    <a:pt x="1158" y="1309"/>
                    <a:pt x="1158" y="1290"/>
                  </a:cubicBezTo>
                  <a:cubicBezTo>
                    <a:pt x="1158" y="1271"/>
                    <a:pt x="1143" y="1255"/>
                    <a:pt x="1124" y="1255"/>
                  </a:cubicBezTo>
                  <a:cubicBezTo>
                    <a:pt x="786" y="1255"/>
                    <a:pt x="786" y="1255"/>
                    <a:pt x="786" y="1255"/>
                  </a:cubicBezTo>
                  <a:cubicBezTo>
                    <a:pt x="782" y="1255"/>
                    <a:pt x="778" y="1252"/>
                    <a:pt x="778" y="1247"/>
                  </a:cubicBezTo>
                  <a:cubicBezTo>
                    <a:pt x="778" y="1243"/>
                    <a:pt x="782" y="1240"/>
                    <a:pt x="786" y="1240"/>
                  </a:cubicBezTo>
                  <a:cubicBezTo>
                    <a:pt x="1009" y="1240"/>
                    <a:pt x="1009" y="1240"/>
                    <a:pt x="1009" y="1240"/>
                  </a:cubicBezTo>
                  <a:cubicBezTo>
                    <a:pt x="1029" y="1240"/>
                    <a:pt x="1044" y="1224"/>
                    <a:pt x="1044" y="1205"/>
                  </a:cubicBezTo>
                  <a:cubicBezTo>
                    <a:pt x="1044" y="1186"/>
                    <a:pt x="1029" y="1170"/>
                    <a:pt x="1009" y="1170"/>
                  </a:cubicBezTo>
                  <a:cubicBezTo>
                    <a:pt x="727" y="1170"/>
                    <a:pt x="727" y="1170"/>
                    <a:pt x="727" y="1170"/>
                  </a:cubicBezTo>
                  <a:cubicBezTo>
                    <a:pt x="723" y="1170"/>
                    <a:pt x="719" y="1167"/>
                    <a:pt x="719" y="1162"/>
                  </a:cubicBezTo>
                  <a:cubicBezTo>
                    <a:pt x="719" y="1158"/>
                    <a:pt x="723" y="1155"/>
                    <a:pt x="727" y="1155"/>
                  </a:cubicBezTo>
                  <a:cubicBezTo>
                    <a:pt x="750" y="1155"/>
                    <a:pt x="750" y="1155"/>
                    <a:pt x="750" y="1155"/>
                  </a:cubicBezTo>
                  <a:cubicBezTo>
                    <a:pt x="769" y="1155"/>
                    <a:pt x="785" y="1139"/>
                    <a:pt x="785" y="1120"/>
                  </a:cubicBezTo>
                  <a:cubicBezTo>
                    <a:pt x="785" y="1101"/>
                    <a:pt x="769" y="1085"/>
                    <a:pt x="750" y="1085"/>
                  </a:cubicBezTo>
                  <a:cubicBezTo>
                    <a:pt x="633" y="1085"/>
                    <a:pt x="633" y="1085"/>
                    <a:pt x="633" y="1085"/>
                  </a:cubicBezTo>
                  <a:cubicBezTo>
                    <a:pt x="629" y="1085"/>
                    <a:pt x="625" y="1082"/>
                    <a:pt x="625" y="1077"/>
                  </a:cubicBezTo>
                  <a:cubicBezTo>
                    <a:pt x="625" y="1073"/>
                    <a:pt x="629" y="1070"/>
                    <a:pt x="633" y="1070"/>
                  </a:cubicBezTo>
                  <a:cubicBezTo>
                    <a:pt x="637" y="1070"/>
                    <a:pt x="637" y="1070"/>
                    <a:pt x="637" y="1070"/>
                  </a:cubicBezTo>
                  <a:cubicBezTo>
                    <a:pt x="656" y="1070"/>
                    <a:pt x="671" y="1054"/>
                    <a:pt x="671" y="1035"/>
                  </a:cubicBezTo>
                  <a:cubicBezTo>
                    <a:pt x="671" y="1016"/>
                    <a:pt x="656" y="1000"/>
                    <a:pt x="637" y="1000"/>
                  </a:cubicBezTo>
                  <a:cubicBezTo>
                    <a:pt x="579" y="1000"/>
                    <a:pt x="579" y="1000"/>
                    <a:pt x="579" y="1000"/>
                  </a:cubicBezTo>
                  <a:cubicBezTo>
                    <a:pt x="575" y="1000"/>
                    <a:pt x="571" y="997"/>
                    <a:pt x="571" y="992"/>
                  </a:cubicBezTo>
                  <a:cubicBezTo>
                    <a:pt x="571" y="988"/>
                    <a:pt x="575" y="984"/>
                    <a:pt x="579" y="984"/>
                  </a:cubicBezTo>
                  <a:cubicBezTo>
                    <a:pt x="623" y="984"/>
                    <a:pt x="623" y="984"/>
                    <a:pt x="623" y="984"/>
                  </a:cubicBezTo>
                  <a:cubicBezTo>
                    <a:pt x="642" y="984"/>
                    <a:pt x="657" y="969"/>
                    <a:pt x="657" y="950"/>
                  </a:cubicBezTo>
                  <a:cubicBezTo>
                    <a:pt x="657" y="931"/>
                    <a:pt x="642" y="915"/>
                    <a:pt x="623" y="915"/>
                  </a:cubicBezTo>
                  <a:cubicBezTo>
                    <a:pt x="510" y="915"/>
                    <a:pt x="510" y="915"/>
                    <a:pt x="510" y="915"/>
                  </a:cubicBezTo>
                  <a:cubicBezTo>
                    <a:pt x="506" y="915"/>
                    <a:pt x="503" y="912"/>
                    <a:pt x="503" y="907"/>
                  </a:cubicBezTo>
                  <a:cubicBezTo>
                    <a:pt x="503" y="903"/>
                    <a:pt x="506" y="899"/>
                    <a:pt x="510" y="899"/>
                  </a:cubicBezTo>
                  <a:cubicBezTo>
                    <a:pt x="791" y="899"/>
                    <a:pt x="791" y="899"/>
                    <a:pt x="791" y="899"/>
                  </a:cubicBezTo>
                  <a:cubicBezTo>
                    <a:pt x="810" y="899"/>
                    <a:pt x="826" y="884"/>
                    <a:pt x="826" y="865"/>
                  </a:cubicBezTo>
                  <a:cubicBezTo>
                    <a:pt x="826" y="846"/>
                    <a:pt x="810" y="830"/>
                    <a:pt x="791" y="830"/>
                  </a:cubicBezTo>
                  <a:cubicBezTo>
                    <a:pt x="469" y="830"/>
                    <a:pt x="469" y="830"/>
                    <a:pt x="469" y="830"/>
                  </a:cubicBezTo>
                  <a:cubicBezTo>
                    <a:pt x="465" y="830"/>
                    <a:pt x="462" y="827"/>
                    <a:pt x="462" y="822"/>
                  </a:cubicBezTo>
                  <a:cubicBezTo>
                    <a:pt x="462" y="818"/>
                    <a:pt x="465" y="814"/>
                    <a:pt x="469" y="814"/>
                  </a:cubicBezTo>
                  <a:cubicBezTo>
                    <a:pt x="867" y="814"/>
                    <a:pt x="867" y="814"/>
                    <a:pt x="867" y="814"/>
                  </a:cubicBezTo>
                  <a:cubicBezTo>
                    <a:pt x="887" y="814"/>
                    <a:pt x="902" y="799"/>
                    <a:pt x="902" y="780"/>
                  </a:cubicBezTo>
                  <a:cubicBezTo>
                    <a:pt x="902" y="761"/>
                    <a:pt x="887" y="745"/>
                    <a:pt x="867" y="745"/>
                  </a:cubicBezTo>
                  <a:cubicBezTo>
                    <a:pt x="496" y="745"/>
                    <a:pt x="496" y="745"/>
                    <a:pt x="496" y="745"/>
                  </a:cubicBezTo>
                  <a:cubicBezTo>
                    <a:pt x="492" y="745"/>
                    <a:pt x="488" y="741"/>
                    <a:pt x="488" y="737"/>
                  </a:cubicBezTo>
                  <a:cubicBezTo>
                    <a:pt x="488" y="733"/>
                    <a:pt x="492" y="729"/>
                    <a:pt x="496" y="729"/>
                  </a:cubicBezTo>
                  <a:cubicBezTo>
                    <a:pt x="993" y="729"/>
                    <a:pt x="993" y="729"/>
                    <a:pt x="993" y="729"/>
                  </a:cubicBezTo>
                  <a:cubicBezTo>
                    <a:pt x="1012" y="729"/>
                    <a:pt x="1027" y="714"/>
                    <a:pt x="1027" y="695"/>
                  </a:cubicBezTo>
                  <a:cubicBezTo>
                    <a:pt x="1027" y="675"/>
                    <a:pt x="1012" y="660"/>
                    <a:pt x="993" y="660"/>
                  </a:cubicBezTo>
                  <a:cubicBezTo>
                    <a:pt x="472" y="660"/>
                    <a:pt x="472" y="660"/>
                    <a:pt x="472" y="660"/>
                  </a:cubicBezTo>
                  <a:cubicBezTo>
                    <a:pt x="468" y="660"/>
                    <a:pt x="464" y="656"/>
                    <a:pt x="464" y="652"/>
                  </a:cubicBezTo>
                  <a:cubicBezTo>
                    <a:pt x="464" y="648"/>
                    <a:pt x="468" y="644"/>
                    <a:pt x="472" y="644"/>
                  </a:cubicBezTo>
                  <a:cubicBezTo>
                    <a:pt x="999" y="644"/>
                    <a:pt x="999" y="644"/>
                    <a:pt x="999" y="644"/>
                  </a:cubicBezTo>
                  <a:cubicBezTo>
                    <a:pt x="1018" y="644"/>
                    <a:pt x="1033" y="629"/>
                    <a:pt x="1033" y="610"/>
                  </a:cubicBezTo>
                  <a:cubicBezTo>
                    <a:pt x="1033" y="594"/>
                    <a:pt x="1024" y="581"/>
                    <a:pt x="1009" y="576"/>
                  </a:cubicBezTo>
                  <a:cubicBezTo>
                    <a:pt x="1006" y="575"/>
                    <a:pt x="1006" y="575"/>
                    <a:pt x="1006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462" y="575"/>
                    <a:pt x="462" y="575"/>
                    <a:pt x="462" y="575"/>
                  </a:cubicBezTo>
                  <a:cubicBezTo>
                    <a:pt x="458" y="575"/>
                    <a:pt x="454" y="571"/>
                    <a:pt x="454" y="567"/>
                  </a:cubicBezTo>
                  <a:cubicBezTo>
                    <a:pt x="454" y="563"/>
                    <a:pt x="458" y="559"/>
                    <a:pt x="462" y="559"/>
                  </a:cubicBezTo>
                  <a:cubicBezTo>
                    <a:pt x="770" y="559"/>
                    <a:pt x="770" y="559"/>
                    <a:pt x="770" y="559"/>
                  </a:cubicBezTo>
                  <a:cubicBezTo>
                    <a:pt x="789" y="559"/>
                    <a:pt x="805" y="544"/>
                    <a:pt x="805" y="524"/>
                  </a:cubicBezTo>
                  <a:cubicBezTo>
                    <a:pt x="805" y="505"/>
                    <a:pt x="789" y="490"/>
                    <a:pt x="770" y="490"/>
                  </a:cubicBezTo>
                  <a:cubicBezTo>
                    <a:pt x="264" y="490"/>
                    <a:pt x="264" y="490"/>
                    <a:pt x="264" y="490"/>
                  </a:cubicBezTo>
                  <a:cubicBezTo>
                    <a:pt x="260" y="490"/>
                    <a:pt x="256" y="486"/>
                    <a:pt x="256" y="482"/>
                  </a:cubicBezTo>
                  <a:cubicBezTo>
                    <a:pt x="256" y="478"/>
                    <a:pt x="260" y="474"/>
                    <a:pt x="264" y="474"/>
                  </a:cubicBezTo>
                  <a:cubicBezTo>
                    <a:pt x="740" y="474"/>
                    <a:pt x="740" y="474"/>
                    <a:pt x="740" y="474"/>
                  </a:cubicBezTo>
                  <a:cubicBezTo>
                    <a:pt x="759" y="474"/>
                    <a:pt x="774" y="459"/>
                    <a:pt x="774" y="439"/>
                  </a:cubicBezTo>
                  <a:cubicBezTo>
                    <a:pt x="774" y="420"/>
                    <a:pt x="759" y="405"/>
                    <a:pt x="740" y="405"/>
                  </a:cubicBezTo>
                  <a:cubicBezTo>
                    <a:pt x="318" y="405"/>
                    <a:pt x="318" y="405"/>
                    <a:pt x="318" y="405"/>
                  </a:cubicBezTo>
                  <a:cubicBezTo>
                    <a:pt x="314" y="405"/>
                    <a:pt x="311" y="401"/>
                    <a:pt x="311" y="397"/>
                  </a:cubicBezTo>
                  <a:cubicBezTo>
                    <a:pt x="311" y="393"/>
                    <a:pt x="314" y="389"/>
                    <a:pt x="318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99" y="389"/>
                    <a:pt x="614" y="374"/>
                    <a:pt x="614" y="354"/>
                  </a:cubicBezTo>
                  <a:cubicBezTo>
                    <a:pt x="614" y="335"/>
                    <a:pt x="599" y="320"/>
                    <a:pt x="580" y="320"/>
                  </a:cubicBezTo>
                  <a:cubicBezTo>
                    <a:pt x="263" y="320"/>
                    <a:pt x="263" y="320"/>
                    <a:pt x="263" y="320"/>
                  </a:cubicBezTo>
                  <a:cubicBezTo>
                    <a:pt x="259" y="320"/>
                    <a:pt x="255" y="316"/>
                    <a:pt x="255" y="312"/>
                  </a:cubicBezTo>
                  <a:cubicBezTo>
                    <a:pt x="255" y="312"/>
                    <a:pt x="255" y="311"/>
                    <a:pt x="255" y="311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410" y="131"/>
                    <a:pt x="633" y="28"/>
                    <a:pt x="869" y="28"/>
                  </a:cubicBezTo>
                  <a:cubicBezTo>
                    <a:pt x="877" y="28"/>
                    <a:pt x="877" y="28"/>
                    <a:pt x="877" y="28"/>
                  </a:cubicBezTo>
                  <a:cubicBezTo>
                    <a:pt x="950" y="28"/>
                    <a:pt x="1022" y="38"/>
                    <a:pt x="1091" y="57"/>
                  </a:cubicBezTo>
                  <a:cubicBezTo>
                    <a:pt x="1093" y="58"/>
                    <a:pt x="1093" y="58"/>
                    <a:pt x="1093" y="58"/>
                  </a:cubicBezTo>
                  <a:cubicBezTo>
                    <a:pt x="1096" y="59"/>
                    <a:pt x="1096" y="62"/>
                    <a:pt x="1096" y="64"/>
                  </a:cubicBezTo>
                  <a:cubicBezTo>
                    <a:pt x="1096" y="68"/>
                    <a:pt x="1093" y="71"/>
                    <a:pt x="1089" y="71"/>
                  </a:cubicBezTo>
                  <a:cubicBezTo>
                    <a:pt x="1066" y="71"/>
                    <a:pt x="1066" y="71"/>
                    <a:pt x="1066" y="71"/>
                  </a:cubicBezTo>
                  <a:cubicBezTo>
                    <a:pt x="1046" y="71"/>
                    <a:pt x="1030" y="87"/>
                    <a:pt x="1030" y="107"/>
                  </a:cubicBezTo>
                  <a:cubicBezTo>
                    <a:pt x="1030" y="126"/>
                    <a:pt x="1046" y="142"/>
                    <a:pt x="1066" y="142"/>
                  </a:cubicBezTo>
                  <a:cubicBezTo>
                    <a:pt x="1289" y="142"/>
                    <a:pt x="1289" y="142"/>
                    <a:pt x="1289" y="142"/>
                  </a:cubicBezTo>
                  <a:cubicBezTo>
                    <a:pt x="1292" y="142"/>
                    <a:pt x="1295" y="145"/>
                    <a:pt x="1295" y="149"/>
                  </a:cubicBezTo>
                  <a:cubicBezTo>
                    <a:pt x="1295" y="153"/>
                    <a:pt x="1292" y="156"/>
                    <a:pt x="1289" y="156"/>
                  </a:cubicBezTo>
                  <a:cubicBezTo>
                    <a:pt x="1125" y="156"/>
                    <a:pt x="1125" y="156"/>
                    <a:pt x="1125" y="156"/>
                  </a:cubicBezTo>
                  <a:cubicBezTo>
                    <a:pt x="1105" y="156"/>
                    <a:pt x="1089" y="172"/>
                    <a:pt x="1089" y="192"/>
                  </a:cubicBezTo>
                  <a:cubicBezTo>
                    <a:pt x="1089" y="211"/>
                    <a:pt x="1105" y="227"/>
                    <a:pt x="1125" y="227"/>
                  </a:cubicBezTo>
                  <a:cubicBezTo>
                    <a:pt x="1398" y="227"/>
                    <a:pt x="1398" y="227"/>
                    <a:pt x="1398" y="227"/>
                  </a:cubicBezTo>
                  <a:cubicBezTo>
                    <a:pt x="1402" y="227"/>
                    <a:pt x="1405" y="230"/>
                    <a:pt x="1405" y="234"/>
                  </a:cubicBezTo>
                  <a:cubicBezTo>
                    <a:pt x="1405" y="238"/>
                    <a:pt x="1402" y="241"/>
                    <a:pt x="1398" y="241"/>
                  </a:cubicBezTo>
                  <a:cubicBezTo>
                    <a:pt x="1070" y="241"/>
                    <a:pt x="1070" y="241"/>
                    <a:pt x="1070" y="241"/>
                  </a:cubicBezTo>
                  <a:cubicBezTo>
                    <a:pt x="1051" y="241"/>
                    <a:pt x="1035" y="257"/>
                    <a:pt x="1035" y="277"/>
                  </a:cubicBezTo>
                  <a:cubicBezTo>
                    <a:pt x="1035" y="296"/>
                    <a:pt x="1051" y="313"/>
                    <a:pt x="1070" y="313"/>
                  </a:cubicBezTo>
                  <a:cubicBezTo>
                    <a:pt x="1442" y="313"/>
                    <a:pt x="1442" y="313"/>
                    <a:pt x="1442" y="313"/>
                  </a:cubicBezTo>
                  <a:cubicBezTo>
                    <a:pt x="1445" y="313"/>
                    <a:pt x="1448" y="316"/>
                    <a:pt x="1448" y="319"/>
                  </a:cubicBezTo>
                  <a:cubicBezTo>
                    <a:pt x="1448" y="323"/>
                    <a:pt x="1445" y="326"/>
                    <a:pt x="1442" y="326"/>
                  </a:cubicBezTo>
                  <a:cubicBezTo>
                    <a:pt x="1124" y="326"/>
                    <a:pt x="1124" y="326"/>
                    <a:pt x="1124" y="326"/>
                  </a:cubicBezTo>
                  <a:cubicBezTo>
                    <a:pt x="1104" y="326"/>
                    <a:pt x="1088" y="342"/>
                    <a:pt x="1088" y="362"/>
                  </a:cubicBezTo>
                  <a:cubicBezTo>
                    <a:pt x="1088" y="382"/>
                    <a:pt x="1104" y="398"/>
                    <a:pt x="1124" y="398"/>
                  </a:cubicBezTo>
                  <a:cubicBezTo>
                    <a:pt x="1547" y="398"/>
                    <a:pt x="1547" y="398"/>
                    <a:pt x="1547" y="398"/>
                  </a:cubicBezTo>
                  <a:cubicBezTo>
                    <a:pt x="1549" y="398"/>
                    <a:pt x="1551" y="399"/>
                    <a:pt x="1552" y="401"/>
                  </a:cubicBezTo>
                  <a:cubicBezTo>
                    <a:pt x="1555" y="404"/>
                    <a:pt x="1555" y="404"/>
                    <a:pt x="1555" y="404"/>
                  </a:cubicBezTo>
                  <a:cubicBezTo>
                    <a:pt x="1634" y="531"/>
                    <a:pt x="1676" y="677"/>
                    <a:pt x="1676" y="827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1204"/>
                    <a:pt x="1427" y="1525"/>
                    <a:pt x="1071" y="1617"/>
                  </a:cubicBezTo>
                  <a:cubicBezTo>
                    <a:pt x="1062" y="1618"/>
                    <a:pt x="1062" y="1618"/>
                    <a:pt x="1062" y="1618"/>
                  </a:cubicBezTo>
                  <a:cubicBezTo>
                    <a:pt x="1061" y="1619"/>
                    <a:pt x="1061" y="1619"/>
                    <a:pt x="1061" y="1619"/>
                  </a:cubicBezTo>
                  <a:cubicBezTo>
                    <a:pt x="969" y="1641"/>
                    <a:pt x="911" y="1732"/>
                    <a:pt x="927" y="1824"/>
                  </a:cubicBezTo>
                  <a:cubicBezTo>
                    <a:pt x="897" y="1832"/>
                    <a:pt x="897" y="1832"/>
                    <a:pt x="897" y="1832"/>
                  </a:cubicBezTo>
                  <a:cubicBezTo>
                    <a:pt x="919" y="1920"/>
                    <a:pt x="919" y="1920"/>
                    <a:pt x="919" y="1920"/>
                  </a:cubicBezTo>
                  <a:cubicBezTo>
                    <a:pt x="1007" y="1898"/>
                    <a:pt x="1007" y="1898"/>
                    <a:pt x="1007" y="1898"/>
                  </a:cubicBezTo>
                  <a:cubicBezTo>
                    <a:pt x="985" y="1810"/>
                    <a:pt x="985" y="1810"/>
                    <a:pt x="985" y="1810"/>
                  </a:cubicBezTo>
                  <a:cubicBezTo>
                    <a:pt x="955" y="1817"/>
                    <a:pt x="955" y="1817"/>
                    <a:pt x="955" y="1817"/>
                  </a:cubicBezTo>
                  <a:cubicBezTo>
                    <a:pt x="942" y="1740"/>
                    <a:pt x="991" y="1665"/>
                    <a:pt x="1067" y="1646"/>
                  </a:cubicBezTo>
                  <a:cubicBezTo>
                    <a:pt x="1076" y="1644"/>
                    <a:pt x="1076" y="1644"/>
                    <a:pt x="1076" y="1644"/>
                  </a:cubicBezTo>
                  <a:cubicBezTo>
                    <a:pt x="1077" y="1644"/>
                    <a:pt x="1077" y="1644"/>
                    <a:pt x="1077" y="1644"/>
                  </a:cubicBezTo>
                  <a:cubicBezTo>
                    <a:pt x="1446" y="1549"/>
                    <a:pt x="1704" y="1217"/>
                    <a:pt x="1704" y="836"/>
                  </a:cubicBezTo>
                  <a:cubicBezTo>
                    <a:pt x="1704" y="828"/>
                    <a:pt x="1704" y="828"/>
                    <a:pt x="1704" y="828"/>
                  </a:cubicBezTo>
                  <a:cubicBezTo>
                    <a:pt x="1704" y="827"/>
                    <a:pt x="1704" y="827"/>
                    <a:pt x="1704" y="827"/>
                  </a:cubicBezTo>
                  <a:cubicBezTo>
                    <a:pt x="1704" y="672"/>
                    <a:pt x="1660" y="520"/>
                    <a:pt x="1578" y="389"/>
                  </a:cubicBezTo>
                  <a:close/>
                  <a:moveTo>
                    <a:pt x="61" y="213"/>
                  </a:move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58" y="218"/>
                    <a:pt x="52" y="222"/>
                    <a:pt x="46" y="222"/>
                  </a:cubicBezTo>
                  <a:cubicBezTo>
                    <a:pt x="36" y="222"/>
                    <a:pt x="28" y="214"/>
                    <a:pt x="28" y="204"/>
                  </a:cubicBezTo>
                  <a:cubicBezTo>
                    <a:pt x="28" y="194"/>
                    <a:pt x="36" y="186"/>
                    <a:pt x="46" y="186"/>
                  </a:cubicBezTo>
                  <a:cubicBezTo>
                    <a:pt x="55" y="186"/>
                    <a:pt x="63" y="194"/>
                    <a:pt x="63" y="204"/>
                  </a:cubicBezTo>
                  <a:cubicBezTo>
                    <a:pt x="63" y="207"/>
                    <a:pt x="62" y="210"/>
                    <a:pt x="61" y="213"/>
                  </a:cubicBezTo>
                  <a:close/>
                  <a:moveTo>
                    <a:pt x="974" y="1878"/>
                  </a:moveTo>
                  <a:cubicBezTo>
                    <a:pt x="939" y="1886"/>
                    <a:pt x="939" y="1886"/>
                    <a:pt x="939" y="1886"/>
                  </a:cubicBezTo>
                  <a:cubicBezTo>
                    <a:pt x="931" y="1852"/>
                    <a:pt x="931" y="1852"/>
                    <a:pt x="931" y="1852"/>
                  </a:cubicBezTo>
                  <a:cubicBezTo>
                    <a:pt x="965" y="1844"/>
                    <a:pt x="965" y="1844"/>
                    <a:pt x="965" y="1844"/>
                  </a:cubicBezTo>
                  <a:lnTo>
                    <a:pt x="974" y="1878"/>
                  </a:ln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4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1E33-63C6-4B58-9E69-FA65C53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Availability Options</a:t>
            </a:r>
          </a:p>
        </p:txBody>
      </p:sp>
      <p:grpSp>
        <p:nvGrpSpPr>
          <p:cNvPr id="3" name="Group 2" descr="VM SLA 99.9%. VM SLA in an availability set 99.95%. VM SLA in an availability zone 99.99%. Added fault tolerance with regional pairs. ">
            <a:extLst>
              <a:ext uri="{FF2B5EF4-FFF2-40B4-BE49-F238E27FC236}">
                <a16:creationId xmlns:a16="http://schemas.microsoft.com/office/drawing/2014/main" id="{8E619B2C-FC0F-447A-9DB3-5CC73AA5CCF8}"/>
              </a:ext>
            </a:extLst>
          </p:cNvPr>
          <p:cNvGrpSpPr/>
          <p:nvPr/>
        </p:nvGrpSpPr>
        <p:grpSpPr>
          <a:xfrm>
            <a:off x="456448" y="1849543"/>
            <a:ext cx="11046351" cy="3783720"/>
            <a:chOff x="445690" y="2022114"/>
            <a:chExt cx="11046351" cy="326690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CFEE28-AA80-4187-9DA6-664AD8EAEF28}"/>
                </a:ext>
              </a:extLst>
            </p:cNvPr>
            <p:cNvSpPr/>
            <p:nvPr/>
          </p:nvSpPr>
          <p:spPr bwMode="auto">
            <a:xfrm>
              <a:off x="502175" y="4466612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884EF3F-8BE9-4B6C-93DF-7A7BCE12F70F}"/>
                </a:ext>
              </a:extLst>
            </p:cNvPr>
            <p:cNvSpPr/>
            <p:nvPr/>
          </p:nvSpPr>
          <p:spPr bwMode="auto">
            <a:xfrm>
              <a:off x="2697575" y="4466612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14173F-3CB1-4A4D-A8CF-1057BCBAC0F7}"/>
                </a:ext>
              </a:extLst>
            </p:cNvPr>
            <p:cNvSpPr/>
            <p:nvPr/>
          </p:nvSpPr>
          <p:spPr bwMode="auto">
            <a:xfrm>
              <a:off x="5411683" y="4466612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3D51CB-62C9-4BD6-B804-E9B898F40A34}"/>
                </a:ext>
              </a:extLst>
            </p:cNvPr>
            <p:cNvSpPr/>
            <p:nvPr/>
          </p:nvSpPr>
          <p:spPr bwMode="auto">
            <a:xfrm>
              <a:off x="8639154" y="4466612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8D9E-452F-4A7E-BBD4-DBFB2765407A}"/>
                </a:ext>
              </a:extLst>
            </p:cNvPr>
            <p:cNvGrpSpPr/>
            <p:nvPr/>
          </p:nvGrpSpPr>
          <p:grpSpPr>
            <a:xfrm>
              <a:off x="502174" y="4555596"/>
              <a:ext cx="2195401" cy="529884"/>
              <a:chOff x="522514" y="4739119"/>
              <a:chExt cx="2284328" cy="5513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8C906-4DD6-45A1-93CF-B9B6FA94A333}"/>
                  </a:ext>
                </a:extLst>
              </p:cNvPr>
              <p:cNvSpPr/>
              <p:nvPr/>
            </p:nvSpPr>
            <p:spPr>
              <a:xfrm>
                <a:off x="522514" y="4739119"/>
                <a:ext cx="1117850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SINGLE VM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2839BF-0F52-4ABD-A570-5F17F433DDBD}"/>
                  </a:ext>
                </a:extLst>
              </p:cNvPr>
              <p:cNvSpPr/>
              <p:nvPr/>
            </p:nvSpPr>
            <p:spPr>
              <a:xfrm>
                <a:off x="522514" y="4979029"/>
                <a:ext cx="2284328" cy="311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Easier lift and shift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97F423-AA8C-452C-8729-9D11887A309F}"/>
                </a:ext>
              </a:extLst>
            </p:cNvPr>
            <p:cNvGrpSpPr/>
            <p:nvPr/>
          </p:nvGrpSpPr>
          <p:grpSpPr>
            <a:xfrm>
              <a:off x="445690" y="2022114"/>
              <a:ext cx="2074826" cy="503811"/>
              <a:chOff x="463742" y="2103021"/>
              <a:chExt cx="2158869" cy="524219"/>
            </a:xfrm>
          </p:grpSpPr>
          <p:sp>
            <p:nvSpPr>
              <p:cNvPr id="14" name="Rectangle 362">
                <a:extLst>
                  <a:ext uri="{FF2B5EF4-FFF2-40B4-BE49-F238E27FC236}">
                    <a16:creationId xmlns:a16="http://schemas.microsoft.com/office/drawing/2014/main" id="{89C20C06-7796-472F-9863-7D88CD445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103021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15" name="Rectangle 365">
                <a:extLst>
                  <a:ext uri="{FF2B5EF4-FFF2-40B4-BE49-F238E27FC236}">
                    <a16:creationId xmlns:a16="http://schemas.microsoft.com/office/drawing/2014/main" id="{E406852C-3B6F-4AE9-89FE-8DE4C82F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361571"/>
                <a:ext cx="2158869" cy="26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99.9% </a:t>
                </a:r>
                <a:r>
                  <a:rPr kumimoji="0" lang="en-US" altLang="en-US" sz="1153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with Premium Storage</a:t>
                </a:r>
                <a:endParaRPr kumimoji="0" lang="en-US" altLang="en-US" sz="1345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D1BFB4-8389-41E7-91BF-DE3564B6A1ED}"/>
                </a:ext>
              </a:extLst>
            </p:cNvPr>
            <p:cNvGrpSpPr/>
            <p:nvPr/>
          </p:nvGrpSpPr>
          <p:grpSpPr>
            <a:xfrm>
              <a:off x="2697575" y="4555596"/>
              <a:ext cx="2195401" cy="733423"/>
              <a:chOff x="2806842" y="4739119"/>
              <a:chExt cx="2284328" cy="7631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AEAEFF-7B77-4697-8A2D-A1F8724B8645}"/>
                  </a:ext>
                </a:extLst>
              </p:cNvPr>
              <p:cNvSpPr/>
              <p:nvPr/>
            </p:nvSpPr>
            <p:spPr>
              <a:xfrm>
                <a:off x="2806842" y="4739119"/>
                <a:ext cx="1736987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SETS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295860-29EE-463D-BA22-AE68DADB791D}"/>
                  </a:ext>
                </a:extLst>
              </p:cNvPr>
              <p:cNvSpPr/>
              <p:nvPr/>
            </p:nvSpPr>
            <p:spPr>
              <a:xfrm>
                <a:off x="280684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Protecting against failures within datacenters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098867-2F3F-4151-8A6F-84B008372B2C}"/>
                </a:ext>
              </a:extLst>
            </p:cNvPr>
            <p:cNvGrpSpPr/>
            <p:nvPr/>
          </p:nvGrpSpPr>
          <p:grpSpPr>
            <a:xfrm>
              <a:off x="5411683" y="4555596"/>
              <a:ext cx="2195401" cy="733423"/>
              <a:chOff x="5630888" y="4739119"/>
              <a:chExt cx="2284328" cy="7631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8AE1A73-9659-452E-9035-2752AA2CBE3D}"/>
                  </a:ext>
                </a:extLst>
              </p:cNvPr>
              <p:cNvSpPr/>
              <p:nvPr/>
            </p:nvSpPr>
            <p:spPr>
              <a:xfrm>
                <a:off x="5630888" y="4739119"/>
                <a:ext cx="1917925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ZONES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F6A33F-CB65-4809-A907-A7B1AAEDA725}"/>
                  </a:ext>
                </a:extLst>
              </p:cNvPr>
              <p:cNvSpPr/>
              <p:nvPr/>
            </p:nvSpPr>
            <p:spPr>
              <a:xfrm>
                <a:off x="5630888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Protection from entire datacenter failures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E6E3B2-3709-4B4A-830A-8E1820A57D65}"/>
                </a:ext>
              </a:extLst>
            </p:cNvPr>
            <p:cNvGrpSpPr/>
            <p:nvPr/>
          </p:nvGrpSpPr>
          <p:grpSpPr>
            <a:xfrm>
              <a:off x="8639154" y="4555596"/>
              <a:ext cx="2195401" cy="733423"/>
              <a:chOff x="8989092" y="4739119"/>
              <a:chExt cx="2284328" cy="7631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BD5E26-968E-4C16-9BBD-EFA2BDB9DE4F}"/>
                  </a:ext>
                </a:extLst>
              </p:cNvPr>
              <p:cNvSpPr/>
              <p:nvPr/>
            </p:nvSpPr>
            <p:spPr>
              <a:xfrm>
                <a:off x="8989092" y="4739119"/>
                <a:ext cx="1372376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REGION PAIRS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29F91C1-7DD7-4F3E-A9D7-9FD218EC2450}"/>
                  </a:ext>
                </a:extLst>
              </p:cNvPr>
              <p:cNvSpPr/>
              <p:nvPr/>
            </p:nvSpPr>
            <p:spPr>
              <a:xfrm>
                <a:off x="898909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Regional protection within Data Residency Boundaries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1B7222-CC0D-4FD6-AA74-095F1C2E5CE6}"/>
                </a:ext>
              </a:extLst>
            </p:cNvPr>
            <p:cNvSpPr/>
            <p:nvPr/>
          </p:nvSpPr>
          <p:spPr bwMode="auto">
            <a:xfrm>
              <a:off x="502175" y="2654430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69E05-3050-44F6-B99D-370FBE85CB2F}"/>
                </a:ext>
              </a:extLst>
            </p:cNvPr>
            <p:cNvSpPr/>
            <p:nvPr/>
          </p:nvSpPr>
          <p:spPr bwMode="auto">
            <a:xfrm>
              <a:off x="2697575" y="2654430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9E16CB-CD08-4660-942B-4CB1A5400F11}"/>
                </a:ext>
              </a:extLst>
            </p:cNvPr>
            <p:cNvSpPr/>
            <p:nvPr/>
          </p:nvSpPr>
          <p:spPr bwMode="auto">
            <a:xfrm>
              <a:off x="5411683" y="2654430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58DF6F-F4F6-4434-9F42-6F1AF2304DE7}"/>
                </a:ext>
              </a:extLst>
            </p:cNvPr>
            <p:cNvSpPr/>
            <p:nvPr/>
          </p:nvSpPr>
          <p:spPr bwMode="auto">
            <a:xfrm>
              <a:off x="8639154" y="2654430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046B-AEAA-4C01-B068-9FD6A3246A66}"/>
                </a:ext>
              </a:extLst>
            </p:cNvPr>
            <p:cNvGrpSpPr/>
            <p:nvPr/>
          </p:nvGrpSpPr>
          <p:grpSpPr>
            <a:xfrm>
              <a:off x="2697575" y="2026208"/>
              <a:ext cx="795072" cy="532011"/>
              <a:chOff x="2806842" y="2107278"/>
              <a:chExt cx="827278" cy="553561"/>
            </a:xfrm>
          </p:grpSpPr>
          <p:sp>
            <p:nvSpPr>
              <p:cNvPr id="33" name="Rectangle 362">
                <a:extLst>
                  <a:ext uri="{FF2B5EF4-FFF2-40B4-BE49-F238E27FC236}">
                    <a16:creationId xmlns:a16="http://schemas.microsoft.com/office/drawing/2014/main" id="{4A1185D1-E95E-4037-866C-83B6243E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107278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4" name="Rectangle 365">
                <a:extLst>
                  <a:ext uri="{FF2B5EF4-FFF2-40B4-BE49-F238E27FC236}">
                    <a16:creationId xmlns:a16="http://schemas.microsoft.com/office/drawing/2014/main" id="{A8F78614-D594-4659-A90E-1F2338C2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99.95%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B60443-7E7C-4F27-9B82-0C3790E97006}"/>
                </a:ext>
              </a:extLst>
            </p:cNvPr>
            <p:cNvGrpSpPr/>
            <p:nvPr/>
          </p:nvGrpSpPr>
          <p:grpSpPr>
            <a:xfrm>
              <a:off x="5411683" y="2022118"/>
              <a:ext cx="795072" cy="536101"/>
              <a:chOff x="5630888" y="2103022"/>
              <a:chExt cx="827278" cy="557817"/>
            </a:xfrm>
          </p:grpSpPr>
          <p:sp>
            <p:nvSpPr>
              <p:cNvPr id="36" name="Rectangle 362">
                <a:extLst>
                  <a:ext uri="{FF2B5EF4-FFF2-40B4-BE49-F238E27FC236}">
                    <a16:creationId xmlns:a16="http://schemas.microsoft.com/office/drawing/2014/main" id="{5D069575-3D1A-455D-AA42-E0E15F785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103022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7" name="Rectangle 365">
                <a:extLst>
                  <a:ext uri="{FF2B5EF4-FFF2-40B4-BE49-F238E27FC236}">
                    <a16:creationId xmlns:a16="http://schemas.microsoft.com/office/drawing/2014/main" id="{094D64FC-8A04-4BAC-9267-3F913821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99.99%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362">
              <a:extLst>
                <a:ext uri="{FF2B5EF4-FFF2-40B4-BE49-F238E27FC236}">
                  <a16:creationId xmlns:a16="http://schemas.microsoft.com/office/drawing/2014/main" id="{EA50117F-28D2-4058-B941-79C44F7D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699" y="2022118"/>
              <a:ext cx="2743473" cy="50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MULTI-REGION DISASTER RECOVERY</a:t>
              </a:r>
            </a:p>
          </p:txBody>
        </p:sp>
        <p:sp>
          <p:nvSpPr>
            <p:cNvPr id="41" name="PC1_E977">
              <a:extLst>
                <a:ext uri="{FF2B5EF4-FFF2-40B4-BE49-F238E27FC236}">
                  <a16:creationId xmlns:a16="http://schemas.microsoft.com/office/drawing/2014/main" id="{05BCE54E-DA0E-4BF0-BA0A-4DE9A18587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45685" y="3325304"/>
              <a:ext cx="587808" cy="470433"/>
            </a:xfrm>
            <a:custGeom>
              <a:avLst/>
              <a:gdLst>
                <a:gd name="T0" fmla="*/ 1697 w 5093"/>
                <a:gd name="T1" fmla="*/ 1359 h 4076"/>
                <a:gd name="T2" fmla="*/ 5093 w 5093"/>
                <a:gd name="T3" fmla="*/ 1359 h 4076"/>
                <a:gd name="T4" fmla="*/ 5093 w 5093"/>
                <a:gd name="T5" fmla="*/ 3398 h 4076"/>
                <a:gd name="T6" fmla="*/ 1697 w 5093"/>
                <a:gd name="T7" fmla="*/ 3398 h 4076"/>
                <a:gd name="T8" fmla="*/ 1697 w 5093"/>
                <a:gd name="T9" fmla="*/ 1359 h 4076"/>
                <a:gd name="T10" fmla="*/ 3396 w 5093"/>
                <a:gd name="T11" fmla="*/ 3398 h 4076"/>
                <a:gd name="T12" fmla="*/ 3396 w 5093"/>
                <a:gd name="T13" fmla="*/ 4076 h 4076"/>
                <a:gd name="T14" fmla="*/ 2547 w 5093"/>
                <a:gd name="T15" fmla="*/ 4076 h 4076"/>
                <a:gd name="T16" fmla="*/ 4244 w 5093"/>
                <a:gd name="T17" fmla="*/ 4076 h 4076"/>
                <a:gd name="T18" fmla="*/ 510 w 5093"/>
                <a:gd name="T19" fmla="*/ 680 h 4076"/>
                <a:gd name="T20" fmla="*/ 1528 w 5093"/>
                <a:gd name="T21" fmla="*/ 680 h 4076"/>
                <a:gd name="T22" fmla="*/ 510 w 5093"/>
                <a:gd name="T23" fmla="*/ 3398 h 4076"/>
                <a:gd name="T24" fmla="*/ 1697 w 5093"/>
                <a:gd name="T25" fmla="*/ 3398 h 4076"/>
                <a:gd name="T26" fmla="*/ 510 w 5093"/>
                <a:gd name="T27" fmla="*/ 2718 h 4076"/>
                <a:gd name="T28" fmla="*/ 1705 w 5093"/>
                <a:gd name="T29" fmla="*/ 2718 h 4076"/>
                <a:gd name="T30" fmla="*/ 2038 w 5093"/>
                <a:gd name="T31" fmla="*/ 1359 h 4076"/>
                <a:gd name="T32" fmla="*/ 2038 w 5093"/>
                <a:gd name="T33" fmla="*/ 0 h 4076"/>
                <a:gd name="T34" fmla="*/ 0 w 5093"/>
                <a:gd name="T35" fmla="*/ 0 h 4076"/>
                <a:gd name="T36" fmla="*/ 0 w 5093"/>
                <a:gd name="T37" fmla="*/ 4076 h 4076"/>
                <a:gd name="T38" fmla="*/ 2038 w 5093"/>
                <a:gd name="T39" fmla="*/ 4076 h 4076"/>
                <a:gd name="T40" fmla="*/ 2038 w 5093"/>
                <a:gd name="T41" fmla="*/ 3398 h 4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3" h="4076">
                  <a:moveTo>
                    <a:pt x="1697" y="1359"/>
                  </a:moveTo>
                  <a:lnTo>
                    <a:pt x="5093" y="1359"/>
                  </a:lnTo>
                  <a:lnTo>
                    <a:pt x="5093" y="3398"/>
                  </a:lnTo>
                  <a:lnTo>
                    <a:pt x="1697" y="3398"/>
                  </a:lnTo>
                  <a:lnTo>
                    <a:pt x="1697" y="1359"/>
                  </a:lnTo>
                  <a:moveTo>
                    <a:pt x="3396" y="3398"/>
                  </a:moveTo>
                  <a:lnTo>
                    <a:pt x="3396" y="4076"/>
                  </a:lnTo>
                  <a:moveTo>
                    <a:pt x="2547" y="4076"/>
                  </a:moveTo>
                  <a:lnTo>
                    <a:pt x="4244" y="4076"/>
                  </a:lnTo>
                  <a:moveTo>
                    <a:pt x="510" y="680"/>
                  </a:moveTo>
                  <a:lnTo>
                    <a:pt x="1528" y="680"/>
                  </a:lnTo>
                  <a:moveTo>
                    <a:pt x="510" y="3398"/>
                  </a:moveTo>
                  <a:lnTo>
                    <a:pt x="1697" y="3398"/>
                  </a:lnTo>
                  <a:moveTo>
                    <a:pt x="510" y="2718"/>
                  </a:moveTo>
                  <a:lnTo>
                    <a:pt x="1705" y="2718"/>
                  </a:lnTo>
                  <a:moveTo>
                    <a:pt x="2038" y="1359"/>
                  </a:moveTo>
                  <a:lnTo>
                    <a:pt x="2038" y="0"/>
                  </a:lnTo>
                  <a:lnTo>
                    <a:pt x="0" y="0"/>
                  </a:lnTo>
                  <a:lnTo>
                    <a:pt x="0" y="4076"/>
                  </a:lnTo>
                  <a:lnTo>
                    <a:pt x="2038" y="4076"/>
                  </a:lnTo>
                  <a:lnTo>
                    <a:pt x="2038" y="3398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monitor">
              <a:extLst>
                <a:ext uri="{FF2B5EF4-FFF2-40B4-BE49-F238E27FC236}">
                  <a16:creationId xmlns:a16="http://schemas.microsoft.com/office/drawing/2014/main" id="{20A8F3FC-8CD3-402C-8D8C-3522D684E8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6011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monitor">
              <a:extLst>
                <a:ext uri="{FF2B5EF4-FFF2-40B4-BE49-F238E27FC236}">
                  <a16:creationId xmlns:a16="http://schemas.microsoft.com/office/drawing/2014/main" id="{B836F05D-C8FA-4BB9-A4B6-8133A39D8C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90186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FD861F-32C0-4544-8C8E-608DC03D90F8}"/>
                </a:ext>
              </a:extLst>
            </p:cNvPr>
            <p:cNvSpPr/>
            <p:nvPr/>
          </p:nvSpPr>
          <p:spPr bwMode="auto">
            <a:xfrm>
              <a:off x="3128927" y="3134007"/>
              <a:ext cx="1300975" cy="454715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46" name="monitor">
              <a:extLst>
                <a:ext uri="{FF2B5EF4-FFF2-40B4-BE49-F238E27FC236}">
                  <a16:creationId xmlns:a16="http://schemas.microsoft.com/office/drawing/2014/main" id="{4429CD81-CE68-4FE6-A07D-E9F9D560C27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2894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monitor">
              <a:extLst>
                <a:ext uri="{FF2B5EF4-FFF2-40B4-BE49-F238E27FC236}">
                  <a16:creationId xmlns:a16="http://schemas.microsoft.com/office/drawing/2014/main" id="{A9282F0A-AA2C-4D14-9C73-E4CC33A961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75067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monitor">
              <a:extLst>
                <a:ext uri="{FF2B5EF4-FFF2-40B4-BE49-F238E27FC236}">
                  <a16:creationId xmlns:a16="http://schemas.microsoft.com/office/drawing/2014/main" id="{96FCED2D-A433-4FBE-86D3-7E6A57786D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7239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monitor">
              <a:extLst>
                <a:ext uri="{FF2B5EF4-FFF2-40B4-BE49-F238E27FC236}">
                  <a16:creationId xmlns:a16="http://schemas.microsoft.com/office/drawing/2014/main" id="{C667A35F-9F48-4B71-964E-68FDFE778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99411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54CE7FD-1E1D-469C-93DB-93C7A02E3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657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42C20B2E-6AD8-4352-A210-78AABD4A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696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8185C4-5019-45BF-82EE-BF5084DB4B29}"/>
                </a:ext>
              </a:extLst>
            </p:cNvPr>
            <p:cNvSpPr/>
            <p:nvPr/>
          </p:nvSpPr>
          <p:spPr bwMode="auto">
            <a:xfrm>
              <a:off x="9843764" y="3612119"/>
              <a:ext cx="443667" cy="0"/>
            </a:xfrm>
            <a:custGeom>
              <a:avLst/>
              <a:gdLst>
                <a:gd name="connsiteX0" fmla="*/ 0 w 461638"/>
                <a:gd name="connsiteY0" fmla="*/ 0 h 0"/>
                <a:gd name="connsiteX1" fmla="*/ 461638 w 4616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638">
                  <a:moveTo>
                    <a:pt x="0" y="0"/>
                  </a:moveTo>
                  <a:lnTo>
                    <a:pt x="461638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7CD9A6-6E55-4AB5-828F-D665C8D12687}"/>
                </a:ext>
              </a:extLst>
            </p:cNvPr>
            <p:cNvSpPr/>
            <p:nvPr/>
          </p:nvSpPr>
          <p:spPr bwMode="auto">
            <a:xfrm>
              <a:off x="8752020" y="2951707"/>
              <a:ext cx="2627152" cy="1235469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B59BA0-BF3D-442B-811A-0E1B5027A07D}"/>
                </a:ext>
              </a:extLst>
            </p:cNvPr>
            <p:cNvSpPr/>
            <p:nvPr/>
          </p:nvSpPr>
          <p:spPr bwMode="auto">
            <a:xfrm>
              <a:off x="9039793" y="3021737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FD308-6140-4DD8-9CF8-6011167F5430}"/>
                </a:ext>
              </a:extLst>
            </p:cNvPr>
            <p:cNvSpPr/>
            <p:nvPr/>
          </p:nvSpPr>
          <p:spPr bwMode="auto">
            <a:xfrm>
              <a:off x="10203754" y="3010633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2</a:t>
              </a: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367DE45-DA53-40F0-876A-699C1814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19" y="2951707"/>
              <a:ext cx="1984311" cy="1235469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76ED55F-90A5-499D-BBB8-CD8189F30A26}"/>
                </a:ext>
              </a:extLst>
            </p:cNvPr>
            <p:cNvSpPr/>
            <p:nvPr/>
          </p:nvSpPr>
          <p:spPr bwMode="auto">
            <a:xfrm rot="5400000">
              <a:off x="5506332" y="33692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7" name="monitor">
              <a:extLst>
                <a:ext uri="{FF2B5EF4-FFF2-40B4-BE49-F238E27FC236}">
                  <a16:creationId xmlns:a16="http://schemas.microsoft.com/office/drawing/2014/main" id="{69C20AB9-F19C-491F-BA81-DE58455D0E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2976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monitor">
              <a:extLst>
                <a:ext uri="{FF2B5EF4-FFF2-40B4-BE49-F238E27FC236}">
                  <a16:creationId xmlns:a16="http://schemas.microsoft.com/office/drawing/2014/main" id="{D0025875-75AD-46FF-A03E-BA4D744FEB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6064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0C9F38-4BB9-47AC-82F5-940C586F280D}"/>
                </a:ext>
              </a:extLst>
            </p:cNvPr>
            <p:cNvSpPr/>
            <p:nvPr/>
          </p:nvSpPr>
          <p:spPr bwMode="auto">
            <a:xfrm rot="5400000">
              <a:off x="6185475" y="3178681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0" name="monitor">
              <a:extLst>
                <a:ext uri="{FF2B5EF4-FFF2-40B4-BE49-F238E27FC236}">
                  <a16:creationId xmlns:a16="http://schemas.microsoft.com/office/drawing/2014/main" id="{04FC05E3-9FED-49F4-92F0-BE09CFF500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107161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monitor">
              <a:extLst>
                <a:ext uri="{FF2B5EF4-FFF2-40B4-BE49-F238E27FC236}">
                  <a16:creationId xmlns:a16="http://schemas.microsoft.com/office/drawing/2014/main" id="{57132751-AD31-463B-A7EF-EF1BF5F9C0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415894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54A47F-4ACE-49D2-8224-CC92F1B8ACE9}"/>
                </a:ext>
              </a:extLst>
            </p:cNvPr>
            <p:cNvSpPr/>
            <p:nvPr/>
          </p:nvSpPr>
          <p:spPr bwMode="auto">
            <a:xfrm rot="5400000">
              <a:off x="6936790" y="33515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3" name="monitor">
              <a:extLst>
                <a:ext uri="{FF2B5EF4-FFF2-40B4-BE49-F238E27FC236}">
                  <a16:creationId xmlns:a16="http://schemas.microsoft.com/office/drawing/2014/main" id="{81C9059D-222B-490B-9B6F-EB93F6A70C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2799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monitor">
              <a:extLst>
                <a:ext uri="{FF2B5EF4-FFF2-40B4-BE49-F238E27FC236}">
                  <a16:creationId xmlns:a16="http://schemas.microsoft.com/office/drawing/2014/main" id="{D130BF16-B558-4D2D-A609-BC32EC9A6B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5887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8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Availability sets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2972" y="1313600"/>
            <a:ext cx="10961328" cy="861774"/>
          </a:xfrm>
        </p:spPr>
        <p:txBody>
          <a:bodyPr/>
          <a:lstStyle/>
          <a:p>
            <a:r>
              <a:rPr lang="en-US" noProof="0"/>
              <a:t>Keep applications online during maintenance or hardware failure.</a:t>
            </a:r>
          </a:p>
        </p:txBody>
      </p:sp>
      <p:pic>
        <p:nvPicPr>
          <p:cNvPr id="4" name="Picture 3" descr="Diagram of three fault domains, FD0, FD1 and FD1. FD0 contains one UD 0 and FD1 contains two update domains, UD1 and UD2.">
            <a:extLst>
              <a:ext uri="{FF2B5EF4-FFF2-40B4-BE49-F238E27FC236}">
                <a16:creationId xmlns:a16="http://schemas.microsoft.com/office/drawing/2014/main" id="{C00AA775-A8E8-45DA-A415-8DCE1E29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7" y="2305060"/>
            <a:ext cx="4668298" cy="2568394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2972" y="1933419"/>
            <a:ext cx="6362869" cy="3311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Update domains (UD)</a:t>
            </a:r>
            <a:r>
              <a:rPr lang="en-US" dirty="0"/>
              <a:t>: Scheduled maintenance, performance or security updates are sequenced through update domains.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Fault domains (FD)</a:t>
            </a:r>
            <a:r>
              <a:rPr lang="en-US" dirty="0"/>
              <a:t>: Provide a physical separation of workloads across different hardware in a datacenter.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4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4198</Words>
  <Application>Microsoft Office PowerPoint</Application>
  <PresentationFormat>Widescreen</PresentationFormat>
  <Paragraphs>444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Arial,Sans-Serif</vt:lpstr>
      <vt:lpstr>Calibri</vt:lpstr>
      <vt:lpstr>Segoe UI</vt:lpstr>
      <vt:lpstr>Segoe UI Light</vt:lpstr>
      <vt:lpstr>Segoe UI Semibold</vt:lpstr>
      <vt:lpstr>Segoe UI Semibold (Headings)</vt:lpstr>
      <vt:lpstr>Segoe UI Semilight</vt:lpstr>
      <vt:lpstr>Wingdings</vt:lpstr>
      <vt:lpstr>WHITE TEMPLATE</vt:lpstr>
      <vt:lpstr>AZ-900T0x Module 02: Core Azure services</vt:lpstr>
      <vt:lpstr>Lesson 01: Learning objectives</vt:lpstr>
      <vt:lpstr>Module 2 – Learning objectives</vt:lpstr>
      <vt:lpstr>Lesson 02: Core Azure architectural components</vt:lpstr>
      <vt:lpstr>Regions</vt:lpstr>
      <vt:lpstr>Region Pairs</vt:lpstr>
      <vt:lpstr>Geographies</vt:lpstr>
      <vt:lpstr>Availability Options</vt:lpstr>
      <vt:lpstr>Availability sets</vt:lpstr>
      <vt:lpstr>Availability zones</vt:lpstr>
      <vt:lpstr>Resource groups</vt:lpstr>
      <vt:lpstr>Azure Resource Manager</vt:lpstr>
      <vt:lpstr>Lesson 03: Core Azure services and products</vt:lpstr>
      <vt:lpstr>Azure compute</vt:lpstr>
      <vt:lpstr>Azure compute services</vt:lpstr>
      <vt:lpstr>Walkthrough - Create a virtual machine</vt:lpstr>
      <vt:lpstr>Container services</vt:lpstr>
      <vt:lpstr>Walkthrough - Deploy Azure Container Instances</vt:lpstr>
      <vt:lpstr>Azure network services</vt:lpstr>
      <vt:lpstr>Walkthrough - Create a virtual network</vt:lpstr>
      <vt:lpstr>Azure data categories</vt:lpstr>
      <vt:lpstr>Azure storage services</vt:lpstr>
      <vt:lpstr>Walkthrough - Create Blob storage</vt:lpstr>
      <vt:lpstr>Azure database services</vt:lpstr>
      <vt:lpstr>Walkthrough-Create a SQL database</vt:lpstr>
      <vt:lpstr>Azure Marketplace</vt:lpstr>
      <vt:lpstr>Lesson 04: Azure solutions</vt:lpstr>
      <vt:lpstr>Internet of Things</vt:lpstr>
      <vt:lpstr>Walkthrough - Implement the Azure IoT Hub</vt:lpstr>
      <vt:lpstr>Artificial Intelligence</vt:lpstr>
      <vt:lpstr>Serverless computing</vt:lpstr>
      <vt:lpstr>Walkthrough - Implement Azure Functions</vt:lpstr>
      <vt:lpstr>Azure App Service</vt:lpstr>
      <vt:lpstr>Walkthrough – Create a Web App</vt:lpstr>
      <vt:lpstr>Lesson 05: Azure management tools</vt:lpstr>
      <vt:lpstr>Azure management tools</vt:lpstr>
      <vt:lpstr>Azure Advisor</vt:lpstr>
      <vt:lpstr>Walkthrough – Create a VM with an ARM Template</vt:lpstr>
      <vt:lpstr>Walkthrough - Create a VM with PowerShell</vt:lpstr>
      <vt:lpstr>Lesson 06: Module review 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2019-10-17T20:49:33Z</dcterms:created>
  <dcterms:modified xsi:type="dcterms:W3CDTF">2023-04-21T06:31:34Z</dcterms:modified>
</cp:coreProperties>
</file>