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48"/>
  </p:notesMasterIdLst>
  <p:handoutMasterIdLst>
    <p:handoutMasterId r:id="rId49"/>
  </p:handoutMasterIdLst>
  <p:sldIdLst>
    <p:sldId id="1719" r:id="rId2"/>
    <p:sldId id="1856" r:id="rId3"/>
    <p:sldId id="1660" r:id="rId4"/>
    <p:sldId id="1857" r:id="rId5"/>
    <p:sldId id="1860" r:id="rId6"/>
    <p:sldId id="1863" r:id="rId7"/>
    <p:sldId id="1899" r:id="rId8"/>
    <p:sldId id="1900" r:id="rId9"/>
    <p:sldId id="1901" r:id="rId10"/>
    <p:sldId id="1902" r:id="rId11"/>
    <p:sldId id="1927" r:id="rId12"/>
    <p:sldId id="1864" r:id="rId13"/>
    <p:sldId id="1903" r:id="rId14"/>
    <p:sldId id="1904" r:id="rId15"/>
    <p:sldId id="1866" r:id="rId16"/>
    <p:sldId id="1870" r:id="rId17"/>
    <p:sldId id="1905" r:id="rId18"/>
    <p:sldId id="1868" r:id="rId19"/>
    <p:sldId id="1906" r:id="rId20"/>
    <p:sldId id="1929" r:id="rId21"/>
    <p:sldId id="1876" r:id="rId22"/>
    <p:sldId id="1909" r:id="rId23"/>
    <p:sldId id="1910" r:id="rId24"/>
    <p:sldId id="1911" r:id="rId25"/>
    <p:sldId id="1930" r:id="rId26"/>
    <p:sldId id="1912" r:id="rId27"/>
    <p:sldId id="1931" r:id="rId28"/>
    <p:sldId id="1913" r:id="rId29"/>
    <p:sldId id="1932" r:id="rId30"/>
    <p:sldId id="1915" r:id="rId31"/>
    <p:sldId id="1898" r:id="rId32"/>
    <p:sldId id="1884" r:id="rId33"/>
    <p:sldId id="1916" r:id="rId34"/>
    <p:sldId id="1935" r:id="rId35"/>
    <p:sldId id="1933" r:id="rId36"/>
    <p:sldId id="1918" r:id="rId37"/>
    <p:sldId id="1917" r:id="rId38"/>
    <p:sldId id="1888" r:id="rId39"/>
    <p:sldId id="1885" r:id="rId40"/>
    <p:sldId id="1919" r:id="rId41"/>
    <p:sldId id="1920" r:id="rId42"/>
    <p:sldId id="1921" r:id="rId43"/>
    <p:sldId id="1936" r:id="rId44"/>
    <p:sldId id="1923" r:id="rId45"/>
    <p:sldId id="1925" r:id="rId46"/>
    <p:sldId id="1896" r:id="rId4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56"/>
            <p14:sldId id="1660"/>
            <p14:sldId id="1857"/>
            <p14:sldId id="1860"/>
            <p14:sldId id="1863"/>
            <p14:sldId id="1899"/>
            <p14:sldId id="1900"/>
            <p14:sldId id="1901"/>
            <p14:sldId id="1902"/>
            <p14:sldId id="1927"/>
            <p14:sldId id="1864"/>
            <p14:sldId id="1903"/>
            <p14:sldId id="1904"/>
            <p14:sldId id="1866"/>
            <p14:sldId id="1870"/>
            <p14:sldId id="1905"/>
            <p14:sldId id="1868"/>
            <p14:sldId id="1906"/>
            <p14:sldId id="1929"/>
            <p14:sldId id="1876"/>
            <p14:sldId id="1909"/>
            <p14:sldId id="1910"/>
            <p14:sldId id="1911"/>
            <p14:sldId id="1930"/>
            <p14:sldId id="1912"/>
            <p14:sldId id="1931"/>
            <p14:sldId id="1913"/>
            <p14:sldId id="1932"/>
            <p14:sldId id="1915"/>
            <p14:sldId id="1898"/>
            <p14:sldId id="1884"/>
            <p14:sldId id="1916"/>
            <p14:sldId id="1935"/>
            <p14:sldId id="1933"/>
            <p14:sldId id="1918"/>
            <p14:sldId id="1917"/>
            <p14:sldId id="1888"/>
            <p14:sldId id="1885"/>
            <p14:sldId id="1919"/>
            <p14:sldId id="1920"/>
            <p14:sldId id="1921"/>
            <p14:sldId id="1936"/>
            <p14:sldId id="1923"/>
            <p14:sldId id="1925"/>
            <p14:sldId id="18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7"/>
    <a:srgbClr val="CBD6EF"/>
    <a:srgbClr val="0066FF"/>
    <a:srgbClr val="003399"/>
    <a:srgbClr val="DEEBF7"/>
    <a:srgbClr val="0078D4"/>
    <a:srgbClr val="1A1A1A"/>
    <a:srgbClr val="FFFFFF"/>
    <a:srgbClr val="00BCF2"/>
    <a:srgbClr val="40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742" autoAdjust="0"/>
  </p:normalViewPr>
  <p:slideViewPr>
    <p:cSldViewPr snapToGrid="0">
      <p:cViewPr varScale="1">
        <p:scale>
          <a:sx n="72" d="100"/>
          <a:sy n="72" d="100"/>
        </p:scale>
        <p:origin x="2146" y="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3/31/2022 9:34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trustcenter/compliance/complianceoffering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com/privacystatement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Adjust the cover for either AZ-900T00 or AZ-900T01.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</a:t>
            </a:r>
            <a:r>
              <a:rPr lang="en-US" baseline="0" dirty="0"/>
              <a:t>slide uses</a:t>
            </a:r>
            <a:r>
              <a:rPr lang="en-US" dirty="0"/>
              <a:t> the Defense in Depth perimeter and networking</a:t>
            </a:r>
            <a:r>
              <a:rPr lang="en-US" baseline="0" dirty="0"/>
              <a:t> </a:t>
            </a:r>
            <a:r>
              <a:rPr lang="en-US" dirty="0"/>
              <a:t>layers as examples. Discussing Azure networking security solutions at each layer is beyond the</a:t>
            </a:r>
            <a:r>
              <a:rPr lang="en-US" baseline="0" dirty="0"/>
              <a:t> scope of this course</a:t>
            </a:r>
            <a:r>
              <a:rPr lang="en-US" dirty="0"/>
              <a:t>. </a:t>
            </a:r>
            <a:endParaRPr lang="en-IE" sz="882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4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0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Authentication is sometimes shortened to </a:t>
            </a:r>
            <a:r>
              <a:rPr lang="en-IE" sz="900" b="0" i="1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AuthN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and authorization is sometimes shortened to </a:t>
            </a:r>
            <a:r>
              <a:rPr lang="en-IE" sz="900" b="0" i="1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AuthZ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AD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https://azure.microsoft.com/en-us/services/active-directory/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8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sz="900" b="0" i="1" dirty="0"/>
              <a:t>Discuss what could qualify for each of the items 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1" dirty="0"/>
              <a:t>Something you know</a:t>
            </a:r>
            <a:r>
              <a:rPr lang="en-IE" sz="900" i="1" dirty="0"/>
              <a:t>:</a:t>
            </a:r>
            <a:r>
              <a:rPr lang="en-IE" sz="900" dirty="0"/>
              <a:t> This could be a password or the answer to a security question.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1" dirty="0"/>
              <a:t>Something you possess</a:t>
            </a:r>
            <a:r>
              <a:rPr lang="en-IE" sz="900" i="1" dirty="0"/>
              <a:t>:</a:t>
            </a:r>
            <a:r>
              <a:rPr lang="en-IE" sz="900" dirty="0"/>
              <a:t> This might be a mobile app that receives a notification, or a token-generating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1" dirty="0"/>
              <a:t>Something you are</a:t>
            </a:r>
            <a:r>
              <a:rPr lang="en-IE" sz="900" i="1" dirty="0"/>
              <a:t>:</a:t>
            </a:r>
            <a:r>
              <a:rPr lang="en-IE" sz="900" dirty="0"/>
              <a:t> This is typically some sort of biometric property, such as a fingerprint or face scan used on many mobile devices.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MFA -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https://docs.microsoft.com/en-us/azure/active-directory/authentication/concept-mfa-howitworks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https://azure.microsoft.com/en-us/services/security-center/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64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Security Center planning and operations guide  - https://docs.microsoft.com/en-us/azure/security-center/security-center-planning-and-operations-guide</a:t>
            </a:r>
          </a:p>
          <a:p>
            <a:b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4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</a:t>
            </a:r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Key Vault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https://azure.microsoft.com/en-us/services/key-vault/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8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3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38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https://azure.microsoft.com/en-us/services/azure-policy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9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Policy evaluation happens about once an hour, which means that if you make changes to your policy definition and create a policy assignment then it will be re-evaluated over your resources within the hour.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Samples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https://docs.microsoft.com/en-us/azure/governance/policy/samples/</a:t>
            </a:r>
          </a:p>
          <a:p>
            <a:endParaRPr lang="en-IE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8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34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23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RBAC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https://docs.microsoft.com/en-us/azure/role-based-access-control/overview</a:t>
            </a:r>
            <a:endParaRPr lang="en-IE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33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Resource Locks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https://docs.microsoft.com/en-us/azure/azure-resource-manager/resource-group-lock-resources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 rtl="0"/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Blueprints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https://azure.microsoft.com/en-us/services/blueprints/ 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 There is more information about subscription limits - https://docs.microsoft.com/en-us/azure/azure-subscription-service-limits</a:t>
            </a:r>
            <a:endParaRPr lang="en-IE" sz="882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8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77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Tags 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https://docs.microsoft.com/en-us/azure/azure-resource-manager/resource-group-using-tags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2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endParaRPr lang="en-IE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8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Monitor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https://azure.microsoft.com/en-us/services/monitor/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0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Service Health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https://azure.microsoft.com/en-us/services/monitor/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59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0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43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Should discuss the questions below with students. When selecting a cloud provider to host your solutions, you should understand how that provider can help you comply with regulations and standards. Some questions to ask about a potential provider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compliant is the cloud provider when it comes to handling sensitive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compliant are the services offered by the cloud provider?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can I deploy my own cloud-based solutions to scenarios that have accreditation or compliance requirements?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dirty="0"/>
              <a:t>You can view all the Microsoft compliance offerings at </a:t>
            </a:r>
            <a:r>
              <a:rPr lang="en-IE" sz="900" dirty="0">
                <a:hlinkClick r:id="rId3"/>
              </a:rPr>
              <a:t>Microsoft Compliance Center - Compliance Offerings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0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Microsoft's Privacy Statement at - </a:t>
            </a:r>
            <a:r>
              <a:rPr lang="en-US" dirty="0">
                <a:hlinkClick r:id="rId3"/>
              </a:rPr>
              <a:t>microsoft.com/</a:t>
            </a:r>
            <a:r>
              <a:rPr lang="en-US" dirty="0" err="1">
                <a:hlinkClick r:id="rId3"/>
              </a:rPr>
              <a:t>privacystatement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4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Trust Center </a:t>
            </a:r>
            <a:r>
              <a:rPr lang="en-IE" sz="900" b="0" i="0" u="none" strike="noStrike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https://www.microsoft.com/trustcenter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04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STP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https://servicetrust.microsoft.com/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1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pPr>
              <a:buFont typeface="Arial" panose="020B0604020202020204" pitchFamily="34" charset="0"/>
              <a:buNone/>
            </a:pPr>
            <a:endParaRPr lang="en-IE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63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Government - https://azure.microsoft.com/en-us/global-infrastructure/government/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Acronym explanations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err="1"/>
              <a:t>FedRAMP</a:t>
            </a:r>
            <a:r>
              <a:rPr lang="en-US" sz="900" baseline="0" dirty="0"/>
              <a:t> : US Federal Risk and Authorization Management Program (</a:t>
            </a:r>
            <a:r>
              <a:rPr lang="en-US" sz="900" dirty="0" err="1"/>
              <a:t>FedRAMP</a:t>
            </a:r>
            <a:r>
              <a:rPr lang="en-US" sz="900" baseline="0" dirty="0"/>
              <a:t>) is a standardized approach for assessing, monitoring, and authorizing cloud computing products and services under the US Federal Information Security Management Act (FISMA).</a:t>
            </a:r>
            <a:endParaRPr lang="en-US" sz="900" dirty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NIST 800.171 (DIB)</a:t>
            </a:r>
            <a:r>
              <a:rPr lang="en-US" sz="900" dirty="0"/>
              <a:t> : National Institute of Standards and Technology (NIST) 800.171 standardizes</a:t>
            </a:r>
            <a:r>
              <a:rPr lang="en-US" sz="900" baseline="0" dirty="0"/>
              <a:t> </a:t>
            </a:r>
            <a:r>
              <a:rPr lang="en-US" sz="900" dirty="0"/>
              <a:t>security requirements for handling US Federal controlled unclassified information.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ITAR</a:t>
            </a:r>
            <a:r>
              <a:rPr lang="en-US" sz="900" dirty="0"/>
              <a:t> : International Traffic in Arms Regulations (ITAR) relate</a:t>
            </a:r>
            <a:r>
              <a:rPr lang="en-US" sz="900" baseline="0" dirty="0"/>
              <a:t> to </a:t>
            </a:r>
            <a:r>
              <a:rPr lang="en-US" sz="900" dirty="0"/>
              <a:t>managing the export and import of defense articles</a:t>
            </a:r>
            <a:r>
              <a:rPr lang="en-US" sz="900" baseline="0" dirty="0"/>
              <a:t>.</a:t>
            </a:r>
            <a:endParaRPr lang="en-US" sz="900" dirty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IRS 1075</a:t>
            </a:r>
            <a:r>
              <a:rPr lang="en-US" sz="900" dirty="0"/>
              <a:t> : US Internal Revenue Service Publication 1075 contains guidelines for US government agencies to protect Federal tax information.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err="1"/>
              <a:t>DoD</a:t>
            </a:r>
            <a:r>
              <a:rPr lang="en-US" sz="900" b="1" dirty="0"/>
              <a:t> L2, L4 &amp; L5</a:t>
            </a:r>
            <a:r>
              <a:rPr lang="en-US" sz="900" dirty="0"/>
              <a:t> : US Department of Defense (</a:t>
            </a:r>
            <a:r>
              <a:rPr lang="en-US" sz="900" dirty="0" err="1"/>
              <a:t>DoD</a:t>
            </a:r>
            <a:r>
              <a:rPr lang="en-US" sz="900" dirty="0"/>
              <a:t>) Levels 2, 4, and 5 are</a:t>
            </a:r>
            <a:r>
              <a:rPr lang="en-US" sz="900" baseline="0" dirty="0"/>
              <a:t> </a:t>
            </a:r>
            <a:r>
              <a:rPr lang="en-US" sz="900" dirty="0"/>
              <a:t>security authorization</a:t>
            </a:r>
            <a:r>
              <a:rPr lang="en-US" sz="900" baseline="0" dirty="0"/>
              <a:t> requirements </a:t>
            </a:r>
            <a:r>
              <a:rPr lang="en-US" sz="900" dirty="0"/>
              <a:t>for cloud service providers that host </a:t>
            </a:r>
            <a:r>
              <a:rPr lang="en-US" sz="900" dirty="0" err="1"/>
              <a:t>DoD</a:t>
            </a:r>
            <a:r>
              <a:rPr lang="en-US" sz="900" dirty="0"/>
              <a:t> information, systems, and applications.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/>
              <a:t>CJIS</a:t>
            </a:r>
            <a:r>
              <a:rPr lang="en-US" sz="900" baseline="0" dirty="0"/>
              <a:t> : US </a:t>
            </a:r>
            <a:r>
              <a:rPr lang="en-US" sz="900" b="0" dirty="0"/>
              <a:t>Criminal Justice Information Services’ (CJIS) policies establish security requirements and controls to safeguard criminal justice information.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2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China 21Vianet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https://docs.microsoft.com/en-us/azure/china/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9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time, cover the module review questions in the student materials.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is conceptual, to be kept high level, explaining how security options can be targeted at each layer.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1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comparable to the Shared Responsibility slide, but specific to security.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0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Azure Application Gateway  also provides a firewall, called the Web Application Firewall (WAF). WAF provides centralized, inbound protection for your web applications against common exploits and vulnerabilities.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Firewall - https://azure.microsoft.com/en-us/services/azure-firewall/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DDoS Protection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https://azure.microsoft.com/en-us/services/ddos-protection/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NSG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-https://docs.microsoft.com/en-us/azure/virtual-network/security-overview#network-security-groups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3/31/2022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84" r:id="rId12"/>
    <p:sldLayoutId id="2147484583" r:id="rId13"/>
    <p:sldLayoutId id="2147484256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585" y="2515516"/>
            <a:ext cx="4167887" cy="27699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AZ-900T0x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Module 03: 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Security, privacy, compliance, and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Choosing Azure network security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7830458" cy="3619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supports combined network security solutions. For example, NSGs with Azure Firewall; Web Application Firewall (WAF) with Azure Firewall.</a:t>
            </a:r>
            <a:endParaRPr lang="en-US" noProof="0" dirty="0"/>
          </a:p>
          <a:p>
            <a:r>
              <a:rPr lang="en-US" b="1" noProof="0" dirty="0"/>
              <a:t>Perimeter layer </a:t>
            </a:r>
            <a:r>
              <a:rPr lang="en-US" noProof="0" dirty="0"/>
              <a:t>protects your networks’ boundaries with Azure DDoS Protection and Azure Firewall.</a:t>
            </a:r>
          </a:p>
          <a:p>
            <a:r>
              <a:rPr lang="en-US" b="1" noProof="0" dirty="0"/>
              <a:t>Networking layer </a:t>
            </a:r>
            <a:r>
              <a:rPr lang="en-US" noProof="0" dirty="0"/>
              <a:t>only permits traffic to pass between networked resources with Network Security Group (NSG) inbound and outbound rules.</a:t>
            </a:r>
          </a:p>
        </p:txBody>
      </p:sp>
      <p:pic>
        <p:nvPicPr>
          <p:cNvPr id="2050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11288" y="1453000"/>
            <a:ext cx="3142554" cy="3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2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Secure network traffic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3B08-2FD1-4659-BAAE-ED3FDC4B6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889343" cy="3533275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and configure inbound and outbound security port rules.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Deploy a custom template to create a virtual machine.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Create a network security group.</a:t>
            </a: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Create an inbound security port rule to allow RDP.</a:t>
            </a:r>
            <a:endParaRPr lang="en-US" sz="2800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lvl="0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  <a:p>
            <a:pPr marL="233362" lvl="0" indent="0">
              <a:buNone/>
              <a:tabLst>
                <a:tab pos="515938" algn="l"/>
              </a:tabLst>
            </a:pPr>
            <a:endParaRPr lang="en-US" sz="2800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lvl="0" indent="0">
              <a:buNone/>
              <a:tabLst>
                <a:tab pos="515938" algn="l"/>
              </a:tabLst>
            </a:pPr>
            <a:endParaRPr lang="en-US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61758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03: Core Azure identity services</a:t>
            </a:r>
          </a:p>
        </p:txBody>
      </p:sp>
    </p:spTree>
    <p:extLst>
      <p:ext uri="{BB962C8B-B14F-4D97-AF65-F5344CB8AC3E}">
        <p14:creationId xmlns:p14="http://schemas.microsoft.com/office/powerpoint/2010/main" val="14843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Authentication and authorization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Two concepts are fundamental to understanding identity and access.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5280" y="2275171"/>
            <a:ext cx="5509260" cy="34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Authentication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Identifies the person or service seeking access to a resource. </a:t>
            </a:r>
          </a:p>
          <a:p>
            <a:r>
              <a:rPr lang="en-US" dirty="0"/>
              <a:t>Requests legitimate access credentials.</a:t>
            </a:r>
          </a:p>
          <a:p>
            <a:r>
              <a:rPr lang="en-US" dirty="0"/>
              <a:t>Basis for creating secure identity and access control principles.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34580" y="2275171"/>
            <a:ext cx="5377206" cy="3336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Authorization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Determines an authenticated person’s or service’s level of access.</a:t>
            </a:r>
          </a:p>
          <a:p>
            <a:r>
              <a:rPr lang="en-US" dirty="0"/>
              <a:t>Defines which data they can access, and what they can do with it.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97916" y="2446098"/>
            <a:ext cx="0" cy="3028950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Active Directory (AD)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8100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Microsoft Azure’s cloud-based identity and access management service. </a:t>
            </a:r>
          </a:p>
          <a:p>
            <a:pPr marL="0" indent="0">
              <a:buNone/>
            </a:pPr>
            <a:endParaRPr lang="en-US" sz="800" noProof="0" dirty="0"/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Authentication (employees sign-in to access resources).</a:t>
            </a:r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Single sign-on (SSO).</a:t>
            </a:r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Application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Business to Business (B2B).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Business to Customer (B2C) identity services.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Device management.</a:t>
            </a:r>
          </a:p>
        </p:txBody>
      </p:sp>
      <p:pic>
        <p:nvPicPr>
          <p:cNvPr id="3" name="Picture 2" descr="Azure Active Directory icon.">
            <a:extLst>
              <a:ext uri="{FF2B5EF4-FFF2-40B4-BE49-F238E27FC236}">
                <a16:creationId xmlns:a16="http://schemas.microsoft.com/office/drawing/2014/main" id="{632756FD-6D41-413F-946E-5E7916C7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34" y="3854156"/>
            <a:ext cx="2054957" cy="20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Multi-Factor Authentication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223347"/>
            <a:ext cx="11018520" cy="241296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Provides additional security for your identities by requiring two or more elements for full authentication. </a:t>
            </a:r>
          </a:p>
          <a:p>
            <a:pPr lvl="1"/>
            <a:r>
              <a:rPr lang="en-IE" sz="2800" dirty="0">
                <a:latin typeface="Segoe UI Semilight" pitchFamily="34" charset="0"/>
                <a:cs typeface="Segoe UI Semilight" pitchFamily="34" charset="0"/>
              </a:rPr>
              <a:t>Something you know.</a:t>
            </a:r>
          </a:p>
          <a:p>
            <a:pPr lvl="1"/>
            <a:r>
              <a:rPr lang="en-IE" sz="2800" dirty="0">
                <a:latin typeface="Segoe UI Semilight" pitchFamily="34" charset="0"/>
                <a:cs typeface="Segoe UI Semilight" pitchFamily="34" charset="0"/>
              </a:rPr>
              <a:t>Something you possess. </a:t>
            </a:r>
          </a:p>
          <a:p>
            <a:pPr lvl="1"/>
            <a:r>
              <a:rPr lang="en-IE" sz="2800" dirty="0">
                <a:latin typeface="Segoe UI Semilight" pitchFamily="34" charset="0"/>
                <a:cs typeface="Segoe UI Semilight" pitchFamily="34" charset="0"/>
              </a:rPr>
              <a:t>Something you are.</a:t>
            </a:r>
          </a:p>
        </p:txBody>
      </p:sp>
      <p:pic>
        <p:nvPicPr>
          <p:cNvPr id="3" name="Picture 2" descr="Image of a username and password entry screen, mobile phone, usb key, smart card, image representing various types of biometric authentication, and certificate all in a line, representing how they can all be tied together to provide MFA">
            <a:extLst>
              <a:ext uri="{FF2B5EF4-FFF2-40B4-BE49-F238E27FC236}">
                <a16:creationId xmlns:a16="http://schemas.microsoft.com/office/drawing/2014/main" id="{9BF9CC26-404C-4BDF-84AF-4B9DB2CC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7849" y="3848464"/>
            <a:ext cx="10485473" cy="26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04: Security tools and features</a:t>
            </a:r>
          </a:p>
        </p:txBody>
      </p:sp>
    </p:spTree>
    <p:extLst>
      <p:ext uri="{BB962C8B-B14F-4D97-AF65-F5344CB8AC3E}">
        <p14:creationId xmlns:p14="http://schemas.microsoft.com/office/powerpoint/2010/main" val="42478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Security Center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9203205" cy="437042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A monitoring service that provides threat protection across all your Azure, and on-premises, services.</a:t>
            </a:r>
            <a:endParaRPr lang="en-US" sz="800" dirty="0"/>
          </a:p>
          <a:p>
            <a:pPr lvl="1"/>
            <a:r>
              <a:rPr lang="en-US" sz="2800" dirty="0">
                <a:latin typeface="Segoe UI Semilight" pitchFamily="34" charset="0"/>
                <a:cs typeface="Segoe UI Semilight" pitchFamily="34" charset="0"/>
              </a:rPr>
              <a:t>Provides security recommendations based on your configurations, resources, and networks.</a:t>
            </a:r>
          </a:p>
          <a:p>
            <a:pPr lvl="1"/>
            <a:r>
              <a:rPr lang="en-US" sz="2800" dirty="0">
                <a:latin typeface="Segoe UI Semilight" pitchFamily="34" charset="0"/>
                <a:cs typeface="Segoe UI Semilight" pitchFamily="34" charset="0"/>
              </a:rPr>
              <a:t>Monitors security settings across your on-premises and cloud workloads.</a:t>
            </a:r>
          </a:p>
          <a:p>
            <a:pPr lvl="1"/>
            <a:r>
              <a:rPr lang="en-US" sz="2800" dirty="0">
                <a:latin typeface="Segoe UI Semilight" pitchFamily="34" charset="0"/>
                <a:cs typeface="Segoe UI Semilight" pitchFamily="34" charset="0"/>
              </a:rPr>
              <a:t>Automatically applies your security policies to any new services you provision.</a:t>
            </a:r>
          </a:p>
          <a:p>
            <a:pPr marL="0" indent="0">
              <a:buNone/>
            </a:pP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Azure Security Center icon">
            <a:extLst>
              <a:ext uri="{FF2B5EF4-FFF2-40B4-BE49-F238E27FC236}">
                <a16:creationId xmlns:a16="http://schemas.microsoft.com/office/drawing/2014/main" id="{DCC03043-BD46-4F9F-AF26-68C5A9D271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05" y="2601484"/>
            <a:ext cx="1517989" cy="16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 usage scenarios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861774"/>
          </a:xfrm>
        </p:spPr>
        <p:txBody>
          <a:bodyPr/>
          <a:lstStyle/>
          <a:p>
            <a:r>
              <a:rPr lang="en-IE" dirty="0"/>
              <a:t>You can use Security Center in the </a:t>
            </a:r>
            <a:r>
              <a:rPr lang="en-IE" i="1" dirty="0"/>
              <a:t>Detect</a:t>
            </a:r>
            <a:r>
              <a:rPr lang="en-IE" dirty="0"/>
              <a:t>, </a:t>
            </a:r>
            <a:r>
              <a:rPr lang="en-IE" i="1" dirty="0"/>
              <a:t>Assess</a:t>
            </a:r>
            <a:r>
              <a:rPr lang="en-IE" dirty="0"/>
              <a:t>, and </a:t>
            </a:r>
            <a:r>
              <a:rPr lang="en-IE" i="1" dirty="0"/>
              <a:t>Diagnose</a:t>
            </a:r>
            <a:r>
              <a:rPr lang="en-IE" dirty="0"/>
              <a:t> stages of an incident response.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9C7CEB2-BCF1-460F-8357-2EF2B0852923}"/>
              </a:ext>
            </a:extLst>
          </p:cNvPr>
          <p:cNvSpPr txBox="1">
            <a:spLocks/>
          </p:cNvSpPr>
          <p:nvPr/>
        </p:nvSpPr>
        <p:spPr>
          <a:xfrm>
            <a:off x="584200" y="5422503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Use Security Center recommendations to enhance security.</a:t>
            </a:r>
          </a:p>
        </p:txBody>
      </p:sp>
      <p:pic>
        <p:nvPicPr>
          <p:cNvPr id="3" name="Picture 2" descr="Circular arrows point from the words detect, to assess, to diagnose, to stabilize, to close.">
            <a:extLst>
              <a:ext uri="{FF2B5EF4-FFF2-40B4-BE49-F238E27FC236}">
                <a16:creationId xmlns:a16="http://schemas.microsoft.com/office/drawing/2014/main" id="{9834318F-DB24-4804-A398-2D744FD4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9924" y="2721570"/>
            <a:ext cx="8007071" cy="23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Key Vault</a:t>
            </a:r>
          </a:p>
        </p:txBody>
      </p:sp>
      <p:pic>
        <p:nvPicPr>
          <p:cNvPr id="4" name="Picture 3" descr=" Azure Key Vault icon">
            <a:extLst>
              <a:ext uri="{FF2B5EF4-FFF2-40B4-BE49-F238E27FC236}">
                <a16:creationId xmlns:a16="http://schemas.microsoft.com/office/drawing/2014/main" id="{3940FE5B-E5F1-495B-B1ED-5B6F49BDC2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44" y="2523790"/>
            <a:ext cx="1891657" cy="18104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A79C-9AAE-4B8D-AA74-7285B8DC1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9408886" cy="4025717"/>
          </a:xfrm>
        </p:spPr>
        <p:txBody>
          <a:bodyPr/>
          <a:lstStyle/>
          <a:p>
            <a:r>
              <a:rPr lang="en-US" dirty="0"/>
              <a:t>Stores application secrets in a centralized cloud location, to securely control access permissions, and access logging.</a:t>
            </a:r>
          </a:p>
          <a:p>
            <a:pPr marL="0" indent="0">
              <a:buNone/>
            </a:pPr>
            <a:endParaRPr lang="en-US" sz="800" dirty="0"/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Secrets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Certificate management.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Storing secrets backed by hardware security modules (HSMs).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01: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4146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Walkthrough-Implement Azure Key 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1C9EC-5810-4D50-B5D7-CDA8F697D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Azure Key vault and then create a password secret within the key vault.</a:t>
            </a: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514350">
              <a:buFont typeface="+mj-lt"/>
              <a:buAutoNum type="arabicPeriod"/>
            </a:pPr>
            <a:r>
              <a:rPr lang="en-IE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Azure key vault.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IE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 secret to the Azure key vault.</a:t>
            </a:r>
          </a:p>
          <a:p>
            <a:pPr marL="742950" lvl="1" indent="-514350">
              <a:buFont typeface="+mj-lt"/>
              <a:buAutoNum type="arabicPeriod"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514350">
              <a:buFont typeface="+mj-lt"/>
              <a:buAutoNum type="arabicPeriod"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IE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877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05: Azure Governance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4423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162781"/>
            <a:ext cx="8829114" cy="443820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Stay compliant with your corporate standards and service level agreements (SLAs) by using policy definitions to enforce rules and effects for your Azure resources.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Evaluates and identifies Azure resources that do not comply with your policies.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Provides built-in policy and initiative definitions, under categories such as Storage, Networking, Compute, Security Center, and Monitoring.</a:t>
            </a:r>
          </a:p>
          <a:p>
            <a:pPr marL="0" indent="0">
              <a:buNone/>
            </a:pP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Azure Policy icon. ">
            <a:extLst>
              <a:ext uri="{FF2B5EF4-FFF2-40B4-BE49-F238E27FC236}">
                <a16:creationId xmlns:a16="http://schemas.microsoft.com/office/drawing/2014/main" id="{A1199454-6EBB-473B-A542-21830179E4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583" y="3429000"/>
            <a:ext cx="1830818" cy="16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Implementing Azure Policy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71E6940-965B-468E-95B2-E73F4D435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2857447"/>
            <a:ext cx="11018520" cy="1895904"/>
          </a:xfrm>
        </p:spPr>
        <p:txBody>
          <a:bodyPr/>
          <a:lstStyle/>
          <a:p>
            <a:r>
              <a:rPr lang="en-US" dirty="0"/>
              <a:t>A policy definition expresses what to evaluate and what action to take. </a:t>
            </a:r>
          </a:p>
          <a:p>
            <a:r>
              <a:rPr lang="en-US" dirty="0"/>
              <a:t>Implement your policy definition by assigning it to a group of resources.</a:t>
            </a:r>
          </a:p>
          <a:p>
            <a:r>
              <a:rPr lang="en-US" dirty="0"/>
              <a:t>Review the results. Results are either compliant or non-compliant. </a:t>
            </a:r>
          </a:p>
        </p:txBody>
      </p:sp>
      <p:sp>
        <p:nvSpPr>
          <p:cNvPr id="33" name="Freeform: Shape 32" descr="Flowchart of the three steps described in the topic. ">
            <a:extLst>
              <a:ext uri="{FF2B5EF4-FFF2-40B4-BE49-F238E27FC236}">
                <a16:creationId xmlns:a16="http://schemas.microsoft.com/office/drawing/2014/main" id="{B12F4645-B73D-4B68-9022-BFCE1F7E9D5B}"/>
              </a:ext>
            </a:extLst>
          </p:cNvPr>
          <p:cNvSpPr/>
          <p:nvPr/>
        </p:nvSpPr>
        <p:spPr>
          <a:xfrm>
            <a:off x="4090882" y="1507341"/>
            <a:ext cx="3366793" cy="973178"/>
          </a:xfrm>
          <a:custGeom>
            <a:avLst/>
            <a:gdLst>
              <a:gd name="connsiteX0" fmla="*/ 0 w 1171415"/>
              <a:gd name="connsiteY0" fmla="*/ 110111 h 660653"/>
              <a:gd name="connsiteX1" fmla="*/ 110111 w 1171415"/>
              <a:gd name="connsiteY1" fmla="*/ 0 h 660653"/>
              <a:gd name="connsiteX2" fmla="*/ 1061304 w 1171415"/>
              <a:gd name="connsiteY2" fmla="*/ 0 h 660653"/>
              <a:gd name="connsiteX3" fmla="*/ 1171415 w 1171415"/>
              <a:gd name="connsiteY3" fmla="*/ 110111 h 660653"/>
              <a:gd name="connsiteX4" fmla="*/ 1171415 w 1171415"/>
              <a:gd name="connsiteY4" fmla="*/ 550542 h 660653"/>
              <a:gd name="connsiteX5" fmla="*/ 1061304 w 1171415"/>
              <a:gd name="connsiteY5" fmla="*/ 660653 h 660653"/>
              <a:gd name="connsiteX6" fmla="*/ 110111 w 1171415"/>
              <a:gd name="connsiteY6" fmla="*/ 660653 h 660653"/>
              <a:gd name="connsiteX7" fmla="*/ 0 w 1171415"/>
              <a:gd name="connsiteY7" fmla="*/ 550542 h 660653"/>
              <a:gd name="connsiteX8" fmla="*/ 0 w 1171415"/>
              <a:gd name="connsiteY8" fmla="*/ 110111 h 66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415" h="660653">
                <a:moveTo>
                  <a:pt x="0" y="110111"/>
                </a:moveTo>
                <a:cubicBezTo>
                  <a:pt x="0" y="49298"/>
                  <a:pt x="49298" y="0"/>
                  <a:pt x="110111" y="0"/>
                </a:cubicBezTo>
                <a:lnTo>
                  <a:pt x="1061304" y="0"/>
                </a:lnTo>
                <a:cubicBezTo>
                  <a:pt x="1122117" y="0"/>
                  <a:pt x="1171415" y="49298"/>
                  <a:pt x="1171415" y="110111"/>
                </a:cubicBezTo>
                <a:lnTo>
                  <a:pt x="1171415" y="550542"/>
                </a:lnTo>
                <a:cubicBezTo>
                  <a:pt x="1171415" y="611355"/>
                  <a:pt x="1122117" y="660653"/>
                  <a:pt x="1061304" y="660653"/>
                </a:cubicBezTo>
                <a:lnTo>
                  <a:pt x="110111" y="660653"/>
                </a:lnTo>
                <a:cubicBezTo>
                  <a:pt x="49298" y="660653"/>
                  <a:pt x="0" y="611355"/>
                  <a:pt x="0" y="550542"/>
                </a:cubicBezTo>
                <a:lnTo>
                  <a:pt x="0" y="1101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970" tIns="77970" rIns="77970" bIns="7797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Assign the definition to resources </a:t>
            </a:r>
            <a:endParaRPr lang="en-US" sz="2800" b="1" kern="1200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B841B4-55FD-441C-8169-666C6786B2BE}"/>
              </a:ext>
            </a:extLst>
          </p:cNvPr>
          <p:cNvSpPr/>
          <p:nvPr/>
        </p:nvSpPr>
        <p:spPr>
          <a:xfrm>
            <a:off x="8020819" y="1507341"/>
            <a:ext cx="2940081" cy="973178"/>
          </a:xfrm>
          <a:custGeom>
            <a:avLst/>
            <a:gdLst>
              <a:gd name="connsiteX0" fmla="*/ 0 w 1171415"/>
              <a:gd name="connsiteY0" fmla="*/ 110111 h 660653"/>
              <a:gd name="connsiteX1" fmla="*/ 110111 w 1171415"/>
              <a:gd name="connsiteY1" fmla="*/ 0 h 660653"/>
              <a:gd name="connsiteX2" fmla="*/ 1061304 w 1171415"/>
              <a:gd name="connsiteY2" fmla="*/ 0 h 660653"/>
              <a:gd name="connsiteX3" fmla="*/ 1171415 w 1171415"/>
              <a:gd name="connsiteY3" fmla="*/ 110111 h 660653"/>
              <a:gd name="connsiteX4" fmla="*/ 1171415 w 1171415"/>
              <a:gd name="connsiteY4" fmla="*/ 550542 h 660653"/>
              <a:gd name="connsiteX5" fmla="*/ 1061304 w 1171415"/>
              <a:gd name="connsiteY5" fmla="*/ 660653 h 660653"/>
              <a:gd name="connsiteX6" fmla="*/ 110111 w 1171415"/>
              <a:gd name="connsiteY6" fmla="*/ 660653 h 660653"/>
              <a:gd name="connsiteX7" fmla="*/ 0 w 1171415"/>
              <a:gd name="connsiteY7" fmla="*/ 550542 h 660653"/>
              <a:gd name="connsiteX8" fmla="*/ 0 w 1171415"/>
              <a:gd name="connsiteY8" fmla="*/ 110111 h 66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415" h="660653">
                <a:moveTo>
                  <a:pt x="0" y="110111"/>
                </a:moveTo>
                <a:cubicBezTo>
                  <a:pt x="0" y="49298"/>
                  <a:pt x="49298" y="0"/>
                  <a:pt x="110111" y="0"/>
                </a:cubicBezTo>
                <a:lnTo>
                  <a:pt x="1061304" y="0"/>
                </a:lnTo>
                <a:cubicBezTo>
                  <a:pt x="1122117" y="0"/>
                  <a:pt x="1171415" y="49298"/>
                  <a:pt x="1171415" y="110111"/>
                </a:cubicBezTo>
                <a:lnTo>
                  <a:pt x="1171415" y="550542"/>
                </a:lnTo>
                <a:cubicBezTo>
                  <a:pt x="1171415" y="611355"/>
                  <a:pt x="1122117" y="660653"/>
                  <a:pt x="1061304" y="660653"/>
                </a:cubicBezTo>
                <a:lnTo>
                  <a:pt x="110111" y="660653"/>
                </a:lnTo>
                <a:cubicBezTo>
                  <a:pt x="49298" y="660653"/>
                  <a:pt x="0" y="611355"/>
                  <a:pt x="0" y="550542"/>
                </a:cubicBezTo>
                <a:lnTo>
                  <a:pt x="0" y="1101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970" tIns="77970" rIns="77970" bIns="7797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0" kern="12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Review the evaluation results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BB5B077-F1BD-47AC-A835-CC465E8ED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628045" y="1694898"/>
            <a:ext cx="426712" cy="55399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A7EE8BE-9265-4BB5-9416-7470A76E5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72073" y="1674465"/>
            <a:ext cx="426712" cy="55399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F396A5-F178-4E18-900F-C1B60BD0B3E6}"/>
              </a:ext>
            </a:extLst>
          </p:cNvPr>
          <p:cNvSpPr/>
          <p:nvPr/>
        </p:nvSpPr>
        <p:spPr>
          <a:xfrm>
            <a:off x="877172" y="1485308"/>
            <a:ext cx="2940081" cy="973178"/>
          </a:xfrm>
          <a:custGeom>
            <a:avLst/>
            <a:gdLst>
              <a:gd name="connsiteX0" fmla="*/ 0 w 1171415"/>
              <a:gd name="connsiteY0" fmla="*/ 110111 h 660653"/>
              <a:gd name="connsiteX1" fmla="*/ 110111 w 1171415"/>
              <a:gd name="connsiteY1" fmla="*/ 0 h 660653"/>
              <a:gd name="connsiteX2" fmla="*/ 1061304 w 1171415"/>
              <a:gd name="connsiteY2" fmla="*/ 0 h 660653"/>
              <a:gd name="connsiteX3" fmla="*/ 1171415 w 1171415"/>
              <a:gd name="connsiteY3" fmla="*/ 110111 h 660653"/>
              <a:gd name="connsiteX4" fmla="*/ 1171415 w 1171415"/>
              <a:gd name="connsiteY4" fmla="*/ 550542 h 660653"/>
              <a:gd name="connsiteX5" fmla="*/ 1061304 w 1171415"/>
              <a:gd name="connsiteY5" fmla="*/ 660653 h 660653"/>
              <a:gd name="connsiteX6" fmla="*/ 110111 w 1171415"/>
              <a:gd name="connsiteY6" fmla="*/ 660653 h 660653"/>
              <a:gd name="connsiteX7" fmla="*/ 0 w 1171415"/>
              <a:gd name="connsiteY7" fmla="*/ 550542 h 660653"/>
              <a:gd name="connsiteX8" fmla="*/ 0 w 1171415"/>
              <a:gd name="connsiteY8" fmla="*/ 110111 h 66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415" h="660653">
                <a:moveTo>
                  <a:pt x="0" y="110111"/>
                </a:moveTo>
                <a:cubicBezTo>
                  <a:pt x="0" y="49298"/>
                  <a:pt x="49298" y="0"/>
                  <a:pt x="110111" y="0"/>
                </a:cubicBezTo>
                <a:lnTo>
                  <a:pt x="1061304" y="0"/>
                </a:lnTo>
                <a:cubicBezTo>
                  <a:pt x="1122117" y="0"/>
                  <a:pt x="1171415" y="49298"/>
                  <a:pt x="1171415" y="110111"/>
                </a:cubicBezTo>
                <a:lnTo>
                  <a:pt x="1171415" y="550542"/>
                </a:lnTo>
                <a:cubicBezTo>
                  <a:pt x="1171415" y="611355"/>
                  <a:pt x="1122117" y="660653"/>
                  <a:pt x="1061304" y="660653"/>
                </a:cubicBezTo>
                <a:lnTo>
                  <a:pt x="110111" y="660653"/>
                </a:lnTo>
                <a:cubicBezTo>
                  <a:pt x="49298" y="660653"/>
                  <a:pt x="0" y="611355"/>
                  <a:pt x="0" y="550542"/>
                </a:cubicBezTo>
                <a:lnTo>
                  <a:pt x="0" y="1101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970" tIns="77970" rIns="77970" bIns="7797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definition</a:t>
            </a:r>
          </a:p>
        </p:txBody>
      </p:sp>
    </p:spTree>
    <p:extLst>
      <p:ext uri="{BB962C8B-B14F-4D97-AF65-F5344CB8AC3E}">
        <p14:creationId xmlns:p14="http://schemas.microsoft.com/office/powerpoint/2010/main" val="7428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Policy Initiatives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3643122"/>
            <a:ext cx="11179274" cy="3188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Policy Initiatives work with Azure Policies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Initiative definitions 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roup multiple policy definitions into a single unit, to track compliance at a higher scope. For example, one initiative can monitor all your Azure Security Center recommendations.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Initiative assignments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assigned to a specific scope and reduce the need to make an initiative definition for each scope. 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Policy definitions are grouped in an Initiative Definition and then using an Initiative Assignment are associated with resources. ">
            <a:extLst>
              <a:ext uri="{FF2B5EF4-FFF2-40B4-BE49-F238E27FC236}">
                <a16:creationId xmlns:a16="http://schemas.microsoft.com/office/drawing/2014/main" id="{C1883941-2F2C-44B5-928E-FB7D3006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81" y="1255299"/>
            <a:ext cx="7343889" cy="22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an Azure Policy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80702F-1F1F-4122-9720-FE45ECAD6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Azure Policy to restrict deployment of Azure resources to a specific location.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assignment.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allowed location policy.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Delete the policy assignment.</a:t>
            </a: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9972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Role-based access control (RBAC)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5509610" cy="3619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Fine-grained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Segregate duties within your team and grant only the amount of access to users that they need to perform their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allowing or disallowing access to the Azure portal, and controlling access to resources.</a:t>
            </a:r>
          </a:p>
        </p:txBody>
      </p:sp>
      <p:grpSp>
        <p:nvGrpSpPr>
          <p:cNvPr id="7" name="Group 6" descr="Users, apps, and user groups are shown using Azure Active Directory to access an Azure subscription with resource groups. ">
            <a:extLst>
              <a:ext uri="{FF2B5EF4-FFF2-40B4-BE49-F238E27FC236}">
                <a16:creationId xmlns:a16="http://schemas.microsoft.com/office/drawing/2014/main" id="{70B0E3CB-0EC7-411F-8A0B-4DAAECFD6F02}"/>
              </a:ext>
            </a:extLst>
          </p:cNvPr>
          <p:cNvGrpSpPr/>
          <p:nvPr/>
        </p:nvGrpSpPr>
        <p:grpSpPr>
          <a:xfrm>
            <a:off x="6422571" y="1188720"/>
            <a:ext cx="5428030" cy="4101737"/>
            <a:chOff x="6145148" y="1188720"/>
            <a:chExt cx="5705453" cy="42611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A2A828-8E9B-40C6-B14E-6C4A4547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901" y="3638169"/>
              <a:ext cx="542676" cy="542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3A3BAA-233D-47EE-AFBA-254E99117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148" y="3638169"/>
              <a:ext cx="542676" cy="542676"/>
            </a:xfrm>
            <a:prstGeom prst="rect">
              <a:avLst/>
            </a:prstGeom>
          </p:spPr>
        </p:pic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C23977A-8C5E-4ECD-A1D0-62EE1BF9FAF3}"/>
                </a:ext>
              </a:extLst>
            </p:cNvPr>
            <p:cNvSpPr/>
            <p:nvPr/>
          </p:nvSpPr>
          <p:spPr>
            <a:xfrm>
              <a:off x="7206998" y="1739900"/>
              <a:ext cx="3022600" cy="1892300"/>
            </a:xfrm>
            <a:custGeom>
              <a:avLst/>
              <a:gdLst>
                <a:gd name="connsiteX0" fmla="*/ 0 w 3022600"/>
                <a:gd name="connsiteY0" fmla="*/ 1892300 h 1892300"/>
                <a:gd name="connsiteX1" fmla="*/ 0 w 3022600"/>
                <a:gd name="connsiteY1" fmla="*/ 0 h 1892300"/>
                <a:gd name="connsiteX2" fmla="*/ 3022600 w 3022600"/>
                <a:gd name="connsiteY2" fmla="*/ 0 h 1892300"/>
                <a:gd name="connsiteX3" fmla="*/ 3022600 w 3022600"/>
                <a:gd name="connsiteY3" fmla="*/ 1562100 h 189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2600" h="1892300">
                  <a:moveTo>
                    <a:pt x="0" y="1892300"/>
                  </a:moveTo>
                  <a:lnTo>
                    <a:pt x="0" y="0"/>
                  </a:lnTo>
                  <a:lnTo>
                    <a:pt x="3022600" y="0"/>
                  </a:lnTo>
                  <a:lnTo>
                    <a:pt x="3022600" y="1562100"/>
                  </a:lnTo>
                </a:path>
              </a:pathLst>
            </a:cu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80D6E929-CA03-4664-9537-A06A9D35863F}"/>
                </a:ext>
              </a:extLst>
            </p:cNvPr>
            <p:cNvSpPr/>
            <p:nvPr/>
          </p:nvSpPr>
          <p:spPr>
            <a:xfrm>
              <a:off x="6414998" y="3224213"/>
              <a:ext cx="1583022" cy="419100"/>
            </a:xfrm>
            <a:custGeom>
              <a:avLst/>
              <a:gdLst>
                <a:gd name="connsiteX0" fmla="*/ 0 w 1628775"/>
                <a:gd name="connsiteY0" fmla="*/ 404812 h 419100"/>
                <a:gd name="connsiteX1" fmla="*/ 0 w 1628775"/>
                <a:gd name="connsiteY1" fmla="*/ 0 h 419100"/>
                <a:gd name="connsiteX2" fmla="*/ 1628775 w 1628775"/>
                <a:gd name="connsiteY2" fmla="*/ 0 h 419100"/>
                <a:gd name="connsiteX3" fmla="*/ 1628775 w 1628775"/>
                <a:gd name="connsiteY3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419100">
                  <a:moveTo>
                    <a:pt x="0" y="404812"/>
                  </a:moveTo>
                  <a:lnTo>
                    <a:pt x="0" y="0"/>
                  </a:lnTo>
                  <a:lnTo>
                    <a:pt x="1628775" y="0"/>
                  </a:lnTo>
                  <a:lnTo>
                    <a:pt x="1628775" y="419100"/>
                  </a:lnTo>
                </a:path>
              </a:pathLst>
            </a:cu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8342C213-7970-481F-81D3-AD56ABF607AF}"/>
                </a:ext>
              </a:extLst>
            </p:cNvPr>
            <p:cNvSpPr/>
            <p:nvPr/>
          </p:nvSpPr>
          <p:spPr>
            <a:xfrm>
              <a:off x="10496460" y="3454400"/>
              <a:ext cx="376238" cy="1558777"/>
            </a:xfrm>
            <a:custGeom>
              <a:avLst/>
              <a:gdLst>
                <a:gd name="connsiteX0" fmla="*/ 0 w 466725"/>
                <a:gd name="connsiteY0" fmla="*/ 0 h 1481137"/>
                <a:gd name="connsiteX1" fmla="*/ 309563 w 466725"/>
                <a:gd name="connsiteY1" fmla="*/ 0 h 1481137"/>
                <a:gd name="connsiteX2" fmla="*/ 309563 w 466725"/>
                <a:gd name="connsiteY2" fmla="*/ 1481137 h 1481137"/>
                <a:gd name="connsiteX3" fmla="*/ 466725 w 466725"/>
                <a:gd name="connsiteY3" fmla="*/ 1481137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1481137">
                  <a:moveTo>
                    <a:pt x="0" y="0"/>
                  </a:moveTo>
                  <a:lnTo>
                    <a:pt x="309563" y="0"/>
                  </a:lnTo>
                  <a:lnTo>
                    <a:pt x="309563" y="1481137"/>
                  </a:lnTo>
                  <a:lnTo>
                    <a:pt x="466725" y="1481137"/>
                  </a:lnTo>
                </a:path>
              </a:pathLst>
            </a:cu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08310F-B467-40E9-9339-679122D9A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445" y="1188720"/>
              <a:ext cx="935706" cy="9357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F6E8E7-BA73-4283-97BD-088BE833DC6B}"/>
                </a:ext>
              </a:extLst>
            </p:cNvPr>
            <p:cNvSpPr/>
            <p:nvPr/>
          </p:nvSpPr>
          <p:spPr>
            <a:xfrm>
              <a:off x="8088770" y="2132856"/>
              <a:ext cx="12590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Active Directory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8FAB1A-CB69-44FD-BD1F-AB9A21BEABC6}"/>
                </a:ext>
              </a:extLst>
            </p:cNvPr>
            <p:cNvSpPr/>
            <p:nvPr/>
          </p:nvSpPr>
          <p:spPr>
            <a:xfrm>
              <a:off x="10789798" y="4473116"/>
              <a:ext cx="106080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Resource group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22B93B-6D97-4A44-A4D2-2BDDA3BA6CAF}"/>
                </a:ext>
              </a:extLst>
            </p:cNvPr>
            <p:cNvSpPr/>
            <p:nvPr/>
          </p:nvSpPr>
          <p:spPr>
            <a:xfrm>
              <a:off x="10786821" y="5265204"/>
              <a:ext cx="106080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Resource group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F370D2-2F9F-4F15-9627-0090613B419A}"/>
                </a:ext>
              </a:extLst>
            </p:cNvPr>
            <p:cNvCxnSpPr/>
            <p:nvPr/>
          </p:nvCxnSpPr>
          <p:spPr>
            <a:xfrm>
              <a:off x="10744892" y="4287091"/>
              <a:ext cx="305078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9FFB16-77FF-4057-9334-C2964659033C}"/>
                </a:ext>
              </a:extLst>
            </p:cNvPr>
            <p:cNvCxnSpPr/>
            <p:nvPr/>
          </p:nvCxnSpPr>
          <p:spPr>
            <a:xfrm>
              <a:off x="10744892" y="5013177"/>
              <a:ext cx="305078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B9F2D5-B926-4EA2-953E-B2DC019EE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9970" y="4016862"/>
              <a:ext cx="540458" cy="54045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DE48B0-0F00-40BA-9B90-FAF7F39A4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9970" y="4725144"/>
              <a:ext cx="540458" cy="5404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883536-C726-4036-A727-AD9988E40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1267" y="3675774"/>
              <a:ext cx="621846" cy="46943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E1E3C6-BA28-4271-BD12-98D00B8ED4F3}"/>
                </a:ext>
              </a:extLst>
            </p:cNvPr>
            <p:cNvSpPr/>
            <p:nvPr/>
          </p:nvSpPr>
          <p:spPr>
            <a:xfrm>
              <a:off x="6172138" y="415974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0C9A37-CE2E-420A-8392-953A2123CCAD}"/>
                </a:ext>
              </a:extLst>
            </p:cNvPr>
            <p:cNvSpPr/>
            <p:nvPr/>
          </p:nvSpPr>
          <p:spPr>
            <a:xfrm>
              <a:off x="6924311" y="4159746"/>
              <a:ext cx="5293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8F00B6-1F4B-478F-A8D4-525A7666CBD4}"/>
                </a:ext>
              </a:extLst>
            </p:cNvPr>
            <p:cNvSpPr/>
            <p:nvPr/>
          </p:nvSpPr>
          <p:spPr>
            <a:xfrm>
              <a:off x="7501824" y="4159746"/>
              <a:ext cx="10049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groups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4FD503-0CA6-4162-9BA8-3DEA6F1034B1}"/>
                </a:ext>
              </a:extLst>
            </p:cNvPr>
            <p:cNvSpPr/>
            <p:nvPr/>
          </p:nvSpPr>
          <p:spPr>
            <a:xfrm>
              <a:off x="9469108" y="3643313"/>
              <a:ext cx="1008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subscription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EBD996-9BCE-428C-86F7-E60671E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155" y="3213636"/>
              <a:ext cx="1361218" cy="476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89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Manage access with RBAC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1794B-C003-4982-9898-A99DBE907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 roles and view activity logs.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and assign roles.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the activity log and remove a role assignment.</a:t>
            </a: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5237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locks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4008296"/>
            <a:ext cx="11018520" cy="18097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Protect your Azure resources from accidental deletion or modification.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Manage locks at subscription, resource group, or individual resource levels within Azure Portal.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24333"/>
              </p:ext>
            </p:extLst>
          </p:nvPr>
        </p:nvGraphicFramePr>
        <p:xfrm>
          <a:off x="1002535" y="1683521"/>
          <a:ext cx="9948232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Lock Types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Read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Update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Delete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CanNotDelete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ReadOnly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Manage Resource Locks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1763B-8276-449A-A2E6-8F31E827B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resource group, add a lock to the resource group and test deletion, test deleting a resource in the resource group, and remove the resource lock.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resource group.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 resource lock to prevent deletion of a resource group.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deleting a member of the resource group.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Remove the resource lock.</a:t>
            </a:r>
          </a:p>
          <a:p>
            <a:pPr marL="0" indent="0">
              <a:buNone/>
            </a:pPr>
            <a:endParaRPr lang="en-IE" dirty="0">
              <a:solidFill>
                <a:schemeClr val="tx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828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– Learning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how to secure network connectivity in Microsoft Azure.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identity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security tools and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governance methodologies.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monitoring and reporting in Azure.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privacy, compliance, and data protection standards in Azure.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Blueprints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8067416" cy="3516091"/>
          </a:xfrm>
        </p:spPr>
        <p:txBody>
          <a:bodyPr/>
          <a:lstStyle/>
          <a:p>
            <a:r>
              <a:rPr lang="en-US" noProof="0" dirty="0"/>
              <a:t>Create reusable environment definitions that can recreate your Azure resources and apply your policies instantly.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Help audit and trace your deployments, and maintain compliance using built-in tools and artifacts.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Associate blueprints with specific Azure DevOps build artifacts, and release pipelines, for rigorous tracking.</a:t>
            </a:r>
          </a:p>
          <a:p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Azure Blueprints icon. 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3028950"/>
            <a:ext cx="2704337" cy="26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1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Governance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1"/>
            <a:ext cx="10898039" cy="4136517"/>
          </a:xfrm>
        </p:spPr>
        <p:txBody>
          <a:bodyPr/>
          <a:lstStyle/>
          <a:p>
            <a:r>
              <a:rPr lang="en-IE" dirty="0"/>
              <a:t>There are mainly three aspects to consider in relation to creating and managing subscriptions.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Billing</a:t>
            </a:r>
            <a:r>
              <a:rPr lang="en-IE" dirty="0"/>
              <a:t>. Reports and chargeback can be generated per subscriptions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Access Control</a:t>
            </a:r>
            <a:r>
              <a:rPr lang="en-IE" dirty="0"/>
              <a:t>. A subscription is a deployment boundary for Azure resources and can set up role-based access control.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Subscription Limits</a:t>
            </a:r>
            <a:r>
              <a:rPr lang="en-IE" dirty="0"/>
              <a:t>. Subscriptions are also bound to some hard limitations. If there is a need to go over those limits, then additional subscriptions may be needed. If you hit a hard limit, there is no flexibility.</a:t>
            </a:r>
          </a:p>
        </p:txBody>
      </p:sp>
    </p:spTree>
    <p:extLst>
      <p:ext uri="{BB962C8B-B14F-4D97-AF65-F5344CB8AC3E}">
        <p14:creationId xmlns:p14="http://schemas.microsoft.com/office/powerpoint/2010/main" val="30910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9554411" cy="997196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06: Monitoring and reporting in Azure</a:t>
            </a:r>
          </a:p>
        </p:txBody>
      </p:sp>
    </p:spTree>
    <p:extLst>
      <p:ext uri="{BB962C8B-B14F-4D97-AF65-F5344CB8AC3E}">
        <p14:creationId xmlns:p14="http://schemas.microsoft.com/office/powerpoint/2010/main" val="14678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noProof="0" dirty="0" err="1"/>
              <a:t>ags</a:t>
            </a:r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CFD5310-0FB1-4E69-9816-4452E2D43961}"/>
              </a:ext>
            </a:extLst>
          </p:cNvPr>
          <p:cNvSpPr txBox="1">
            <a:spLocks/>
          </p:cNvSpPr>
          <p:nvPr/>
        </p:nvSpPr>
        <p:spPr>
          <a:xfrm>
            <a:off x="588263" y="1198350"/>
            <a:ext cx="6095566" cy="3274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Provides metadata for your Azure resources. 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Logically organizes resources into a taxonomy. 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Consists of a name-value pair.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IE" dirty="0"/>
              <a:t>Very useful for rolling up billing information.</a:t>
            </a:r>
          </a:p>
        </p:txBody>
      </p:sp>
      <p:grpSp>
        <p:nvGrpSpPr>
          <p:cNvPr id="10" name="Group 9" descr="Several tags are shown: owner:joe, department:marketing,environment:production, and cost-center:marketing. ">
            <a:extLst>
              <a:ext uri="{FF2B5EF4-FFF2-40B4-BE49-F238E27FC236}">
                <a16:creationId xmlns:a16="http://schemas.microsoft.com/office/drawing/2014/main" id="{82F74496-61E1-477D-9885-26F1AA54C56E}"/>
              </a:ext>
            </a:extLst>
          </p:cNvPr>
          <p:cNvGrpSpPr/>
          <p:nvPr/>
        </p:nvGrpSpPr>
        <p:grpSpPr>
          <a:xfrm>
            <a:off x="6389914" y="4791210"/>
            <a:ext cx="5698039" cy="1115914"/>
            <a:chOff x="5085557" y="5445224"/>
            <a:chExt cx="7400359" cy="11159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66ACC0-1EC6-4F42-9FE9-36D4490E359F}"/>
                </a:ext>
              </a:extLst>
            </p:cNvPr>
            <p:cNvSpPr>
              <a:spLocks/>
            </p:cNvSpPr>
            <p:nvPr/>
          </p:nvSpPr>
          <p:spPr>
            <a:xfrm>
              <a:off x="5085557" y="5445224"/>
              <a:ext cx="3661436" cy="1115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lIns="146304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owner: joe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department: marketing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environment: production	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82C1E5-5C94-4E3C-ACE3-6FB07AB3A6F7}"/>
                </a:ext>
              </a:extLst>
            </p:cNvPr>
            <p:cNvSpPr>
              <a:spLocks/>
            </p:cNvSpPr>
            <p:nvPr/>
          </p:nvSpPr>
          <p:spPr>
            <a:xfrm>
              <a:off x="8918109" y="5445224"/>
              <a:ext cx="3567807" cy="1115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lIns="146304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cost-center: marketing</a:t>
              </a:r>
            </a:p>
          </p:txBody>
        </p:sp>
      </p:grpSp>
      <p:grpSp>
        <p:nvGrpSpPr>
          <p:cNvPr id="13" name="Group 12" descr="A tag is associated with a resource or a resource group. ">
            <a:extLst>
              <a:ext uri="{FF2B5EF4-FFF2-40B4-BE49-F238E27FC236}">
                <a16:creationId xmlns:a16="http://schemas.microsoft.com/office/drawing/2014/main" id="{59658300-E451-4B82-B3CC-5FDFB528B92B}"/>
              </a:ext>
            </a:extLst>
          </p:cNvPr>
          <p:cNvGrpSpPr/>
          <p:nvPr/>
        </p:nvGrpSpPr>
        <p:grpSpPr>
          <a:xfrm>
            <a:off x="7141029" y="1189038"/>
            <a:ext cx="3678974" cy="3176133"/>
            <a:chOff x="6121227" y="1189038"/>
            <a:chExt cx="4698776" cy="3830684"/>
          </a:xfrm>
        </p:grpSpPr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B49AC04-3C49-4563-8FD2-DFADD8091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879" y="2979738"/>
              <a:ext cx="3548515" cy="577850"/>
            </a:xfrm>
            <a:custGeom>
              <a:avLst/>
              <a:gdLst>
                <a:gd name="T0" fmla="*/ 1315 w 1315"/>
                <a:gd name="T1" fmla="*/ 283 h 283"/>
                <a:gd name="T2" fmla="*/ 1315 w 1315"/>
                <a:gd name="T3" fmla="*/ 46 h 283"/>
                <a:gd name="T4" fmla="*/ 1268 w 1315"/>
                <a:gd name="T5" fmla="*/ 0 h 283"/>
                <a:gd name="T6" fmla="*/ 46 w 1315"/>
                <a:gd name="T7" fmla="*/ 0 h 283"/>
                <a:gd name="T8" fmla="*/ 0 w 1315"/>
                <a:gd name="T9" fmla="*/ 46 h 283"/>
                <a:gd name="T10" fmla="*/ 0 w 1315"/>
                <a:gd name="T1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5" h="283">
                  <a:moveTo>
                    <a:pt x="1315" y="283"/>
                  </a:moveTo>
                  <a:cubicBezTo>
                    <a:pt x="1315" y="46"/>
                    <a:pt x="1315" y="46"/>
                    <a:pt x="1315" y="46"/>
                  </a:cubicBezTo>
                  <a:cubicBezTo>
                    <a:pt x="1315" y="21"/>
                    <a:pt x="1294" y="0"/>
                    <a:pt x="126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283"/>
                    <a:pt x="0" y="283"/>
                    <a:pt x="0" y="283"/>
                  </a:cubicBezTo>
                </a:path>
              </a:pathLst>
            </a:custGeom>
            <a:noFill/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18B0276-A4BC-4219-B3D8-D10F861742E2}"/>
                </a:ext>
              </a:extLst>
            </p:cNvPr>
            <p:cNvGrpSpPr/>
            <p:nvPr/>
          </p:nvGrpSpPr>
          <p:grpSpPr>
            <a:xfrm>
              <a:off x="7514568" y="1189038"/>
              <a:ext cx="2005012" cy="1966912"/>
              <a:chOff x="7797800" y="1189038"/>
              <a:chExt cx="2005012" cy="1966912"/>
            </a:xfrm>
          </p:grpSpPr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F302027-7202-4EA6-9A1B-EC7798282C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97800" y="1189038"/>
                <a:ext cx="2005012" cy="1963737"/>
              </a:xfrm>
              <a:custGeom>
                <a:avLst/>
                <a:gdLst>
                  <a:gd name="T0" fmla="*/ 0 w 982"/>
                  <a:gd name="T1" fmla="*/ 89 h 963"/>
                  <a:gd name="T2" fmla="*/ 6 w 982"/>
                  <a:gd name="T3" fmla="*/ 396 h 963"/>
                  <a:gd name="T4" fmla="*/ 590 w 982"/>
                  <a:gd name="T5" fmla="*/ 963 h 963"/>
                  <a:gd name="T6" fmla="*/ 982 w 982"/>
                  <a:gd name="T7" fmla="*/ 557 h 963"/>
                  <a:gd name="T8" fmla="*/ 404 w 982"/>
                  <a:gd name="T9" fmla="*/ 0 h 963"/>
                  <a:gd name="T10" fmla="*/ 80 w 982"/>
                  <a:gd name="T11" fmla="*/ 5 h 963"/>
                  <a:gd name="T12" fmla="*/ 0 w 982"/>
                  <a:gd name="T13" fmla="*/ 89 h 963"/>
                  <a:gd name="T14" fmla="*/ 221 w 982"/>
                  <a:gd name="T15" fmla="*/ 100 h 963"/>
                  <a:gd name="T16" fmla="*/ 223 w 982"/>
                  <a:gd name="T17" fmla="*/ 217 h 963"/>
                  <a:gd name="T18" fmla="*/ 106 w 982"/>
                  <a:gd name="T19" fmla="*/ 219 h 963"/>
                  <a:gd name="T20" fmla="*/ 104 w 982"/>
                  <a:gd name="T21" fmla="*/ 103 h 963"/>
                  <a:gd name="T22" fmla="*/ 221 w 982"/>
                  <a:gd name="T23" fmla="*/ 10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2" h="963">
                    <a:moveTo>
                      <a:pt x="0" y="89"/>
                    </a:moveTo>
                    <a:cubicBezTo>
                      <a:pt x="6" y="396"/>
                      <a:pt x="6" y="396"/>
                      <a:pt x="6" y="396"/>
                    </a:cubicBezTo>
                    <a:cubicBezTo>
                      <a:pt x="590" y="963"/>
                      <a:pt x="590" y="963"/>
                      <a:pt x="590" y="963"/>
                    </a:cubicBezTo>
                    <a:cubicBezTo>
                      <a:pt x="982" y="557"/>
                      <a:pt x="982" y="557"/>
                      <a:pt x="982" y="557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0" y="89"/>
                    </a:lnTo>
                    <a:close/>
                    <a:moveTo>
                      <a:pt x="221" y="100"/>
                    </a:moveTo>
                    <a:cubicBezTo>
                      <a:pt x="254" y="132"/>
                      <a:pt x="255" y="184"/>
                      <a:pt x="223" y="217"/>
                    </a:cubicBezTo>
                    <a:cubicBezTo>
                      <a:pt x="191" y="250"/>
                      <a:pt x="139" y="251"/>
                      <a:pt x="106" y="219"/>
                    </a:cubicBezTo>
                    <a:cubicBezTo>
                      <a:pt x="74" y="187"/>
                      <a:pt x="73" y="135"/>
                      <a:pt x="104" y="103"/>
                    </a:cubicBezTo>
                    <a:cubicBezTo>
                      <a:pt x="136" y="70"/>
                      <a:pt x="188" y="69"/>
                      <a:pt x="221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C2698FF6-5B0F-452D-B799-0C4CE5E47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9924" y="2514600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B1508F63-FF60-41F2-A34A-D4F4276B5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2774" y="2573338"/>
                <a:ext cx="50800" cy="57150"/>
              </a:xfrm>
              <a:custGeom>
                <a:avLst/>
                <a:gdLst>
                  <a:gd name="T0" fmla="*/ 25 w 25"/>
                  <a:gd name="T1" fmla="*/ 0 h 28"/>
                  <a:gd name="T2" fmla="*/ 24 w 25"/>
                  <a:gd name="T3" fmla="*/ 21 h 28"/>
                  <a:gd name="T4" fmla="*/ 17 w 25"/>
                  <a:gd name="T5" fmla="*/ 28 h 28"/>
                  <a:gd name="T6" fmla="*/ 5 w 25"/>
                  <a:gd name="T7" fmla="*/ 28 h 28"/>
                  <a:gd name="T8" fmla="*/ 3 w 25"/>
                  <a:gd name="T9" fmla="*/ 22 h 28"/>
                  <a:gd name="T10" fmla="*/ 25 w 25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8">
                    <a:moveTo>
                      <a:pt x="25" y="0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1" y="28"/>
                      <a:pt x="17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3" y="2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7A0B0400-6089-48B8-91E7-AA19B9AFC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7212" y="2630488"/>
                <a:ext cx="49212" cy="60325"/>
              </a:xfrm>
              <a:custGeom>
                <a:avLst/>
                <a:gdLst>
                  <a:gd name="T0" fmla="*/ 24 w 24"/>
                  <a:gd name="T1" fmla="*/ 0 h 29"/>
                  <a:gd name="T2" fmla="*/ 24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3 w 24"/>
                  <a:gd name="T9" fmla="*/ 23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134B0F4D-1665-4347-8A0A-928841D6D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0062" y="2690813"/>
                <a:ext cx="50800" cy="57150"/>
              </a:xfrm>
              <a:custGeom>
                <a:avLst/>
                <a:gdLst>
                  <a:gd name="T0" fmla="*/ 25 w 25"/>
                  <a:gd name="T1" fmla="*/ 0 h 28"/>
                  <a:gd name="T2" fmla="*/ 24 w 25"/>
                  <a:gd name="T3" fmla="*/ 21 h 28"/>
                  <a:gd name="T4" fmla="*/ 17 w 25"/>
                  <a:gd name="T5" fmla="*/ 28 h 28"/>
                  <a:gd name="T6" fmla="*/ 5 w 25"/>
                  <a:gd name="T7" fmla="*/ 28 h 28"/>
                  <a:gd name="T8" fmla="*/ 3 w 25"/>
                  <a:gd name="T9" fmla="*/ 22 h 28"/>
                  <a:gd name="T10" fmla="*/ 25 w 25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8">
                    <a:moveTo>
                      <a:pt x="25" y="0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1" y="28"/>
                      <a:pt x="17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3" y="2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E197AEC4-6270-4F3E-859F-A780CAB80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4499" y="2747963"/>
                <a:ext cx="49212" cy="58737"/>
              </a:xfrm>
              <a:custGeom>
                <a:avLst/>
                <a:gdLst>
                  <a:gd name="T0" fmla="*/ 24 w 24"/>
                  <a:gd name="T1" fmla="*/ 0 h 29"/>
                  <a:gd name="T2" fmla="*/ 24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3 w 24"/>
                  <a:gd name="T9" fmla="*/ 23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3" y="23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82C08D6B-80DE-4E97-8AD4-B3761550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7349" y="2805113"/>
                <a:ext cx="50800" cy="58737"/>
              </a:xfrm>
              <a:custGeom>
                <a:avLst/>
                <a:gdLst>
                  <a:gd name="T0" fmla="*/ 25 w 25"/>
                  <a:gd name="T1" fmla="*/ 1 h 29"/>
                  <a:gd name="T2" fmla="*/ 24 w 25"/>
                  <a:gd name="T3" fmla="*/ 22 h 29"/>
                  <a:gd name="T4" fmla="*/ 17 w 25"/>
                  <a:gd name="T5" fmla="*/ 29 h 29"/>
                  <a:gd name="T6" fmla="*/ 5 w 25"/>
                  <a:gd name="T7" fmla="*/ 29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5" y="1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1" y="29"/>
                      <a:pt x="17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7C7E0EC0-162E-466E-BED2-2E156ED91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1787" y="2863850"/>
                <a:ext cx="49212" cy="58737"/>
              </a:xfrm>
              <a:custGeom>
                <a:avLst/>
                <a:gdLst>
                  <a:gd name="T0" fmla="*/ 24 w 24"/>
                  <a:gd name="T1" fmla="*/ 0 h 29"/>
                  <a:gd name="T2" fmla="*/ 24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2 w 24"/>
                  <a:gd name="T9" fmla="*/ 23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2" y="23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E505EF47-FA28-4D5A-A8BE-304F9990D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4637" y="2921000"/>
                <a:ext cx="50800" cy="58737"/>
              </a:xfrm>
              <a:custGeom>
                <a:avLst/>
                <a:gdLst>
                  <a:gd name="T0" fmla="*/ 24 w 25"/>
                  <a:gd name="T1" fmla="*/ 1 h 29"/>
                  <a:gd name="T2" fmla="*/ 24 w 25"/>
                  <a:gd name="T3" fmla="*/ 22 h 29"/>
                  <a:gd name="T4" fmla="*/ 17 w 25"/>
                  <a:gd name="T5" fmla="*/ 29 h 29"/>
                  <a:gd name="T6" fmla="*/ 5 w 25"/>
                  <a:gd name="T7" fmla="*/ 29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1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1" y="29"/>
                      <a:pt x="17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1E2891A6-C9E4-414C-9FBD-EAB36A287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0662" y="2979738"/>
                <a:ext cx="47625" cy="58737"/>
              </a:xfrm>
              <a:custGeom>
                <a:avLst/>
                <a:gdLst>
                  <a:gd name="T0" fmla="*/ 24 w 24"/>
                  <a:gd name="T1" fmla="*/ 0 h 29"/>
                  <a:gd name="T2" fmla="*/ 23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2 w 24"/>
                  <a:gd name="T9" fmla="*/ 22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2" y="22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5FC767D9-7555-4ADE-B08A-F49E1A35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3512" y="3036888"/>
                <a:ext cx="50800" cy="58737"/>
              </a:xfrm>
              <a:custGeom>
                <a:avLst/>
                <a:gdLst>
                  <a:gd name="T0" fmla="*/ 24 w 25"/>
                  <a:gd name="T1" fmla="*/ 1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9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1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1" y="29"/>
                      <a:pt x="16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E69394FA-0B27-4020-93A7-8BEE13501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49" y="3095625"/>
                <a:ext cx="49212" cy="60325"/>
              </a:xfrm>
              <a:custGeom>
                <a:avLst/>
                <a:gdLst>
                  <a:gd name="T0" fmla="*/ 24 w 24"/>
                  <a:gd name="T1" fmla="*/ 0 h 29"/>
                  <a:gd name="T2" fmla="*/ 23 w 24"/>
                  <a:gd name="T3" fmla="*/ 22 h 29"/>
                  <a:gd name="T4" fmla="*/ 16 w 24"/>
                  <a:gd name="T5" fmla="*/ 29 h 29"/>
                  <a:gd name="T6" fmla="*/ 5 w 24"/>
                  <a:gd name="T7" fmla="*/ 28 h 29"/>
                  <a:gd name="T8" fmla="*/ 2 w 24"/>
                  <a:gd name="T9" fmla="*/ 22 h 29"/>
                  <a:gd name="T10" fmla="*/ 24 w 2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9">
                    <a:moveTo>
                      <a:pt x="24" y="0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5"/>
                      <a:pt x="2" y="22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AC2175C8-906D-467E-B7AF-86B9700DD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07337" y="1290638"/>
                <a:ext cx="449262" cy="449262"/>
              </a:xfrm>
              <a:custGeom>
                <a:avLst/>
                <a:gdLst>
                  <a:gd name="T0" fmla="*/ 108 w 220"/>
                  <a:gd name="T1" fmla="*/ 1 h 220"/>
                  <a:gd name="T2" fmla="*/ 1 w 220"/>
                  <a:gd name="T3" fmla="*/ 112 h 220"/>
                  <a:gd name="T4" fmla="*/ 112 w 220"/>
                  <a:gd name="T5" fmla="*/ 219 h 220"/>
                  <a:gd name="T6" fmla="*/ 219 w 220"/>
                  <a:gd name="T7" fmla="*/ 108 h 220"/>
                  <a:gd name="T8" fmla="*/ 108 w 220"/>
                  <a:gd name="T9" fmla="*/ 1 h 220"/>
                  <a:gd name="T10" fmla="*/ 112 w 220"/>
                  <a:gd name="T11" fmla="*/ 191 h 220"/>
                  <a:gd name="T12" fmla="*/ 29 w 220"/>
                  <a:gd name="T13" fmla="*/ 111 h 220"/>
                  <a:gd name="T14" fmla="*/ 109 w 220"/>
                  <a:gd name="T15" fmla="*/ 29 h 220"/>
                  <a:gd name="T16" fmla="*/ 191 w 220"/>
                  <a:gd name="T17" fmla="*/ 108 h 220"/>
                  <a:gd name="T18" fmla="*/ 112 w 220"/>
                  <a:gd name="T19" fmla="*/ 19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220">
                    <a:moveTo>
                      <a:pt x="108" y="1"/>
                    </a:moveTo>
                    <a:cubicBezTo>
                      <a:pt x="48" y="2"/>
                      <a:pt x="0" y="52"/>
                      <a:pt x="1" y="112"/>
                    </a:cubicBezTo>
                    <a:cubicBezTo>
                      <a:pt x="2" y="172"/>
                      <a:pt x="52" y="220"/>
                      <a:pt x="112" y="219"/>
                    </a:cubicBezTo>
                    <a:cubicBezTo>
                      <a:pt x="172" y="218"/>
                      <a:pt x="220" y="168"/>
                      <a:pt x="219" y="108"/>
                    </a:cubicBezTo>
                    <a:cubicBezTo>
                      <a:pt x="218" y="48"/>
                      <a:pt x="168" y="0"/>
                      <a:pt x="108" y="1"/>
                    </a:cubicBezTo>
                    <a:close/>
                    <a:moveTo>
                      <a:pt x="112" y="191"/>
                    </a:moveTo>
                    <a:cubicBezTo>
                      <a:pt x="67" y="192"/>
                      <a:pt x="30" y="156"/>
                      <a:pt x="29" y="111"/>
                    </a:cubicBezTo>
                    <a:cubicBezTo>
                      <a:pt x="28" y="66"/>
                      <a:pt x="64" y="29"/>
                      <a:pt x="109" y="29"/>
                    </a:cubicBezTo>
                    <a:cubicBezTo>
                      <a:pt x="153" y="28"/>
                      <a:pt x="190" y="63"/>
                      <a:pt x="191" y="108"/>
                    </a:cubicBezTo>
                    <a:cubicBezTo>
                      <a:pt x="192" y="153"/>
                      <a:pt x="156" y="190"/>
                      <a:pt x="112" y="191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Freeform 50">
                <a:extLst>
                  <a:ext uri="{FF2B5EF4-FFF2-40B4-BE49-F238E27FC236}">
                    <a16:creationId xmlns:a16="http://schemas.microsoft.com/office/drawing/2014/main" id="{75DF35FD-7D24-44CD-A22A-35A1DD9B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1837" y="1630363"/>
                <a:ext cx="374650" cy="373062"/>
              </a:xfrm>
              <a:custGeom>
                <a:avLst/>
                <a:gdLst>
                  <a:gd name="T0" fmla="*/ 175 w 236"/>
                  <a:gd name="T1" fmla="*/ 73 h 235"/>
                  <a:gd name="T2" fmla="*/ 12 w 236"/>
                  <a:gd name="T3" fmla="*/ 235 h 235"/>
                  <a:gd name="T4" fmla="*/ 0 w 236"/>
                  <a:gd name="T5" fmla="*/ 223 h 235"/>
                  <a:gd name="T6" fmla="*/ 163 w 236"/>
                  <a:gd name="T7" fmla="*/ 61 h 235"/>
                  <a:gd name="T8" fmla="*/ 114 w 236"/>
                  <a:gd name="T9" fmla="*/ 11 h 235"/>
                  <a:gd name="T10" fmla="*/ 124 w 236"/>
                  <a:gd name="T11" fmla="*/ 0 h 235"/>
                  <a:gd name="T12" fmla="*/ 236 w 236"/>
                  <a:gd name="T13" fmla="*/ 111 h 235"/>
                  <a:gd name="T14" fmla="*/ 224 w 236"/>
                  <a:gd name="T15" fmla="*/ 123 h 235"/>
                  <a:gd name="T16" fmla="*/ 175 w 236"/>
                  <a:gd name="T17" fmla="*/ 7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235">
                    <a:moveTo>
                      <a:pt x="175" y="73"/>
                    </a:moveTo>
                    <a:lnTo>
                      <a:pt x="12" y="235"/>
                    </a:lnTo>
                    <a:lnTo>
                      <a:pt x="0" y="223"/>
                    </a:lnTo>
                    <a:lnTo>
                      <a:pt x="163" y="61"/>
                    </a:lnTo>
                    <a:lnTo>
                      <a:pt x="114" y="11"/>
                    </a:lnTo>
                    <a:lnTo>
                      <a:pt x="124" y="0"/>
                    </a:lnTo>
                    <a:lnTo>
                      <a:pt x="236" y="111"/>
                    </a:lnTo>
                    <a:lnTo>
                      <a:pt x="224" y="123"/>
                    </a:lnTo>
                    <a:lnTo>
                      <a:pt x="175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Freeform 51">
                <a:extLst>
                  <a:ext uri="{FF2B5EF4-FFF2-40B4-BE49-F238E27FC236}">
                    <a16:creationId xmlns:a16="http://schemas.microsoft.com/office/drawing/2014/main" id="{8AF74771-722E-41B9-9A63-D57073D2D1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29625" y="1889125"/>
                <a:ext cx="396875" cy="395287"/>
              </a:xfrm>
              <a:custGeom>
                <a:avLst/>
                <a:gdLst>
                  <a:gd name="T0" fmla="*/ 99 w 194"/>
                  <a:gd name="T1" fmla="*/ 184 h 194"/>
                  <a:gd name="T2" fmla="*/ 125 w 194"/>
                  <a:gd name="T3" fmla="*/ 126 h 194"/>
                  <a:gd name="T4" fmla="*/ 67 w 194"/>
                  <a:gd name="T5" fmla="*/ 68 h 194"/>
                  <a:gd name="T6" fmla="*/ 10 w 194"/>
                  <a:gd name="T7" fmla="*/ 94 h 194"/>
                  <a:gd name="T8" fmla="*/ 0 w 194"/>
                  <a:gd name="T9" fmla="*/ 84 h 194"/>
                  <a:gd name="T10" fmla="*/ 185 w 194"/>
                  <a:gd name="T11" fmla="*/ 0 h 194"/>
                  <a:gd name="T12" fmla="*/ 194 w 194"/>
                  <a:gd name="T13" fmla="*/ 9 h 194"/>
                  <a:gd name="T14" fmla="*/ 109 w 194"/>
                  <a:gd name="T15" fmla="*/ 194 h 194"/>
                  <a:gd name="T16" fmla="*/ 99 w 194"/>
                  <a:gd name="T17" fmla="*/ 184 h 194"/>
                  <a:gd name="T18" fmla="*/ 170 w 194"/>
                  <a:gd name="T19" fmla="*/ 30 h 194"/>
                  <a:gd name="T20" fmla="*/ 174 w 194"/>
                  <a:gd name="T21" fmla="*/ 22 h 194"/>
                  <a:gd name="T22" fmla="*/ 177 w 194"/>
                  <a:gd name="T23" fmla="*/ 16 h 194"/>
                  <a:gd name="T24" fmla="*/ 177 w 194"/>
                  <a:gd name="T25" fmla="*/ 16 h 194"/>
                  <a:gd name="T26" fmla="*/ 164 w 194"/>
                  <a:gd name="T27" fmla="*/ 23 h 194"/>
                  <a:gd name="T28" fmla="*/ 79 w 194"/>
                  <a:gd name="T29" fmla="*/ 63 h 194"/>
                  <a:gd name="T30" fmla="*/ 131 w 194"/>
                  <a:gd name="T31" fmla="*/ 115 h 194"/>
                  <a:gd name="T32" fmla="*/ 170 w 194"/>
                  <a:gd name="T33" fmla="*/ 3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4" h="194">
                    <a:moveTo>
                      <a:pt x="99" y="184"/>
                    </a:moveTo>
                    <a:cubicBezTo>
                      <a:pt x="125" y="126"/>
                      <a:pt x="125" y="126"/>
                      <a:pt x="125" y="126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09" y="194"/>
                      <a:pt x="109" y="194"/>
                      <a:pt x="109" y="194"/>
                    </a:cubicBezTo>
                    <a:lnTo>
                      <a:pt x="99" y="184"/>
                    </a:lnTo>
                    <a:close/>
                    <a:moveTo>
                      <a:pt x="170" y="30"/>
                    </a:moveTo>
                    <a:cubicBezTo>
                      <a:pt x="171" y="27"/>
                      <a:pt x="173" y="25"/>
                      <a:pt x="174" y="22"/>
                    </a:cubicBezTo>
                    <a:cubicBezTo>
                      <a:pt x="175" y="20"/>
                      <a:pt x="176" y="18"/>
                      <a:pt x="177" y="16"/>
                    </a:cubicBezTo>
                    <a:cubicBezTo>
                      <a:pt x="177" y="16"/>
                      <a:pt x="177" y="16"/>
                      <a:pt x="177" y="16"/>
                    </a:cubicBezTo>
                    <a:cubicBezTo>
                      <a:pt x="172" y="19"/>
                      <a:pt x="167" y="21"/>
                      <a:pt x="164" y="2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131" y="115"/>
                      <a:pt x="131" y="115"/>
                      <a:pt x="131" y="115"/>
                    </a:cubicBezTo>
                    <a:lnTo>
                      <a:pt x="17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Freeform 52">
                <a:extLst>
                  <a:ext uri="{FF2B5EF4-FFF2-40B4-BE49-F238E27FC236}">
                    <a16:creationId xmlns:a16="http://schemas.microsoft.com/office/drawing/2014/main" id="{6093D0D4-E881-4126-8B8B-B679A8C14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2362" y="2105025"/>
                <a:ext cx="406400" cy="396875"/>
              </a:xfrm>
              <a:custGeom>
                <a:avLst/>
                <a:gdLst>
                  <a:gd name="T0" fmla="*/ 82 w 199"/>
                  <a:gd name="T1" fmla="*/ 195 h 195"/>
                  <a:gd name="T2" fmla="*/ 27 w 199"/>
                  <a:gd name="T3" fmla="*/ 164 h 195"/>
                  <a:gd name="T4" fmla="*/ 1 w 199"/>
                  <a:gd name="T5" fmla="*/ 101 h 195"/>
                  <a:gd name="T6" fmla="*/ 34 w 199"/>
                  <a:gd name="T7" fmla="*/ 35 h 195"/>
                  <a:gd name="T8" fmla="*/ 103 w 199"/>
                  <a:gd name="T9" fmla="*/ 2 h 195"/>
                  <a:gd name="T10" fmla="*/ 172 w 199"/>
                  <a:gd name="T11" fmla="*/ 30 h 195"/>
                  <a:gd name="T12" fmla="*/ 199 w 199"/>
                  <a:gd name="T13" fmla="*/ 72 h 195"/>
                  <a:gd name="T14" fmla="*/ 189 w 199"/>
                  <a:gd name="T15" fmla="*/ 82 h 195"/>
                  <a:gd name="T16" fmla="*/ 162 w 199"/>
                  <a:gd name="T17" fmla="*/ 38 h 195"/>
                  <a:gd name="T18" fmla="*/ 104 w 199"/>
                  <a:gd name="T19" fmla="*/ 14 h 195"/>
                  <a:gd name="T20" fmla="*/ 44 w 199"/>
                  <a:gd name="T21" fmla="*/ 43 h 195"/>
                  <a:gd name="T22" fmla="*/ 14 w 199"/>
                  <a:gd name="T23" fmla="*/ 102 h 195"/>
                  <a:gd name="T24" fmla="*/ 37 w 199"/>
                  <a:gd name="T25" fmla="*/ 157 h 195"/>
                  <a:gd name="T26" fmla="*/ 77 w 199"/>
                  <a:gd name="T27" fmla="*/ 181 h 195"/>
                  <a:gd name="T28" fmla="*/ 122 w 199"/>
                  <a:gd name="T29" fmla="*/ 137 h 195"/>
                  <a:gd name="T30" fmla="*/ 90 w 199"/>
                  <a:gd name="T31" fmla="*/ 105 h 195"/>
                  <a:gd name="T32" fmla="*/ 98 w 199"/>
                  <a:gd name="T33" fmla="*/ 96 h 195"/>
                  <a:gd name="T34" fmla="*/ 139 w 199"/>
                  <a:gd name="T35" fmla="*/ 137 h 195"/>
                  <a:gd name="T36" fmla="*/ 82 w 199"/>
                  <a:gd name="T3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5">
                    <a:moveTo>
                      <a:pt x="82" y="195"/>
                    </a:moveTo>
                    <a:cubicBezTo>
                      <a:pt x="60" y="189"/>
                      <a:pt x="42" y="178"/>
                      <a:pt x="27" y="164"/>
                    </a:cubicBezTo>
                    <a:cubicBezTo>
                      <a:pt x="9" y="145"/>
                      <a:pt x="0" y="124"/>
                      <a:pt x="1" y="101"/>
                    </a:cubicBezTo>
                    <a:cubicBezTo>
                      <a:pt x="3" y="77"/>
                      <a:pt x="13" y="55"/>
                      <a:pt x="34" y="35"/>
                    </a:cubicBezTo>
                    <a:cubicBezTo>
                      <a:pt x="54" y="14"/>
                      <a:pt x="77" y="3"/>
                      <a:pt x="103" y="2"/>
                    </a:cubicBezTo>
                    <a:cubicBezTo>
                      <a:pt x="129" y="0"/>
                      <a:pt x="152" y="10"/>
                      <a:pt x="172" y="30"/>
                    </a:cubicBezTo>
                    <a:cubicBezTo>
                      <a:pt x="184" y="42"/>
                      <a:pt x="193" y="56"/>
                      <a:pt x="199" y="72"/>
                    </a:cubicBezTo>
                    <a:cubicBezTo>
                      <a:pt x="189" y="82"/>
                      <a:pt x="189" y="82"/>
                      <a:pt x="189" y="82"/>
                    </a:cubicBezTo>
                    <a:cubicBezTo>
                      <a:pt x="183" y="64"/>
                      <a:pt x="174" y="49"/>
                      <a:pt x="162" y="38"/>
                    </a:cubicBezTo>
                    <a:cubicBezTo>
                      <a:pt x="146" y="21"/>
                      <a:pt x="126" y="13"/>
                      <a:pt x="104" y="14"/>
                    </a:cubicBezTo>
                    <a:cubicBezTo>
                      <a:pt x="82" y="15"/>
                      <a:pt x="62" y="25"/>
                      <a:pt x="44" y="43"/>
                    </a:cubicBezTo>
                    <a:cubicBezTo>
                      <a:pt x="26" y="62"/>
                      <a:pt x="16" y="81"/>
                      <a:pt x="14" y="102"/>
                    </a:cubicBezTo>
                    <a:cubicBezTo>
                      <a:pt x="13" y="122"/>
                      <a:pt x="21" y="140"/>
                      <a:pt x="37" y="157"/>
                    </a:cubicBezTo>
                    <a:cubicBezTo>
                      <a:pt x="50" y="169"/>
                      <a:pt x="63" y="177"/>
                      <a:pt x="77" y="181"/>
                    </a:cubicBezTo>
                    <a:cubicBezTo>
                      <a:pt x="122" y="137"/>
                      <a:pt x="122" y="137"/>
                      <a:pt x="122" y="137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139" y="137"/>
                      <a:pt x="139" y="137"/>
                      <a:pt x="139" y="137"/>
                    </a:cubicBezTo>
                    <a:lnTo>
                      <a:pt x="82" y="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Freeform 53">
                <a:extLst>
                  <a:ext uri="{FF2B5EF4-FFF2-40B4-BE49-F238E27FC236}">
                    <a16:creationId xmlns:a16="http://schemas.microsoft.com/office/drawing/2014/main" id="{28506E58-DE53-4C84-980E-352CDA1E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7" y="2339975"/>
                <a:ext cx="393700" cy="346075"/>
              </a:xfrm>
              <a:custGeom>
                <a:avLst/>
                <a:gdLst>
                  <a:gd name="T0" fmla="*/ 0 w 193"/>
                  <a:gd name="T1" fmla="*/ 111 h 170"/>
                  <a:gd name="T2" fmla="*/ 11 w 193"/>
                  <a:gd name="T3" fmla="*/ 101 h 170"/>
                  <a:gd name="T4" fmla="*/ 31 w 193"/>
                  <a:gd name="T5" fmla="*/ 139 h 170"/>
                  <a:gd name="T6" fmla="*/ 61 w 193"/>
                  <a:gd name="T7" fmla="*/ 157 h 170"/>
                  <a:gd name="T8" fmla="*/ 88 w 193"/>
                  <a:gd name="T9" fmla="*/ 147 h 170"/>
                  <a:gd name="T10" fmla="*/ 99 w 193"/>
                  <a:gd name="T11" fmla="*/ 125 h 170"/>
                  <a:gd name="T12" fmla="*/ 92 w 193"/>
                  <a:gd name="T13" fmla="*/ 84 h 170"/>
                  <a:gd name="T14" fmla="*/ 86 w 193"/>
                  <a:gd name="T15" fmla="*/ 38 h 170"/>
                  <a:gd name="T16" fmla="*/ 99 w 193"/>
                  <a:gd name="T17" fmla="*/ 14 h 170"/>
                  <a:gd name="T18" fmla="*/ 134 w 193"/>
                  <a:gd name="T19" fmla="*/ 1 h 170"/>
                  <a:gd name="T20" fmla="*/ 174 w 193"/>
                  <a:gd name="T21" fmla="*/ 21 h 170"/>
                  <a:gd name="T22" fmla="*/ 193 w 193"/>
                  <a:gd name="T23" fmla="*/ 49 h 170"/>
                  <a:gd name="T24" fmla="*/ 184 w 193"/>
                  <a:gd name="T25" fmla="*/ 59 h 170"/>
                  <a:gd name="T26" fmla="*/ 164 w 193"/>
                  <a:gd name="T27" fmla="*/ 28 h 170"/>
                  <a:gd name="T28" fmla="*/ 135 w 193"/>
                  <a:gd name="T29" fmla="*/ 13 h 170"/>
                  <a:gd name="T30" fmla="*/ 110 w 193"/>
                  <a:gd name="T31" fmla="*/ 23 h 170"/>
                  <a:gd name="T32" fmla="*/ 99 w 193"/>
                  <a:gd name="T33" fmla="*/ 45 h 170"/>
                  <a:gd name="T34" fmla="*/ 106 w 193"/>
                  <a:gd name="T35" fmla="*/ 85 h 170"/>
                  <a:gd name="T36" fmla="*/ 112 w 193"/>
                  <a:gd name="T37" fmla="*/ 129 h 170"/>
                  <a:gd name="T38" fmla="*/ 99 w 193"/>
                  <a:gd name="T39" fmla="*/ 155 h 170"/>
                  <a:gd name="T40" fmla="*/ 63 w 193"/>
                  <a:gd name="T41" fmla="*/ 169 h 170"/>
                  <a:gd name="T42" fmla="*/ 23 w 193"/>
                  <a:gd name="T43" fmla="*/ 148 h 170"/>
                  <a:gd name="T44" fmla="*/ 9 w 193"/>
                  <a:gd name="T45" fmla="*/ 130 h 170"/>
                  <a:gd name="T46" fmla="*/ 0 w 193"/>
                  <a:gd name="T47" fmla="*/ 11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3" h="170">
                    <a:moveTo>
                      <a:pt x="0" y="111"/>
                    </a:moveTo>
                    <a:cubicBezTo>
                      <a:pt x="11" y="101"/>
                      <a:pt x="11" y="101"/>
                      <a:pt x="11" y="101"/>
                    </a:cubicBezTo>
                    <a:cubicBezTo>
                      <a:pt x="14" y="117"/>
                      <a:pt x="21" y="129"/>
                      <a:pt x="31" y="139"/>
                    </a:cubicBezTo>
                    <a:cubicBezTo>
                      <a:pt x="41" y="150"/>
                      <a:pt x="51" y="156"/>
                      <a:pt x="61" y="157"/>
                    </a:cubicBezTo>
                    <a:cubicBezTo>
                      <a:pt x="71" y="158"/>
                      <a:pt x="80" y="154"/>
                      <a:pt x="88" y="147"/>
                    </a:cubicBezTo>
                    <a:cubicBezTo>
                      <a:pt x="94" y="140"/>
                      <a:pt x="98" y="132"/>
                      <a:pt x="99" y="125"/>
                    </a:cubicBezTo>
                    <a:cubicBezTo>
                      <a:pt x="99" y="117"/>
                      <a:pt x="97" y="103"/>
                      <a:pt x="92" y="84"/>
                    </a:cubicBezTo>
                    <a:cubicBezTo>
                      <a:pt x="86" y="63"/>
                      <a:pt x="84" y="47"/>
                      <a:pt x="86" y="38"/>
                    </a:cubicBezTo>
                    <a:cubicBezTo>
                      <a:pt x="87" y="29"/>
                      <a:pt x="92" y="21"/>
                      <a:pt x="99" y="14"/>
                    </a:cubicBezTo>
                    <a:cubicBezTo>
                      <a:pt x="108" y="5"/>
                      <a:pt x="120" y="0"/>
                      <a:pt x="134" y="1"/>
                    </a:cubicBezTo>
                    <a:cubicBezTo>
                      <a:pt x="148" y="2"/>
                      <a:pt x="161" y="9"/>
                      <a:pt x="174" y="21"/>
                    </a:cubicBezTo>
                    <a:cubicBezTo>
                      <a:pt x="182" y="29"/>
                      <a:pt x="188" y="38"/>
                      <a:pt x="193" y="49"/>
                    </a:cubicBezTo>
                    <a:cubicBezTo>
                      <a:pt x="184" y="59"/>
                      <a:pt x="184" y="59"/>
                      <a:pt x="184" y="59"/>
                    </a:cubicBezTo>
                    <a:cubicBezTo>
                      <a:pt x="179" y="47"/>
                      <a:pt x="173" y="37"/>
                      <a:pt x="164" y="28"/>
                    </a:cubicBezTo>
                    <a:cubicBezTo>
                      <a:pt x="155" y="19"/>
                      <a:pt x="145" y="14"/>
                      <a:pt x="135" y="13"/>
                    </a:cubicBezTo>
                    <a:cubicBezTo>
                      <a:pt x="125" y="13"/>
                      <a:pt x="117" y="16"/>
                      <a:pt x="110" y="23"/>
                    </a:cubicBezTo>
                    <a:cubicBezTo>
                      <a:pt x="103" y="30"/>
                      <a:pt x="99" y="37"/>
                      <a:pt x="99" y="45"/>
                    </a:cubicBezTo>
                    <a:cubicBezTo>
                      <a:pt x="98" y="53"/>
                      <a:pt x="100" y="66"/>
                      <a:pt x="106" y="85"/>
                    </a:cubicBezTo>
                    <a:cubicBezTo>
                      <a:pt x="111" y="105"/>
                      <a:pt x="113" y="120"/>
                      <a:pt x="112" y="129"/>
                    </a:cubicBezTo>
                    <a:cubicBezTo>
                      <a:pt x="110" y="139"/>
                      <a:pt x="106" y="147"/>
                      <a:pt x="99" y="155"/>
                    </a:cubicBezTo>
                    <a:cubicBezTo>
                      <a:pt x="88" y="165"/>
                      <a:pt x="76" y="170"/>
                      <a:pt x="63" y="169"/>
                    </a:cubicBezTo>
                    <a:cubicBezTo>
                      <a:pt x="49" y="168"/>
                      <a:pt x="36" y="161"/>
                      <a:pt x="23" y="148"/>
                    </a:cubicBezTo>
                    <a:cubicBezTo>
                      <a:pt x="18" y="144"/>
                      <a:pt x="13" y="138"/>
                      <a:pt x="9" y="130"/>
                    </a:cubicBezTo>
                    <a:cubicBezTo>
                      <a:pt x="4" y="123"/>
                      <a:pt x="1" y="116"/>
                      <a:pt x="0" y="1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8EC597D-81D0-4A66-B4DF-3421CCBE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2449" y="2462704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F06A88D8-7755-4F98-8CB7-604839C02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1637" y="2411907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A909E0FB-245F-4471-BFBA-096D9F4D7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7675" y="2360508"/>
                <a:ext cx="50800" cy="58737"/>
              </a:xfrm>
              <a:custGeom>
                <a:avLst/>
                <a:gdLst>
                  <a:gd name="T0" fmla="*/ 24 w 25"/>
                  <a:gd name="T1" fmla="*/ 0 h 29"/>
                  <a:gd name="T2" fmla="*/ 24 w 25"/>
                  <a:gd name="T3" fmla="*/ 22 h 29"/>
                  <a:gd name="T4" fmla="*/ 16 w 25"/>
                  <a:gd name="T5" fmla="*/ 29 h 29"/>
                  <a:gd name="T6" fmla="*/ 5 w 25"/>
                  <a:gd name="T7" fmla="*/ 28 h 29"/>
                  <a:gd name="T8" fmla="*/ 3 w 25"/>
                  <a:gd name="T9" fmla="*/ 23 h 29"/>
                  <a:gd name="T10" fmla="*/ 25 w 2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9">
                    <a:moveTo>
                      <a:pt x="24" y="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6"/>
                      <a:pt x="20" y="29"/>
                      <a:pt x="16" y="2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28"/>
                      <a:pt x="0" y="26"/>
                      <a:pt x="3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chemeClr val="accent5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0B5572-BE63-4086-A4CB-1BE69176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5887" y="3879050"/>
              <a:ext cx="1044116" cy="10441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EAA2E9-5C4B-4D35-AD9E-D6D811F36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591" y="3782494"/>
              <a:ext cx="1237228" cy="123722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920D28-8152-460D-824D-884074BF9C09}"/>
                </a:ext>
              </a:extLst>
            </p:cNvPr>
            <p:cNvGrpSpPr/>
            <p:nvPr/>
          </p:nvGrpSpPr>
          <p:grpSpPr>
            <a:xfrm>
              <a:off x="6121227" y="1189038"/>
              <a:ext cx="4697412" cy="3830684"/>
              <a:chOff x="6057900" y="1189038"/>
              <a:chExt cx="4697412" cy="3830684"/>
            </a:xfrm>
          </p:grpSpPr>
          <p:sp>
            <p:nvSpPr>
              <p:cNvPr id="21" name="Freeform 25">
                <a:extLst>
                  <a:ext uri="{FF2B5EF4-FFF2-40B4-BE49-F238E27FC236}">
                    <a16:creationId xmlns:a16="http://schemas.microsoft.com/office/drawing/2014/main" id="{792C681A-E5A7-405B-9ECD-A970BACD3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0188" y="2979738"/>
                <a:ext cx="3548515" cy="577850"/>
              </a:xfrm>
              <a:custGeom>
                <a:avLst/>
                <a:gdLst>
                  <a:gd name="T0" fmla="*/ 1315 w 1315"/>
                  <a:gd name="T1" fmla="*/ 283 h 283"/>
                  <a:gd name="T2" fmla="*/ 1315 w 1315"/>
                  <a:gd name="T3" fmla="*/ 46 h 283"/>
                  <a:gd name="T4" fmla="*/ 1268 w 1315"/>
                  <a:gd name="T5" fmla="*/ 0 h 283"/>
                  <a:gd name="T6" fmla="*/ 46 w 1315"/>
                  <a:gd name="T7" fmla="*/ 0 h 283"/>
                  <a:gd name="T8" fmla="*/ 0 w 1315"/>
                  <a:gd name="T9" fmla="*/ 46 h 283"/>
                  <a:gd name="T10" fmla="*/ 0 w 1315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5" h="283">
                    <a:moveTo>
                      <a:pt x="1315" y="283"/>
                    </a:moveTo>
                    <a:cubicBezTo>
                      <a:pt x="1315" y="46"/>
                      <a:pt x="1315" y="46"/>
                      <a:pt x="1315" y="46"/>
                    </a:cubicBezTo>
                    <a:cubicBezTo>
                      <a:pt x="1315" y="21"/>
                      <a:pt x="1294" y="0"/>
                      <a:pt x="126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283"/>
                      <a:pt x="0" y="283"/>
                      <a:pt x="0" y="283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44">
                <a:extLst>
                  <a:ext uri="{FF2B5EF4-FFF2-40B4-BE49-F238E27FC236}">
                    <a16:creationId xmlns:a16="http://schemas.microsoft.com/office/drawing/2014/main" id="{100A4611-0E91-4C91-8A73-6D06CD83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1701" y="4035425"/>
                <a:ext cx="646419" cy="598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OR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09C7BFF-75AA-493F-ABB5-232DCEDAEAF0}"/>
                  </a:ext>
                </a:extLst>
              </p:cNvPr>
              <p:cNvGrpSpPr/>
              <p:nvPr/>
            </p:nvGrpSpPr>
            <p:grpSpPr>
              <a:xfrm>
                <a:off x="7449877" y="1189038"/>
                <a:ext cx="2008926" cy="1966912"/>
                <a:chOff x="7797800" y="1189038"/>
                <a:chExt cx="2008926" cy="1966912"/>
              </a:xfrm>
            </p:grpSpPr>
            <p:sp>
              <p:nvSpPr>
                <p:cNvPr id="26" name="Freeform 28">
                  <a:extLst>
                    <a:ext uri="{FF2B5EF4-FFF2-40B4-BE49-F238E27FC236}">
                      <a16:creationId xmlns:a16="http://schemas.microsoft.com/office/drawing/2014/main" id="{449E695B-A334-4A97-9DF9-2D0F58AD84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7800" y="1189038"/>
                  <a:ext cx="2005012" cy="1963737"/>
                </a:xfrm>
                <a:custGeom>
                  <a:avLst/>
                  <a:gdLst>
                    <a:gd name="T0" fmla="*/ 0 w 982"/>
                    <a:gd name="T1" fmla="*/ 89 h 963"/>
                    <a:gd name="T2" fmla="*/ 6 w 982"/>
                    <a:gd name="T3" fmla="*/ 396 h 963"/>
                    <a:gd name="T4" fmla="*/ 590 w 982"/>
                    <a:gd name="T5" fmla="*/ 963 h 963"/>
                    <a:gd name="T6" fmla="*/ 982 w 982"/>
                    <a:gd name="T7" fmla="*/ 557 h 963"/>
                    <a:gd name="T8" fmla="*/ 404 w 982"/>
                    <a:gd name="T9" fmla="*/ 0 h 963"/>
                    <a:gd name="T10" fmla="*/ 80 w 982"/>
                    <a:gd name="T11" fmla="*/ 5 h 963"/>
                    <a:gd name="T12" fmla="*/ 0 w 982"/>
                    <a:gd name="T13" fmla="*/ 89 h 963"/>
                    <a:gd name="T14" fmla="*/ 221 w 982"/>
                    <a:gd name="T15" fmla="*/ 100 h 963"/>
                    <a:gd name="T16" fmla="*/ 223 w 982"/>
                    <a:gd name="T17" fmla="*/ 217 h 963"/>
                    <a:gd name="T18" fmla="*/ 106 w 982"/>
                    <a:gd name="T19" fmla="*/ 219 h 963"/>
                    <a:gd name="T20" fmla="*/ 104 w 982"/>
                    <a:gd name="T21" fmla="*/ 103 h 963"/>
                    <a:gd name="T22" fmla="*/ 221 w 982"/>
                    <a:gd name="T23" fmla="*/ 10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2" h="963">
                      <a:moveTo>
                        <a:pt x="0" y="89"/>
                      </a:moveTo>
                      <a:cubicBezTo>
                        <a:pt x="6" y="396"/>
                        <a:pt x="6" y="396"/>
                        <a:pt x="6" y="396"/>
                      </a:cubicBezTo>
                      <a:cubicBezTo>
                        <a:pt x="590" y="963"/>
                        <a:pt x="590" y="963"/>
                        <a:pt x="590" y="963"/>
                      </a:cubicBezTo>
                      <a:cubicBezTo>
                        <a:pt x="982" y="557"/>
                        <a:pt x="982" y="557"/>
                        <a:pt x="982" y="557"/>
                      </a:cubicBezTo>
                      <a:cubicBezTo>
                        <a:pt x="404" y="0"/>
                        <a:pt x="404" y="0"/>
                        <a:pt x="404" y="0"/>
                      </a:cubicBezTo>
                      <a:cubicBezTo>
                        <a:pt x="80" y="5"/>
                        <a:pt x="80" y="5"/>
                        <a:pt x="80" y="5"/>
                      </a:cubicBezTo>
                      <a:lnTo>
                        <a:pt x="0" y="89"/>
                      </a:lnTo>
                      <a:close/>
                      <a:moveTo>
                        <a:pt x="221" y="100"/>
                      </a:moveTo>
                      <a:cubicBezTo>
                        <a:pt x="254" y="132"/>
                        <a:pt x="255" y="184"/>
                        <a:pt x="223" y="217"/>
                      </a:cubicBezTo>
                      <a:cubicBezTo>
                        <a:pt x="191" y="250"/>
                        <a:pt x="139" y="251"/>
                        <a:pt x="106" y="219"/>
                      </a:cubicBezTo>
                      <a:cubicBezTo>
                        <a:pt x="74" y="187"/>
                        <a:pt x="73" y="135"/>
                        <a:pt x="104" y="103"/>
                      </a:cubicBezTo>
                      <a:cubicBezTo>
                        <a:pt x="136" y="70"/>
                        <a:pt x="188" y="69"/>
                        <a:pt x="221" y="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32">
                  <a:extLst>
                    <a:ext uri="{FF2B5EF4-FFF2-40B4-BE49-F238E27FC236}">
                      <a16:creationId xmlns:a16="http://schemas.microsoft.com/office/drawing/2014/main" id="{942B7E81-56BA-4DE3-A7B7-92279C74F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9924" y="2514600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33">
                  <a:extLst>
                    <a:ext uri="{FF2B5EF4-FFF2-40B4-BE49-F238E27FC236}">
                      <a16:creationId xmlns:a16="http://schemas.microsoft.com/office/drawing/2014/main" id="{95503E1B-7C39-4B28-A4A5-D501E3C8E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2774" y="2573338"/>
                  <a:ext cx="50800" cy="57150"/>
                </a:xfrm>
                <a:custGeom>
                  <a:avLst/>
                  <a:gdLst>
                    <a:gd name="T0" fmla="*/ 25 w 25"/>
                    <a:gd name="T1" fmla="*/ 0 h 28"/>
                    <a:gd name="T2" fmla="*/ 24 w 25"/>
                    <a:gd name="T3" fmla="*/ 21 h 28"/>
                    <a:gd name="T4" fmla="*/ 17 w 25"/>
                    <a:gd name="T5" fmla="*/ 28 h 28"/>
                    <a:gd name="T6" fmla="*/ 5 w 25"/>
                    <a:gd name="T7" fmla="*/ 28 h 28"/>
                    <a:gd name="T8" fmla="*/ 3 w 25"/>
                    <a:gd name="T9" fmla="*/ 22 h 28"/>
                    <a:gd name="T10" fmla="*/ 25 w 25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8">
                      <a:moveTo>
                        <a:pt x="25" y="0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5"/>
                        <a:pt x="21" y="28"/>
                        <a:pt x="17" y="28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3" y="22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34">
                  <a:extLst>
                    <a:ext uri="{FF2B5EF4-FFF2-40B4-BE49-F238E27FC236}">
                      <a16:creationId xmlns:a16="http://schemas.microsoft.com/office/drawing/2014/main" id="{0D308289-2A5A-4539-98C3-E22924805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7212" y="2630488"/>
                  <a:ext cx="49212" cy="60325"/>
                </a:xfrm>
                <a:custGeom>
                  <a:avLst/>
                  <a:gdLst>
                    <a:gd name="T0" fmla="*/ 24 w 24"/>
                    <a:gd name="T1" fmla="*/ 0 h 29"/>
                    <a:gd name="T2" fmla="*/ 24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3 w 24"/>
                    <a:gd name="T9" fmla="*/ 23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35">
                  <a:extLst>
                    <a:ext uri="{FF2B5EF4-FFF2-40B4-BE49-F238E27FC236}">
                      <a16:creationId xmlns:a16="http://schemas.microsoft.com/office/drawing/2014/main" id="{C4E3A0C6-5FDD-4540-B98E-519EA1126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2" y="2690813"/>
                  <a:ext cx="50800" cy="57150"/>
                </a:xfrm>
                <a:custGeom>
                  <a:avLst/>
                  <a:gdLst>
                    <a:gd name="T0" fmla="*/ 25 w 25"/>
                    <a:gd name="T1" fmla="*/ 0 h 28"/>
                    <a:gd name="T2" fmla="*/ 24 w 25"/>
                    <a:gd name="T3" fmla="*/ 21 h 28"/>
                    <a:gd name="T4" fmla="*/ 17 w 25"/>
                    <a:gd name="T5" fmla="*/ 28 h 28"/>
                    <a:gd name="T6" fmla="*/ 5 w 25"/>
                    <a:gd name="T7" fmla="*/ 28 h 28"/>
                    <a:gd name="T8" fmla="*/ 3 w 25"/>
                    <a:gd name="T9" fmla="*/ 22 h 28"/>
                    <a:gd name="T10" fmla="*/ 25 w 25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8">
                      <a:moveTo>
                        <a:pt x="25" y="0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5"/>
                        <a:pt x="21" y="28"/>
                        <a:pt x="17" y="28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3" y="22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 36">
                  <a:extLst>
                    <a:ext uri="{FF2B5EF4-FFF2-40B4-BE49-F238E27FC236}">
                      <a16:creationId xmlns:a16="http://schemas.microsoft.com/office/drawing/2014/main" id="{D7A453D6-77A7-46EE-A388-929675434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4499" y="2747963"/>
                  <a:ext cx="49212" cy="58737"/>
                </a:xfrm>
                <a:custGeom>
                  <a:avLst/>
                  <a:gdLst>
                    <a:gd name="T0" fmla="*/ 24 w 24"/>
                    <a:gd name="T1" fmla="*/ 0 h 29"/>
                    <a:gd name="T2" fmla="*/ 24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3 w 24"/>
                    <a:gd name="T9" fmla="*/ 23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3" y="23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 37">
                  <a:extLst>
                    <a:ext uri="{FF2B5EF4-FFF2-40B4-BE49-F238E27FC236}">
                      <a16:creationId xmlns:a16="http://schemas.microsoft.com/office/drawing/2014/main" id="{DDE1199B-C941-4A9B-9452-1120C9FC4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7349" y="2805113"/>
                  <a:ext cx="50800" cy="58737"/>
                </a:xfrm>
                <a:custGeom>
                  <a:avLst/>
                  <a:gdLst>
                    <a:gd name="T0" fmla="*/ 25 w 25"/>
                    <a:gd name="T1" fmla="*/ 1 h 29"/>
                    <a:gd name="T2" fmla="*/ 24 w 25"/>
                    <a:gd name="T3" fmla="*/ 22 h 29"/>
                    <a:gd name="T4" fmla="*/ 17 w 25"/>
                    <a:gd name="T5" fmla="*/ 29 h 29"/>
                    <a:gd name="T6" fmla="*/ 5 w 25"/>
                    <a:gd name="T7" fmla="*/ 29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5" y="1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1" y="29"/>
                        <a:pt x="17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 38">
                  <a:extLst>
                    <a:ext uri="{FF2B5EF4-FFF2-40B4-BE49-F238E27FC236}">
                      <a16:creationId xmlns:a16="http://schemas.microsoft.com/office/drawing/2014/main" id="{DDB589C2-9D39-48F0-B106-BFA9C0CE7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1787" y="2863850"/>
                  <a:ext cx="49212" cy="58737"/>
                </a:xfrm>
                <a:custGeom>
                  <a:avLst/>
                  <a:gdLst>
                    <a:gd name="T0" fmla="*/ 24 w 24"/>
                    <a:gd name="T1" fmla="*/ 0 h 29"/>
                    <a:gd name="T2" fmla="*/ 24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2 w 24"/>
                    <a:gd name="T9" fmla="*/ 23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3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2" y="23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39">
                  <a:extLst>
                    <a:ext uri="{FF2B5EF4-FFF2-40B4-BE49-F238E27FC236}">
                      <a16:creationId xmlns:a16="http://schemas.microsoft.com/office/drawing/2014/main" id="{456FAE57-DE36-45A4-B553-E6CF85998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4637" y="2921000"/>
                  <a:ext cx="50800" cy="58737"/>
                </a:xfrm>
                <a:custGeom>
                  <a:avLst/>
                  <a:gdLst>
                    <a:gd name="T0" fmla="*/ 24 w 25"/>
                    <a:gd name="T1" fmla="*/ 1 h 29"/>
                    <a:gd name="T2" fmla="*/ 24 w 25"/>
                    <a:gd name="T3" fmla="*/ 22 h 29"/>
                    <a:gd name="T4" fmla="*/ 17 w 25"/>
                    <a:gd name="T5" fmla="*/ 29 h 29"/>
                    <a:gd name="T6" fmla="*/ 5 w 25"/>
                    <a:gd name="T7" fmla="*/ 29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1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1" y="29"/>
                        <a:pt x="17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40">
                  <a:extLst>
                    <a:ext uri="{FF2B5EF4-FFF2-40B4-BE49-F238E27FC236}">
                      <a16:creationId xmlns:a16="http://schemas.microsoft.com/office/drawing/2014/main" id="{0DA46099-900D-42BB-8875-7E5DC4B451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0662" y="2979738"/>
                  <a:ext cx="47625" cy="58737"/>
                </a:xfrm>
                <a:custGeom>
                  <a:avLst/>
                  <a:gdLst>
                    <a:gd name="T0" fmla="*/ 24 w 24"/>
                    <a:gd name="T1" fmla="*/ 0 h 29"/>
                    <a:gd name="T2" fmla="*/ 23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2 w 24"/>
                    <a:gd name="T9" fmla="*/ 22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2" y="22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41">
                  <a:extLst>
                    <a:ext uri="{FF2B5EF4-FFF2-40B4-BE49-F238E27FC236}">
                      <a16:creationId xmlns:a16="http://schemas.microsoft.com/office/drawing/2014/main" id="{35143DF3-FC49-4422-A22C-3A14D4510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3512" y="3036888"/>
                  <a:ext cx="50800" cy="58737"/>
                </a:xfrm>
                <a:custGeom>
                  <a:avLst/>
                  <a:gdLst>
                    <a:gd name="T0" fmla="*/ 24 w 25"/>
                    <a:gd name="T1" fmla="*/ 1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9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1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1" y="29"/>
                        <a:pt x="16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42">
                  <a:extLst>
                    <a:ext uri="{FF2B5EF4-FFF2-40B4-BE49-F238E27FC236}">
                      <a16:creationId xmlns:a16="http://schemas.microsoft.com/office/drawing/2014/main" id="{7A7C1CEE-BD1B-43AC-96C5-E41A1B232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7949" y="3095625"/>
                  <a:ext cx="49212" cy="60325"/>
                </a:xfrm>
                <a:custGeom>
                  <a:avLst/>
                  <a:gdLst>
                    <a:gd name="T0" fmla="*/ 24 w 24"/>
                    <a:gd name="T1" fmla="*/ 0 h 29"/>
                    <a:gd name="T2" fmla="*/ 23 w 24"/>
                    <a:gd name="T3" fmla="*/ 22 h 29"/>
                    <a:gd name="T4" fmla="*/ 16 w 24"/>
                    <a:gd name="T5" fmla="*/ 29 h 29"/>
                    <a:gd name="T6" fmla="*/ 5 w 24"/>
                    <a:gd name="T7" fmla="*/ 28 h 29"/>
                    <a:gd name="T8" fmla="*/ 2 w 24"/>
                    <a:gd name="T9" fmla="*/ 22 h 29"/>
                    <a:gd name="T10" fmla="*/ 24 w 24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29">
                      <a:moveTo>
                        <a:pt x="24" y="0"/>
                      </a:move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5"/>
                        <a:pt x="2" y="22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 43">
                  <a:extLst>
                    <a:ext uri="{FF2B5EF4-FFF2-40B4-BE49-F238E27FC236}">
                      <a16:creationId xmlns:a16="http://schemas.microsoft.com/office/drawing/2014/main" id="{F32DFD0D-6536-43F6-AE48-242C9CEABC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07337" y="1290638"/>
                  <a:ext cx="449262" cy="449262"/>
                </a:xfrm>
                <a:custGeom>
                  <a:avLst/>
                  <a:gdLst>
                    <a:gd name="T0" fmla="*/ 108 w 220"/>
                    <a:gd name="T1" fmla="*/ 1 h 220"/>
                    <a:gd name="T2" fmla="*/ 1 w 220"/>
                    <a:gd name="T3" fmla="*/ 112 h 220"/>
                    <a:gd name="T4" fmla="*/ 112 w 220"/>
                    <a:gd name="T5" fmla="*/ 219 h 220"/>
                    <a:gd name="T6" fmla="*/ 219 w 220"/>
                    <a:gd name="T7" fmla="*/ 108 h 220"/>
                    <a:gd name="T8" fmla="*/ 108 w 220"/>
                    <a:gd name="T9" fmla="*/ 1 h 220"/>
                    <a:gd name="T10" fmla="*/ 112 w 220"/>
                    <a:gd name="T11" fmla="*/ 191 h 220"/>
                    <a:gd name="T12" fmla="*/ 29 w 220"/>
                    <a:gd name="T13" fmla="*/ 111 h 220"/>
                    <a:gd name="T14" fmla="*/ 109 w 220"/>
                    <a:gd name="T15" fmla="*/ 29 h 220"/>
                    <a:gd name="T16" fmla="*/ 191 w 220"/>
                    <a:gd name="T17" fmla="*/ 108 h 220"/>
                    <a:gd name="T18" fmla="*/ 112 w 220"/>
                    <a:gd name="T19" fmla="*/ 191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220">
                      <a:moveTo>
                        <a:pt x="108" y="1"/>
                      </a:moveTo>
                      <a:cubicBezTo>
                        <a:pt x="48" y="2"/>
                        <a:pt x="0" y="52"/>
                        <a:pt x="1" y="112"/>
                      </a:cubicBezTo>
                      <a:cubicBezTo>
                        <a:pt x="2" y="172"/>
                        <a:pt x="52" y="220"/>
                        <a:pt x="112" y="219"/>
                      </a:cubicBezTo>
                      <a:cubicBezTo>
                        <a:pt x="172" y="218"/>
                        <a:pt x="220" y="168"/>
                        <a:pt x="219" y="108"/>
                      </a:cubicBezTo>
                      <a:cubicBezTo>
                        <a:pt x="218" y="48"/>
                        <a:pt x="168" y="0"/>
                        <a:pt x="108" y="1"/>
                      </a:cubicBezTo>
                      <a:close/>
                      <a:moveTo>
                        <a:pt x="112" y="191"/>
                      </a:moveTo>
                      <a:cubicBezTo>
                        <a:pt x="67" y="192"/>
                        <a:pt x="30" y="156"/>
                        <a:pt x="29" y="111"/>
                      </a:cubicBezTo>
                      <a:cubicBezTo>
                        <a:pt x="28" y="66"/>
                        <a:pt x="64" y="29"/>
                        <a:pt x="109" y="29"/>
                      </a:cubicBezTo>
                      <a:cubicBezTo>
                        <a:pt x="153" y="28"/>
                        <a:pt x="190" y="63"/>
                        <a:pt x="191" y="108"/>
                      </a:cubicBezTo>
                      <a:cubicBezTo>
                        <a:pt x="192" y="153"/>
                        <a:pt x="156" y="190"/>
                        <a:pt x="112" y="191"/>
                      </a:cubicBezTo>
                      <a:close/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 50">
                  <a:extLst>
                    <a:ext uri="{FF2B5EF4-FFF2-40B4-BE49-F238E27FC236}">
                      <a16:creationId xmlns:a16="http://schemas.microsoft.com/office/drawing/2014/main" id="{4D44A2C1-811E-400D-ABD8-6C864CA35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1837" y="1630363"/>
                  <a:ext cx="374650" cy="373062"/>
                </a:xfrm>
                <a:custGeom>
                  <a:avLst/>
                  <a:gdLst>
                    <a:gd name="T0" fmla="*/ 175 w 236"/>
                    <a:gd name="T1" fmla="*/ 73 h 235"/>
                    <a:gd name="T2" fmla="*/ 12 w 236"/>
                    <a:gd name="T3" fmla="*/ 235 h 235"/>
                    <a:gd name="T4" fmla="*/ 0 w 236"/>
                    <a:gd name="T5" fmla="*/ 223 h 235"/>
                    <a:gd name="T6" fmla="*/ 163 w 236"/>
                    <a:gd name="T7" fmla="*/ 61 h 235"/>
                    <a:gd name="T8" fmla="*/ 114 w 236"/>
                    <a:gd name="T9" fmla="*/ 11 h 235"/>
                    <a:gd name="T10" fmla="*/ 124 w 236"/>
                    <a:gd name="T11" fmla="*/ 0 h 235"/>
                    <a:gd name="T12" fmla="*/ 236 w 236"/>
                    <a:gd name="T13" fmla="*/ 111 h 235"/>
                    <a:gd name="T14" fmla="*/ 224 w 236"/>
                    <a:gd name="T15" fmla="*/ 123 h 235"/>
                    <a:gd name="T16" fmla="*/ 175 w 236"/>
                    <a:gd name="T17" fmla="*/ 73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6" h="235">
                      <a:moveTo>
                        <a:pt x="175" y="73"/>
                      </a:moveTo>
                      <a:lnTo>
                        <a:pt x="12" y="235"/>
                      </a:lnTo>
                      <a:lnTo>
                        <a:pt x="0" y="223"/>
                      </a:lnTo>
                      <a:lnTo>
                        <a:pt x="163" y="6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36" y="111"/>
                      </a:lnTo>
                      <a:lnTo>
                        <a:pt x="224" y="123"/>
                      </a:lnTo>
                      <a:lnTo>
                        <a:pt x="175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 51">
                  <a:extLst>
                    <a:ext uri="{FF2B5EF4-FFF2-40B4-BE49-F238E27FC236}">
                      <a16:creationId xmlns:a16="http://schemas.microsoft.com/office/drawing/2014/main" id="{C614D8E9-16D3-44C8-93D6-B66E86A705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29625" y="1889125"/>
                  <a:ext cx="396875" cy="395287"/>
                </a:xfrm>
                <a:custGeom>
                  <a:avLst/>
                  <a:gdLst>
                    <a:gd name="T0" fmla="*/ 99 w 194"/>
                    <a:gd name="T1" fmla="*/ 184 h 194"/>
                    <a:gd name="T2" fmla="*/ 125 w 194"/>
                    <a:gd name="T3" fmla="*/ 126 h 194"/>
                    <a:gd name="T4" fmla="*/ 67 w 194"/>
                    <a:gd name="T5" fmla="*/ 68 h 194"/>
                    <a:gd name="T6" fmla="*/ 10 w 194"/>
                    <a:gd name="T7" fmla="*/ 94 h 194"/>
                    <a:gd name="T8" fmla="*/ 0 w 194"/>
                    <a:gd name="T9" fmla="*/ 84 h 194"/>
                    <a:gd name="T10" fmla="*/ 185 w 194"/>
                    <a:gd name="T11" fmla="*/ 0 h 194"/>
                    <a:gd name="T12" fmla="*/ 194 w 194"/>
                    <a:gd name="T13" fmla="*/ 9 h 194"/>
                    <a:gd name="T14" fmla="*/ 109 w 194"/>
                    <a:gd name="T15" fmla="*/ 194 h 194"/>
                    <a:gd name="T16" fmla="*/ 99 w 194"/>
                    <a:gd name="T17" fmla="*/ 184 h 194"/>
                    <a:gd name="T18" fmla="*/ 170 w 194"/>
                    <a:gd name="T19" fmla="*/ 30 h 194"/>
                    <a:gd name="T20" fmla="*/ 174 w 194"/>
                    <a:gd name="T21" fmla="*/ 22 h 194"/>
                    <a:gd name="T22" fmla="*/ 177 w 194"/>
                    <a:gd name="T23" fmla="*/ 16 h 194"/>
                    <a:gd name="T24" fmla="*/ 177 w 194"/>
                    <a:gd name="T25" fmla="*/ 16 h 194"/>
                    <a:gd name="T26" fmla="*/ 164 w 194"/>
                    <a:gd name="T27" fmla="*/ 23 h 194"/>
                    <a:gd name="T28" fmla="*/ 79 w 194"/>
                    <a:gd name="T29" fmla="*/ 63 h 194"/>
                    <a:gd name="T30" fmla="*/ 131 w 194"/>
                    <a:gd name="T31" fmla="*/ 115 h 194"/>
                    <a:gd name="T32" fmla="*/ 170 w 194"/>
                    <a:gd name="T33" fmla="*/ 3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4" h="194">
                      <a:moveTo>
                        <a:pt x="99" y="184"/>
                      </a:moveTo>
                      <a:cubicBezTo>
                        <a:pt x="125" y="126"/>
                        <a:pt x="125" y="126"/>
                        <a:pt x="125" y="126"/>
                      </a:cubicBezTo>
                      <a:cubicBezTo>
                        <a:pt x="67" y="68"/>
                        <a:pt x="67" y="68"/>
                        <a:pt x="67" y="68"/>
                      </a:cubicBezTo>
                      <a:cubicBezTo>
                        <a:pt x="10" y="94"/>
                        <a:pt x="10" y="94"/>
                        <a:pt x="10" y="94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94" y="9"/>
                        <a:pt x="194" y="9"/>
                        <a:pt x="194" y="9"/>
                      </a:cubicBezTo>
                      <a:cubicBezTo>
                        <a:pt x="109" y="194"/>
                        <a:pt x="109" y="194"/>
                        <a:pt x="109" y="194"/>
                      </a:cubicBezTo>
                      <a:lnTo>
                        <a:pt x="99" y="184"/>
                      </a:lnTo>
                      <a:close/>
                      <a:moveTo>
                        <a:pt x="170" y="30"/>
                      </a:moveTo>
                      <a:cubicBezTo>
                        <a:pt x="171" y="27"/>
                        <a:pt x="173" y="25"/>
                        <a:pt x="174" y="22"/>
                      </a:cubicBezTo>
                      <a:cubicBezTo>
                        <a:pt x="175" y="20"/>
                        <a:pt x="176" y="18"/>
                        <a:pt x="177" y="16"/>
                      </a:cubicBezTo>
                      <a:cubicBezTo>
                        <a:pt x="177" y="16"/>
                        <a:pt x="177" y="16"/>
                        <a:pt x="177" y="16"/>
                      </a:cubicBezTo>
                      <a:cubicBezTo>
                        <a:pt x="172" y="19"/>
                        <a:pt x="167" y="21"/>
                        <a:pt x="164" y="23"/>
                      </a:cubicBezTo>
                      <a:cubicBezTo>
                        <a:pt x="79" y="63"/>
                        <a:pt x="79" y="63"/>
                        <a:pt x="79" y="63"/>
                      </a:cubicBezTo>
                      <a:cubicBezTo>
                        <a:pt x="131" y="115"/>
                        <a:pt x="131" y="115"/>
                        <a:pt x="131" y="115"/>
                      </a:cubicBezTo>
                      <a:lnTo>
                        <a:pt x="170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 52">
                  <a:extLst>
                    <a:ext uri="{FF2B5EF4-FFF2-40B4-BE49-F238E27FC236}">
                      <a16:creationId xmlns:a16="http://schemas.microsoft.com/office/drawing/2014/main" id="{3D3FA5C4-9A77-4100-9A53-443D29C51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2362" y="2105025"/>
                  <a:ext cx="406400" cy="396875"/>
                </a:xfrm>
                <a:custGeom>
                  <a:avLst/>
                  <a:gdLst>
                    <a:gd name="T0" fmla="*/ 82 w 199"/>
                    <a:gd name="T1" fmla="*/ 195 h 195"/>
                    <a:gd name="T2" fmla="*/ 27 w 199"/>
                    <a:gd name="T3" fmla="*/ 164 h 195"/>
                    <a:gd name="T4" fmla="*/ 1 w 199"/>
                    <a:gd name="T5" fmla="*/ 101 h 195"/>
                    <a:gd name="T6" fmla="*/ 34 w 199"/>
                    <a:gd name="T7" fmla="*/ 35 h 195"/>
                    <a:gd name="T8" fmla="*/ 103 w 199"/>
                    <a:gd name="T9" fmla="*/ 2 h 195"/>
                    <a:gd name="T10" fmla="*/ 172 w 199"/>
                    <a:gd name="T11" fmla="*/ 30 h 195"/>
                    <a:gd name="T12" fmla="*/ 199 w 199"/>
                    <a:gd name="T13" fmla="*/ 72 h 195"/>
                    <a:gd name="T14" fmla="*/ 189 w 199"/>
                    <a:gd name="T15" fmla="*/ 82 h 195"/>
                    <a:gd name="T16" fmla="*/ 162 w 199"/>
                    <a:gd name="T17" fmla="*/ 38 h 195"/>
                    <a:gd name="T18" fmla="*/ 104 w 199"/>
                    <a:gd name="T19" fmla="*/ 14 h 195"/>
                    <a:gd name="T20" fmla="*/ 44 w 199"/>
                    <a:gd name="T21" fmla="*/ 43 h 195"/>
                    <a:gd name="T22" fmla="*/ 14 w 199"/>
                    <a:gd name="T23" fmla="*/ 102 h 195"/>
                    <a:gd name="T24" fmla="*/ 37 w 199"/>
                    <a:gd name="T25" fmla="*/ 157 h 195"/>
                    <a:gd name="T26" fmla="*/ 77 w 199"/>
                    <a:gd name="T27" fmla="*/ 181 h 195"/>
                    <a:gd name="T28" fmla="*/ 122 w 199"/>
                    <a:gd name="T29" fmla="*/ 137 h 195"/>
                    <a:gd name="T30" fmla="*/ 90 w 199"/>
                    <a:gd name="T31" fmla="*/ 105 h 195"/>
                    <a:gd name="T32" fmla="*/ 98 w 199"/>
                    <a:gd name="T33" fmla="*/ 96 h 195"/>
                    <a:gd name="T34" fmla="*/ 139 w 199"/>
                    <a:gd name="T35" fmla="*/ 137 h 195"/>
                    <a:gd name="T36" fmla="*/ 82 w 199"/>
                    <a:gd name="T3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9" h="195">
                      <a:moveTo>
                        <a:pt x="82" y="195"/>
                      </a:moveTo>
                      <a:cubicBezTo>
                        <a:pt x="60" y="189"/>
                        <a:pt x="42" y="178"/>
                        <a:pt x="27" y="164"/>
                      </a:cubicBezTo>
                      <a:cubicBezTo>
                        <a:pt x="9" y="145"/>
                        <a:pt x="0" y="124"/>
                        <a:pt x="1" y="101"/>
                      </a:cubicBezTo>
                      <a:cubicBezTo>
                        <a:pt x="3" y="77"/>
                        <a:pt x="13" y="55"/>
                        <a:pt x="34" y="35"/>
                      </a:cubicBezTo>
                      <a:cubicBezTo>
                        <a:pt x="54" y="14"/>
                        <a:pt x="77" y="3"/>
                        <a:pt x="103" y="2"/>
                      </a:cubicBezTo>
                      <a:cubicBezTo>
                        <a:pt x="129" y="0"/>
                        <a:pt x="152" y="10"/>
                        <a:pt x="172" y="30"/>
                      </a:cubicBezTo>
                      <a:cubicBezTo>
                        <a:pt x="184" y="42"/>
                        <a:pt x="193" y="56"/>
                        <a:pt x="199" y="72"/>
                      </a:cubicBezTo>
                      <a:cubicBezTo>
                        <a:pt x="189" y="82"/>
                        <a:pt x="189" y="82"/>
                        <a:pt x="189" y="82"/>
                      </a:cubicBezTo>
                      <a:cubicBezTo>
                        <a:pt x="183" y="64"/>
                        <a:pt x="174" y="49"/>
                        <a:pt x="162" y="38"/>
                      </a:cubicBezTo>
                      <a:cubicBezTo>
                        <a:pt x="146" y="21"/>
                        <a:pt x="126" y="13"/>
                        <a:pt x="104" y="14"/>
                      </a:cubicBezTo>
                      <a:cubicBezTo>
                        <a:pt x="82" y="15"/>
                        <a:pt x="62" y="25"/>
                        <a:pt x="44" y="43"/>
                      </a:cubicBezTo>
                      <a:cubicBezTo>
                        <a:pt x="26" y="62"/>
                        <a:pt x="16" y="81"/>
                        <a:pt x="14" y="102"/>
                      </a:cubicBezTo>
                      <a:cubicBezTo>
                        <a:pt x="13" y="122"/>
                        <a:pt x="21" y="140"/>
                        <a:pt x="37" y="157"/>
                      </a:cubicBezTo>
                      <a:cubicBezTo>
                        <a:pt x="50" y="169"/>
                        <a:pt x="63" y="177"/>
                        <a:pt x="77" y="181"/>
                      </a:cubicBezTo>
                      <a:cubicBezTo>
                        <a:pt x="122" y="137"/>
                        <a:pt x="122" y="137"/>
                        <a:pt x="122" y="137"/>
                      </a:cubicBezTo>
                      <a:cubicBezTo>
                        <a:pt x="90" y="105"/>
                        <a:pt x="90" y="105"/>
                        <a:pt x="90" y="105"/>
                      </a:cubicBezTo>
                      <a:cubicBezTo>
                        <a:pt x="98" y="96"/>
                        <a:pt x="98" y="96"/>
                        <a:pt x="98" y="96"/>
                      </a:cubicBezTo>
                      <a:cubicBezTo>
                        <a:pt x="139" y="137"/>
                        <a:pt x="139" y="137"/>
                        <a:pt x="139" y="137"/>
                      </a:cubicBezTo>
                      <a:lnTo>
                        <a:pt x="82" y="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 53">
                  <a:extLst>
                    <a:ext uri="{FF2B5EF4-FFF2-40B4-BE49-F238E27FC236}">
                      <a16:creationId xmlns:a16="http://schemas.microsoft.com/office/drawing/2014/main" id="{FC77588A-9153-4552-BA83-832F8C5DD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5087" y="2339975"/>
                  <a:ext cx="393700" cy="346075"/>
                </a:xfrm>
                <a:custGeom>
                  <a:avLst/>
                  <a:gdLst>
                    <a:gd name="T0" fmla="*/ 0 w 193"/>
                    <a:gd name="T1" fmla="*/ 111 h 170"/>
                    <a:gd name="T2" fmla="*/ 11 w 193"/>
                    <a:gd name="T3" fmla="*/ 101 h 170"/>
                    <a:gd name="T4" fmla="*/ 31 w 193"/>
                    <a:gd name="T5" fmla="*/ 139 h 170"/>
                    <a:gd name="T6" fmla="*/ 61 w 193"/>
                    <a:gd name="T7" fmla="*/ 157 h 170"/>
                    <a:gd name="T8" fmla="*/ 88 w 193"/>
                    <a:gd name="T9" fmla="*/ 147 h 170"/>
                    <a:gd name="T10" fmla="*/ 99 w 193"/>
                    <a:gd name="T11" fmla="*/ 125 h 170"/>
                    <a:gd name="T12" fmla="*/ 92 w 193"/>
                    <a:gd name="T13" fmla="*/ 84 h 170"/>
                    <a:gd name="T14" fmla="*/ 86 w 193"/>
                    <a:gd name="T15" fmla="*/ 38 h 170"/>
                    <a:gd name="T16" fmla="*/ 99 w 193"/>
                    <a:gd name="T17" fmla="*/ 14 h 170"/>
                    <a:gd name="T18" fmla="*/ 134 w 193"/>
                    <a:gd name="T19" fmla="*/ 1 h 170"/>
                    <a:gd name="T20" fmla="*/ 174 w 193"/>
                    <a:gd name="T21" fmla="*/ 21 h 170"/>
                    <a:gd name="T22" fmla="*/ 193 w 193"/>
                    <a:gd name="T23" fmla="*/ 49 h 170"/>
                    <a:gd name="T24" fmla="*/ 184 w 193"/>
                    <a:gd name="T25" fmla="*/ 59 h 170"/>
                    <a:gd name="T26" fmla="*/ 164 w 193"/>
                    <a:gd name="T27" fmla="*/ 28 h 170"/>
                    <a:gd name="T28" fmla="*/ 135 w 193"/>
                    <a:gd name="T29" fmla="*/ 13 h 170"/>
                    <a:gd name="T30" fmla="*/ 110 w 193"/>
                    <a:gd name="T31" fmla="*/ 23 h 170"/>
                    <a:gd name="T32" fmla="*/ 99 w 193"/>
                    <a:gd name="T33" fmla="*/ 45 h 170"/>
                    <a:gd name="T34" fmla="*/ 106 w 193"/>
                    <a:gd name="T35" fmla="*/ 85 h 170"/>
                    <a:gd name="T36" fmla="*/ 112 w 193"/>
                    <a:gd name="T37" fmla="*/ 129 h 170"/>
                    <a:gd name="T38" fmla="*/ 99 w 193"/>
                    <a:gd name="T39" fmla="*/ 155 h 170"/>
                    <a:gd name="T40" fmla="*/ 63 w 193"/>
                    <a:gd name="T41" fmla="*/ 169 h 170"/>
                    <a:gd name="T42" fmla="*/ 23 w 193"/>
                    <a:gd name="T43" fmla="*/ 148 h 170"/>
                    <a:gd name="T44" fmla="*/ 9 w 193"/>
                    <a:gd name="T45" fmla="*/ 130 h 170"/>
                    <a:gd name="T46" fmla="*/ 0 w 193"/>
                    <a:gd name="T47" fmla="*/ 111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3" h="170">
                      <a:moveTo>
                        <a:pt x="0" y="111"/>
                      </a:moveTo>
                      <a:cubicBezTo>
                        <a:pt x="11" y="101"/>
                        <a:pt x="11" y="101"/>
                        <a:pt x="11" y="101"/>
                      </a:cubicBezTo>
                      <a:cubicBezTo>
                        <a:pt x="14" y="117"/>
                        <a:pt x="21" y="129"/>
                        <a:pt x="31" y="139"/>
                      </a:cubicBezTo>
                      <a:cubicBezTo>
                        <a:pt x="41" y="150"/>
                        <a:pt x="51" y="156"/>
                        <a:pt x="61" y="157"/>
                      </a:cubicBezTo>
                      <a:cubicBezTo>
                        <a:pt x="71" y="158"/>
                        <a:pt x="80" y="154"/>
                        <a:pt x="88" y="147"/>
                      </a:cubicBezTo>
                      <a:cubicBezTo>
                        <a:pt x="94" y="140"/>
                        <a:pt x="98" y="132"/>
                        <a:pt x="99" y="125"/>
                      </a:cubicBezTo>
                      <a:cubicBezTo>
                        <a:pt x="99" y="117"/>
                        <a:pt x="97" y="103"/>
                        <a:pt x="92" y="84"/>
                      </a:cubicBezTo>
                      <a:cubicBezTo>
                        <a:pt x="86" y="63"/>
                        <a:pt x="84" y="47"/>
                        <a:pt x="86" y="38"/>
                      </a:cubicBezTo>
                      <a:cubicBezTo>
                        <a:pt x="87" y="29"/>
                        <a:pt x="92" y="21"/>
                        <a:pt x="99" y="14"/>
                      </a:cubicBezTo>
                      <a:cubicBezTo>
                        <a:pt x="108" y="5"/>
                        <a:pt x="120" y="0"/>
                        <a:pt x="134" y="1"/>
                      </a:cubicBezTo>
                      <a:cubicBezTo>
                        <a:pt x="148" y="2"/>
                        <a:pt x="161" y="9"/>
                        <a:pt x="174" y="21"/>
                      </a:cubicBezTo>
                      <a:cubicBezTo>
                        <a:pt x="182" y="29"/>
                        <a:pt x="188" y="38"/>
                        <a:pt x="193" y="49"/>
                      </a:cubicBezTo>
                      <a:cubicBezTo>
                        <a:pt x="184" y="59"/>
                        <a:pt x="184" y="59"/>
                        <a:pt x="184" y="59"/>
                      </a:cubicBezTo>
                      <a:cubicBezTo>
                        <a:pt x="179" y="47"/>
                        <a:pt x="173" y="37"/>
                        <a:pt x="164" y="28"/>
                      </a:cubicBezTo>
                      <a:cubicBezTo>
                        <a:pt x="155" y="19"/>
                        <a:pt x="145" y="14"/>
                        <a:pt x="135" y="13"/>
                      </a:cubicBezTo>
                      <a:cubicBezTo>
                        <a:pt x="125" y="13"/>
                        <a:pt x="117" y="16"/>
                        <a:pt x="110" y="23"/>
                      </a:cubicBezTo>
                      <a:cubicBezTo>
                        <a:pt x="103" y="30"/>
                        <a:pt x="99" y="37"/>
                        <a:pt x="99" y="45"/>
                      </a:cubicBezTo>
                      <a:cubicBezTo>
                        <a:pt x="98" y="53"/>
                        <a:pt x="100" y="66"/>
                        <a:pt x="106" y="85"/>
                      </a:cubicBezTo>
                      <a:cubicBezTo>
                        <a:pt x="111" y="105"/>
                        <a:pt x="113" y="120"/>
                        <a:pt x="112" y="129"/>
                      </a:cubicBezTo>
                      <a:cubicBezTo>
                        <a:pt x="110" y="139"/>
                        <a:pt x="106" y="147"/>
                        <a:pt x="99" y="155"/>
                      </a:cubicBezTo>
                      <a:cubicBezTo>
                        <a:pt x="88" y="165"/>
                        <a:pt x="76" y="170"/>
                        <a:pt x="63" y="169"/>
                      </a:cubicBezTo>
                      <a:cubicBezTo>
                        <a:pt x="49" y="168"/>
                        <a:pt x="36" y="161"/>
                        <a:pt x="23" y="148"/>
                      </a:cubicBezTo>
                      <a:cubicBezTo>
                        <a:pt x="18" y="144"/>
                        <a:pt x="13" y="138"/>
                        <a:pt x="9" y="130"/>
                      </a:cubicBezTo>
                      <a:cubicBezTo>
                        <a:pt x="4" y="123"/>
                        <a:pt x="1" y="116"/>
                        <a:pt x="0" y="1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 32">
                  <a:extLst>
                    <a:ext uri="{FF2B5EF4-FFF2-40B4-BE49-F238E27FC236}">
                      <a16:creationId xmlns:a16="http://schemas.microsoft.com/office/drawing/2014/main" id="{29BEC9AF-77F3-495C-A9B9-53E6514A0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2449" y="2462704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32">
                  <a:extLst>
                    <a:ext uri="{FF2B5EF4-FFF2-40B4-BE49-F238E27FC236}">
                      <a16:creationId xmlns:a16="http://schemas.microsoft.com/office/drawing/2014/main" id="{80AD87E1-6678-43DF-BB08-DDE4644D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1637" y="2411907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32">
                  <a:extLst>
                    <a:ext uri="{FF2B5EF4-FFF2-40B4-BE49-F238E27FC236}">
                      <a16:creationId xmlns:a16="http://schemas.microsoft.com/office/drawing/2014/main" id="{2E451511-436E-48FF-B6A4-D360E43C6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7675" y="2360508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 32">
                  <a:extLst>
                    <a:ext uri="{FF2B5EF4-FFF2-40B4-BE49-F238E27FC236}">
                      <a16:creationId xmlns:a16="http://schemas.microsoft.com/office/drawing/2014/main" id="{241BFDD1-E817-4220-8EE7-3DA47B951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5926" y="2310606"/>
                  <a:ext cx="50800" cy="58737"/>
                </a:xfrm>
                <a:custGeom>
                  <a:avLst/>
                  <a:gdLst>
                    <a:gd name="T0" fmla="*/ 24 w 25"/>
                    <a:gd name="T1" fmla="*/ 0 h 29"/>
                    <a:gd name="T2" fmla="*/ 24 w 25"/>
                    <a:gd name="T3" fmla="*/ 22 h 29"/>
                    <a:gd name="T4" fmla="*/ 16 w 25"/>
                    <a:gd name="T5" fmla="*/ 29 h 29"/>
                    <a:gd name="T6" fmla="*/ 5 w 25"/>
                    <a:gd name="T7" fmla="*/ 28 h 29"/>
                    <a:gd name="T8" fmla="*/ 3 w 25"/>
                    <a:gd name="T9" fmla="*/ 23 h 29"/>
                    <a:gd name="T10" fmla="*/ 25 w 25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9">
                      <a:moveTo>
                        <a:pt x="24" y="0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6"/>
                        <a:pt x="20" y="29"/>
                        <a:pt x="16" y="29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1" y="28"/>
                        <a:pt x="0" y="26"/>
                        <a:pt x="3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chemeClr val="accent5">
                    <a:lumMod val="25000"/>
                    <a:lumOff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D629785-F77C-48DF-A780-76C3F1D5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196" y="3879050"/>
                <a:ext cx="1044116" cy="104411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850A374-A7F5-49C0-8E7D-0E91F80D7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7900" y="3782494"/>
                <a:ext cx="1237228" cy="12372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53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– Implement resource tagging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3F2F8-8E63-4DAA-9B22-0B0878532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47317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assignment that requires tagging, create a storage account and test the tagging, view resources with a specified tag, and remove the tagging policy.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policy assignment to require tagging.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storage account to test required tagging.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all resources with a specific tag.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Delete the policy assignment.</a:t>
            </a:r>
          </a:p>
          <a:p>
            <a:pPr marL="228600" lvl="1" indent="0"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8467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Monitor</a:t>
            </a:r>
          </a:p>
        </p:txBody>
      </p:sp>
      <p:pic>
        <p:nvPicPr>
          <p:cNvPr id="4" name="Picture 3" descr="Azure Monitor icon. ">
            <a:extLst>
              <a:ext uri="{FF2B5EF4-FFF2-40B4-BE49-F238E27FC236}">
                <a16:creationId xmlns:a16="http://schemas.microsoft.com/office/drawing/2014/main" id="{9CDE0C7A-1B61-407D-AFB5-19913C403F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20" y="3506470"/>
            <a:ext cx="1635760" cy="1635760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CFD5310-0FB1-4E69-9816-4452E2D43961}"/>
              </a:ext>
            </a:extLst>
          </p:cNvPr>
          <p:cNvSpPr txBox="1">
            <a:spLocks/>
          </p:cNvSpPr>
          <p:nvPr/>
        </p:nvSpPr>
        <p:spPr>
          <a:xfrm>
            <a:off x="730769" y="1198350"/>
            <a:ext cx="8890751" cy="5084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Collect, </a:t>
            </a:r>
            <a:r>
              <a:rPr lang="en-IE" dirty="0" err="1"/>
              <a:t>analyze</a:t>
            </a:r>
            <a:r>
              <a:rPr lang="en-IE" dirty="0"/>
              <a:t>, </a:t>
            </a:r>
            <a:r>
              <a:rPr lang="en-US" dirty="0"/>
              <a:t>and</a:t>
            </a:r>
            <a:r>
              <a:rPr lang="en-IE" dirty="0"/>
              <a:t> act on telemetry from cloud and on-premises environments, to maximize your applications’ availability and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Starts collecting data as soon as you create an Azure subscription and add resources.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Activity Logs </a:t>
            </a:r>
            <a:r>
              <a:rPr lang="en-US" dirty="0"/>
              <a:t>record all resource creation and modification events.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dirty="0"/>
              <a:t> measure resource performance and consumption.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an Azure monitor agent to collect operational data for a resource.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62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Service </a:t>
            </a:r>
            <a:r>
              <a:rPr lang="en-US" dirty="0"/>
              <a:t>Health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500710" cy="861774"/>
          </a:xfrm>
        </p:spPr>
        <p:txBody>
          <a:bodyPr/>
          <a:lstStyle/>
          <a:p>
            <a:r>
              <a:rPr lang="en-US" dirty="0"/>
              <a:t>Evaluate the impact of Azure service issues with personalized guidance and support, notifications, and issue resolution updates.</a:t>
            </a:r>
            <a:endParaRPr lang="en-US" noProof="0" dirty="0"/>
          </a:p>
        </p:txBody>
      </p:sp>
      <p:pic>
        <p:nvPicPr>
          <p:cNvPr id="4" name="Picture 3" descr="Azure Service Health icon. ">
            <a:extLst>
              <a:ext uri="{FF2B5EF4-FFF2-40B4-BE49-F238E27FC236}">
                <a16:creationId xmlns:a16="http://schemas.microsoft.com/office/drawing/2014/main" id="{548EF610-4EC2-460A-85DE-77190BE1F2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43" y="3426251"/>
            <a:ext cx="1832355" cy="1644955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6390" y="2512530"/>
            <a:ext cx="8669905" cy="3853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of Azure service health :</a:t>
            </a:r>
          </a:p>
          <a:p>
            <a:endParaRPr lang="en-US" sz="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Status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provides a global overview Azure services’ state of health.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 Health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has a customizable dashboard for tracking the state of services in the regions you use.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Resource Health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diagnose and obtain support for Azure service issues affecting your resources.</a:t>
            </a:r>
          </a:p>
        </p:txBody>
      </p:sp>
    </p:spTree>
    <p:extLst>
      <p:ext uri="{BB962C8B-B14F-4D97-AF65-F5344CB8AC3E}">
        <p14:creationId xmlns:p14="http://schemas.microsoft.com/office/powerpoint/2010/main" val="31740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Monitoring applications and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34370"/>
            <a:ext cx="11018520" cy="861774"/>
          </a:xfrm>
        </p:spPr>
        <p:txBody>
          <a:bodyPr/>
          <a:lstStyle/>
          <a:p>
            <a:r>
              <a:rPr lang="en-US" dirty="0"/>
              <a:t>Integrate Azure Monitor with other Azure services to improve </a:t>
            </a:r>
            <a:r>
              <a:rPr lang="en-US" noProof="0" dirty="0"/>
              <a:t>your data monitoring capabilities and gain better insights into your </a:t>
            </a:r>
            <a:r>
              <a:rPr lang="en-US" dirty="0"/>
              <a:t>operations.</a:t>
            </a:r>
            <a:endParaRPr lang="en-US" noProof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9406"/>
              </p:ext>
            </p:extLst>
          </p:nvPr>
        </p:nvGraphicFramePr>
        <p:xfrm>
          <a:off x="755372" y="2522876"/>
          <a:ext cx="1709532" cy="412232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0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557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Analyze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67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Respond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Visualize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Integrate</a:t>
                      </a:r>
                      <a:endParaRPr lang="en-US" sz="2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143FC6-81AA-4D07-B5EC-E1E07B467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19294"/>
              </p:ext>
            </p:extLst>
          </p:nvPr>
        </p:nvGraphicFramePr>
        <p:xfrm>
          <a:off x="2531167" y="2522876"/>
          <a:ext cx="8905461" cy="413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5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557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Use variants of Azure Monitor for resources (containers, virtual machines, etc.), with Azure Application Insights for applications.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Azure Alerts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can respond proactively to critical conditions identified in your monitor data and use Auto-scale with Azure Monitor Metrics.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Use Azure Monitor data to create interactive visualizations, charts, and tables with Power BI.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Integrate Azure Monitor with other systems to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build customized solutions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to suit your needs and requirements.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10516938" cy="997196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07: </a:t>
            </a:r>
            <a:r>
              <a:rPr lang="en-IE" dirty="0">
                <a:latin typeface="Segoe UI Semibold (Headings)"/>
              </a:rPr>
              <a:t>Privacy, compliance, and data protection standards</a:t>
            </a:r>
            <a:endParaRPr lang="en-US" dirty="0">
              <a:latin typeface="Segoe UI Semibol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418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Terms and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292662"/>
          </a:xfrm>
        </p:spPr>
        <p:txBody>
          <a:bodyPr/>
          <a:lstStyle/>
          <a:p>
            <a:r>
              <a:rPr lang="en-IE" dirty="0"/>
              <a:t>Microsoft provides the most comprehensive set of compliance offerings (including certifications and attestations) of any cloud service provider. Some compliance offerings include.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6401FF-6693-42BF-B772-366B74883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29663"/>
              </p:ext>
            </p:extLst>
          </p:nvPr>
        </p:nvGraphicFramePr>
        <p:xfrm>
          <a:off x="980366" y="3132498"/>
          <a:ext cx="9611360" cy="28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0">
                  <a:extLst>
                    <a:ext uri="{9D8B030D-6E8A-4147-A177-3AD203B41FA5}">
                      <a16:colId xmlns:a16="http://schemas.microsoft.com/office/drawing/2014/main" val="197318970"/>
                    </a:ext>
                  </a:extLst>
                </a:gridCol>
                <a:gridCol w="4805680">
                  <a:extLst>
                    <a:ext uri="{9D8B030D-6E8A-4147-A177-3AD203B41FA5}">
                      <a16:colId xmlns:a16="http://schemas.microsoft.com/office/drawing/2014/main" val="1780205784"/>
                    </a:ext>
                  </a:extLst>
                </a:gridCol>
              </a:tblGrid>
              <a:tr h="1102911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CJIS </a:t>
                      </a:r>
                      <a:r>
                        <a:rPr lang="en-US" sz="2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(Criminal Justice Information Services )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HIPAA </a:t>
                      </a:r>
                      <a:r>
                        <a:rPr lang="en-US" sz="2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Insurance Portability and Accountability Act)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59280"/>
                  </a:ext>
                </a:extLst>
              </a:tr>
              <a:tr h="655694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CSA STAR Certification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ISO/IEC 27018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28114"/>
                  </a:ext>
                </a:extLst>
              </a:tr>
              <a:tr h="1131745">
                <a:tc>
                  <a:txBody>
                    <a:bodyPr/>
                    <a:lstStyle/>
                    <a:p>
                      <a:r>
                        <a:rPr lang="en-IE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Data Protection Regulation (GDPR)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Institute of Standards and Technology (NIST) 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4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02: Securing network connectivity</a:t>
            </a:r>
          </a:p>
        </p:txBody>
      </p:sp>
    </p:spTree>
    <p:extLst>
      <p:ext uri="{BB962C8B-B14F-4D97-AF65-F5344CB8AC3E}">
        <p14:creationId xmlns:p14="http://schemas.microsoft.com/office/powerpoint/2010/main" val="26057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Microsoft privacy 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740" y="2685610"/>
            <a:ext cx="11018520" cy="1982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Microsoft privacy statement explains: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data Microsoft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Microsoft processes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purposes the data is used for.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6740" y="1434370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openness and honesty about how Microsoft handles the user data collected from its products and services.</a:t>
            </a:r>
          </a:p>
        </p:txBody>
      </p:sp>
      <p:pic>
        <p:nvPicPr>
          <p:cNvPr id="3074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2" y="2533650"/>
            <a:ext cx="35623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5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Trust Center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Learn about security, privacy, compliance, policies, features, and practices across Microsoft’s cloud products.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4230" y="2577370"/>
            <a:ext cx="8046720" cy="3820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dirty="0"/>
              <a:t>The Trust Center website provides :</a:t>
            </a:r>
          </a:p>
          <a:p>
            <a:pPr>
              <a:lnSpc>
                <a:spcPct val="114000"/>
              </a:lnSpc>
            </a:pPr>
            <a:endParaRPr lang="en-US" sz="800" dirty="0"/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In-depth, expert information.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Curated lists of recommended resources, arranged by topic.</a:t>
            </a:r>
          </a:p>
          <a:p>
            <a:pPr marL="571500" lvl="1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Role-specific information for business managers, administrators, engineers, risk assessors, privacy officers, and legal teams.</a:t>
            </a:r>
          </a:p>
        </p:txBody>
      </p:sp>
      <p:pic>
        <p:nvPicPr>
          <p:cNvPr id="4098" name="Picture 2" descr="Trust Center icon. 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71875"/>
            <a:ext cx="2476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4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ervice Trust Portal icon. 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73" y="3028952"/>
            <a:ext cx="2478667" cy="26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Service Trust Portal (</a:t>
            </a:r>
            <a:r>
              <a:rPr lang="en-US" dirty="0"/>
              <a:t>STP)</a:t>
            </a:r>
            <a:endParaRPr lang="en-US" b="1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A Trust Center companion website for compliance-related publications about Microsoft cloud services. Hosts the Compliance Manager service.</a:t>
            </a:r>
            <a:endParaRPr lang="en-US" noProof="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2805970"/>
            <a:ext cx="8046720" cy="329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STP to access :</a:t>
            </a:r>
          </a:p>
          <a:p>
            <a:endParaRPr lang="en-US" sz="800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Audit reports across Microsoft cloud services.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Guides to using Microsoft cloud services for regulatory compliance.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Publications about trust, and how Microsoft cloud services protect your data.</a:t>
            </a:r>
          </a:p>
        </p:txBody>
      </p:sp>
    </p:spTree>
    <p:extLst>
      <p:ext uri="{BB962C8B-B14F-4D97-AF65-F5344CB8AC3E}">
        <p14:creationId xmlns:p14="http://schemas.microsoft.com/office/powerpoint/2010/main" val="27158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– Exploring the Trust Center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450F-EB63-4789-9333-938DA322B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81068"/>
            <a:ext cx="11018520" cy="3964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the Trust Center, Service Trust Portal (STP), and Compliance Manager.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Trust Center.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Service Trust Portal.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Compliance Manager.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3507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Government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34370"/>
            <a:ext cx="11018520" cy="861774"/>
          </a:xfrm>
        </p:spPr>
        <p:txBody>
          <a:bodyPr/>
          <a:lstStyle/>
          <a:p>
            <a:r>
              <a:rPr lang="en-US" dirty="0"/>
              <a:t>Meets the security and compliance needs of US federal agencies, state and local governments, and their solution providers.</a:t>
            </a:r>
            <a:endParaRPr lang="en-US" noProof="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48099" y="2556808"/>
            <a:ext cx="8157337" cy="2760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Government :</a:t>
            </a:r>
          </a:p>
          <a:p>
            <a:endParaRPr lang="en-US" sz="800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Separate instance of Azure.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Physically isolated from non-US government deployments.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Accessible only to screened, authorized personnel.</a:t>
            </a:r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4032" y="3231631"/>
            <a:ext cx="2790365" cy="1235331"/>
            <a:chOff x="5526" y="820"/>
            <a:chExt cx="1283" cy="56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526" y="820"/>
              <a:ext cx="1283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67" y="1118"/>
              <a:ext cx="331" cy="267"/>
            </a:xfrm>
            <a:custGeom>
              <a:avLst/>
              <a:gdLst>
                <a:gd name="T0" fmla="*/ 331 w 331"/>
                <a:gd name="T1" fmla="*/ 0 h 267"/>
                <a:gd name="T2" fmla="*/ 25 w 331"/>
                <a:gd name="T3" fmla="*/ 0 h 267"/>
                <a:gd name="T4" fmla="*/ 0 w 331"/>
                <a:gd name="T5" fmla="*/ 0 h 267"/>
                <a:gd name="T6" fmla="*/ 0 w 331"/>
                <a:gd name="T7" fmla="*/ 267 h 267"/>
                <a:gd name="T8" fmla="*/ 331 w 331"/>
                <a:gd name="T9" fmla="*/ 267 h 267"/>
                <a:gd name="T10" fmla="*/ 331 w 331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67">
                  <a:moveTo>
                    <a:pt x="331" y="0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331" y="267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26" y="1210"/>
              <a:ext cx="28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668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610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555" y="1210"/>
              <a:ext cx="25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467" y="1163"/>
              <a:ext cx="345" cy="1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540" y="1118"/>
              <a:ext cx="331" cy="267"/>
            </a:xfrm>
            <a:custGeom>
              <a:avLst/>
              <a:gdLst>
                <a:gd name="T0" fmla="*/ 0 w 331"/>
                <a:gd name="T1" fmla="*/ 0 h 267"/>
                <a:gd name="T2" fmla="*/ 309 w 331"/>
                <a:gd name="T3" fmla="*/ 0 h 267"/>
                <a:gd name="T4" fmla="*/ 331 w 331"/>
                <a:gd name="T5" fmla="*/ 0 h 267"/>
                <a:gd name="T6" fmla="*/ 331 w 331"/>
                <a:gd name="T7" fmla="*/ 267 h 267"/>
                <a:gd name="T8" fmla="*/ 0 w 331"/>
                <a:gd name="T9" fmla="*/ 267 h 267"/>
                <a:gd name="T10" fmla="*/ 0 w 331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67">
                  <a:moveTo>
                    <a:pt x="0" y="0"/>
                  </a:moveTo>
                  <a:lnTo>
                    <a:pt x="309" y="0"/>
                  </a:lnTo>
                  <a:lnTo>
                    <a:pt x="331" y="0"/>
                  </a:lnTo>
                  <a:lnTo>
                    <a:pt x="331" y="267"/>
                  </a:lnTo>
                  <a:lnTo>
                    <a:pt x="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612" y="1121"/>
              <a:ext cx="259" cy="264"/>
            </a:xfrm>
            <a:custGeom>
              <a:avLst/>
              <a:gdLst>
                <a:gd name="T0" fmla="*/ 0 w 259"/>
                <a:gd name="T1" fmla="*/ 264 h 264"/>
                <a:gd name="T2" fmla="*/ 259 w 259"/>
                <a:gd name="T3" fmla="*/ 0 h 264"/>
                <a:gd name="T4" fmla="*/ 259 w 259"/>
                <a:gd name="T5" fmla="*/ 264 h 264"/>
                <a:gd name="T6" fmla="*/ 0 w 259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64">
                  <a:moveTo>
                    <a:pt x="0" y="264"/>
                  </a:moveTo>
                  <a:lnTo>
                    <a:pt x="259" y="0"/>
                  </a:lnTo>
                  <a:lnTo>
                    <a:pt x="259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467" y="1279"/>
              <a:ext cx="33" cy="10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500" y="1279"/>
              <a:ext cx="41" cy="106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838" y="1279"/>
              <a:ext cx="33" cy="10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871" y="931"/>
              <a:ext cx="596" cy="3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114" y="1118"/>
              <a:ext cx="110" cy="206"/>
            </a:xfrm>
            <a:custGeom>
              <a:avLst/>
              <a:gdLst>
                <a:gd name="T0" fmla="*/ 20 w 40"/>
                <a:gd name="T1" fmla="*/ 0 h 74"/>
                <a:gd name="T2" fmla="*/ 0 w 40"/>
                <a:gd name="T3" fmla="*/ 21 h 74"/>
                <a:gd name="T4" fmla="*/ 0 w 40"/>
                <a:gd name="T5" fmla="*/ 74 h 74"/>
                <a:gd name="T6" fmla="*/ 40 w 40"/>
                <a:gd name="T7" fmla="*/ 74 h 74"/>
                <a:gd name="T8" fmla="*/ 40 w 40"/>
                <a:gd name="T9" fmla="*/ 21 h 74"/>
                <a:gd name="T10" fmla="*/ 20 w 4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4"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288" y="1118"/>
              <a:ext cx="113" cy="206"/>
            </a:xfrm>
            <a:custGeom>
              <a:avLst/>
              <a:gdLst>
                <a:gd name="T0" fmla="*/ 21 w 41"/>
                <a:gd name="T1" fmla="*/ 0 h 74"/>
                <a:gd name="T2" fmla="*/ 0 w 41"/>
                <a:gd name="T3" fmla="*/ 21 h 74"/>
                <a:gd name="T4" fmla="*/ 0 w 41"/>
                <a:gd name="T5" fmla="*/ 74 h 74"/>
                <a:gd name="T6" fmla="*/ 41 w 41"/>
                <a:gd name="T7" fmla="*/ 74 h 74"/>
                <a:gd name="T8" fmla="*/ 41 w 41"/>
                <a:gd name="T9" fmla="*/ 21 h 74"/>
                <a:gd name="T10" fmla="*/ 21 w 4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4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937" y="1118"/>
              <a:ext cx="113" cy="206"/>
            </a:xfrm>
            <a:custGeom>
              <a:avLst/>
              <a:gdLst>
                <a:gd name="T0" fmla="*/ 21 w 41"/>
                <a:gd name="T1" fmla="*/ 0 h 74"/>
                <a:gd name="T2" fmla="*/ 0 w 41"/>
                <a:gd name="T3" fmla="*/ 21 h 74"/>
                <a:gd name="T4" fmla="*/ 0 w 41"/>
                <a:gd name="T5" fmla="*/ 74 h 74"/>
                <a:gd name="T6" fmla="*/ 41 w 41"/>
                <a:gd name="T7" fmla="*/ 74 h 74"/>
                <a:gd name="T8" fmla="*/ 41 w 41"/>
                <a:gd name="T9" fmla="*/ 21 h 74"/>
                <a:gd name="T10" fmla="*/ 21 w 4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4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5584" y="1210"/>
              <a:ext cx="28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5642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700" y="1210"/>
              <a:ext cx="27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5758" y="1210"/>
              <a:ext cx="27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871" y="1324"/>
              <a:ext cx="596" cy="1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857" y="1341"/>
              <a:ext cx="624" cy="14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5849" y="1355"/>
              <a:ext cx="643" cy="14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838" y="1369"/>
              <a:ext cx="662" cy="1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796" y="1279"/>
              <a:ext cx="42" cy="106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976" y="823"/>
              <a:ext cx="386" cy="97"/>
            </a:xfrm>
            <a:custGeom>
              <a:avLst/>
              <a:gdLst>
                <a:gd name="T0" fmla="*/ 196 w 386"/>
                <a:gd name="T1" fmla="*/ 0 h 97"/>
                <a:gd name="T2" fmla="*/ 0 w 386"/>
                <a:gd name="T3" fmla="*/ 97 h 97"/>
                <a:gd name="T4" fmla="*/ 386 w 386"/>
                <a:gd name="T5" fmla="*/ 97 h 97"/>
                <a:gd name="T6" fmla="*/ 196 w 386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97">
                  <a:moveTo>
                    <a:pt x="196" y="0"/>
                  </a:moveTo>
                  <a:lnTo>
                    <a:pt x="0" y="97"/>
                  </a:lnTo>
                  <a:lnTo>
                    <a:pt x="386" y="9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5857" y="1046"/>
              <a:ext cx="624" cy="13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5857" y="931"/>
              <a:ext cx="624" cy="14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5529" y="1163"/>
              <a:ext cx="342" cy="1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 Placeholder 5"/>
          <p:cNvSpPr txBox="1">
            <a:spLocks/>
          </p:cNvSpPr>
          <p:nvPr/>
        </p:nvSpPr>
        <p:spPr>
          <a:xfrm>
            <a:off x="586740" y="5607963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of compliant standards : </a:t>
            </a:r>
            <a:r>
              <a:rPr lang="en-US" dirty="0" err="1"/>
              <a:t>FedRAMP</a:t>
            </a:r>
            <a:r>
              <a:rPr lang="en-US" dirty="0"/>
              <a:t>, NIST 800.171 (DIB), ITAR, IRS 1075, </a:t>
            </a:r>
            <a:r>
              <a:rPr lang="en-US" dirty="0" err="1"/>
              <a:t>DoD</a:t>
            </a:r>
            <a:r>
              <a:rPr lang="en-US" dirty="0"/>
              <a:t> L2, L4 &amp; L5, and CJIS.</a:t>
            </a:r>
          </a:p>
        </p:txBody>
      </p:sp>
    </p:spTree>
    <p:extLst>
      <p:ext uri="{BB962C8B-B14F-4D97-AF65-F5344CB8AC3E}">
        <p14:creationId xmlns:p14="http://schemas.microsoft.com/office/powerpoint/2010/main" val="20788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China 21Vianet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China’s first foreign public cloud service provider, in compliance with government regulations.</a:t>
            </a:r>
            <a:endParaRPr lang="en-US" noProof="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91825" y="2892718"/>
            <a:ext cx="8046720" cy="2043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China 21Vianet features: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Physically separated instance of Azure cloud services, located in China.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Pperated</a:t>
            </a:r>
            <a:r>
              <a:rPr lang="en-US" dirty="0"/>
              <a:t> by 21Vianet (Azure China 21Vianet).</a:t>
            </a:r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26455" y="3584336"/>
            <a:ext cx="801688" cy="798513"/>
            <a:chOff x="7296944" y="5021262"/>
            <a:chExt cx="801688" cy="798513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 noChangeAspect="1"/>
            </p:cNvSpPr>
            <p:nvPr/>
          </p:nvSpPr>
          <p:spPr bwMode="auto">
            <a:xfrm>
              <a:off x="7461780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47889" y="4567482"/>
            <a:ext cx="801682" cy="798506"/>
            <a:chOff x="7296944" y="5021262"/>
            <a:chExt cx="801688" cy="798513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461780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26455" y="2630487"/>
            <a:ext cx="801688" cy="798513"/>
            <a:chOff x="7296944" y="5021262"/>
            <a:chExt cx="801688" cy="798513"/>
          </a:xfrm>
        </p:grpSpPr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00D8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7458923" y="5164137"/>
              <a:ext cx="62865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3033713"/>
            <a:ext cx="10516938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Lesson 08: Module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3077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Defense in depth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5217" y="1659050"/>
            <a:ext cx="4838032" cy="34487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layered approach to securing computer systems.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Provides multiple levels of protection.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Attacks against one layer are isolated from subsequent layers. </a:t>
            </a:r>
          </a:p>
        </p:txBody>
      </p:sp>
      <p:grpSp>
        <p:nvGrpSpPr>
          <p:cNvPr id="2" name="Group 1" descr="Defense in depth graphic: data, application, compute, network, perimeter, identity &amp; access, and physical security. ">
            <a:extLst>
              <a:ext uri="{FF2B5EF4-FFF2-40B4-BE49-F238E27FC236}">
                <a16:creationId xmlns:a16="http://schemas.microsoft.com/office/drawing/2014/main" id="{4ABAE1CC-1670-41D7-8E1D-B479809CA2A0}"/>
              </a:ext>
            </a:extLst>
          </p:cNvPr>
          <p:cNvGrpSpPr/>
          <p:nvPr/>
        </p:nvGrpSpPr>
        <p:grpSpPr>
          <a:xfrm>
            <a:off x="6376941" y="1451010"/>
            <a:ext cx="4595859" cy="3955980"/>
            <a:chOff x="6366893" y="1369646"/>
            <a:chExt cx="2568045" cy="28162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1DC50-183E-4228-9571-6552551463F8}"/>
                </a:ext>
              </a:extLst>
            </p:cNvPr>
            <p:cNvSpPr/>
            <p:nvPr/>
          </p:nvSpPr>
          <p:spPr>
            <a:xfrm>
              <a:off x="6366893" y="1369646"/>
              <a:ext cx="2568045" cy="28162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 Security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288C81-4E58-4574-9C32-E681CEF391EC}"/>
                </a:ext>
              </a:extLst>
            </p:cNvPr>
            <p:cNvSpPr/>
            <p:nvPr/>
          </p:nvSpPr>
          <p:spPr>
            <a:xfrm>
              <a:off x="6451560" y="1747216"/>
              <a:ext cx="2398711" cy="24386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Identity &amp; Access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3FFE2C-9D39-413C-95CA-C5754F20D5E1}"/>
                </a:ext>
              </a:extLst>
            </p:cNvPr>
            <p:cNvSpPr/>
            <p:nvPr/>
          </p:nvSpPr>
          <p:spPr>
            <a:xfrm>
              <a:off x="6530405" y="2116393"/>
              <a:ext cx="2235199" cy="206947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Perimeter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ABB243-6E30-45CE-A128-0A8CDCDF635E}"/>
                </a:ext>
              </a:extLst>
            </p:cNvPr>
            <p:cNvSpPr/>
            <p:nvPr/>
          </p:nvSpPr>
          <p:spPr>
            <a:xfrm>
              <a:off x="6642586" y="2510743"/>
              <a:ext cx="2021420" cy="16751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C38335-51D1-429D-8378-450D3F99D260}"/>
                </a:ext>
              </a:extLst>
            </p:cNvPr>
            <p:cNvSpPr/>
            <p:nvPr/>
          </p:nvSpPr>
          <p:spPr>
            <a:xfrm>
              <a:off x="6767470" y="2910783"/>
              <a:ext cx="1778002" cy="12750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ABBDC1-E5FF-4478-9DB8-634C73006990}"/>
                </a:ext>
              </a:extLst>
            </p:cNvPr>
            <p:cNvSpPr/>
            <p:nvPr/>
          </p:nvSpPr>
          <p:spPr>
            <a:xfrm>
              <a:off x="6898703" y="3307833"/>
              <a:ext cx="1515535" cy="8780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30FD7-83F2-4621-83EE-0A82ADCA2CC4}"/>
                </a:ext>
              </a:extLst>
            </p:cNvPr>
            <p:cNvSpPr/>
            <p:nvPr/>
          </p:nvSpPr>
          <p:spPr>
            <a:xfrm>
              <a:off x="7047929" y="3745184"/>
              <a:ext cx="1210734" cy="440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8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Shared security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555948"/>
            <a:ext cx="4404895" cy="31023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Migrating from customer-controlled to cloud-based datacenters shifts the responsibility for security.</a:t>
            </a:r>
          </a:p>
          <a:p>
            <a:r>
              <a:rPr lang="en-US" dirty="0">
                <a:solidFill>
                  <a:schemeClr val="tx1"/>
                </a:solidFill>
              </a:rPr>
              <a:t>Security becomes a shared concern between cloud providers and customers.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52B1D42-FD12-4852-BCE3-48EA64F82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05212"/>
              </p:ext>
            </p:extLst>
          </p:nvPr>
        </p:nvGraphicFramePr>
        <p:xfrm>
          <a:off x="5156462" y="1144188"/>
          <a:ext cx="6777873" cy="490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492553837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491487378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169151038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48577238"/>
                    </a:ext>
                  </a:extLst>
                </a:gridCol>
                <a:gridCol w="1216059">
                  <a:extLst>
                    <a:ext uri="{9D8B030D-6E8A-4147-A177-3AD203B41FA5}">
                      <a16:colId xmlns:a16="http://schemas.microsoft.com/office/drawing/2014/main" val="2063440402"/>
                    </a:ext>
                  </a:extLst>
                </a:gridCol>
              </a:tblGrid>
              <a:tr h="38524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On-Premises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IaaS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PaaS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SaaS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66429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Data governance and Rights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67499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Client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54191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Account and access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30258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Identity and directory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89739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470329"/>
                  </a:ext>
                </a:extLst>
              </a:tr>
              <a:tr h="47496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Network controls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Microsoft/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86487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Operating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48286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Physical hosts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95883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Physical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28356"/>
                  </a:ext>
                </a:extLst>
              </a:tr>
              <a:tr h="38524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j-lt"/>
                        </a:rPr>
                        <a:t>Physical datacenter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Microsoft</a:t>
                      </a:r>
                      <a:endParaRPr lang="de-DE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0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1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Firewall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2" y="1242992"/>
            <a:ext cx="10803637" cy="4319196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noProof="0" dirty="0"/>
              <a:t>Stateful, managed, Firewall as a Service (</a:t>
            </a:r>
            <a:r>
              <a:rPr lang="en-US" noProof="0" dirty="0" err="1"/>
              <a:t>FaaS</a:t>
            </a:r>
            <a:r>
              <a:rPr lang="en-US" noProof="0" dirty="0"/>
              <a:t>) that grants/ denies server access based on originating IP address, to protect network resources.</a:t>
            </a:r>
          </a:p>
          <a:p>
            <a:pPr>
              <a:lnSpc>
                <a:spcPct val="114000"/>
              </a:lnSpc>
            </a:pPr>
            <a:r>
              <a:rPr lang="en-US" dirty="0"/>
              <a:t>Applies inbound and outbound traffic filtering rules.</a:t>
            </a:r>
          </a:p>
          <a:p>
            <a:pPr>
              <a:lnSpc>
                <a:spcPct val="114000"/>
              </a:lnSpc>
            </a:pPr>
            <a:r>
              <a:rPr lang="en-US" dirty="0"/>
              <a:t>Built-in high availability.</a:t>
            </a:r>
          </a:p>
          <a:p>
            <a:pPr>
              <a:lnSpc>
                <a:spcPct val="114000"/>
              </a:lnSpc>
            </a:pPr>
            <a:r>
              <a:rPr lang="en-US" dirty="0"/>
              <a:t>Unrestricted cloud scalability.</a:t>
            </a:r>
          </a:p>
          <a:p>
            <a:pPr>
              <a:lnSpc>
                <a:spcPct val="114000"/>
              </a:lnSpc>
            </a:pPr>
            <a:r>
              <a:rPr lang="en-US" dirty="0"/>
              <a:t>Uses Azure Monitor logging.</a:t>
            </a:r>
          </a:p>
          <a:p>
            <a:pPr marL="0" indent="0">
              <a:lnSpc>
                <a:spcPct val="114000"/>
              </a:lnSpc>
              <a:buNone/>
            </a:pPr>
            <a:endParaRPr lang="en-US" noProof="0" dirty="0"/>
          </a:p>
        </p:txBody>
      </p:sp>
      <p:pic>
        <p:nvPicPr>
          <p:cNvPr id="4" name="Picture 3" descr="icon representing Azure Firewall">
            <a:extLst>
              <a:ext uri="{FF2B5EF4-FFF2-40B4-BE49-F238E27FC236}">
                <a16:creationId xmlns:a16="http://schemas.microsoft.com/office/drawing/2014/main" id="{DFF47A67-0E72-469C-8DAB-14BEA75E1E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01" y="2850420"/>
            <a:ext cx="2871537" cy="17601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351924-337F-4BF9-AB0F-C284E0A75DDA}"/>
              </a:ext>
            </a:extLst>
          </p:cNvPr>
          <p:cNvSpPr/>
          <p:nvPr/>
        </p:nvSpPr>
        <p:spPr>
          <a:xfrm>
            <a:off x="588262" y="5345491"/>
            <a:ext cx="11015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VSS (Regular)"/>
              </a:rPr>
              <a:t>✔️ </a:t>
            </a: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Application Gateway also provides a firewall, Web Application Firewall (WAF). WAF provides centralized, inbound protection for your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559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Distributed Denial of Service (</a:t>
            </a:r>
            <a:r>
              <a:rPr lang="en-US" noProof="0" dirty="0" err="1"/>
              <a:t>DDoS</a:t>
            </a:r>
            <a:r>
              <a:rPr lang="en-US" noProof="0" dirty="0"/>
              <a:t>) protection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1" y="1435497"/>
            <a:ext cx="9017000" cy="409349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DDoS attacks overwhelm and exhaust network resources, making apps slow or unresponsive.</a:t>
            </a:r>
            <a:endParaRPr lang="en-US" sz="1050" dirty="0"/>
          </a:p>
          <a:p>
            <a:pPr>
              <a:lnSpc>
                <a:spcPct val="114000"/>
              </a:lnSpc>
            </a:pPr>
            <a:r>
              <a:rPr lang="en-US" dirty="0"/>
              <a:t>Sanitizes unwanted network traffic, before it impacts service availability.</a:t>
            </a:r>
          </a:p>
          <a:p>
            <a:pPr>
              <a:lnSpc>
                <a:spcPct val="114000"/>
              </a:lnSpc>
            </a:pPr>
            <a:r>
              <a:rPr lang="en-US" dirty="0"/>
              <a:t>Basic service tier is automatically enabled in Azure.</a:t>
            </a:r>
          </a:p>
          <a:p>
            <a:pPr>
              <a:lnSpc>
                <a:spcPct val="114000"/>
              </a:lnSpc>
            </a:pPr>
            <a:r>
              <a:rPr lang="en-US" dirty="0"/>
              <a:t>Standard service tier</a:t>
            </a:r>
            <a:r>
              <a:rPr lang="en-US" i="1" dirty="0"/>
              <a:t> </a:t>
            </a:r>
            <a:r>
              <a:rPr lang="en-US" dirty="0"/>
              <a:t>adds mitigation capabilities, tuned to protect Azure Virtual Network resources.</a:t>
            </a:r>
          </a:p>
          <a:p>
            <a:pPr marL="0" indent="0">
              <a:buNone/>
            </a:pP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Image representing DDoS Protection service">
            <a:extLst>
              <a:ext uri="{FF2B5EF4-FFF2-40B4-BE49-F238E27FC236}">
                <a16:creationId xmlns:a16="http://schemas.microsoft.com/office/drawing/2014/main" id="{7F83A409-013A-4FC0-BC4C-C32EC8941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849" y="2533517"/>
            <a:ext cx="1768151" cy="17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Security Groups (NSGs)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8646886" cy="5162119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Filters network traffic to, and from, Azure resources on Azure Virtual Networks.</a:t>
            </a:r>
          </a:p>
          <a:p>
            <a:pPr>
              <a:lnSpc>
                <a:spcPct val="114000"/>
              </a:lnSpc>
            </a:pPr>
            <a:r>
              <a:rPr lang="en-US" dirty="0"/>
              <a:t>Set inbound and outbound rules to filter by source and destination IP address, port, and protocol.</a:t>
            </a:r>
          </a:p>
          <a:p>
            <a:pPr>
              <a:lnSpc>
                <a:spcPct val="114000"/>
              </a:lnSpc>
            </a:pPr>
            <a:r>
              <a:rPr lang="en-US" dirty="0"/>
              <a:t>Add multiple rules, as needed, within subscription limits. </a:t>
            </a:r>
          </a:p>
          <a:p>
            <a:pPr>
              <a:lnSpc>
                <a:spcPct val="114000"/>
              </a:lnSpc>
            </a:pPr>
            <a:r>
              <a:rPr lang="en-US" dirty="0"/>
              <a:t>Azure applies default, baseline, security rules to new NSGs.</a:t>
            </a:r>
          </a:p>
          <a:p>
            <a:pPr>
              <a:lnSpc>
                <a:spcPct val="114000"/>
              </a:lnSpc>
            </a:pPr>
            <a:r>
              <a:rPr lang="en-US" dirty="0"/>
              <a:t>Override default rules with new, higher priority, rules.</a:t>
            </a:r>
          </a:p>
          <a:p>
            <a:pPr marL="0" indent="0">
              <a:buNone/>
            </a:pP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Image representing Network Security Group (NSG)">
            <a:extLst>
              <a:ext uri="{FF2B5EF4-FFF2-40B4-BE49-F238E27FC236}">
                <a16:creationId xmlns:a16="http://schemas.microsoft.com/office/drawing/2014/main" id="{AB314C1E-84BC-469E-95BE-241BC8902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55" y="2533525"/>
            <a:ext cx="1869245" cy="17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4612</Words>
  <Application>Microsoft Office PowerPoint</Application>
  <PresentationFormat>Widescreen</PresentationFormat>
  <Paragraphs>518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Segoe UI</vt:lpstr>
      <vt:lpstr>Segoe UI Light</vt:lpstr>
      <vt:lpstr>Segoe UI Semibold</vt:lpstr>
      <vt:lpstr>Segoe UI Semibold (Headings)</vt:lpstr>
      <vt:lpstr>Segoe UI Semilight</vt:lpstr>
      <vt:lpstr>Segoe UI VSS (Regular)</vt:lpstr>
      <vt:lpstr>Wingdings</vt:lpstr>
      <vt:lpstr>WHITE TEMPLATE</vt:lpstr>
      <vt:lpstr>AZ-900T0x Module 03:  Security, privacy, compliance, and trust</vt:lpstr>
      <vt:lpstr>Lesson 01: Learning objectives</vt:lpstr>
      <vt:lpstr>Module 3 – Learning objectives</vt:lpstr>
      <vt:lpstr>Lesson 02: Securing network connectivity</vt:lpstr>
      <vt:lpstr>Defense in depth</vt:lpstr>
      <vt:lpstr>Shared security</vt:lpstr>
      <vt:lpstr>Azure Firewall</vt:lpstr>
      <vt:lpstr>Azure Distributed Denial of Service (DDoS) protection</vt:lpstr>
      <vt:lpstr>Network Security Groups (NSGs)</vt:lpstr>
      <vt:lpstr>Choosing Azure network security solutions</vt:lpstr>
      <vt:lpstr>Walkthrough - Secure network traffic</vt:lpstr>
      <vt:lpstr>Lesson 03: Core Azure identity services</vt:lpstr>
      <vt:lpstr>Authentication and authorization</vt:lpstr>
      <vt:lpstr>Azure Active Directory (AD)</vt:lpstr>
      <vt:lpstr>Azure Multi-Factor Authentication</vt:lpstr>
      <vt:lpstr>Lesson 04: Security tools and features</vt:lpstr>
      <vt:lpstr>Azure Security Center</vt:lpstr>
      <vt:lpstr>Azure Security Center usage scenarios</vt:lpstr>
      <vt:lpstr>Azure Key Vault</vt:lpstr>
      <vt:lpstr>Walkthrough-Implement Azure Key Vault</vt:lpstr>
      <vt:lpstr>Lesson 05: Azure Governance methodologies</vt:lpstr>
      <vt:lpstr>Azure Policy</vt:lpstr>
      <vt:lpstr>Implementing Azure Policy</vt:lpstr>
      <vt:lpstr>Policy Initiatives</vt:lpstr>
      <vt:lpstr>Walkthrough - Create an Azure Policy</vt:lpstr>
      <vt:lpstr>Role-based access control (RBAC)</vt:lpstr>
      <vt:lpstr>Walkthrough - Manage access with RBAC</vt:lpstr>
      <vt:lpstr>Resource locks</vt:lpstr>
      <vt:lpstr>Walkthrough - Manage Resource Locks</vt:lpstr>
      <vt:lpstr>Azure Blueprints</vt:lpstr>
      <vt:lpstr>Subscription Governance</vt:lpstr>
      <vt:lpstr>Lesson 06: Monitoring and reporting in Azure</vt:lpstr>
      <vt:lpstr>Tags</vt:lpstr>
      <vt:lpstr>Walkthrough – Implement resource tagging</vt:lpstr>
      <vt:lpstr>Azure Monitor</vt:lpstr>
      <vt:lpstr>Azure Service Health</vt:lpstr>
      <vt:lpstr>Monitoring applications and services</vt:lpstr>
      <vt:lpstr>Lesson 07: Privacy, compliance, and data protection standards</vt:lpstr>
      <vt:lpstr>Compliance Terms and Requirements</vt:lpstr>
      <vt:lpstr>Microsoft privacy statement</vt:lpstr>
      <vt:lpstr>Trust Center</vt:lpstr>
      <vt:lpstr>Service Trust Portal (STP)</vt:lpstr>
      <vt:lpstr>Walkthrough – Exploring the Trust Center</vt:lpstr>
      <vt:lpstr>Azure Government services</vt:lpstr>
      <vt:lpstr>Azure China 21Vianet</vt:lpstr>
      <vt:lpstr>Lesson 08: Module review 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2019-10-20T18:53:17Z</dcterms:created>
  <dcterms:modified xsi:type="dcterms:W3CDTF">2022-03-31T20:35:34Z</dcterms:modified>
</cp:coreProperties>
</file>