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73" r:id="rId2"/>
    <p:sldId id="340" r:id="rId3"/>
    <p:sldId id="341" r:id="rId4"/>
    <p:sldId id="320" r:id="rId5"/>
    <p:sldId id="326" r:id="rId6"/>
    <p:sldId id="327" r:id="rId7"/>
    <p:sldId id="328" r:id="rId8"/>
    <p:sldId id="329" r:id="rId9"/>
    <p:sldId id="330" r:id="rId10"/>
    <p:sldId id="322" r:id="rId11"/>
    <p:sldId id="331" r:id="rId12"/>
    <p:sldId id="332" r:id="rId13"/>
    <p:sldId id="333" r:id="rId14"/>
    <p:sldId id="285" r:id="rId15"/>
    <p:sldId id="325" r:id="rId16"/>
    <p:sldId id="334" r:id="rId17"/>
    <p:sldId id="323" r:id="rId18"/>
    <p:sldId id="324" r:id="rId19"/>
    <p:sldId id="335" r:id="rId20"/>
    <p:sldId id="336" r:id="rId21"/>
    <p:sldId id="337" r:id="rId22"/>
    <p:sldId id="338" r:id="rId23"/>
    <p:sldId id="339" r:id="rId24"/>
  </p:sldIdLst>
  <p:sldSz cx="12192000" cy="6858000"/>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986"/>
    <a:srgbClr val="419B99"/>
    <a:srgbClr val="B0DEA2"/>
    <a:srgbClr val="0C376A"/>
    <a:srgbClr val="4497A5"/>
    <a:srgbClr val="154468"/>
    <a:srgbClr val="FFFFFF"/>
    <a:srgbClr val="D4B0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2" autoAdjust="0"/>
    <p:restoredTop sz="94660"/>
  </p:normalViewPr>
  <p:slideViewPr>
    <p:cSldViewPr snapToGrid="0">
      <p:cViewPr varScale="1">
        <p:scale>
          <a:sx n="79" d="100"/>
          <a:sy n="79" d="100"/>
        </p:scale>
        <p:origin x="715"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14FEC699-1F5A-47AE-8A89-D4EC07C644F9}" type="datetimeFigureOut">
              <a:rPr lang="en-US" smtClean="0"/>
              <a:t>8/20/2024</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277AAE61-F203-4A6D-A961-6BD9EF2FB5FA}" type="slidenum">
              <a:rPr lang="en-US" smtClean="0"/>
              <a:t>‹#›</a:t>
            </a:fld>
            <a:endParaRPr lang="en-US"/>
          </a:p>
        </p:txBody>
      </p:sp>
    </p:spTree>
    <p:extLst>
      <p:ext uri="{BB962C8B-B14F-4D97-AF65-F5344CB8AC3E}">
        <p14:creationId xmlns:p14="http://schemas.microsoft.com/office/powerpoint/2010/main" val="2236377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7072"/>
          </a:xfrm>
          <a:prstGeom prst="rect">
            <a:avLst/>
          </a:prstGeom>
        </p:spPr>
        <p:txBody>
          <a:bodyPr vert="horz" lIns="93497" tIns="46749" rIns="93497" bIns="46749" rtlCol="0"/>
          <a:lstStyle>
            <a:lvl1pPr algn="r">
              <a:defRPr sz="1200"/>
            </a:lvl1pPr>
          </a:lstStyle>
          <a:p>
            <a:fld id="{B54977A2-024B-4FE2-8C27-D1BDB2C78712}" type="datetimeFigureOut">
              <a:rPr lang="en-US" smtClean="0"/>
              <a:t>8/20/2024</a:t>
            </a:fld>
            <a:endParaRPr lang="en-US"/>
          </a:p>
        </p:txBody>
      </p:sp>
      <p:sp>
        <p:nvSpPr>
          <p:cNvPr id="4" name="Slide Image Placeholder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80004"/>
            <a:ext cx="5642610" cy="3665458"/>
          </a:xfrm>
          <a:prstGeom prst="rect">
            <a:avLst/>
          </a:prstGeom>
        </p:spPr>
        <p:txBody>
          <a:bodyPr vert="horz" lIns="93497" tIns="46749" rIns="93497" bIns="4674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56414" cy="467071"/>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30"/>
            <a:ext cx="3056414" cy="467071"/>
          </a:xfrm>
          <a:prstGeom prst="rect">
            <a:avLst/>
          </a:prstGeom>
        </p:spPr>
        <p:txBody>
          <a:bodyPr vert="horz" lIns="93497" tIns="46749" rIns="93497" bIns="46749" rtlCol="0" anchor="b"/>
          <a:lstStyle>
            <a:lvl1pPr algn="r">
              <a:defRPr sz="1200"/>
            </a:lvl1pPr>
          </a:lstStyle>
          <a:p>
            <a:fld id="{C8D1AA31-9F5E-4761-975D-2DDD4C02FCA6}" type="slidenum">
              <a:rPr lang="en-US" smtClean="0"/>
              <a:t>‹#›</a:t>
            </a:fld>
            <a:endParaRPr lang="en-US"/>
          </a:p>
        </p:txBody>
      </p:sp>
    </p:spTree>
    <p:extLst>
      <p:ext uri="{BB962C8B-B14F-4D97-AF65-F5344CB8AC3E}">
        <p14:creationId xmlns:p14="http://schemas.microsoft.com/office/powerpoint/2010/main" val="1717189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705327" y="4480004"/>
            <a:ext cx="5642610" cy="3665458"/>
          </a:xfrm>
          <a:prstGeom prst="rect">
            <a:avLst/>
          </a:prstGeom>
        </p:spPr>
        <p:txBody>
          <a:bodyPr spcFirstLastPara="1" wrap="square" lIns="93473" tIns="46723" rIns="93473" bIns="46723" anchor="t" anchorCtr="0">
            <a:noAutofit/>
          </a:bodyPr>
          <a:lstStyle/>
          <a:p>
            <a:endParaRPr/>
          </a:p>
        </p:txBody>
      </p:sp>
      <p:sp>
        <p:nvSpPr>
          <p:cNvPr id="89" name="Google Shape;89;p1:notes"/>
          <p:cNvSpPr>
            <a:spLocks noGrp="1" noRot="1" noChangeAspect="1"/>
          </p:cNvSpPr>
          <p:nvPr>
            <p:ph type="sldImg" idx="2"/>
          </p:nvPr>
        </p:nvSpPr>
        <p:spPr>
          <a:xfrm>
            <a:off x="733425" y="1163638"/>
            <a:ext cx="5586413"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A picture containing sky, outdoor, real estate, architecture&#10;&#10;Description automatically generated">
            <a:extLst>
              <a:ext uri="{FF2B5EF4-FFF2-40B4-BE49-F238E27FC236}">
                <a16:creationId xmlns:a16="http://schemas.microsoft.com/office/drawing/2014/main" id="{85ACBEE1-EC20-F0D1-7912-120B95043126}"/>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56674" y="250189"/>
            <a:ext cx="11678651" cy="6357622"/>
          </a:xfrm>
          <a:prstGeom prst="rect">
            <a:avLst/>
          </a:prstGeom>
        </p:spPr>
      </p:pic>
      <p:sp>
        <p:nvSpPr>
          <p:cNvPr id="2" name="Title 1"/>
          <p:cNvSpPr>
            <a:spLocks noGrp="1"/>
          </p:cNvSpPr>
          <p:nvPr>
            <p:ph type="ctrTitle" hasCustomPrompt="1"/>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TITLE</a:t>
            </a:r>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Details </a:t>
            </a:r>
          </a:p>
        </p:txBody>
      </p:sp>
      <p:sp>
        <p:nvSpPr>
          <p:cNvPr id="4" name="Date Placeholder 3"/>
          <p:cNvSpPr>
            <a:spLocks noGrp="1"/>
          </p:cNvSpPr>
          <p:nvPr>
            <p:ph type="dt" sz="half" idx="10"/>
          </p:nvPr>
        </p:nvSpPr>
        <p:spPr/>
        <p:txBody>
          <a:bodyPr/>
          <a:lstStyle/>
          <a:p>
            <a:fld id="{1BA00D4F-B769-4946-B162-A157D87F7C23}" type="datetime1">
              <a:rPr lang="en-US" smtClean="0"/>
              <a:t>8/20/2024</a:t>
            </a:fld>
            <a:endParaRPr lang="en-US" dirty="0"/>
          </a:p>
        </p:txBody>
      </p:sp>
      <p:sp>
        <p:nvSpPr>
          <p:cNvPr id="5" name="Footer Placeholder 4"/>
          <p:cNvSpPr>
            <a:spLocks noGrp="1"/>
          </p:cNvSpPr>
          <p:nvPr>
            <p:ph type="ftr" sz="quarter" idx="11"/>
          </p:nvPr>
        </p:nvSpPr>
        <p:spPr/>
        <p:txBody>
          <a:bodyPr/>
          <a:lstStyle/>
          <a:p>
            <a:r>
              <a:rPr lang="en-US"/>
              <a:t>Zeroth Project Review / CT           </a:t>
            </a:r>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t>‹#›</a:t>
            </a:fld>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5813" y="500378"/>
            <a:ext cx="5644907" cy="1386843"/>
          </a:xfrm>
          <a:prstGeom prst="rect">
            <a:avLst/>
          </a:prstGeom>
        </p:spPr>
      </p:pic>
    </p:spTree>
    <p:extLst>
      <p:ext uri="{BB962C8B-B14F-4D97-AF65-F5344CB8AC3E}">
        <p14:creationId xmlns:p14="http://schemas.microsoft.com/office/powerpoint/2010/main" val="117401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68A2EA4-8047-4D70-B059-6A3AC9332284}" type="datetime1">
              <a:rPr lang="en-US" smtClean="0"/>
              <a:t>8/20/2024</a:t>
            </a:fld>
            <a:endParaRPr lang="en-US"/>
          </a:p>
        </p:txBody>
      </p:sp>
      <p:sp>
        <p:nvSpPr>
          <p:cNvPr id="5" name="Footer Placeholder 4"/>
          <p:cNvSpPr>
            <a:spLocks noGrp="1"/>
          </p:cNvSpPr>
          <p:nvPr>
            <p:ph type="ftr" sz="quarter" idx="11"/>
          </p:nvPr>
        </p:nvSpPr>
        <p:spPr/>
        <p:txBody>
          <a:bodyPr/>
          <a:lstStyle/>
          <a:p>
            <a:r>
              <a:rPr lang="en-US"/>
              <a:t>Zeroth Project Review / CT           </a:t>
            </a:r>
          </a:p>
        </p:txBody>
      </p:sp>
      <p:sp>
        <p:nvSpPr>
          <p:cNvPr id="6" name="Slide Number Placeholder 5"/>
          <p:cNvSpPr>
            <a:spLocks noGrp="1"/>
          </p:cNvSpPr>
          <p:nvPr>
            <p:ph type="sldNum" sz="quarter" idx="12"/>
          </p:nvPr>
        </p:nvSpPr>
        <p:spPr/>
        <p:txBody>
          <a:bodyPr/>
          <a:lstStyle/>
          <a:p>
            <a:fld id="{D38DC0B9-C475-4FDF-8DD2-FF30D3C761E7}" type="slidenum">
              <a:rPr lang="en-US" smtClean="0"/>
              <a:t>‹#›</a:t>
            </a:fld>
            <a:endParaRPr lang="en-US"/>
          </a:p>
        </p:txBody>
      </p:sp>
    </p:spTree>
    <p:extLst>
      <p:ext uri="{BB962C8B-B14F-4D97-AF65-F5344CB8AC3E}">
        <p14:creationId xmlns:p14="http://schemas.microsoft.com/office/powerpoint/2010/main" val="418171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0168FD-D311-4F12-B5E1-B9CC22BFA89A}" type="datetime1">
              <a:rPr lang="en-US" smtClean="0"/>
              <a:t>8/20/2024</a:t>
            </a:fld>
            <a:endParaRPr lang="en-US"/>
          </a:p>
        </p:txBody>
      </p:sp>
      <p:sp>
        <p:nvSpPr>
          <p:cNvPr id="5" name="Footer Placeholder 4"/>
          <p:cNvSpPr>
            <a:spLocks noGrp="1"/>
          </p:cNvSpPr>
          <p:nvPr>
            <p:ph type="ftr" sz="quarter" idx="11"/>
          </p:nvPr>
        </p:nvSpPr>
        <p:spPr/>
        <p:txBody>
          <a:bodyPr/>
          <a:lstStyle/>
          <a:p>
            <a:r>
              <a:rPr lang="en-US"/>
              <a:t>Zeroth Project Review / CT           </a:t>
            </a:r>
          </a:p>
        </p:txBody>
      </p:sp>
      <p:sp>
        <p:nvSpPr>
          <p:cNvPr id="6" name="Slide Number Placeholder 5"/>
          <p:cNvSpPr>
            <a:spLocks noGrp="1"/>
          </p:cNvSpPr>
          <p:nvPr>
            <p:ph type="sldNum" sz="quarter" idx="12"/>
          </p:nvPr>
        </p:nvSpPr>
        <p:spPr/>
        <p:txBody>
          <a:bodyPr/>
          <a:lstStyle/>
          <a:p>
            <a:fld id="{D38DC0B9-C475-4FDF-8DD2-FF30D3C761E7}"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01" y="466512"/>
            <a:ext cx="2125133" cy="522103"/>
          </a:xfrm>
          <a:prstGeom prst="rect">
            <a:avLst/>
          </a:prstGeom>
        </p:spPr>
      </p:pic>
    </p:spTree>
    <p:extLst>
      <p:ext uri="{BB962C8B-B14F-4D97-AF65-F5344CB8AC3E}">
        <p14:creationId xmlns:p14="http://schemas.microsoft.com/office/powerpoint/2010/main" val="2006376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Century Gothic" panose="020B0502020202020204" pitchFamily="34" charset="0"/>
              </a:defRPr>
            </a:lvl1pPr>
          </a:lstStyle>
          <a:p>
            <a:fld id="{10CFBF59-1EA4-449C-BE4B-E30C6E6A6518}" type="datetime1">
              <a:rPr lang="en-US" smtClean="0"/>
              <a:t>8/20/2024</a:t>
            </a:fld>
            <a:endParaRPr lang="en-US" dirty="0"/>
          </a:p>
        </p:txBody>
      </p:sp>
      <p:sp>
        <p:nvSpPr>
          <p:cNvPr id="5" name="Footer Placeholder 4"/>
          <p:cNvSpPr>
            <a:spLocks noGrp="1"/>
          </p:cNvSpPr>
          <p:nvPr>
            <p:ph type="ftr" sz="quarter" idx="11"/>
          </p:nvPr>
        </p:nvSpPr>
        <p:spPr/>
        <p:txBody>
          <a:bodyPr/>
          <a:lstStyle>
            <a:lvl1pPr>
              <a:defRPr lang="en-US" sz="1200" kern="1200">
                <a:solidFill>
                  <a:schemeClr val="tx1">
                    <a:tint val="75000"/>
                  </a:schemeClr>
                </a:solidFill>
                <a:latin typeface="Century Gothic" panose="020B0502020202020204" pitchFamily="34" charset="0"/>
                <a:ea typeface="+mn-ea"/>
                <a:cs typeface="Arial" panose="020B0604020202020204" pitchFamily="34" charset="0"/>
              </a:defRPr>
            </a:lvl1pPr>
          </a:lstStyle>
          <a:p>
            <a:r>
              <a:rPr lang="en-US"/>
              <a:t>Zeroth Project Review / CT           </a:t>
            </a:r>
            <a:endParaRPr lang="en-US" dirty="0"/>
          </a:p>
        </p:txBody>
      </p:sp>
      <p:sp>
        <p:nvSpPr>
          <p:cNvPr id="6" name="Slide Number Placeholder 5"/>
          <p:cNvSpPr>
            <a:spLocks noGrp="1"/>
          </p:cNvSpPr>
          <p:nvPr>
            <p:ph type="sldNum" sz="quarter" idx="12"/>
          </p:nvPr>
        </p:nvSpPr>
        <p:spPr/>
        <p:txBody>
          <a:bodyPr/>
          <a:lstStyle>
            <a:lvl1pPr>
              <a:defRPr lang="en-US" sz="1200" kern="1200" smtClean="0">
                <a:solidFill>
                  <a:schemeClr val="tx1">
                    <a:tint val="75000"/>
                  </a:schemeClr>
                </a:solidFill>
                <a:latin typeface="Century Gothic" panose="020B0502020202020204" pitchFamily="34" charset="0"/>
                <a:ea typeface="+mn-ea"/>
                <a:cs typeface="Arial" panose="020B0604020202020204" pitchFamily="34" charset="0"/>
              </a:defRPr>
            </a:lvl1pPr>
          </a:lstStyle>
          <a:p>
            <a:fld id="{D38DC0B9-C475-4FDF-8DD2-FF30D3C761E7}" type="slidenum">
              <a:rPr lang="en-US" smtClean="0"/>
              <a:pPr/>
              <a:t>‹#›</a:t>
            </a:fld>
            <a:endParaRPr lang="en-US" dirty="0"/>
          </a:p>
        </p:txBody>
      </p:sp>
    </p:spTree>
    <p:extLst>
      <p:ext uri="{BB962C8B-B14F-4D97-AF65-F5344CB8AC3E}">
        <p14:creationId xmlns:p14="http://schemas.microsoft.com/office/powerpoint/2010/main" val="1276109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4045922A-E655-43F3-A242-BC1E458D35BF}" type="datetime1">
              <a:rPr lang="en-US" smtClean="0"/>
              <a:t>8/20/2024</a:t>
            </a:fld>
            <a:endParaRPr lang="en-US"/>
          </a:p>
        </p:txBody>
      </p:sp>
      <p:sp>
        <p:nvSpPr>
          <p:cNvPr id="5" name="Footer Placeholder 4"/>
          <p:cNvSpPr>
            <a:spLocks noGrp="1"/>
          </p:cNvSpPr>
          <p:nvPr>
            <p:ph type="ftr" sz="quarter" idx="11"/>
          </p:nvPr>
        </p:nvSpPr>
        <p:spPr/>
        <p:txBody>
          <a:bodyPr/>
          <a:lstStyle/>
          <a:p>
            <a:r>
              <a:rPr lang="en-US"/>
              <a:t>Zeroth Project Review / CT           </a:t>
            </a:r>
          </a:p>
        </p:txBody>
      </p:sp>
      <p:sp>
        <p:nvSpPr>
          <p:cNvPr id="6" name="Slide Number Placeholder 5"/>
          <p:cNvSpPr>
            <a:spLocks noGrp="1"/>
          </p:cNvSpPr>
          <p:nvPr>
            <p:ph type="sldNum" sz="quarter" idx="12"/>
          </p:nvPr>
        </p:nvSpPr>
        <p:spPr/>
        <p:txBody>
          <a:bodyPr/>
          <a:lstStyle/>
          <a:p>
            <a:fld id="{D38DC0B9-C475-4FDF-8DD2-FF30D3C761E7}" type="slidenum">
              <a:rPr lang="en-US" smtClean="0"/>
              <a:t>‹#›</a:t>
            </a:fld>
            <a:endParaRPr lang="en-US"/>
          </a:p>
        </p:txBody>
      </p:sp>
    </p:spTree>
    <p:extLst>
      <p:ext uri="{BB962C8B-B14F-4D97-AF65-F5344CB8AC3E}">
        <p14:creationId xmlns:p14="http://schemas.microsoft.com/office/powerpoint/2010/main" val="262524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3FECEB7-7685-40B8-A1F1-B935267A75ED}" type="datetime1">
              <a:rPr lang="en-US" smtClean="0"/>
              <a:t>8/20/2024</a:t>
            </a:fld>
            <a:endParaRPr lang="en-US"/>
          </a:p>
        </p:txBody>
      </p:sp>
      <p:sp>
        <p:nvSpPr>
          <p:cNvPr id="6" name="Footer Placeholder 5"/>
          <p:cNvSpPr>
            <a:spLocks noGrp="1"/>
          </p:cNvSpPr>
          <p:nvPr>
            <p:ph type="ftr" sz="quarter" idx="11"/>
          </p:nvPr>
        </p:nvSpPr>
        <p:spPr/>
        <p:txBody>
          <a:bodyPr/>
          <a:lstStyle/>
          <a:p>
            <a:r>
              <a:rPr lang="en-US"/>
              <a:t>Zeroth Project Review / CT           </a:t>
            </a:r>
          </a:p>
        </p:txBody>
      </p:sp>
      <p:sp>
        <p:nvSpPr>
          <p:cNvPr id="7" name="Slide Number Placeholder 6"/>
          <p:cNvSpPr>
            <a:spLocks noGrp="1"/>
          </p:cNvSpPr>
          <p:nvPr>
            <p:ph type="sldNum" sz="quarter" idx="12"/>
          </p:nvPr>
        </p:nvSpPr>
        <p:spPr/>
        <p:txBody>
          <a:bodyPr/>
          <a:lstStyle/>
          <a:p>
            <a:fld id="{D38DC0B9-C475-4FDF-8DD2-FF30D3C761E7}" type="slidenum">
              <a:rPr lang="en-US" smtClean="0"/>
              <a:t>‹#›</a:t>
            </a:fld>
            <a:endParaRPr lang="en-US"/>
          </a:p>
        </p:txBody>
      </p:sp>
    </p:spTree>
    <p:extLst>
      <p:ext uri="{BB962C8B-B14F-4D97-AF65-F5344CB8AC3E}">
        <p14:creationId xmlns:p14="http://schemas.microsoft.com/office/powerpoint/2010/main" val="109760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BC30116-CA79-48C1-8FBA-7AF30628CFC9}" type="datetime1">
              <a:rPr lang="en-US" smtClean="0"/>
              <a:t>8/20/2024</a:t>
            </a:fld>
            <a:endParaRPr lang="en-US"/>
          </a:p>
        </p:txBody>
      </p:sp>
      <p:sp>
        <p:nvSpPr>
          <p:cNvPr id="8" name="Footer Placeholder 7"/>
          <p:cNvSpPr>
            <a:spLocks noGrp="1"/>
          </p:cNvSpPr>
          <p:nvPr>
            <p:ph type="ftr" sz="quarter" idx="11"/>
          </p:nvPr>
        </p:nvSpPr>
        <p:spPr/>
        <p:txBody>
          <a:bodyPr/>
          <a:lstStyle/>
          <a:p>
            <a:r>
              <a:rPr lang="en-US"/>
              <a:t>Zeroth Project Review / CT           </a:t>
            </a:r>
          </a:p>
        </p:txBody>
      </p:sp>
      <p:sp>
        <p:nvSpPr>
          <p:cNvPr id="9" name="Slide Number Placeholder 8"/>
          <p:cNvSpPr>
            <a:spLocks noGrp="1"/>
          </p:cNvSpPr>
          <p:nvPr>
            <p:ph type="sldNum" sz="quarter" idx="12"/>
          </p:nvPr>
        </p:nvSpPr>
        <p:spPr/>
        <p:txBody>
          <a:bodyPr/>
          <a:lstStyle/>
          <a:p>
            <a:fld id="{D38DC0B9-C475-4FDF-8DD2-FF30D3C761E7}" type="slidenum">
              <a:rPr lang="en-US" smtClean="0"/>
              <a:t>‹#›</a:t>
            </a:fld>
            <a:endParaRPr lang="en-US"/>
          </a:p>
        </p:txBody>
      </p:sp>
    </p:spTree>
    <p:extLst>
      <p:ext uri="{BB962C8B-B14F-4D97-AF65-F5344CB8AC3E}">
        <p14:creationId xmlns:p14="http://schemas.microsoft.com/office/powerpoint/2010/main" val="94115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5F5E28ED-3D42-4B37-B7F4-15CDFB4AC0ED}" type="datetime1">
              <a:rPr lang="en-US" smtClean="0"/>
              <a:t>8/20/2024</a:t>
            </a:fld>
            <a:endParaRPr lang="en-US"/>
          </a:p>
        </p:txBody>
      </p:sp>
      <p:sp>
        <p:nvSpPr>
          <p:cNvPr id="4" name="Footer Placeholder 3"/>
          <p:cNvSpPr>
            <a:spLocks noGrp="1"/>
          </p:cNvSpPr>
          <p:nvPr>
            <p:ph type="ftr" sz="quarter" idx="11"/>
          </p:nvPr>
        </p:nvSpPr>
        <p:spPr/>
        <p:txBody>
          <a:bodyPr/>
          <a:lstStyle/>
          <a:p>
            <a:r>
              <a:rPr lang="en-US"/>
              <a:t>Zeroth Project Review / CT           </a:t>
            </a:r>
          </a:p>
        </p:txBody>
      </p:sp>
      <p:sp>
        <p:nvSpPr>
          <p:cNvPr id="5" name="Slide Number Placeholder 4"/>
          <p:cNvSpPr>
            <a:spLocks noGrp="1"/>
          </p:cNvSpPr>
          <p:nvPr>
            <p:ph type="sldNum" sz="quarter" idx="12"/>
          </p:nvPr>
        </p:nvSpPr>
        <p:spPr/>
        <p:txBody>
          <a:bodyPr/>
          <a:lstStyle/>
          <a:p>
            <a:fld id="{D38DC0B9-C475-4FDF-8DD2-FF30D3C761E7}" type="slidenum">
              <a:rPr lang="en-US" smtClean="0"/>
              <a:t>‹#›</a:t>
            </a:fld>
            <a:endParaRPr lang="en-US"/>
          </a:p>
        </p:txBody>
      </p:sp>
    </p:spTree>
    <p:extLst>
      <p:ext uri="{BB962C8B-B14F-4D97-AF65-F5344CB8AC3E}">
        <p14:creationId xmlns:p14="http://schemas.microsoft.com/office/powerpoint/2010/main" val="25148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C4F36-E301-4FB5-BE77-62E6A488A069}" type="datetime1">
              <a:rPr lang="en-US" smtClean="0"/>
              <a:t>8/20/2024</a:t>
            </a:fld>
            <a:endParaRPr lang="en-US"/>
          </a:p>
        </p:txBody>
      </p:sp>
      <p:sp>
        <p:nvSpPr>
          <p:cNvPr id="3" name="Footer Placeholder 2"/>
          <p:cNvSpPr>
            <a:spLocks noGrp="1"/>
          </p:cNvSpPr>
          <p:nvPr>
            <p:ph type="ftr" sz="quarter" idx="11"/>
          </p:nvPr>
        </p:nvSpPr>
        <p:spPr/>
        <p:txBody>
          <a:bodyPr/>
          <a:lstStyle/>
          <a:p>
            <a:r>
              <a:rPr lang="en-US"/>
              <a:t>Zeroth Project Review / CT           </a:t>
            </a:r>
          </a:p>
        </p:txBody>
      </p:sp>
      <p:sp>
        <p:nvSpPr>
          <p:cNvPr id="4" name="Slide Number Placeholder 3"/>
          <p:cNvSpPr>
            <a:spLocks noGrp="1"/>
          </p:cNvSpPr>
          <p:nvPr>
            <p:ph type="sldNum" sz="quarter" idx="12"/>
          </p:nvPr>
        </p:nvSpPr>
        <p:spPr/>
        <p:txBody>
          <a:bodyPr/>
          <a:lstStyle/>
          <a:p>
            <a:fld id="{D38DC0B9-C475-4FDF-8DD2-FF30D3C761E7}" type="slidenum">
              <a:rPr lang="en-US" smtClean="0"/>
              <a:t>‹#›</a:t>
            </a:fld>
            <a:endParaRPr lang="en-US"/>
          </a:p>
        </p:txBody>
      </p:sp>
    </p:spTree>
    <p:extLst>
      <p:ext uri="{BB962C8B-B14F-4D97-AF65-F5344CB8AC3E}">
        <p14:creationId xmlns:p14="http://schemas.microsoft.com/office/powerpoint/2010/main" val="35069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0885D3-218E-4943-AD4A-1F4E3841D458}" type="datetime1">
              <a:rPr lang="en-US" smtClean="0"/>
              <a:t>8/20/2024</a:t>
            </a:fld>
            <a:endParaRPr lang="en-US"/>
          </a:p>
        </p:txBody>
      </p:sp>
      <p:sp>
        <p:nvSpPr>
          <p:cNvPr id="6" name="Footer Placeholder 5"/>
          <p:cNvSpPr>
            <a:spLocks noGrp="1"/>
          </p:cNvSpPr>
          <p:nvPr>
            <p:ph type="ftr" sz="quarter" idx="11"/>
          </p:nvPr>
        </p:nvSpPr>
        <p:spPr/>
        <p:txBody>
          <a:bodyPr/>
          <a:lstStyle/>
          <a:p>
            <a:r>
              <a:rPr lang="en-US"/>
              <a:t>Zeroth Project Review / CT           </a:t>
            </a:r>
          </a:p>
        </p:txBody>
      </p:sp>
      <p:sp>
        <p:nvSpPr>
          <p:cNvPr id="7" name="Slide Number Placeholder 6"/>
          <p:cNvSpPr>
            <a:spLocks noGrp="1"/>
          </p:cNvSpPr>
          <p:nvPr>
            <p:ph type="sldNum" sz="quarter" idx="12"/>
          </p:nvPr>
        </p:nvSpPr>
        <p:spPr/>
        <p:txBody>
          <a:bodyPr/>
          <a:lstStyle/>
          <a:p>
            <a:fld id="{D38DC0B9-C475-4FDF-8DD2-FF30D3C761E7}" type="slidenum">
              <a:rPr lang="en-US" smtClean="0"/>
              <a:t>‹#›</a:t>
            </a:fld>
            <a:endParaRPr lang="en-US"/>
          </a:p>
        </p:txBody>
      </p:sp>
    </p:spTree>
    <p:extLst>
      <p:ext uri="{BB962C8B-B14F-4D97-AF65-F5344CB8AC3E}">
        <p14:creationId xmlns:p14="http://schemas.microsoft.com/office/powerpoint/2010/main" val="54422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E9701EFA-67C9-408A-A585-055DFD467661}" type="datetime1">
              <a:rPr lang="en-US" smtClean="0"/>
              <a:t>8/20/2024</a:t>
            </a:fld>
            <a:endParaRPr lang="en-US"/>
          </a:p>
        </p:txBody>
      </p:sp>
      <p:sp>
        <p:nvSpPr>
          <p:cNvPr id="6" name="Footer Placeholder 5"/>
          <p:cNvSpPr>
            <a:spLocks noGrp="1"/>
          </p:cNvSpPr>
          <p:nvPr>
            <p:ph type="ftr" sz="quarter" idx="11"/>
          </p:nvPr>
        </p:nvSpPr>
        <p:spPr/>
        <p:txBody>
          <a:bodyPr/>
          <a:lstStyle/>
          <a:p>
            <a:r>
              <a:rPr lang="en-US"/>
              <a:t>Zeroth Project Review / CT           </a:t>
            </a:r>
          </a:p>
        </p:txBody>
      </p:sp>
      <p:sp>
        <p:nvSpPr>
          <p:cNvPr id="7" name="Slide Number Placeholder 6"/>
          <p:cNvSpPr>
            <a:spLocks noGrp="1"/>
          </p:cNvSpPr>
          <p:nvPr>
            <p:ph type="sldNum" sz="quarter" idx="12"/>
          </p:nvPr>
        </p:nvSpPr>
        <p:spPr/>
        <p:txBody>
          <a:bodyPr/>
          <a:lstStyle/>
          <a:p>
            <a:fld id="{D38DC0B9-C475-4FDF-8DD2-FF30D3C761E7}" type="slidenum">
              <a:rPr lang="en-US" smtClean="0"/>
              <a:t>‹#›</a:t>
            </a:fld>
            <a:endParaRPr lang="en-US"/>
          </a:p>
        </p:txBody>
      </p:sp>
    </p:spTree>
    <p:extLst>
      <p:ext uri="{BB962C8B-B14F-4D97-AF65-F5344CB8AC3E}">
        <p14:creationId xmlns:p14="http://schemas.microsoft.com/office/powerpoint/2010/main" val="37796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cs typeface="Arial" panose="020B0604020202020204" pitchFamily="34" charset="0"/>
              </a:defRPr>
            </a:lvl1pPr>
          </a:lstStyle>
          <a:p>
            <a:fld id="{A49B54EB-82F4-49B2-8344-9B7DAE43BEA9}" type="datetime1">
              <a:rPr lang="en-US" smtClean="0"/>
              <a:t>8/20/2024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cs typeface="Arial" panose="020B0604020202020204" pitchFamily="34" charset="0"/>
              </a:defRPr>
            </a:lvl1pPr>
          </a:lstStyle>
          <a:p>
            <a:r>
              <a:rPr lang="en-US"/>
              <a:t>Zeroth Project Review / CT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cs typeface="Arial" panose="020B0604020202020204" pitchFamily="34" charset="0"/>
              </a:defRPr>
            </a:lvl1pPr>
          </a:lstStyle>
          <a:p>
            <a:fld id="{D38DC0B9-C475-4FDF-8DD2-FF30D3C761E7}" type="slidenum">
              <a:rPr lang="en-US" smtClean="0"/>
              <a:pPr/>
              <a:t>‹#›</a:t>
            </a:fld>
            <a:endParaRPr lang="en-US" dirty="0"/>
          </a:p>
        </p:txBody>
      </p:sp>
    </p:spTree>
    <p:extLst>
      <p:ext uri="{BB962C8B-B14F-4D97-AF65-F5344CB8AC3E}">
        <p14:creationId xmlns:p14="http://schemas.microsoft.com/office/powerpoint/2010/main" val="2865849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4" name="Google Shape;94;p1"/>
          <p:cNvSpPr/>
          <p:nvPr/>
        </p:nvSpPr>
        <p:spPr>
          <a:xfrm>
            <a:off x="75276" y="2407291"/>
            <a:ext cx="12041448"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dirty="0">
                <a:latin typeface="Times New Roman" panose="02020603050405020304" pitchFamily="18" charset="0"/>
                <a:ea typeface="Gill Sans"/>
                <a:cs typeface="Times New Roman" panose="02020603050405020304" pitchFamily="18" charset="0"/>
                <a:sym typeface="Gill Sans"/>
              </a:rPr>
              <a:t>Fake Social Media Profile Detection</a:t>
            </a:r>
          </a:p>
        </p:txBody>
      </p:sp>
      <p:sp>
        <p:nvSpPr>
          <p:cNvPr id="3" name="TextBox 2">
            <a:extLst>
              <a:ext uri="{FF2B5EF4-FFF2-40B4-BE49-F238E27FC236}">
                <a16:creationId xmlns:a16="http://schemas.microsoft.com/office/drawing/2014/main" id="{70C81153-380D-C7F4-E01E-37375926B0EE}"/>
              </a:ext>
            </a:extLst>
          </p:cNvPr>
          <p:cNvSpPr txBox="1"/>
          <p:nvPr/>
        </p:nvSpPr>
        <p:spPr>
          <a:xfrm>
            <a:off x="1274323" y="3540869"/>
            <a:ext cx="3696511" cy="1415772"/>
          </a:xfrm>
          <a:prstGeom prst="rect">
            <a:avLst/>
          </a:prstGeom>
          <a:noFill/>
        </p:spPr>
        <p:txBody>
          <a:bodyPr wrap="square" rtlCol="0">
            <a:spAutoFit/>
          </a:bodyPr>
          <a:lstStyle/>
          <a:p>
            <a:r>
              <a:rPr kumimoji="0" lang="en-US" sz="3200" b="0" i="0" u="none" strike="noStrike" kern="1200" cap="none" spc="0" normalizeH="0" baseline="0" noProof="0" dirty="0">
                <a:ln>
                  <a:noFill/>
                </a:ln>
                <a:solidFill>
                  <a:srgbClr val="C00000"/>
                </a:solidFill>
                <a:effectLst/>
                <a:uLnTx/>
                <a:uFillTx/>
                <a:latin typeface="Elephant" pitchFamily="18" charset="0"/>
                <a:ea typeface="+mj-ea"/>
                <a:cs typeface="Arial" panose="020B0604020202020204" pitchFamily="34" charset="0"/>
              </a:rPr>
              <a:t>Project Guide</a:t>
            </a:r>
            <a:br>
              <a:rPr kumimoji="0" lang="en-US" sz="3200" b="0" i="0" u="none" strike="noStrike" kern="1200" cap="none" spc="0" normalizeH="0" baseline="0" noProof="0" dirty="0">
                <a:ln>
                  <a:noFill/>
                </a:ln>
                <a:solidFill>
                  <a:srgbClr val="C00000"/>
                </a:solidFill>
                <a:effectLst/>
                <a:uLnTx/>
                <a:uFillTx/>
                <a:latin typeface="Elephant" pitchFamily="18" charset="0"/>
                <a:ea typeface="+mj-ea"/>
                <a:cs typeface="Arial" panose="020B0604020202020204" pitchFamily="34" charset="0"/>
              </a:rPr>
            </a:br>
            <a:r>
              <a:rPr kumimoji="0" lang="en-IN" sz="1800" b="1" i="0" u="none" strike="noStrike" kern="1200" cap="none" spc="0" normalizeH="0" baseline="0" noProof="0" dirty="0">
                <a:ln>
                  <a:noFill/>
                </a:ln>
                <a:solidFill>
                  <a:prstClr val="black"/>
                </a:solidFill>
                <a:effectLst/>
                <a:uLnTx/>
                <a:uFillTx/>
                <a:latin typeface="TimesNewRomanPSMT-Identity-H"/>
                <a:ea typeface="+mj-ea"/>
                <a:cs typeface="Arial" panose="020B0604020202020204" pitchFamily="34" charset="0"/>
              </a:rPr>
              <a:t>Prof .</a:t>
            </a:r>
            <a:r>
              <a:rPr kumimoji="0" lang="en-IN" sz="1800" b="1" i="0" u="none" strike="noStrike" kern="1200" cap="none" spc="0" normalizeH="0" baseline="0" noProof="0" dirty="0" err="1">
                <a:ln>
                  <a:noFill/>
                </a:ln>
                <a:solidFill>
                  <a:prstClr val="black"/>
                </a:solidFill>
                <a:effectLst/>
                <a:uLnTx/>
                <a:uFillTx/>
                <a:latin typeface="TimesNewRomanPSMT-Identity-H"/>
                <a:ea typeface="+mj-ea"/>
                <a:cs typeface="Arial" panose="020B0604020202020204" pitchFamily="34" charset="0"/>
              </a:rPr>
              <a:t>R.Sasikala</a:t>
            </a:r>
            <a:r>
              <a:rPr kumimoji="0" lang="en-IN" sz="1800" b="1" i="0" u="none" strike="noStrike" kern="1200" cap="none" spc="0" normalizeH="0" baseline="0" noProof="0" dirty="0">
                <a:ln>
                  <a:noFill/>
                </a:ln>
                <a:solidFill>
                  <a:prstClr val="black"/>
                </a:solidFill>
                <a:effectLst/>
                <a:uLnTx/>
                <a:uFillTx/>
                <a:latin typeface="TimesNewRomanPSMT-Identity-H"/>
                <a:ea typeface="+mj-ea"/>
                <a:cs typeface="Arial" panose="020B0604020202020204" pitchFamily="34" charset="0"/>
              </a:rPr>
              <a:t> ,M.E , </a:t>
            </a:r>
            <a:r>
              <a:rPr kumimoji="0" lang="en-IN" sz="1800" b="1" i="0" u="none" strike="noStrike" kern="1200" cap="none" spc="0" normalizeH="0" baseline="0" noProof="0" dirty="0" err="1">
                <a:ln>
                  <a:noFill/>
                </a:ln>
                <a:solidFill>
                  <a:prstClr val="black"/>
                </a:solidFill>
                <a:effectLst/>
                <a:uLnTx/>
                <a:uFillTx/>
                <a:latin typeface="TimesNewRomanPSMT-Identity-H"/>
                <a:ea typeface="+mj-ea"/>
                <a:cs typeface="Arial" panose="020B0604020202020204" pitchFamily="34" charset="0"/>
              </a:rPr>
              <a:t>Ph.D</a:t>
            </a:r>
            <a:br>
              <a:rPr kumimoji="0" lang="en-IN" sz="1800" b="1" i="0" u="none" strike="noStrike" kern="1200" cap="none" spc="0" normalizeH="0" baseline="0" noProof="0" dirty="0">
                <a:ln>
                  <a:noFill/>
                </a:ln>
                <a:solidFill>
                  <a:prstClr val="black"/>
                </a:solidFill>
                <a:effectLst/>
                <a:uLnTx/>
                <a:uFillTx/>
                <a:latin typeface="TimesNewRomanPSMT-Identity-H"/>
                <a:ea typeface="+mj-ea"/>
                <a:cs typeface="Arial" panose="020B0604020202020204" pitchFamily="34" charset="0"/>
              </a:rPr>
            </a:br>
            <a:r>
              <a:rPr kumimoji="0" lang="en-IN" sz="1800" b="1" i="0" u="none" strike="noStrike" kern="1200" cap="none" spc="0" normalizeH="0" baseline="0" noProof="0" dirty="0">
                <a:ln>
                  <a:noFill/>
                </a:ln>
                <a:solidFill>
                  <a:prstClr val="black"/>
                </a:solidFill>
                <a:effectLst/>
                <a:uLnTx/>
                <a:uFillTx/>
                <a:latin typeface="TimesNewRomanPSMT-Identity-H"/>
                <a:ea typeface="+mj-ea"/>
                <a:cs typeface="Arial" panose="020B0604020202020204" pitchFamily="34" charset="0"/>
              </a:rPr>
              <a:t>AP/CSE(CY)                                                 </a:t>
            </a:r>
            <a:endParaRPr lang="en-IN" sz="3600" b="1" dirty="0">
              <a:latin typeface="Times New Roman" panose="02020603050405020304" pitchFamily="18" charset="0"/>
              <a:ea typeface="Gill Sans"/>
              <a:cs typeface="Times New Roman" panose="02020603050405020304" pitchFamily="18" charset="0"/>
              <a:sym typeface="Gill Sans"/>
            </a:endParaRPr>
          </a:p>
          <a:p>
            <a:endParaRPr lang="en-IN" dirty="0"/>
          </a:p>
        </p:txBody>
      </p:sp>
      <p:sp>
        <p:nvSpPr>
          <p:cNvPr id="4" name="TextBox 3">
            <a:extLst>
              <a:ext uri="{FF2B5EF4-FFF2-40B4-BE49-F238E27FC236}">
                <a16:creationId xmlns:a16="http://schemas.microsoft.com/office/drawing/2014/main" id="{CD0055AA-53C3-444C-A342-8FA698E16E55}"/>
              </a:ext>
            </a:extLst>
          </p:cNvPr>
          <p:cNvSpPr txBox="1"/>
          <p:nvPr/>
        </p:nvSpPr>
        <p:spPr>
          <a:xfrm>
            <a:off x="6750995" y="3487369"/>
            <a:ext cx="4299626" cy="950517"/>
          </a:xfrm>
          <a:prstGeom prst="rect">
            <a:avLst/>
          </a:prstGeom>
          <a:noFill/>
        </p:spPr>
        <p:txBody>
          <a:bodyPr wrap="square" rtlCol="0">
            <a:spAutoFit/>
          </a:bodyPr>
          <a:lstStyle/>
          <a:p>
            <a:r>
              <a:rPr lang="en-US" sz="3200" dirty="0">
                <a:solidFill>
                  <a:srgbClr val="C00000"/>
                </a:solidFill>
                <a:latin typeface="Elephant" pitchFamily="18" charset="0"/>
                <a:ea typeface="+mj-ea"/>
                <a:cs typeface="Arial" panose="020B0604020202020204" pitchFamily="34" charset="0"/>
              </a:rPr>
              <a:t>Project Member</a:t>
            </a:r>
          </a:p>
          <a:p>
            <a:pPr>
              <a:lnSpc>
                <a:spcPct val="150000"/>
              </a:lnSpc>
            </a:pPr>
            <a:r>
              <a:rPr lang="en-IN" sz="1800" b="1" i="0" u="none" strike="noStrike" baseline="0" dirty="0">
                <a:latin typeface="TimesNewRomanPSMT-Identity-H"/>
              </a:rPr>
              <a:t>RAM PRAKASH K(717822Y141)</a:t>
            </a:r>
          </a:p>
        </p:txBody>
      </p:sp>
    </p:spTree>
    <p:extLst>
      <p:ext uri="{BB962C8B-B14F-4D97-AF65-F5344CB8AC3E}">
        <p14:creationId xmlns:p14="http://schemas.microsoft.com/office/powerpoint/2010/main" val="52165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0E40-6D40-CF64-0B4D-65ED4BFE4631}"/>
              </a:ext>
            </a:extLst>
          </p:cNvPr>
          <p:cNvSpPr>
            <a:spLocks noGrp="1"/>
          </p:cNvSpPr>
          <p:nvPr>
            <p:ph type="title"/>
          </p:nvPr>
        </p:nvSpPr>
        <p:spPr/>
        <p:txBody>
          <a:bodyPr/>
          <a:lstStyle/>
          <a:p>
            <a:r>
              <a:rPr lang="en-US" sz="3200" b="1" dirty="0">
                <a:solidFill>
                  <a:srgbClr val="FF0000"/>
                </a:solidFill>
                <a:latin typeface="Times New Roman" panose="02020603050405020304" pitchFamily="18" charset="0"/>
                <a:cs typeface="Times New Roman" panose="02020603050405020304" pitchFamily="18" charset="0"/>
              </a:rPr>
              <a:t>PROPOSED SYSTEM</a:t>
            </a:r>
            <a:endParaRPr lang="en-IN" dirty="0">
              <a:solidFill>
                <a:srgbClr val="FF0000"/>
              </a:solidFill>
            </a:endParaRPr>
          </a:p>
        </p:txBody>
      </p:sp>
      <p:sp>
        <p:nvSpPr>
          <p:cNvPr id="3" name="Content Placeholder 2">
            <a:extLst>
              <a:ext uri="{FF2B5EF4-FFF2-40B4-BE49-F238E27FC236}">
                <a16:creationId xmlns:a16="http://schemas.microsoft.com/office/drawing/2014/main" id="{B8D3ADCD-133D-6839-BBF3-23CC6B286531}"/>
              </a:ext>
            </a:extLst>
          </p:cNvPr>
          <p:cNvSpPr>
            <a:spLocks noGrp="1"/>
          </p:cNvSpPr>
          <p:nvPr>
            <p:ph idx="1"/>
          </p:nvPr>
        </p:nvSpPr>
        <p:spPr/>
        <p:txBody>
          <a:bodyPr/>
          <a:lstStyle/>
          <a:p>
            <a:r>
              <a:rPr lang="en-US" sz="2800" b="0" i="0" dirty="0">
                <a:solidFill>
                  <a:schemeClr val="tx1"/>
                </a:solidFill>
                <a:effectLst/>
                <a:latin typeface="Söhne"/>
              </a:rPr>
              <a:t>Detecting fake profiles in social media using deep learning involves training a model to analyze various aspects of user profiles and behaviors to identify patterns associated with fakeness.</a:t>
            </a:r>
          </a:p>
          <a:p>
            <a:r>
              <a:rPr lang="en-US" sz="2800" dirty="0">
                <a:solidFill>
                  <a:schemeClr val="tx1"/>
                </a:solidFill>
                <a:latin typeface="Söhne"/>
              </a:rPr>
              <a:t>Idea</a:t>
            </a:r>
            <a:r>
              <a:rPr lang="en-US" sz="2800" b="0" i="0" dirty="0">
                <a:solidFill>
                  <a:schemeClr val="tx1"/>
                </a:solidFill>
                <a:effectLst/>
                <a:latin typeface="Söhne"/>
              </a:rPr>
              <a:t> focuses on the development of a detection model employing deep learning techniques to effectively differentiate between Genuine and Fake profiles.</a:t>
            </a:r>
          </a:p>
          <a:p>
            <a:r>
              <a:rPr lang="en-US" sz="2800" dirty="0">
                <a:solidFill>
                  <a:schemeClr val="tx1"/>
                </a:solidFill>
                <a:latin typeface="Söhne"/>
              </a:rPr>
              <a:t>Use of various Deep learning Models to detect multiple types of fake social media profiles and create a data-graph report.</a:t>
            </a:r>
          </a:p>
          <a:p>
            <a:endParaRPr lang="en-IN" dirty="0"/>
          </a:p>
        </p:txBody>
      </p:sp>
      <p:sp>
        <p:nvSpPr>
          <p:cNvPr id="6" name="Slide Number Placeholder 5">
            <a:extLst>
              <a:ext uri="{FF2B5EF4-FFF2-40B4-BE49-F238E27FC236}">
                <a16:creationId xmlns:a16="http://schemas.microsoft.com/office/drawing/2014/main" id="{DDE30DC6-2057-E272-9109-12B8F05EC068}"/>
              </a:ext>
            </a:extLst>
          </p:cNvPr>
          <p:cNvSpPr>
            <a:spLocks noGrp="1"/>
          </p:cNvSpPr>
          <p:nvPr>
            <p:ph type="sldNum" sz="quarter" idx="12"/>
          </p:nvPr>
        </p:nvSpPr>
        <p:spPr/>
        <p:txBody>
          <a:bodyPr/>
          <a:lstStyle/>
          <a:p>
            <a:fld id="{D38DC0B9-C475-4FDF-8DD2-FF30D3C761E7}" type="slidenum">
              <a:rPr lang="en-US" smtClean="0"/>
              <a:pPr/>
              <a:t>10</a:t>
            </a:fld>
            <a:endParaRPr lang="en-US" dirty="0"/>
          </a:p>
        </p:txBody>
      </p:sp>
    </p:spTree>
    <p:extLst>
      <p:ext uri="{BB962C8B-B14F-4D97-AF65-F5344CB8AC3E}">
        <p14:creationId xmlns:p14="http://schemas.microsoft.com/office/powerpoint/2010/main" val="2518702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F439-C24D-8592-3771-664FD208F1D6}"/>
              </a:ext>
            </a:extLst>
          </p:cNvPr>
          <p:cNvSpPr>
            <a:spLocks noGrp="1"/>
          </p:cNvSpPr>
          <p:nvPr>
            <p:ph type="title"/>
          </p:nvPr>
        </p:nvSpPr>
        <p:spPr/>
        <p:txBody>
          <a:bodyPr/>
          <a:lstStyle/>
          <a:p>
            <a:r>
              <a:rPr lang="en-IN" b="1" kern="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ADVANTAGES</a:t>
            </a:r>
            <a:endParaRPr lang="en-IN" dirty="0">
              <a:solidFill>
                <a:srgbClr val="FF0000"/>
              </a:solidFill>
            </a:endParaRPr>
          </a:p>
        </p:txBody>
      </p:sp>
      <p:sp>
        <p:nvSpPr>
          <p:cNvPr id="3" name="Content Placeholder 2">
            <a:extLst>
              <a:ext uri="{FF2B5EF4-FFF2-40B4-BE49-F238E27FC236}">
                <a16:creationId xmlns:a16="http://schemas.microsoft.com/office/drawing/2014/main" id="{0146FFEF-D570-997B-EA59-B3EAB7CB81D7}"/>
              </a:ext>
            </a:extLst>
          </p:cNvPr>
          <p:cNvSpPr>
            <a:spLocks noGrp="1"/>
          </p:cNvSpPr>
          <p:nvPr>
            <p:ph idx="1"/>
          </p:nvPr>
        </p:nvSpPr>
        <p:spPr/>
        <p:txBody>
          <a:bodyPr/>
          <a:lstStyle/>
          <a:p>
            <a:r>
              <a:rPr lang="en-US" dirty="0"/>
              <a:t>Social media Platform independent </a:t>
            </a:r>
          </a:p>
          <a:p>
            <a:r>
              <a:rPr lang="en-US" dirty="0"/>
              <a:t>More accuracy </a:t>
            </a:r>
            <a:endParaRPr lang="en-IN" dirty="0"/>
          </a:p>
        </p:txBody>
      </p:sp>
      <p:sp>
        <p:nvSpPr>
          <p:cNvPr id="6" name="Slide Number Placeholder 5">
            <a:extLst>
              <a:ext uri="{FF2B5EF4-FFF2-40B4-BE49-F238E27FC236}">
                <a16:creationId xmlns:a16="http://schemas.microsoft.com/office/drawing/2014/main" id="{D01BCB0E-DDF4-70FA-05B2-A233CCDD9F81}"/>
              </a:ext>
            </a:extLst>
          </p:cNvPr>
          <p:cNvSpPr>
            <a:spLocks noGrp="1"/>
          </p:cNvSpPr>
          <p:nvPr>
            <p:ph type="sldNum" sz="quarter" idx="12"/>
          </p:nvPr>
        </p:nvSpPr>
        <p:spPr/>
        <p:txBody>
          <a:bodyPr/>
          <a:lstStyle/>
          <a:p>
            <a:fld id="{D38DC0B9-C475-4FDF-8DD2-FF30D3C761E7}" type="slidenum">
              <a:rPr lang="en-US" smtClean="0"/>
              <a:pPr/>
              <a:t>11</a:t>
            </a:fld>
            <a:endParaRPr lang="en-US" dirty="0"/>
          </a:p>
        </p:txBody>
      </p:sp>
    </p:spTree>
    <p:extLst>
      <p:ext uri="{BB962C8B-B14F-4D97-AF65-F5344CB8AC3E}">
        <p14:creationId xmlns:p14="http://schemas.microsoft.com/office/powerpoint/2010/main" val="316664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9C6D-DA2D-22FF-EC8D-CA0D2792C3B8}"/>
              </a:ext>
            </a:extLst>
          </p:cNvPr>
          <p:cNvSpPr>
            <a:spLocks noGrp="1"/>
          </p:cNvSpPr>
          <p:nvPr>
            <p:ph type="title"/>
          </p:nvPr>
        </p:nvSpPr>
        <p:spPr/>
        <p:txBody>
          <a:bodyPr/>
          <a:lstStyle/>
          <a:p>
            <a:r>
              <a:rPr lang="en-IN" sz="32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IN" dirty="0">
              <a:solidFill>
                <a:srgbClr val="FF0000"/>
              </a:solidFill>
            </a:endParaRPr>
          </a:p>
        </p:txBody>
      </p:sp>
      <p:sp>
        <p:nvSpPr>
          <p:cNvPr id="3" name="Content Placeholder 2">
            <a:extLst>
              <a:ext uri="{FF2B5EF4-FFF2-40B4-BE49-F238E27FC236}">
                <a16:creationId xmlns:a16="http://schemas.microsoft.com/office/drawing/2014/main" id="{25DF510B-046A-E2ED-CBB7-41D438381C5F}"/>
              </a:ext>
            </a:extLst>
          </p:cNvPr>
          <p:cNvSpPr>
            <a:spLocks noGrp="1"/>
          </p:cNvSpPr>
          <p:nvPr>
            <p:ph idx="1"/>
          </p:nvPr>
        </p:nvSpPr>
        <p:spPr/>
        <p:txBody>
          <a:bodyPr/>
          <a:lstStyle/>
          <a:p>
            <a:pPr>
              <a:lnSpc>
                <a:spcPct val="100000"/>
              </a:lnSpc>
            </a:pPr>
            <a:r>
              <a:rPr lang="en-IN" sz="2800" i="0" dirty="0">
                <a:effectLst/>
                <a:latin typeface="Times New Roman" panose="02020603050405020304" pitchFamily="18" charset="0"/>
                <a:cs typeface="Times New Roman" panose="02020603050405020304" pitchFamily="18" charset="0"/>
              </a:rPr>
              <a:t>Limited Functionality</a:t>
            </a:r>
            <a:endParaRPr lang="en-IN" sz="2800" i="0" dirty="0">
              <a:solidFill>
                <a:srgbClr val="D1D5DB"/>
              </a:solidFill>
              <a:effectLst/>
              <a:latin typeface="Times New Roman" panose="02020603050405020304" pitchFamily="18" charset="0"/>
              <a:cs typeface="Times New Roman" panose="02020603050405020304" pitchFamily="18" charset="0"/>
            </a:endParaRPr>
          </a:p>
          <a:p>
            <a:pPr>
              <a:lnSpc>
                <a:spcPct val="100000"/>
              </a:lnSpc>
            </a:pPr>
            <a:r>
              <a:rPr lang="en-IN" sz="2800" i="0" dirty="0">
                <a:effectLst/>
                <a:latin typeface="Times New Roman" panose="02020603050405020304" pitchFamily="18" charset="0"/>
                <a:cs typeface="Times New Roman" panose="02020603050405020304" pitchFamily="18" charset="0"/>
              </a:rPr>
              <a:t>Manual Retrieval of Data</a:t>
            </a:r>
            <a:endParaRPr lang="en-IN" sz="2800" dirty="0">
              <a:solidFill>
                <a:srgbClr val="D1D5DB"/>
              </a:solidFill>
              <a:latin typeface="Times New Roman" panose="02020603050405020304" pitchFamily="18" charset="0"/>
              <a:cs typeface="Times New Roman" panose="02020603050405020304" pitchFamily="18" charset="0"/>
            </a:endParaRPr>
          </a:p>
          <a:p>
            <a:pPr>
              <a:lnSpc>
                <a:spcPct val="100000"/>
              </a:lnSpc>
            </a:pPr>
            <a:r>
              <a:rPr lang="en-IN" sz="2800" i="0" dirty="0">
                <a:effectLst/>
                <a:latin typeface="Times New Roman" panose="02020603050405020304" pitchFamily="18" charset="0"/>
                <a:cs typeface="Times New Roman" panose="02020603050405020304" pitchFamily="18" charset="0"/>
              </a:rPr>
              <a:t>Access Required of collecting data</a:t>
            </a:r>
            <a:endParaRPr lang="en-IN" dirty="0"/>
          </a:p>
        </p:txBody>
      </p:sp>
      <p:sp>
        <p:nvSpPr>
          <p:cNvPr id="6" name="Slide Number Placeholder 5">
            <a:extLst>
              <a:ext uri="{FF2B5EF4-FFF2-40B4-BE49-F238E27FC236}">
                <a16:creationId xmlns:a16="http://schemas.microsoft.com/office/drawing/2014/main" id="{DA103198-1901-5781-6B3A-58B9526C030C}"/>
              </a:ext>
            </a:extLst>
          </p:cNvPr>
          <p:cNvSpPr>
            <a:spLocks noGrp="1"/>
          </p:cNvSpPr>
          <p:nvPr>
            <p:ph type="sldNum" sz="quarter" idx="12"/>
          </p:nvPr>
        </p:nvSpPr>
        <p:spPr/>
        <p:txBody>
          <a:bodyPr/>
          <a:lstStyle/>
          <a:p>
            <a:fld id="{D38DC0B9-C475-4FDF-8DD2-FF30D3C761E7}" type="slidenum">
              <a:rPr lang="en-US" smtClean="0"/>
              <a:pPr/>
              <a:t>12</a:t>
            </a:fld>
            <a:endParaRPr lang="en-US" dirty="0"/>
          </a:p>
        </p:txBody>
      </p:sp>
    </p:spTree>
    <p:extLst>
      <p:ext uri="{BB962C8B-B14F-4D97-AF65-F5344CB8AC3E}">
        <p14:creationId xmlns:p14="http://schemas.microsoft.com/office/powerpoint/2010/main" val="3761474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44FD-20CE-BE9E-814D-4655BB972B17}"/>
              </a:ext>
            </a:extLst>
          </p:cNvPr>
          <p:cNvSpPr>
            <a:spLocks noGrp="1"/>
          </p:cNvSpPr>
          <p:nvPr>
            <p:ph type="title"/>
          </p:nvPr>
        </p:nvSpPr>
        <p:spPr/>
        <p:txBody>
          <a:bodyPr/>
          <a:lstStyle/>
          <a:p>
            <a:r>
              <a:rPr lang="en-IN" sz="3200" b="1" dirty="0">
                <a:solidFill>
                  <a:srgbClr val="FF0000"/>
                </a:solidFill>
                <a:latin typeface="Times New Roman" panose="02020603050405020304" pitchFamily="18" charset="0"/>
                <a:cs typeface="Times New Roman" panose="02020603050405020304" pitchFamily="18" charset="0"/>
              </a:rPr>
              <a:t>TOOLS &amp; LANGUAGE USED</a:t>
            </a:r>
            <a:endParaRPr lang="en-IN" dirty="0">
              <a:solidFill>
                <a:srgbClr val="FF0000"/>
              </a:solidFill>
            </a:endParaRPr>
          </a:p>
        </p:txBody>
      </p:sp>
      <p:sp>
        <p:nvSpPr>
          <p:cNvPr id="3" name="Content Placeholder 2">
            <a:extLst>
              <a:ext uri="{FF2B5EF4-FFF2-40B4-BE49-F238E27FC236}">
                <a16:creationId xmlns:a16="http://schemas.microsoft.com/office/drawing/2014/main" id="{9923D228-0AF1-5192-E13C-29F5ACBDB630}"/>
              </a:ext>
            </a:extLst>
          </p:cNvPr>
          <p:cNvSpPr>
            <a:spLocks noGrp="1"/>
          </p:cNvSpPr>
          <p:nvPr>
            <p:ph idx="1"/>
          </p:nvPr>
        </p:nvSpPr>
        <p:spPr/>
        <p:txBody>
          <a:bodyPr/>
          <a:lstStyle/>
          <a:p>
            <a:pPr algn="just"/>
            <a:r>
              <a:rPr lang="en-US" sz="2800" dirty="0"/>
              <a:t>Language : Python</a:t>
            </a:r>
          </a:p>
          <a:p>
            <a:pPr algn="just"/>
            <a:r>
              <a:rPr lang="en-US" sz="2800" dirty="0"/>
              <a:t>Tool : Google </a:t>
            </a:r>
            <a:r>
              <a:rPr lang="en-US" sz="2800" dirty="0" err="1"/>
              <a:t>Colab</a:t>
            </a:r>
            <a:endParaRPr lang="en-IN" dirty="0"/>
          </a:p>
          <a:p>
            <a:endParaRPr lang="en-IN" dirty="0"/>
          </a:p>
        </p:txBody>
      </p:sp>
      <p:sp>
        <p:nvSpPr>
          <p:cNvPr id="6" name="Slide Number Placeholder 5">
            <a:extLst>
              <a:ext uri="{FF2B5EF4-FFF2-40B4-BE49-F238E27FC236}">
                <a16:creationId xmlns:a16="http://schemas.microsoft.com/office/drawing/2014/main" id="{7DD67BD9-0C15-F17A-356B-0DDD4D4E86A4}"/>
              </a:ext>
            </a:extLst>
          </p:cNvPr>
          <p:cNvSpPr>
            <a:spLocks noGrp="1"/>
          </p:cNvSpPr>
          <p:nvPr>
            <p:ph type="sldNum" sz="quarter" idx="12"/>
          </p:nvPr>
        </p:nvSpPr>
        <p:spPr/>
        <p:txBody>
          <a:bodyPr/>
          <a:lstStyle/>
          <a:p>
            <a:fld id="{D38DC0B9-C475-4FDF-8DD2-FF30D3C761E7}" type="slidenum">
              <a:rPr lang="en-US" smtClean="0"/>
              <a:pPr/>
              <a:t>13</a:t>
            </a:fld>
            <a:endParaRPr lang="en-US" dirty="0"/>
          </a:p>
        </p:txBody>
      </p:sp>
    </p:spTree>
    <p:extLst>
      <p:ext uri="{BB962C8B-B14F-4D97-AF65-F5344CB8AC3E}">
        <p14:creationId xmlns:p14="http://schemas.microsoft.com/office/powerpoint/2010/main" val="32053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F93A-9B11-2854-6986-E4A79B4B8DD9}"/>
              </a:ext>
            </a:extLst>
          </p:cNvPr>
          <p:cNvSpPr>
            <a:spLocks noGrp="1"/>
          </p:cNvSpPr>
          <p:nvPr>
            <p:ph type="title"/>
          </p:nvPr>
        </p:nvSpPr>
        <p:spPr/>
        <p:txBody>
          <a:bodyPr/>
          <a:lstStyle/>
          <a:p>
            <a:r>
              <a:rPr lang="en-US" sz="3200" b="1" dirty="0">
                <a:solidFill>
                  <a:srgbClr val="FF0000"/>
                </a:solidFill>
                <a:latin typeface="Times New Roman" panose="02020603050405020304" pitchFamily="18" charset="0"/>
                <a:cs typeface="Times New Roman" panose="02020603050405020304" pitchFamily="18" charset="0"/>
              </a:rPr>
              <a:t>HARDWARE SPECIFICATION</a:t>
            </a:r>
            <a:br>
              <a:rPr lang="en-IN" sz="32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2C17A96-8FA5-DAE3-042A-F0BD5C84B3EA}"/>
              </a:ext>
            </a:extLst>
          </p:cNvPr>
          <p:cNvSpPr>
            <a:spLocks noGrp="1"/>
          </p:cNvSpPr>
          <p:nvPr>
            <p:ph idx="1"/>
          </p:nvPr>
        </p:nvSpPr>
        <p:spPr/>
        <p:txBody>
          <a:bodyPr/>
          <a:lstStyle/>
          <a:p>
            <a:r>
              <a:rPr lang="en-IN" b="0" i="0" dirty="0">
                <a:effectLst/>
                <a:latin typeface="Times New Roman" panose="02020603050405020304" pitchFamily="18" charset="0"/>
                <a:cs typeface="Times New Roman" panose="02020603050405020304" pitchFamily="18" charset="0"/>
              </a:rPr>
              <a:t>Intel Core i5 or equivalent</a:t>
            </a:r>
          </a:p>
          <a:p>
            <a:r>
              <a:rPr lang="en-US" b="0" i="0" dirty="0">
                <a:effectLst/>
                <a:latin typeface="Times New Roman" panose="02020603050405020304" pitchFamily="18" charset="0"/>
                <a:cs typeface="Times New Roman" panose="02020603050405020304" pitchFamily="18" charset="0"/>
              </a:rPr>
              <a:t>NVIDIA GeForce GTX 1050 or equivalent</a:t>
            </a:r>
            <a:endParaRPr lang="en-IN"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RAM Minimum:</a:t>
            </a:r>
            <a:r>
              <a:rPr lang="en-IN" b="0" i="0" dirty="0">
                <a:effectLst/>
                <a:latin typeface="Times New Roman" panose="02020603050405020304" pitchFamily="18" charset="0"/>
                <a:cs typeface="Times New Roman" panose="02020603050405020304" pitchFamily="18" charset="0"/>
              </a:rPr>
              <a:t> 8GB</a:t>
            </a:r>
          </a:p>
          <a:p>
            <a:pPr marL="0" indent="0">
              <a:buNone/>
            </a:pPr>
            <a:endParaRPr lang="en-IN" dirty="0"/>
          </a:p>
        </p:txBody>
      </p:sp>
      <p:sp>
        <p:nvSpPr>
          <p:cNvPr id="5" name="Footer Placeholder 4">
            <a:extLst>
              <a:ext uri="{FF2B5EF4-FFF2-40B4-BE49-F238E27FC236}">
                <a16:creationId xmlns:a16="http://schemas.microsoft.com/office/drawing/2014/main" id="{5120AB73-698D-D671-096E-8BCE58BDB2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B40343-78FF-C759-95C0-1C2860C7A629}"/>
              </a:ext>
            </a:extLst>
          </p:cNvPr>
          <p:cNvSpPr>
            <a:spLocks noGrp="1"/>
          </p:cNvSpPr>
          <p:nvPr>
            <p:ph type="sldNum" sz="quarter" idx="12"/>
          </p:nvPr>
        </p:nvSpPr>
        <p:spPr/>
        <p:txBody>
          <a:bodyPr/>
          <a:lstStyle/>
          <a:p>
            <a:fld id="{D38DC0B9-C475-4FDF-8DD2-FF30D3C761E7}" type="slidenum">
              <a:rPr lang="en-US" smtClean="0"/>
              <a:pPr/>
              <a:t>14</a:t>
            </a:fld>
            <a:endParaRPr lang="en-US" dirty="0"/>
          </a:p>
        </p:txBody>
      </p:sp>
    </p:spTree>
    <p:extLst>
      <p:ext uri="{BB962C8B-B14F-4D97-AF65-F5344CB8AC3E}">
        <p14:creationId xmlns:p14="http://schemas.microsoft.com/office/powerpoint/2010/main" val="167787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1DF41-CB7B-9BA1-9B4B-D2DC1EEC50D7}"/>
              </a:ext>
            </a:extLst>
          </p:cNvPr>
          <p:cNvSpPr>
            <a:spLocks noGrp="1"/>
          </p:cNvSpPr>
          <p:nvPr>
            <p:ph type="title"/>
          </p:nvPr>
        </p:nvSpPr>
        <p:spPr>
          <a:xfrm>
            <a:off x="618281" y="226229"/>
            <a:ext cx="10515600" cy="1325563"/>
          </a:xfrm>
        </p:spPr>
        <p:txBody>
          <a:bodyPr/>
          <a:lstStyle/>
          <a:p>
            <a:r>
              <a:rPr lang="en-US" dirty="0">
                <a:solidFill>
                  <a:srgbClr val="FF0000"/>
                </a:solidFill>
                <a:latin typeface="Elephant" panose="02020904090505020303" pitchFamily="18" charset="0"/>
              </a:rPr>
              <a:t>Use cases</a:t>
            </a:r>
            <a:endParaRPr lang="en-IN" dirty="0">
              <a:solidFill>
                <a:srgbClr val="FF0000"/>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89370BD4-E5F6-1B7F-3C4D-B0243AD7540D}"/>
              </a:ext>
            </a:extLst>
          </p:cNvPr>
          <p:cNvSpPr>
            <a:spLocks noGrp="1"/>
          </p:cNvSpPr>
          <p:nvPr>
            <p:ph idx="1"/>
          </p:nvPr>
        </p:nvSpPr>
        <p:spPr>
          <a:xfrm>
            <a:off x="618281" y="1551792"/>
            <a:ext cx="10515600" cy="4351338"/>
          </a:xfrm>
        </p:spPr>
        <p:txBody>
          <a:bodyPr>
            <a:normAutofit lnSpcReduction="10000"/>
          </a:bodyPr>
          <a:lstStyle/>
          <a:p>
            <a:pPr marL="285750" lvl="0" indent="-285750" algn="l" rtl="0">
              <a:lnSpc>
                <a:spcPct val="200000"/>
              </a:lnSpc>
              <a:spcBef>
                <a:spcPts val="0"/>
              </a:spcBef>
              <a:spcAft>
                <a:spcPts val="0"/>
              </a:spcAft>
              <a:buClr>
                <a:schemeClr val="dk1"/>
              </a:buClr>
              <a:buSzPts val="1600"/>
              <a:buFont typeface="Noto Sans Symbols"/>
              <a:buChar char="⮚"/>
            </a:pPr>
            <a:r>
              <a:rPr lang="en-US" i="0" dirty="0">
                <a:effectLst/>
                <a:latin typeface="Söhne"/>
              </a:rPr>
              <a:t>Misinformation and Fake News Detection</a:t>
            </a:r>
          </a:p>
          <a:p>
            <a:pPr marL="285750" lvl="0" indent="-285750" algn="l" rtl="0">
              <a:lnSpc>
                <a:spcPct val="200000"/>
              </a:lnSpc>
              <a:spcBef>
                <a:spcPts val="0"/>
              </a:spcBef>
              <a:spcAft>
                <a:spcPts val="0"/>
              </a:spcAft>
              <a:buClr>
                <a:schemeClr val="dk1"/>
              </a:buClr>
              <a:buSzPts val="1600"/>
              <a:buFont typeface="Noto Sans Symbols"/>
              <a:buChar char="⮚"/>
            </a:pPr>
            <a:r>
              <a:rPr lang="en-US" i="0" dirty="0">
                <a:effectLst/>
                <a:latin typeface="Söhne"/>
              </a:rPr>
              <a:t>Phishing and Scam Detection</a:t>
            </a:r>
            <a:endParaRPr lang="en-US" dirty="0">
              <a:latin typeface="Söhne"/>
            </a:endParaRPr>
          </a:p>
          <a:p>
            <a:pPr marL="285750" lvl="0" indent="-285750" algn="l" rtl="0">
              <a:lnSpc>
                <a:spcPct val="200000"/>
              </a:lnSpc>
              <a:spcBef>
                <a:spcPts val="0"/>
              </a:spcBef>
              <a:spcAft>
                <a:spcPts val="0"/>
              </a:spcAft>
              <a:buClr>
                <a:schemeClr val="dk1"/>
              </a:buClr>
              <a:buSzPts val="1600"/>
              <a:buFont typeface="Noto Sans Symbols"/>
              <a:buChar char="⮚"/>
            </a:pPr>
            <a:r>
              <a:rPr lang="en-US" i="0" dirty="0">
                <a:effectLst/>
                <a:latin typeface="Söhne"/>
              </a:rPr>
              <a:t>Fake Review and Rating Detection</a:t>
            </a:r>
          </a:p>
          <a:p>
            <a:pPr marL="285750" lvl="0" indent="-285750" algn="l" rtl="0">
              <a:lnSpc>
                <a:spcPct val="200000"/>
              </a:lnSpc>
              <a:spcBef>
                <a:spcPts val="0"/>
              </a:spcBef>
              <a:spcAft>
                <a:spcPts val="0"/>
              </a:spcAft>
              <a:buClr>
                <a:schemeClr val="dk1"/>
              </a:buClr>
              <a:buSzPts val="1600"/>
              <a:buFont typeface="Noto Sans Symbols"/>
              <a:buChar char="⮚"/>
            </a:pPr>
            <a:r>
              <a:rPr lang="en-US" i="0" dirty="0">
                <a:effectLst/>
                <a:latin typeface="Söhne"/>
              </a:rPr>
              <a:t>Political Manipulation and Influence Campaign Detection</a:t>
            </a:r>
            <a:r>
              <a:rPr lang="en-US" dirty="0">
                <a:latin typeface="Söhne"/>
              </a:rPr>
              <a:t> 	</a:t>
            </a:r>
          </a:p>
          <a:p>
            <a:pPr marL="285750" lvl="0" indent="-285750" algn="l" rtl="0">
              <a:lnSpc>
                <a:spcPct val="200000"/>
              </a:lnSpc>
              <a:spcBef>
                <a:spcPts val="0"/>
              </a:spcBef>
              <a:spcAft>
                <a:spcPts val="0"/>
              </a:spcAft>
              <a:buClr>
                <a:schemeClr val="dk1"/>
              </a:buClr>
              <a:buSzPts val="1600"/>
              <a:buFont typeface="Noto Sans Symbols"/>
              <a:buChar char="⮚"/>
            </a:pPr>
            <a:r>
              <a:rPr lang="en-US" i="0" dirty="0">
                <a:effectLst/>
                <a:latin typeface="Söhne"/>
              </a:rPr>
              <a:t>User Verification and Trust Building</a:t>
            </a:r>
            <a:endParaRPr lang="en-US" dirty="0"/>
          </a:p>
          <a:p>
            <a:endParaRPr lang="en-IN" dirty="0"/>
          </a:p>
        </p:txBody>
      </p:sp>
      <p:sp>
        <p:nvSpPr>
          <p:cNvPr id="6" name="Slide Number Placeholder 5">
            <a:extLst>
              <a:ext uri="{FF2B5EF4-FFF2-40B4-BE49-F238E27FC236}">
                <a16:creationId xmlns:a16="http://schemas.microsoft.com/office/drawing/2014/main" id="{B5AEDB36-065B-57B7-1CFC-615E0EA5471E}"/>
              </a:ext>
            </a:extLst>
          </p:cNvPr>
          <p:cNvSpPr>
            <a:spLocks noGrp="1"/>
          </p:cNvSpPr>
          <p:nvPr>
            <p:ph type="sldNum" sz="quarter" idx="12"/>
          </p:nvPr>
        </p:nvSpPr>
        <p:spPr/>
        <p:txBody>
          <a:bodyPr/>
          <a:lstStyle/>
          <a:p>
            <a:fld id="{D38DC0B9-C475-4FDF-8DD2-FF30D3C761E7}" type="slidenum">
              <a:rPr lang="en-US" smtClean="0"/>
              <a:pPr/>
              <a:t>15</a:t>
            </a:fld>
            <a:endParaRPr lang="en-US" dirty="0"/>
          </a:p>
        </p:txBody>
      </p:sp>
    </p:spTree>
    <p:extLst>
      <p:ext uri="{BB962C8B-B14F-4D97-AF65-F5344CB8AC3E}">
        <p14:creationId xmlns:p14="http://schemas.microsoft.com/office/powerpoint/2010/main" val="4061754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9B10-6300-2B45-D4E9-E4A377C7AC0C}"/>
              </a:ext>
            </a:extLst>
          </p:cNvPr>
          <p:cNvSpPr>
            <a:spLocks noGrp="1"/>
          </p:cNvSpPr>
          <p:nvPr>
            <p:ph type="title"/>
          </p:nvPr>
        </p:nvSpPr>
        <p:spPr/>
        <p:txBody>
          <a:bodyPr/>
          <a:lstStyle/>
          <a:p>
            <a:r>
              <a:rPr lang="en-US" sz="3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IMPLEMENTATION</a:t>
            </a:r>
            <a:endParaRPr lang="en-IN" dirty="0">
              <a:solidFill>
                <a:srgbClr val="FF0000"/>
              </a:solidFill>
            </a:endParaRPr>
          </a:p>
        </p:txBody>
      </p:sp>
      <p:sp>
        <p:nvSpPr>
          <p:cNvPr id="3" name="Content Placeholder 2">
            <a:extLst>
              <a:ext uri="{FF2B5EF4-FFF2-40B4-BE49-F238E27FC236}">
                <a16:creationId xmlns:a16="http://schemas.microsoft.com/office/drawing/2014/main" id="{B94A92A4-62E1-545F-2EF4-E72C24EBB215}"/>
              </a:ext>
            </a:extLst>
          </p:cNvPr>
          <p:cNvSpPr>
            <a:spLocks noGrp="1"/>
          </p:cNvSpPr>
          <p:nvPr>
            <p:ph idx="1"/>
          </p:nvPr>
        </p:nvSpPr>
        <p:spPr/>
        <p:txBody>
          <a:bodyPr>
            <a:normAutofit/>
          </a:bodyPr>
          <a:lstStyle/>
          <a:p>
            <a:r>
              <a:rPr lang="en-IN" dirty="0">
                <a:effectLst/>
                <a:latin typeface="Times New Roman" panose="02020603050405020304" pitchFamily="18" charset="0"/>
                <a:ea typeface="Calibri" panose="020F0502020204030204" pitchFamily="34" charset="0"/>
                <a:cs typeface="Times New Roman" panose="02020603050405020304" pitchFamily="18" charset="0"/>
              </a:rPr>
              <a:t>Importing the needed library</a:t>
            </a:r>
          </a:p>
          <a:p>
            <a:r>
              <a:rPr lang="en-IN" dirty="0">
                <a:effectLst/>
                <a:latin typeface="Times New Roman" panose="02020603050405020304" pitchFamily="18" charset="0"/>
                <a:ea typeface="Calibri" panose="020F0502020204030204" pitchFamily="34" charset="0"/>
                <a:cs typeface="Times New Roman" panose="02020603050405020304" pitchFamily="18" charset="0"/>
              </a:rPr>
              <a:t>Loading the test and train dataset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r>
              <a:rPr lang="en-IN" dirty="0">
                <a:effectLst/>
                <a:latin typeface="Times New Roman" panose="02020603050405020304" pitchFamily="18" charset="0"/>
                <a:ea typeface="Calibri" panose="020F0502020204030204" pitchFamily="34" charset="0"/>
                <a:cs typeface="Times New Roman" panose="02020603050405020304" pitchFamily="18" charset="0"/>
              </a:rPr>
              <a:t>Data pre processing </a:t>
            </a:r>
          </a:p>
          <a:p>
            <a:r>
              <a:rPr lang="en-IN" dirty="0">
                <a:effectLst/>
                <a:latin typeface="Times New Roman" panose="02020603050405020304" pitchFamily="18" charset="0"/>
                <a:ea typeface="Calibri" panose="020F0502020204030204" pitchFamily="34" charset="0"/>
                <a:cs typeface="Times New Roman" panose="02020603050405020304" pitchFamily="18" charset="0"/>
              </a:rPr>
              <a:t>Various data exploration and visualization tasks on the training and testing datasets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r>
              <a:rPr lang="en-IN" dirty="0">
                <a:effectLst/>
                <a:latin typeface="Times New Roman" panose="02020603050405020304" pitchFamily="18" charset="0"/>
                <a:ea typeface="Calibri" panose="020F0502020204030204" pitchFamily="34" charset="0"/>
                <a:cs typeface="Times New Roman" panose="02020603050405020304" pitchFamily="18" charset="0"/>
              </a:rPr>
              <a:t>Main model</a:t>
            </a:r>
          </a:p>
          <a:p>
            <a:r>
              <a:rPr lang="en-IN" dirty="0">
                <a:effectLst/>
                <a:latin typeface="Times New Roman" panose="02020603050405020304" pitchFamily="18" charset="0"/>
                <a:ea typeface="Calibri" panose="020F0502020204030204" pitchFamily="34" charset="0"/>
                <a:cs typeface="Times New Roman" panose="02020603050405020304" pitchFamily="18" charset="0"/>
              </a:rPr>
              <a:t>Model evaluation </a:t>
            </a:r>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482C171-C90C-27B2-05BD-9F3131633034}"/>
              </a:ext>
            </a:extLst>
          </p:cNvPr>
          <p:cNvSpPr>
            <a:spLocks noGrp="1"/>
          </p:cNvSpPr>
          <p:nvPr>
            <p:ph type="sldNum" sz="quarter" idx="12"/>
          </p:nvPr>
        </p:nvSpPr>
        <p:spPr/>
        <p:txBody>
          <a:bodyPr/>
          <a:lstStyle/>
          <a:p>
            <a:fld id="{D38DC0B9-C475-4FDF-8DD2-FF30D3C761E7}" type="slidenum">
              <a:rPr lang="en-US" smtClean="0"/>
              <a:pPr/>
              <a:t>16</a:t>
            </a:fld>
            <a:endParaRPr lang="en-US" dirty="0"/>
          </a:p>
        </p:txBody>
      </p:sp>
    </p:spTree>
    <p:extLst>
      <p:ext uri="{BB962C8B-B14F-4D97-AF65-F5344CB8AC3E}">
        <p14:creationId xmlns:p14="http://schemas.microsoft.com/office/powerpoint/2010/main" val="2034813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C945-2858-C2E6-3079-AB2E20AAC907}"/>
              </a:ext>
            </a:extLst>
          </p:cNvPr>
          <p:cNvSpPr>
            <a:spLocks noGrp="1"/>
          </p:cNvSpPr>
          <p:nvPr>
            <p:ph type="title"/>
          </p:nvPr>
        </p:nvSpPr>
        <p:spPr/>
        <p:txBody>
          <a:bodyPr/>
          <a:lstStyle/>
          <a:p>
            <a:r>
              <a:rPr lang="en-US" b="0" dirty="0">
                <a:solidFill>
                  <a:srgbClr val="FF0000"/>
                </a:solidFill>
                <a:latin typeface="Elephant" panose="02020904090505020303" pitchFamily="18" charset="0"/>
              </a:rPr>
              <a:t>WORK FLOW</a:t>
            </a:r>
            <a:endParaRPr lang="en-IN" dirty="0"/>
          </a:p>
        </p:txBody>
      </p:sp>
      <p:pic>
        <p:nvPicPr>
          <p:cNvPr id="8" name="Content Placeholder 7">
            <a:extLst>
              <a:ext uri="{FF2B5EF4-FFF2-40B4-BE49-F238E27FC236}">
                <a16:creationId xmlns:a16="http://schemas.microsoft.com/office/drawing/2014/main" id="{0302B58E-7222-86A9-2CF2-88CACDB569F4}"/>
              </a:ext>
            </a:extLst>
          </p:cNvPr>
          <p:cNvPicPr>
            <a:picLocks noGrp="1" noChangeAspect="1"/>
          </p:cNvPicPr>
          <p:nvPr>
            <p:ph idx="1"/>
          </p:nvPr>
        </p:nvPicPr>
        <p:blipFill>
          <a:blip r:embed="rId2"/>
          <a:stretch>
            <a:fillRect/>
          </a:stretch>
        </p:blipFill>
        <p:spPr>
          <a:xfrm>
            <a:off x="838200" y="2593388"/>
            <a:ext cx="10515600" cy="1311104"/>
          </a:xfrm>
        </p:spPr>
      </p:pic>
      <p:sp>
        <p:nvSpPr>
          <p:cNvPr id="6" name="Slide Number Placeholder 5">
            <a:extLst>
              <a:ext uri="{FF2B5EF4-FFF2-40B4-BE49-F238E27FC236}">
                <a16:creationId xmlns:a16="http://schemas.microsoft.com/office/drawing/2014/main" id="{D022A0C1-5E4B-4A14-6DAA-C66025EC9E7B}"/>
              </a:ext>
            </a:extLst>
          </p:cNvPr>
          <p:cNvSpPr>
            <a:spLocks noGrp="1"/>
          </p:cNvSpPr>
          <p:nvPr>
            <p:ph type="sldNum" sz="quarter" idx="12"/>
          </p:nvPr>
        </p:nvSpPr>
        <p:spPr/>
        <p:txBody>
          <a:bodyPr/>
          <a:lstStyle/>
          <a:p>
            <a:fld id="{D38DC0B9-C475-4FDF-8DD2-FF30D3C761E7}" type="slidenum">
              <a:rPr lang="en-US" smtClean="0"/>
              <a:pPr/>
              <a:t>17</a:t>
            </a:fld>
            <a:endParaRPr lang="en-US" dirty="0"/>
          </a:p>
        </p:txBody>
      </p:sp>
    </p:spTree>
    <p:extLst>
      <p:ext uri="{BB962C8B-B14F-4D97-AF65-F5344CB8AC3E}">
        <p14:creationId xmlns:p14="http://schemas.microsoft.com/office/powerpoint/2010/main" val="237663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23E0-59E5-23BF-0E94-600C4D0D5C97}"/>
              </a:ext>
            </a:extLst>
          </p:cNvPr>
          <p:cNvSpPr>
            <a:spLocks noGrp="1"/>
          </p:cNvSpPr>
          <p:nvPr>
            <p:ph type="title"/>
          </p:nvPr>
        </p:nvSpPr>
        <p:spPr>
          <a:xfrm>
            <a:off x="428262" y="136525"/>
            <a:ext cx="10515600" cy="1325563"/>
          </a:xfrm>
        </p:spPr>
        <p:txBody>
          <a:bodyPr/>
          <a:lstStyle/>
          <a:p>
            <a:r>
              <a:rPr lang="en-US" dirty="0">
                <a:solidFill>
                  <a:srgbClr val="FF0000"/>
                </a:solidFill>
                <a:latin typeface="Elephant" panose="02020904090505020303" pitchFamily="18" charset="0"/>
              </a:rPr>
              <a:t>Data set description</a:t>
            </a:r>
            <a:endParaRPr lang="en-IN" dirty="0">
              <a:solidFill>
                <a:srgbClr val="FF0000"/>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A4D64D12-4BEA-AF9D-E89B-A9724DB07C00}"/>
              </a:ext>
            </a:extLst>
          </p:cNvPr>
          <p:cNvSpPr>
            <a:spLocks noGrp="1"/>
          </p:cNvSpPr>
          <p:nvPr>
            <p:ph idx="1"/>
          </p:nvPr>
        </p:nvSpPr>
        <p:spPr>
          <a:xfrm>
            <a:off x="428262" y="1273213"/>
            <a:ext cx="11763738" cy="4909516"/>
          </a:xfrm>
        </p:spPr>
        <p:txBody>
          <a:bodyPr>
            <a:noAutofit/>
          </a:bodyPr>
          <a:lstStyle/>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Profile Pic (Binary): Indicates whether the user has a profile picture (0 for no, 1 for yes)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Username (Text): Username of the user</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Username Length (Numeric): Length of the username</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Full Name Words (Numeric): Number of words in the full name</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Full Name (Text): Full name of the user</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Full Name Length (Numeric): Length of the full name</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Name Equals Username (Binary): Indicates whether the full name is the same as the username (0 for no, 1 for yes)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Description Length (Numeric): Length of the user's profile description</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External URL (Binary): Indicates whether the user has an external URL in their profile (0 for no, 1 for yes)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Private (Binary): Indicates whether the user's account is private (0 for no, 1 for yes)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Number of Posts (Numeric): Number of posts made by the user</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Number of Followers (Numeric): Number of followers the user has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Number of Follows (Numeric): Number of accounts the user follows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Fake (Binary): Indicates whether the user account is fake (0 for no, 1 for yes)</a:t>
            </a:r>
            <a:endParaRPr lang="en-US" sz="1800" dirty="0">
              <a:latin typeface="Times New Roman" panose="02020603050405020304" pitchFamily="18" charset="0"/>
              <a:cs typeface="Times New Roman" panose="02020603050405020304" pitchFamily="18" charset="0"/>
            </a:endParaRPr>
          </a:p>
          <a:p>
            <a:endParaRPr lang="en-IN" sz="1800" dirty="0"/>
          </a:p>
        </p:txBody>
      </p:sp>
      <p:sp>
        <p:nvSpPr>
          <p:cNvPr id="6" name="Slide Number Placeholder 5">
            <a:extLst>
              <a:ext uri="{FF2B5EF4-FFF2-40B4-BE49-F238E27FC236}">
                <a16:creationId xmlns:a16="http://schemas.microsoft.com/office/drawing/2014/main" id="{D67F1B79-C7E7-B4CB-BD8C-BDDC03308587}"/>
              </a:ext>
            </a:extLst>
          </p:cNvPr>
          <p:cNvSpPr>
            <a:spLocks noGrp="1"/>
          </p:cNvSpPr>
          <p:nvPr>
            <p:ph type="sldNum" sz="quarter" idx="12"/>
          </p:nvPr>
        </p:nvSpPr>
        <p:spPr/>
        <p:txBody>
          <a:bodyPr/>
          <a:lstStyle/>
          <a:p>
            <a:fld id="{D38DC0B9-C475-4FDF-8DD2-FF30D3C761E7}" type="slidenum">
              <a:rPr lang="en-US" smtClean="0"/>
              <a:pPr/>
              <a:t>18</a:t>
            </a:fld>
            <a:endParaRPr lang="en-US" dirty="0"/>
          </a:p>
        </p:txBody>
      </p:sp>
    </p:spTree>
    <p:extLst>
      <p:ext uri="{BB962C8B-B14F-4D97-AF65-F5344CB8AC3E}">
        <p14:creationId xmlns:p14="http://schemas.microsoft.com/office/powerpoint/2010/main" val="319033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39CA-1E30-F18E-064C-88A74CD97164}"/>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MAIN MODEL</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40929BFB-9553-BD6E-DD6C-4B90DACA01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604" y="1533795"/>
            <a:ext cx="8835685" cy="4351338"/>
          </a:xfrm>
        </p:spPr>
      </p:pic>
      <p:sp>
        <p:nvSpPr>
          <p:cNvPr id="6" name="Slide Number Placeholder 5">
            <a:extLst>
              <a:ext uri="{FF2B5EF4-FFF2-40B4-BE49-F238E27FC236}">
                <a16:creationId xmlns:a16="http://schemas.microsoft.com/office/drawing/2014/main" id="{48B93B6C-7FBC-0C34-EA61-32476DA16C53}"/>
              </a:ext>
            </a:extLst>
          </p:cNvPr>
          <p:cNvSpPr>
            <a:spLocks noGrp="1"/>
          </p:cNvSpPr>
          <p:nvPr>
            <p:ph type="sldNum" sz="quarter" idx="12"/>
          </p:nvPr>
        </p:nvSpPr>
        <p:spPr/>
        <p:txBody>
          <a:bodyPr/>
          <a:lstStyle/>
          <a:p>
            <a:fld id="{D38DC0B9-C475-4FDF-8DD2-FF30D3C761E7}" type="slidenum">
              <a:rPr lang="en-US" smtClean="0"/>
              <a:pPr/>
              <a:t>19</a:t>
            </a:fld>
            <a:endParaRPr lang="en-US" dirty="0"/>
          </a:p>
        </p:txBody>
      </p:sp>
    </p:spTree>
    <p:extLst>
      <p:ext uri="{BB962C8B-B14F-4D97-AF65-F5344CB8AC3E}">
        <p14:creationId xmlns:p14="http://schemas.microsoft.com/office/powerpoint/2010/main" val="204333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C90A-949E-9523-9F58-DE3427C41451}"/>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AGENDA</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19AEDD95-1DB9-8182-47E3-B05ABDBA5973}"/>
              </a:ext>
            </a:extLst>
          </p:cNvPr>
          <p:cNvGraphicFramePr>
            <a:graphicFrameLocks noGrp="1"/>
          </p:cNvGraphicFramePr>
          <p:nvPr>
            <p:ph idx="1"/>
            <p:extLst>
              <p:ext uri="{D42A27DB-BD31-4B8C-83A1-F6EECF244321}">
                <p14:modId xmlns:p14="http://schemas.microsoft.com/office/powerpoint/2010/main" val="2588244623"/>
              </p:ext>
            </p:extLst>
          </p:nvPr>
        </p:nvGraphicFramePr>
        <p:xfrm>
          <a:off x="838200" y="1543523"/>
          <a:ext cx="10515600" cy="4450080"/>
        </p:xfrm>
        <a:graphic>
          <a:graphicData uri="http://schemas.openxmlformats.org/drawingml/2006/table">
            <a:tbl>
              <a:tblPr firstRow="1" bandRow="1">
                <a:tableStyleId>{5C22544A-7EE6-4342-B048-85BDC9FD1C3A}</a:tableStyleId>
              </a:tblPr>
              <a:tblGrid>
                <a:gridCol w="698770">
                  <a:extLst>
                    <a:ext uri="{9D8B030D-6E8A-4147-A177-3AD203B41FA5}">
                      <a16:colId xmlns:a16="http://schemas.microsoft.com/office/drawing/2014/main" val="613000864"/>
                    </a:ext>
                  </a:extLst>
                </a:gridCol>
                <a:gridCol w="9816830">
                  <a:extLst>
                    <a:ext uri="{9D8B030D-6E8A-4147-A177-3AD203B41FA5}">
                      <a16:colId xmlns:a16="http://schemas.microsoft.com/office/drawing/2014/main" val="724320165"/>
                    </a:ext>
                  </a:extLst>
                </a:gridCol>
              </a:tblGrid>
              <a:tr h="370840">
                <a:tc>
                  <a:txBody>
                    <a:bodyPr/>
                    <a:lstStyle/>
                    <a:p>
                      <a:r>
                        <a:rPr lang="en-US" dirty="0"/>
                        <a:t>S.NO</a:t>
                      </a:r>
                      <a:endParaRPr lang="en-IN" dirty="0"/>
                    </a:p>
                  </a:txBody>
                  <a:tcPr/>
                </a:tc>
                <a:tc>
                  <a:txBody>
                    <a:bodyPr/>
                    <a:lstStyle/>
                    <a:p>
                      <a:pPr algn="l"/>
                      <a:r>
                        <a:rPr lang="en-US" dirty="0"/>
                        <a:t>Contents</a:t>
                      </a:r>
                      <a:endParaRPr lang="en-IN" dirty="0"/>
                    </a:p>
                  </a:txBody>
                  <a:tcPr/>
                </a:tc>
                <a:extLst>
                  <a:ext uri="{0D108BD9-81ED-4DB2-BD59-A6C34878D82A}">
                    <a16:rowId xmlns:a16="http://schemas.microsoft.com/office/drawing/2014/main" val="2196431287"/>
                  </a:ext>
                </a:extLst>
              </a:tr>
              <a:tr h="370840">
                <a:tc>
                  <a:txBody>
                    <a:bodyPr/>
                    <a:lstStyle/>
                    <a:p>
                      <a:pPr marL="0" indent="0">
                        <a:buFont typeface="+mj-lt"/>
                        <a:buNone/>
                      </a:pPr>
                      <a:r>
                        <a:rPr lang="en-US" dirty="0"/>
                        <a:t>1</a:t>
                      </a:r>
                      <a:endParaRPr lang="en-IN" dirty="0"/>
                    </a:p>
                  </a:txBody>
                  <a:tcPr/>
                </a:tc>
                <a:tc>
                  <a:txBody>
                    <a:bodyPr/>
                    <a:lstStyle/>
                    <a:p>
                      <a:pPr algn="l"/>
                      <a:r>
                        <a:rPr lang="en-IN" b="0" dirty="0">
                          <a:solidFill>
                            <a:schemeClr val="tx1"/>
                          </a:solidFill>
                          <a:latin typeface="Times New Roman" panose="02020603050405020304" pitchFamily="18" charset="0"/>
                          <a:cs typeface="Times New Roman" panose="02020603050405020304" pitchFamily="18" charset="0"/>
                        </a:rPr>
                        <a:t>A</a:t>
                      </a:r>
                      <a:r>
                        <a:rPr lang="en-IN" b="0" i="0" dirty="0">
                          <a:solidFill>
                            <a:schemeClr val="tx1"/>
                          </a:solidFill>
                          <a:effectLst/>
                          <a:latin typeface="Times New Roman" panose="02020603050405020304" pitchFamily="18" charset="0"/>
                          <a:cs typeface="Times New Roman" panose="02020603050405020304" pitchFamily="18" charset="0"/>
                        </a:rPr>
                        <a:t>BSTRACT  </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1967007"/>
                  </a:ext>
                </a:extLst>
              </a:tr>
              <a:tr h="370840">
                <a:tc>
                  <a:txBody>
                    <a:bodyPr/>
                    <a:lstStyle/>
                    <a:p>
                      <a:pPr marL="0" indent="0">
                        <a:buFont typeface="+mj-lt"/>
                        <a:buNone/>
                      </a:pPr>
                      <a:r>
                        <a:rPr lang="en-US" dirty="0"/>
                        <a:t>2</a:t>
                      </a:r>
                      <a:endParaRPr lang="en-IN" dirty="0"/>
                    </a:p>
                  </a:txBody>
                  <a:tcPr/>
                </a:tc>
                <a:tc>
                  <a:txBody>
                    <a:bodyPr/>
                    <a:lstStyle/>
                    <a:p>
                      <a:pPr algn="l"/>
                      <a:r>
                        <a:rPr lang="en-US" b="0" dirty="0">
                          <a:solidFill>
                            <a:schemeClr val="tx1"/>
                          </a:solidFill>
                          <a:latin typeface="Times New Roman" panose="02020603050405020304" pitchFamily="18" charset="0"/>
                          <a:cs typeface="Times New Roman" panose="02020603050405020304" pitchFamily="18" charset="0"/>
                        </a:rPr>
                        <a:t>INTRODUCTION </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7472327"/>
                  </a:ext>
                </a:extLst>
              </a:tr>
              <a:tr h="370840">
                <a:tc>
                  <a:txBody>
                    <a:bodyPr/>
                    <a:lstStyle/>
                    <a:p>
                      <a:pPr marL="0" indent="0">
                        <a:buFont typeface="+mj-lt"/>
                        <a:buNone/>
                      </a:pPr>
                      <a:r>
                        <a:rPr lang="en-US" dirty="0"/>
                        <a:t>3</a:t>
                      </a:r>
                      <a:endParaRPr lang="en-IN" dirty="0"/>
                    </a:p>
                  </a:txBody>
                  <a:tcPr/>
                </a:tc>
                <a:tc>
                  <a:txBody>
                    <a:bodyPr/>
                    <a:lstStyle/>
                    <a:p>
                      <a:pPr algn="l"/>
                      <a:r>
                        <a:rPr lang="en-IN" b="0" dirty="0">
                          <a:solidFill>
                            <a:schemeClr val="tx1"/>
                          </a:solidFill>
                          <a:latin typeface="Times New Roman" panose="02020603050405020304" pitchFamily="18" charset="0"/>
                          <a:cs typeface="Times New Roman" panose="02020603050405020304" pitchFamily="18" charset="0"/>
                        </a:rPr>
                        <a:t>OUR PROJECT OVERVIEW </a:t>
                      </a:r>
                    </a:p>
                  </a:txBody>
                  <a:tcPr/>
                </a:tc>
                <a:extLst>
                  <a:ext uri="{0D108BD9-81ED-4DB2-BD59-A6C34878D82A}">
                    <a16:rowId xmlns:a16="http://schemas.microsoft.com/office/drawing/2014/main" val="1936375190"/>
                  </a:ext>
                </a:extLst>
              </a:tr>
              <a:tr h="370840">
                <a:tc>
                  <a:txBody>
                    <a:bodyPr/>
                    <a:lstStyle/>
                    <a:p>
                      <a:pPr marL="0" indent="0">
                        <a:buFont typeface="+mj-lt"/>
                        <a:buNone/>
                      </a:pPr>
                      <a:r>
                        <a:rPr lang="en-US" dirty="0"/>
                        <a:t>4</a:t>
                      </a:r>
                      <a:endParaRPr lang="en-IN" dirty="0"/>
                    </a:p>
                  </a:txBody>
                  <a:tcPr/>
                </a:tc>
                <a:tc>
                  <a:txBody>
                    <a:bodyPr/>
                    <a:lstStyle/>
                    <a:p>
                      <a:pPr algn="l"/>
                      <a:r>
                        <a:rPr lang="en-IN" sz="1800" b="0" dirty="0">
                          <a:solidFill>
                            <a:schemeClr val="tx1"/>
                          </a:solidFill>
                          <a:latin typeface="Times New Roman" panose="02020603050405020304" pitchFamily="18" charset="0"/>
                          <a:cs typeface="Times New Roman" panose="02020603050405020304" pitchFamily="18" charset="0"/>
                        </a:rPr>
                        <a:t>PROBLEM STATEMNT  </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5746585"/>
                  </a:ext>
                </a:extLst>
              </a:tr>
              <a:tr h="370840">
                <a:tc>
                  <a:txBody>
                    <a:bodyPr/>
                    <a:lstStyle/>
                    <a:p>
                      <a:pPr marL="0" indent="0">
                        <a:buFont typeface="+mj-lt"/>
                        <a:buNone/>
                      </a:pPr>
                      <a:r>
                        <a:rPr lang="en-US" dirty="0"/>
                        <a:t>5</a:t>
                      </a:r>
                      <a:endParaRPr lang="en-IN" dirty="0"/>
                    </a:p>
                  </a:txBody>
                  <a:tcPr/>
                </a:tc>
                <a:tc>
                  <a:txBody>
                    <a:bodyPr/>
                    <a:lstStyle/>
                    <a:p>
                      <a:pPr algn="l"/>
                      <a:r>
                        <a:rPr lang="en-IN" sz="1800" b="0" dirty="0">
                          <a:solidFill>
                            <a:schemeClr val="tx1"/>
                          </a:solidFill>
                          <a:latin typeface="Times New Roman" panose="02020603050405020304" pitchFamily="18" charset="0"/>
                          <a:cs typeface="Times New Roman" panose="02020603050405020304" pitchFamily="18" charset="0"/>
                        </a:rPr>
                        <a:t>EXISTING SYSTEM </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0124619"/>
                  </a:ext>
                </a:extLst>
              </a:tr>
              <a:tr h="370840">
                <a:tc>
                  <a:txBody>
                    <a:bodyPr/>
                    <a:lstStyle/>
                    <a:p>
                      <a:pPr marL="0" indent="0">
                        <a:buFont typeface="+mj-lt"/>
                        <a:buNone/>
                      </a:pPr>
                      <a:r>
                        <a:rPr lang="en-US" dirty="0"/>
                        <a:t>6</a:t>
                      </a:r>
                      <a:endParaRPr lang="en-IN" dirty="0"/>
                    </a:p>
                  </a:txBody>
                  <a:tcPr/>
                </a:tc>
                <a:tc>
                  <a:txBody>
                    <a:bodyPr/>
                    <a:lstStyle/>
                    <a:p>
                      <a:pPr algn="l"/>
                      <a:r>
                        <a:rPr lang="en-IN" sz="1800" b="0" dirty="0">
                          <a:solidFill>
                            <a:schemeClr val="tx1"/>
                          </a:solidFill>
                          <a:latin typeface="Times New Roman" panose="02020603050405020304" pitchFamily="18" charset="0"/>
                          <a:cs typeface="Times New Roman" panose="02020603050405020304" pitchFamily="18" charset="0"/>
                        </a:rPr>
                        <a:t>DRAWBACKS OF EXISTING SYSTEM </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4680442"/>
                  </a:ext>
                </a:extLst>
              </a:tr>
              <a:tr h="370840">
                <a:tc>
                  <a:txBody>
                    <a:bodyPr/>
                    <a:lstStyle/>
                    <a:p>
                      <a:pPr marL="0" indent="0">
                        <a:buFont typeface="+mj-lt"/>
                        <a:buNone/>
                      </a:pPr>
                      <a:r>
                        <a:rPr lang="en-US" dirty="0"/>
                        <a:t>7</a:t>
                      </a:r>
                      <a:endParaRPr lang="en-IN" dirty="0"/>
                    </a:p>
                  </a:txBody>
                  <a:tcPr/>
                </a:tc>
                <a:tc>
                  <a:txBody>
                    <a:bodyPr/>
                    <a:lstStyle/>
                    <a:p>
                      <a:pPr algn="l"/>
                      <a:r>
                        <a:rPr lang="en-US" sz="1800" b="0" dirty="0">
                          <a:solidFill>
                            <a:schemeClr val="tx1"/>
                          </a:solidFill>
                          <a:latin typeface="Times New Roman" panose="02020603050405020304" pitchFamily="18" charset="0"/>
                          <a:cs typeface="Times New Roman" panose="02020603050405020304" pitchFamily="18" charset="0"/>
                        </a:rPr>
                        <a:t>PROPOSED SYSTEM </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3603353"/>
                  </a:ext>
                </a:extLst>
              </a:tr>
              <a:tr h="370840">
                <a:tc>
                  <a:txBody>
                    <a:bodyPr/>
                    <a:lstStyle/>
                    <a:p>
                      <a:pPr marL="0" indent="0">
                        <a:buFont typeface="+mj-lt"/>
                        <a:buNone/>
                      </a:pPr>
                      <a:r>
                        <a:rPr lang="en-US" dirty="0"/>
                        <a:t>8</a:t>
                      </a:r>
                      <a:endParaRPr lang="en-IN" dirty="0"/>
                    </a:p>
                  </a:txBody>
                  <a:tcPr/>
                </a:tc>
                <a:tc>
                  <a:txBody>
                    <a:bodyPr/>
                    <a:lstStyle/>
                    <a:p>
                      <a:pPr algn="l"/>
                      <a:r>
                        <a:rPr lang="en-IN" b="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ADVANTAGES </a:t>
                      </a:r>
                    </a:p>
                  </a:txBody>
                  <a:tcPr/>
                </a:tc>
                <a:extLst>
                  <a:ext uri="{0D108BD9-81ED-4DB2-BD59-A6C34878D82A}">
                    <a16:rowId xmlns:a16="http://schemas.microsoft.com/office/drawing/2014/main" val="396332486"/>
                  </a:ext>
                </a:extLst>
              </a:tr>
              <a:tr h="370840">
                <a:tc>
                  <a:txBody>
                    <a:bodyPr/>
                    <a:lstStyle/>
                    <a:p>
                      <a:pPr marL="0" indent="0">
                        <a:buFont typeface="+mj-lt"/>
                        <a:buNone/>
                      </a:pPr>
                      <a:r>
                        <a:rPr lang="en-US" dirty="0"/>
                        <a:t>9</a:t>
                      </a:r>
                      <a:endParaRPr lang="en-IN" dirty="0"/>
                    </a:p>
                  </a:txBody>
                  <a:tcPr/>
                </a:tc>
                <a:tc>
                  <a:txBody>
                    <a:bodyPr/>
                    <a:lstStyle/>
                    <a:p>
                      <a:pPr algn="l"/>
                      <a:r>
                        <a:rPr lang="en-IN" sz="18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DISADVANTAGES </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45145527"/>
                  </a:ext>
                </a:extLst>
              </a:tr>
              <a:tr h="370840">
                <a:tc>
                  <a:txBody>
                    <a:bodyPr/>
                    <a:lstStyle/>
                    <a:p>
                      <a:pPr marL="0" indent="0">
                        <a:buFont typeface="+mj-lt"/>
                        <a:buNone/>
                      </a:pPr>
                      <a:r>
                        <a:rPr lang="en-US" dirty="0"/>
                        <a:t>10</a:t>
                      </a:r>
                      <a:endParaRPr lang="en-IN" dirty="0"/>
                    </a:p>
                  </a:txBody>
                  <a:tcPr/>
                </a:tc>
                <a:tc>
                  <a:txBody>
                    <a:bodyPr/>
                    <a:lstStyle/>
                    <a:p>
                      <a:pPr algn="l"/>
                      <a:r>
                        <a:rPr lang="en-IN" sz="1800" b="0" dirty="0">
                          <a:solidFill>
                            <a:schemeClr val="tx1"/>
                          </a:solidFill>
                          <a:latin typeface="Times New Roman" panose="02020603050405020304" pitchFamily="18" charset="0"/>
                          <a:cs typeface="Times New Roman" panose="02020603050405020304" pitchFamily="18" charset="0"/>
                        </a:rPr>
                        <a:t>TOOLS &amp; LANGUAGE USED </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0396076"/>
                  </a:ext>
                </a:extLst>
              </a:tr>
              <a:tr h="370840">
                <a:tc>
                  <a:txBody>
                    <a:bodyPr/>
                    <a:lstStyle/>
                    <a:p>
                      <a:pPr marL="0" indent="0">
                        <a:buFont typeface="+mj-lt"/>
                        <a:buNone/>
                      </a:pPr>
                      <a:r>
                        <a:rPr lang="en-US" dirty="0"/>
                        <a:t>11</a:t>
                      </a:r>
                      <a:endParaRPr lang="en-IN" dirty="0"/>
                    </a:p>
                  </a:txBody>
                  <a:tcPr/>
                </a:tc>
                <a:tc>
                  <a:txBody>
                    <a:bodyPr/>
                    <a:lstStyle/>
                    <a:p>
                      <a:pPr algn="l"/>
                      <a:r>
                        <a:rPr lang="en-US" sz="1800" b="0" dirty="0">
                          <a:solidFill>
                            <a:schemeClr val="tx1"/>
                          </a:solidFill>
                          <a:latin typeface="Times New Roman" panose="02020603050405020304" pitchFamily="18" charset="0"/>
                          <a:cs typeface="Times New Roman" panose="02020603050405020304" pitchFamily="18" charset="0"/>
                        </a:rPr>
                        <a:t>HARDWARE SPECIFICATION </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1243091"/>
                  </a:ext>
                </a:extLst>
              </a:tr>
            </a:tbl>
          </a:graphicData>
        </a:graphic>
      </p:graphicFrame>
      <p:sp>
        <p:nvSpPr>
          <p:cNvPr id="4" name="Date Placeholder 3">
            <a:extLst>
              <a:ext uri="{FF2B5EF4-FFF2-40B4-BE49-F238E27FC236}">
                <a16:creationId xmlns:a16="http://schemas.microsoft.com/office/drawing/2014/main" id="{5DC8843E-C68A-D0DA-A29C-47A832492D13}"/>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54649A4B-BBBD-AFE6-C53B-39CF3F7E4498}"/>
              </a:ext>
            </a:extLst>
          </p:cNvPr>
          <p:cNvSpPr>
            <a:spLocks noGrp="1"/>
          </p:cNvSpPr>
          <p:nvPr>
            <p:ph type="sldNum" sz="quarter" idx="12"/>
          </p:nvPr>
        </p:nvSpPr>
        <p:spPr/>
        <p:txBody>
          <a:bodyPr/>
          <a:lstStyle/>
          <a:p>
            <a:fld id="{D38DC0B9-C475-4FDF-8DD2-FF30D3C761E7}" type="slidenum">
              <a:rPr lang="en-US" smtClean="0"/>
              <a:pPr/>
              <a:t>2</a:t>
            </a:fld>
            <a:endParaRPr lang="en-US" dirty="0"/>
          </a:p>
        </p:txBody>
      </p:sp>
    </p:spTree>
    <p:extLst>
      <p:ext uri="{BB962C8B-B14F-4D97-AF65-F5344CB8AC3E}">
        <p14:creationId xmlns:p14="http://schemas.microsoft.com/office/powerpoint/2010/main" val="4195117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8057-F1E3-23FA-2C95-8BB768B02B61}"/>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OUTPUT GRAPHS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C5B843AC-43AB-A08C-46C1-718F426C60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8271" y="1668463"/>
            <a:ext cx="5184658" cy="4160528"/>
          </a:xfrm>
        </p:spPr>
      </p:pic>
      <p:sp>
        <p:nvSpPr>
          <p:cNvPr id="6" name="Slide Number Placeholder 5">
            <a:extLst>
              <a:ext uri="{FF2B5EF4-FFF2-40B4-BE49-F238E27FC236}">
                <a16:creationId xmlns:a16="http://schemas.microsoft.com/office/drawing/2014/main" id="{ADBE1DCD-F47D-9BAA-0D07-39F5F6827D80}"/>
              </a:ext>
            </a:extLst>
          </p:cNvPr>
          <p:cNvSpPr>
            <a:spLocks noGrp="1"/>
          </p:cNvSpPr>
          <p:nvPr>
            <p:ph type="sldNum" sz="quarter" idx="12"/>
          </p:nvPr>
        </p:nvSpPr>
        <p:spPr/>
        <p:txBody>
          <a:bodyPr/>
          <a:lstStyle/>
          <a:p>
            <a:fld id="{D38DC0B9-C475-4FDF-8DD2-FF30D3C761E7}" type="slidenum">
              <a:rPr lang="en-US" smtClean="0"/>
              <a:pPr/>
              <a:t>20</a:t>
            </a:fld>
            <a:endParaRPr lang="en-US" dirty="0"/>
          </a:p>
        </p:txBody>
      </p:sp>
      <p:pic>
        <p:nvPicPr>
          <p:cNvPr id="10" name="Picture 9">
            <a:extLst>
              <a:ext uri="{FF2B5EF4-FFF2-40B4-BE49-F238E27FC236}">
                <a16:creationId xmlns:a16="http://schemas.microsoft.com/office/drawing/2014/main" id="{E44F4E9C-2594-73DE-CD69-AFC941297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953" y="1646238"/>
            <a:ext cx="5266954" cy="4160528"/>
          </a:xfrm>
          <a:prstGeom prst="rect">
            <a:avLst/>
          </a:prstGeom>
        </p:spPr>
      </p:pic>
    </p:spTree>
    <p:extLst>
      <p:ext uri="{BB962C8B-B14F-4D97-AF65-F5344CB8AC3E}">
        <p14:creationId xmlns:p14="http://schemas.microsoft.com/office/powerpoint/2010/main" val="1684877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B249-3519-A866-207E-3CD34601C6B5}"/>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MODEL RESULTS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49162864-0A44-914A-0A58-5BAD01118F3C}"/>
              </a:ext>
            </a:extLst>
          </p:cNvPr>
          <p:cNvPicPr>
            <a:picLocks noGrp="1" noChangeAspect="1"/>
          </p:cNvPicPr>
          <p:nvPr>
            <p:ph idx="1"/>
          </p:nvPr>
        </p:nvPicPr>
        <p:blipFill>
          <a:blip r:embed="rId2"/>
          <a:stretch>
            <a:fillRect/>
          </a:stretch>
        </p:blipFill>
        <p:spPr>
          <a:xfrm>
            <a:off x="3508786" y="2865562"/>
            <a:ext cx="5174428" cy="1126876"/>
          </a:xfrm>
        </p:spPr>
      </p:pic>
      <p:sp>
        <p:nvSpPr>
          <p:cNvPr id="6" name="Slide Number Placeholder 5">
            <a:extLst>
              <a:ext uri="{FF2B5EF4-FFF2-40B4-BE49-F238E27FC236}">
                <a16:creationId xmlns:a16="http://schemas.microsoft.com/office/drawing/2014/main" id="{14BA156B-CA39-02FE-F1FC-3BC5B260F54F}"/>
              </a:ext>
            </a:extLst>
          </p:cNvPr>
          <p:cNvSpPr>
            <a:spLocks noGrp="1"/>
          </p:cNvSpPr>
          <p:nvPr>
            <p:ph type="sldNum" sz="quarter" idx="12"/>
          </p:nvPr>
        </p:nvSpPr>
        <p:spPr/>
        <p:txBody>
          <a:bodyPr/>
          <a:lstStyle/>
          <a:p>
            <a:fld id="{D38DC0B9-C475-4FDF-8DD2-FF30D3C761E7}" type="slidenum">
              <a:rPr lang="en-US" smtClean="0"/>
              <a:pPr/>
              <a:t>21</a:t>
            </a:fld>
            <a:endParaRPr lang="en-US" dirty="0"/>
          </a:p>
        </p:txBody>
      </p:sp>
    </p:spTree>
    <p:extLst>
      <p:ext uri="{BB962C8B-B14F-4D97-AF65-F5344CB8AC3E}">
        <p14:creationId xmlns:p14="http://schemas.microsoft.com/office/powerpoint/2010/main" val="1618448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7677-29EE-A8F7-1EA7-B5F2E4063787}"/>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CONCLUSION</a:t>
            </a:r>
            <a:endParaRPr lang="en-IN" dirty="0">
              <a:solidFill>
                <a:srgbClr val="FF0000"/>
              </a:solidFill>
            </a:endParaRPr>
          </a:p>
        </p:txBody>
      </p:sp>
      <p:sp>
        <p:nvSpPr>
          <p:cNvPr id="3" name="Content Placeholder 2">
            <a:extLst>
              <a:ext uri="{FF2B5EF4-FFF2-40B4-BE49-F238E27FC236}">
                <a16:creationId xmlns:a16="http://schemas.microsoft.com/office/drawing/2014/main" id="{61217B0A-610B-32B1-94D4-10D46E83359D}"/>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Detecting fake social media profiles is important for keeping online spaces safe. Fake accounts can spread false information and commit fraud. Social media platforms can use advanced technology to spot unusual behavior and verify user identities. Regular updates and checks help stay ahead of new tricks. By using these methods, platforms can find and remove fake profiles, making the internet safer for everyone.</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FCED9AA-958D-2007-3501-FB4B0613B69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A8559CE-FCE7-8083-5172-EC162988FF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BC292C-4680-7B67-D706-684D4B74F0F8}"/>
              </a:ext>
            </a:extLst>
          </p:cNvPr>
          <p:cNvSpPr>
            <a:spLocks noGrp="1"/>
          </p:cNvSpPr>
          <p:nvPr>
            <p:ph type="sldNum" sz="quarter" idx="12"/>
          </p:nvPr>
        </p:nvSpPr>
        <p:spPr/>
        <p:txBody>
          <a:bodyPr/>
          <a:lstStyle/>
          <a:p>
            <a:fld id="{D38DC0B9-C475-4FDF-8DD2-FF30D3C761E7}" type="slidenum">
              <a:rPr lang="en-US" smtClean="0"/>
              <a:pPr/>
              <a:t>22</a:t>
            </a:fld>
            <a:endParaRPr lang="en-US" dirty="0"/>
          </a:p>
        </p:txBody>
      </p:sp>
    </p:spTree>
    <p:extLst>
      <p:ext uri="{BB962C8B-B14F-4D97-AF65-F5344CB8AC3E}">
        <p14:creationId xmlns:p14="http://schemas.microsoft.com/office/powerpoint/2010/main" val="2421123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82E5-3AC2-E6E7-FDF6-A07B884198D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96CB1ED-EE98-3BC2-38FD-EA9343BA94AC}"/>
              </a:ext>
            </a:extLst>
          </p:cNvPr>
          <p:cNvSpPr>
            <a:spLocks noGrp="1"/>
          </p:cNvSpPr>
          <p:nvPr>
            <p:ph idx="1"/>
          </p:nvPr>
        </p:nvSpPr>
        <p:spPr>
          <a:xfrm>
            <a:off x="4426490" y="3183764"/>
            <a:ext cx="3339019" cy="740889"/>
          </a:xfrm>
        </p:spPr>
        <p:txBody>
          <a:bodyPr>
            <a:noAutofit/>
          </a:bodyPr>
          <a:lstStyle/>
          <a:p>
            <a:pPr marL="0" indent="0">
              <a:buNone/>
            </a:pPr>
            <a:r>
              <a:rPr lang="en-US" sz="3600" dirty="0">
                <a:solidFill>
                  <a:srgbClr val="FF0000"/>
                </a:solidFill>
                <a:latin typeface="Times New Roman" panose="02020603050405020304" pitchFamily="18" charset="0"/>
                <a:cs typeface="Times New Roman" panose="02020603050405020304" pitchFamily="18" charset="0"/>
              </a:rPr>
              <a:t>THANK YOU</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19FBB23-DE02-F3CF-3DCA-8E83C778EBAA}"/>
              </a:ext>
            </a:extLst>
          </p:cNvPr>
          <p:cNvSpPr>
            <a:spLocks noGrp="1"/>
          </p:cNvSpPr>
          <p:nvPr>
            <p:ph type="sldNum" sz="quarter" idx="12"/>
          </p:nvPr>
        </p:nvSpPr>
        <p:spPr/>
        <p:txBody>
          <a:bodyPr/>
          <a:lstStyle/>
          <a:p>
            <a:fld id="{D38DC0B9-C475-4FDF-8DD2-FF30D3C761E7}" type="slidenum">
              <a:rPr lang="en-US" smtClean="0"/>
              <a:pPr/>
              <a:t>23</a:t>
            </a:fld>
            <a:endParaRPr lang="en-US" dirty="0"/>
          </a:p>
        </p:txBody>
      </p:sp>
    </p:spTree>
    <p:extLst>
      <p:ext uri="{BB962C8B-B14F-4D97-AF65-F5344CB8AC3E}">
        <p14:creationId xmlns:p14="http://schemas.microsoft.com/office/powerpoint/2010/main" val="387139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509F-3202-ED5C-9FED-BF5B5100739C}"/>
              </a:ext>
            </a:extLst>
          </p:cNvPr>
          <p:cNvSpPr>
            <a:spLocks noGrp="1"/>
          </p:cNvSpPr>
          <p:nvPr>
            <p:ph type="title"/>
          </p:nvPr>
        </p:nvSpPr>
        <p:spPr/>
        <p:txBody>
          <a:bodyPr/>
          <a:lstStyle/>
          <a:p>
            <a:endParaRPr lang="en-IN"/>
          </a:p>
        </p:txBody>
      </p:sp>
      <p:graphicFrame>
        <p:nvGraphicFramePr>
          <p:cNvPr id="7" name="Content Placeholder 6">
            <a:extLst>
              <a:ext uri="{FF2B5EF4-FFF2-40B4-BE49-F238E27FC236}">
                <a16:creationId xmlns:a16="http://schemas.microsoft.com/office/drawing/2014/main" id="{46A74EC2-2E75-155D-3B52-CDC594E7A431}"/>
              </a:ext>
            </a:extLst>
          </p:cNvPr>
          <p:cNvGraphicFramePr>
            <a:graphicFrameLocks noGrp="1"/>
          </p:cNvGraphicFramePr>
          <p:nvPr>
            <p:ph idx="1"/>
            <p:extLst>
              <p:ext uri="{D42A27DB-BD31-4B8C-83A1-F6EECF244321}">
                <p14:modId xmlns:p14="http://schemas.microsoft.com/office/powerpoint/2010/main" val="3486302189"/>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640404">
                  <a:extLst>
                    <a:ext uri="{9D8B030D-6E8A-4147-A177-3AD203B41FA5}">
                      <a16:colId xmlns:a16="http://schemas.microsoft.com/office/drawing/2014/main" val="3655634252"/>
                    </a:ext>
                  </a:extLst>
                </a:gridCol>
                <a:gridCol w="9875196">
                  <a:extLst>
                    <a:ext uri="{9D8B030D-6E8A-4147-A177-3AD203B41FA5}">
                      <a16:colId xmlns:a16="http://schemas.microsoft.com/office/drawing/2014/main" val="2611203194"/>
                    </a:ext>
                  </a:extLst>
                </a:gridCol>
              </a:tblGrid>
              <a:tr h="370840">
                <a:tc>
                  <a:txBody>
                    <a:bodyPr/>
                    <a:lstStyle/>
                    <a:p>
                      <a:pPr marL="0" indent="0">
                        <a:buFont typeface="+mj-lt"/>
                        <a:buNone/>
                      </a:pPr>
                      <a:r>
                        <a:rPr lang="en-US" dirty="0"/>
                        <a:t>S.No</a:t>
                      </a:r>
                      <a:endParaRPr lang="en-IN" dirty="0"/>
                    </a:p>
                  </a:txBody>
                  <a:tcPr/>
                </a:tc>
                <a:tc>
                  <a:txBody>
                    <a:bodyPr/>
                    <a:lstStyle/>
                    <a:p>
                      <a:pPr algn="l"/>
                      <a:r>
                        <a:rPr lang="en-US" dirty="0"/>
                        <a:t>Contents</a:t>
                      </a:r>
                      <a:endParaRPr lang="en-IN" dirty="0"/>
                    </a:p>
                  </a:txBody>
                  <a:tcPr/>
                </a:tc>
                <a:extLst>
                  <a:ext uri="{0D108BD9-81ED-4DB2-BD59-A6C34878D82A}">
                    <a16:rowId xmlns:a16="http://schemas.microsoft.com/office/drawing/2014/main" val="3717795935"/>
                  </a:ext>
                </a:extLst>
              </a:tr>
              <a:tr h="370840">
                <a:tc>
                  <a:txBody>
                    <a:bodyPr/>
                    <a:lstStyle/>
                    <a:p>
                      <a:pPr marL="0" indent="0">
                        <a:buFont typeface="+mj-lt"/>
                        <a:buNone/>
                      </a:pPr>
                      <a:r>
                        <a:rPr lang="en-US" dirty="0"/>
                        <a:t>12</a:t>
                      </a:r>
                      <a:endParaRPr lang="en-IN" dirty="0"/>
                    </a:p>
                  </a:txBody>
                  <a:tcPr/>
                </a:tc>
                <a:tc>
                  <a:txBody>
                    <a:bodyPr/>
                    <a:lstStyle/>
                    <a:p>
                      <a:pPr algn="l"/>
                      <a:r>
                        <a:rPr lang="en-US" b="0" dirty="0">
                          <a:solidFill>
                            <a:schemeClr val="tx1"/>
                          </a:solidFill>
                          <a:latin typeface="Times New Roman" panose="02020603050405020304" pitchFamily="18" charset="0"/>
                          <a:cs typeface="Times New Roman" panose="02020603050405020304" pitchFamily="18" charset="0"/>
                        </a:rPr>
                        <a:t>USE CASES </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3768859"/>
                  </a:ext>
                </a:extLst>
              </a:tr>
              <a:tr h="370840">
                <a:tc>
                  <a:txBody>
                    <a:bodyPr/>
                    <a:lstStyle/>
                    <a:p>
                      <a:pPr marL="0" indent="0">
                        <a:buFont typeface="+mj-lt"/>
                        <a:buNone/>
                      </a:pPr>
                      <a:r>
                        <a:rPr lang="en-US" dirty="0"/>
                        <a:t>13</a:t>
                      </a:r>
                      <a:endParaRPr lang="en-IN" dirty="0"/>
                    </a:p>
                  </a:txBody>
                  <a:tcPr/>
                </a:tc>
                <a:tc>
                  <a:txBody>
                    <a:bodyPr/>
                    <a:lstStyle/>
                    <a:p>
                      <a:pPr algn="l"/>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IMPLEMENTATION </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7874236"/>
                  </a:ext>
                </a:extLst>
              </a:tr>
              <a:tr h="370840">
                <a:tc>
                  <a:txBody>
                    <a:bodyPr/>
                    <a:lstStyle/>
                    <a:p>
                      <a:pPr marL="0" indent="0">
                        <a:buFont typeface="+mj-lt"/>
                        <a:buNone/>
                      </a:pPr>
                      <a:r>
                        <a:rPr lang="en-US" dirty="0"/>
                        <a:t>14</a:t>
                      </a:r>
                      <a:endParaRPr lang="en-IN" dirty="0"/>
                    </a:p>
                  </a:txBody>
                  <a:tcPr/>
                </a:tc>
                <a:tc>
                  <a:txBody>
                    <a:bodyPr/>
                    <a:lstStyle/>
                    <a:p>
                      <a:pPr algn="l"/>
                      <a:r>
                        <a:rPr lang="en-US" b="0" dirty="0">
                          <a:solidFill>
                            <a:schemeClr val="tx1"/>
                          </a:solidFill>
                          <a:latin typeface="Times New Roman" panose="02020603050405020304" pitchFamily="18" charset="0"/>
                          <a:cs typeface="Times New Roman" panose="02020603050405020304" pitchFamily="18" charset="0"/>
                        </a:rPr>
                        <a:t>WORK FLOW </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10939027"/>
                  </a:ext>
                </a:extLst>
              </a:tr>
              <a:tr h="370840">
                <a:tc>
                  <a:txBody>
                    <a:bodyPr/>
                    <a:lstStyle/>
                    <a:p>
                      <a:pPr marL="0" indent="0">
                        <a:buFont typeface="+mj-lt"/>
                        <a:buNone/>
                      </a:pPr>
                      <a:r>
                        <a:rPr lang="en-US" dirty="0"/>
                        <a:t>15</a:t>
                      </a:r>
                      <a:endParaRPr lang="en-IN" dirty="0"/>
                    </a:p>
                  </a:txBody>
                  <a:tcPr/>
                </a:tc>
                <a:tc>
                  <a:txBody>
                    <a:bodyPr/>
                    <a:lstStyle/>
                    <a:p>
                      <a:pPr algn="l"/>
                      <a:r>
                        <a:rPr lang="en-US" b="0" dirty="0">
                          <a:solidFill>
                            <a:schemeClr val="tx1"/>
                          </a:solidFill>
                          <a:latin typeface="Times New Roman" panose="02020603050405020304" pitchFamily="18" charset="0"/>
                          <a:cs typeface="Times New Roman" panose="02020603050405020304" pitchFamily="18" charset="0"/>
                        </a:rPr>
                        <a:t>DATA SET DESCRIPTION </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9854510"/>
                  </a:ext>
                </a:extLst>
              </a:tr>
              <a:tr h="370840">
                <a:tc>
                  <a:txBody>
                    <a:bodyPr/>
                    <a:lstStyle/>
                    <a:p>
                      <a:pPr marL="0" indent="0">
                        <a:buFont typeface="+mj-lt"/>
                        <a:buNone/>
                      </a:pPr>
                      <a:r>
                        <a:rPr lang="en-US" dirty="0"/>
                        <a:t>16</a:t>
                      </a:r>
                      <a:endParaRPr lang="en-IN" dirty="0"/>
                    </a:p>
                  </a:txBody>
                  <a:tcPr/>
                </a:tc>
                <a:tc>
                  <a:txBody>
                    <a:bodyPr/>
                    <a:lstStyle/>
                    <a:p>
                      <a:pPr algn="l"/>
                      <a:r>
                        <a:rPr lang="en-US" b="0" dirty="0">
                          <a:solidFill>
                            <a:schemeClr val="tx1"/>
                          </a:solidFill>
                          <a:latin typeface="Times New Roman" panose="02020603050405020304" pitchFamily="18" charset="0"/>
                          <a:cs typeface="Times New Roman" panose="02020603050405020304" pitchFamily="18" charset="0"/>
                        </a:rPr>
                        <a:t>MAIN MODEL </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3165704"/>
                  </a:ext>
                </a:extLst>
              </a:tr>
              <a:tr h="370840">
                <a:tc>
                  <a:txBody>
                    <a:bodyPr/>
                    <a:lstStyle/>
                    <a:p>
                      <a:pPr marL="0" indent="0">
                        <a:buFont typeface="+mj-lt"/>
                        <a:buNone/>
                      </a:pPr>
                      <a:r>
                        <a:rPr lang="en-US" dirty="0"/>
                        <a:t>17</a:t>
                      </a:r>
                      <a:endParaRPr lang="en-IN" dirty="0"/>
                    </a:p>
                  </a:txBody>
                  <a:tcPr/>
                </a:tc>
                <a:tc>
                  <a:txBody>
                    <a:bodyPr/>
                    <a:lstStyle/>
                    <a:p>
                      <a:pPr algn="l"/>
                      <a:r>
                        <a:rPr lang="en-US" b="0" dirty="0">
                          <a:solidFill>
                            <a:schemeClr val="tx1"/>
                          </a:solidFill>
                          <a:latin typeface="Times New Roman" panose="02020603050405020304" pitchFamily="18" charset="0"/>
                          <a:cs typeface="Times New Roman" panose="02020603050405020304" pitchFamily="18" charset="0"/>
                        </a:rPr>
                        <a:t>OUTPUT GRAPHS </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9901126"/>
                  </a:ext>
                </a:extLst>
              </a:tr>
              <a:tr h="370840">
                <a:tc>
                  <a:txBody>
                    <a:bodyPr/>
                    <a:lstStyle/>
                    <a:p>
                      <a:pPr marL="0" indent="0">
                        <a:buFont typeface="+mj-lt"/>
                        <a:buNone/>
                      </a:pPr>
                      <a:r>
                        <a:rPr lang="en-US" dirty="0"/>
                        <a:t>18</a:t>
                      </a:r>
                      <a:endParaRPr lang="en-IN" dirty="0"/>
                    </a:p>
                  </a:txBody>
                  <a:tcPr/>
                </a:tc>
                <a:tc>
                  <a:txBody>
                    <a:bodyPr/>
                    <a:lstStyle/>
                    <a:p>
                      <a:pPr algn="l"/>
                      <a:r>
                        <a:rPr lang="en-US" b="0" dirty="0">
                          <a:solidFill>
                            <a:schemeClr val="tx1"/>
                          </a:solidFill>
                          <a:latin typeface="Times New Roman" panose="02020603050405020304" pitchFamily="18" charset="0"/>
                          <a:cs typeface="Times New Roman" panose="02020603050405020304" pitchFamily="18" charset="0"/>
                        </a:rPr>
                        <a:t>MODEL RESULTS </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6345103"/>
                  </a:ext>
                </a:extLst>
              </a:tr>
              <a:tr h="370840">
                <a:tc>
                  <a:txBody>
                    <a:bodyPr/>
                    <a:lstStyle/>
                    <a:p>
                      <a:pPr marL="0" indent="0">
                        <a:buFont typeface="+mj-lt"/>
                        <a:buNone/>
                      </a:pPr>
                      <a:r>
                        <a:rPr lang="en-US" dirty="0"/>
                        <a:t>19</a:t>
                      </a:r>
                      <a:endParaRPr lang="en-IN" dirty="0"/>
                    </a:p>
                  </a:txBody>
                  <a:tcPr/>
                </a:tc>
                <a:tc>
                  <a:txBody>
                    <a:bodyPr/>
                    <a:lstStyle/>
                    <a:p>
                      <a:pPr algn="l"/>
                      <a:r>
                        <a:rPr lang="en-IN" b="0" dirty="0">
                          <a:solidFill>
                            <a:schemeClr val="tx1"/>
                          </a:solidFill>
                          <a:latin typeface="Times New Roman" panose="02020603050405020304" pitchFamily="18" charset="0"/>
                          <a:cs typeface="Times New Roman" panose="02020603050405020304" pitchFamily="18" charset="0"/>
                        </a:rPr>
                        <a:t>CONCLUSION </a:t>
                      </a:r>
                    </a:p>
                  </a:txBody>
                  <a:tcPr/>
                </a:tc>
                <a:extLst>
                  <a:ext uri="{0D108BD9-81ED-4DB2-BD59-A6C34878D82A}">
                    <a16:rowId xmlns:a16="http://schemas.microsoft.com/office/drawing/2014/main" val="369227351"/>
                  </a:ext>
                </a:extLst>
              </a:tr>
            </a:tbl>
          </a:graphicData>
        </a:graphic>
      </p:graphicFrame>
      <p:sp>
        <p:nvSpPr>
          <p:cNvPr id="4" name="Date Placeholder 3">
            <a:extLst>
              <a:ext uri="{FF2B5EF4-FFF2-40B4-BE49-F238E27FC236}">
                <a16:creationId xmlns:a16="http://schemas.microsoft.com/office/drawing/2014/main" id="{843D6424-BA96-3739-1547-26ADE6AAA499}"/>
              </a:ext>
            </a:extLst>
          </p:cNvPr>
          <p:cNvSpPr>
            <a:spLocks noGrp="1"/>
          </p:cNvSpPr>
          <p:nvPr>
            <p:ph type="dt" sz="half" idx="10"/>
          </p:nvPr>
        </p:nvSpPr>
        <p:spPr/>
        <p:txBody>
          <a:bodyPr/>
          <a:lstStyle/>
          <a:p>
            <a:fld id="{10CFBF59-1EA4-449C-BE4B-E30C6E6A6518}" type="datetime1">
              <a:rPr lang="en-US" smtClean="0"/>
              <a:t>8/20/2024</a:t>
            </a:fld>
            <a:endParaRPr lang="en-US" dirty="0"/>
          </a:p>
        </p:txBody>
      </p:sp>
      <p:sp>
        <p:nvSpPr>
          <p:cNvPr id="5" name="Footer Placeholder 4">
            <a:extLst>
              <a:ext uri="{FF2B5EF4-FFF2-40B4-BE49-F238E27FC236}">
                <a16:creationId xmlns:a16="http://schemas.microsoft.com/office/drawing/2014/main" id="{10F16A69-639C-F07D-0701-0A776479A010}"/>
              </a:ext>
            </a:extLst>
          </p:cNvPr>
          <p:cNvSpPr>
            <a:spLocks noGrp="1"/>
          </p:cNvSpPr>
          <p:nvPr>
            <p:ph type="ftr" sz="quarter" idx="11"/>
          </p:nvPr>
        </p:nvSpPr>
        <p:spPr/>
        <p:txBody>
          <a:bodyPr/>
          <a:lstStyle/>
          <a:p>
            <a:r>
              <a:rPr lang="en-US"/>
              <a:t>Zeroth Project Review / CT           </a:t>
            </a:r>
            <a:endParaRPr lang="en-US" dirty="0"/>
          </a:p>
        </p:txBody>
      </p:sp>
      <p:sp>
        <p:nvSpPr>
          <p:cNvPr id="6" name="Slide Number Placeholder 5">
            <a:extLst>
              <a:ext uri="{FF2B5EF4-FFF2-40B4-BE49-F238E27FC236}">
                <a16:creationId xmlns:a16="http://schemas.microsoft.com/office/drawing/2014/main" id="{28B8C2E5-3E52-DE60-3DC4-3FB2F838609A}"/>
              </a:ext>
            </a:extLst>
          </p:cNvPr>
          <p:cNvSpPr>
            <a:spLocks noGrp="1"/>
          </p:cNvSpPr>
          <p:nvPr>
            <p:ph type="sldNum" sz="quarter" idx="12"/>
          </p:nvPr>
        </p:nvSpPr>
        <p:spPr/>
        <p:txBody>
          <a:bodyPr/>
          <a:lstStyle/>
          <a:p>
            <a:fld id="{D38DC0B9-C475-4FDF-8DD2-FF30D3C761E7}" type="slidenum">
              <a:rPr lang="en-US" smtClean="0"/>
              <a:pPr/>
              <a:t>3</a:t>
            </a:fld>
            <a:endParaRPr lang="en-US" dirty="0"/>
          </a:p>
        </p:txBody>
      </p:sp>
    </p:spTree>
    <p:extLst>
      <p:ext uri="{BB962C8B-B14F-4D97-AF65-F5344CB8AC3E}">
        <p14:creationId xmlns:p14="http://schemas.microsoft.com/office/powerpoint/2010/main" val="170556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87C1F-4CDF-732C-2142-E9CE16ADD9C4}"/>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A</a:t>
            </a:r>
            <a:r>
              <a:rPr lang="en-IN" i="0" dirty="0">
                <a:solidFill>
                  <a:srgbClr val="FF0000"/>
                </a:solidFill>
                <a:effectLst/>
                <a:latin typeface="Times New Roman" panose="02020603050405020304" pitchFamily="18" charset="0"/>
                <a:cs typeface="Times New Roman" panose="02020603050405020304" pitchFamily="18" charset="0"/>
              </a:rPr>
              <a:t>BSTRACT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5025C7-15FB-24D5-3D43-DE4A091697B2}"/>
              </a:ext>
            </a:extLst>
          </p:cNvPr>
          <p:cNvSpPr>
            <a:spLocks noGrp="1"/>
          </p:cNvSpPr>
          <p:nvPr>
            <p:ph idx="1"/>
          </p:nvPr>
        </p:nvSpPr>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With the rapid expansion of social media platforms, the proliferation of fake profiles has become a significant concern. These fake profiles can propagate misinformation, manipulate public opinion, and engage in fraudulent activities. Detecting such profiles manually is time-consuming and often ineffective due to the sheer volume of users. Therefore, automated methods utilizing deep learning techniques have emerged as crucial tools in addressing this issue.</a:t>
            </a:r>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678E1F7-3F6A-EACB-9185-D13D365AD310}"/>
              </a:ext>
            </a:extLst>
          </p:cNvPr>
          <p:cNvSpPr>
            <a:spLocks noGrp="1"/>
          </p:cNvSpPr>
          <p:nvPr>
            <p:ph type="sldNum" sz="quarter" idx="12"/>
          </p:nvPr>
        </p:nvSpPr>
        <p:spPr/>
        <p:txBody>
          <a:bodyPr/>
          <a:lstStyle/>
          <a:p>
            <a:fld id="{D38DC0B9-C475-4FDF-8DD2-FF30D3C761E7}" type="slidenum">
              <a:rPr lang="en-US" smtClean="0"/>
              <a:pPr/>
              <a:t>4</a:t>
            </a:fld>
            <a:endParaRPr lang="en-US" dirty="0"/>
          </a:p>
        </p:txBody>
      </p:sp>
    </p:spTree>
    <p:extLst>
      <p:ext uri="{BB962C8B-B14F-4D97-AF65-F5344CB8AC3E}">
        <p14:creationId xmlns:p14="http://schemas.microsoft.com/office/powerpoint/2010/main" val="362566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A284-B035-BE7E-CC3C-4724415A6943}"/>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INTRODUCTION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629755-C359-783F-164A-317DE43A776E}"/>
              </a:ext>
            </a:extLst>
          </p:cNvPr>
          <p:cNvSpPr>
            <a:spLocks noGrp="1"/>
          </p:cNvSpPr>
          <p:nvPr>
            <p:ph idx="1"/>
          </p:nvPr>
        </p:nvSpPr>
        <p:spPr/>
        <p:txBody>
          <a:bodyPr>
            <a:normAutofit/>
          </a:bodyPr>
          <a:lstStyle/>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This project proposes the development of a deep learning model-based system for detecting fake social media profiles, prioritizing accuracy, efficiency, and transparency. By leveraging the power of machine learning algorithms to analyze user behavior, profile characteristics, and other relevant factors, this system aims to provide a robust and reliable means of identifying and mitigating the risks associated with fake profiles, ultimately enhancing the overall security and authenticity of online social interactions.</a:t>
            </a:r>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DF7F8CD-0DF2-5F7F-72C6-3EC6DB794604}"/>
              </a:ext>
            </a:extLst>
          </p:cNvPr>
          <p:cNvSpPr>
            <a:spLocks noGrp="1"/>
          </p:cNvSpPr>
          <p:nvPr>
            <p:ph type="sldNum" sz="quarter" idx="12"/>
          </p:nvPr>
        </p:nvSpPr>
        <p:spPr/>
        <p:txBody>
          <a:bodyPr/>
          <a:lstStyle/>
          <a:p>
            <a:fld id="{D38DC0B9-C475-4FDF-8DD2-FF30D3C761E7}" type="slidenum">
              <a:rPr lang="en-US" smtClean="0"/>
              <a:pPr/>
              <a:t>5</a:t>
            </a:fld>
            <a:endParaRPr lang="en-US" dirty="0"/>
          </a:p>
        </p:txBody>
      </p:sp>
    </p:spTree>
    <p:extLst>
      <p:ext uri="{BB962C8B-B14F-4D97-AF65-F5344CB8AC3E}">
        <p14:creationId xmlns:p14="http://schemas.microsoft.com/office/powerpoint/2010/main" val="344649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535F-E19F-1232-7700-C6BB5082327A}"/>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OUR PROJECT OVERVIEW</a:t>
            </a:r>
            <a:endParaRPr lang="en-IN" dirty="0">
              <a:solidFill>
                <a:srgbClr val="FF0000"/>
              </a:solidFill>
            </a:endParaRPr>
          </a:p>
        </p:txBody>
      </p:sp>
      <p:sp>
        <p:nvSpPr>
          <p:cNvPr id="3" name="Content Placeholder 2">
            <a:extLst>
              <a:ext uri="{FF2B5EF4-FFF2-40B4-BE49-F238E27FC236}">
                <a16:creationId xmlns:a16="http://schemas.microsoft.com/office/drawing/2014/main" id="{5B1E8B2D-9E4A-D16E-C20C-5CAC98A8EDA9}"/>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Our project overview is to train an deep learning model using the dataset of fake and genuine profiles of the social media</a:t>
            </a:r>
            <a:r>
              <a:rPr lang="en-US" dirty="0"/>
              <a:t>.</a:t>
            </a:r>
            <a:endParaRPr lang="en-IN" dirty="0"/>
          </a:p>
        </p:txBody>
      </p:sp>
      <p:sp>
        <p:nvSpPr>
          <p:cNvPr id="6" name="Slide Number Placeholder 5">
            <a:extLst>
              <a:ext uri="{FF2B5EF4-FFF2-40B4-BE49-F238E27FC236}">
                <a16:creationId xmlns:a16="http://schemas.microsoft.com/office/drawing/2014/main" id="{6B6EBCDF-ADBF-96C6-A2ED-848297E9CE36}"/>
              </a:ext>
            </a:extLst>
          </p:cNvPr>
          <p:cNvSpPr>
            <a:spLocks noGrp="1"/>
          </p:cNvSpPr>
          <p:nvPr>
            <p:ph type="sldNum" sz="quarter" idx="12"/>
          </p:nvPr>
        </p:nvSpPr>
        <p:spPr/>
        <p:txBody>
          <a:bodyPr/>
          <a:lstStyle/>
          <a:p>
            <a:fld id="{D38DC0B9-C475-4FDF-8DD2-FF30D3C761E7}" type="slidenum">
              <a:rPr lang="en-US" smtClean="0"/>
              <a:pPr/>
              <a:t>6</a:t>
            </a:fld>
            <a:endParaRPr lang="en-US" dirty="0"/>
          </a:p>
        </p:txBody>
      </p:sp>
    </p:spTree>
    <p:extLst>
      <p:ext uri="{BB962C8B-B14F-4D97-AF65-F5344CB8AC3E}">
        <p14:creationId xmlns:p14="http://schemas.microsoft.com/office/powerpoint/2010/main" val="1445659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5E8E-8788-A134-80C5-3D5C08BEBFE5}"/>
              </a:ext>
            </a:extLst>
          </p:cNvPr>
          <p:cNvSpPr>
            <a:spLocks noGrp="1"/>
          </p:cNvSpPr>
          <p:nvPr>
            <p:ph type="title"/>
          </p:nvPr>
        </p:nvSpPr>
        <p:spPr/>
        <p:txBody>
          <a:bodyPr/>
          <a:lstStyle/>
          <a:p>
            <a:r>
              <a:rPr lang="en-IN" sz="3200" b="1" dirty="0">
                <a:solidFill>
                  <a:srgbClr val="FF0000"/>
                </a:solidFill>
                <a:latin typeface="Times New Roman" panose="02020603050405020304" pitchFamily="18" charset="0"/>
                <a:cs typeface="Times New Roman" panose="02020603050405020304" pitchFamily="18" charset="0"/>
              </a:rPr>
              <a:t>PROBLEM STATEMNT </a:t>
            </a:r>
            <a:endParaRPr lang="en-IN" dirty="0">
              <a:solidFill>
                <a:srgbClr val="FF0000"/>
              </a:solidFill>
            </a:endParaRPr>
          </a:p>
        </p:txBody>
      </p:sp>
      <p:sp>
        <p:nvSpPr>
          <p:cNvPr id="3" name="Content Placeholder 2">
            <a:extLst>
              <a:ext uri="{FF2B5EF4-FFF2-40B4-BE49-F238E27FC236}">
                <a16:creationId xmlns:a16="http://schemas.microsoft.com/office/drawing/2014/main" id="{2325953C-E675-AD6C-6E91-B75E88EA5C70}"/>
              </a:ext>
            </a:extLst>
          </p:cNvPr>
          <p:cNvSpPr>
            <a:spLocks noGrp="1"/>
          </p:cNvSpPr>
          <p:nvPr>
            <p:ph idx="1"/>
          </p:nvPr>
        </p:nvSpPr>
        <p:spPr/>
        <p:txBody>
          <a:bodyPr/>
          <a:lstStyle/>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Fake social media profiles pose significant challenges and concerns in the realm of social media security and user privacy. While some fake profiles may be created for harmless reasons, such as pranks or parody accounts, they are often associated with malicious intent, such as spreading misinformation, cyberbullying, identity theft, and fraud.</a:t>
            </a:r>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53C6368-9C05-FE07-D7BB-C7025241B873}"/>
              </a:ext>
            </a:extLst>
          </p:cNvPr>
          <p:cNvSpPr>
            <a:spLocks noGrp="1"/>
          </p:cNvSpPr>
          <p:nvPr>
            <p:ph type="sldNum" sz="quarter" idx="12"/>
          </p:nvPr>
        </p:nvSpPr>
        <p:spPr/>
        <p:txBody>
          <a:bodyPr/>
          <a:lstStyle/>
          <a:p>
            <a:fld id="{D38DC0B9-C475-4FDF-8DD2-FF30D3C761E7}" type="slidenum">
              <a:rPr lang="en-US" smtClean="0"/>
              <a:pPr/>
              <a:t>7</a:t>
            </a:fld>
            <a:endParaRPr lang="en-US" dirty="0"/>
          </a:p>
        </p:txBody>
      </p:sp>
    </p:spTree>
    <p:extLst>
      <p:ext uri="{BB962C8B-B14F-4D97-AF65-F5344CB8AC3E}">
        <p14:creationId xmlns:p14="http://schemas.microsoft.com/office/powerpoint/2010/main" val="35672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85B2-3094-3316-F1B9-94EBEEE977AA}"/>
              </a:ext>
            </a:extLst>
          </p:cNvPr>
          <p:cNvSpPr>
            <a:spLocks noGrp="1"/>
          </p:cNvSpPr>
          <p:nvPr>
            <p:ph type="title"/>
          </p:nvPr>
        </p:nvSpPr>
        <p:spPr/>
        <p:txBody>
          <a:bodyPr/>
          <a:lstStyle/>
          <a:p>
            <a:r>
              <a:rPr lang="en-IN" sz="3200" b="1" dirty="0">
                <a:solidFill>
                  <a:srgbClr val="FF0000"/>
                </a:solidFill>
                <a:latin typeface="Times New Roman" panose="02020603050405020304" pitchFamily="18" charset="0"/>
                <a:cs typeface="Times New Roman" panose="02020603050405020304" pitchFamily="18" charset="0"/>
              </a:rPr>
              <a:t>EXISTING SYSTEM</a:t>
            </a:r>
            <a:endParaRPr lang="en-IN" dirty="0">
              <a:solidFill>
                <a:srgbClr val="FF0000"/>
              </a:solidFill>
            </a:endParaRPr>
          </a:p>
        </p:txBody>
      </p:sp>
      <p:sp>
        <p:nvSpPr>
          <p:cNvPr id="3" name="Content Placeholder 2">
            <a:extLst>
              <a:ext uri="{FF2B5EF4-FFF2-40B4-BE49-F238E27FC236}">
                <a16:creationId xmlns:a16="http://schemas.microsoft.com/office/drawing/2014/main" id="{285B6790-0122-0770-3871-5C49847CF359}"/>
              </a:ext>
            </a:extLst>
          </p:cNvPr>
          <p:cNvSpPr>
            <a:spLocks noGrp="1"/>
          </p:cNvSpPr>
          <p:nvPr>
            <p:ph idx="1"/>
          </p:nvPr>
        </p:nvSpPr>
        <p:spPr/>
        <p:txBody>
          <a:bodyPr>
            <a:normAutofit/>
          </a:bodyPr>
          <a:lstStyle/>
          <a:p>
            <a:pPr marL="0" indent="0">
              <a:buNone/>
            </a:pPr>
            <a:r>
              <a:rPr lang="en-US" b="0" i="0" u="none" strike="noStrike" baseline="0" dirty="0" err="1">
                <a:solidFill>
                  <a:srgbClr val="000000"/>
                </a:solidFill>
                <a:latin typeface="Times New Roman" panose="02020603050405020304" pitchFamily="18" charset="0"/>
              </a:rPr>
              <a:t>Botometer</a:t>
            </a:r>
            <a:r>
              <a:rPr lang="en-US" b="0" i="0" u="none" strike="noStrike" baseline="0" dirty="0">
                <a:solidFill>
                  <a:srgbClr val="000000"/>
                </a:solidFill>
                <a:latin typeface="Times New Roman" panose="02020603050405020304" pitchFamily="18" charset="0"/>
              </a:rPr>
              <a:t> (formerly </a:t>
            </a:r>
            <a:r>
              <a:rPr lang="en-US" b="0" i="0" u="none" strike="noStrike" baseline="0" dirty="0" err="1">
                <a:solidFill>
                  <a:srgbClr val="000000"/>
                </a:solidFill>
                <a:latin typeface="Times New Roman" panose="02020603050405020304" pitchFamily="18" charset="0"/>
              </a:rPr>
              <a:t>BotOrNot</a:t>
            </a:r>
            <a:r>
              <a:rPr lang="en-US" b="0" i="0" u="none" strike="noStrike" baseline="0" dirty="0">
                <a:solidFill>
                  <a:srgbClr val="000000"/>
                </a:solidFill>
                <a:latin typeface="Times New Roman" panose="02020603050405020304" pitchFamily="18" charset="0"/>
              </a:rPr>
              <a:t>), a popular system developed by researchers at Indiana University and the University of Southern California specifically for detecting Twitter bots. </a:t>
            </a:r>
            <a:r>
              <a:rPr lang="en-US" b="0" i="0" u="none" strike="noStrike" baseline="0" dirty="0" err="1">
                <a:solidFill>
                  <a:srgbClr val="000000"/>
                </a:solidFill>
                <a:latin typeface="Times New Roman" panose="02020603050405020304" pitchFamily="18" charset="0"/>
              </a:rPr>
              <a:t>Botometer</a:t>
            </a:r>
            <a:r>
              <a:rPr lang="en-US" b="0" i="0" u="none" strike="noStrike" baseline="0" dirty="0">
                <a:solidFill>
                  <a:srgbClr val="000000"/>
                </a:solidFill>
                <a:latin typeface="Times New Roman" panose="02020603050405020304" pitchFamily="18" charset="0"/>
              </a:rPr>
              <a:t> analyzes various attributes of Twitter accounts, including activity patterns, friend networks, and linguistic features, to determine the likelihood of an account </a:t>
            </a:r>
            <a:endParaRPr lang="en-IN" dirty="0"/>
          </a:p>
        </p:txBody>
      </p:sp>
      <p:sp>
        <p:nvSpPr>
          <p:cNvPr id="6" name="Slide Number Placeholder 5">
            <a:extLst>
              <a:ext uri="{FF2B5EF4-FFF2-40B4-BE49-F238E27FC236}">
                <a16:creationId xmlns:a16="http://schemas.microsoft.com/office/drawing/2014/main" id="{B27B29F6-A21D-6AE4-9AA9-3E012F1FA515}"/>
              </a:ext>
            </a:extLst>
          </p:cNvPr>
          <p:cNvSpPr>
            <a:spLocks noGrp="1"/>
          </p:cNvSpPr>
          <p:nvPr>
            <p:ph type="sldNum" sz="quarter" idx="12"/>
          </p:nvPr>
        </p:nvSpPr>
        <p:spPr/>
        <p:txBody>
          <a:bodyPr/>
          <a:lstStyle/>
          <a:p>
            <a:fld id="{D38DC0B9-C475-4FDF-8DD2-FF30D3C761E7}" type="slidenum">
              <a:rPr lang="en-US" smtClean="0"/>
              <a:pPr/>
              <a:t>8</a:t>
            </a:fld>
            <a:endParaRPr lang="en-US" dirty="0"/>
          </a:p>
        </p:txBody>
      </p:sp>
    </p:spTree>
    <p:extLst>
      <p:ext uri="{BB962C8B-B14F-4D97-AF65-F5344CB8AC3E}">
        <p14:creationId xmlns:p14="http://schemas.microsoft.com/office/powerpoint/2010/main" val="428132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B4A74-A14C-268C-A49D-4271AD80005F}"/>
              </a:ext>
            </a:extLst>
          </p:cNvPr>
          <p:cNvSpPr>
            <a:spLocks noGrp="1"/>
          </p:cNvSpPr>
          <p:nvPr>
            <p:ph type="title"/>
          </p:nvPr>
        </p:nvSpPr>
        <p:spPr/>
        <p:txBody>
          <a:bodyPr/>
          <a:lstStyle/>
          <a:p>
            <a:r>
              <a:rPr lang="en-IN" sz="3200" b="1" dirty="0">
                <a:solidFill>
                  <a:srgbClr val="FF0000"/>
                </a:solidFill>
                <a:latin typeface="Times New Roman" panose="02020603050405020304" pitchFamily="18" charset="0"/>
                <a:cs typeface="Times New Roman" panose="02020603050405020304" pitchFamily="18" charset="0"/>
              </a:rPr>
              <a:t>DRAWBACKS OF EXISTING SYSTEM</a:t>
            </a:r>
            <a:endParaRPr lang="en-IN" dirty="0">
              <a:solidFill>
                <a:srgbClr val="FF0000"/>
              </a:solidFill>
            </a:endParaRPr>
          </a:p>
        </p:txBody>
      </p:sp>
      <p:sp>
        <p:nvSpPr>
          <p:cNvPr id="3" name="Content Placeholder 2">
            <a:extLst>
              <a:ext uri="{FF2B5EF4-FFF2-40B4-BE49-F238E27FC236}">
                <a16:creationId xmlns:a16="http://schemas.microsoft.com/office/drawing/2014/main" id="{D3CCBAB5-E0CA-F4A8-A551-BC8861F657A4}"/>
              </a:ext>
            </a:extLst>
          </p:cNvPr>
          <p:cNvSpPr>
            <a:spLocks noGrp="1"/>
          </p:cNvSpPr>
          <p:nvPr>
            <p:ph idx="1"/>
          </p:nvPr>
        </p:nvSpPr>
        <p:spPr/>
        <p:txBody>
          <a:bodyPr/>
          <a:lstStyle/>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Limited to Twitter: </a:t>
            </a:r>
            <a:r>
              <a:rPr lang="en-US" b="0" i="0" dirty="0" err="1">
                <a:solidFill>
                  <a:srgbClr val="374151"/>
                </a:solidFill>
                <a:effectLst/>
                <a:latin typeface="Times New Roman" panose="02020603050405020304" pitchFamily="18" charset="0"/>
                <a:cs typeface="Times New Roman" panose="02020603050405020304" pitchFamily="18" charset="0"/>
              </a:rPr>
              <a:t>Botometer</a:t>
            </a:r>
            <a:r>
              <a:rPr lang="en-US" b="0" i="0" dirty="0">
                <a:solidFill>
                  <a:srgbClr val="374151"/>
                </a:solidFill>
                <a:effectLst/>
                <a:latin typeface="Times New Roman" panose="02020603050405020304" pitchFamily="18" charset="0"/>
                <a:cs typeface="Times New Roman" panose="02020603050405020304" pitchFamily="18" charset="0"/>
              </a:rPr>
              <a:t> is specifically designed for detecting bots on Twitter, and it may not be effective for detecting bots on other social media platforms.</a:t>
            </a:r>
          </a:p>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Limited to public data: </a:t>
            </a:r>
            <a:r>
              <a:rPr lang="en-US" b="0" i="0" dirty="0" err="1">
                <a:solidFill>
                  <a:srgbClr val="374151"/>
                </a:solidFill>
                <a:effectLst/>
                <a:latin typeface="Times New Roman" panose="02020603050405020304" pitchFamily="18" charset="0"/>
                <a:cs typeface="Times New Roman" panose="02020603050405020304" pitchFamily="18" charset="0"/>
              </a:rPr>
              <a:t>Botometer</a:t>
            </a:r>
            <a:r>
              <a:rPr lang="en-US" b="0" i="0" dirty="0">
                <a:solidFill>
                  <a:srgbClr val="374151"/>
                </a:solidFill>
                <a:effectLst/>
                <a:latin typeface="Times New Roman" panose="02020603050405020304" pitchFamily="18" charset="0"/>
                <a:cs typeface="Times New Roman" panose="02020603050405020304" pitchFamily="18" charset="0"/>
              </a:rPr>
              <a:t> only analyzes publicly available data, which means that it may not be able to detect bots that operate in private or closed networks.</a:t>
            </a:r>
          </a:p>
          <a:p>
            <a:endParaRPr lang="en-IN" dirty="0"/>
          </a:p>
        </p:txBody>
      </p:sp>
      <p:sp>
        <p:nvSpPr>
          <p:cNvPr id="4" name="Date Placeholder 3">
            <a:extLst>
              <a:ext uri="{FF2B5EF4-FFF2-40B4-BE49-F238E27FC236}">
                <a16:creationId xmlns:a16="http://schemas.microsoft.com/office/drawing/2014/main" id="{96EF6CB9-FAEB-AF7D-BD50-193BEB52BE8D}"/>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4B313956-8562-F188-7C4E-F68355DC4355}"/>
              </a:ext>
            </a:extLst>
          </p:cNvPr>
          <p:cNvSpPr>
            <a:spLocks noGrp="1"/>
          </p:cNvSpPr>
          <p:nvPr>
            <p:ph type="sldNum" sz="quarter" idx="12"/>
          </p:nvPr>
        </p:nvSpPr>
        <p:spPr/>
        <p:txBody>
          <a:bodyPr/>
          <a:lstStyle/>
          <a:p>
            <a:fld id="{D38DC0B9-C475-4FDF-8DD2-FF30D3C761E7}" type="slidenum">
              <a:rPr lang="en-US" smtClean="0"/>
              <a:pPr/>
              <a:t>9</a:t>
            </a:fld>
            <a:endParaRPr lang="en-US" dirty="0"/>
          </a:p>
        </p:txBody>
      </p:sp>
    </p:spTree>
    <p:extLst>
      <p:ext uri="{BB962C8B-B14F-4D97-AF65-F5344CB8AC3E}">
        <p14:creationId xmlns:p14="http://schemas.microsoft.com/office/powerpoint/2010/main" val="670739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1352</TotalTime>
  <Words>965</Words>
  <Application>Microsoft Office PowerPoint</Application>
  <PresentationFormat>Widescreen</PresentationFormat>
  <Paragraphs>137</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Century Gothic</vt:lpstr>
      <vt:lpstr>Elephant</vt:lpstr>
      <vt:lpstr>Noto Sans Symbols</vt:lpstr>
      <vt:lpstr>Söhne</vt:lpstr>
      <vt:lpstr>Times New Roman</vt:lpstr>
      <vt:lpstr>TimesNewRomanPSMT-Identity-H</vt:lpstr>
      <vt:lpstr>Office Theme</vt:lpstr>
      <vt:lpstr>PowerPoint Presentation</vt:lpstr>
      <vt:lpstr>AGENDA</vt:lpstr>
      <vt:lpstr>PowerPoint Presentation</vt:lpstr>
      <vt:lpstr>ABSTRACT</vt:lpstr>
      <vt:lpstr>INTRODUCTION</vt:lpstr>
      <vt:lpstr>OUR PROJECT OVERVIEW</vt:lpstr>
      <vt:lpstr>PROBLEM STATEMNT </vt:lpstr>
      <vt:lpstr>EXISTING SYSTEM</vt:lpstr>
      <vt:lpstr>DRAWBACKS OF EXISTING SYSTEM</vt:lpstr>
      <vt:lpstr>PROPOSED SYSTEM</vt:lpstr>
      <vt:lpstr>ADVANTAGES</vt:lpstr>
      <vt:lpstr>DISADVANTAGES</vt:lpstr>
      <vt:lpstr>TOOLS &amp; LANGUAGE USED</vt:lpstr>
      <vt:lpstr>HARDWARE SPECIFICATION </vt:lpstr>
      <vt:lpstr>Use cases</vt:lpstr>
      <vt:lpstr>IMPLEMENTATION</vt:lpstr>
      <vt:lpstr>WORK FLOW</vt:lpstr>
      <vt:lpstr>Data set description</vt:lpstr>
      <vt:lpstr>MAIN MODEL</vt:lpstr>
      <vt:lpstr>OUTPUT GRAPHS</vt:lpstr>
      <vt:lpstr>MODEL 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DSAC</dc:creator>
  <cp:lastModifiedBy>ramprakashk872005@gmail.com</cp:lastModifiedBy>
  <cp:revision>79</cp:revision>
  <cp:lastPrinted>2023-06-19T12:00:16Z</cp:lastPrinted>
  <dcterms:created xsi:type="dcterms:W3CDTF">2023-05-18T12:21:03Z</dcterms:created>
  <dcterms:modified xsi:type="dcterms:W3CDTF">2024-08-20T15:21:30Z</dcterms:modified>
</cp:coreProperties>
</file>