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54" r:id="rId2"/>
  </p:sldMasterIdLst>
  <p:notesMasterIdLst>
    <p:notesMasterId r:id="rId17"/>
  </p:notesMasterIdLst>
  <p:handoutMasterIdLst>
    <p:handoutMasterId r:id="rId18"/>
  </p:handoutMasterIdLst>
  <p:sldIdLst>
    <p:sldId id="395" r:id="rId3"/>
    <p:sldId id="639" r:id="rId4"/>
    <p:sldId id="638" r:id="rId5"/>
    <p:sldId id="640" r:id="rId6"/>
    <p:sldId id="641" r:id="rId7"/>
    <p:sldId id="642" r:id="rId8"/>
    <p:sldId id="643" r:id="rId9"/>
    <p:sldId id="645" r:id="rId10"/>
    <p:sldId id="647" r:id="rId11"/>
    <p:sldId id="648" r:id="rId12"/>
    <p:sldId id="649" r:id="rId13"/>
    <p:sldId id="650" r:id="rId14"/>
    <p:sldId id="651" r:id="rId15"/>
    <p:sldId id="652" r:id="rId16"/>
  </p:sldIdLst>
  <p:sldSz cx="9144000" cy="6858000" type="screen4x3"/>
  <p:notesSz cx="6797675" cy="9926638"/>
  <p:defaultTextStyle>
    <a:defPPr>
      <a:defRPr lang="fr-FR"/>
    </a:defPPr>
    <a:lvl1pPr algn="l" rtl="0" fontAlgn="base">
      <a:spcBef>
        <a:spcPct val="0"/>
      </a:spcBef>
      <a:spcAft>
        <a:spcPct val="0"/>
      </a:spcAft>
      <a:defRPr sz="32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32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32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32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3200" kern="1200">
        <a:solidFill>
          <a:schemeClr val="tx1"/>
        </a:solidFill>
        <a:latin typeface="Arial" pitchFamily="34" charset="0"/>
        <a:ea typeface="+mn-ea"/>
        <a:cs typeface="Arial" pitchFamily="34" charset="0"/>
      </a:defRPr>
    </a:lvl5pPr>
    <a:lvl6pPr marL="2286000" algn="l" defTabSz="914400" rtl="0" eaLnBrk="1" latinLnBrk="0" hangingPunct="1">
      <a:defRPr sz="3200" kern="1200">
        <a:solidFill>
          <a:schemeClr val="tx1"/>
        </a:solidFill>
        <a:latin typeface="Arial" pitchFamily="34" charset="0"/>
        <a:ea typeface="+mn-ea"/>
        <a:cs typeface="Arial" pitchFamily="34" charset="0"/>
      </a:defRPr>
    </a:lvl6pPr>
    <a:lvl7pPr marL="2743200" algn="l" defTabSz="914400" rtl="0" eaLnBrk="1" latinLnBrk="0" hangingPunct="1">
      <a:defRPr sz="3200" kern="1200">
        <a:solidFill>
          <a:schemeClr val="tx1"/>
        </a:solidFill>
        <a:latin typeface="Arial" pitchFamily="34" charset="0"/>
        <a:ea typeface="+mn-ea"/>
        <a:cs typeface="Arial" pitchFamily="34" charset="0"/>
      </a:defRPr>
    </a:lvl7pPr>
    <a:lvl8pPr marL="3200400" algn="l" defTabSz="914400" rtl="0" eaLnBrk="1" latinLnBrk="0" hangingPunct="1">
      <a:defRPr sz="3200" kern="1200">
        <a:solidFill>
          <a:schemeClr val="tx1"/>
        </a:solidFill>
        <a:latin typeface="Arial" pitchFamily="34" charset="0"/>
        <a:ea typeface="+mn-ea"/>
        <a:cs typeface="Arial" pitchFamily="34" charset="0"/>
      </a:defRPr>
    </a:lvl8pPr>
    <a:lvl9pPr marL="3657600" algn="l" defTabSz="914400" rtl="0" eaLnBrk="1" latinLnBrk="0" hangingPunct="1">
      <a:defRPr sz="32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BEBB3"/>
    <a:srgbClr val="E8BEB6"/>
    <a:srgbClr val="CC9900"/>
    <a:srgbClr val="FFCC66"/>
    <a:srgbClr val="EBEBB3"/>
    <a:srgbClr val="E7D0B7"/>
    <a:srgbClr val="A27B00"/>
    <a:srgbClr val="CCE1BD"/>
    <a:srgbClr val="E9D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80" autoAdjust="0"/>
    <p:restoredTop sz="99417" autoAdjust="0"/>
  </p:normalViewPr>
  <p:slideViewPr>
    <p:cSldViewPr>
      <p:cViewPr>
        <p:scale>
          <a:sx n="90" d="100"/>
          <a:sy n="90" d="100"/>
        </p:scale>
        <p:origin x="-972" y="-258"/>
      </p:cViewPr>
      <p:guideLst>
        <p:guide orient="horz" pos="935"/>
        <p:guide pos="24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FD7010-2DF0-47AF-8266-1C88438B8AA9}" type="doc">
      <dgm:prSet loTypeId="urn:microsoft.com/office/officeart/2005/8/layout/hProcess9" loCatId="process" qsTypeId="urn:microsoft.com/office/officeart/2005/8/quickstyle/simple1" qsCatId="simple" csTypeId="urn:microsoft.com/office/officeart/2005/8/colors/accent1_2" csCatId="accent1" phldr="1"/>
      <dgm:spPr/>
    </dgm:pt>
    <dgm:pt modelId="{EB2AFBF5-D95F-496A-80B6-EA9EBB490F4D}">
      <dgm:prSet phldrT="[Texte]" custT="1"/>
      <dgm:spPr>
        <a:solidFill>
          <a:srgbClr val="E9DBDB"/>
        </a:solidFill>
        <a:effectLst>
          <a:glow rad="63500">
            <a:schemeClr val="accent1">
              <a:satMod val="175000"/>
              <a:alpha val="40000"/>
            </a:schemeClr>
          </a:glow>
          <a:reflection blurRad="6350" stA="52000" endA="300" endPos="35000" dir="5400000" sy="-100000" algn="bl" rotWithShape="0"/>
        </a:effectLst>
      </dgm:spPr>
      <dgm:t>
        <a:bodyPr/>
        <a:lstStyle/>
        <a:p>
          <a:pPr algn="ctr"/>
          <a:r>
            <a:rPr lang="fr-FR" sz="1400" dirty="0" smtClean="0">
              <a:solidFill>
                <a:srgbClr val="C00000"/>
              </a:solidFill>
            </a:rPr>
            <a:t>UPLOADING</a:t>
          </a:r>
        </a:p>
        <a:p>
          <a:pPr algn="l"/>
          <a:r>
            <a:rPr lang="fr-FR" sz="1400" dirty="0" smtClean="0">
              <a:solidFill>
                <a:srgbClr val="C00000"/>
              </a:solidFill>
            </a:rPr>
            <a:t>- </a:t>
          </a:r>
          <a:r>
            <a:rPr lang="fr-FR" sz="1200" dirty="0" err="1" smtClean="0">
              <a:solidFill>
                <a:srgbClr val="C00000"/>
              </a:solidFill>
            </a:rPr>
            <a:t>Polls</a:t>
          </a:r>
          <a:r>
            <a:rPr lang="fr-FR" sz="1200" dirty="0" smtClean="0">
              <a:solidFill>
                <a:srgbClr val="C00000"/>
              </a:solidFill>
            </a:rPr>
            <a:t> of a ftp </a:t>
          </a:r>
          <a:r>
            <a:rPr lang="fr-FR" sz="1200" dirty="0" err="1" smtClean="0">
              <a:solidFill>
                <a:srgbClr val="C00000"/>
              </a:solidFill>
            </a:rPr>
            <a:t>folder</a:t>
          </a:r>
          <a:endParaRPr lang="fr-FR" sz="1200" dirty="0" smtClean="0">
            <a:solidFill>
              <a:srgbClr val="C00000"/>
            </a:solidFill>
          </a:endParaRPr>
        </a:p>
        <a:p>
          <a:pPr algn="l"/>
          <a:r>
            <a:rPr lang="fr-FR" sz="1200" dirty="0" smtClean="0">
              <a:solidFill>
                <a:srgbClr val="C00000"/>
              </a:solidFill>
            </a:rPr>
            <a:t>- </a:t>
          </a:r>
          <a:r>
            <a:rPr lang="fr-FR" sz="1200" dirty="0" err="1" smtClean="0">
              <a:solidFill>
                <a:srgbClr val="C00000"/>
              </a:solidFill>
            </a:rPr>
            <a:t>Performs</a:t>
          </a:r>
          <a:r>
            <a:rPr lang="fr-FR" sz="1200" dirty="0" smtClean="0">
              <a:solidFill>
                <a:srgbClr val="C00000"/>
              </a:solidFill>
            </a:rPr>
            <a:t> bundle </a:t>
          </a:r>
          <a:r>
            <a:rPr lang="fr-FR" sz="1200" dirty="0" err="1" smtClean="0">
              <a:solidFill>
                <a:srgbClr val="C00000"/>
              </a:solidFill>
            </a:rPr>
            <a:t>integrity</a:t>
          </a:r>
          <a:r>
            <a:rPr lang="fr-FR" sz="1200" dirty="0" smtClean="0">
              <a:solidFill>
                <a:srgbClr val="C00000"/>
              </a:solidFill>
            </a:rPr>
            <a:t> validation</a:t>
          </a:r>
          <a:endParaRPr lang="fr-FR" sz="1400" dirty="0">
            <a:solidFill>
              <a:srgbClr val="C00000"/>
            </a:solidFill>
          </a:endParaRPr>
        </a:p>
      </dgm:t>
    </dgm:pt>
    <dgm:pt modelId="{E9F36564-1A0F-44B0-8617-EB60ED7A9DD1}" type="parTrans" cxnId="{064B6158-AD3B-4B85-A93C-0B17B4EF2CF1}">
      <dgm:prSet/>
      <dgm:spPr/>
      <dgm:t>
        <a:bodyPr/>
        <a:lstStyle/>
        <a:p>
          <a:endParaRPr lang="fr-FR"/>
        </a:p>
      </dgm:t>
    </dgm:pt>
    <dgm:pt modelId="{EF677B74-F474-48B4-846B-B73AA3526EBE}" type="sibTrans" cxnId="{064B6158-AD3B-4B85-A93C-0B17B4EF2CF1}">
      <dgm:prSet/>
      <dgm:spPr/>
      <dgm:t>
        <a:bodyPr/>
        <a:lstStyle/>
        <a:p>
          <a:endParaRPr lang="fr-FR"/>
        </a:p>
      </dgm:t>
    </dgm:pt>
    <dgm:pt modelId="{EDE5C582-6528-47EC-95D8-93E7D9920BFE}">
      <dgm:prSet phldrT="[Texte]" custT="1"/>
      <dgm:spPr>
        <a:solidFill>
          <a:srgbClr val="E7D0B7"/>
        </a:solidFill>
        <a:effectLst>
          <a:glow rad="63500">
            <a:schemeClr val="accent1">
              <a:satMod val="175000"/>
              <a:alpha val="40000"/>
            </a:schemeClr>
          </a:glow>
          <a:reflection blurRad="6350" stA="52000" endA="300" endPos="35000" dir="5400000" sy="-100000" algn="bl" rotWithShape="0"/>
        </a:effectLst>
      </dgm:spPr>
      <dgm:t>
        <a:bodyPr/>
        <a:lstStyle/>
        <a:p>
          <a:pPr algn="ctr"/>
          <a:r>
            <a:rPr lang="fr-FR" sz="1400" dirty="0" smtClean="0">
              <a:solidFill>
                <a:srgbClr val="A27B00"/>
              </a:solidFill>
            </a:rPr>
            <a:t>PROCESSING</a:t>
          </a:r>
        </a:p>
        <a:p>
          <a:pPr algn="l"/>
          <a:r>
            <a:rPr lang="fr-FR" sz="1200" dirty="0" smtClean="0">
              <a:solidFill>
                <a:srgbClr val="A27B00"/>
              </a:solidFill>
            </a:rPr>
            <a:t>- </a:t>
          </a:r>
          <a:r>
            <a:rPr lang="fr-FR" sz="1200" dirty="0" err="1" smtClean="0">
              <a:solidFill>
                <a:srgbClr val="A27B00"/>
              </a:solidFill>
            </a:rPr>
            <a:t>Functional</a:t>
          </a:r>
          <a:r>
            <a:rPr lang="fr-FR" sz="1200" dirty="0" smtClean="0">
              <a:solidFill>
                <a:srgbClr val="A27B00"/>
              </a:solidFill>
            </a:rPr>
            <a:t> </a:t>
          </a:r>
          <a:r>
            <a:rPr lang="fr-FR" sz="1200" dirty="0" err="1" smtClean="0">
              <a:solidFill>
                <a:srgbClr val="A27B00"/>
              </a:solidFill>
            </a:rPr>
            <a:t>checks</a:t>
          </a:r>
          <a:endParaRPr lang="fr-FR" sz="1200" dirty="0" smtClean="0">
            <a:solidFill>
              <a:srgbClr val="A27B00"/>
            </a:solidFill>
          </a:endParaRPr>
        </a:p>
        <a:p>
          <a:pPr algn="l"/>
          <a:endParaRPr lang="fr-FR" sz="1200" dirty="0"/>
        </a:p>
      </dgm:t>
    </dgm:pt>
    <dgm:pt modelId="{E38E17B7-083F-45FB-8CDD-78C22B78B885}" type="parTrans" cxnId="{D27536CE-7BF8-4A3D-9746-085D560ED289}">
      <dgm:prSet/>
      <dgm:spPr/>
      <dgm:t>
        <a:bodyPr/>
        <a:lstStyle/>
        <a:p>
          <a:endParaRPr lang="fr-FR"/>
        </a:p>
      </dgm:t>
    </dgm:pt>
    <dgm:pt modelId="{884104FD-B4E5-480B-AC6C-DFD8D03D5960}" type="sibTrans" cxnId="{D27536CE-7BF8-4A3D-9746-085D560ED289}">
      <dgm:prSet/>
      <dgm:spPr/>
      <dgm:t>
        <a:bodyPr/>
        <a:lstStyle/>
        <a:p>
          <a:endParaRPr lang="fr-FR"/>
        </a:p>
      </dgm:t>
    </dgm:pt>
    <dgm:pt modelId="{E2B1E3D9-7F28-487C-9581-DCBDE2F6BD22}">
      <dgm:prSet phldrT="[Texte]" custT="1"/>
      <dgm:spPr>
        <a:solidFill>
          <a:srgbClr val="CBEBB3"/>
        </a:solidFill>
        <a:effectLst>
          <a:glow rad="63500">
            <a:schemeClr val="accent1">
              <a:satMod val="175000"/>
              <a:alpha val="40000"/>
            </a:schemeClr>
          </a:glow>
          <a:reflection blurRad="6350" stA="52000" endA="300" endPos="35000" dir="5400000" sy="-100000" algn="bl" rotWithShape="0"/>
        </a:effectLst>
      </dgm:spPr>
      <dgm:t>
        <a:bodyPr/>
        <a:lstStyle/>
        <a:p>
          <a:pPr algn="ctr"/>
          <a:r>
            <a:rPr lang="fr-FR" sz="1400" dirty="0" smtClean="0">
              <a:solidFill>
                <a:srgbClr val="008000"/>
              </a:solidFill>
            </a:rPr>
            <a:t>INGESTION</a:t>
          </a:r>
        </a:p>
        <a:p>
          <a:pPr algn="l"/>
          <a:r>
            <a:rPr lang="fr-FR" sz="1200" dirty="0" smtClean="0">
              <a:solidFill>
                <a:srgbClr val="008000"/>
              </a:solidFill>
            </a:rPr>
            <a:t>- </a:t>
          </a:r>
          <a:r>
            <a:rPr lang="fr-FR" sz="1200" dirty="0" err="1" smtClean="0">
              <a:solidFill>
                <a:srgbClr val="008000"/>
              </a:solidFill>
            </a:rPr>
            <a:t>Technical</a:t>
          </a:r>
          <a:r>
            <a:rPr lang="fr-FR" sz="1200" dirty="0" smtClean="0">
              <a:solidFill>
                <a:srgbClr val="008000"/>
              </a:solidFill>
            </a:rPr>
            <a:t> validations</a:t>
          </a:r>
        </a:p>
        <a:p>
          <a:pPr algn="l"/>
          <a:r>
            <a:rPr lang="fr-FR" sz="1200" dirty="0" smtClean="0">
              <a:solidFill>
                <a:srgbClr val="008000"/>
              </a:solidFill>
            </a:rPr>
            <a:t>- </a:t>
          </a:r>
          <a:r>
            <a:rPr lang="fr-FR" sz="1200" dirty="0" err="1" smtClean="0">
              <a:solidFill>
                <a:srgbClr val="008000"/>
              </a:solidFill>
            </a:rPr>
            <a:t>Binding</a:t>
          </a:r>
          <a:r>
            <a:rPr lang="fr-FR" sz="1200" dirty="0" smtClean="0">
              <a:solidFill>
                <a:srgbClr val="008000"/>
              </a:solidFill>
            </a:rPr>
            <a:t> in </a:t>
          </a:r>
          <a:r>
            <a:rPr lang="fr-FR" sz="1200" dirty="0" err="1" smtClean="0">
              <a:solidFill>
                <a:srgbClr val="008000"/>
              </a:solidFill>
            </a:rPr>
            <a:t>Asset</a:t>
          </a:r>
          <a:r>
            <a:rPr lang="fr-FR" sz="1200" dirty="0" smtClean="0">
              <a:solidFill>
                <a:srgbClr val="008000"/>
              </a:solidFill>
            </a:rPr>
            <a:t> Management</a:t>
          </a:r>
          <a:endParaRPr lang="fr-FR" sz="1200" dirty="0">
            <a:solidFill>
              <a:srgbClr val="008000"/>
            </a:solidFill>
          </a:endParaRPr>
        </a:p>
      </dgm:t>
    </dgm:pt>
    <dgm:pt modelId="{F17FC643-7855-441A-A59F-0C033573A08E}" type="parTrans" cxnId="{91718AD1-9591-4060-98EB-6BFBE1E6A14C}">
      <dgm:prSet/>
      <dgm:spPr/>
      <dgm:t>
        <a:bodyPr/>
        <a:lstStyle/>
        <a:p>
          <a:endParaRPr lang="fr-FR"/>
        </a:p>
      </dgm:t>
    </dgm:pt>
    <dgm:pt modelId="{96EA0AFC-9146-4E88-8E3E-4A3B385DF4E1}" type="sibTrans" cxnId="{91718AD1-9591-4060-98EB-6BFBE1E6A14C}">
      <dgm:prSet/>
      <dgm:spPr/>
      <dgm:t>
        <a:bodyPr/>
        <a:lstStyle/>
        <a:p>
          <a:endParaRPr lang="fr-FR"/>
        </a:p>
      </dgm:t>
    </dgm:pt>
    <dgm:pt modelId="{1E1DAEC6-6BD3-4305-BEED-F637E23C283C}">
      <dgm:prSet phldrT="[Texte]" custT="1"/>
      <dgm:spPr>
        <a:solidFill>
          <a:srgbClr val="EBEBB3"/>
        </a:solidFill>
        <a:effectLst>
          <a:glow rad="63500">
            <a:schemeClr val="accent1">
              <a:satMod val="175000"/>
              <a:alpha val="40000"/>
            </a:schemeClr>
          </a:glow>
          <a:reflection blurRad="6350" stA="52000" endA="300" endPos="35000" dir="5400000" sy="-100000" algn="bl" rotWithShape="0"/>
        </a:effectLst>
      </dgm:spPr>
      <dgm:t>
        <a:bodyPr/>
        <a:lstStyle/>
        <a:p>
          <a:pPr algn="ctr"/>
          <a:r>
            <a:rPr lang="fr-FR" sz="1400" dirty="0" smtClean="0">
              <a:solidFill>
                <a:srgbClr val="CC9900"/>
              </a:solidFill>
            </a:rPr>
            <a:t>SPLITTING</a:t>
          </a:r>
        </a:p>
        <a:p>
          <a:pPr algn="l"/>
          <a:r>
            <a:rPr lang="fr-FR" sz="1200" dirty="0" smtClean="0">
              <a:solidFill>
                <a:srgbClr val="CC9900"/>
              </a:solidFill>
            </a:rPr>
            <a:t>- </a:t>
          </a:r>
          <a:r>
            <a:rPr lang="fr-FR" sz="1200" dirty="0" err="1" smtClean="0">
              <a:solidFill>
                <a:srgbClr val="CC9900"/>
              </a:solidFill>
            </a:rPr>
            <a:t>Creation</a:t>
          </a:r>
          <a:r>
            <a:rPr lang="fr-FR" sz="1200" dirty="0" smtClean="0">
              <a:solidFill>
                <a:srgbClr val="CC9900"/>
              </a:solidFill>
            </a:rPr>
            <a:t> of </a:t>
          </a:r>
          <a:r>
            <a:rPr lang="fr-FR" sz="1200" dirty="0" err="1" smtClean="0">
              <a:solidFill>
                <a:srgbClr val="CC9900"/>
              </a:solidFill>
            </a:rPr>
            <a:t>wave</a:t>
          </a:r>
          <a:r>
            <a:rPr lang="fr-FR" sz="1200" dirty="0" smtClean="0">
              <a:solidFill>
                <a:srgbClr val="CC9900"/>
              </a:solidFill>
            </a:rPr>
            <a:t> files</a:t>
          </a:r>
        </a:p>
        <a:p>
          <a:pPr algn="l"/>
          <a:r>
            <a:rPr lang="fr-FR" sz="1200" dirty="0" smtClean="0">
              <a:solidFill>
                <a:srgbClr val="CC9900"/>
              </a:solidFill>
            </a:rPr>
            <a:t>- </a:t>
          </a:r>
          <a:r>
            <a:rPr lang="fr-FR" sz="1200" dirty="0" err="1" smtClean="0">
              <a:solidFill>
                <a:srgbClr val="CC9900"/>
              </a:solidFill>
            </a:rPr>
            <a:t>Creation</a:t>
          </a:r>
          <a:r>
            <a:rPr lang="fr-FR" sz="1200" dirty="0" smtClean="0">
              <a:solidFill>
                <a:srgbClr val="CC9900"/>
              </a:solidFill>
            </a:rPr>
            <a:t> of ingestion </a:t>
          </a:r>
          <a:r>
            <a:rPr lang="fr-FR" sz="1200" dirty="0" err="1" smtClean="0">
              <a:solidFill>
                <a:srgbClr val="CC9900"/>
              </a:solidFill>
            </a:rPr>
            <a:t>requests</a:t>
          </a:r>
          <a:endParaRPr lang="fr-FR" sz="1400" dirty="0">
            <a:solidFill>
              <a:srgbClr val="CC9900"/>
            </a:solidFill>
          </a:endParaRPr>
        </a:p>
      </dgm:t>
    </dgm:pt>
    <dgm:pt modelId="{3A9B5491-AF50-476E-82CB-924EFEBCA129}" type="parTrans" cxnId="{8B885E20-ADE9-47BA-A962-9719451CF64B}">
      <dgm:prSet/>
      <dgm:spPr/>
      <dgm:t>
        <a:bodyPr/>
        <a:lstStyle/>
        <a:p>
          <a:endParaRPr lang="fr-FR"/>
        </a:p>
      </dgm:t>
    </dgm:pt>
    <dgm:pt modelId="{59728556-96F9-49A0-98B9-AD564290394C}" type="sibTrans" cxnId="{8B885E20-ADE9-47BA-A962-9719451CF64B}">
      <dgm:prSet/>
      <dgm:spPr/>
      <dgm:t>
        <a:bodyPr/>
        <a:lstStyle/>
        <a:p>
          <a:endParaRPr lang="fr-FR"/>
        </a:p>
      </dgm:t>
    </dgm:pt>
    <dgm:pt modelId="{247BCB25-2E09-4B50-8E35-8F6FF40B82D0}" type="pres">
      <dgm:prSet presAssocID="{B7FD7010-2DF0-47AF-8266-1C88438B8AA9}" presName="CompostProcess" presStyleCnt="0">
        <dgm:presLayoutVars>
          <dgm:dir/>
          <dgm:resizeHandles val="exact"/>
        </dgm:presLayoutVars>
      </dgm:prSet>
      <dgm:spPr/>
    </dgm:pt>
    <dgm:pt modelId="{A1C761EB-7229-4C34-89B1-320F10467030}" type="pres">
      <dgm:prSet presAssocID="{B7FD7010-2DF0-47AF-8266-1C88438B8AA9}" presName="arrow" presStyleLbl="bgShp" presStyleIdx="0" presStyleCnt="1"/>
      <dgm:spPr/>
    </dgm:pt>
    <dgm:pt modelId="{8633D7A7-52B7-41C2-B5C8-F5B88669AED9}" type="pres">
      <dgm:prSet presAssocID="{B7FD7010-2DF0-47AF-8266-1C88438B8AA9}" presName="linearProcess" presStyleCnt="0"/>
      <dgm:spPr/>
    </dgm:pt>
    <dgm:pt modelId="{16094026-984F-42BA-8657-EF6207BC33BF}" type="pres">
      <dgm:prSet presAssocID="{EB2AFBF5-D95F-496A-80B6-EA9EBB490F4D}" presName="textNode" presStyleLbl="node1" presStyleIdx="0" presStyleCnt="4">
        <dgm:presLayoutVars>
          <dgm:bulletEnabled val="1"/>
        </dgm:presLayoutVars>
      </dgm:prSet>
      <dgm:spPr/>
      <dgm:t>
        <a:bodyPr/>
        <a:lstStyle/>
        <a:p>
          <a:endParaRPr lang="fr-FR"/>
        </a:p>
      </dgm:t>
    </dgm:pt>
    <dgm:pt modelId="{1023FBDD-D396-4877-B4B7-4BE9A1D256E7}" type="pres">
      <dgm:prSet presAssocID="{EF677B74-F474-48B4-846B-B73AA3526EBE}" presName="sibTrans" presStyleCnt="0"/>
      <dgm:spPr/>
    </dgm:pt>
    <dgm:pt modelId="{6B819AB0-00C0-4019-BBAD-87858017A551}" type="pres">
      <dgm:prSet presAssocID="{EDE5C582-6528-47EC-95D8-93E7D9920BFE}" presName="textNode" presStyleLbl="node1" presStyleIdx="1" presStyleCnt="4">
        <dgm:presLayoutVars>
          <dgm:bulletEnabled val="1"/>
        </dgm:presLayoutVars>
      </dgm:prSet>
      <dgm:spPr/>
      <dgm:t>
        <a:bodyPr/>
        <a:lstStyle/>
        <a:p>
          <a:endParaRPr lang="fr-FR"/>
        </a:p>
      </dgm:t>
    </dgm:pt>
    <dgm:pt modelId="{6572CEC8-56D9-4203-8890-497CCA78AEF2}" type="pres">
      <dgm:prSet presAssocID="{884104FD-B4E5-480B-AC6C-DFD8D03D5960}" presName="sibTrans" presStyleCnt="0"/>
      <dgm:spPr/>
    </dgm:pt>
    <dgm:pt modelId="{A6017809-0BF7-4AE7-8F85-187D810D4D22}" type="pres">
      <dgm:prSet presAssocID="{1E1DAEC6-6BD3-4305-BEED-F637E23C283C}" presName="textNode" presStyleLbl="node1" presStyleIdx="2" presStyleCnt="4">
        <dgm:presLayoutVars>
          <dgm:bulletEnabled val="1"/>
        </dgm:presLayoutVars>
      </dgm:prSet>
      <dgm:spPr/>
      <dgm:t>
        <a:bodyPr/>
        <a:lstStyle/>
        <a:p>
          <a:endParaRPr lang="fr-FR"/>
        </a:p>
      </dgm:t>
    </dgm:pt>
    <dgm:pt modelId="{AEDD3780-8376-4DB6-A704-C7093BE063DE}" type="pres">
      <dgm:prSet presAssocID="{59728556-96F9-49A0-98B9-AD564290394C}" presName="sibTrans" presStyleCnt="0"/>
      <dgm:spPr/>
    </dgm:pt>
    <dgm:pt modelId="{7A447321-5792-4733-A25A-D389C587D2BC}" type="pres">
      <dgm:prSet presAssocID="{E2B1E3D9-7F28-487C-9581-DCBDE2F6BD22}" presName="textNode" presStyleLbl="node1" presStyleIdx="3" presStyleCnt="4">
        <dgm:presLayoutVars>
          <dgm:bulletEnabled val="1"/>
        </dgm:presLayoutVars>
      </dgm:prSet>
      <dgm:spPr/>
      <dgm:t>
        <a:bodyPr/>
        <a:lstStyle/>
        <a:p>
          <a:endParaRPr lang="fr-FR"/>
        </a:p>
      </dgm:t>
    </dgm:pt>
  </dgm:ptLst>
  <dgm:cxnLst>
    <dgm:cxn modelId="{D27536CE-7BF8-4A3D-9746-085D560ED289}" srcId="{B7FD7010-2DF0-47AF-8266-1C88438B8AA9}" destId="{EDE5C582-6528-47EC-95D8-93E7D9920BFE}" srcOrd="1" destOrd="0" parTransId="{E38E17B7-083F-45FB-8CDD-78C22B78B885}" sibTransId="{884104FD-B4E5-480B-AC6C-DFD8D03D5960}"/>
    <dgm:cxn modelId="{8B885E20-ADE9-47BA-A962-9719451CF64B}" srcId="{B7FD7010-2DF0-47AF-8266-1C88438B8AA9}" destId="{1E1DAEC6-6BD3-4305-BEED-F637E23C283C}" srcOrd="2" destOrd="0" parTransId="{3A9B5491-AF50-476E-82CB-924EFEBCA129}" sibTransId="{59728556-96F9-49A0-98B9-AD564290394C}"/>
    <dgm:cxn modelId="{064B6158-AD3B-4B85-A93C-0B17B4EF2CF1}" srcId="{B7FD7010-2DF0-47AF-8266-1C88438B8AA9}" destId="{EB2AFBF5-D95F-496A-80B6-EA9EBB490F4D}" srcOrd="0" destOrd="0" parTransId="{E9F36564-1A0F-44B0-8617-EB60ED7A9DD1}" sibTransId="{EF677B74-F474-48B4-846B-B73AA3526EBE}"/>
    <dgm:cxn modelId="{584DD94B-79DB-40A6-93E3-41CC63F4CCBF}" type="presOf" srcId="{EDE5C582-6528-47EC-95D8-93E7D9920BFE}" destId="{6B819AB0-00C0-4019-BBAD-87858017A551}" srcOrd="0" destOrd="0" presId="urn:microsoft.com/office/officeart/2005/8/layout/hProcess9"/>
    <dgm:cxn modelId="{263E5219-F2CB-486E-9F35-7E4008D1E954}" type="presOf" srcId="{1E1DAEC6-6BD3-4305-BEED-F637E23C283C}" destId="{A6017809-0BF7-4AE7-8F85-187D810D4D22}" srcOrd="0" destOrd="0" presId="urn:microsoft.com/office/officeart/2005/8/layout/hProcess9"/>
    <dgm:cxn modelId="{B661B425-BF58-4ED3-8728-C49FD7475CD8}" type="presOf" srcId="{E2B1E3D9-7F28-487C-9581-DCBDE2F6BD22}" destId="{7A447321-5792-4733-A25A-D389C587D2BC}" srcOrd="0" destOrd="0" presId="urn:microsoft.com/office/officeart/2005/8/layout/hProcess9"/>
    <dgm:cxn modelId="{739328C1-4910-493E-BF8E-AEBEA03CDD33}" type="presOf" srcId="{B7FD7010-2DF0-47AF-8266-1C88438B8AA9}" destId="{247BCB25-2E09-4B50-8E35-8F6FF40B82D0}" srcOrd="0" destOrd="0" presId="urn:microsoft.com/office/officeart/2005/8/layout/hProcess9"/>
    <dgm:cxn modelId="{38A818FA-B76D-4D53-9BF9-D60FBC795894}" type="presOf" srcId="{EB2AFBF5-D95F-496A-80B6-EA9EBB490F4D}" destId="{16094026-984F-42BA-8657-EF6207BC33BF}" srcOrd="0" destOrd="0" presId="urn:microsoft.com/office/officeart/2005/8/layout/hProcess9"/>
    <dgm:cxn modelId="{91718AD1-9591-4060-98EB-6BFBE1E6A14C}" srcId="{B7FD7010-2DF0-47AF-8266-1C88438B8AA9}" destId="{E2B1E3D9-7F28-487C-9581-DCBDE2F6BD22}" srcOrd="3" destOrd="0" parTransId="{F17FC643-7855-441A-A59F-0C033573A08E}" sibTransId="{96EA0AFC-9146-4E88-8E3E-4A3B385DF4E1}"/>
    <dgm:cxn modelId="{0EB3DBAD-6A6C-4B2D-9DE8-FC9A1DC708B1}" type="presParOf" srcId="{247BCB25-2E09-4B50-8E35-8F6FF40B82D0}" destId="{A1C761EB-7229-4C34-89B1-320F10467030}" srcOrd="0" destOrd="0" presId="urn:microsoft.com/office/officeart/2005/8/layout/hProcess9"/>
    <dgm:cxn modelId="{7DFB7CE9-6BFF-47BA-9DDC-652257CE308D}" type="presParOf" srcId="{247BCB25-2E09-4B50-8E35-8F6FF40B82D0}" destId="{8633D7A7-52B7-41C2-B5C8-F5B88669AED9}" srcOrd="1" destOrd="0" presId="urn:microsoft.com/office/officeart/2005/8/layout/hProcess9"/>
    <dgm:cxn modelId="{874E2F1E-C927-4DBA-BB2D-467286957E39}" type="presParOf" srcId="{8633D7A7-52B7-41C2-B5C8-F5B88669AED9}" destId="{16094026-984F-42BA-8657-EF6207BC33BF}" srcOrd="0" destOrd="0" presId="urn:microsoft.com/office/officeart/2005/8/layout/hProcess9"/>
    <dgm:cxn modelId="{A34E67FB-B860-4E4F-AB0C-E4A7B1F88925}" type="presParOf" srcId="{8633D7A7-52B7-41C2-B5C8-F5B88669AED9}" destId="{1023FBDD-D396-4877-B4B7-4BE9A1D256E7}" srcOrd="1" destOrd="0" presId="urn:microsoft.com/office/officeart/2005/8/layout/hProcess9"/>
    <dgm:cxn modelId="{AEA00E28-AF4E-44E9-A71F-9D4B37EB4045}" type="presParOf" srcId="{8633D7A7-52B7-41C2-B5C8-F5B88669AED9}" destId="{6B819AB0-00C0-4019-BBAD-87858017A551}" srcOrd="2" destOrd="0" presId="urn:microsoft.com/office/officeart/2005/8/layout/hProcess9"/>
    <dgm:cxn modelId="{63234D7D-67E2-497E-A197-965310DA54AD}" type="presParOf" srcId="{8633D7A7-52B7-41C2-B5C8-F5B88669AED9}" destId="{6572CEC8-56D9-4203-8890-497CCA78AEF2}" srcOrd="3" destOrd="0" presId="urn:microsoft.com/office/officeart/2005/8/layout/hProcess9"/>
    <dgm:cxn modelId="{916AA95B-C54B-4C6D-8E2E-192A2C1009DD}" type="presParOf" srcId="{8633D7A7-52B7-41C2-B5C8-F5B88669AED9}" destId="{A6017809-0BF7-4AE7-8F85-187D810D4D22}" srcOrd="4" destOrd="0" presId="urn:microsoft.com/office/officeart/2005/8/layout/hProcess9"/>
    <dgm:cxn modelId="{C98745EE-4753-44E8-8ACC-2BD8BEC3F0A5}" type="presParOf" srcId="{8633D7A7-52B7-41C2-B5C8-F5B88669AED9}" destId="{AEDD3780-8376-4DB6-A704-C7093BE063DE}" srcOrd="5" destOrd="0" presId="urn:microsoft.com/office/officeart/2005/8/layout/hProcess9"/>
    <dgm:cxn modelId="{3F5C3FFE-6122-487A-8FCF-C4FDBA815262}" type="presParOf" srcId="{8633D7A7-52B7-41C2-B5C8-F5B88669AED9}" destId="{7A447321-5792-4733-A25A-D389C587D2BC}" srcOrd="6" destOrd="0" presId="urn:microsoft.com/office/officeart/2005/8/layout/hProcess9"/>
  </dgm:cxnLst>
  <dgm:bg>
    <a:noFill/>
    <a:effectLst>
      <a:outerShdw blurRad="50800" dist="38100" dir="2700000" algn="tl" rotWithShape="0">
        <a:prstClr val="black">
          <a:alpha val="40000"/>
        </a:prstClr>
      </a:outerShdw>
    </a:effectLst>
  </dgm:bg>
  <dgm:whole>
    <a:effectLst>
      <a:reflection blurRad="6350" stA="52000" endA="300" endPos="35000" dir="5400000" sy="-100000" algn="bl" rotWithShape="0"/>
    </a:effectLst>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761EB-7229-4C34-89B1-320F10467030}">
      <dsp:nvSpPr>
        <dsp:cNvPr id="0" name=""/>
        <dsp:cNvSpPr/>
      </dsp:nvSpPr>
      <dsp:spPr>
        <a:xfrm>
          <a:off x="514831" y="0"/>
          <a:ext cx="5834760" cy="476830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094026-984F-42BA-8657-EF6207BC33BF}">
      <dsp:nvSpPr>
        <dsp:cNvPr id="0" name=""/>
        <dsp:cNvSpPr/>
      </dsp:nvSpPr>
      <dsp:spPr>
        <a:xfrm>
          <a:off x="2346" y="1430491"/>
          <a:ext cx="1524384" cy="1907321"/>
        </a:xfrm>
        <a:prstGeom prst="roundRect">
          <a:avLst/>
        </a:prstGeom>
        <a:solidFill>
          <a:srgbClr val="E9DBDB"/>
        </a:solidFill>
        <a:ln w="25400" cap="flat" cmpd="sng" algn="ctr">
          <a:solidFill>
            <a:schemeClr val="lt1">
              <a:hueOff val="0"/>
              <a:satOff val="0"/>
              <a:lumOff val="0"/>
              <a:alphaOff val="0"/>
            </a:schemeClr>
          </a:solidFill>
          <a:prstDash val="solid"/>
        </a:ln>
        <a:effectLst>
          <a:glow rad="63500">
            <a:schemeClr val="accent1">
              <a:satMod val="175000"/>
              <a:alpha val="40000"/>
            </a:schemeClr>
          </a:glow>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dirty="0" smtClean="0">
              <a:solidFill>
                <a:srgbClr val="C00000"/>
              </a:solidFill>
            </a:rPr>
            <a:t>UPLOADING</a:t>
          </a:r>
        </a:p>
        <a:p>
          <a:pPr lvl="0" algn="l" defTabSz="622300">
            <a:lnSpc>
              <a:spcPct val="90000"/>
            </a:lnSpc>
            <a:spcBef>
              <a:spcPct val="0"/>
            </a:spcBef>
            <a:spcAft>
              <a:spcPct val="35000"/>
            </a:spcAft>
          </a:pPr>
          <a:r>
            <a:rPr lang="fr-FR" sz="1400" kern="1200" dirty="0" smtClean="0">
              <a:solidFill>
                <a:srgbClr val="C00000"/>
              </a:solidFill>
            </a:rPr>
            <a:t>- </a:t>
          </a:r>
          <a:r>
            <a:rPr lang="fr-FR" sz="1200" kern="1200" dirty="0" err="1" smtClean="0">
              <a:solidFill>
                <a:srgbClr val="C00000"/>
              </a:solidFill>
            </a:rPr>
            <a:t>Polls</a:t>
          </a:r>
          <a:r>
            <a:rPr lang="fr-FR" sz="1200" kern="1200" dirty="0" smtClean="0">
              <a:solidFill>
                <a:srgbClr val="C00000"/>
              </a:solidFill>
            </a:rPr>
            <a:t> of a ftp </a:t>
          </a:r>
          <a:r>
            <a:rPr lang="fr-FR" sz="1200" kern="1200" dirty="0" err="1" smtClean="0">
              <a:solidFill>
                <a:srgbClr val="C00000"/>
              </a:solidFill>
            </a:rPr>
            <a:t>folder</a:t>
          </a:r>
          <a:endParaRPr lang="fr-FR" sz="1200" kern="1200" dirty="0" smtClean="0">
            <a:solidFill>
              <a:srgbClr val="C00000"/>
            </a:solidFill>
          </a:endParaRPr>
        </a:p>
        <a:p>
          <a:pPr lvl="0" algn="l" defTabSz="622300">
            <a:lnSpc>
              <a:spcPct val="90000"/>
            </a:lnSpc>
            <a:spcBef>
              <a:spcPct val="0"/>
            </a:spcBef>
            <a:spcAft>
              <a:spcPct val="35000"/>
            </a:spcAft>
          </a:pPr>
          <a:r>
            <a:rPr lang="fr-FR" sz="1200" kern="1200" dirty="0" smtClean="0">
              <a:solidFill>
                <a:srgbClr val="C00000"/>
              </a:solidFill>
            </a:rPr>
            <a:t>- </a:t>
          </a:r>
          <a:r>
            <a:rPr lang="fr-FR" sz="1200" kern="1200" dirty="0" err="1" smtClean="0">
              <a:solidFill>
                <a:srgbClr val="C00000"/>
              </a:solidFill>
            </a:rPr>
            <a:t>Performs</a:t>
          </a:r>
          <a:r>
            <a:rPr lang="fr-FR" sz="1200" kern="1200" dirty="0" smtClean="0">
              <a:solidFill>
                <a:srgbClr val="C00000"/>
              </a:solidFill>
            </a:rPr>
            <a:t> bundle </a:t>
          </a:r>
          <a:r>
            <a:rPr lang="fr-FR" sz="1200" kern="1200" dirty="0" err="1" smtClean="0">
              <a:solidFill>
                <a:srgbClr val="C00000"/>
              </a:solidFill>
            </a:rPr>
            <a:t>integrity</a:t>
          </a:r>
          <a:r>
            <a:rPr lang="fr-FR" sz="1200" kern="1200" dirty="0" smtClean="0">
              <a:solidFill>
                <a:srgbClr val="C00000"/>
              </a:solidFill>
            </a:rPr>
            <a:t> validation</a:t>
          </a:r>
          <a:endParaRPr lang="fr-FR" sz="1400" kern="1200" dirty="0">
            <a:solidFill>
              <a:srgbClr val="C00000"/>
            </a:solidFill>
          </a:endParaRPr>
        </a:p>
      </dsp:txBody>
      <dsp:txXfrm>
        <a:off x="76760" y="1504905"/>
        <a:ext cx="1375556" cy="1758493"/>
      </dsp:txXfrm>
    </dsp:sp>
    <dsp:sp modelId="{6B819AB0-00C0-4019-BBAD-87858017A551}">
      <dsp:nvSpPr>
        <dsp:cNvPr id="0" name=""/>
        <dsp:cNvSpPr/>
      </dsp:nvSpPr>
      <dsp:spPr>
        <a:xfrm>
          <a:off x="1780795" y="1430491"/>
          <a:ext cx="1524384" cy="1907321"/>
        </a:xfrm>
        <a:prstGeom prst="roundRect">
          <a:avLst/>
        </a:prstGeom>
        <a:solidFill>
          <a:srgbClr val="E7D0B7"/>
        </a:solidFill>
        <a:ln w="25400" cap="flat" cmpd="sng" algn="ctr">
          <a:solidFill>
            <a:schemeClr val="lt1">
              <a:hueOff val="0"/>
              <a:satOff val="0"/>
              <a:lumOff val="0"/>
              <a:alphaOff val="0"/>
            </a:schemeClr>
          </a:solidFill>
          <a:prstDash val="solid"/>
        </a:ln>
        <a:effectLst>
          <a:glow rad="63500">
            <a:schemeClr val="accent1">
              <a:satMod val="175000"/>
              <a:alpha val="40000"/>
            </a:schemeClr>
          </a:glow>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dirty="0" smtClean="0">
              <a:solidFill>
                <a:srgbClr val="A27B00"/>
              </a:solidFill>
            </a:rPr>
            <a:t>PROCESSING</a:t>
          </a:r>
        </a:p>
        <a:p>
          <a:pPr lvl="0" algn="l" defTabSz="622300">
            <a:lnSpc>
              <a:spcPct val="90000"/>
            </a:lnSpc>
            <a:spcBef>
              <a:spcPct val="0"/>
            </a:spcBef>
            <a:spcAft>
              <a:spcPct val="35000"/>
            </a:spcAft>
          </a:pPr>
          <a:r>
            <a:rPr lang="fr-FR" sz="1200" kern="1200" dirty="0" smtClean="0">
              <a:solidFill>
                <a:srgbClr val="A27B00"/>
              </a:solidFill>
            </a:rPr>
            <a:t>- </a:t>
          </a:r>
          <a:r>
            <a:rPr lang="fr-FR" sz="1200" kern="1200" dirty="0" err="1" smtClean="0">
              <a:solidFill>
                <a:srgbClr val="A27B00"/>
              </a:solidFill>
            </a:rPr>
            <a:t>Functional</a:t>
          </a:r>
          <a:r>
            <a:rPr lang="fr-FR" sz="1200" kern="1200" dirty="0" smtClean="0">
              <a:solidFill>
                <a:srgbClr val="A27B00"/>
              </a:solidFill>
            </a:rPr>
            <a:t> </a:t>
          </a:r>
          <a:r>
            <a:rPr lang="fr-FR" sz="1200" kern="1200" dirty="0" err="1" smtClean="0">
              <a:solidFill>
                <a:srgbClr val="A27B00"/>
              </a:solidFill>
            </a:rPr>
            <a:t>checks</a:t>
          </a:r>
          <a:endParaRPr lang="fr-FR" sz="1200" kern="1200" dirty="0" smtClean="0">
            <a:solidFill>
              <a:srgbClr val="A27B00"/>
            </a:solidFill>
          </a:endParaRPr>
        </a:p>
        <a:p>
          <a:pPr lvl="0" algn="l" defTabSz="622300">
            <a:lnSpc>
              <a:spcPct val="90000"/>
            </a:lnSpc>
            <a:spcBef>
              <a:spcPct val="0"/>
            </a:spcBef>
            <a:spcAft>
              <a:spcPct val="35000"/>
            </a:spcAft>
          </a:pPr>
          <a:endParaRPr lang="fr-FR" sz="1200" kern="1200" dirty="0"/>
        </a:p>
      </dsp:txBody>
      <dsp:txXfrm>
        <a:off x="1855209" y="1504905"/>
        <a:ext cx="1375556" cy="1758493"/>
      </dsp:txXfrm>
    </dsp:sp>
    <dsp:sp modelId="{A6017809-0BF7-4AE7-8F85-187D810D4D22}">
      <dsp:nvSpPr>
        <dsp:cNvPr id="0" name=""/>
        <dsp:cNvSpPr/>
      </dsp:nvSpPr>
      <dsp:spPr>
        <a:xfrm>
          <a:off x="3559244" y="1430491"/>
          <a:ext cx="1524384" cy="1907321"/>
        </a:xfrm>
        <a:prstGeom prst="roundRect">
          <a:avLst/>
        </a:prstGeom>
        <a:solidFill>
          <a:srgbClr val="EBEBB3"/>
        </a:solidFill>
        <a:ln w="25400" cap="flat" cmpd="sng" algn="ctr">
          <a:solidFill>
            <a:schemeClr val="lt1">
              <a:hueOff val="0"/>
              <a:satOff val="0"/>
              <a:lumOff val="0"/>
              <a:alphaOff val="0"/>
            </a:schemeClr>
          </a:solidFill>
          <a:prstDash val="solid"/>
        </a:ln>
        <a:effectLst>
          <a:glow rad="63500">
            <a:schemeClr val="accent1">
              <a:satMod val="175000"/>
              <a:alpha val="40000"/>
            </a:schemeClr>
          </a:glow>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dirty="0" smtClean="0">
              <a:solidFill>
                <a:srgbClr val="CC9900"/>
              </a:solidFill>
            </a:rPr>
            <a:t>SPLITTING</a:t>
          </a:r>
        </a:p>
        <a:p>
          <a:pPr lvl="0" algn="l" defTabSz="622300">
            <a:lnSpc>
              <a:spcPct val="90000"/>
            </a:lnSpc>
            <a:spcBef>
              <a:spcPct val="0"/>
            </a:spcBef>
            <a:spcAft>
              <a:spcPct val="35000"/>
            </a:spcAft>
          </a:pPr>
          <a:r>
            <a:rPr lang="fr-FR" sz="1200" kern="1200" dirty="0" smtClean="0">
              <a:solidFill>
                <a:srgbClr val="CC9900"/>
              </a:solidFill>
            </a:rPr>
            <a:t>- </a:t>
          </a:r>
          <a:r>
            <a:rPr lang="fr-FR" sz="1200" kern="1200" dirty="0" err="1" smtClean="0">
              <a:solidFill>
                <a:srgbClr val="CC9900"/>
              </a:solidFill>
            </a:rPr>
            <a:t>Creation</a:t>
          </a:r>
          <a:r>
            <a:rPr lang="fr-FR" sz="1200" kern="1200" dirty="0" smtClean="0">
              <a:solidFill>
                <a:srgbClr val="CC9900"/>
              </a:solidFill>
            </a:rPr>
            <a:t> of </a:t>
          </a:r>
          <a:r>
            <a:rPr lang="fr-FR" sz="1200" kern="1200" dirty="0" err="1" smtClean="0">
              <a:solidFill>
                <a:srgbClr val="CC9900"/>
              </a:solidFill>
            </a:rPr>
            <a:t>wave</a:t>
          </a:r>
          <a:r>
            <a:rPr lang="fr-FR" sz="1200" kern="1200" dirty="0" smtClean="0">
              <a:solidFill>
                <a:srgbClr val="CC9900"/>
              </a:solidFill>
            </a:rPr>
            <a:t> files</a:t>
          </a:r>
        </a:p>
        <a:p>
          <a:pPr lvl="0" algn="l" defTabSz="622300">
            <a:lnSpc>
              <a:spcPct val="90000"/>
            </a:lnSpc>
            <a:spcBef>
              <a:spcPct val="0"/>
            </a:spcBef>
            <a:spcAft>
              <a:spcPct val="35000"/>
            </a:spcAft>
          </a:pPr>
          <a:r>
            <a:rPr lang="fr-FR" sz="1200" kern="1200" dirty="0" smtClean="0">
              <a:solidFill>
                <a:srgbClr val="CC9900"/>
              </a:solidFill>
            </a:rPr>
            <a:t>- </a:t>
          </a:r>
          <a:r>
            <a:rPr lang="fr-FR" sz="1200" kern="1200" dirty="0" err="1" smtClean="0">
              <a:solidFill>
                <a:srgbClr val="CC9900"/>
              </a:solidFill>
            </a:rPr>
            <a:t>Creation</a:t>
          </a:r>
          <a:r>
            <a:rPr lang="fr-FR" sz="1200" kern="1200" dirty="0" smtClean="0">
              <a:solidFill>
                <a:srgbClr val="CC9900"/>
              </a:solidFill>
            </a:rPr>
            <a:t> of ingestion </a:t>
          </a:r>
          <a:r>
            <a:rPr lang="fr-FR" sz="1200" kern="1200" dirty="0" err="1" smtClean="0">
              <a:solidFill>
                <a:srgbClr val="CC9900"/>
              </a:solidFill>
            </a:rPr>
            <a:t>requests</a:t>
          </a:r>
          <a:endParaRPr lang="fr-FR" sz="1400" kern="1200" dirty="0">
            <a:solidFill>
              <a:srgbClr val="CC9900"/>
            </a:solidFill>
          </a:endParaRPr>
        </a:p>
      </dsp:txBody>
      <dsp:txXfrm>
        <a:off x="3633658" y="1504905"/>
        <a:ext cx="1375556" cy="1758493"/>
      </dsp:txXfrm>
    </dsp:sp>
    <dsp:sp modelId="{7A447321-5792-4733-A25A-D389C587D2BC}">
      <dsp:nvSpPr>
        <dsp:cNvPr id="0" name=""/>
        <dsp:cNvSpPr/>
      </dsp:nvSpPr>
      <dsp:spPr>
        <a:xfrm>
          <a:off x="5337692" y="1430491"/>
          <a:ext cx="1524384" cy="1907321"/>
        </a:xfrm>
        <a:prstGeom prst="roundRect">
          <a:avLst/>
        </a:prstGeom>
        <a:solidFill>
          <a:srgbClr val="CBEBB3"/>
        </a:solidFill>
        <a:ln w="25400" cap="flat" cmpd="sng" algn="ctr">
          <a:solidFill>
            <a:schemeClr val="lt1">
              <a:hueOff val="0"/>
              <a:satOff val="0"/>
              <a:lumOff val="0"/>
              <a:alphaOff val="0"/>
            </a:schemeClr>
          </a:solidFill>
          <a:prstDash val="solid"/>
        </a:ln>
        <a:effectLst>
          <a:glow rad="63500">
            <a:schemeClr val="accent1">
              <a:satMod val="175000"/>
              <a:alpha val="40000"/>
            </a:schemeClr>
          </a:glow>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kern="1200" dirty="0" smtClean="0">
              <a:solidFill>
                <a:srgbClr val="008000"/>
              </a:solidFill>
            </a:rPr>
            <a:t>INGESTION</a:t>
          </a:r>
        </a:p>
        <a:p>
          <a:pPr lvl="0" algn="l" defTabSz="622300">
            <a:lnSpc>
              <a:spcPct val="90000"/>
            </a:lnSpc>
            <a:spcBef>
              <a:spcPct val="0"/>
            </a:spcBef>
            <a:spcAft>
              <a:spcPct val="35000"/>
            </a:spcAft>
          </a:pPr>
          <a:r>
            <a:rPr lang="fr-FR" sz="1200" kern="1200" dirty="0" smtClean="0">
              <a:solidFill>
                <a:srgbClr val="008000"/>
              </a:solidFill>
            </a:rPr>
            <a:t>- </a:t>
          </a:r>
          <a:r>
            <a:rPr lang="fr-FR" sz="1200" kern="1200" dirty="0" err="1" smtClean="0">
              <a:solidFill>
                <a:srgbClr val="008000"/>
              </a:solidFill>
            </a:rPr>
            <a:t>Technical</a:t>
          </a:r>
          <a:r>
            <a:rPr lang="fr-FR" sz="1200" kern="1200" dirty="0" smtClean="0">
              <a:solidFill>
                <a:srgbClr val="008000"/>
              </a:solidFill>
            </a:rPr>
            <a:t> validations</a:t>
          </a:r>
        </a:p>
        <a:p>
          <a:pPr lvl="0" algn="l" defTabSz="622300">
            <a:lnSpc>
              <a:spcPct val="90000"/>
            </a:lnSpc>
            <a:spcBef>
              <a:spcPct val="0"/>
            </a:spcBef>
            <a:spcAft>
              <a:spcPct val="35000"/>
            </a:spcAft>
          </a:pPr>
          <a:r>
            <a:rPr lang="fr-FR" sz="1200" kern="1200" dirty="0" smtClean="0">
              <a:solidFill>
                <a:srgbClr val="008000"/>
              </a:solidFill>
            </a:rPr>
            <a:t>- </a:t>
          </a:r>
          <a:r>
            <a:rPr lang="fr-FR" sz="1200" kern="1200" dirty="0" err="1" smtClean="0">
              <a:solidFill>
                <a:srgbClr val="008000"/>
              </a:solidFill>
            </a:rPr>
            <a:t>Binding</a:t>
          </a:r>
          <a:r>
            <a:rPr lang="fr-FR" sz="1200" kern="1200" dirty="0" smtClean="0">
              <a:solidFill>
                <a:srgbClr val="008000"/>
              </a:solidFill>
            </a:rPr>
            <a:t> in </a:t>
          </a:r>
          <a:r>
            <a:rPr lang="fr-FR" sz="1200" kern="1200" dirty="0" err="1" smtClean="0">
              <a:solidFill>
                <a:srgbClr val="008000"/>
              </a:solidFill>
            </a:rPr>
            <a:t>Asset</a:t>
          </a:r>
          <a:r>
            <a:rPr lang="fr-FR" sz="1200" kern="1200" dirty="0" smtClean="0">
              <a:solidFill>
                <a:srgbClr val="008000"/>
              </a:solidFill>
            </a:rPr>
            <a:t> Management</a:t>
          </a:r>
          <a:endParaRPr lang="fr-FR" sz="1200" kern="1200" dirty="0">
            <a:solidFill>
              <a:srgbClr val="008000"/>
            </a:solidFill>
          </a:endParaRPr>
        </a:p>
      </dsp:txBody>
      <dsp:txXfrm>
        <a:off x="5412106" y="1504905"/>
        <a:ext cx="1375556" cy="175849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6387"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16388"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42005382-03CE-4E0A-BCE6-B4654F078307}" type="slidenum">
              <a:rPr lang="en-US"/>
              <a:pPr>
                <a:defRPr/>
              </a:pPr>
              <a:t>‹N°›</a:t>
            </a:fld>
            <a:endParaRPr lang="en-US"/>
          </a:p>
        </p:txBody>
      </p:sp>
    </p:spTree>
    <p:extLst>
      <p:ext uri="{BB962C8B-B14F-4D97-AF65-F5344CB8AC3E}">
        <p14:creationId xmlns:p14="http://schemas.microsoft.com/office/powerpoint/2010/main" val="368560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fr-FR"/>
          </a:p>
        </p:txBody>
      </p:sp>
      <p:sp>
        <p:nvSpPr>
          <p:cNvPr id="409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fr-FR"/>
          </a:p>
        </p:txBody>
      </p:sp>
      <p:sp>
        <p:nvSpPr>
          <p:cNvPr id="9220" name="Rectangle 4"/>
          <p:cNvSpPr>
            <a:spLocks noRo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410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fr-FR"/>
          </a:p>
        </p:txBody>
      </p:sp>
      <p:sp>
        <p:nvSpPr>
          <p:cNvPr id="410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4EF11635-CC12-4A2E-8F2D-ABF7B1B1C219}" type="slidenum">
              <a:rPr lang="fr-FR"/>
              <a:pPr>
                <a:defRPr/>
              </a:pPr>
              <a:t>‹N°›</a:t>
            </a:fld>
            <a:endParaRPr lang="fr-FR"/>
          </a:p>
        </p:txBody>
      </p:sp>
    </p:spTree>
    <p:extLst>
      <p:ext uri="{BB962C8B-B14F-4D97-AF65-F5344CB8AC3E}">
        <p14:creationId xmlns:p14="http://schemas.microsoft.com/office/powerpoint/2010/main" val="518073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fld id="{C2BF4693-4B01-433C-932E-120F23B21DF9}" type="slidenum">
              <a:rPr lang="fr-FR" sz="1200" smtClean="0"/>
              <a:pPr eaLnBrk="1" hangingPunct="1"/>
              <a:t>1</a:t>
            </a:fld>
            <a:endParaRPr lang="fr-FR" sz="1200" smtClean="0"/>
          </a:p>
        </p:txBody>
      </p:sp>
      <p:sp>
        <p:nvSpPr>
          <p:cNvPr id="10243" name="Rectangle 2"/>
          <p:cNvSpPr>
            <a:spLocks noRot="1" noChangeArrowheads="1" noTextEdit="1"/>
          </p:cNvSpPr>
          <p:nvPr>
            <p:ph type="sldImg"/>
          </p:nvPr>
        </p:nvSpPr>
        <p:spPr>
          <a:xfrm>
            <a:off x="925513" y="749300"/>
            <a:ext cx="4949825" cy="3711575"/>
          </a:xfrm>
          <a:ln/>
        </p:spPr>
      </p:sp>
      <p:sp>
        <p:nvSpPr>
          <p:cNvPr id="10244" name="Rectangle 3"/>
          <p:cNvSpPr>
            <a:spLocks noGrp="1" noChangeArrowheads="1"/>
          </p:cNvSpPr>
          <p:nvPr>
            <p:ph type="body" idx="1"/>
          </p:nvPr>
        </p:nvSpPr>
        <p:spPr>
          <a:xfrm>
            <a:off x="908050" y="4732338"/>
            <a:ext cx="4981575" cy="3925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01963" y="3429000"/>
            <a:ext cx="6142037"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sz="1200">
              <a:solidFill>
                <a:schemeClr val="bg1"/>
              </a:solidFill>
            </a:endParaRPr>
          </a:p>
        </p:txBody>
      </p:sp>
      <p:sp>
        <p:nvSpPr>
          <p:cNvPr id="6" name="Text Box 6"/>
          <p:cNvSpPr txBox="1">
            <a:spLocks noChangeArrowheads="1"/>
          </p:cNvSpPr>
          <p:nvPr/>
        </p:nvSpPr>
        <p:spPr bwMode="auto">
          <a:xfrm>
            <a:off x="87313" y="6527800"/>
            <a:ext cx="29956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2010 – Digiplug Confidential Information</a:t>
            </a:r>
          </a:p>
        </p:txBody>
      </p:sp>
      <p:pic>
        <p:nvPicPr>
          <p:cNvPr id="7" name="Picture 7" descr="logo-nobas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6254750"/>
            <a:ext cx="15478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ctrTitle"/>
          </p:nvPr>
        </p:nvSpPr>
        <p:spPr>
          <a:xfrm>
            <a:off x="3132138" y="3644900"/>
            <a:ext cx="5903912" cy="387350"/>
          </a:xfrm>
        </p:spPr>
        <p:txBody>
          <a:bodyPr lIns="91440" tIns="45720" rIns="91440" bIns="45720" anchor="ctr"/>
          <a:lstStyle>
            <a:lvl1pPr>
              <a:defRPr sz="3200"/>
            </a:lvl1pPr>
          </a:lstStyle>
          <a:p>
            <a:r>
              <a:rPr lang="fr-FR"/>
              <a:t>Title</a:t>
            </a:r>
          </a:p>
        </p:txBody>
      </p:sp>
      <p:sp>
        <p:nvSpPr>
          <p:cNvPr id="9221" name="Rectangle 5"/>
          <p:cNvSpPr>
            <a:spLocks noGrp="1" noChangeArrowheads="1"/>
          </p:cNvSpPr>
          <p:nvPr>
            <p:ph type="subTitle" idx="1"/>
          </p:nvPr>
        </p:nvSpPr>
        <p:spPr>
          <a:xfrm>
            <a:off x="0" y="5516563"/>
            <a:ext cx="9144000" cy="792162"/>
          </a:xfrm>
        </p:spPr>
        <p:txBody>
          <a:bodyPr lIns="108000" tIns="108000" rIns="108000" bIns="108000"/>
          <a:lstStyle>
            <a:lvl1pPr marL="0" indent="0">
              <a:buFontTx/>
              <a:buNone/>
              <a:defRPr sz="9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extLst>
      <p:ext uri="{BB962C8B-B14F-4D97-AF65-F5344CB8AC3E}">
        <p14:creationId xmlns:p14="http://schemas.microsoft.com/office/powerpoint/2010/main" val="338222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44584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8175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0" y="0"/>
            <a:ext cx="6705600" cy="6381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90586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able Placeholder 2"/>
          <p:cNvSpPr>
            <a:spLocks noGrp="1"/>
          </p:cNvSpPr>
          <p:nvPr>
            <p:ph type="tbl" idx="1"/>
          </p:nvPr>
        </p:nvSpPr>
        <p:spPr>
          <a:xfrm>
            <a:off x="0" y="908050"/>
            <a:ext cx="9144000" cy="5473700"/>
          </a:xfrm>
        </p:spPr>
        <p:txBody>
          <a:bodyPr/>
          <a:lstStyle/>
          <a:p>
            <a:pPr lvl="0"/>
            <a:endParaRPr lang="fr-FR" noProof="0" smtClean="0"/>
          </a:p>
        </p:txBody>
      </p:sp>
    </p:spTree>
    <p:extLst>
      <p:ext uri="{BB962C8B-B14F-4D97-AF65-F5344CB8AC3E}">
        <p14:creationId xmlns:p14="http://schemas.microsoft.com/office/powerpoint/2010/main" val="34128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quarter" idx="2"/>
          </p:nvPr>
        </p:nvSpPr>
        <p:spPr>
          <a:xfrm>
            <a:off x="4648200" y="90805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Content Placeholder 4"/>
          <p:cNvSpPr>
            <a:spLocks noGrp="1"/>
          </p:cNvSpPr>
          <p:nvPr>
            <p:ph sz="quarter" idx="3"/>
          </p:nvPr>
        </p:nvSpPr>
        <p:spPr>
          <a:xfrm>
            <a:off x="4648200" y="372110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020226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9144000" cy="5473700"/>
          </a:xfrm>
        </p:spPr>
        <p:txBody>
          <a:bodyPr/>
          <a:lstStyle>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extLst>
      <p:ext uri="{BB962C8B-B14F-4D97-AF65-F5344CB8AC3E}">
        <p14:creationId xmlns:p14="http://schemas.microsoft.com/office/powerpoint/2010/main" val="76564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01963" y="3429000"/>
            <a:ext cx="6142037"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a:solidFill>
                <a:schemeClr val="bg1"/>
              </a:solidFill>
            </a:endParaRPr>
          </a:p>
        </p:txBody>
      </p:sp>
      <p:sp>
        <p:nvSpPr>
          <p:cNvPr id="6" name="Text Box 6"/>
          <p:cNvSpPr txBox="1">
            <a:spLocks noChangeArrowheads="1"/>
          </p:cNvSpPr>
          <p:nvPr/>
        </p:nvSpPr>
        <p:spPr bwMode="auto">
          <a:xfrm>
            <a:off x="87313" y="6527800"/>
            <a:ext cx="2851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2008 – Digiplug Confidential Information</a:t>
            </a:r>
          </a:p>
        </p:txBody>
      </p:sp>
      <p:pic>
        <p:nvPicPr>
          <p:cNvPr id="7" name="Picture 7" descr="logo-nobas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6254750"/>
            <a:ext cx="15478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ctrTitle"/>
          </p:nvPr>
        </p:nvSpPr>
        <p:spPr>
          <a:xfrm>
            <a:off x="3132138" y="3644900"/>
            <a:ext cx="5903912" cy="387350"/>
          </a:xfrm>
        </p:spPr>
        <p:txBody>
          <a:bodyPr lIns="91440" tIns="45720" rIns="91440" bIns="45720" anchor="ctr"/>
          <a:lstStyle>
            <a:lvl1pPr>
              <a:defRPr sz="3200"/>
            </a:lvl1pPr>
          </a:lstStyle>
          <a:p>
            <a:r>
              <a:rPr lang="fr-FR"/>
              <a:t>Title</a:t>
            </a:r>
          </a:p>
        </p:txBody>
      </p:sp>
      <p:sp>
        <p:nvSpPr>
          <p:cNvPr id="9221" name="Rectangle 5"/>
          <p:cNvSpPr>
            <a:spLocks noGrp="1" noChangeArrowheads="1"/>
          </p:cNvSpPr>
          <p:nvPr>
            <p:ph type="subTitle" idx="1"/>
          </p:nvPr>
        </p:nvSpPr>
        <p:spPr>
          <a:xfrm>
            <a:off x="0" y="5516563"/>
            <a:ext cx="9144000" cy="792162"/>
          </a:xfrm>
        </p:spPr>
        <p:txBody>
          <a:bodyPr lIns="108000" tIns="108000" rIns="108000" bIns="108000"/>
          <a:lstStyle>
            <a:lvl1pPr marL="0" indent="0">
              <a:buFontTx/>
              <a:buNone/>
              <a:defRPr sz="9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extLst>
      <p:ext uri="{BB962C8B-B14F-4D97-AF65-F5344CB8AC3E}">
        <p14:creationId xmlns:p14="http://schemas.microsoft.com/office/powerpoint/2010/main" val="55351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65209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6396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910568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0754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lvl1pPr>
              <a:defRPr sz="22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extLst>
      <p:ext uri="{BB962C8B-B14F-4D97-AF65-F5344CB8AC3E}">
        <p14:creationId xmlns:p14="http://schemas.microsoft.com/office/powerpoint/2010/main" val="3499521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extLst>
      <p:ext uri="{BB962C8B-B14F-4D97-AF65-F5344CB8AC3E}">
        <p14:creationId xmlns:p14="http://schemas.microsoft.com/office/powerpoint/2010/main" val="3086005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82275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607632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6909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6807426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8175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0" y="0"/>
            <a:ext cx="6705600" cy="6381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3959090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34640058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quarter" idx="2"/>
          </p:nvPr>
        </p:nvSpPr>
        <p:spPr>
          <a:xfrm>
            <a:off x="4648200" y="90805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Content Placeholder 4"/>
          <p:cNvSpPr>
            <a:spLocks noGrp="1"/>
          </p:cNvSpPr>
          <p:nvPr>
            <p:ph sz="quarter" idx="3"/>
          </p:nvPr>
        </p:nvSpPr>
        <p:spPr>
          <a:xfrm>
            <a:off x="4648200" y="372110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5396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0877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324584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991263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extLst>
      <p:ext uri="{BB962C8B-B14F-4D97-AF65-F5344CB8AC3E}">
        <p14:creationId xmlns:p14="http://schemas.microsoft.com/office/powerpoint/2010/main" val="345151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75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6944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231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4.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3.png"/><Relationship Id="rId2" Type="http://schemas.openxmlformats.org/officeDocument/2006/relationships/slideLayout" Target="../slideLayouts/slideLayout16.xml"/><Relationship Id="rId16"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jpeg"/><Relationship Id="rId10" Type="http://schemas.openxmlformats.org/officeDocument/2006/relationships/slideLayout" Target="../slideLayouts/slideLayout24.xml"/><Relationship Id="rId19" Type="http://schemas.openxmlformats.org/officeDocument/2006/relationships/image" Target="../media/image5.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header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0" y="0"/>
            <a:ext cx="9144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1028" name="Rectangle 4"/>
          <p:cNvSpPr>
            <a:spLocks noGrp="1" noChangeArrowheads="1"/>
          </p:cNvSpPr>
          <p:nvPr>
            <p:ph type="body" idx="1"/>
          </p:nvPr>
        </p:nvSpPr>
        <p:spPr bwMode="auto">
          <a:xfrm>
            <a:off x="0" y="908050"/>
            <a:ext cx="91440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1029" name="Text Box 5"/>
          <p:cNvSpPr txBox="1">
            <a:spLocks noChangeArrowheads="1"/>
          </p:cNvSpPr>
          <p:nvPr/>
        </p:nvSpPr>
        <p:spPr bwMode="auto">
          <a:xfrm>
            <a:off x="87313" y="6527800"/>
            <a:ext cx="2851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2008 – Digiplug Confidential Information</a:t>
            </a:r>
          </a:p>
        </p:txBody>
      </p:sp>
      <p:pic>
        <p:nvPicPr>
          <p:cNvPr id="1030" name="Picture 6" descr="logo-nobaselin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96188" y="6254750"/>
            <a:ext cx="15478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1"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 id="2147484346" r:id="rId12"/>
    <p:sldLayoutId id="2147484347" r:id="rId13"/>
    <p:sldLayoutId id="2147484348" r:id="rId14"/>
  </p:sldLayoutIdLst>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Myriad Pro" pitchFamily="34" charset="0"/>
          <a:cs typeface="Arial" pitchFamily="34" charset="0"/>
        </a:defRPr>
      </a:lvl2pPr>
      <a:lvl3pPr algn="l" rtl="0" eaLnBrk="0" fontAlgn="base" hangingPunct="0">
        <a:spcBef>
          <a:spcPct val="0"/>
        </a:spcBef>
        <a:spcAft>
          <a:spcPct val="0"/>
        </a:spcAft>
        <a:defRPr sz="2400">
          <a:solidFill>
            <a:schemeClr val="bg1"/>
          </a:solidFill>
          <a:latin typeface="Myriad Pro" pitchFamily="34" charset="0"/>
          <a:cs typeface="Arial" pitchFamily="34" charset="0"/>
        </a:defRPr>
      </a:lvl3pPr>
      <a:lvl4pPr algn="l" rtl="0" eaLnBrk="0" fontAlgn="base" hangingPunct="0">
        <a:spcBef>
          <a:spcPct val="0"/>
        </a:spcBef>
        <a:spcAft>
          <a:spcPct val="0"/>
        </a:spcAft>
        <a:defRPr sz="2400">
          <a:solidFill>
            <a:schemeClr val="bg1"/>
          </a:solidFill>
          <a:latin typeface="Myriad Pro" pitchFamily="34" charset="0"/>
          <a:cs typeface="Arial" pitchFamily="34" charset="0"/>
        </a:defRPr>
      </a:lvl4pPr>
      <a:lvl5pPr algn="l" rtl="0" eaLnBrk="0" fontAlgn="base" hangingPunct="0">
        <a:spcBef>
          <a:spcPct val="0"/>
        </a:spcBef>
        <a:spcAft>
          <a:spcPct val="0"/>
        </a:spcAft>
        <a:defRPr sz="2400">
          <a:solidFill>
            <a:schemeClr val="bg1"/>
          </a:solidFill>
          <a:latin typeface="Myriad Pro" pitchFamily="34" charset="0"/>
          <a:cs typeface="Arial" pitchFamily="34" charset="0"/>
        </a:defRPr>
      </a:lvl5pPr>
      <a:lvl6pPr marL="457200" algn="l" rtl="0" fontAlgn="base">
        <a:spcBef>
          <a:spcPct val="0"/>
        </a:spcBef>
        <a:spcAft>
          <a:spcPct val="0"/>
        </a:spcAft>
        <a:defRPr sz="2400">
          <a:solidFill>
            <a:schemeClr val="bg1"/>
          </a:solidFill>
          <a:latin typeface="Myriad Pro" pitchFamily="34" charset="0"/>
          <a:cs typeface="Arial" pitchFamily="34" charset="0"/>
        </a:defRPr>
      </a:lvl6pPr>
      <a:lvl7pPr marL="914400" algn="l" rtl="0" fontAlgn="base">
        <a:spcBef>
          <a:spcPct val="0"/>
        </a:spcBef>
        <a:spcAft>
          <a:spcPct val="0"/>
        </a:spcAft>
        <a:defRPr sz="2400">
          <a:solidFill>
            <a:schemeClr val="bg1"/>
          </a:solidFill>
          <a:latin typeface="Myriad Pro" pitchFamily="34" charset="0"/>
          <a:cs typeface="Arial" pitchFamily="34" charset="0"/>
        </a:defRPr>
      </a:lvl7pPr>
      <a:lvl8pPr marL="1371600" algn="l" rtl="0" fontAlgn="base">
        <a:spcBef>
          <a:spcPct val="0"/>
        </a:spcBef>
        <a:spcAft>
          <a:spcPct val="0"/>
        </a:spcAft>
        <a:defRPr sz="2400">
          <a:solidFill>
            <a:schemeClr val="bg1"/>
          </a:solidFill>
          <a:latin typeface="Myriad Pro" pitchFamily="34" charset="0"/>
          <a:cs typeface="Arial" pitchFamily="34" charset="0"/>
        </a:defRPr>
      </a:lvl8pPr>
      <a:lvl9pPr marL="1828800" algn="l" rtl="0" fontAlgn="base">
        <a:spcBef>
          <a:spcPct val="0"/>
        </a:spcBef>
        <a:spcAft>
          <a:spcPct val="0"/>
        </a:spcAft>
        <a:defRPr sz="2400">
          <a:solidFill>
            <a:schemeClr val="bg1"/>
          </a:solidFill>
          <a:latin typeface="Myriad Pro" pitchFamily="34" charset="0"/>
          <a:cs typeface="Arial" pitchFamily="34" charset="0"/>
        </a:defRPr>
      </a:lvl9pPr>
    </p:titleStyle>
    <p:bodyStyle>
      <a:lvl1pPr marL="342900" indent="-342900" algn="l" rtl="0" eaLnBrk="0" fontAlgn="base" hangingPunct="0">
        <a:spcBef>
          <a:spcPct val="20000"/>
        </a:spcBef>
        <a:spcAft>
          <a:spcPct val="0"/>
        </a:spcAft>
        <a:buBlip>
          <a:blip r:embed="rId18"/>
        </a:buBlip>
        <a:defRPr sz="20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19"/>
        </a:buBlip>
        <a:defRPr sz="2800">
          <a:solidFill>
            <a:schemeClr val="tx1"/>
          </a:solidFill>
          <a:latin typeface="+mn-lt"/>
          <a:cs typeface="+mn-cs"/>
        </a:defRPr>
      </a:lvl2pPr>
      <a:lvl3pPr marL="1143000" indent="-228600" algn="l" rtl="0" eaLnBrk="0" fontAlgn="base" hangingPunct="0">
        <a:spcBef>
          <a:spcPct val="20000"/>
        </a:spcBef>
        <a:spcAft>
          <a:spcPct val="0"/>
        </a:spcAft>
        <a:buBlip>
          <a:blip r:embed="rId20"/>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header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0" y="0"/>
            <a:ext cx="9144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2052" name="Rectangle 4"/>
          <p:cNvSpPr>
            <a:spLocks noGrp="1" noChangeArrowheads="1"/>
          </p:cNvSpPr>
          <p:nvPr>
            <p:ph type="body" idx="1"/>
          </p:nvPr>
        </p:nvSpPr>
        <p:spPr bwMode="auto">
          <a:xfrm>
            <a:off x="0" y="908050"/>
            <a:ext cx="91440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2053" name="Text Box 5"/>
          <p:cNvSpPr txBox="1">
            <a:spLocks noChangeArrowheads="1"/>
          </p:cNvSpPr>
          <p:nvPr/>
        </p:nvSpPr>
        <p:spPr bwMode="auto">
          <a:xfrm>
            <a:off x="87313" y="6527800"/>
            <a:ext cx="2851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2008 – Digiplug Confidential Information</a:t>
            </a:r>
          </a:p>
        </p:txBody>
      </p:sp>
      <p:pic>
        <p:nvPicPr>
          <p:cNvPr id="2054" name="Picture 6" descr="logo-nobaselin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96188" y="6254750"/>
            <a:ext cx="15478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2" r:id="rId1"/>
    <p:sldLayoutId id="2147484349" r:id="rId2"/>
    <p:sldLayoutId id="2147484350" r:id="rId3"/>
    <p:sldLayoutId id="2147484351" r:id="rId4"/>
    <p:sldLayoutId id="2147484352" r:id="rId5"/>
    <p:sldLayoutId id="2147484353" r:id="rId6"/>
    <p:sldLayoutId id="2147484354" r:id="rId7"/>
    <p:sldLayoutId id="2147484355" r:id="rId8"/>
    <p:sldLayoutId id="2147484356" r:id="rId9"/>
    <p:sldLayoutId id="2147484357" r:id="rId10"/>
    <p:sldLayoutId id="2147484358" r:id="rId11"/>
    <p:sldLayoutId id="2147484359" r:id="rId12"/>
    <p:sldLayoutId id="2147484360" r:id="rId13"/>
  </p:sldLayoutIdLst>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Myriad Pro" pitchFamily="34" charset="0"/>
          <a:cs typeface="Arial" charset="0"/>
        </a:defRPr>
      </a:lvl2pPr>
      <a:lvl3pPr algn="l" rtl="0" eaLnBrk="0" fontAlgn="base" hangingPunct="0">
        <a:spcBef>
          <a:spcPct val="0"/>
        </a:spcBef>
        <a:spcAft>
          <a:spcPct val="0"/>
        </a:spcAft>
        <a:defRPr sz="2400">
          <a:solidFill>
            <a:schemeClr val="bg1"/>
          </a:solidFill>
          <a:latin typeface="Myriad Pro" pitchFamily="34" charset="0"/>
          <a:cs typeface="Arial" charset="0"/>
        </a:defRPr>
      </a:lvl3pPr>
      <a:lvl4pPr algn="l" rtl="0" eaLnBrk="0" fontAlgn="base" hangingPunct="0">
        <a:spcBef>
          <a:spcPct val="0"/>
        </a:spcBef>
        <a:spcAft>
          <a:spcPct val="0"/>
        </a:spcAft>
        <a:defRPr sz="2400">
          <a:solidFill>
            <a:schemeClr val="bg1"/>
          </a:solidFill>
          <a:latin typeface="Myriad Pro" pitchFamily="34" charset="0"/>
          <a:cs typeface="Arial" charset="0"/>
        </a:defRPr>
      </a:lvl4pPr>
      <a:lvl5pPr algn="l" rtl="0" eaLnBrk="0" fontAlgn="base" hangingPunct="0">
        <a:spcBef>
          <a:spcPct val="0"/>
        </a:spcBef>
        <a:spcAft>
          <a:spcPct val="0"/>
        </a:spcAft>
        <a:defRPr sz="2400">
          <a:solidFill>
            <a:schemeClr val="bg1"/>
          </a:solidFill>
          <a:latin typeface="Myriad Pro" pitchFamily="34" charset="0"/>
          <a:cs typeface="Arial" charset="0"/>
        </a:defRPr>
      </a:lvl5pPr>
      <a:lvl6pPr marL="457200" algn="l" rtl="0" fontAlgn="base">
        <a:spcBef>
          <a:spcPct val="0"/>
        </a:spcBef>
        <a:spcAft>
          <a:spcPct val="0"/>
        </a:spcAft>
        <a:defRPr sz="2400">
          <a:solidFill>
            <a:schemeClr val="bg1"/>
          </a:solidFill>
          <a:latin typeface="Myriad Pro" pitchFamily="34" charset="0"/>
          <a:cs typeface="Arial" charset="0"/>
        </a:defRPr>
      </a:lvl6pPr>
      <a:lvl7pPr marL="914400" algn="l" rtl="0" fontAlgn="base">
        <a:spcBef>
          <a:spcPct val="0"/>
        </a:spcBef>
        <a:spcAft>
          <a:spcPct val="0"/>
        </a:spcAft>
        <a:defRPr sz="2400">
          <a:solidFill>
            <a:schemeClr val="bg1"/>
          </a:solidFill>
          <a:latin typeface="Myriad Pro" pitchFamily="34" charset="0"/>
          <a:cs typeface="Arial" charset="0"/>
        </a:defRPr>
      </a:lvl7pPr>
      <a:lvl8pPr marL="1371600" algn="l" rtl="0" fontAlgn="base">
        <a:spcBef>
          <a:spcPct val="0"/>
        </a:spcBef>
        <a:spcAft>
          <a:spcPct val="0"/>
        </a:spcAft>
        <a:defRPr sz="2400">
          <a:solidFill>
            <a:schemeClr val="bg1"/>
          </a:solidFill>
          <a:latin typeface="Myriad Pro" pitchFamily="34" charset="0"/>
          <a:cs typeface="Arial" charset="0"/>
        </a:defRPr>
      </a:lvl8pPr>
      <a:lvl9pPr marL="1828800" algn="l" rtl="0" fontAlgn="base">
        <a:spcBef>
          <a:spcPct val="0"/>
        </a:spcBef>
        <a:spcAft>
          <a:spcPct val="0"/>
        </a:spcAft>
        <a:defRPr sz="2400">
          <a:solidFill>
            <a:schemeClr val="bg1"/>
          </a:solidFill>
          <a:latin typeface="Myriad Pro" pitchFamily="34" charset="0"/>
          <a:cs typeface="Arial" charset="0"/>
        </a:defRPr>
      </a:lvl9pPr>
    </p:titleStyle>
    <p:bodyStyle>
      <a:lvl1pPr marL="342900" indent="-342900" algn="l" rtl="0" eaLnBrk="0" fontAlgn="base" hangingPunct="0">
        <a:spcBef>
          <a:spcPct val="20000"/>
        </a:spcBef>
        <a:spcAft>
          <a:spcPct val="0"/>
        </a:spcAft>
        <a:buBlip>
          <a:blip r:embed="rId17"/>
        </a:buBlip>
        <a:defRPr sz="20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sz="2800">
          <a:solidFill>
            <a:schemeClr val="tx1"/>
          </a:solidFill>
          <a:latin typeface="+mn-lt"/>
          <a:cs typeface="+mn-cs"/>
        </a:defRPr>
      </a:lvl2pPr>
      <a:lvl3pPr marL="1143000" indent="-228600" algn="l" rtl="0" eaLnBrk="0" fontAlgn="base" hangingPunct="0">
        <a:spcBef>
          <a:spcPct val="20000"/>
        </a:spcBef>
        <a:spcAft>
          <a:spcPct val="0"/>
        </a:spcAft>
        <a:buBlip>
          <a:blip r:embed="rId19"/>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nfluence.pro.paris.digiplug.com/confluence/display/ATLC/IT+Support+Documentation+-+Home"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987675" y="3429000"/>
            <a:ext cx="6156325" cy="1079500"/>
          </a:xfrm>
          <a:noFill/>
        </p:spPr>
        <p:txBody>
          <a:bodyPr anchor="t"/>
          <a:lstStyle/>
          <a:p>
            <a:pPr lvl="0" eaLnBrk="1" hangingPunct="1">
              <a:spcBef>
                <a:spcPct val="20000"/>
              </a:spcBef>
              <a:defRPr/>
            </a:pPr>
            <a:r>
              <a:rPr lang="en-GB" sz="2400" dirty="0" smtClean="0"/>
              <a:t>Digital Supply Chain Platform for UMGI</a:t>
            </a:r>
            <a:br>
              <a:rPr lang="en-GB" sz="2400" dirty="0" smtClean="0"/>
            </a:br>
            <a:r>
              <a:rPr lang="en-GB" sz="2400" dirty="0" smtClean="0"/>
              <a:t/>
            </a:r>
            <a:br>
              <a:rPr lang="en-GB" sz="2400" dirty="0" smtClean="0"/>
            </a:br>
            <a:r>
              <a:rPr lang="en-GB" sz="2000" dirty="0" smtClean="0">
                <a:solidFill>
                  <a:srgbClr val="00AEEF"/>
                </a:solidFill>
              </a:rPr>
              <a:t>Binary interfaces </a:t>
            </a:r>
            <a:r>
              <a:rPr lang="en-GB" sz="2000" dirty="0">
                <a:solidFill>
                  <a:srgbClr val="00AEEF"/>
                </a:solidFill>
              </a:rPr>
              <a:t>| </a:t>
            </a:r>
            <a:r>
              <a:rPr lang="en-GB" sz="2000" dirty="0" smtClean="0">
                <a:solidFill>
                  <a:srgbClr val="00AEEF"/>
                </a:solidFill>
              </a:rPr>
              <a:t>23</a:t>
            </a:r>
            <a:r>
              <a:rPr lang="en-GB" sz="2000" baseline="30000" dirty="0" smtClean="0">
                <a:solidFill>
                  <a:srgbClr val="00AEEF"/>
                </a:solidFill>
              </a:rPr>
              <a:t>th</a:t>
            </a:r>
            <a:r>
              <a:rPr lang="en-GB" sz="2000" dirty="0" smtClean="0">
                <a:solidFill>
                  <a:srgbClr val="00AEEF"/>
                </a:solidFill>
              </a:rPr>
              <a:t> </a:t>
            </a:r>
            <a:r>
              <a:rPr lang="en-GB" sz="2000" dirty="0">
                <a:solidFill>
                  <a:srgbClr val="00AEEF"/>
                </a:solidFill>
              </a:rPr>
              <a:t>September 2010</a:t>
            </a:r>
            <a:br>
              <a:rPr lang="en-GB" sz="2000" dirty="0">
                <a:solidFill>
                  <a:srgbClr val="00AEEF"/>
                </a:solidFill>
              </a:rPr>
            </a:br>
            <a:r>
              <a:rPr lang="en-GB" sz="2000" b="1" dirty="0" smtClean="0"/>
              <a:t/>
            </a:r>
            <a:br>
              <a:rPr lang="en-GB" sz="2000" b="1" dirty="0" smtClean="0"/>
            </a:br>
            <a:r>
              <a:rPr lang="en-GB" sz="2000" b="1" dirty="0" smtClean="0"/>
              <a:t/>
            </a:r>
            <a:br>
              <a:rPr lang="en-GB" sz="2000" b="1" dirty="0" smtClean="0"/>
            </a:br>
            <a:endParaRPr lang="en-GB"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fr-FR" sz="2400" dirty="0" smtClean="0">
                <a:solidFill>
                  <a:schemeClr val="bg1"/>
                </a:solidFill>
              </a:rPr>
              <a:t>Ingestion </a:t>
            </a:r>
            <a:r>
              <a:rPr lang="fr-FR" sz="2400" dirty="0" err="1" smtClean="0">
                <a:solidFill>
                  <a:schemeClr val="bg1"/>
                </a:solidFill>
              </a:rPr>
              <a:t>process</a:t>
            </a:r>
            <a:r>
              <a:rPr lang="fr-FR" sz="2400" dirty="0" smtClean="0">
                <a:solidFill>
                  <a:schemeClr val="bg1"/>
                </a:solidFill>
              </a:rPr>
              <a:t> (1/3)</a:t>
            </a:r>
            <a:endParaRPr lang="fr-FR" sz="2400" dirty="0">
              <a:solidFill>
                <a:schemeClr val="bg1"/>
              </a:solidFill>
            </a:endParaRPr>
          </a:p>
        </p:txBody>
      </p:sp>
      <p:sp>
        <p:nvSpPr>
          <p:cNvPr id="6" name="Flèche droite 5"/>
          <p:cNvSpPr/>
          <p:nvPr/>
        </p:nvSpPr>
        <p:spPr>
          <a:xfrm>
            <a:off x="4041832" y="2132856"/>
            <a:ext cx="850099" cy="360040"/>
          </a:xfrm>
          <a:prstGeom prst="rightArrow">
            <a:avLst/>
          </a:prstGeom>
          <a:solidFill>
            <a:srgbClr val="E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rgbClr val="CC9900"/>
                </a:solidFill>
              </a:rPr>
              <a:t>Creates</a:t>
            </a:r>
            <a:endParaRPr lang="fr-FR" sz="1200" b="1" dirty="0">
              <a:solidFill>
                <a:srgbClr val="CC9900"/>
              </a:solidFill>
            </a:endParaRPr>
          </a:p>
        </p:txBody>
      </p:sp>
      <p:sp>
        <p:nvSpPr>
          <p:cNvPr id="7" name="Organigramme : Carte perforée 6"/>
          <p:cNvSpPr/>
          <p:nvPr/>
        </p:nvSpPr>
        <p:spPr>
          <a:xfrm>
            <a:off x="5035947" y="1772816"/>
            <a:ext cx="904205" cy="1080120"/>
          </a:xfrm>
          <a:prstGeom prst="flowChartPunchedCard">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err="1" smtClean="0">
                <a:solidFill>
                  <a:schemeClr val="tx1"/>
                </a:solidFill>
              </a:rPr>
              <a:t>Bulk</a:t>
            </a:r>
            <a:endParaRPr lang="fr-FR" sz="1600" b="1" dirty="0" smtClean="0">
              <a:solidFill>
                <a:schemeClr val="tx1"/>
              </a:solidFill>
            </a:endParaRPr>
          </a:p>
          <a:p>
            <a:pPr algn="ctr"/>
            <a:r>
              <a:rPr lang="fr-FR" sz="1100" b="1" dirty="0">
                <a:solidFill>
                  <a:schemeClr val="tx1"/>
                </a:solidFill>
              </a:rPr>
              <a:t> </a:t>
            </a:r>
            <a:r>
              <a:rPr lang="fr-FR" sz="1100" b="1" dirty="0" err="1" smtClean="0">
                <a:solidFill>
                  <a:schemeClr val="tx1"/>
                </a:solidFill>
              </a:rPr>
              <a:t>wav</a:t>
            </a:r>
            <a:r>
              <a:rPr lang="fr-FR" sz="1100" b="1" dirty="0" smtClean="0">
                <a:solidFill>
                  <a:schemeClr val="tx1"/>
                </a:solidFill>
              </a:rPr>
              <a:t> files</a:t>
            </a:r>
          </a:p>
          <a:p>
            <a:pPr algn="ctr"/>
            <a:r>
              <a:rPr lang="fr-FR" sz="1100" b="1" dirty="0" err="1" smtClean="0">
                <a:solidFill>
                  <a:schemeClr val="tx1"/>
                </a:solidFill>
              </a:rPr>
              <a:t>Bulk</a:t>
            </a:r>
            <a:r>
              <a:rPr lang="fr-FR" sz="1100" b="1" dirty="0" smtClean="0">
                <a:solidFill>
                  <a:schemeClr val="tx1"/>
                </a:solidFill>
              </a:rPr>
              <a:t> info</a:t>
            </a:r>
            <a:endParaRPr lang="fr-FR" sz="1100" b="1" dirty="0">
              <a:solidFill>
                <a:schemeClr val="tx1"/>
              </a:solidFill>
            </a:endParaRPr>
          </a:p>
        </p:txBody>
      </p:sp>
      <p:sp>
        <p:nvSpPr>
          <p:cNvPr id="8" name="Content Placeholder 2"/>
          <p:cNvSpPr>
            <a:spLocks noGrp="1"/>
          </p:cNvSpPr>
          <p:nvPr>
            <p:ph idx="1"/>
          </p:nvPr>
        </p:nvSpPr>
        <p:spPr>
          <a:xfrm>
            <a:off x="0" y="908050"/>
            <a:ext cx="9144000" cy="864766"/>
          </a:xfrm>
        </p:spPr>
        <p:txBody>
          <a:bodyPr/>
          <a:lstStyle/>
          <a:p>
            <a:pPr algn="just"/>
            <a:r>
              <a:rPr lang="en-GB" sz="1800" dirty="0" smtClean="0"/>
              <a:t>Step 1, creation of a bulk (a zip file containing the wav files and description file)</a:t>
            </a:r>
            <a:r>
              <a:rPr lang="en-GB" sz="1600" dirty="0" smtClean="0"/>
              <a:t> </a:t>
            </a:r>
            <a:endParaRPr lang="en-GB" sz="12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sp>
        <p:nvSpPr>
          <p:cNvPr id="9" name="Rectangle 8"/>
          <p:cNvSpPr/>
          <p:nvPr/>
        </p:nvSpPr>
        <p:spPr>
          <a:xfrm>
            <a:off x="2267744" y="1956941"/>
            <a:ext cx="1584176" cy="720080"/>
          </a:xfrm>
          <a:prstGeom prst="rect">
            <a:avLst/>
          </a:prstGeom>
          <a:solidFill>
            <a:srgbClr val="E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rgbClr val="CC9900"/>
                </a:solidFill>
              </a:rPr>
              <a:t>Interface</a:t>
            </a:r>
            <a:endParaRPr lang="fr-FR" sz="1400" b="1" dirty="0">
              <a:solidFill>
                <a:srgbClr val="CC9900"/>
              </a:solidFill>
            </a:endParaRPr>
          </a:p>
        </p:txBody>
      </p:sp>
      <p:sp>
        <p:nvSpPr>
          <p:cNvPr id="10" name="Content Placeholder 2"/>
          <p:cNvSpPr txBox="1">
            <a:spLocks/>
          </p:cNvSpPr>
          <p:nvPr/>
        </p:nvSpPr>
        <p:spPr bwMode="auto">
          <a:xfrm>
            <a:off x="4613" y="2636242"/>
            <a:ext cx="9144000" cy="864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2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3"/>
              </a:buBlip>
              <a:defRPr sz="2000">
                <a:solidFill>
                  <a:schemeClr val="tx1"/>
                </a:solidFill>
                <a:latin typeface="+mn-lt"/>
                <a:cs typeface="+mn-cs"/>
              </a:defRPr>
            </a:lvl2pPr>
            <a:lvl3pPr marL="1143000" indent="-228600" algn="l" rtl="0" eaLnBrk="0" fontAlgn="base" hangingPunct="0">
              <a:spcBef>
                <a:spcPct val="20000"/>
              </a:spcBef>
              <a:spcAft>
                <a:spcPct val="0"/>
              </a:spcAft>
              <a:buBlip>
                <a:blip r:embed="rId4"/>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a:lstStyle>
          <a:p>
            <a:pPr algn="just"/>
            <a:r>
              <a:rPr lang="en-GB" sz="1800" dirty="0" smtClean="0"/>
              <a:t>Step 2, store the bulk in the repository</a:t>
            </a:r>
            <a:r>
              <a:rPr lang="en-GB" sz="1600" dirty="0" smtClean="0"/>
              <a:t> </a:t>
            </a:r>
            <a:endParaRPr lang="en-GB" sz="1200" dirty="0" smtClean="0"/>
          </a:p>
          <a:p>
            <a:endParaRPr lang="en-GB" sz="1400" dirty="0" smtClean="0"/>
          </a:p>
          <a:p>
            <a:pPr>
              <a:buFontTx/>
              <a:buNone/>
            </a:pPr>
            <a:endParaRPr lang="en-GB"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endParaRPr lang="en-US" sz="1400" dirty="0"/>
          </a:p>
        </p:txBody>
      </p:sp>
      <p:sp>
        <p:nvSpPr>
          <p:cNvPr id="11" name="Flèche droite 10"/>
          <p:cNvSpPr/>
          <p:nvPr/>
        </p:nvSpPr>
        <p:spPr>
          <a:xfrm>
            <a:off x="4041832" y="3820939"/>
            <a:ext cx="850099" cy="360040"/>
          </a:xfrm>
          <a:prstGeom prst="rightArrow">
            <a:avLst/>
          </a:prstGeom>
          <a:solidFill>
            <a:srgbClr val="E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CC9900"/>
                </a:solidFill>
              </a:rPr>
              <a:t>stores</a:t>
            </a:r>
            <a:endParaRPr lang="fr-FR" sz="1200" b="1" dirty="0">
              <a:solidFill>
                <a:srgbClr val="CC9900"/>
              </a:solidFill>
            </a:endParaRPr>
          </a:p>
        </p:txBody>
      </p:sp>
      <p:sp>
        <p:nvSpPr>
          <p:cNvPr id="12" name="Organigramme : Carte perforée 11"/>
          <p:cNvSpPr/>
          <p:nvPr/>
        </p:nvSpPr>
        <p:spPr>
          <a:xfrm>
            <a:off x="5035947" y="3429000"/>
            <a:ext cx="904205" cy="1080120"/>
          </a:xfrm>
          <a:prstGeom prst="flowChartPunchedCard">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err="1" smtClean="0">
                <a:solidFill>
                  <a:schemeClr val="tx1"/>
                </a:solidFill>
              </a:rPr>
              <a:t>Bulk</a:t>
            </a:r>
            <a:endParaRPr lang="fr-FR" sz="1600" b="1" dirty="0" smtClean="0">
              <a:solidFill>
                <a:schemeClr val="tx1"/>
              </a:solidFill>
            </a:endParaRPr>
          </a:p>
          <a:p>
            <a:pPr algn="ctr"/>
            <a:r>
              <a:rPr lang="fr-FR" sz="1100" b="1" dirty="0">
                <a:solidFill>
                  <a:schemeClr val="tx1"/>
                </a:solidFill>
              </a:rPr>
              <a:t> </a:t>
            </a:r>
            <a:r>
              <a:rPr lang="fr-FR" sz="1100" b="1" dirty="0" err="1" smtClean="0">
                <a:solidFill>
                  <a:schemeClr val="tx1"/>
                </a:solidFill>
              </a:rPr>
              <a:t>wav</a:t>
            </a:r>
            <a:r>
              <a:rPr lang="fr-FR" sz="1100" b="1" dirty="0" smtClean="0">
                <a:solidFill>
                  <a:schemeClr val="tx1"/>
                </a:solidFill>
              </a:rPr>
              <a:t> files</a:t>
            </a:r>
          </a:p>
          <a:p>
            <a:pPr algn="ctr"/>
            <a:r>
              <a:rPr lang="fr-FR" sz="1100" b="1" dirty="0" err="1" smtClean="0">
                <a:solidFill>
                  <a:schemeClr val="tx1"/>
                </a:solidFill>
              </a:rPr>
              <a:t>Bulk</a:t>
            </a:r>
            <a:r>
              <a:rPr lang="fr-FR" sz="1100" b="1" dirty="0" smtClean="0">
                <a:solidFill>
                  <a:schemeClr val="tx1"/>
                </a:solidFill>
              </a:rPr>
              <a:t> info</a:t>
            </a:r>
            <a:endParaRPr lang="fr-FR" sz="1100" b="1" dirty="0">
              <a:solidFill>
                <a:schemeClr val="tx1"/>
              </a:solidFill>
            </a:endParaRPr>
          </a:p>
        </p:txBody>
      </p:sp>
      <p:sp>
        <p:nvSpPr>
          <p:cNvPr id="13" name="Rectangle 12"/>
          <p:cNvSpPr/>
          <p:nvPr/>
        </p:nvSpPr>
        <p:spPr>
          <a:xfrm>
            <a:off x="2267744" y="3613125"/>
            <a:ext cx="1584176" cy="720080"/>
          </a:xfrm>
          <a:prstGeom prst="rect">
            <a:avLst/>
          </a:prstGeom>
          <a:solidFill>
            <a:srgbClr val="E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err="1">
                <a:solidFill>
                  <a:srgbClr val="CC9900"/>
                </a:solidFill>
              </a:rPr>
              <a:t>P</a:t>
            </a:r>
            <a:r>
              <a:rPr lang="fr-FR" sz="1400" b="1" dirty="0" err="1" smtClean="0">
                <a:solidFill>
                  <a:srgbClr val="CC9900"/>
                </a:solidFill>
              </a:rPr>
              <a:t>rovisioning</a:t>
            </a:r>
            <a:endParaRPr lang="fr-FR" sz="1400" b="1" dirty="0">
              <a:solidFill>
                <a:srgbClr val="CC9900"/>
              </a:solidFill>
            </a:endParaRPr>
          </a:p>
        </p:txBody>
      </p:sp>
      <p:sp>
        <p:nvSpPr>
          <p:cNvPr id="14" name="Content Placeholder 2"/>
          <p:cNvSpPr txBox="1">
            <a:spLocks/>
          </p:cNvSpPr>
          <p:nvPr/>
        </p:nvSpPr>
        <p:spPr bwMode="auto">
          <a:xfrm>
            <a:off x="6020" y="4220418"/>
            <a:ext cx="9144000" cy="864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2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3"/>
              </a:buBlip>
              <a:defRPr sz="2000">
                <a:solidFill>
                  <a:schemeClr val="tx1"/>
                </a:solidFill>
                <a:latin typeface="+mn-lt"/>
                <a:cs typeface="+mn-cs"/>
              </a:defRPr>
            </a:lvl2pPr>
            <a:lvl3pPr marL="1143000" indent="-228600" algn="l" rtl="0" eaLnBrk="0" fontAlgn="base" hangingPunct="0">
              <a:spcBef>
                <a:spcPct val="20000"/>
              </a:spcBef>
              <a:spcAft>
                <a:spcPct val="0"/>
              </a:spcAft>
              <a:buBlip>
                <a:blip r:embed="rId4"/>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a:lstStyle>
          <a:p>
            <a:pPr algn="just"/>
            <a:r>
              <a:rPr lang="en-GB" sz="1800" dirty="0" smtClean="0"/>
              <a:t>Step 3, call the ingestion request interface with the bulk id</a:t>
            </a:r>
            <a:r>
              <a:rPr lang="en-GB" sz="1600" dirty="0" smtClean="0"/>
              <a:t> </a:t>
            </a:r>
            <a:endParaRPr lang="en-GB" sz="1200" dirty="0" smtClean="0"/>
          </a:p>
          <a:p>
            <a:endParaRPr lang="en-GB" sz="1400" dirty="0" smtClean="0"/>
          </a:p>
          <a:p>
            <a:pPr>
              <a:buFontTx/>
              <a:buNone/>
            </a:pPr>
            <a:endParaRPr lang="en-GB"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endParaRPr lang="en-US" sz="1400" dirty="0"/>
          </a:p>
        </p:txBody>
      </p:sp>
      <p:sp>
        <p:nvSpPr>
          <p:cNvPr id="15" name="Rectangle 14"/>
          <p:cNvSpPr/>
          <p:nvPr/>
        </p:nvSpPr>
        <p:spPr>
          <a:xfrm>
            <a:off x="2267744" y="5157192"/>
            <a:ext cx="1584176" cy="720080"/>
          </a:xfrm>
          <a:prstGeom prst="rect">
            <a:avLst/>
          </a:prstGeom>
          <a:solidFill>
            <a:srgbClr val="E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rgbClr val="CC9900"/>
                </a:solidFill>
              </a:rPr>
              <a:t>Interface</a:t>
            </a:r>
            <a:endParaRPr lang="fr-FR" sz="1400" b="1" dirty="0">
              <a:solidFill>
                <a:srgbClr val="CC9900"/>
              </a:solidFill>
            </a:endParaRPr>
          </a:p>
        </p:txBody>
      </p:sp>
      <p:sp>
        <p:nvSpPr>
          <p:cNvPr id="16" name="Flèche droite 15"/>
          <p:cNvSpPr/>
          <p:nvPr/>
        </p:nvSpPr>
        <p:spPr>
          <a:xfrm>
            <a:off x="4041832" y="5301208"/>
            <a:ext cx="850099" cy="360040"/>
          </a:xfrm>
          <a:prstGeom prst="rightArrow">
            <a:avLst/>
          </a:prstGeom>
          <a:solidFill>
            <a:srgbClr val="E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CC9900"/>
                </a:solidFill>
              </a:rPr>
              <a:t>calls</a:t>
            </a:r>
            <a:endParaRPr lang="fr-FR" sz="1200" b="1" dirty="0">
              <a:solidFill>
                <a:srgbClr val="CC9900"/>
              </a:solidFill>
            </a:endParaRPr>
          </a:p>
        </p:txBody>
      </p:sp>
      <p:sp>
        <p:nvSpPr>
          <p:cNvPr id="17" name="Rectangle 16"/>
          <p:cNvSpPr/>
          <p:nvPr/>
        </p:nvSpPr>
        <p:spPr>
          <a:xfrm>
            <a:off x="5054790" y="5125293"/>
            <a:ext cx="1584176" cy="720080"/>
          </a:xfrm>
          <a:prstGeom prst="rect">
            <a:avLst/>
          </a:prstGeom>
          <a:solidFill>
            <a:srgbClr val="E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rgbClr val="CC9900"/>
                </a:solidFill>
              </a:rPr>
              <a:t>Ingestion System</a:t>
            </a:r>
            <a:endParaRPr lang="fr-FR" sz="1400" b="1" dirty="0">
              <a:solidFill>
                <a:srgbClr val="CC9900"/>
              </a:solidFill>
            </a:endParaRPr>
          </a:p>
        </p:txBody>
      </p:sp>
    </p:spTree>
    <p:extLst>
      <p:ext uri="{BB962C8B-B14F-4D97-AF65-F5344CB8AC3E}">
        <p14:creationId xmlns:p14="http://schemas.microsoft.com/office/powerpoint/2010/main" val="3572115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fr-FR" sz="2400" dirty="0" smtClean="0">
                <a:solidFill>
                  <a:schemeClr val="bg1"/>
                </a:solidFill>
              </a:rPr>
              <a:t>Ingestion </a:t>
            </a:r>
            <a:r>
              <a:rPr lang="fr-FR" sz="2400" dirty="0" err="1" smtClean="0">
                <a:solidFill>
                  <a:schemeClr val="bg1"/>
                </a:solidFill>
              </a:rPr>
              <a:t>process</a:t>
            </a:r>
            <a:r>
              <a:rPr lang="fr-FR" sz="2400" dirty="0" smtClean="0">
                <a:solidFill>
                  <a:schemeClr val="bg1"/>
                </a:solidFill>
              </a:rPr>
              <a:t> (2/3)</a:t>
            </a:r>
            <a:endParaRPr lang="fr-FR" sz="2400" dirty="0">
              <a:solidFill>
                <a:schemeClr val="bg1"/>
              </a:solidFill>
            </a:endParaRPr>
          </a:p>
        </p:txBody>
      </p:sp>
      <p:sp>
        <p:nvSpPr>
          <p:cNvPr id="8" name="Content Placeholder 2"/>
          <p:cNvSpPr>
            <a:spLocks noGrp="1"/>
          </p:cNvSpPr>
          <p:nvPr>
            <p:ph idx="1"/>
          </p:nvPr>
        </p:nvSpPr>
        <p:spPr>
          <a:xfrm>
            <a:off x="0" y="908050"/>
            <a:ext cx="9144000" cy="864766"/>
          </a:xfrm>
        </p:spPr>
        <p:txBody>
          <a:bodyPr/>
          <a:lstStyle/>
          <a:p>
            <a:pPr algn="just"/>
            <a:r>
              <a:rPr lang="en-GB" sz="1800" dirty="0" smtClean="0"/>
              <a:t>The ingestion system is a multi-threaded job which is in charge of the actual ingestion of the master files in the system</a:t>
            </a:r>
            <a:r>
              <a:rPr lang="en-GB" sz="1600" dirty="0" smtClean="0"/>
              <a:t> </a:t>
            </a:r>
            <a:endParaRPr lang="en-GB" sz="12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pic>
        <p:nvPicPr>
          <p:cNvPr id="16386" name="Picture 2" descr="D:\Users\manuel.claveras\AppData\Local\Microsoft\Windows\Temporary Internet Files\Content.IE5\WMTQ2KV8\MC90037104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2086304"/>
            <a:ext cx="988343" cy="1126672"/>
          </a:xfrm>
          <a:prstGeom prst="rect">
            <a:avLst/>
          </a:prstGeom>
          <a:noFill/>
          <a:extLst>
            <a:ext uri="{909E8E84-426E-40DD-AFC4-6F175D3DCCD1}">
              <a14:hiddenFill xmlns:a14="http://schemas.microsoft.com/office/drawing/2010/main">
                <a:solidFill>
                  <a:srgbClr val="FFFFFF"/>
                </a:solidFill>
              </a14:hiddenFill>
            </a:ext>
          </a:extLst>
        </p:spPr>
      </p:pic>
      <p:sp>
        <p:nvSpPr>
          <p:cNvPr id="18" name="Flèche droite 17"/>
          <p:cNvSpPr/>
          <p:nvPr/>
        </p:nvSpPr>
        <p:spPr>
          <a:xfrm>
            <a:off x="1115616" y="2492896"/>
            <a:ext cx="720080" cy="360040"/>
          </a:xfrm>
          <a:prstGeom prst="rightArrow">
            <a:avLst/>
          </a:prstGeom>
          <a:solidFill>
            <a:srgbClr val="E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1" dirty="0">
              <a:solidFill>
                <a:srgbClr val="CC9900"/>
              </a:solidFill>
            </a:endParaRPr>
          </a:p>
        </p:txBody>
      </p:sp>
      <p:sp>
        <p:nvSpPr>
          <p:cNvPr id="19" name="Organigramme : Décision 18"/>
          <p:cNvSpPr/>
          <p:nvPr/>
        </p:nvSpPr>
        <p:spPr>
          <a:xfrm>
            <a:off x="1907704" y="2172965"/>
            <a:ext cx="1850942" cy="1008112"/>
          </a:xfrm>
          <a:prstGeom prst="flowChartDecision">
            <a:avLst/>
          </a:prstGeom>
          <a:solidFill>
            <a:srgbClr val="E7D0B7"/>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rgbClr val="CC9900"/>
                </a:solidFill>
              </a:rPr>
              <a:t>Bulk</a:t>
            </a:r>
            <a:r>
              <a:rPr lang="fr-FR" sz="1200" b="1" dirty="0" smtClean="0">
                <a:solidFill>
                  <a:srgbClr val="CC9900"/>
                </a:solidFill>
              </a:rPr>
              <a:t> info </a:t>
            </a:r>
            <a:r>
              <a:rPr lang="fr-FR" sz="1200" b="1" dirty="0" err="1" smtClean="0">
                <a:solidFill>
                  <a:srgbClr val="CC9900"/>
                </a:solidFill>
              </a:rPr>
              <a:t>compliant</a:t>
            </a:r>
            <a:r>
              <a:rPr lang="fr-FR" sz="1200" b="1" dirty="0" smtClean="0">
                <a:solidFill>
                  <a:srgbClr val="CC9900"/>
                </a:solidFill>
              </a:rPr>
              <a:t>?</a:t>
            </a:r>
            <a:endParaRPr lang="fr-FR" sz="1200" b="1" dirty="0">
              <a:solidFill>
                <a:srgbClr val="CC9900"/>
              </a:solidFill>
            </a:endParaRPr>
          </a:p>
        </p:txBody>
      </p:sp>
      <p:sp>
        <p:nvSpPr>
          <p:cNvPr id="20" name="Flèche droite 19"/>
          <p:cNvSpPr/>
          <p:nvPr/>
        </p:nvSpPr>
        <p:spPr>
          <a:xfrm>
            <a:off x="3851920" y="2492896"/>
            <a:ext cx="720080" cy="360040"/>
          </a:xfrm>
          <a:prstGeom prst="rightArrow">
            <a:avLst/>
          </a:prstGeom>
          <a:solidFill>
            <a:srgbClr val="C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008000"/>
                </a:solidFill>
              </a:rPr>
              <a:t>YES</a:t>
            </a:r>
            <a:endParaRPr lang="fr-FR" sz="1200" b="1" dirty="0">
              <a:solidFill>
                <a:srgbClr val="008000"/>
              </a:solidFill>
            </a:endParaRPr>
          </a:p>
        </p:txBody>
      </p:sp>
      <p:sp>
        <p:nvSpPr>
          <p:cNvPr id="21" name="Organigramme : Décision 20"/>
          <p:cNvSpPr/>
          <p:nvPr/>
        </p:nvSpPr>
        <p:spPr>
          <a:xfrm>
            <a:off x="4644008" y="2175388"/>
            <a:ext cx="1850942" cy="1008112"/>
          </a:xfrm>
          <a:prstGeom prst="flowChartDecision">
            <a:avLst/>
          </a:prstGeom>
          <a:solidFill>
            <a:srgbClr val="E7D0B7"/>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CC9900"/>
                </a:solidFill>
              </a:rPr>
              <a:t>Files are </a:t>
            </a:r>
            <a:r>
              <a:rPr lang="fr-FR" sz="1200" b="1" dirty="0" err="1" smtClean="0">
                <a:solidFill>
                  <a:srgbClr val="CC9900"/>
                </a:solidFill>
              </a:rPr>
              <a:t>valid</a:t>
            </a:r>
            <a:r>
              <a:rPr lang="fr-FR" sz="1200" b="1" dirty="0" smtClean="0">
                <a:solidFill>
                  <a:srgbClr val="CC9900"/>
                </a:solidFill>
              </a:rPr>
              <a:t>?</a:t>
            </a:r>
            <a:endParaRPr lang="fr-FR" sz="1200" b="1" dirty="0">
              <a:solidFill>
                <a:srgbClr val="CC9900"/>
              </a:solidFill>
            </a:endParaRPr>
          </a:p>
        </p:txBody>
      </p:sp>
      <p:sp>
        <p:nvSpPr>
          <p:cNvPr id="22" name="Flèche droite 21"/>
          <p:cNvSpPr/>
          <p:nvPr/>
        </p:nvSpPr>
        <p:spPr>
          <a:xfrm>
            <a:off x="6588224" y="2492896"/>
            <a:ext cx="720080" cy="360040"/>
          </a:xfrm>
          <a:prstGeom prst="rightArrow">
            <a:avLst/>
          </a:prstGeom>
          <a:solidFill>
            <a:srgbClr val="C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008000"/>
                </a:solidFill>
              </a:rPr>
              <a:t>YES</a:t>
            </a:r>
            <a:endParaRPr lang="fr-FR" sz="1200" b="1" dirty="0">
              <a:solidFill>
                <a:srgbClr val="008000"/>
              </a:solidFill>
            </a:endParaRPr>
          </a:p>
        </p:txBody>
      </p:sp>
      <p:sp>
        <p:nvSpPr>
          <p:cNvPr id="23" name="Rectangle 22"/>
          <p:cNvSpPr/>
          <p:nvPr/>
        </p:nvSpPr>
        <p:spPr>
          <a:xfrm>
            <a:off x="7452320" y="2306348"/>
            <a:ext cx="1584176" cy="720080"/>
          </a:xfrm>
          <a:prstGeom prst="rect">
            <a:avLst/>
          </a:prstGeom>
          <a:solidFill>
            <a:srgbClr val="C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rgbClr val="008000"/>
                </a:solidFill>
              </a:rPr>
              <a:t>BIND</a:t>
            </a:r>
            <a:endParaRPr lang="fr-FR" sz="1400" b="1" dirty="0">
              <a:solidFill>
                <a:srgbClr val="008000"/>
              </a:solidFill>
            </a:endParaRPr>
          </a:p>
        </p:txBody>
      </p:sp>
      <p:sp>
        <p:nvSpPr>
          <p:cNvPr id="24" name="Flèche droite 23"/>
          <p:cNvSpPr/>
          <p:nvPr/>
        </p:nvSpPr>
        <p:spPr>
          <a:xfrm rot="5400000">
            <a:off x="2451128" y="3465004"/>
            <a:ext cx="720080" cy="360040"/>
          </a:xfrm>
          <a:prstGeom prst="rightArrow">
            <a:avLst/>
          </a:prstGeom>
          <a:solidFill>
            <a:srgbClr val="E8BEB6"/>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FF0000"/>
                </a:solidFill>
              </a:rPr>
              <a:t>NO</a:t>
            </a:r>
            <a:endParaRPr lang="fr-FR" sz="1200" b="1" dirty="0">
              <a:solidFill>
                <a:srgbClr val="FF0000"/>
              </a:solidFill>
            </a:endParaRPr>
          </a:p>
        </p:txBody>
      </p:sp>
      <p:sp>
        <p:nvSpPr>
          <p:cNvPr id="25" name="Flèche droite 24"/>
          <p:cNvSpPr/>
          <p:nvPr/>
        </p:nvSpPr>
        <p:spPr>
          <a:xfrm rot="5400000">
            <a:off x="5213544" y="3465004"/>
            <a:ext cx="720080" cy="360040"/>
          </a:xfrm>
          <a:prstGeom prst="rightArrow">
            <a:avLst/>
          </a:prstGeom>
          <a:solidFill>
            <a:srgbClr val="E8BEB6"/>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FF0000"/>
                </a:solidFill>
              </a:rPr>
              <a:t>NO</a:t>
            </a:r>
            <a:endParaRPr lang="fr-FR" sz="1200" b="1" dirty="0">
              <a:solidFill>
                <a:srgbClr val="FF0000"/>
              </a:solidFill>
            </a:endParaRPr>
          </a:p>
        </p:txBody>
      </p:sp>
      <p:pic>
        <p:nvPicPr>
          <p:cNvPr id="26" name="Picture 4" descr="D:\Users\manuel.claveras\AppData\Local\Microsoft\Windows\Temporary Internet Files\Content.IE5\WMTQ2KV8\MC90032003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8932" y="4208032"/>
            <a:ext cx="936625" cy="58896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D:\Users\manuel.claveras\AppData\Local\Microsoft\Windows\Temporary Internet Files\Content.IE5\WMTQ2KV8\MC90032003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7322" y="4280197"/>
            <a:ext cx="936625" cy="58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03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ppt_x"/>
                                          </p:val>
                                        </p:tav>
                                        <p:tav tm="100000">
                                          <p:val>
                                            <p:strVal val="#ppt_x"/>
                                          </p:val>
                                        </p:tav>
                                      </p:tavLst>
                                    </p:anim>
                                    <p:anim calcmode="lin" valueType="num">
                                      <p:cBhvr additive="base">
                                        <p:cTn id="8" dur="500" fill="hold"/>
                                        <p:tgtEl>
                                          <p:spTgt spid="163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1000"/>
                                        <p:tgtEl>
                                          <p:spTgt spid="26"/>
                                        </p:tgtEl>
                                      </p:cBhvr>
                                    </p:animEffect>
                                    <p:anim calcmode="lin" valueType="num">
                                      <p:cBhvr>
                                        <p:cTn id="26" dur="1000" fill="hold"/>
                                        <p:tgtEl>
                                          <p:spTgt spid="26"/>
                                        </p:tgtEl>
                                        <p:attrNameLst>
                                          <p:attrName>ppt_x</p:attrName>
                                        </p:attrNameLst>
                                      </p:cBhvr>
                                      <p:tavLst>
                                        <p:tav tm="0">
                                          <p:val>
                                            <p:strVal val="#ppt_x"/>
                                          </p:val>
                                        </p:tav>
                                        <p:tav tm="100000">
                                          <p:val>
                                            <p:strVal val="#ppt_x"/>
                                          </p:val>
                                        </p:tav>
                                      </p:tavLst>
                                    </p:anim>
                                    <p:anim calcmode="lin" valueType="num">
                                      <p:cBhvr>
                                        <p:cTn id="2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1000"/>
                                        <p:tgtEl>
                                          <p:spTgt spid="23"/>
                                        </p:tgtEl>
                                      </p:cBhvr>
                                    </p:animEffect>
                                    <p:anim calcmode="lin" valueType="num">
                                      <p:cBhvr>
                                        <p:cTn id="56" dur="1000" fill="hold"/>
                                        <p:tgtEl>
                                          <p:spTgt spid="23"/>
                                        </p:tgtEl>
                                        <p:attrNameLst>
                                          <p:attrName>ppt_x</p:attrName>
                                        </p:attrNameLst>
                                      </p:cBhvr>
                                      <p:tavLst>
                                        <p:tav tm="0">
                                          <p:val>
                                            <p:strVal val="#ppt_x"/>
                                          </p:val>
                                        </p:tav>
                                        <p:tav tm="100000">
                                          <p:val>
                                            <p:strVal val="#ppt_x"/>
                                          </p:val>
                                        </p:tav>
                                      </p:tavLst>
                                    </p:anim>
                                    <p:anim calcmode="lin" valueType="num">
                                      <p:cBhvr>
                                        <p:cTn id="5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fr-FR" sz="2400" dirty="0" smtClean="0">
                <a:solidFill>
                  <a:schemeClr val="bg1"/>
                </a:solidFill>
              </a:rPr>
              <a:t>Ingestion </a:t>
            </a:r>
            <a:r>
              <a:rPr lang="fr-FR" sz="2400" dirty="0" err="1" smtClean="0">
                <a:solidFill>
                  <a:schemeClr val="bg1"/>
                </a:solidFill>
              </a:rPr>
              <a:t>process</a:t>
            </a:r>
            <a:r>
              <a:rPr lang="fr-FR" sz="2400" dirty="0" smtClean="0">
                <a:solidFill>
                  <a:schemeClr val="bg1"/>
                </a:solidFill>
              </a:rPr>
              <a:t> (3/3)</a:t>
            </a:r>
            <a:endParaRPr lang="fr-FR" sz="2400" dirty="0">
              <a:solidFill>
                <a:schemeClr val="bg1"/>
              </a:solidFill>
            </a:endParaRPr>
          </a:p>
        </p:txBody>
      </p:sp>
      <p:sp>
        <p:nvSpPr>
          <p:cNvPr id="8" name="Content Placeholder 2"/>
          <p:cNvSpPr>
            <a:spLocks noGrp="1"/>
          </p:cNvSpPr>
          <p:nvPr>
            <p:ph idx="1"/>
          </p:nvPr>
        </p:nvSpPr>
        <p:spPr>
          <a:xfrm>
            <a:off x="0" y="908050"/>
            <a:ext cx="9144000" cy="864766"/>
          </a:xfrm>
        </p:spPr>
        <p:txBody>
          <a:bodyPr/>
          <a:lstStyle/>
          <a:p>
            <a:pPr algn="just"/>
            <a:r>
              <a:rPr lang="en-GB" sz="1600" dirty="0" smtClean="0"/>
              <a:t>Technical verification are done using the edit type of the corresponding asset</a:t>
            </a:r>
          </a:p>
          <a:p>
            <a:pPr lvl="1" algn="just"/>
            <a:r>
              <a:rPr lang="en-GB" sz="1400" dirty="0" smtClean="0"/>
              <a:t>PRV_MASTER_FORMAT_DEFINITION table stores the technical requirement per edit type</a:t>
            </a:r>
          </a:p>
          <a:p>
            <a:pPr lvl="1" algn="just"/>
            <a:r>
              <a:rPr lang="en-GB" sz="1400" dirty="0" smtClean="0"/>
              <a:t>There are several formats per edit type, for instance images can be TIFF, JPEG or GIF</a:t>
            </a:r>
          </a:p>
          <a:p>
            <a:pPr lvl="1" algn="just"/>
            <a:r>
              <a:rPr lang="en-GB" sz="1400" dirty="0" smtClean="0"/>
              <a:t>The exhaustive list of </a:t>
            </a:r>
            <a:r>
              <a:rPr lang="en-GB" sz="1400" dirty="0" err="1" smtClean="0"/>
              <a:t>echnical</a:t>
            </a:r>
            <a:r>
              <a:rPr lang="en-GB" sz="1400" dirty="0" smtClean="0"/>
              <a:t> verifications can be found in the DSC Product Configuration document.</a:t>
            </a:r>
          </a:p>
          <a:p>
            <a:pPr marL="457200" lvl="1" indent="0" algn="just">
              <a:buNone/>
            </a:pPr>
            <a:endParaRPr lang="en-GB" sz="1400" dirty="0" smtClean="0"/>
          </a:p>
          <a:p>
            <a:pPr algn="just"/>
            <a:r>
              <a:rPr lang="en-GB" sz="1600" dirty="0" smtClean="0"/>
              <a:t>The bind is done by the Asset Management module:</a:t>
            </a:r>
          </a:p>
          <a:p>
            <a:pPr lvl="1" algn="just"/>
            <a:r>
              <a:rPr lang="en-GB" sz="1400" dirty="0" smtClean="0"/>
              <a:t>With UPC &amp; Edit typ</a:t>
            </a:r>
            <a:r>
              <a:rPr lang="en-GB" sz="1400" dirty="0" smtClean="0"/>
              <a:t>e for mobile products</a:t>
            </a:r>
          </a:p>
          <a:p>
            <a:pPr lvl="1" algn="just"/>
            <a:r>
              <a:rPr lang="en-GB" sz="1400" dirty="0" smtClean="0"/>
              <a:t>With ISRC for images</a:t>
            </a:r>
          </a:p>
          <a:p>
            <a:pPr lvl="1" algn="just"/>
            <a:r>
              <a:rPr lang="en-GB" sz="1400" dirty="0" smtClean="0"/>
              <a:t>With</a:t>
            </a:r>
            <a:r>
              <a:rPr lang="en-GB" sz="1400" dirty="0" smtClean="0"/>
              <a:t> </a:t>
            </a:r>
            <a:r>
              <a:rPr lang="en-GB" sz="1400" dirty="0" smtClean="0"/>
              <a:t>UPC &amp; ISRC for products</a:t>
            </a:r>
            <a:endParaRPr lang="en-GB" sz="10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spTree>
    <p:extLst>
      <p:ext uri="{BB962C8B-B14F-4D97-AF65-F5344CB8AC3E}">
        <p14:creationId xmlns:p14="http://schemas.microsoft.com/office/powerpoint/2010/main" val="2383658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fr-FR" sz="2400" dirty="0" err="1" smtClean="0">
                <a:solidFill>
                  <a:schemeClr val="bg1"/>
                </a:solidFill>
              </a:rPr>
              <a:t>Error</a:t>
            </a:r>
            <a:r>
              <a:rPr lang="fr-FR" sz="2400" dirty="0" smtClean="0">
                <a:solidFill>
                  <a:schemeClr val="bg1"/>
                </a:solidFill>
              </a:rPr>
              <a:t> </a:t>
            </a:r>
            <a:r>
              <a:rPr lang="fr-FR" sz="2400" dirty="0" err="1" smtClean="0">
                <a:solidFill>
                  <a:schemeClr val="bg1"/>
                </a:solidFill>
              </a:rPr>
              <a:t>handling</a:t>
            </a:r>
            <a:r>
              <a:rPr lang="fr-FR" sz="2400" dirty="0" smtClean="0">
                <a:solidFill>
                  <a:schemeClr val="bg1"/>
                </a:solidFill>
              </a:rPr>
              <a:t> and monitoring</a:t>
            </a:r>
            <a:endParaRPr lang="fr-FR" sz="2400" dirty="0">
              <a:solidFill>
                <a:schemeClr val="bg1"/>
              </a:solidFil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794" y="3265949"/>
            <a:ext cx="7626622" cy="3403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idx="1"/>
          </p:nvPr>
        </p:nvSpPr>
        <p:spPr>
          <a:xfrm>
            <a:off x="0" y="620688"/>
            <a:ext cx="9144000" cy="864766"/>
          </a:xfrm>
        </p:spPr>
        <p:txBody>
          <a:bodyPr/>
          <a:lstStyle/>
          <a:p>
            <a:r>
              <a:rPr lang="en-GB" sz="1800" dirty="0" smtClean="0"/>
              <a:t>Errors are documented in confluence: </a:t>
            </a:r>
            <a:r>
              <a:rPr lang="fr-FR" sz="1800" dirty="0">
                <a:hlinkClick r:id="rId3"/>
              </a:rPr>
              <a:t>http://confluence.pro.paris.digiplug.com/confluence/display/ATLC/IT+Support+Documentation+-+Home</a:t>
            </a:r>
            <a:endParaRPr lang="en-GB" sz="1800" dirty="0" smtClean="0"/>
          </a:p>
          <a:p>
            <a:pPr algn="just"/>
            <a:r>
              <a:rPr lang="en-GB" sz="1800" dirty="0" smtClean="0"/>
              <a:t>Errors are stored in INT_BINARY_TRANSACTION table, interesting fields for investigations are:</a:t>
            </a:r>
          </a:p>
          <a:p>
            <a:pPr lvl="1" algn="just"/>
            <a:r>
              <a:rPr lang="en-GB" sz="1400" dirty="0" smtClean="0"/>
              <a:t>TRANS_INFO which contains a message describing the error</a:t>
            </a:r>
          </a:p>
          <a:p>
            <a:pPr lvl="1" algn="just"/>
            <a:r>
              <a:rPr lang="en-GB" sz="1400" dirty="0" smtClean="0"/>
              <a:t>ERROR_CODE</a:t>
            </a:r>
            <a:r>
              <a:rPr lang="en-GB" sz="1400" dirty="0" smtClean="0"/>
              <a:t> </a:t>
            </a:r>
            <a:endParaRPr lang="en-GB" sz="10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spTree>
    <p:extLst>
      <p:ext uri="{BB962C8B-B14F-4D97-AF65-F5344CB8AC3E}">
        <p14:creationId xmlns:p14="http://schemas.microsoft.com/office/powerpoint/2010/main" val="699156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fr-FR" sz="2400" dirty="0" smtClean="0">
                <a:solidFill>
                  <a:schemeClr val="bg1"/>
                </a:solidFill>
              </a:rPr>
              <a:t>Questions and </a:t>
            </a:r>
            <a:r>
              <a:rPr lang="fr-FR" sz="2400" dirty="0" err="1" smtClean="0">
                <a:solidFill>
                  <a:schemeClr val="bg1"/>
                </a:solidFill>
              </a:rPr>
              <a:t>answers</a:t>
            </a:r>
            <a:endParaRPr lang="fr-FR" sz="2400" dirty="0">
              <a:solidFill>
                <a:schemeClr val="bg1"/>
              </a:solidFill>
            </a:endParaRPr>
          </a:p>
        </p:txBody>
      </p:sp>
      <p:pic>
        <p:nvPicPr>
          <p:cNvPr id="18434" name="Picture 2" descr="D:\Users\manuel.claveras\AppData\Local\Microsoft\Windows\Temporary Internet Files\Content.IE5\RQWRBO7X\MC90038355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1916832"/>
            <a:ext cx="1600051" cy="351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934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fr-FR" sz="2400" dirty="0" smtClean="0">
                <a:solidFill>
                  <a:schemeClr val="bg1"/>
                </a:solidFill>
              </a:rPr>
              <a:t>Agenda</a:t>
            </a:r>
            <a:endParaRPr lang="fr-FR" sz="2400" dirty="0">
              <a:solidFill>
                <a:schemeClr val="bg1"/>
              </a:solidFill>
            </a:endParaRPr>
          </a:p>
        </p:txBody>
      </p:sp>
      <p:sp>
        <p:nvSpPr>
          <p:cNvPr id="8" name="Content Placeholder 2"/>
          <p:cNvSpPr>
            <a:spLocks noGrp="1"/>
          </p:cNvSpPr>
          <p:nvPr>
            <p:ph idx="1"/>
          </p:nvPr>
        </p:nvSpPr>
        <p:spPr>
          <a:xfrm>
            <a:off x="0" y="908050"/>
            <a:ext cx="9144000" cy="5473700"/>
          </a:xfrm>
        </p:spPr>
        <p:txBody>
          <a:bodyPr/>
          <a:lstStyle/>
          <a:p>
            <a:pPr>
              <a:buNone/>
            </a:pPr>
            <a:endParaRPr lang="en-US" dirty="0" smtClean="0"/>
          </a:p>
          <a:p>
            <a:r>
              <a:rPr lang="en-US" dirty="0" smtClean="0"/>
              <a:t>Introduction</a:t>
            </a:r>
          </a:p>
          <a:p>
            <a:r>
              <a:rPr lang="en-US" dirty="0" smtClean="0"/>
              <a:t>Process overview</a:t>
            </a:r>
          </a:p>
          <a:p>
            <a:r>
              <a:rPr lang="en-US" dirty="0" smtClean="0"/>
              <a:t>Bundle integrity validations</a:t>
            </a:r>
            <a:endParaRPr lang="en-US" dirty="0" smtClean="0"/>
          </a:p>
          <a:p>
            <a:r>
              <a:rPr lang="en-US" dirty="0" smtClean="0"/>
              <a:t>Functional Validations</a:t>
            </a:r>
            <a:endParaRPr lang="en-US" dirty="0" smtClean="0"/>
          </a:p>
          <a:p>
            <a:r>
              <a:rPr lang="en-US" dirty="0" smtClean="0"/>
              <a:t>Transformations </a:t>
            </a:r>
            <a:endParaRPr lang="en-US" dirty="0" smtClean="0"/>
          </a:p>
          <a:p>
            <a:r>
              <a:rPr lang="en-US" dirty="0" smtClean="0"/>
              <a:t>Ingestion process</a:t>
            </a:r>
            <a:endParaRPr lang="en-US" dirty="0" smtClean="0"/>
          </a:p>
          <a:p>
            <a:r>
              <a:rPr lang="en-US" dirty="0" smtClean="0"/>
              <a:t>Error handling / Monitoring</a:t>
            </a:r>
          </a:p>
          <a:p>
            <a:r>
              <a:rPr lang="en-US" dirty="0" smtClean="0"/>
              <a:t>Questions and Answers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a:stretch>
            <a:fillRect/>
          </a:stretch>
        </p:blipFill>
        <p:spPr bwMode="auto">
          <a:xfrm>
            <a:off x="752475" y="989013"/>
            <a:ext cx="7396163" cy="5467350"/>
          </a:xfrm>
          <a:prstGeom prst="rect">
            <a:avLst/>
          </a:prstGeom>
          <a:noFill/>
          <a:ln w="9525">
            <a:noFill/>
            <a:miter lim="800000"/>
            <a:headEnd/>
            <a:tailEnd/>
          </a:ln>
        </p:spPr>
      </p:pic>
      <p:sp>
        <p:nvSpPr>
          <p:cNvPr id="6146"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rPr>
              <a:t>Introduction: Integration Architecture with UMGI</a:t>
            </a:r>
            <a:endParaRPr lang="fr-FR" sz="1600" dirty="0">
              <a:solidFill>
                <a:schemeClr val="bg1"/>
              </a:solidFill>
            </a:endParaRPr>
          </a:p>
        </p:txBody>
      </p:sp>
      <p:sp>
        <p:nvSpPr>
          <p:cNvPr id="7" name="Rectangle 6"/>
          <p:cNvSpPr/>
          <p:nvPr/>
        </p:nvSpPr>
        <p:spPr bwMode="auto">
          <a:xfrm>
            <a:off x="1316631" y="4628753"/>
            <a:ext cx="979688" cy="558000"/>
          </a:xfrm>
          <a:prstGeom prst="rect">
            <a:avLst/>
          </a:prstGeom>
          <a:solidFill>
            <a:srgbClr val="FFC000">
              <a:alpha val="30000"/>
            </a:srgbClr>
          </a:solidFill>
          <a:ln w="9525" cap="flat" cmpd="sng" algn="ctr">
            <a:solidFill>
              <a:srgbClr val="C00000"/>
            </a:solidFill>
            <a:prstDash val="solid"/>
            <a:round/>
            <a:headEnd type="none" w="med" len="med"/>
            <a:tailEnd type="none" w="med" len="med"/>
          </a:ln>
          <a:effectLst/>
        </p:spPr>
        <p:txBody>
          <a:bodyPr vert="horz" wrap="square" lIns="360000" tIns="360000" rIns="360000" bIns="36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cs typeface="Arial" charset="0"/>
            </a:endParaRPr>
          </a:p>
        </p:txBody>
      </p:sp>
      <p:sp>
        <p:nvSpPr>
          <p:cNvPr id="8" name="Rectangle 7"/>
          <p:cNvSpPr/>
          <p:nvPr/>
        </p:nvSpPr>
        <p:spPr bwMode="auto">
          <a:xfrm>
            <a:off x="2411760" y="4627767"/>
            <a:ext cx="979688" cy="558000"/>
          </a:xfrm>
          <a:prstGeom prst="rect">
            <a:avLst/>
          </a:prstGeom>
          <a:solidFill>
            <a:srgbClr val="FFC000">
              <a:alpha val="30000"/>
            </a:srgbClr>
          </a:solidFill>
          <a:ln w="9525" cap="flat" cmpd="sng" algn="ctr">
            <a:solidFill>
              <a:srgbClr val="C00000"/>
            </a:solidFill>
            <a:prstDash val="solid"/>
            <a:round/>
            <a:headEnd type="none" w="med" len="med"/>
            <a:tailEnd type="none" w="med" len="med"/>
          </a:ln>
          <a:effectLst/>
        </p:spPr>
        <p:txBody>
          <a:bodyPr vert="horz" wrap="square" lIns="360000" tIns="360000" rIns="360000" bIns="36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cs typeface="Arial" charset="0"/>
            </a:endParaRPr>
          </a:p>
        </p:txBody>
      </p:sp>
      <p:sp>
        <p:nvSpPr>
          <p:cNvPr id="9" name="Rectangle 8"/>
          <p:cNvSpPr/>
          <p:nvPr/>
        </p:nvSpPr>
        <p:spPr bwMode="auto">
          <a:xfrm>
            <a:off x="3760862" y="4618242"/>
            <a:ext cx="979688" cy="558000"/>
          </a:xfrm>
          <a:prstGeom prst="rect">
            <a:avLst/>
          </a:prstGeom>
          <a:solidFill>
            <a:srgbClr val="FFC000">
              <a:alpha val="30000"/>
            </a:srgbClr>
          </a:solidFill>
          <a:ln w="9525" cap="flat" cmpd="sng" algn="ctr">
            <a:solidFill>
              <a:srgbClr val="C00000"/>
            </a:solidFill>
            <a:prstDash val="solid"/>
            <a:round/>
            <a:headEnd type="none" w="med" len="med"/>
            <a:tailEnd type="none" w="med" len="med"/>
          </a:ln>
          <a:effectLst/>
        </p:spPr>
        <p:txBody>
          <a:bodyPr vert="horz" wrap="square" lIns="360000" tIns="360000" rIns="360000" bIns="36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cs typeface="Arial" charset="0"/>
            </a:endParaRPr>
          </a:p>
        </p:txBody>
      </p:sp>
      <p:sp>
        <p:nvSpPr>
          <p:cNvPr id="10" name="Rectangle 9"/>
          <p:cNvSpPr/>
          <p:nvPr/>
        </p:nvSpPr>
        <p:spPr bwMode="auto">
          <a:xfrm>
            <a:off x="5041997" y="4619228"/>
            <a:ext cx="979688" cy="558000"/>
          </a:xfrm>
          <a:prstGeom prst="rect">
            <a:avLst/>
          </a:prstGeom>
          <a:solidFill>
            <a:srgbClr val="FFC000">
              <a:alpha val="30000"/>
            </a:srgbClr>
          </a:solidFill>
          <a:ln w="9525" cap="flat" cmpd="sng" algn="ctr">
            <a:solidFill>
              <a:srgbClr val="C00000"/>
            </a:solidFill>
            <a:prstDash val="solid"/>
            <a:round/>
            <a:headEnd type="none" w="med" len="med"/>
            <a:tailEnd type="none" w="med" len="med"/>
          </a:ln>
          <a:effectLst/>
        </p:spPr>
        <p:txBody>
          <a:bodyPr vert="horz" wrap="square" lIns="360000" tIns="360000" rIns="360000" bIns="36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rPr>
              <a:t>Introduction: Binary interfaces who’s who</a:t>
            </a:r>
            <a:endParaRPr lang="fr-FR" sz="1600" dirty="0">
              <a:solidFill>
                <a:schemeClr val="bg1"/>
              </a:solidFill>
            </a:endParaRPr>
          </a:p>
        </p:txBody>
      </p:sp>
      <p:sp>
        <p:nvSpPr>
          <p:cNvPr id="5" name="Content Placeholder 2"/>
          <p:cNvSpPr>
            <a:spLocks noGrp="1"/>
          </p:cNvSpPr>
          <p:nvPr>
            <p:ph idx="1"/>
          </p:nvPr>
        </p:nvSpPr>
        <p:spPr>
          <a:xfrm>
            <a:off x="0" y="908050"/>
            <a:ext cx="9144000" cy="5473700"/>
          </a:xfrm>
        </p:spPr>
        <p:txBody>
          <a:bodyPr/>
          <a:lstStyle/>
          <a:p>
            <a:pPr algn="just"/>
            <a:r>
              <a:rPr lang="fr-FR" sz="2000" dirty="0" smtClean="0"/>
              <a:t>4 </a:t>
            </a:r>
            <a:r>
              <a:rPr lang="fr-FR" sz="2000" dirty="0" err="1" smtClean="0"/>
              <a:t>external</a:t>
            </a:r>
            <a:r>
              <a:rPr lang="fr-FR" sz="2000" dirty="0" smtClean="0"/>
              <a:t> </a:t>
            </a:r>
            <a:r>
              <a:rPr lang="fr-FR" sz="2000" dirty="0" err="1" smtClean="0"/>
              <a:t>systems</a:t>
            </a:r>
            <a:r>
              <a:rPr lang="fr-FR" sz="2000" dirty="0" smtClean="0"/>
              <a:t> are </a:t>
            </a:r>
            <a:r>
              <a:rPr lang="fr-FR" sz="2000" dirty="0" err="1" smtClean="0"/>
              <a:t>responsible</a:t>
            </a:r>
            <a:r>
              <a:rPr lang="fr-FR" sz="2000" dirty="0" smtClean="0"/>
              <a:t> for </a:t>
            </a:r>
            <a:r>
              <a:rPr lang="fr-FR" sz="2000" dirty="0" err="1" smtClean="0"/>
              <a:t>sending</a:t>
            </a:r>
            <a:r>
              <a:rPr lang="fr-FR" sz="2000" dirty="0" smtClean="0"/>
              <a:t> the </a:t>
            </a:r>
            <a:r>
              <a:rPr lang="fr-FR" sz="2000" dirty="0" err="1" smtClean="0"/>
              <a:t>binary</a:t>
            </a:r>
            <a:r>
              <a:rPr lang="fr-FR" sz="2000" dirty="0" smtClean="0"/>
              <a:t> files to DSC:</a:t>
            </a:r>
          </a:p>
          <a:p>
            <a:pPr lvl="1" algn="just"/>
            <a:r>
              <a:rPr lang="fr-FR" sz="1800" dirty="0" smtClean="0"/>
              <a:t>HAL (</a:t>
            </a:r>
            <a:r>
              <a:rPr lang="fr-FR" sz="1800" dirty="0" err="1" smtClean="0"/>
              <a:t>Huge</a:t>
            </a:r>
            <a:r>
              <a:rPr lang="fr-FR" sz="1800" dirty="0" smtClean="0"/>
              <a:t> </a:t>
            </a:r>
            <a:r>
              <a:rPr lang="fr-FR" sz="1800" dirty="0" err="1" smtClean="0"/>
              <a:t>Asset</a:t>
            </a:r>
            <a:r>
              <a:rPr lang="fr-FR" sz="1800" dirty="0" smtClean="0"/>
              <a:t> Library) </a:t>
            </a:r>
            <a:r>
              <a:rPr lang="fr-FR" sz="1800" dirty="0" err="1" smtClean="0"/>
              <a:t>is</a:t>
            </a:r>
            <a:r>
              <a:rPr lang="fr-FR" sz="1800" dirty="0" smtClean="0"/>
              <a:t> UMG-NA central </a:t>
            </a:r>
            <a:r>
              <a:rPr lang="fr-FR" sz="1800" dirty="0" err="1" smtClean="0"/>
              <a:t>repository</a:t>
            </a:r>
            <a:r>
              <a:rPr lang="fr-FR" sz="1800" dirty="0" smtClean="0"/>
              <a:t> for audio content and images (album </a:t>
            </a:r>
            <a:r>
              <a:rPr lang="fr-FR" sz="1800" dirty="0" err="1" smtClean="0"/>
              <a:t>covers</a:t>
            </a:r>
            <a:r>
              <a:rPr lang="fr-FR" sz="1800" dirty="0" smtClean="0"/>
              <a:t>, tv </a:t>
            </a:r>
            <a:r>
              <a:rPr lang="fr-FR" sz="1800" dirty="0" err="1" smtClean="0"/>
              <a:t>episode</a:t>
            </a:r>
            <a:r>
              <a:rPr lang="fr-FR" sz="1800" dirty="0" smtClean="0"/>
              <a:t> </a:t>
            </a:r>
            <a:r>
              <a:rPr lang="fr-FR" sz="1800" dirty="0" err="1" smtClean="0"/>
              <a:t>covers</a:t>
            </a:r>
            <a:r>
              <a:rPr lang="fr-FR" sz="1800" dirty="0" smtClean="0"/>
              <a:t>, </a:t>
            </a:r>
            <a:r>
              <a:rPr lang="fr-FR" sz="1800" dirty="0" err="1" smtClean="0"/>
              <a:t>video</a:t>
            </a:r>
            <a:r>
              <a:rPr lang="fr-FR" sz="1800" dirty="0" smtClean="0"/>
              <a:t> </a:t>
            </a:r>
            <a:r>
              <a:rPr lang="fr-FR" sz="1800" dirty="0" err="1" smtClean="0"/>
              <a:t>covers</a:t>
            </a:r>
            <a:r>
              <a:rPr lang="fr-FR" sz="1800" dirty="0" smtClean="0"/>
              <a:t>, </a:t>
            </a:r>
            <a:r>
              <a:rPr lang="fr-FR" sz="1800" dirty="0" err="1" smtClean="0"/>
              <a:t>booklets</a:t>
            </a:r>
            <a:r>
              <a:rPr lang="fr-FR" sz="1800" dirty="0" smtClean="0"/>
              <a:t> etc.)</a:t>
            </a:r>
          </a:p>
          <a:p>
            <a:pPr lvl="1" algn="just"/>
            <a:r>
              <a:rPr lang="fr-FR" sz="1800" dirty="0" smtClean="0"/>
              <a:t>AMPS (Audio Management </a:t>
            </a:r>
            <a:r>
              <a:rPr lang="fr-FR" sz="1800" dirty="0" err="1" smtClean="0"/>
              <a:t>Preservation</a:t>
            </a:r>
            <a:r>
              <a:rPr lang="fr-FR" sz="1800" dirty="0" smtClean="0"/>
              <a:t> System) </a:t>
            </a:r>
            <a:r>
              <a:rPr lang="fr-FR" sz="1800" dirty="0" err="1" smtClean="0"/>
              <a:t>is</a:t>
            </a:r>
            <a:r>
              <a:rPr lang="fr-FR" sz="1800" dirty="0" smtClean="0"/>
              <a:t> UMGI central </a:t>
            </a:r>
            <a:r>
              <a:rPr lang="fr-FR" sz="1800" dirty="0" err="1" smtClean="0"/>
              <a:t>repository</a:t>
            </a:r>
            <a:r>
              <a:rPr lang="fr-FR" sz="1800" dirty="0" smtClean="0"/>
              <a:t> for audio content.</a:t>
            </a:r>
          </a:p>
          <a:p>
            <a:pPr lvl="1" algn="just"/>
            <a:r>
              <a:rPr lang="fr-FR" sz="1800" dirty="0" smtClean="0"/>
              <a:t>Proxy manages the mobile </a:t>
            </a:r>
            <a:r>
              <a:rPr lang="fr-FR" sz="1800" dirty="0" err="1" smtClean="0"/>
              <a:t>edits</a:t>
            </a:r>
            <a:r>
              <a:rPr lang="fr-FR" sz="1800" dirty="0" smtClean="0"/>
              <a:t>, the </a:t>
            </a:r>
            <a:r>
              <a:rPr lang="fr-FR" sz="1800" dirty="0" err="1" smtClean="0"/>
              <a:t>manufacturing</a:t>
            </a:r>
            <a:r>
              <a:rPr lang="fr-FR" sz="1800" dirty="0" smtClean="0"/>
              <a:t> of mobile </a:t>
            </a:r>
            <a:r>
              <a:rPr lang="fr-FR" sz="1800" dirty="0" err="1" smtClean="0"/>
              <a:t>edits</a:t>
            </a:r>
            <a:r>
              <a:rPr lang="fr-FR" sz="1800" dirty="0" smtClean="0"/>
              <a:t> </a:t>
            </a:r>
            <a:r>
              <a:rPr lang="fr-FR" sz="1800" dirty="0" err="1" smtClean="0"/>
              <a:t>done</a:t>
            </a:r>
            <a:r>
              <a:rPr lang="fr-FR" sz="1800" dirty="0" smtClean="0"/>
              <a:t> by </a:t>
            </a:r>
            <a:r>
              <a:rPr lang="fr-FR" sz="1800" dirty="0" err="1"/>
              <a:t>S</a:t>
            </a:r>
            <a:r>
              <a:rPr lang="fr-FR" sz="1800" dirty="0" err="1" smtClean="0"/>
              <a:t>onacom</a:t>
            </a:r>
            <a:endParaRPr lang="fr-FR" sz="1800" dirty="0" smtClean="0"/>
          </a:p>
          <a:p>
            <a:pPr lvl="1" algn="just"/>
            <a:r>
              <a:rPr lang="fr-FR" sz="1800" dirty="0" err="1" smtClean="0"/>
              <a:t>LatDev</a:t>
            </a:r>
            <a:r>
              <a:rPr lang="fr-FR" sz="1800" dirty="0" smtClean="0"/>
              <a:t> (</a:t>
            </a:r>
            <a:r>
              <a:rPr lang="fr-FR" sz="1800" dirty="0" err="1" smtClean="0"/>
              <a:t>Lateral</a:t>
            </a:r>
            <a:r>
              <a:rPr lang="fr-FR" sz="1800" dirty="0" smtClean="0"/>
              <a:t> </a:t>
            </a:r>
            <a:r>
              <a:rPr lang="fr-FR" sz="1800" dirty="0" err="1" smtClean="0"/>
              <a:t>Development</a:t>
            </a:r>
            <a:r>
              <a:rPr lang="fr-FR" sz="1800" dirty="0" smtClean="0"/>
              <a:t>) </a:t>
            </a:r>
            <a:r>
              <a:rPr lang="fr-FR" sz="1800" dirty="0" err="1" smtClean="0"/>
              <a:t>is</a:t>
            </a:r>
            <a:r>
              <a:rPr lang="fr-FR" sz="1800" dirty="0" smtClean="0"/>
              <a:t> UMGI central </a:t>
            </a:r>
            <a:r>
              <a:rPr lang="fr-FR" sz="1800" dirty="0" err="1" smtClean="0"/>
              <a:t>repository</a:t>
            </a:r>
            <a:r>
              <a:rPr lang="fr-FR" sz="1800" dirty="0" smtClean="0"/>
              <a:t> for </a:t>
            </a:r>
            <a:r>
              <a:rPr lang="fr-FR" sz="1800" dirty="0" err="1" smtClean="0"/>
              <a:t>video</a:t>
            </a:r>
            <a:r>
              <a:rPr lang="fr-FR" sz="1800" dirty="0" smtClean="0"/>
              <a:t> content </a:t>
            </a:r>
            <a:r>
              <a:rPr lang="fr-FR" sz="1800" dirty="0" err="1" smtClean="0"/>
              <a:t>like</a:t>
            </a:r>
            <a:r>
              <a:rPr lang="fr-FR" sz="1800" dirty="0" smtClean="0"/>
              <a:t> tv </a:t>
            </a:r>
            <a:r>
              <a:rPr lang="fr-FR" sz="1800" dirty="0" err="1" smtClean="0"/>
              <a:t>episode</a:t>
            </a:r>
            <a:r>
              <a:rPr lang="fr-FR" sz="1800" dirty="0" smtClean="0"/>
              <a:t>, </a:t>
            </a:r>
            <a:r>
              <a:rPr lang="fr-FR" sz="1800" dirty="0" err="1" smtClean="0"/>
              <a:t>video</a:t>
            </a:r>
            <a:r>
              <a:rPr lang="fr-FR" sz="1800" dirty="0" smtClean="0"/>
              <a:t> clips, DVD.</a:t>
            </a:r>
            <a:endParaRPr lang="en-US" sz="1800" dirty="0" smtClean="0"/>
          </a:p>
          <a:p>
            <a:pPr algn="just">
              <a:buNone/>
            </a:pPr>
            <a:r>
              <a:rPr lang="en-GB" sz="1800" dirty="0" smtClean="0"/>
              <a:t> </a:t>
            </a:r>
            <a:endParaRPr lang="en-GB" sz="14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rPr>
              <a:t>Process Overview</a:t>
            </a:r>
            <a:endParaRPr lang="fr-FR" sz="1600" dirty="0">
              <a:solidFill>
                <a:schemeClr val="bg1"/>
              </a:solidFill>
            </a:endParaRPr>
          </a:p>
        </p:txBody>
      </p:sp>
      <p:sp>
        <p:nvSpPr>
          <p:cNvPr id="3" name="Content Placeholder 2"/>
          <p:cNvSpPr>
            <a:spLocks noGrp="1"/>
          </p:cNvSpPr>
          <p:nvPr>
            <p:ph idx="1"/>
          </p:nvPr>
        </p:nvSpPr>
        <p:spPr>
          <a:xfrm>
            <a:off x="0" y="908050"/>
            <a:ext cx="9144000" cy="864766"/>
          </a:xfrm>
        </p:spPr>
        <p:txBody>
          <a:bodyPr/>
          <a:lstStyle/>
          <a:p>
            <a:pPr algn="just"/>
            <a:r>
              <a:rPr lang="en-GB" sz="1800" dirty="0" smtClean="0"/>
              <a:t>All the binary interfaces follow more or less the same process.</a:t>
            </a:r>
            <a:r>
              <a:rPr lang="en-GB" sz="1800" dirty="0" smtClean="0"/>
              <a:t> </a:t>
            </a:r>
            <a:endParaRPr lang="en-GB" sz="14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graphicFrame>
        <p:nvGraphicFramePr>
          <p:cNvPr id="4" name="Diagramme 3"/>
          <p:cNvGraphicFramePr/>
          <p:nvPr>
            <p:extLst>
              <p:ext uri="{D42A27DB-BD31-4B8C-83A1-F6EECF244321}">
                <p14:modId xmlns:p14="http://schemas.microsoft.com/office/powerpoint/2010/main" val="1824850981"/>
              </p:ext>
            </p:extLst>
          </p:nvPr>
        </p:nvGraphicFramePr>
        <p:xfrm>
          <a:off x="1139788" y="1556792"/>
          <a:ext cx="6864424" cy="476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2990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rPr>
              <a:t>Bundle integrity validations</a:t>
            </a:r>
            <a:endParaRPr lang="fr-FR" sz="1600" dirty="0">
              <a:solidFill>
                <a:schemeClr val="bg1"/>
              </a:solidFill>
            </a:endParaRPr>
          </a:p>
        </p:txBody>
      </p:sp>
      <p:sp>
        <p:nvSpPr>
          <p:cNvPr id="4" name="Content Placeholder 2"/>
          <p:cNvSpPr>
            <a:spLocks noGrp="1"/>
          </p:cNvSpPr>
          <p:nvPr>
            <p:ph idx="1"/>
          </p:nvPr>
        </p:nvSpPr>
        <p:spPr>
          <a:xfrm>
            <a:off x="0" y="908050"/>
            <a:ext cx="9144000" cy="864766"/>
          </a:xfrm>
        </p:spPr>
        <p:txBody>
          <a:bodyPr/>
          <a:lstStyle/>
          <a:p>
            <a:pPr algn="just"/>
            <a:r>
              <a:rPr lang="en-GB" sz="1800" dirty="0" smtClean="0"/>
              <a:t>2 types of integrity validations are done:</a:t>
            </a:r>
          </a:p>
          <a:p>
            <a:pPr lvl="1" algn="just"/>
            <a:r>
              <a:rPr lang="en-GB" sz="1600" dirty="0" err="1" smtClean="0"/>
              <a:t>Existance</a:t>
            </a:r>
            <a:r>
              <a:rPr lang="en-GB" sz="1600" dirty="0" smtClean="0"/>
              <a:t> of mandatory files such as ingestion ticket &amp; asset map (description of the product) and associated binaries</a:t>
            </a:r>
          </a:p>
          <a:p>
            <a:pPr lvl="1" algn="just"/>
            <a:r>
              <a:rPr lang="en-GB" sz="1600" dirty="0" smtClean="0"/>
              <a:t>Checksum validations to verify that the bundle is not corrupted</a:t>
            </a:r>
            <a:r>
              <a:rPr lang="en-GB" sz="1600" dirty="0" smtClean="0"/>
              <a:t> </a:t>
            </a:r>
            <a:endParaRPr lang="en-GB" sz="12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pic>
        <p:nvPicPr>
          <p:cNvPr id="14339" name="Picture 3" descr="D:\Users\manuel.claveras\AppData\Local\Microsoft\Windows\Temporary Internet Files\Content.IE5\FNNKAV9C\MC90028225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647" y="2867090"/>
            <a:ext cx="869950" cy="900112"/>
          </a:xfrm>
          <a:prstGeom prst="rect">
            <a:avLst/>
          </a:prstGeom>
          <a:noFill/>
          <a:extLst>
            <a:ext uri="{909E8E84-426E-40DD-AFC4-6F175D3DCCD1}">
              <a14:hiddenFill xmlns:a14="http://schemas.microsoft.com/office/drawing/2010/main">
                <a:solidFill>
                  <a:srgbClr val="FFFFFF"/>
                </a:solidFill>
              </a14:hiddenFill>
            </a:ext>
          </a:extLst>
        </p:spPr>
      </p:pic>
      <p:sp>
        <p:nvSpPr>
          <p:cNvPr id="3" name="Flèche droite 2"/>
          <p:cNvSpPr/>
          <p:nvPr/>
        </p:nvSpPr>
        <p:spPr>
          <a:xfrm>
            <a:off x="1129613" y="3083114"/>
            <a:ext cx="720080" cy="360040"/>
          </a:xfrm>
          <a:prstGeom prst="rightArrow">
            <a:avLst/>
          </a:prstGeom>
          <a:solidFill>
            <a:srgbClr val="E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rganigramme : Décision 4"/>
          <p:cNvSpPr/>
          <p:nvPr/>
        </p:nvSpPr>
        <p:spPr>
          <a:xfrm>
            <a:off x="1921701" y="2765606"/>
            <a:ext cx="1757668" cy="1008112"/>
          </a:xfrm>
          <a:prstGeom prst="flowChartDecision">
            <a:avLst/>
          </a:prstGeom>
          <a:solidFill>
            <a:srgbClr val="E7D0B7"/>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CC9900"/>
                </a:solidFill>
              </a:rPr>
              <a:t>Ingestion ticket in bundle?</a:t>
            </a:r>
            <a:endParaRPr lang="fr-FR" sz="1200" b="1" dirty="0">
              <a:solidFill>
                <a:srgbClr val="CC9900"/>
              </a:solidFill>
            </a:endParaRPr>
          </a:p>
        </p:txBody>
      </p:sp>
      <p:sp>
        <p:nvSpPr>
          <p:cNvPr id="9" name="Flèche droite 8"/>
          <p:cNvSpPr/>
          <p:nvPr/>
        </p:nvSpPr>
        <p:spPr>
          <a:xfrm>
            <a:off x="3793909" y="3096170"/>
            <a:ext cx="720080" cy="360040"/>
          </a:xfrm>
          <a:prstGeom prst="rightArrow">
            <a:avLst/>
          </a:prstGeom>
          <a:solidFill>
            <a:srgbClr val="C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008000"/>
                </a:solidFill>
              </a:rPr>
              <a:t>YES</a:t>
            </a:r>
            <a:endParaRPr lang="fr-FR" sz="1200" b="1" dirty="0">
              <a:solidFill>
                <a:srgbClr val="008000"/>
              </a:solidFill>
            </a:endParaRPr>
          </a:p>
        </p:txBody>
      </p:sp>
      <p:sp>
        <p:nvSpPr>
          <p:cNvPr id="10" name="Flèche droite 9"/>
          <p:cNvSpPr/>
          <p:nvPr/>
        </p:nvSpPr>
        <p:spPr>
          <a:xfrm rot="5400000">
            <a:off x="2461761" y="4065855"/>
            <a:ext cx="720080" cy="360040"/>
          </a:xfrm>
          <a:prstGeom prst="rightArrow">
            <a:avLst/>
          </a:prstGeom>
          <a:solidFill>
            <a:srgbClr val="E8BEB6"/>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FF0000"/>
                </a:solidFill>
              </a:rPr>
              <a:t>NO</a:t>
            </a:r>
            <a:endParaRPr lang="fr-FR" sz="1200" b="1" dirty="0">
              <a:solidFill>
                <a:srgbClr val="FF0000"/>
              </a:solidFill>
            </a:endParaRPr>
          </a:p>
        </p:txBody>
      </p:sp>
      <p:pic>
        <p:nvPicPr>
          <p:cNvPr id="14340" name="Picture 4" descr="D:\Users\manuel.claveras\AppData\Local\Microsoft\Windows\Temporary Internet Files\Content.IE5\WMTQ2KV8\MC90032003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0198" y="4888143"/>
            <a:ext cx="936625" cy="588963"/>
          </a:xfrm>
          <a:prstGeom prst="rect">
            <a:avLst/>
          </a:prstGeom>
          <a:noFill/>
          <a:extLst>
            <a:ext uri="{909E8E84-426E-40DD-AFC4-6F175D3DCCD1}">
              <a14:hiddenFill xmlns:a14="http://schemas.microsoft.com/office/drawing/2010/main">
                <a:solidFill>
                  <a:srgbClr val="FFFFFF"/>
                </a:solidFill>
              </a14:hiddenFill>
            </a:ext>
          </a:extLst>
        </p:spPr>
      </p:pic>
      <p:sp>
        <p:nvSpPr>
          <p:cNvPr id="12" name="Organigramme : Décision 11"/>
          <p:cNvSpPr/>
          <p:nvPr/>
        </p:nvSpPr>
        <p:spPr>
          <a:xfrm>
            <a:off x="4607263" y="2776239"/>
            <a:ext cx="1757668" cy="1008112"/>
          </a:xfrm>
          <a:prstGeom prst="flowChartDecision">
            <a:avLst/>
          </a:prstGeom>
          <a:solidFill>
            <a:srgbClr val="E7D0B7"/>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rgbClr val="CC9900"/>
                </a:solidFill>
              </a:rPr>
              <a:t>Asset</a:t>
            </a:r>
            <a:r>
              <a:rPr lang="fr-FR" sz="1200" b="1" dirty="0" smtClean="0">
                <a:solidFill>
                  <a:srgbClr val="CC9900"/>
                </a:solidFill>
              </a:rPr>
              <a:t> </a:t>
            </a:r>
            <a:r>
              <a:rPr lang="fr-FR" sz="1200" b="1" dirty="0" err="1" smtClean="0">
                <a:solidFill>
                  <a:srgbClr val="CC9900"/>
                </a:solidFill>
              </a:rPr>
              <a:t>map</a:t>
            </a:r>
            <a:r>
              <a:rPr lang="fr-FR" sz="1200" b="1" dirty="0" smtClean="0">
                <a:solidFill>
                  <a:srgbClr val="CC9900"/>
                </a:solidFill>
              </a:rPr>
              <a:t> &amp; </a:t>
            </a:r>
            <a:r>
              <a:rPr lang="fr-FR" sz="1200" b="1" dirty="0" err="1" smtClean="0">
                <a:solidFill>
                  <a:srgbClr val="CC9900"/>
                </a:solidFill>
              </a:rPr>
              <a:t>binary</a:t>
            </a:r>
            <a:r>
              <a:rPr lang="fr-FR" sz="1200" b="1" dirty="0" smtClean="0">
                <a:solidFill>
                  <a:srgbClr val="CC9900"/>
                </a:solidFill>
              </a:rPr>
              <a:t> files ok?</a:t>
            </a:r>
            <a:endParaRPr lang="fr-FR" sz="1200" b="1" dirty="0">
              <a:solidFill>
                <a:srgbClr val="CC9900"/>
              </a:solidFill>
            </a:endParaRPr>
          </a:p>
        </p:txBody>
      </p:sp>
      <p:sp>
        <p:nvSpPr>
          <p:cNvPr id="13" name="Flèche droite 12"/>
          <p:cNvSpPr/>
          <p:nvPr/>
        </p:nvSpPr>
        <p:spPr>
          <a:xfrm rot="5400000">
            <a:off x="5126057" y="4065855"/>
            <a:ext cx="720080" cy="360040"/>
          </a:xfrm>
          <a:prstGeom prst="rightArrow">
            <a:avLst/>
          </a:prstGeom>
          <a:solidFill>
            <a:srgbClr val="E8BEB6"/>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FF0000"/>
                </a:solidFill>
              </a:rPr>
              <a:t>NO</a:t>
            </a:r>
            <a:endParaRPr lang="fr-FR" sz="1200" b="1" dirty="0">
              <a:solidFill>
                <a:srgbClr val="FF0000"/>
              </a:solidFill>
            </a:endParaRPr>
          </a:p>
        </p:txBody>
      </p:sp>
      <p:pic>
        <p:nvPicPr>
          <p:cNvPr id="14" name="Picture 4" descr="D:\Users\manuel.claveras\AppData\Local\Microsoft\Windows\Temporary Internet Files\Content.IE5\WMTQ2KV8\MC90032003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7524" y="4912947"/>
            <a:ext cx="936625" cy="588963"/>
          </a:xfrm>
          <a:prstGeom prst="rect">
            <a:avLst/>
          </a:prstGeom>
          <a:noFill/>
          <a:extLst>
            <a:ext uri="{909E8E84-426E-40DD-AFC4-6F175D3DCCD1}">
              <a14:hiddenFill xmlns:a14="http://schemas.microsoft.com/office/drawing/2010/main">
                <a:solidFill>
                  <a:srgbClr val="FFFFFF"/>
                </a:solidFill>
              </a14:hiddenFill>
            </a:ext>
          </a:extLst>
        </p:spPr>
      </p:pic>
      <p:sp>
        <p:nvSpPr>
          <p:cNvPr id="15" name="Organigramme : Décision 14"/>
          <p:cNvSpPr/>
          <p:nvPr/>
        </p:nvSpPr>
        <p:spPr>
          <a:xfrm>
            <a:off x="7206820" y="2776239"/>
            <a:ext cx="1757668" cy="1008112"/>
          </a:xfrm>
          <a:prstGeom prst="flowChartDecision">
            <a:avLst/>
          </a:prstGeom>
          <a:solidFill>
            <a:srgbClr val="E7D0B7"/>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smtClean="0">
                <a:solidFill>
                  <a:srgbClr val="CC9900"/>
                </a:solidFill>
              </a:rPr>
              <a:t>MD5 validation</a:t>
            </a:r>
            <a:endParaRPr lang="fr-FR" sz="1100" b="1" dirty="0">
              <a:solidFill>
                <a:srgbClr val="CC9900"/>
              </a:solidFill>
            </a:endParaRPr>
          </a:p>
        </p:txBody>
      </p:sp>
      <p:sp>
        <p:nvSpPr>
          <p:cNvPr id="16" name="Flèche droite 15"/>
          <p:cNvSpPr/>
          <p:nvPr/>
        </p:nvSpPr>
        <p:spPr>
          <a:xfrm>
            <a:off x="6444208" y="3093747"/>
            <a:ext cx="720080" cy="360040"/>
          </a:xfrm>
          <a:prstGeom prst="rightArrow">
            <a:avLst/>
          </a:prstGeom>
          <a:solidFill>
            <a:srgbClr val="C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008000"/>
                </a:solidFill>
              </a:rPr>
              <a:t>YES</a:t>
            </a:r>
            <a:endParaRPr lang="fr-FR" sz="1200" b="1" dirty="0">
              <a:solidFill>
                <a:srgbClr val="008000"/>
              </a:solidFill>
            </a:endParaRPr>
          </a:p>
        </p:txBody>
      </p:sp>
      <p:sp>
        <p:nvSpPr>
          <p:cNvPr id="17" name="Flèche droite 16"/>
          <p:cNvSpPr/>
          <p:nvPr/>
        </p:nvSpPr>
        <p:spPr>
          <a:xfrm rot="5400000">
            <a:off x="7725614" y="4069393"/>
            <a:ext cx="720080" cy="360040"/>
          </a:xfrm>
          <a:prstGeom prst="rightArrow">
            <a:avLst/>
          </a:prstGeom>
          <a:solidFill>
            <a:srgbClr val="E8BEB6"/>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FF0000"/>
                </a:solidFill>
              </a:rPr>
              <a:t>NO</a:t>
            </a:r>
            <a:endParaRPr lang="fr-FR" sz="1200" b="1" dirty="0">
              <a:solidFill>
                <a:srgbClr val="FF0000"/>
              </a:solidFill>
            </a:endParaRPr>
          </a:p>
        </p:txBody>
      </p:sp>
      <p:pic>
        <p:nvPicPr>
          <p:cNvPr id="18" name="Picture 4" descr="D:\Users\manuel.claveras\AppData\Local\Microsoft\Windows\Temporary Internet Files\Content.IE5\WMTQ2KV8\MC90032003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6969" y="4928269"/>
            <a:ext cx="936625" cy="58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99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ppt_x"/>
                                          </p:val>
                                        </p:tav>
                                        <p:tav tm="100000">
                                          <p:val>
                                            <p:strVal val="#ppt_x"/>
                                          </p:val>
                                        </p:tav>
                                      </p:tavLst>
                                    </p:anim>
                                    <p:anim calcmode="lin" valueType="num">
                                      <p:cBhvr additive="base">
                                        <p:cTn id="8"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340"/>
                                        </p:tgtEl>
                                        <p:attrNameLst>
                                          <p:attrName>style.visibility</p:attrName>
                                        </p:attrNameLst>
                                      </p:cBhvr>
                                      <p:to>
                                        <p:strVal val="visible"/>
                                      </p:to>
                                    </p:set>
                                    <p:animEffect transition="in" filter="fade">
                                      <p:cBhvr>
                                        <p:cTn id="25" dur="1000"/>
                                        <p:tgtEl>
                                          <p:spTgt spid="14340"/>
                                        </p:tgtEl>
                                      </p:cBhvr>
                                    </p:animEffect>
                                    <p:anim calcmode="lin" valueType="num">
                                      <p:cBhvr>
                                        <p:cTn id="26" dur="1000" fill="hold"/>
                                        <p:tgtEl>
                                          <p:spTgt spid="14340"/>
                                        </p:tgtEl>
                                        <p:attrNameLst>
                                          <p:attrName>ppt_x</p:attrName>
                                        </p:attrNameLst>
                                      </p:cBhvr>
                                      <p:tavLst>
                                        <p:tav tm="0">
                                          <p:val>
                                            <p:strVal val="#ppt_x"/>
                                          </p:val>
                                        </p:tav>
                                        <p:tav tm="100000">
                                          <p:val>
                                            <p:strVal val="#ppt_x"/>
                                          </p:val>
                                        </p:tav>
                                      </p:tavLst>
                                    </p:anim>
                                    <p:anim calcmode="lin" valueType="num">
                                      <p:cBhvr>
                                        <p:cTn id="27" dur="1000" fill="hold"/>
                                        <p:tgtEl>
                                          <p:spTgt spid="1434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9" grpId="0" animBg="1"/>
      <p:bldP spid="10" grpId="0" animBg="1"/>
      <p:bldP spid="12" grpId="0" animBg="1"/>
      <p:bldP spid="13"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fr-FR" sz="2400" dirty="0" err="1" smtClean="0">
                <a:solidFill>
                  <a:schemeClr val="bg1"/>
                </a:solidFill>
              </a:rPr>
              <a:t>Functional</a:t>
            </a:r>
            <a:r>
              <a:rPr lang="fr-FR" sz="2400" dirty="0" smtClean="0">
                <a:solidFill>
                  <a:schemeClr val="bg1"/>
                </a:solidFill>
              </a:rPr>
              <a:t> Validations</a:t>
            </a:r>
            <a:endParaRPr lang="fr-FR" sz="2400" dirty="0">
              <a:solidFill>
                <a:schemeClr val="bg1"/>
              </a:solidFill>
            </a:endParaRPr>
          </a:p>
        </p:txBody>
      </p:sp>
      <p:sp>
        <p:nvSpPr>
          <p:cNvPr id="3" name="Content Placeholder 2"/>
          <p:cNvSpPr>
            <a:spLocks noGrp="1"/>
          </p:cNvSpPr>
          <p:nvPr>
            <p:ph idx="1"/>
          </p:nvPr>
        </p:nvSpPr>
        <p:spPr>
          <a:xfrm>
            <a:off x="0" y="908050"/>
            <a:ext cx="9144000" cy="864766"/>
          </a:xfrm>
        </p:spPr>
        <p:txBody>
          <a:bodyPr/>
          <a:lstStyle/>
          <a:p>
            <a:pPr algn="just"/>
            <a:r>
              <a:rPr lang="en-GB" sz="1600" dirty="0" smtClean="0"/>
              <a:t>Once the integrity of the bundle has been checked, we still need to perform some functional validations to know if : </a:t>
            </a:r>
          </a:p>
          <a:p>
            <a:pPr lvl="1" algn="just"/>
            <a:r>
              <a:rPr lang="en-GB" sz="1400" dirty="0" smtClean="0"/>
              <a:t>The product exists, has the right assets.</a:t>
            </a:r>
          </a:p>
          <a:p>
            <a:pPr lvl="1" algn="just"/>
            <a:r>
              <a:rPr lang="en-GB" sz="1400" dirty="0" smtClean="0"/>
              <a:t>We are allowed to upload new binaries or to update binaries</a:t>
            </a:r>
            <a:r>
              <a:rPr lang="en-GB" sz="1400" dirty="0" smtClean="0"/>
              <a:t> </a:t>
            </a:r>
            <a:endParaRPr lang="en-GB" sz="10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grpSp>
        <p:nvGrpSpPr>
          <p:cNvPr id="4" name="Groupe 3"/>
          <p:cNvGrpSpPr/>
          <p:nvPr/>
        </p:nvGrpSpPr>
        <p:grpSpPr>
          <a:xfrm>
            <a:off x="107504" y="2701925"/>
            <a:ext cx="967875" cy="912813"/>
            <a:chOff x="1611313" y="2701925"/>
            <a:chExt cx="967875" cy="912813"/>
          </a:xfrm>
        </p:grpSpPr>
        <p:pic>
          <p:nvPicPr>
            <p:cNvPr id="15362" name="Picture 2" descr="D:\Users\manuel.claveras\AppData\Local\Microsoft\Windows\Temporary Internet Files\Content.IE5\L75SK3UM\MC90024094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1313" y="2701925"/>
              <a:ext cx="862012" cy="912813"/>
            </a:xfrm>
            <a:prstGeom prst="rect">
              <a:avLst/>
            </a:prstGeom>
            <a:noFill/>
            <a:extLst>
              <a:ext uri="{909E8E84-426E-40DD-AFC4-6F175D3DCCD1}">
                <a14:hiddenFill xmlns:a14="http://schemas.microsoft.com/office/drawing/2010/main">
                  <a:solidFill>
                    <a:srgbClr val="FFFFFF"/>
                  </a:solidFill>
                </a14:hiddenFill>
              </a:ext>
            </a:extLst>
          </p:spPr>
        </p:pic>
        <p:sp>
          <p:nvSpPr>
            <p:cNvPr id="2" name="Arc 1"/>
            <p:cNvSpPr/>
            <p:nvPr/>
          </p:nvSpPr>
          <p:spPr>
            <a:xfrm rot="9030991">
              <a:off x="2123827" y="3070822"/>
              <a:ext cx="455361" cy="163427"/>
            </a:xfrm>
            <a:prstGeom prst="arc">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7" name="Flèche droite 6"/>
          <p:cNvSpPr/>
          <p:nvPr/>
        </p:nvSpPr>
        <p:spPr>
          <a:xfrm>
            <a:off x="1108347" y="2956843"/>
            <a:ext cx="720080" cy="360040"/>
          </a:xfrm>
          <a:prstGeom prst="rightArrow">
            <a:avLst/>
          </a:prstGeom>
          <a:solidFill>
            <a:srgbClr val="E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rganigramme : Décision 7"/>
          <p:cNvSpPr/>
          <p:nvPr/>
        </p:nvSpPr>
        <p:spPr>
          <a:xfrm>
            <a:off x="1921701" y="2638010"/>
            <a:ext cx="1757668" cy="1008112"/>
          </a:xfrm>
          <a:prstGeom prst="flowChartDecision">
            <a:avLst/>
          </a:prstGeom>
          <a:solidFill>
            <a:srgbClr val="E7D0B7"/>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CC9900"/>
                </a:solidFill>
              </a:rPr>
              <a:t>Product </a:t>
            </a:r>
            <a:r>
              <a:rPr lang="fr-FR" sz="1200" b="1" dirty="0" err="1" smtClean="0">
                <a:solidFill>
                  <a:srgbClr val="CC9900"/>
                </a:solidFill>
              </a:rPr>
              <a:t>exist</a:t>
            </a:r>
            <a:r>
              <a:rPr lang="fr-FR" sz="1200" b="1" dirty="0" smtClean="0">
                <a:solidFill>
                  <a:srgbClr val="CC9900"/>
                </a:solidFill>
              </a:rPr>
              <a:t> in AM?</a:t>
            </a:r>
            <a:endParaRPr lang="fr-FR" sz="1200" b="1" dirty="0">
              <a:solidFill>
                <a:srgbClr val="CC9900"/>
              </a:solidFill>
            </a:endParaRPr>
          </a:p>
        </p:txBody>
      </p:sp>
      <p:sp>
        <p:nvSpPr>
          <p:cNvPr id="9" name="Flèche droite 8"/>
          <p:cNvSpPr/>
          <p:nvPr/>
        </p:nvSpPr>
        <p:spPr>
          <a:xfrm>
            <a:off x="3793909" y="2967476"/>
            <a:ext cx="720080" cy="360040"/>
          </a:xfrm>
          <a:prstGeom prst="rightArrow">
            <a:avLst/>
          </a:prstGeom>
          <a:solidFill>
            <a:srgbClr val="C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008000"/>
                </a:solidFill>
              </a:rPr>
              <a:t>YES</a:t>
            </a:r>
            <a:endParaRPr lang="fr-FR" sz="1200" b="1" dirty="0">
              <a:solidFill>
                <a:srgbClr val="008000"/>
              </a:solidFill>
            </a:endParaRPr>
          </a:p>
        </p:txBody>
      </p:sp>
      <p:sp>
        <p:nvSpPr>
          <p:cNvPr id="10" name="Flèche droite 9"/>
          <p:cNvSpPr/>
          <p:nvPr/>
        </p:nvSpPr>
        <p:spPr>
          <a:xfrm rot="5400000">
            <a:off x="2451128" y="3969060"/>
            <a:ext cx="720080" cy="360040"/>
          </a:xfrm>
          <a:prstGeom prst="rightArrow">
            <a:avLst/>
          </a:prstGeom>
          <a:solidFill>
            <a:srgbClr val="E8BEB6"/>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FF0000"/>
                </a:solidFill>
              </a:rPr>
              <a:t>NO</a:t>
            </a:r>
            <a:endParaRPr lang="fr-FR" sz="1200" b="1" dirty="0">
              <a:solidFill>
                <a:srgbClr val="FF0000"/>
              </a:solidFill>
            </a:endParaRPr>
          </a:p>
        </p:txBody>
      </p:sp>
      <p:sp>
        <p:nvSpPr>
          <p:cNvPr id="5" name="Rectangle 4"/>
          <p:cNvSpPr/>
          <p:nvPr/>
        </p:nvSpPr>
        <p:spPr>
          <a:xfrm>
            <a:off x="2000978" y="4725144"/>
            <a:ext cx="1584176" cy="720080"/>
          </a:xfrm>
          <a:prstGeom prst="rect">
            <a:avLst/>
          </a:prstGeom>
          <a:solidFill>
            <a:srgbClr val="E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rgbClr val="CC9900"/>
                </a:solidFill>
              </a:rPr>
              <a:t>ON HOLD</a:t>
            </a:r>
            <a:endParaRPr lang="fr-FR" sz="1400" b="1" dirty="0">
              <a:solidFill>
                <a:srgbClr val="CC9900"/>
              </a:solidFill>
            </a:endParaRPr>
          </a:p>
        </p:txBody>
      </p:sp>
      <p:sp>
        <p:nvSpPr>
          <p:cNvPr id="12" name="Organigramme : Décision 11"/>
          <p:cNvSpPr/>
          <p:nvPr/>
        </p:nvSpPr>
        <p:spPr>
          <a:xfrm>
            <a:off x="4628529" y="2648643"/>
            <a:ext cx="1757668" cy="1008112"/>
          </a:xfrm>
          <a:prstGeom prst="flowChartDecision">
            <a:avLst/>
          </a:prstGeom>
          <a:solidFill>
            <a:srgbClr val="E7D0B7"/>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CC9900"/>
                </a:solidFill>
              </a:rPr>
              <a:t>Is ingestion </a:t>
            </a:r>
            <a:r>
              <a:rPr lang="fr-FR" sz="1200" b="1" dirty="0" err="1" smtClean="0">
                <a:solidFill>
                  <a:srgbClr val="CC9900"/>
                </a:solidFill>
              </a:rPr>
              <a:t>locked</a:t>
            </a:r>
            <a:r>
              <a:rPr lang="fr-FR" sz="1200" b="1" dirty="0" smtClean="0">
                <a:solidFill>
                  <a:srgbClr val="CC9900"/>
                </a:solidFill>
              </a:rPr>
              <a:t> &amp; </a:t>
            </a:r>
            <a:r>
              <a:rPr lang="fr-FR" sz="1200" b="1" dirty="0" err="1" smtClean="0">
                <a:solidFill>
                  <a:srgbClr val="CC9900"/>
                </a:solidFill>
              </a:rPr>
              <a:t>orderable</a:t>
            </a:r>
            <a:r>
              <a:rPr lang="fr-FR" sz="1200" b="1" dirty="0" smtClean="0">
                <a:solidFill>
                  <a:srgbClr val="CC9900"/>
                </a:solidFill>
              </a:rPr>
              <a:t>?</a:t>
            </a:r>
            <a:endParaRPr lang="fr-FR" sz="1200" b="1" dirty="0">
              <a:solidFill>
                <a:srgbClr val="CC9900"/>
              </a:solidFill>
            </a:endParaRPr>
          </a:p>
        </p:txBody>
      </p:sp>
      <p:sp>
        <p:nvSpPr>
          <p:cNvPr id="13" name="Flèche droite 12"/>
          <p:cNvSpPr/>
          <p:nvPr/>
        </p:nvSpPr>
        <p:spPr>
          <a:xfrm>
            <a:off x="6511370" y="2967476"/>
            <a:ext cx="720080" cy="360040"/>
          </a:xfrm>
          <a:prstGeom prst="rightArrow">
            <a:avLst/>
          </a:prstGeom>
          <a:solidFill>
            <a:srgbClr val="E8BEB6"/>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FF0000"/>
                </a:solidFill>
              </a:rPr>
              <a:t>YES</a:t>
            </a:r>
            <a:endParaRPr lang="fr-FR" sz="1200" b="1" dirty="0">
              <a:solidFill>
                <a:srgbClr val="FF0000"/>
              </a:solidFill>
            </a:endParaRPr>
          </a:p>
        </p:txBody>
      </p:sp>
      <p:sp>
        <p:nvSpPr>
          <p:cNvPr id="14" name="Rectangle 13"/>
          <p:cNvSpPr/>
          <p:nvPr/>
        </p:nvSpPr>
        <p:spPr>
          <a:xfrm>
            <a:off x="7380312" y="2780928"/>
            <a:ext cx="1584176" cy="720080"/>
          </a:xfrm>
          <a:prstGeom prst="rect">
            <a:avLst/>
          </a:prstGeom>
          <a:solidFill>
            <a:srgbClr val="E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rgbClr val="CC9900"/>
                </a:solidFill>
              </a:rPr>
              <a:t>LOCKED</a:t>
            </a:r>
            <a:endParaRPr lang="fr-FR" sz="1400" b="1" dirty="0">
              <a:solidFill>
                <a:srgbClr val="CC9900"/>
              </a:solidFill>
            </a:endParaRPr>
          </a:p>
        </p:txBody>
      </p:sp>
      <p:sp>
        <p:nvSpPr>
          <p:cNvPr id="15" name="Flèche droite 14"/>
          <p:cNvSpPr/>
          <p:nvPr/>
        </p:nvSpPr>
        <p:spPr>
          <a:xfrm rot="5400000">
            <a:off x="5143959" y="3972598"/>
            <a:ext cx="720080" cy="360040"/>
          </a:xfrm>
          <a:prstGeom prst="rightArrow">
            <a:avLst/>
          </a:prstGeom>
          <a:solidFill>
            <a:srgbClr val="C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rgbClr val="008000"/>
                </a:solidFill>
              </a:rPr>
              <a:t>NO</a:t>
            </a:r>
            <a:endParaRPr lang="fr-FR" sz="1200" b="1" dirty="0">
              <a:solidFill>
                <a:srgbClr val="008000"/>
              </a:solidFill>
            </a:endParaRPr>
          </a:p>
        </p:txBody>
      </p:sp>
      <p:sp>
        <p:nvSpPr>
          <p:cNvPr id="16" name="Rectangle 15"/>
          <p:cNvSpPr/>
          <p:nvPr/>
        </p:nvSpPr>
        <p:spPr>
          <a:xfrm>
            <a:off x="4716016" y="4725144"/>
            <a:ext cx="1584176" cy="720080"/>
          </a:xfrm>
          <a:prstGeom prst="rect">
            <a:avLst/>
          </a:prstGeom>
          <a:solidFill>
            <a:srgbClr val="C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rgbClr val="008000"/>
                </a:solidFill>
              </a:rPr>
              <a:t>Continue ingestion</a:t>
            </a:r>
            <a:endParaRPr lang="fr-FR" sz="1400" b="1" dirty="0">
              <a:solidFill>
                <a:srgbClr val="008000"/>
              </a:solidFill>
            </a:endParaRPr>
          </a:p>
        </p:txBody>
      </p:sp>
    </p:spTree>
    <p:extLst>
      <p:ext uri="{BB962C8B-B14F-4D97-AF65-F5344CB8AC3E}">
        <p14:creationId xmlns:p14="http://schemas.microsoft.com/office/powerpoint/2010/main" val="394299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5"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rPr>
              <a:t>Transformation (1/2)</a:t>
            </a:r>
            <a:endParaRPr lang="fr-FR" sz="1600" dirty="0">
              <a:solidFill>
                <a:schemeClr val="bg1"/>
              </a:solidFill>
            </a:endParaRPr>
          </a:p>
        </p:txBody>
      </p:sp>
      <p:sp>
        <p:nvSpPr>
          <p:cNvPr id="5" name="Content Placeholder 2"/>
          <p:cNvSpPr>
            <a:spLocks noGrp="1"/>
          </p:cNvSpPr>
          <p:nvPr>
            <p:ph idx="1"/>
          </p:nvPr>
        </p:nvSpPr>
        <p:spPr>
          <a:xfrm>
            <a:off x="0" y="908050"/>
            <a:ext cx="9144000" cy="5473700"/>
          </a:xfrm>
        </p:spPr>
        <p:txBody>
          <a:bodyPr/>
          <a:lstStyle/>
          <a:p>
            <a:pPr algn="just"/>
            <a:r>
              <a:rPr lang="fr-FR" sz="2000" dirty="0" smtClean="0"/>
              <a:t>Transformations </a:t>
            </a:r>
            <a:r>
              <a:rPr lang="fr-FR" sz="2000" dirty="0" err="1" smtClean="0"/>
              <a:t>depends</a:t>
            </a:r>
            <a:r>
              <a:rPr lang="fr-FR" sz="2000" dirty="0" smtClean="0"/>
              <a:t> on the input format</a:t>
            </a:r>
            <a:r>
              <a:rPr lang="en-GB" sz="2000" dirty="0" smtClean="0"/>
              <a:t> </a:t>
            </a:r>
            <a:r>
              <a:rPr lang="en-GB" sz="2000" dirty="0" smtClean="0"/>
              <a:t>and are </a:t>
            </a:r>
            <a:r>
              <a:rPr lang="en-GB" sz="2000" dirty="0" smtClean="0"/>
              <a:t>sole</a:t>
            </a:r>
            <a:r>
              <a:rPr lang="en-GB" sz="2000" dirty="0" smtClean="0"/>
              <a:t>ly for audio files:</a:t>
            </a:r>
          </a:p>
          <a:p>
            <a:pPr lvl="1" algn="just"/>
            <a:r>
              <a:rPr lang="en-GB" sz="1800" dirty="0" smtClean="0"/>
              <a:t>DDP (Disc Description Protocol) which contains the following description files</a:t>
            </a:r>
          </a:p>
          <a:p>
            <a:pPr lvl="2" algn="just"/>
            <a:r>
              <a:rPr lang="en-GB" sz="1400" dirty="0" smtClean="0"/>
              <a:t>DDPID which specifies the version of the DDP and can also be used to add some free text to describe the DDP</a:t>
            </a:r>
          </a:p>
          <a:p>
            <a:pPr lvl="2" algn="just"/>
            <a:r>
              <a:rPr lang="en-GB" sz="1400" dirty="0" smtClean="0"/>
              <a:t>DDPMS describes the content of the DDP bundle</a:t>
            </a:r>
          </a:p>
          <a:p>
            <a:pPr lvl="2" algn="just"/>
            <a:r>
              <a:rPr lang="en-GB" sz="1400" dirty="0" smtClean="0"/>
              <a:t>DDPPQ or PQDESC describes how the tracks are concatenated in the image file</a:t>
            </a:r>
          </a:p>
          <a:p>
            <a:pPr lvl="2" algn="just"/>
            <a:r>
              <a:rPr lang="en-GB" sz="1400" dirty="0" smtClean="0"/>
              <a:t>Image file which contains the tracks</a:t>
            </a:r>
          </a:p>
          <a:p>
            <a:pPr lvl="1" algn="just"/>
            <a:r>
              <a:rPr lang="en-GB" sz="1800" dirty="0" smtClean="0"/>
              <a:t>WMA lossless files</a:t>
            </a:r>
            <a:endParaRPr lang="en-GB" sz="18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spTree>
    <p:extLst>
      <p:ext uri="{BB962C8B-B14F-4D97-AF65-F5344CB8AC3E}">
        <p14:creationId xmlns:p14="http://schemas.microsoft.com/office/powerpoint/2010/main" val="2887715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rPr>
              <a:t>Transformation (2/2)</a:t>
            </a:r>
            <a:endParaRPr lang="fr-FR" sz="1600" dirty="0">
              <a:solidFill>
                <a:schemeClr val="bg1"/>
              </a:solidFill>
            </a:endParaRPr>
          </a:p>
        </p:txBody>
      </p:sp>
      <p:sp>
        <p:nvSpPr>
          <p:cNvPr id="6" name="Rectangle 5"/>
          <p:cNvSpPr/>
          <p:nvPr/>
        </p:nvSpPr>
        <p:spPr>
          <a:xfrm>
            <a:off x="1763688" y="2636912"/>
            <a:ext cx="2016224" cy="1152128"/>
          </a:xfrm>
          <a:prstGeom prst="rect">
            <a:avLst/>
          </a:prstGeom>
          <a:solidFill>
            <a:srgbClr val="E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rgbClr val="CC9900"/>
                </a:solidFill>
              </a:rPr>
              <a:t>JAVA </a:t>
            </a:r>
            <a:r>
              <a:rPr lang="fr-FR" sz="1400" b="1" dirty="0" err="1" smtClean="0">
                <a:solidFill>
                  <a:srgbClr val="CC9900"/>
                </a:solidFill>
              </a:rPr>
              <a:t>Contizer</a:t>
            </a:r>
            <a:r>
              <a:rPr lang="fr-FR" sz="1400" b="1" dirty="0" smtClean="0">
                <a:solidFill>
                  <a:srgbClr val="CC9900"/>
                </a:solidFill>
              </a:rPr>
              <a:t> (2.46)</a:t>
            </a:r>
          </a:p>
          <a:p>
            <a:pPr algn="ctr"/>
            <a:r>
              <a:rPr lang="fr-FR" sz="1400" b="1" dirty="0" smtClean="0">
                <a:solidFill>
                  <a:srgbClr val="CC9900"/>
                </a:solidFill>
              </a:rPr>
              <a:t>C++ </a:t>
            </a:r>
            <a:r>
              <a:rPr lang="fr-FR" sz="1400" b="1" dirty="0" err="1" smtClean="0">
                <a:solidFill>
                  <a:srgbClr val="CC9900"/>
                </a:solidFill>
              </a:rPr>
              <a:t>Contizer</a:t>
            </a:r>
            <a:r>
              <a:rPr lang="fr-FR" sz="1400" b="1" dirty="0" smtClean="0">
                <a:solidFill>
                  <a:srgbClr val="CC9900"/>
                </a:solidFill>
              </a:rPr>
              <a:t> (2.44)</a:t>
            </a:r>
            <a:endParaRPr lang="fr-FR" sz="1400" b="1" dirty="0">
              <a:solidFill>
                <a:srgbClr val="CC9900"/>
              </a:solidFill>
            </a:endParaRPr>
          </a:p>
        </p:txBody>
      </p:sp>
      <p:sp>
        <p:nvSpPr>
          <p:cNvPr id="7" name="Rectangle 6"/>
          <p:cNvSpPr/>
          <p:nvPr/>
        </p:nvSpPr>
        <p:spPr>
          <a:xfrm>
            <a:off x="5220072" y="2636912"/>
            <a:ext cx="2016224" cy="1152128"/>
          </a:xfrm>
          <a:prstGeom prst="rect">
            <a:avLst/>
          </a:prstGeom>
          <a:solidFill>
            <a:srgbClr val="EBEBB3"/>
          </a:solidFill>
          <a:effectLst>
            <a:glow rad="63500">
              <a:schemeClr val="accent1">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rgbClr val="CC9900"/>
                </a:solidFill>
              </a:rPr>
              <a:t>Transcoder</a:t>
            </a:r>
            <a:endParaRPr lang="fr-FR" sz="1400" b="1" dirty="0">
              <a:solidFill>
                <a:srgbClr val="CC9900"/>
              </a:solidFill>
            </a:endParaRPr>
          </a:p>
        </p:txBody>
      </p:sp>
      <p:sp>
        <p:nvSpPr>
          <p:cNvPr id="3" name="Organigramme : Carte perforée 2"/>
          <p:cNvSpPr/>
          <p:nvPr/>
        </p:nvSpPr>
        <p:spPr>
          <a:xfrm>
            <a:off x="2371651" y="1268760"/>
            <a:ext cx="792088" cy="936104"/>
          </a:xfrm>
          <a:prstGeom prst="flowChartPunchedCard">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1"/>
                </a:solidFill>
              </a:rPr>
              <a:t>DDP</a:t>
            </a:r>
            <a:endParaRPr lang="fr-FR" sz="1600" b="1" dirty="0">
              <a:solidFill>
                <a:schemeClr val="tx1"/>
              </a:solidFill>
            </a:endParaRPr>
          </a:p>
        </p:txBody>
      </p:sp>
      <p:sp>
        <p:nvSpPr>
          <p:cNvPr id="8" name="Organigramme : Carte perforée 7"/>
          <p:cNvSpPr/>
          <p:nvPr/>
        </p:nvSpPr>
        <p:spPr>
          <a:xfrm>
            <a:off x="5796136" y="1196752"/>
            <a:ext cx="576064" cy="720080"/>
          </a:xfrm>
          <a:prstGeom prst="flowChartPunchedCard">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chemeClr val="tx1"/>
                </a:solidFill>
              </a:rPr>
              <a:t>wma</a:t>
            </a:r>
            <a:endParaRPr lang="fr-FR" sz="1200" b="1" dirty="0">
              <a:solidFill>
                <a:schemeClr val="tx1"/>
              </a:solidFill>
            </a:endParaRPr>
          </a:p>
        </p:txBody>
      </p:sp>
      <p:sp>
        <p:nvSpPr>
          <p:cNvPr id="9" name="Organigramme : Carte perforée 8"/>
          <p:cNvSpPr/>
          <p:nvPr/>
        </p:nvSpPr>
        <p:spPr>
          <a:xfrm>
            <a:off x="5940152" y="1340768"/>
            <a:ext cx="576064" cy="720080"/>
          </a:xfrm>
          <a:prstGeom prst="flowChartPunchedCard">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chemeClr val="tx1"/>
                </a:solidFill>
              </a:rPr>
              <a:t>wma</a:t>
            </a:r>
            <a:endParaRPr lang="fr-FR" sz="1200" b="1" dirty="0">
              <a:solidFill>
                <a:schemeClr val="tx1"/>
              </a:solidFill>
            </a:endParaRPr>
          </a:p>
        </p:txBody>
      </p:sp>
      <p:sp>
        <p:nvSpPr>
          <p:cNvPr id="10" name="Organigramme : Carte perforée 9"/>
          <p:cNvSpPr/>
          <p:nvPr/>
        </p:nvSpPr>
        <p:spPr>
          <a:xfrm>
            <a:off x="6092552" y="1493168"/>
            <a:ext cx="576064" cy="720080"/>
          </a:xfrm>
          <a:prstGeom prst="flowChartPunchedCard">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chemeClr val="tx1"/>
                </a:solidFill>
              </a:rPr>
              <a:t>wma</a:t>
            </a:r>
            <a:endParaRPr lang="fr-FR" sz="1200" b="1" dirty="0">
              <a:solidFill>
                <a:schemeClr val="tx1"/>
              </a:solidFill>
            </a:endParaRPr>
          </a:p>
        </p:txBody>
      </p:sp>
      <p:sp>
        <p:nvSpPr>
          <p:cNvPr id="11" name="Organigramme : Carte perforée 10"/>
          <p:cNvSpPr/>
          <p:nvPr/>
        </p:nvSpPr>
        <p:spPr>
          <a:xfrm>
            <a:off x="6244952" y="1645568"/>
            <a:ext cx="576064" cy="720080"/>
          </a:xfrm>
          <a:prstGeom prst="flowChartPunchedCard">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chemeClr val="tx1"/>
                </a:solidFill>
              </a:rPr>
              <a:t>wma</a:t>
            </a:r>
            <a:endParaRPr lang="fr-FR" sz="1200" b="1" dirty="0">
              <a:solidFill>
                <a:schemeClr val="tx1"/>
              </a:solidFill>
            </a:endParaRPr>
          </a:p>
        </p:txBody>
      </p:sp>
      <p:cxnSp>
        <p:nvCxnSpPr>
          <p:cNvPr id="12" name="Connecteur droit avec flèche 11"/>
          <p:cNvCxnSpPr>
            <a:stCxn id="3" idx="2"/>
            <a:endCxn id="6" idx="0"/>
          </p:cNvCxnSpPr>
          <p:nvPr/>
        </p:nvCxnSpPr>
        <p:spPr>
          <a:xfrm>
            <a:off x="2767695" y="2204864"/>
            <a:ext cx="4105" cy="43204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6228184" y="2420888"/>
            <a:ext cx="0" cy="21602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rganigramme : Carte perforée 15"/>
          <p:cNvSpPr/>
          <p:nvPr/>
        </p:nvSpPr>
        <p:spPr>
          <a:xfrm>
            <a:off x="5724128" y="4276328"/>
            <a:ext cx="576064" cy="720080"/>
          </a:xfrm>
          <a:prstGeom prst="flowChartPunchedCard">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chemeClr val="tx1"/>
                </a:solidFill>
              </a:rPr>
              <a:t>wma</a:t>
            </a:r>
            <a:endParaRPr lang="fr-FR" sz="1200" b="1" dirty="0">
              <a:solidFill>
                <a:schemeClr val="tx1"/>
              </a:solidFill>
            </a:endParaRPr>
          </a:p>
        </p:txBody>
      </p:sp>
      <p:sp>
        <p:nvSpPr>
          <p:cNvPr id="17" name="Organigramme : Carte perforée 16"/>
          <p:cNvSpPr/>
          <p:nvPr/>
        </p:nvSpPr>
        <p:spPr>
          <a:xfrm>
            <a:off x="5868144" y="4420344"/>
            <a:ext cx="576064" cy="720080"/>
          </a:xfrm>
          <a:prstGeom prst="flowChartPunchedCard">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chemeClr val="tx1"/>
                </a:solidFill>
              </a:rPr>
              <a:t>wma</a:t>
            </a:r>
            <a:endParaRPr lang="fr-FR" sz="1200" b="1" dirty="0">
              <a:solidFill>
                <a:schemeClr val="tx1"/>
              </a:solidFill>
            </a:endParaRPr>
          </a:p>
        </p:txBody>
      </p:sp>
      <p:sp>
        <p:nvSpPr>
          <p:cNvPr id="18" name="Organigramme : Carte perforée 17"/>
          <p:cNvSpPr/>
          <p:nvPr/>
        </p:nvSpPr>
        <p:spPr>
          <a:xfrm>
            <a:off x="6020544" y="4572744"/>
            <a:ext cx="576064" cy="720080"/>
          </a:xfrm>
          <a:prstGeom prst="flowChartPunchedCard">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chemeClr val="tx1"/>
                </a:solidFill>
              </a:rPr>
              <a:t>wma</a:t>
            </a:r>
            <a:endParaRPr lang="fr-FR" sz="1200" b="1" dirty="0">
              <a:solidFill>
                <a:schemeClr val="tx1"/>
              </a:solidFill>
            </a:endParaRPr>
          </a:p>
        </p:txBody>
      </p:sp>
      <p:sp>
        <p:nvSpPr>
          <p:cNvPr id="19" name="Organigramme : Carte perforée 18"/>
          <p:cNvSpPr/>
          <p:nvPr/>
        </p:nvSpPr>
        <p:spPr>
          <a:xfrm>
            <a:off x="6172944" y="4725144"/>
            <a:ext cx="576064" cy="720080"/>
          </a:xfrm>
          <a:prstGeom prst="flowChartPunchedCard">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chemeClr val="tx1"/>
                </a:solidFill>
              </a:rPr>
              <a:t>wav</a:t>
            </a:r>
            <a:endParaRPr lang="fr-FR" sz="1200" b="1" dirty="0">
              <a:solidFill>
                <a:schemeClr val="tx1"/>
              </a:solidFill>
            </a:endParaRPr>
          </a:p>
        </p:txBody>
      </p:sp>
      <p:sp>
        <p:nvSpPr>
          <p:cNvPr id="20" name="Organigramme : Carte perforée 19"/>
          <p:cNvSpPr/>
          <p:nvPr/>
        </p:nvSpPr>
        <p:spPr>
          <a:xfrm>
            <a:off x="2322984" y="4276328"/>
            <a:ext cx="576064" cy="720080"/>
          </a:xfrm>
          <a:prstGeom prst="flowChartPunchedCard">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chemeClr val="tx1"/>
                </a:solidFill>
              </a:rPr>
              <a:t>wma</a:t>
            </a:r>
            <a:endParaRPr lang="fr-FR" sz="1200" b="1" dirty="0">
              <a:solidFill>
                <a:schemeClr val="tx1"/>
              </a:solidFill>
            </a:endParaRPr>
          </a:p>
        </p:txBody>
      </p:sp>
      <p:sp>
        <p:nvSpPr>
          <p:cNvPr id="21" name="Organigramme : Carte perforée 20"/>
          <p:cNvSpPr/>
          <p:nvPr/>
        </p:nvSpPr>
        <p:spPr>
          <a:xfrm>
            <a:off x="2467000" y="4420344"/>
            <a:ext cx="576064" cy="720080"/>
          </a:xfrm>
          <a:prstGeom prst="flowChartPunchedCard">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chemeClr val="tx1"/>
                </a:solidFill>
              </a:rPr>
              <a:t>wma</a:t>
            </a:r>
            <a:endParaRPr lang="fr-FR" sz="1200" b="1" dirty="0">
              <a:solidFill>
                <a:schemeClr val="tx1"/>
              </a:solidFill>
            </a:endParaRPr>
          </a:p>
        </p:txBody>
      </p:sp>
      <p:sp>
        <p:nvSpPr>
          <p:cNvPr id="22" name="Organigramme : Carte perforée 21"/>
          <p:cNvSpPr/>
          <p:nvPr/>
        </p:nvSpPr>
        <p:spPr>
          <a:xfrm>
            <a:off x="2619400" y="4572744"/>
            <a:ext cx="576064" cy="720080"/>
          </a:xfrm>
          <a:prstGeom prst="flowChartPunchedCard">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chemeClr val="tx1"/>
                </a:solidFill>
              </a:rPr>
              <a:t>wma</a:t>
            </a:r>
            <a:endParaRPr lang="fr-FR" sz="1200" b="1" dirty="0">
              <a:solidFill>
                <a:schemeClr val="tx1"/>
              </a:solidFill>
            </a:endParaRPr>
          </a:p>
        </p:txBody>
      </p:sp>
      <p:sp>
        <p:nvSpPr>
          <p:cNvPr id="23" name="Organigramme : Carte perforée 22"/>
          <p:cNvSpPr/>
          <p:nvPr/>
        </p:nvSpPr>
        <p:spPr>
          <a:xfrm>
            <a:off x="2771800" y="4725144"/>
            <a:ext cx="576064" cy="720080"/>
          </a:xfrm>
          <a:prstGeom prst="flowChartPunchedCard">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smtClean="0">
                <a:solidFill>
                  <a:schemeClr val="tx1"/>
                </a:solidFill>
              </a:rPr>
              <a:t>wav</a:t>
            </a:r>
            <a:endParaRPr lang="fr-FR" sz="1200" b="1" dirty="0">
              <a:solidFill>
                <a:schemeClr val="tx1"/>
              </a:solidFill>
            </a:endParaRPr>
          </a:p>
        </p:txBody>
      </p:sp>
      <p:cxnSp>
        <p:nvCxnSpPr>
          <p:cNvPr id="24" name="Connecteur droit avec flèche 23"/>
          <p:cNvCxnSpPr/>
          <p:nvPr/>
        </p:nvCxnSpPr>
        <p:spPr>
          <a:xfrm>
            <a:off x="2767695" y="3789040"/>
            <a:ext cx="0" cy="43204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a:off x="6224326" y="3789040"/>
            <a:ext cx="0" cy="43204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2467000" y="5661248"/>
            <a:ext cx="4282008" cy="400110"/>
          </a:xfrm>
          <a:prstGeom prst="rect">
            <a:avLst/>
          </a:prstGeom>
          <a:noFill/>
        </p:spPr>
        <p:txBody>
          <a:bodyPr wrap="square" rtlCol="0">
            <a:spAutoFit/>
          </a:bodyPr>
          <a:lstStyle/>
          <a:p>
            <a:pPr algn="ctr"/>
            <a:r>
              <a:rPr lang="fr-FR" sz="2000" dirty="0" err="1" smtClean="0"/>
              <a:t>Now</a:t>
            </a:r>
            <a:r>
              <a:rPr lang="fr-FR" sz="2000" dirty="0" smtClean="0"/>
              <a:t> </a:t>
            </a:r>
            <a:r>
              <a:rPr lang="fr-FR" sz="2000" dirty="0" err="1" smtClean="0"/>
              <a:t>we</a:t>
            </a:r>
            <a:r>
              <a:rPr lang="fr-FR" sz="2000" dirty="0" smtClean="0"/>
              <a:t> are </a:t>
            </a:r>
            <a:r>
              <a:rPr lang="fr-FR" sz="2000" dirty="0" err="1" smtClean="0"/>
              <a:t>ready</a:t>
            </a:r>
            <a:r>
              <a:rPr lang="fr-FR" sz="2000" dirty="0" smtClean="0"/>
              <a:t> to </a:t>
            </a:r>
            <a:r>
              <a:rPr lang="fr-FR" sz="2000" dirty="0" err="1" smtClean="0"/>
              <a:t>ingest</a:t>
            </a:r>
            <a:endParaRPr lang="fr-FR" sz="2000" dirty="0"/>
          </a:p>
        </p:txBody>
      </p:sp>
    </p:spTree>
    <p:extLst>
      <p:ext uri="{BB962C8B-B14F-4D97-AF65-F5344CB8AC3E}">
        <p14:creationId xmlns:p14="http://schemas.microsoft.com/office/powerpoint/2010/main" val="685484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now">
  <a:themeElements>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now">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n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n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n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n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n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no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n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n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n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n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n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now">
  <a:themeElements>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now">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200" b="0" i="0" u="none" strike="noStrike" cap="none" normalizeH="0" baseline="0" smtClean="0">
            <a:ln>
              <a:noFill/>
            </a:ln>
            <a:solidFill>
              <a:schemeClr val="tx1"/>
            </a:solidFill>
            <a:effectLst/>
            <a:latin typeface="Arial" charset="0"/>
          </a:defRPr>
        </a:defPPr>
      </a:lstStyle>
    </a:lnDef>
  </a:objectDefaults>
  <a:extraClrSchemeLst>
    <a:extraClrScheme>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n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n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n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n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n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no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n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n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n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n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n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8374</TotalTime>
  <Words>577</Words>
  <Application>Microsoft Office PowerPoint</Application>
  <PresentationFormat>Affichage à l'écran (4:3)</PresentationFormat>
  <Paragraphs>181</Paragraphs>
  <Slides>14</Slides>
  <Notes>1</Notes>
  <HiddenSlides>0</HiddenSlides>
  <MMClips>0</MMClips>
  <ScaleCrop>false</ScaleCrop>
  <HeadingPairs>
    <vt:vector size="6" baseType="variant">
      <vt:variant>
        <vt:lpstr>Polices utilisées</vt:lpstr>
      </vt:variant>
      <vt:variant>
        <vt:i4>2</vt:i4>
      </vt:variant>
      <vt:variant>
        <vt:lpstr>Thème</vt:lpstr>
      </vt:variant>
      <vt:variant>
        <vt:i4>2</vt:i4>
      </vt:variant>
      <vt:variant>
        <vt:lpstr>Titres des diapositives</vt:lpstr>
      </vt:variant>
      <vt:variant>
        <vt:i4>14</vt:i4>
      </vt:variant>
    </vt:vector>
  </HeadingPairs>
  <TitlesOfParts>
    <vt:vector size="18" baseType="lpstr">
      <vt:lpstr>Arial</vt:lpstr>
      <vt:lpstr>Myriad Pro</vt:lpstr>
      <vt:lpstr>tempnow</vt:lpstr>
      <vt:lpstr>1_tempnow</vt:lpstr>
      <vt:lpstr>Digital Supply Chain Platform for UMGI  Binary interfaces | 23th September 2010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Digiplug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R2 Cut over  Overview</dc:title>
  <dc:creator>ch.joseph</dc:creator>
  <cp:lastModifiedBy>Manuel Claveras(Accenture)</cp:lastModifiedBy>
  <cp:revision>386</cp:revision>
  <dcterms:created xsi:type="dcterms:W3CDTF">2009-01-29T08:59:36Z</dcterms:created>
  <dcterms:modified xsi:type="dcterms:W3CDTF">2010-09-23T10:02:39Z</dcterms:modified>
</cp:coreProperties>
</file>