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4" r:id="rId2"/>
  </p:sldMasterIdLst>
  <p:notesMasterIdLst>
    <p:notesMasterId r:id="rId16"/>
  </p:notesMasterIdLst>
  <p:handoutMasterIdLst>
    <p:handoutMasterId r:id="rId17"/>
  </p:handoutMasterIdLst>
  <p:sldIdLst>
    <p:sldId id="395" r:id="rId3"/>
    <p:sldId id="639" r:id="rId4"/>
    <p:sldId id="640" r:id="rId5"/>
    <p:sldId id="641" r:id="rId6"/>
    <p:sldId id="642" r:id="rId7"/>
    <p:sldId id="653" r:id="rId8"/>
    <p:sldId id="643" r:id="rId9"/>
    <p:sldId id="654" r:id="rId10"/>
    <p:sldId id="645" r:id="rId11"/>
    <p:sldId id="655" r:id="rId12"/>
    <p:sldId id="656" r:id="rId13"/>
    <p:sldId id="657" r:id="rId14"/>
    <p:sldId id="652" r:id="rId15"/>
  </p:sldIdLst>
  <p:sldSz cx="9144000" cy="6858000" type="screen4x3"/>
  <p:notesSz cx="6797675" cy="9926638"/>
  <p:defaultTextStyle>
    <a:defPPr>
      <a:defRPr lang="fr-FR"/>
    </a:defPPr>
    <a:lvl1pPr algn="l" rtl="0" fontAlgn="base">
      <a:spcBef>
        <a:spcPct val="0"/>
      </a:spcBef>
      <a:spcAft>
        <a:spcPct val="0"/>
      </a:spcAft>
      <a:defRPr sz="32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32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32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32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3200" kern="1200">
        <a:solidFill>
          <a:schemeClr val="tx1"/>
        </a:solidFill>
        <a:latin typeface="Arial" pitchFamily="34" charset="0"/>
        <a:ea typeface="+mn-ea"/>
        <a:cs typeface="Arial" pitchFamily="34" charset="0"/>
      </a:defRPr>
    </a:lvl5pPr>
    <a:lvl6pPr marL="2286000" algn="l" defTabSz="914400" rtl="0" eaLnBrk="1" latinLnBrk="0" hangingPunct="1">
      <a:defRPr sz="3200" kern="1200">
        <a:solidFill>
          <a:schemeClr val="tx1"/>
        </a:solidFill>
        <a:latin typeface="Arial" pitchFamily="34" charset="0"/>
        <a:ea typeface="+mn-ea"/>
        <a:cs typeface="Arial" pitchFamily="34" charset="0"/>
      </a:defRPr>
    </a:lvl6pPr>
    <a:lvl7pPr marL="2743200" algn="l" defTabSz="914400" rtl="0" eaLnBrk="1" latinLnBrk="0" hangingPunct="1">
      <a:defRPr sz="3200" kern="1200">
        <a:solidFill>
          <a:schemeClr val="tx1"/>
        </a:solidFill>
        <a:latin typeface="Arial" pitchFamily="34" charset="0"/>
        <a:ea typeface="+mn-ea"/>
        <a:cs typeface="Arial" pitchFamily="34" charset="0"/>
      </a:defRPr>
    </a:lvl7pPr>
    <a:lvl8pPr marL="3200400" algn="l" defTabSz="914400" rtl="0" eaLnBrk="1" latinLnBrk="0" hangingPunct="1">
      <a:defRPr sz="3200" kern="1200">
        <a:solidFill>
          <a:schemeClr val="tx1"/>
        </a:solidFill>
        <a:latin typeface="Arial" pitchFamily="34" charset="0"/>
        <a:ea typeface="+mn-ea"/>
        <a:cs typeface="Arial" pitchFamily="34" charset="0"/>
      </a:defRPr>
    </a:lvl8pPr>
    <a:lvl9pPr marL="3657600" algn="l" defTabSz="914400" rtl="0" eaLnBrk="1" latinLnBrk="0" hangingPunct="1">
      <a:defRPr sz="32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BEBB3"/>
    <a:srgbClr val="E8BEB6"/>
    <a:srgbClr val="CC9900"/>
    <a:srgbClr val="FFCC66"/>
    <a:srgbClr val="EBEBB3"/>
    <a:srgbClr val="E7D0B7"/>
    <a:srgbClr val="A27B00"/>
    <a:srgbClr val="CCE1BD"/>
    <a:srgbClr val="E9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0" autoAdjust="0"/>
    <p:restoredTop sz="99417" autoAdjust="0"/>
  </p:normalViewPr>
  <p:slideViewPr>
    <p:cSldViewPr>
      <p:cViewPr>
        <p:scale>
          <a:sx n="90" d="100"/>
          <a:sy n="90" d="100"/>
        </p:scale>
        <p:origin x="-360" y="-258"/>
      </p:cViewPr>
      <p:guideLst>
        <p:guide orient="horz" pos="935"/>
        <p:guide pos="2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2005382-03CE-4E0A-BCE6-B4654F078307}" type="slidenum">
              <a:rPr lang="en-US"/>
              <a:pPr>
                <a:defRPr/>
              </a:pPr>
              <a:t>‹N°›</a:t>
            </a:fld>
            <a:endParaRPr lang="en-US"/>
          </a:p>
        </p:txBody>
      </p:sp>
    </p:spTree>
    <p:extLst>
      <p:ext uri="{BB962C8B-B14F-4D97-AF65-F5344CB8AC3E}">
        <p14:creationId xmlns:p14="http://schemas.microsoft.com/office/powerpoint/2010/main" val="3685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fr-FR"/>
          </a:p>
        </p:txBody>
      </p:sp>
      <p:sp>
        <p:nvSpPr>
          <p:cNvPr id="922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10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10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EF11635-CC12-4A2E-8F2D-ABF7B1B1C219}" type="slidenum">
              <a:rPr lang="fr-FR"/>
              <a:pPr>
                <a:defRPr/>
              </a:pPr>
              <a:t>‹N°›</a:t>
            </a:fld>
            <a:endParaRPr lang="fr-FR"/>
          </a:p>
        </p:txBody>
      </p:sp>
    </p:spTree>
    <p:extLst>
      <p:ext uri="{BB962C8B-B14F-4D97-AF65-F5344CB8AC3E}">
        <p14:creationId xmlns:p14="http://schemas.microsoft.com/office/powerpoint/2010/main" val="518073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fld id="{C2BF4693-4B01-433C-932E-120F23B21DF9}" type="slidenum">
              <a:rPr lang="fr-FR" sz="1200" smtClean="0"/>
              <a:pPr eaLnBrk="1" hangingPunct="1"/>
              <a:t>1</a:t>
            </a:fld>
            <a:endParaRPr lang="fr-FR" sz="1200" smtClean="0"/>
          </a:p>
        </p:txBody>
      </p:sp>
      <p:sp>
        <p:nvSpPr>
          <p:cNvPr id="10243" name="Rectangle 2"/>
          <p:cNvSpPr>
            <a:spLocks noGrp="1" noRot="1" noChangeAspect="1" noChangeArrowheads="1" noTextEdit="1"/>
          </p:cNvSpPr>
          <p:nvPr>
            <p:ph type="sldImg"/>
          </p:nvPr>
        </p:nvSpPr>
        <p:spPr>
          <a:xfrm>
            <a:off x="925513" y="749300"/>
            <a:ext cx="4949825" cy="3711575"/>
          </a:xfrm>
          <a:ln/>
        </p:spPr>
      </p:sp>
      <p:sp>
        <p:nvSpPr>
          <p:cNvPr id="10244" name="Rectangle 3"/>
          <p:cNvSpPr>
            <a:spLocks noGrp="1" noChangeArrowheads="1"/>
          </p:cNvSpPr>
          <p:nvPr>
            <p:ph type="body" idx="1"/>
          </p:nvPr>
        </p:nvSpPr>
        <p:spPr>
          <a:xfrm>
            <a:off x="908050" y="4732338"/>
            <a:ext cx="4981575" cy="3925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2010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33822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44584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0586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smtClean="0"/>
          </a:p>
        </p:txBody>
      </p:sp>
    </p:spTree>
    <p:extLst>
      <p:ext uri="{BB962C8B-B14F-4D97-AF65-F5344CB8AC3E}">
        <p14:creationId xmlns:p14="http://schemas.microsoft.com/office/powerpoint/2010/main" val="34128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2022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7656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a:solidFill>
                <a:schemeClr val="bg1"/>
              </a:solidFill>
            </a:endParaRPr>
          </a:p>
        </p:txBody>
      </p:sp>
      <p:sp>
        <p:nvSpPr>
          <p:cNvPr id="6" name="Text Box 6"/>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55351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65209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6396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91056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754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3499521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08600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227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0763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6909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680742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959090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464005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5396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87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24584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9126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45151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75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944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231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header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028"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9"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1030" name="Picture 6" descr="logo-nobaselin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1"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header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2052"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2053"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2054" name="Picture 6" descr="logo-nobaselin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2"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charset="0"/>
        </a:defRPr>
      </a:lvl2pPr>
      <a:lvl3pPr algn="l" rtl="0" eaLnBrk="0" fontAlgn="base" hangingPunct="0">
        <a:spcBef>
          <a:spcPct val="0"/>
        </a:spcBef>
        <a:spcAft>
          <a:spcPct val="0"/>
        </a:spcAft>
        <a:defRPr sz="2400">
          <a:solidFill>
            <a:schemeClr val="bg1"/>
          </a:solidFill>
          <a:latin typeface="Myriad Pro" pitchFamily="34" charset="0"/>
          <a:cs typeface="Arial" charset="0"/>
        </a:defRPr>
      </a:lvl3pPr>
      <a:lvl4pPr algn="l" rtl="0" eaLnBrk="0" fontAlgn="base" hangingPunct="0">
        <a:spcBef>
          <a:spcPct val="0"/>
        </a:spcBef>
        <a:spcAft>
          <a:spcPct val="0"/>
        </a:spcAft>
        <a:defRPr sz="2400">
          <a:solidFill>
            <a:schemeClr val="bg1"/>
          </a:solidFill>
          <a:latin typeface="Myriad Pro" pitchFamily="34" charset="0"/>
          <a:cs typeface="Arial" charset="0"/>
        </a:defRPr>
      </a:lvl4pPr>
      <a:lvl5pPr algn="l" rtl="0" eaLnBrk="0" fontAlgn="base" hangingPunct="0">
        <a:spcBef>
          <a:spcPct val="0"/>
        </a:spcBef>
        <a:spcAft>
          <a:spcPct val="0"/>
        </a:spcAft>
        <a:defRPr sz="2400">
          <a:solidFill>
            <a:schemeClr val="bg1"/>
          </a:solidFill>
          <a:latin typeface="Myriad Pro" pitchFamily="34"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7"/>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19"/>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87675" y="3429000"/>
            <a:ext cx="6156325" cy="1079500"/>
          </a:xfrm>
          <a:noFill/>
        </p:spPr>
        <p:txBody>
          <a:bodyPr anchor="t"/>
          <a:lstStyle/>
          <a:p>
            <a:pPr lvl="0" eaLnBrk="1" hangingPunct="1">
              <a:spcBef>
                <a:spcPct val="20000"/>
              </a:spcBef>
              <a:defRPr/>
            </a:pPr>
            <a:r>
              <a:rPr lang="en-GB" sz="2400" dirty="0" smtClean="0"/>
              <a:t>Digital Supply Chain Platform for UMGI</a:t>
            </a:r>
            <a:br>
              <a:rPr lang="en-GB" sz="2400" dirty="0" smtClean="0"/>
            </a:br>
            <a:r>
              <a:rPr lang="en-GB" sz="2400" smtClean="0"/>
              <a:t/>
            </a:r>
            <a:br>
              <a:rPr lang="en-GB" sz="2400" smtClean="0"/>
            </a:br>
            <a:r>
              <a:rPr lang="en-GB" sz="2000" smtClean="0">
                <a:solidFill>
                  <a:srgbClr val="00AEEF"/>
                </a:solidFill>
              </a:rPr>
              <a:t>Pricing </a:t>
            </a:r>
            <a:r>
              <a:rPr lang="en-GB" sz="2000" dirty="0" smtClean="0">
                <a:solidFill>
                  <a:srgbClr val="00AEEF"/>
                </a:solidFill>
              </a:rPr>
              <a:t>| 14</a:t>
            </a:r>
            <a:r>
              <a:rPr lang="en-GB" sz="2000" baseline="30000" dirty="0" smtClean="0">
                <a:solidFill>
                  <a:srgbClr val="00AEEF"/>
                </a:solidFill>
              </a:rPr>
              <a:t>th</a:t>
            </a:r>
            <a:r>
              <a:rPr lang="en-GB" sz="2000" dirty="0" smtClean="0">
                <a:solidFill>
                  <a:srgbClr val="00AEEF"/>
                </a:solidFill>
              </a:rPr>
              <a:t> October </a:t>
            </a:r>
            <a:r>
              <a:rPr lang="en-GB" sz="2000" dirty="0">
                <a:solidFill>
                  <a:srgbClr val="00AEEF"/>
                </a:solidFill>
              </a:rPr>
              <a:t>2010</a:t>
            </a:r>
            <a:br>
              <a:rPr lang="en-GB" sz="2000" dirty="0">
                <a:solidFill>
                  <a:srgbClr val="00AEEF"/>
                </a:solidFill>
              </a:rPr>
            </a:br>
            <a:r>
              <a:rPr lang="en-GB" sz="2000" b="1" dirty="0" smtClean="0"/>
              <a:t/>
            </a:r>
            <a:br>
              <a:rPr lang="en-GB" sz="2000" b="1" dirty="0" smtClean="0"/>
            </a:br>
            <a:r>
              <a:rPr lang="en-GB" sz="2000" b="1" dirty="0" smtClean="0"/>
              <a:t/>
            </a:r>
            <a:br>
              <a:rPr lang="en-GB" sz="2000" b="1" dirty="0" smtClean="0"/>
            </a:br>
            <a:endParaRPr lang="en-GB"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a:solidFill>
                  <a:schemeClr val="bg1"/>
                </a:solidFill>
              </a:rPr>
              <a:t>How price codes are sent to </a:t>
            </a:r>
            <a:r>
              <a:rPr lang="en-US" sz="2400" dirty="0" smtClean="0">
                <a:solidFill>
                  <a:schemeClr val="bg1"/>
                </a:solidFill>
              </a:rPr>
              <a:t>BP (2/3)</a:t>
            </a:r>
            <a:endParaRPr lang="en-US" sz="24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r>
              <a:rPr lang="en-GB" sz="1600" dirty="0" smtClean="0"/>
              <a:t>Let’s take an example</a:t>
            </a:r>
            <a:endParaRPr lang="en-GB" sz="1600" dirty="0" smtClean="0"/>
          </a:p>
          <a:p>
            <a:endParaRPr lang="en-GB" sz="16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r>
              <a:rPr lang="en-US" sz="1400" dirty="0" smtClean="0"/>
              <a:t>For Apple France, price code will be TSP</a:t>
            </a:r>
          </a:p>
          <a:p>
            <a:r>
              <a:rPr lang="en-US" sz="1400" dirty="0" smtClean="0"/>
              <a:t>For Amazon France, price code will be ZSP</a:t>
            </a:r>
          </a:p>
          <a:p>
            <a:r>
              <a:rPr lang="en-US" sz="1400" dirty="0" smtClean="0"/>
              <a:t>For Amazon Germany, price code will be STSP</a:t>
            </a:r>
            <a:endParaRPr lang="en-US" sz="1400" dirty="0"/>
          </a:p>
        </p:txBody>
      </p:sp>
      <p:cxnSp>
        <p:nvCxnSpPr>
          <p:cNvPr id="4" name="Connecteur droit avec flèche 3"/>
          <p:cNvCxnSpPr/>
          <p:nvPr/>
        </p:nvCxnSpPr>
        <p:spPr>
          <a:xfrm>
            <a:off x="612501" y="2163053"/>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3636837" y="2019037"/>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021213" y="2163053"/>
            <a:ext cx="288032" cy="230832"/>
          </a:xfrm>
          <a:prstGeom prst="rect">
            <a:avLst/>
          </a:prstGeom>
          <a:noFill/>
        </p:spPr>
        <p:txBody>
          <a:bodyPr wrap="square" rtlCol="0">
            <a:spAutoFit/>
          </a:bodyPr>
          <a:lstStyle/>
          <a:p>
            <a:r>
              <a:rPr lang="fr-FR" sz="900" b="1" dirty="0" smtClean="0"/>
              <a:t>t</a:t>
            </a:r>
            <a:endParaRPr lang="fr-FR" sz="900" b="1" dirty="0"/>
          </a:p>
        </p:txBody>
      </p:sp>
      <p:sp>
        <p:nvSpPr>
          <p:cNvPr id="8" name="ZoneTexte 7"/>
          <p:cNvSpPr txBox="1"/>
          <p:nvPr/>
        </p:nvSpPr>
        <p:spPr>
          <a:xfrm>
            <a:off x="3143414" y="2408553"/>
            <a:ext cx="1008112" cy="246221"/>
          </a:xfrm>
          <a:prstGeom prst="rect">
            <a:avLst/>
          </a:prstGeom>
          <a:noFill/>
        </p:spPr>
        <p:txBody>
          <a:bodyPr wrap="square" rtlCol="0">
            <a:spAutoFit/>
          </a:bodyPr>
          <a:lstStyle/>
          <a:p>
            <a:pPr algn="ctr"/>
            <a:r>
              <a:rPr lang="fr-FR" sz="1000" dirty="0" smtClean="0"/>
              <a:t>D1</a:t>
            </a:r>
            <a:endParaRPr lang="fr-FR" sz="1000" dirty="0"/>
          </a:p>
        </p:txBody>
      </p:sp>
      <p:sp>
        <p:nvSpPr>
          <p:cNvPr id="9" name="ZoneTexte 8"/>
          <p:cNvSpPr txBox="1"/>
          <p:nvPr/>
        </p:nvSpPr>
        <p:spPr>
          <a:xfrm>
            <a:off x="1476597" y="1772816"/>
            <a:ext cx="1008112" cy="246221"/>
          </a:xfrm>
          <a:prstGeom prst="rect">
            <a:avLst/>
          </a:prstGeom>
          <a:noFill/>
        </p:spPr>
        <p:txBody>
          <a:bodyPr wrap="square" rtlCol="0">
            <a:spAutoFit/>
          </a:bodyPr>
          <a:lstStyle/>
          <a:p>
            <a:pPr algn="ctr"/>
            <a:r>
              <a:rPr lang="fr-FR" sz="1000" b="1" dirty="0" smtClean="0"/>
              <a:t>STSP</a:t>
            </a:r>
            <a:endParaRPr lang="fr-FR" sz="1000" b="1" dirty="0"/>
          </a:p>
        </p:txBody>
      </p:sp>
      <p:sp>
        <p:nvSpPr>
          <p:cNvPr id="10" name="ZoneTexte 9"/>
          <p:cNvSpPr txBox="1"/>
          <p:nvPr/>
        </p:nvSpPr>
        <p:spPr>
          <a:xfrm>
            <a:off x="4860973" y="1772816"/>
            <a:ext cx="1008112" cy="246221"/>
          </a:xfrm>
          <a:prstGeom prst="rect">
            <a:avLst/>
          </a:prstGeom>
          <a:noFill/>
        </p:spPr>
        <p:txBody>
          <a:bodyPr wrap="square" rtlCol="0">
            <a:spAutoFit/>
          </a:bodyPr>
          <a:lstStyle/>
          <a:p>
            <a:pPr algn="ctr"/>
            <a:r>
              <a:rPr lang="fr-FR" sz="1000" b="1" dirty="0" smtClean="0"/>
              <a:t>TSP</a:t>
            </a:r>
            <a:endParaRPr lang="fr-FR" sz="1000" b="1" dirty="0"/>
          </a:p>
        </p:txBody>
      </p:sp>
      <p:sp>
        <p:nvSpPr>
          <p:cNvPr id="15" name="ZoneTexte 14"/>
          <p:cNvSpPr txBox="1"/>
          <p:nvPr/>
        </p:nvSpPr>
        <p:spPr>
          <a:xfrm>
            <a:off x="7453261" y="1935675"/>
            <a:ext cx="1296144" cy="461665"/>
          </a:xfrm>
          <a:prstGeom prst="rect">
            <a:avLst/>
          </a:prstGeom>
          <a:noFill/>
        </p:spPr>
        <p:txBody>
          <a:bodyPr wrap="square" rtlCol="0">
            <a:spAutoFit/>
          </a:bodyPr>
          <a:lstStyle/>
          <a:p>
            <a:r>
              <a:rPr lang="fr-FR" sz="1200" dirty="0" err="1" smtClean="0"/>
              <a:t>AppleEurope</a:t>
            </a:r>
            <a:endParaRPr lang="fr-FR" sz="1200" dirty="0" smtClean="0"/>
          </a:p>
          <a:p>
            <a:r>
              <a:rPr lang="fr-FR" sz="1200" dirty="0" smtClean="0"/>
              <a:t>FR</a:t>
            </a:r>
            <a:endParaRPr lang="fr-FR" sz="1200" dirty="0"/>
          </a:p>
        </p:txBody>
      </p:sp>
      <p:cxnSp>
        <p:nvCxnSpPr>
          <p:cNvPr id="16" name="Connecteur droit avec flèche 15"/>
          <p:cNvCxnSpPr/>
          <p:nvPr/>
        </p:nvCxnSpPr>
        <p:spPr>
          <a:xfrm>
            <a:off x="611560" y="3171165"/>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417351" y="302714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3171165"/>
            <a:ext cx="288032" cy="230832"/>
          </a:xfrm>
          <a:prstGeom prst="rect">
            <a:avLst/>
          </a:prstGeom>
          <a:noFill/>
        </p:spPr>
        <p:txBody>
          <a:bodyPr wrap="square" rtlCol="0">
            <a:spAutoFit/>
          </a:bodyPr>
          <a:lstStyle/>
          <a:p>
            <a:r>
              <a:rPr lang="fr-FR" sz="900" b="1" dirty="0" smtClean="0"/>
              <a:t>t</a:t>
            </a:r>
            <a:endParaRPr lang="fr-FR" sz="900" b="1" dirty="0"/>
          </a:p>
        </p:txBody>
      </p:sp>
      <p:sp>
        <p:nvSpPr>
          <p:cNvPr id="19" name="ZoneTexte 18"/>
          <p:cNvSpPr txBox="1"/>
          <p:nvPr/>
        </p:nvSpPr>
        <p:spPr>
          <a:xfrm>
            <a:off x="3923928" y="3416665"/>
            <a:ext cx="1008112" cy="246221"/>
          </a:xfrm>
          <a:prstGeom prst="rect">
            <a:avLst/>
          </a:prstGeom>
          <a:noFill/>
        </p:spPr>
        <p:txBody>
          <a:bodyPr wrap="square" rtlCol="0">
            <a:spAutoFit/>
          </a:bodyPr>
          <a:lstStyle/>
          <a:p>
            <a:pPr algn="ctr"/>
            <a:r>
              <a:rPr lang="fr-FR" sz="1000" dirty="0" smtClean="0"/>
              <a:t>D2</a:t>
            </a:r>
            <a:endParaRPr lang="fr-FR" sz="1000" dirty="0"/>
          </a:p>
        </p:txBody>
      </p:sp>
      <p:sp>
        <p:nvSpPr>
          <p:cNvPr id="20" name="ZoneTexte 19"/>
          <p:cNvSpPr txBox="1"/>
          <p:nvPr/>
        </p:nvSpPr>
        <p:spPr>
          <a:xfrm>
            <a:off x="1475656" y="2780928"/>
            <a:ext cx="1008112" cy="246221"/>
          </a:xfrm>
          <a:prstGeom prst="rect">
            <a:avLst/>
          </a:prstGeom>
          <a:noFill/>
        </p:spPr>
        <p:txBody>
          <a:bodyPr wrap="square" rtlCol="0">
            <a:spAutoFit/>
          </a:bodyPr>
          <a:lstStyle/>
          <a:p>
            <a:pPr algn="ctr"/>
            <a:r>
              <a:rPr lang="fr-FR" sz="1000" b="1" dirty="0" smtClean="0"/>
              <a:t>ZSP</a:t>
            </a:r>
            <a:endParaRPr lang="fr-FR" sz="1000" b="1" dirty="0"/>
          </a:p>
        </p:txBody>
      </p:sp>
      <p:sp>
        <p:nvSpPr>
          <p:cNvPr id="21" name="ZoneTexte 20"/>
          <p:cNvSpPr txBox="1"/>
          <p:nvPr/>
        </p:nvSpPr>
        <p:spPr>
          <a:xfrm>
            <a:off x="4860032" y="2780928"/>
            <a:ext cx="1008112" cy="246221"/>
          </a:xfrm>
          <a:prstGeom prst="rect">
            <a:avLst/>
          </a:prstGeom>
          <a:noFill/>
        </p:spPr>
        <p:txBody>
          <a:bodyPr wrap="square" rtlCol="0">
            <a:spAutoFit/>
          </a:bodyPr>
          <a:lstStyle/>
          <a:p>
            <a:pPr algn="ctr"/>
            <a:r>
              <a:rPr lang="fr-FR" sz="1000" b="1" dirty="0" smtClean="0"/>
              <a:t>CMSP</a:t>
            </a:r>
            <a:endParaRPr lang="fr-FR" sz="1000" b="1" dirty="0"/>
          </a:p>
        </p:txBody>
      </p:sp>
      <p:sp>
        <p:nvSpPr>
          <p:cNvPr id="22" name="ZoneTexte 21"/>
          <p:cNvSpPr txBox="1"/>
          <p:nvPr/>
        </p:nvSpPr>
        <p:spPr>
          <a:xfrm>
            <a:off x="7452320" y="3026828"/>
            <a:ext cx="1296144" cy="276999"/>
          </a:xfrm>
          <a:prstGeom prst="rect">
            <a:avLst/>
          </a:prstGeom>
          <a:noFill/>
        </p:spPr>
        <p:txBody>
          <a:bodyPr wrap="square" rtlCol="0">
            <a:spAutoFit/>
          </a:bodyPr>
          <a:lstStyle/>
          <a:p>
            <a:r>
              <a:rPr lang="fr-FR" sz="1200" dirty="0" smtClean="0"/>
              <a:t>FR</a:t>
            </a:r>
            <a:endParaRPr lang="fr-FR" sz="1200" dirty="0"/>
          </a:p>
        </p:txBody>
      </p:sp>
      <p:cxnSp>
        <p:nvCxnSpPr>
          <p:cNvPr id="23" name="Connecteur droit avec flèche 22"/>
          <p:cNvCxnSpPr/>
          <p:nvPr/>
        </p:nvCxnSpPr>
        <p:spPr>
          <a:xfrm>
            <a:off x="611560" y="4161415"/>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2737337" y="401739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020272" y="4161415"/>
            <a:ext cx="288032" cy="230832"/>
          </a:xfrm>
          <a:prstGeom prst="rect">
            <a:avLst/>
          </a:prstGeom>
          <a:noFill/>
        </p:spPr>
        <p:txBody>
          <a:bodyPr wrap="square" rtlCol="0">
            <a:spAutoFit/>
          </a:bodyPr>
          <a:lstStyle/>
          <a:p>
            <a:r>
              <a:rPr lang="fr-FR" sz="900" b="1" dirty="0" smtClean="0"/>
              <a:t>t</a:t>
            </a:r>
            <a:endParaRPr lang="fr-FR" sz="900" b="1" dirty="0"/>
          </a:p>
        </p:txBody>
      </p:sp>
      <p:sp>
        <p:nvSpPr>
          <p:cNvPr id="26" name="ZoneTexte 25"/>
          <p:cNvSpPr txBox="1"/>
          <p:nvPr/>
        </p:nvSpPr>
        <p:spPr>
          <a:xfrm>
            <a:off x="2243914" y="4406915"/>
            <a:ext cx="1008112" cy="246221"/>
          </a:xfrm>
          <a:prstGeom prst="rect">
            <a:avLst/>
          </a:prstGeom>
          <a:noFill/>
        </p:spPr>
        <p:txBody>
          <a:bodyPr wrap="square" rtlCol="0">
            <a:spAutoFit/>
          </a:bodyPr>
          <a:lstStyle/>
          <a:p>
            <a:pPr algn="ctr"/>
            <a:r>
              <a:rPr lang="fr-FR" sz="1000" dirty="0" smtClean="0"/>
              <a:t>D3</a:t>
            </a:r>
            <a:endParaRPr lang="fr-FR" sz="1000" dirty="0"/>
          </a:p>
        </p:txBody>
      </p:sp>
      <p:sp>
        <p:nvSpPr>
          <p:cNvPr id="27" name="ZoneTexte 26"/>
          <p:cNvSpPr txBox="1"/>
          <p:nvPr/>
        </p:nvSpPr>
        <p:spPr>
          <a:xfrm>
            <a:off x="1475656" y="3771178"/>
            <a:ext cx="1008112" cy="246221"/>
          </a:xfrm>
          <a:prstGeom prst="rect">
            <a:avLst/>
          </a:prstGeom>
          <a:noFill/>
        </p:spPr>
        <p:txBody>
          <a:bodyPr wrap="square" rtlCol="0">
            <a:spAutoFit/>
          </a:bodyPr>
          <a:lstStyle/>
          <a:p>
            <a:pPr algn="ctr"/>
            <a:r>
              <a:rPr lang="fr-FR" sz="1000" b="1" dirty="0"/>
              <a:t>T</a:t>
            </a:r>
            <a:r>
              <a:rPr lang="fr-FR" sz="1000" b="1" dirty="0" smtClean="0"/>
              <a:t>SP</a:t>
            </a:r>
            <a:endParaRPr lang="fr-FR" sz="1000" b="1" dirty="0"/>
          </a:p>
        </p:txBody>
      </p:sp>
      <p:sp>
        <p:nvSpPr>
          <p:cNvPr id="28" name="ZoneTexte 27"/>
          <p:cNvSpPr txBox="1"/>
          <p:nvPr/>
        </p:nvSpPr>
        <p:spPr>
          <a:xfrm>
            <a:off x="4860032" y="3771178"/>
            <a:ext cx="1008112" cy="246221"/>
          </a:xfrm>
          <a:prstGeom prst="rect">
            <a:avLst/>
          </a:prstGeom>
          <a:noFill/>
        </p:spPr>
        <p:txBody>
          <a:bodyPr wrap="square" rtlCol="0">
            <a:spAutoFit/>
          </a:bodyPr>
          <a:lstStyle/>
          <a:p>
            <a:pPr algn="ctr"/>
            <a:r>
              <a:rPr lang="fr-FR" sz="1000" b="1" dirty="0" smtClean="0"/>
              <a:t>STSP</a:t>
            </a:r>
            <a:endParaRPr lang="fr-FR" sz="1000" b="1" dirty="0"/>
          </a:p>
        </p:txBody>
      </p:sp>
      <p:cxnSp>
        <p:nvCxnSpPr>
          <p:cNvPr id="3" name="Connecteur droit 2"/>
          <p:cNvCxnSpPr/>
          <p:nvPr/>
        </p:nvCxnSpPr>
        <p:spPr>
          <a:xfrm>
            <a:off x="3995936" y="1556792"/>
            <a:ext cx="0" cy="3384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3491880" y="4941168"/>
            <a:ext cx="1008112" cy="246221"/>
          </a:xfrm>
          <a:prstGeom prst="rect">
            <a:avLst/>
          </a:prstGeom>
          <a:noFill/>
        </p:spPr>
        <p:txBody>
          <a:bodyPr wrap="square" rtlCol="0">
            <a:spAutoFit/>
          </a:bodyPr>
          <a:lstStyle/>
          <a:p>
            <a:pPr algn="ctr"/>
            <a:r>
              <a:rPr lang="fr-FR" sz="1000" dirty="0" err="1" smtClean="0"/>
              <a:t>Today</a:t>
            </a:r>
            <a:endParaRPr lang="fr-FR" sz="1000" dirty="0"/>
          </a:p>
        </p:txBody>
      </p:sp>
      <p:sp>
        <p:nvSpPr>
          <p:cNvPr id="32" name="ZoneTexte 31"/>
          <p:cNvSpPr txBox="1"/>
          <p:nvPr/>
        </p:nvSpPr>
        <p:spPr>
          <a:xfrm>
            <a:off x="2396314" y="4559315"/>
            <a:ext cx="1008112" cy="246221"/>
          </a:xfrm>
          <a:prstGeom prst="rect">
            <a:avLst/>
          </a:prstGeom>
          <a:noFill/>
        </p:spPr>
        <p:txBody>
          <a:bodyPr wrap="square" rtlCol="0">
            <a:spAutoFit/>
          </a:bodyPr>
          <a:lstStyle/>
          <a:p>
            <a:pPr algn="ctr"/>
            <a:r>
              <a:rPr lang="fr-FR" sz="1000" dirty="0" smtClean="0"/>
              <a:t>D3</a:t>
            </a:r>
            <a:endParaRPr lang="fr-FR" sz="1000" dirty="0"/>
          </a:p>
        </p:txBody>
      </p:sp>
    </p:spTree>
    <p:extLst>
      <p:ext uri="{BB962C8B-B14F-4D97-AF65-F5344CB8AC3E}">
        <p14:creationId xmlns:p14="http://schemas.microsoft.com/office/powerpoint/2010/main" val="47382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a:solidFill>
                  <a:schemeClr val="bg1"/>
                </a:solidFill>
              </a:rPr>
              <a:t>How price codes are sent to </a:t>
            </a:r>
            <a:r>
              <a:rPr lang="en-US" sz="2400" dirty="0" smtClean="0">
                <a:solidFill>
                  <a:schemeClr val="bg1"/>
                </a:solidFill>
              </a:rPr>
              <a:t>BP (3/3)</a:t>
            </a:r>
            <a:endParaRPr lang="en-US" sz="24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r>
              <a:rPr lang="en-GB" sz="1600" dirty="0" smtClean="0"/>
              <a:t>Now let see what would happen if we had also a campaign</a:t>
            </a:r>
          </a:p>
          <a:p>
            <a:endParaRPr lang="en-GB" sz="16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r>
              <a:rPr lang="en-US" sz="1400" dirty="0" smtClean="0"/>
              <a:t>For Apple France, price code will be TSP</a:t>
            </a:r>
          </a:p>
          <a:p>
            <a:r>
              <a:rPr lang="en-US" sz="1400" dirty="0" smtClean="0"/>
              <a:t>For Amazon France, price code will be BSP</a:t>
            </a:r>
          </a:p>
          <a:p>
            <a:r>
              <a:rPr lang="en-US" sz="1400" dirty="0" smtClean="0"/>
              <a:t>For Amazon Germany, price code will be STSP</a:t>
            </a:r>
          </a:p>
          <a:p>
            <a:endParaRPr lang="en-US" sz="1400" dirty="0"/>
          </a:p>
        </p:txBody>
      </p:sp>
      <p:cxnSp>
        <p:nvCxnSpPr>
          <p:cNvPr id="4" name="Connecteur droit avec flèche 3"/>
          <p:cNvCxnSpPr/>
          <p:nvPr/>
        </p:nvCxnSpPr>
        <p:spPr>
          <a:xfrm>
            <a:off x="612501" y="2163053"/>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3636837" y="2019037"/>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021213" y="2163053"/>
            <a:ext cx="288032" cy="230832"/>
          </a:xfrm>
          <a:prstGeom prst="rect">
            <a:avLst/>
          </a:prstGeom>
          <a:noFill/>
        </p:spPr>
        <p:txBody>
          <a:bodyPr wrap="square" rtlCol="0">
            <a:spAutoFit/>
          </a:bodyPr>
          <a:lstStyle/>
          <a:p>
            <a:r>
              <a:rPr lang="fr-FR" sz="900" b="1" dirty="0" smtClean="0"/>
              <a:t>t</a:t>
            </a:r>
            <a:endParaRPr lang="fr-FR" sz="900" b="1" dirty="0"/>
          </a:p>
        </p:txBody>
      </p:sp>
      <p:sp>
        <p:nvSpPr>
          <p:cNvPr id="8" name="ZoneTexte 7"/>
          <p:cNvSpPr txBox="1"/>
          <p:nvPr/>
        </p:nvSpPr>
        <p:spPr>
          <a:xfrm>
            <a:off x="3143414" y="2408553"/>
            <a:ext cx="1008112" cy="246221"/>
          </a:xfrm>
          <a:prstGeom prst="rect">
            <a:avLst/>
          </a:prstGeom>
          <a:noFill/>
        </p:spPr>
        <p:txBody>
          <a:bodyPr wrap="square" rtlCol="0">
            <a:spAutoFit/>
          </a:bodyPr>
          <a:lstStyle/>
          <a:p>
            <a:pPr algn="ctr"/>
            <a:r>
              <a:rPr lang="fr-FR" sz="1000" dirty="0" smtClean="0"/>
              <a:t>D1</a:t>
            </a:r>
            <a:endParaRPr lang="fr-FR" sz="1000" dirty="0"/>
          </a:p>
        </p:txBody>
      </p:sp>
      <p:sp>
        <p:nvSpPr>
          <p:cNvPr id="9" name="ZoneTexte 8"/>
          <p:cNvSpPr txBox="1"/>
          <p:nvPr/>
        </p:nvSpPr>
        <p:spPr>
          <a:xfrm>
            <a:off x="1476597" y="1772816"/>
            <a:ext cx="1008112" cy="246221"/>
          </a:xfrm>
          <a:prstGeom prst="rect">
            <a:avLst/>
          </a:prstGeom>
          <a:noFill/>
        </p:spPr>
        <p:txBody>
          <a:bodyPr wrap="square" rtlCol="0">
            <a:spAutoFit/>
          </a:bodyPr>
          <a:lstStyle/>
          <a:p>
            <a:pPr algn="ctr"/>
            <a:r>
              <a:rPr lang="fr-FR" sz="1000" b="1" dirty="0" smtClean="0"/>
              <a:t>STSP</a:t>
            </a:r>
            <a:endParaRPr lang="fr-FR" sz="1000" b="1" dirty="0"/>
          </a:p>
        </p:txBody>
      </p:sp>
      <p:sp>
        <p:nvSpPr>
          <p:cNvPr id="10" name="ZoneTexte 9"/>
          <p:cNvSpPr txBox="1"/>
          <p:nvPr/>
        </p:nvSpPr>
        <p:spPr>
          <a:xfrm>
            <a:off x="4860973" y="1772816"/>
            <a:ext cx="1008112" cy="246221"/>
          </a:xfrm>
          <a:prstGeom prst="rect">
            <a:avLst/>
          </a:prstGeom>
          <a:noFill/>
        </p:spPr>
        <p:txBody>
          <a:bodyPr wrap="square" rtlCol="0">
            <a:spAutoFit/>
          </a:bodyPr>
          <a:lstStyle/>
          <a:p>
            <a:pPr algn="ctr"/>
            <a:r>
              <a:rPr lang="fr-FR" sz="1000" b="1" dirty="0" smtClean="0"/>
              <a:t>TSP</a:t>
            </a:r>
            <a:endParaRPr lang="fr-FR" sz="1000" b="1" dirty="0"/>
          </a:p>
        </p:txBody>
      </p:sp>
      <p:sp>
        <p:nvSpPr>
          <p:cNvPr id="15" name="ZoneTexte 14"/>
          <p:cNvSpPr txBox="1"/>
          <p:nvPr/>
        </p:nvSpPr>
        <p:spPr>
          <a:xfrm>
            <a:off x="7453261" y="1935675"/>
            <a:ext cx="1296144" cy="461665"/>
          </a:xfrm>
          <a:prstGeom prst="rect">
            <a:avLst/>
          </a:prstGeom>
          <a:noFill/>
        </p:spPr>
        <p:txBody>
          <a:bodyPr wrap="square" rtlCol="0">
            <a:spAutoFit/>
          </a:bodyPr>
          <a:lstStyle/>
          <a:p>
            <a:r>
              <a:rPr lang="fr-FR" sz="1200" dirty="0" err="1" smtClean="0"/>
              <a:t>AppleEurope</a:t>
            </a:r>
            <a:endParaRPr lang="fr-FR" sz="1200" dirty="0" smtClean="0"/>
          </a:p>
          <a:p>
            <a:r>
              <a:rPr lang="fr-FR" sz="1200" dirty="0" smtClean="0"/>
              <a:t>FR</a:t>
            </a:r>
            <a:endParaRPr lang="fr-FR" sz="1200" dirty="0"/>
          </a:p>
        </p:txBody>
      </p:sp>
      <p:cxnSp>
        <p:nvCxnSpPr>
          <p:cNvPr id="16" name="Connecteur droit avec flèche 15"/>
          <p:cNvCxnSpPr/>
          <p:nvPr/>
        </p:nvCxnSpPr>
        <p:spPr>
          <a:xfrm>
            <a:off x="611560" y="2883133"/>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417351" y="2739117"/>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883133"/>
            <a:ext cx="288032" cy="230832"/>
          </a:xfrm>
          <a:prstGeom prst="rect">
            <a:avLst/>
          </a:prstGeom>
          <a:noFill/>
        </p:spPr>
        <p:txBody>
          <a:bodyPr wrap="square" rtlCol="0">
            <a:spAutoFit/>
          </a:bodyPr>
          <a:lstStyle/>
          <a:p>
            <a:r>
              <a:rPr lang="fr-FR" sz="900" b="1" dirty="0" smtClean="0"/>
              <a:t>t</a:t>
            </a:r>
            <a:endParaRPr lang="fr-FR" sz="900" b="1" dirty="0"/>
          </a:p>
        </p:txBody>
      </p:sp>
      <p:sp>
        <p:nvSpPr>
          <p:cNvPr id="19" name="ZoneTexte 18"/>
          <p:cNvSpPr txBox="1"/>
          <p:nvPr/>
        </p:nvSpPr>
        <p:spPr>
          <a:xfrm>
            <a:off x="3923928" y="3128633"/>
            <a:ext cx="1008112" cy="246221"/>
          </a:xfrm>
          <a:prstGeom prst="rect">
            <a:avLst/>
          </a:prstGeom>
          <a:noFill/>
        </p:spPr>
        <p:txBody>
          <a:bodyPr wrap="square" rtlCol="0">
            <a:spAutoFit/>
          </a:bodyPr>
          <a:lstStyle/>
          <a:p>
            <a:pPr algn="ctr"/>
            <a:r>
              <a:rPr lang="fr-FR" sz="1000" dirty="0" smtClean="0"/>
              <a:t>D2</a:t>
            </a:r>
            <a:endParaRPr lang="fr-FR" sz="1000" dirty="0"/>
          </a:p>
        </p:txBody>
      </p:sp>
      <p:sp>
        <p:nvSpPr>
          <p:cNvPr id="20" name="ZoneTexte 19"/>
          <p:cNvSpPr txBox="1"/>
          <p:nvPr/>
        </p:nvSpPr>
        <p:spPr>
          <a:xfrm>
            <a:off x="1475656" y="2492896"/>
            <a:ext cx="1008112" cy="246221"/>
          </a:xfrm>
          <a:prstGeom prst="rect">
            <a:avLst/>
          </a:prstGeom>
          <a:noFill/>
        </p:spPr>
        <p:txBody>
          <a:bodyPr wrap="square" rtlCol="0">
            <a:spAutoFit/>
          </a:bodyPr>
          <a:lstStyle/>
          <a:p>
            <a:pPr algn="ctr"/>
            <a:r>
              <a:rPr lang="fr-FR" sz="1000" b="1" dirty="0" smtClean="0"/>
              <a:t>ZSP</a:t>
            </a:r>
            <a:endParaRPr lang="fr-FR" sz="1000" b="1" dirty="0"/>
          </a:p>
        </p:txBody>
      </p:sp>
      <p:sp>
        <p:nvSpPr>
          <p:cNvPr id="21" name="ZoneTexte 20"/>
          <p:cNvSpPr txBox="1"/>
          <p:nvPr/>
        </p:nvSpPr>
        <p:spPr>
          <a:xfrm>
            <a:off x="4860032" y="2492896"/>
            <a:ext cx="1008112" cy="246221"/>
          </a:xfrm>
          <a:prstGeom prst="rect">
            <a:avLst/>
          </a:prstGeom>
          <a:noFill/>
        </p:spPr>
        <p:txBody>
          <a:bodyPr wrap="square" rtlCol="0">
            <a:spAutoFit/>
          </a:bodyPr>
          <a:lstStyle/>
          <a:p>
            <a:pPr algn="ctr"/>
            <a:r>
              <a:rPr lang="fr-FR" sz="1000" b="1" dirty="0" smtClean="0"/>
              <a:t>CMSP</a:t>
            </a:r>
            <a:endParaRPr lang="fr-FR" sz="1000" b="1" dirty="0"/>
          </a:p>
        </p:txBody>
      </p:sp>
      <p:sp>
        <p:nvSpPr>
          <p:cNvPr id="22" name="ZoneTexte 21"/>
          <p:cNvSpPr txBox="1"/>
          <p:nvPr/>
        </p:nvSpPr>
        <p:spPr>
          <a:xfrm>
            <a:off x="7452320" y="2738396"/>
            <a:ext cx="1296144" cy="276999"/>
          </a:xfrm>
          <a:prstGeom prst="rect">
            <a:avLst/>
          </a:prstGeom>
          <a:noFill/>
        </p:spPr>
        <p:txBody>
          <a:bodyPr wrap="square" rtlCol="0">
            <a:spAutoFit/>
          </a:bodyPr>
          <a:lstStyle/>
          <a:p>
            <a:r>
              <a:rPr lang="fr-FR" sz="1200" dirty="0" smtClean="0"/>
              <a:t>FR</a:t>
            </a:r>
            <a:endParaRPr lang="fr-FR" sz="1200" dirty="0"/>
          </a:p>
        </p:txBody>
      </p:sp>
      <p:cxnSp>
        <p:nvCxnSpPr>
          <p:cNvPr id="23" name="Connecteur droit avec flèche 22"/>
          <p:cNvCxnSpPr/>
          <p:nvPr/>
        </p:nvCxnSpPr>
        <p:spPr>
          <a:xfrm>
            <a:off x="611560" y="4369055"/>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2737337" y="422503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020272" y="4369055"/>
            <a:ext cx="288032" cy="230832"/>
          </a:xfrm>
          <a:prstGeom prst="rect">
            <a:avLst/>
          </a:prstGeom>
          <a:noFill/>
        </p:spPr>
        <p:txBody>
          <a:bodyPr wrap="square" rtlCol="0">
            <a:spAutoFit/>
          </a:bodyPr>
          <a:lstStyle/>
          <a:p>
            <a:r>
              <a:rPr lang="fr-FR" sz="900" b="1" dirty="0" smtClean="0"/>
              <a:t>t</a:t>
            </a:r>
            <a:endParaRPr lang="fr-FR" sz="900" b="1" dirty="0"/>
          </a:p>
        </p:txBody>
      </p:sp>
      <p:sp>
        <p:nvSpPr>
          <p:cNvPr id="26" name="ZoneTexte 25"/>
          <p:cNvSpPr txBox="1"/>
          <p:nvPr/>
        </p:nvSpPr>
        <p:spPr>
          <a:xfrm>
            <a:off x="2243914" y="4614555"/>
            <a:ext cx="1008112" cy="246221"/>
          </a:xfrm>
          <a:prstGeom prst="rect">
            <a:avLst/>
          </a:prstGeom>
          <a:noFill/>
        </p:spPr>
        <p:txBody>
          <a:bodyPr wrap="square" rtlCol="0">
            <a:spAutoFit/>
          </a:bodyPr>
          <a:lstStyle/>
          <a:p>
            <a:pPr algn="ctr"/>
            <a:r>
              <a:rPr lang="fr-FR" sz="1000" dirty="0" smtClean="0"/>
              <a:t>D3</a:t>
            </a:r>
            <a:endParaRPr lang="fr-FR" sz="1000" dirty="0"/>
          </a:p>
        </p:txBody>
      </p:sp>
      <p:sp>
        <p:nvSpPr>
          <p:cNvPr id="27" name="ZoneTexte 26"/>
          <p:cNvSpPr txBox="1"/>
          <p:nvPr/>
        </p:nvSpPr>
        <p:spPr>
          <a:xfrm>
            <a:off x="1475656" y="3978818"/>
            <a:ext cx="1008112" cy="246221"/>
          </a:xfrm>
          <a:prstGeom prst="rect">
            <a:avLst/>
          </a:prstGeom>
          <a:noFill/>
        </p:spPr>
        <p:txBody>
          <a:bodyPr wrap="square" rtlCol="0">
            <a:spAutoFit/>
          </a:bodyPr>
          <a:lstStyle/>
          <a:p>
            <a:pPr algn="ctr"/>
            <a:r>
              <a:rPr lang="fr-FR" sz="1000" b="1" dirty="0"/>
              <a:t>T</a:t>
            </a:r>
            <a:r>
              <a:rPr lang="fr-FR" sz="1000" b="1" dirty="0" smtClean="0"/>
              <a:t>SP</a:t>
            </a:r>
            <a:endParaRPr lang="fr-FR" sz="1000" b="1" dirty="0"/>
          </a:p>
        </p:txBody>
      </p:sp>
      <p:sp>
        <p:nvSpPr>
          <p:cNvPr id="28" name="ZoneTexte 27"/>
          <p:cNvSpPr txBox="1"/>
          <p:nvPr/>
        </p:nvSpPr>
        <p:spPr>
          <a:xfrm>
            <a:off x="4860032" y="3978818"/>
            <a:ext cx="1008112" cy="246221"/>
          </a:xfrm>
          <a:prstGeom prst="rect">
            <a:avLst/>
          </a:prstGeom>
          <a:noFill/>
        </p:spPr>
        <p:txBody>
          <a:bodyPr wrap="square" rtlCol="0">
            <a:spAutoFit/>
          </a:bodyPr>
          <a:lstStyle/>
          <a:p>
            <a:pPr algn="ctr"/>
            <a:r>
              <a:rPr lang="fr-FR" sz="1000" b="1" dirty="0" smtClean="0"/>
              <a:t>STSP</a:t>
            </a:r>
            <a:endParaRPr lang="fr-FR" sz="1000" b="1" dirty="0"/>
          </a:p>
        </p:txBody>
      </p:sp>
      <p:cxnSp>
        <p:nvCxnSpPr>
          <p:cNvPr id="3" name="Connecteur droit 2"/>
          <p:cNvCxnSpPr/>
          <p:nvPr/>
        </p:nvCxnSpPr>
        <p:spPr>
          <a:xfrm>
            <a:off x="3995936" y="1556792"/>
            <a:ext cx="0" cy="3384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3491880" y="4941168"/>
            <a:ext cx="1008112" cy="246221"/>
          </a:xfrm>
          <a:prstGeom prst="rect">
            <a:avLst/>
          </a:prstGeom>
          <a:noFill/>
        </p:spPr>
        <p:txBody>
          <a:bodyPr wrap="square" rtlCol="0">
            <a:spAutoFit/>
          </a:bodyPr>
          <a:lstStyle/>
          <a:p>
            <a:pPr algn="ctr"/>
            <a:r>
              <a:rPr lang="fr-FR" sz="1000" dirty="0" err="1" smtClean="0"/>
              <a:t>Today</a:t>
            </a:r>
            <a:endParaRPr lang="fr-FR" sz="1000" dirty="0"/>
          </a:p>
        </p:txBody>
      </p:sp>
      <p:cxnSp>
        <p:nvCxnSpPr>
          <p:cNvPr id="29" name="Connecteur droit avec flèche 28"/>
          <p:cNvCxnSpPr/>
          <p:nvPr/>
        </p:nvCxnSpPr>
        <p:spPr>
          <a:xfrm>
            <a:off x="611560" y="3531205"/>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3121207" y="338718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7020272" y="3531205"/>
            <a:ext cx="288032" cy="230832"/>
          </a:xfrm>
          <a:prstGeom prst="rect">
            <a:avLst/>
          </a:prstGeom>
          <a:noFill/>
        </p:spPr>
        <p:txBody>
          <a:bodyPr wrap="square" rtlCol="0">
            <a:spAutoFit/>
          </a:bodyPr>
          <a:lstStyle/>
          <a:p>
            <a:r>
              <a:rPr lang="fr-FR" sz="900" b="1" dirty="0" smtClean="0"/>
              <a:t>t</a:t>
            </a:r>
            <a:endParaRPr lang="fr-FR" sz="900" b="1" dirty="0"/>
          </a:p>
        </p:txBody>
      </p:sp>
      <p:sp>
        <p:nvSpPr>
          <p:cNvPr id="34" name="ZoneTexte 33"/>
          <p:cNvSpPr txBox="1"/>
          <p:nvPr/>
        </p:nvSpPr>
        <p:spPr>
          <a:xfrm>
            <a:off x="2627784" y="3776705"/>
            <a:ext cx="1008112" cy="246221"/>
          </a:xfrm>
          <a:prstGeom prst="rect">
            <a:avLst/>
          </a:prstGeom>
          <a:noFill/>
        </p:spPr>
        <p:txBody>
          <a:bodyPr wrap="square" rtlCol="0">
            <a:spAutoFit/>
          </a:bodyPr>
          <a:lstStyle/>
          <a:p>
            <a:pPr algn="ctr"/>
            <a:r>
              <a:rPr lang="fr-FR" sz="1000" dirty="0" smtClean="0"/>
              <a:t>D4</a:t>
            </a:r>
            <a:endParaRPr lang="fr-FR" sz="1000" dirty="0"/>
          </a:p>
        </p:txBody>
      </p:sp>
      <p:cxnSp>
        <p:nvCxnSpPr>
          <p:cNvPr id="37" name="Connecteur droit 36"/>
          <p:cNvCxnSpPr/>
          <p:nvPr/>
        </p:nvCxnSpPr>
        <p:spPr>
          <a:xfrm>
            <a:off x="4849399" y="340122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4355976" y="3790742"/>
            <a:ext cx="1008112" cy="246221"/>
          </a:xfrm>
          <a:prstGeom prst="rect">
            <a:avLst/>
          </a:prstGeom>
          <a:noFill/>
        </p:spPr>
        <p:txBody>
          <a:bodyPr wrap="square" rtlCol="0">
            <a:spAutoFit/>
          </a:bodyPr>
          <a:lstStyle/>
          <a:p>
            <a:pPr algn="ctr"/>
            <a:r>
              <a:rPr lang="fr-FR" sz="1000" dirty="0" smtClean="0"/>
              <a:t>D5</a:t>
            </a:r>
            <a:endParaRPr lang="fr-FR" sz="1000" dirty="0"/>
          </a:p>
        </p:txBody>
      </p:sp>
      <p:sp>
        <p:nvSpPr>
          <p:cNvPr id="39" name="ZoneTexte 38"/>
          <p:cNvSpPr txBox="1"/>
          <p:nvPr/>
        </p:nvSpPr>
        <p:spPr>
          <a:xfrm>
            <a:off x="3491880" y="3140968"/>
            <a:ext cx="1008112" cy="246221"/>
          </a:xfrm>
          <a:prstGeom prst="rect">
            <a:avLst/>
          </a:prstGeom>
          <a:noFill/>
        </p:spPr>
        <p:txBody>
          <a:bodyPr wrap="square" rtlCol="0">
            <a:spAutoFit/>
          </a:bodyPr>
          <a:lstStyle/>
          <a:p>
            <a:pPr algn="ctr"/>
            <a:r>
              <a:rPr lang="fr-FR" sz="1000" b="1" dirty="0"/>
              <a:t>B</a:t>
            </a:r>
            <a:r>
              <a:rPr lang="fr-FR" sz="1000" b="1" dirty="0" smtClean="0"/>
              <a:t>SP</a:t>
            </a:r>
            <a:endParaRPr lang="fr-FR" sz="1000" b="1" dirty="0"/>
          </a:p>
        </p:txBody>
      </p:sp>
      <p:sp>
        <p:nvSpPr>
          <p:cNvPr id="40" name="ZoneTexte 39"/>
          <p:cNvSpPr txBox="1"/>
          <p:nvPr/>
        </p:nvSpPr>
        <p:spPr>
          <a:xfrm>
            <a:off x="7452320" y="3306109"/>
            <a:ext cx="1296144" cy="461665"/>
          </a:xfrm>
          <a:prstGeom prst="rect">
            <a:avLst/>
          </a:prstGeom>
          <a:noFill/>
        </p:spPr>
        <p:txBody>
          <a:bodyPr wrap="square" rtlCol="0">
            <a:spAutoFit/>
          </a:bodyPr>
          <a:lstStyle/>
          <a:p>
            <a:r>
              <a:rPr lang="fr-FR" sz="1200" dirty="0" smtClean="0"/>
              <a:t>Amazon</a:t>
            </a:r>
          </a:p>
          <a:p>
            <a:r>
              <a:rPr lang="fr-FR" sz="1200" dirty="0" smtClean="0"/>
              <a:t>FR</a:t>
            </a:r>
            <a:endParaRPr lang="fr-FR" sz="1200" dirty="0"/>
          </a:p>
        </p:txBody>
      </p:sp>
    </p:spTree>
    <p:extLst>
      <p:ext uri="{BB962C8B-B14F-4D97-AF65-F5344CB8AC3E}">
        <p14:creationId xmlns:p14="http://schemas.microsoft.com/office/powerpoint/2010/main" val="3475468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Next steps</a:t>
            </a:r>
            <a:endParaRPr lang="en-US" sz="24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r>
              <a:rPr lang="en-GB" sz="2400" dirty="0" smtClean="0"/>
              <a:t>This was just an introduction ! There are more things we will cover in another session:</a:t>
            </a:r>
          </a:p>
          <a:p>
            <a:pPr lvl="1"/>
            <a:r>
              <a:rPr lang="en-GB" dirty="0" smtClean="0"/>
              <a:t>Tasks</a:t>
            </a:r>
          </a:p>
          <a:p>
            <a:pPr lvl="1"/>
            <a:r>
              <a:rPr lang="en-GB" dirty="0" smtClean="0"/>
              <a:t>Merging of intervals</a:t>
            </a:r>
          </a:p>
          <a:p>
            <a:pPr lvl="1"/>
            <a:r>
              <a:rPr lang="en-GB" dirty="0" smtClean="0"/>
              <a:t>Milestone management</a:t>
            </a:r>
          </a:p>
          <a:p>
            <a:pPr lvl="1"/>
            <a:r>
              <a:rPr lang="en-GB" dirty="0" smtClean="0"/>
              <a:t>Video pricing</a:t>
            </a:r>
          </a:p>
          <a:p>
            <a:pPr lvl="1"/>
            <a:r>
              <a:rPr lang="en-GB" dirty="0" smtClean="0"/>
              <a:t>Auditing</a:t>
            </a:r>
          </a:p>
          <a:p>
            <a:pPr lvl="1"/>
            <a:r>
              <a:rPr lang="en-GB" dirty="0" err="1" smtClean="0"/>
              <a:t>Etc</a:t>
            </a:r>
            <a:r>
              <a:rPr lang="en-GB" dirty="0" smtClean="0"/>
              <a:t> </a:t>
            </a:r>
          </a:p>
          <a:p>
            <a:endParaRPr lang="en-GB" sz="1600" dirty="0" smtClean="0"/>
          </a:p>
          <a:p>
            <a:endParaRPr lang="en-GB" sz="1600" dirty="0" smtClean="0"/>
          </a:p>
        </p:txBody>
      </p:sp>
    </p:spTree>
    <p:extLst>
      <p:ext uri="{BB962C8B-B14F-4D97-AF65-F5344CB8AC3E}">
        <p14:creationId xmlns:p14="http://schemas.microsoft.com/office/powerpoint/2010/main" val="1107182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Questions and </a:t>
            </a:r>
            <a:r>
              <a:rPr lang="fr-FR" sz="2400" dirty="0" err="1" smtClean="0">
                <a:solidFill>
                  <a:schemeClr val="bg1"/>
                </a:solidFill>
              </a:rPr>
              <a:t>answers</a:t>
            </a:r>
            <a:endParaRPr lang="fr-FR" sz="2400" dirty="0">
              <a:solidFill>
                <a:schemeClr val="bg1"/>
              </a:solidFill>
            </a:endParaRPr>
          </a:p>
        </p:txBody>
      </p:sp>
      <p:pic>
        <p:nvPicPr>
          <p:cNvPr id="18434" name="Picture 2" descr="D:\Users\manuel.claveras\AppData\Local\Microsoft\Windows\Temporary Internet Files\Content.IE5\RQWRBO7X\MC9003835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916832"/>
            <a:ext cx="1600051" cy="351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3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Agenda</a:t>
            </a:r>
            <a:endParaRPr lang="fr-FR" sz="2400" dirty="0">
              <a:solidFill>
                <a:schemeClr val="bg1"/>
              </a:solidFill>
            </a:endParaRPr>
          </a:p>
        </p:txBody>
      </p:sp>
      <p:sp>
        <p:nvSpPr>
          <p:cNvPr id="8" name="Content Placeholder 2"/>
          <p:cNvSpPr>
            <a:spLocks noGrp="1"/>
          </p:cNvSpPr>
          <p:nvPr>
            <p:ph idx="1"/>
          </p:nvPr>
        </p:nvSpPr>
        <p:spPr>
          <a:xfrm>
            <a:off x="0" y="908050"/>
            <a:ext cx="9144000" cy="5473700"/>
          </a:xfrm>
        </p:spPr>
        <p:txBody>
          <a:bodyPr/>
          <a:lstStyle/>
          <a:p>
            <a:pPr>
              <a:buNone/>
            </a:pPr>
            <a:endParaRPr lang="en-US" dirty="0" smtClean="0"/>
          </a:p>
          <a:p>
            <a:r>
              <a:rPr lang="en-US" dirty="0" smtClean="0"/>
              <a:t>What’s a price code</a:t>
            </a:r>
            <a:endParaRPr lang="en-US" dirty="0" smtClean="0"/>
          </a:p>
          <a:p>
            <a:r>
              <a:rPr lang="en-US" dirty="0" smtClean="0"/>
              <a:t>What for</a:t>
            </a:r>
          </a:p>
          <a:p>
            <a:r>
              <a:rPr lang="en-US" dirty="0" smtClean="0"/>
              <a:t>Vocabulary</a:t>
            </a:r>
            <a:endParaRPr lang="en-US" dirty="0" smtClean="0"/>
          </a:p>
          <a:p>
            <a:r>
              <a:rPr lang="en-US" dirty="0" smtClean="0"/>
              <a:t>How price codes are computed</a:t>
            </a:r>
          </a:p>
          <a:p>
            <a:r>
              <a:rPr lang="en-US" dirty="0" smtClean="0"/>
              <a:t>How price codes are sent to BP</a:t>
            </a:r>
          </a:p>
          <a:p>
            <a:r>
              <a:rPr lang="en-US" dirty="0" smtClean="0"/>
              <a:t>Next steps</a:t>
            </a:r>
            <a:endParaRPr lang="en-US" dirty="0" smtClean="0"/>
          </a:p>
          <a:p>
            <a:r>
              <a:rPr lang="en-US" dirty="0" smtClean="0"/>
              <a:t>Questions </a:t>
            </a:r>
            <a:r>
              <a:rPr lang="en-US" dirty="0" smtClean="0"/>
              <a:t>and Answers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What’s a price code</a:t>
            </a:r>
            <a:endParaRPr lang="fr-FR" sz="1600" dirty="0">
              <a:solidFill>
                <a:schemeClr val="bg1"/>
              </a:solidFill>
            </a:endParaRPr>
          </a:p>
        </p:txBody>
      </p:sp>
      <p:sp>
        <p:nvSpPr>
          <p:cNvPr id="5" name="Content Placeholder 2"/>
          <p:cNvSpPr>
            <a:spLocks noGrp="1"/>
          </p:cNvSpPr>
          <p:nvPr>
            <p:ph idx="1"/>
          </p:nvPr>
        </p:nvSpPr>
        <p:spPr>
          <a:xfrm>
            <a:off x="0" y="908050"/>
            <a:ext cx="9144000" cy="3097014"/>
          </a:xfrm>
        </p:spPr>
        <p:txBody>
          <a:bodyPr/>
          <a:lstStyle/>
          <a:p>
            <a:pPr algn="just"/>
            <a:r>
              <a:rPr lang="fr-FR" sz="2000" dirty="0" smtClean="0"/>
              <a:t>2 </a:t>
            </a:r>
            <a:r>
              <a:rPr lang="fr-FR" sz="2000" dirty="0" err="1" smtClean="0"/>
              <a:t>different</a:t>
            </a:r>
            <a:r>
              <a:rPr lang="fr-FR" sz="2000" dirty="0" smtClean="0"/>
              <a:t> types of </a:t>
            </a:r>
            <a:r>
              <a:rPr lang="fr-FR" sz="2000" dirty="0" err="1" smtClean="0"/>
              <a:t>price</a:t>
            </a:r>
            <a:r>
              <a:rPr lang="fr-FR" sz="2000" dirty="0" smtClean="0"/>
              <a:t> codes</a:t>
            </a:r>
          </a:p>
          <a:p>
            <a:pPr lvl="1" algn="just"/>
            <a:r>
              <a:rPr lang="fr-FR" sz="1600" dirty="0" smtClean="0"/>
              <a:t>For </a:t>
            </a:r>
            <a:r>
              <a:rPr lang="fr-FR" sz="1600" b="1" dirty="0" err="1" smtClean="0"/>
              <a:t>tracks</a:t>
            </a:r>
            <a:r>
              <a:rPr lang="fr-FR" sz="1600" dirty="0" smtClean="0"/>
              <a:t>, a </a:t>
            </a:r>
            <a:r>
              <a:rPr lang="fr-FR" sz="1600" dirty="0" err="1" smtClean="0"/>
              <a:t>price</a:t>
            </a:r>
            <a:r>
              <a:rPr lang="fr-FR" sz="1600" dirty="0" smtClean="0"/>
              <a:t> </a:t>
            </a:r>
            <a:r>
              <a:rPr lang="fr-FR" sz="1600" dirty="0" err="1" smtClean="0"/>
              <a:t>is</a:t>
            </a:r>
            <a:r>
              <a:rPr lang="fr-FR" sz="1600" dirty="0" smtClean="0"/>
              <a:t> </a:t>
            </a:r>
            <a:r>
              <a:rPr lang="fr-FR" sz="1600" dirty="0" err="1" smtClean="0"/>
              <a:t>based</a:t>
            </a:r>
            <a:r>
              <a:rPr lang="fr-FR" sz="1600" dirty="0" smtClean="0"/>
              <a:t> on a </a:t>
            </a:r>
            <a:r>
              <a:rPr lang="fr-FR" sz="1600" dirty="0" err="1" smtClean="0"/>
              <a:t>combination</a:t>
            </a:r>
            <a:r>
              <a:rPr lang="fr-FR" sz="1600" dirty="0" smtClean="0"/>
              <a:t> of </a:t>
            </a:r>
            <a:r>
              <a:rPr lang="fr-FR" sz="1600" dirty="0" err="1" smtClean="0"/>
              <a:t>different</a:t>
            </a:r>
            <a:r>
              <a:rPr lang="fr-FR" sz="1600" dirty="0" smtClean="0"/>
              <a:t> information </a:t>
            </a:r>
            <a:r>
              <a:rPr lang="fr-FR" sz="1600" dirty="0" err="1" smtClean="0"/>
              <a:t>specific</a:t>
            </a:r>
            <a:r>
              <a:rPr lang="fr-FR" sz="1600" dirty="0" smtClean="0"/>
              <a:t> to the </a:t>
            </a:r>
            <a:r>
              <a:rPr lang="fr-FR" sz="1600" dirty="0" err="1" smtClean="0"/>
              <a:t>track</a:t>
            </a:r>
            <a:r>
              <a:rPr lang="fr-FR" sz="1600" dirty="0" smtClean="0"/>
              <a:t>: music type, </a:t>
            </a:r>
            <a:r>
              <a:rPr lang="fr-FR" sz="1600" dirty="0" err="1" smtClean="0"/>
              <a:t>track</a:t>
            </a:r>
            <a:r>
              <a:rPr lang="fr-FR" sz="1600" dirty="0" smtClean="0"/>
              <a:t> type (Audio or </a:t>
            </a:r>
            <a:r>
              <a:rPr lang="fr-FR" sz="1600" dirty="0" err="1" smtClean="0"/>
              <a:t>Video</a:t>
            </a:r>
            <a:r>
              <a:rPr lang="fr-FR" sz="1600" dirty="0" smtClean="0"/>
              <a:t>) and </a:t>
            </a:r>
            <a:r>
              <a:rPr lang="fr-FR" sz="1600" dirty="0" err="1" smtClean="0"/>
              <a:t>track</a:t>
            </a:r>
            <a:r>
              <a:rPr lang="fr-FR" sz="1600" dirty="0" smtClean="0"/>
              <a:t> </a:t>
            </a:r>
            <a:r>
              <a:rPr lang="fr-FR" sz="1600" dirty="0" err="1" smtClean="0"/>
              <a:t>length</a:t>
            </a:r>
            <a:r>
              <a:rPr lang="fr-FR" sz="1600" dirty="0" smtClean="0"/>
              <a:t>. For instance:</a:t>
            </a:r>
          </a:p>
          <a:p>
            <a:pPr lvl="1" algn="just"/>
            <a:endParaRPr lang="fr-FR" sz="1600" dirty="0"/>
          </a:p>
          <a:p>
            <a:pPr lvl="1" algn="just"/>
            <a:endParaRPr lang="fr-FR" sz="1600" dirty="0" smtClean="0"/>
          </a:p>
          <a:p>
            <a:pPr lvl="1" algn="just"/>
            <a:endParaRPr lang="fr-FR" sz="1600" dirty="0"/>
          </a:p>
          <a:p>
            <a:pPr lvl="1" algn="just"/>
            <a:endParaRPr lang="fr-FR" sz="1600" dirty="0" smtClean="0"/>
          </a:p>
          <a:p>
            <a:pPr lvl="1" algn="just"/>
            <a:endParaRPr lang="fr-FR" sz="1600" dirty="0"/>
          </a:p>
          <a:p>
            <a:pPr lvl="1" algn="just"/>
            <a:endParaRPr lang="fr-FR" sz="1600" dirty="0" smtClean="0"/>
          </a:p>
          <a:p>
            <a:pPr lvl="1" algn="just"/>
            <a:r>
              <a:rPr lang="fr-FR" sz="1600" dirty="0" smtClean="0"/>
              <a:t>For </a:t>
            </a:r>
            <a:r>
              <a:rPr lang="fr-FR" sz="1600" b="1" dirty="0" err="1" smtClean="0"/>
              <a:t>products</a:t>
            </a:r>
            <a:r>
              <a:rPr lang="fr-FR" sz="1600" dirty="0" smtClean="0"/>
              <a:t>, a </a:t>
            </a:r>
            <a:r>
              <a:rPr lang="fr-FR" sz="1600" dirty="0" err="1" smtClean="0"/>
              <a:t>price</a:t>
            </a:r>
            <a:r>
              <a:rPr lang="fr-FR" sz="1600" dirty="0" smtClean="0"/>
              <a:t> code </a:t>
            </a:r>
            <a:r>
              <a:rPr lang="fr-FR" sz="1600" dirty="0" err="1" smtClean="0"/>
              <a:t>is</a:t>
            </a:r>
            <a:r>
              <a:rPr lang="fr-FR" sz="1600" dirty="0" smtClean="0"/>
              <a:t> </a:t>
            </a:r>
            <a:r>
              <a:rPr lang="fr-FR" sz="1600" dirty="0" err="1" smtClean="0"/>
              <a:t>based</a:t>
            </a:r>
            <a:r>
              <a:rPr lang="fr-FR" sz="1600" dirty="0" smtClean="0"/>
              <a:t> on a </a:t>
            </a:r>
            <a:r>
              <a:rPr lang="fr-FR" sz="1600" dirty="0" err="1" smtClean="0"/>
              <a:t>combination</a:t>
            </a:r>
            <a:r>
              <a:rPr lang="fr-FR" sz="1600" dirty="0" smtClean="0"/>
              <a:t> of </a:t>
            </a:r>
            <a:r>
              <a:rPr lang="fr-FR" sz="1600" dirty="0" err="1" smtClean="0"/>
              <a:t>different</a:t>
            </a:r>
            <a:r>
              <a:rPr lang="fr-FR" sz="1600" dirty="0" smtClean="0"/>
              <a:t> </a:t>
            </a:r>
            <a:r>
              <a:rPr lang="en-GB" sz="1600" dirty="0" smtClean="0"/>
              <a:t> </a:t>
            </a:r>
            <a:r>
              <a:rPr lang="en-GB" sz="1600" dirty="0" smtClean="0"/>
              <a:t>information specific to the product such as: duration of its tracks, number of components, music type. For instance:</a:t>
            </a:r>
          </a:p>
          <a:p>
            <a:pPr marL="457200" lvl="1" indent="0" algn="just">
              <a:buNone/>
            </a:pP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3" name="ZoneTexte 2"/>
          <p:cNvSpPr txBox="1"/>
          <p:nvPr/>
        </p:nvSpPr>
        <p:spPr>
          <a:xfrm>
            <a:off x="2843808" y="2420888"/>
            <a:ext cx="3312368" cy="584775"/>
          </a:xfrm>
          <a:prstGeom prst="rect">
            <a:avLst/>
          </a:prstGeom>
          <a:noFill/>
        </p:spPr>
        <p:txBody>
          <a:bodyPr wrap="square" rtlCol="0">
            <a:spAutoFit/>
          </a:bodyPr>
          <a:lstStyle/>
          <a:p>
            <a:pPr algn="ctr"/>
            <a:r>
              <a:rPr lang="fr-FR" b="1" dirty="0" smtClean="0">
                <a:solidFill>
                  <a:srgbClr val="FF0000"/>
                </a:solidFill>
              </a:rPr>
              <a:t>T</a:t>
            </a:r>
            <a:r>
              <a:rPr lang="fr-FR" b="1" dirty="0" smtClean="0">
                <a:solidFill>
                  <a:srgbClr val="008000"/>
                </a:solidFill>
              </a:rPr>
              <a:t>A</a:t>
            </a:r>
            <a:r>
              <a:rPr lang="fr-FR" b="1" dirty="0" smtClean="0"/>
              <a:t>P</a:t>
            </a:r>
          </a:p>
        </p:txBody>
      </p:sp>
      <p:cxnSp>
        <p:nvCxnSpPr>
          <p:cNvPr id="7" name="Connecteur droit avec flèche 6"/>
          <p:cNvCxnSpPr>
            <a:stCxn id="8" idx="0"/>
          </p:cNvCxnSpPr>
          <p:nvPr/>
        </p:nvCxnSpPr>
        <p:spPr>
          <a:xfrm flipV="1">
            <a:off x="3527884" y="2924944"/>
            <a:ext cx="612068" cy="473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131840" y="3398803"/>
            <a:ext cx="792088" cy="246221"/>
          </a:xfrm>
          <a:prstGeom prst="rect">
            <a:avLst/>
          </a:prstGeom>
          <a:noFill/>
        </p:spPr>
        <p:txBody>
          <a:bodyPr wrap="square" rtlCol="0">
            <a:spAutoFit/>
          </a:bodyPr>
          <a:lstStyle/>
          <a:p>
            <a:r>
              <a:rPr lang="fr-FR" sz="1000" dirty="0" smtClean="0">
                <a:solidFill>
                  <a:srgbClr val="FF0000"/>
                </a:solidFill>
              </a:rPr>
              <a:t>Price band</a:t>
            </a:r>
            <a:endParaRPr lang="fr-FR" sz="1000" dirty="0">
              <a:solidFill>
                <a:srgbClr val="FF0000"/>
              </a:solidFill>
            </a:endParaRPr>
          </a:p>
        </p:txBody>
      </p:sp>
      <p:cxnSp>
        <p:nvCxnSpPr>
          <p:cNvPr id="11" name="Connecteur droit avec flèche 10"/>
          <p:cNvCxnSpPr>
            <a:endCxn id="3" idx="2"/>
          </p:cNvCxnSpPr>
          <p:nvPr/>
        </p:nvCxnSpPr>
        <p:spPr>
          <a:xfrm flipV="1">
            <a:off x="4499992" y="3005663"/>
            <a:ext cx="0" cy="39314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108053" y="3447843"/>
            <a:ext cx="792088" cy="246221"/>
          </a:xfrm>
          <a:prstGeom prst="rect">
            <a:avLst/>
          </a:prstGeom>
          <a:noFill/>
        </p:spPr>
        <p:txBody>
          <a:bodyPr wrap="square" rtlCol="0">
            <a:spAutoFit/>
          </a:bodyPr>
          <a:lstStyle/>
          <a:p>
            <a:pPr algn="ctr"/>
            <a:r>
              <a:rPr lang="fr-FR" sz="1000" dirty="0" err="1" smtClean="0">
                <a:solidFill>
                  <a:srgbClr val="008000"/>
                </a:solidFill>
              </a:rPr>
              <a:t>Track</a:t>
            </a:r>
            <a:r>
              <a:rPr lang="fr-FR" sz="1000" dirty="0" smtClean="0">
                <a:solidFill>
                  <a:srgbClr val="008000"/>
                </a:solidFill>
              </a:rPr>
              <a:t> type</a:t>
            </a:r>
            <a:endParaRPr lang="fr-FR" sz="1000" dirty="0">
              <a:solidFill>
                <a:srgbClr val="008000"/>
              </a:solidFill>
            </a:endParaRPr>
          </a:p>
        </p:txBody>
      </p:sp>
      <p:cxnSp>
        <p:nvCxnSpPr>
          <p:cNvPr id="18" name="Connecteur droit avec flèche 17"/>
          <p:cNvCxnSpPr>
            <a:stCxn id="23" idx="0"/>
          </p:cNvCxnSpPr>
          <p:nvPr/>
        </p:nvCxnSpPr>
        <p:spPr>
          <a:xfrm flipH="1" flipV="1">
            <a:off x="4781204" y="2924945"/>
            <a:ext cx="654892" cy="4738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5040052" y="3398802"/>
            <a:ext cx="792088" cy="246221"/>
          </a:xfrm>
          <a:prstGeom prst="rect">
            <a:avLst/>
          </a:prstGeom>
          <a:noFill/>
        </p:spPr>
        <p:txBody>
          <a:bodyPr wrap="square" rtlCol="0">
            <a:spAutoFit/>
          </a:bodyPr>
          <a:lstStyle/>
          <a:p>
            <a:r>
              <a:rPr lang="fr-FR" sz="1000" dirty="0" smtClean="0"/>
              <a:t>Music type</a:t>
            </a:r>
            <a:endParaRPr lang="fr-FR" sz="1000" dirty="0"/>
          </a:p>
        </p:txBody>
      </p:sp>
      <p:sp>
        <p:nvSpPr>
          <p:cNvPr id="25" name="ZoneTexte 24"/>
          <p:cNvSpPr txBox="1"/>
          <p:nvPr/>
        </p:nvSpPr>
        <p:spPr>
          <a:xfrm>
            <a:off x="2865074" y="4824025"/>
            <a:ext cx="3312368" cy="584775"/>
          </a:xfrm>
          <a:prstGeom prst="rect">
            <a:avLst/>
          </a:prstGeom>
          <a:noFill/>
        </p:spPr>
        <p:txBody>
          <a:bodyPr wrap="square" rtlCol="0">
            <a:spAutoFit/>
          </a:bodyPr>
          <a:lstStyle/>
          <a:p>
            <a:pPr algn="ctr"/>
            <a:r>
              <a:rPr lang="fr-FR" b="1" dirty="0" smtClean="0">
                <a:solidFill>
                  <a:srgbClr val="FF0000"/>
                </a:solidFill>
              </a:rPr>
              <a:t>T</a:t>
            </a:r>
            <a:r>
              <a:rPr lang="fr-FR" b="1" dirty="0">
                <a:solidFill>
                  <a:srgbClr val="008000"/>
                </a:solidFill>
              </a:rPr>
              <a:t>S</a:t>
            </a:r>
            <a:r>
              <a:rPr lang="fr-FR" b="1" dirty="0" smtClean="0"/>
              <a:t>P</a:t>
            </a:r>
          </a:p>
        </p:txBody>
      </p:sp>
      <p:cxnSp>
        <p:nvCxnSpPr>
          <p:cNvPr id="26" name="Connecteur droit avec flèche 25"/>
          <p:cNvCxnSpPr>
            <a:stCxn id="27" idx="0"/>
          </p:cNvCxnSpPr>
          <p:nvPr/>
        </p:nvCxnSpPr>
        <p:spPr>
          <a:xfrm flipV="1">
            <a:off x="3549150" y="5328081"/>
            <a:ext cx="612068" cy="473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153106" y="5801940"/>
            <a:ext cx="792088" cy="246221"/>
          </a:xfrm>
          <a:prstGeom prst="rect">
            <a:avLst/>
          </a:prstGeom>
          <a:noFill/>
        </p:spPr>
        <p:txBody>
          <a:bodyPr wrap="square" rtlCol="0">
            <a:spAutoFit/>
          </a:bodyPr>
          <a:lstStyle/>
          <a:p>
            <a:r>
              <a:rPr lang="fr-FR" sz="1000" dirty="0" smtClean="0">
                <a:solidFill>
                  <a:srgbClr val="FF0000"/>
                </a:solidFill>
              </a:rPr>
              <a:t>Price band</a:t>
            </a:r>
            <a:endParaRPr lang="fr-FR" sz="1000" dirty="0">
              <a:solidFill>
                <a:srgbClr val="FF0000"/>
              </a:solidFill>
            </a:endParaRPr>
          </a:p>
        </p:txBody>
      </p:sp>
      <p:cxnSp>
        <p:nvCxnSpPr>
          <p:cNvPr id="28" name="Connecteur droit avec flèche 27"/>
          <p:cNvCxnSpPr>
            <a:endCxn id="25" idx="2"/>
          </p:cNvCxnSpPr>
          <p:nvPr/>
        </p:nvCxnSpPr>
        <p:spPr>
          <a:xfrm flipV="1">
            <a:off x="4521258" y="5408800"/>
            <a:ext cx="0" cy="39314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4129319" y="5850980"/>
            <a:ext cx="792088" cy="400110"/>
          </a:xfrm>
          <a:prstGeom prst="rect">
            <a:avLst/>
          </a:prstGeom>
          <a:noFill/>
        </p:spPr>
        <p:txBody>
          <a:bodyPr wrap="square" rtlCol="0">
            <a:spAutoFit/>
          </a:bodyPr>
          <a:lstStyle/>
          <a:p>
            <a:pPr algn="ctr"/>
            <a:r>
              <a:rPr lang="fr-FR" sz="1000" dirty="0" smtClean="0">
                <a:solidFill>
                  <a:srgbClr val="008000"/>
                </a:solidFill>
              </a:rPr>
              <a:t>Config code</a:t>
            </a:r>
            <a:endParaRPr lang="fr-FR" sz="1000" dirty="0">
              <a:solidFill>
                <a:srgbClr val="008000"/>
              </a:solidFill>
            </a:endParaRPr>
          </a:p>
        </p:txBody>
      </p:sp>
      <p:cxnSp>
        <p:nvCxnSpPr>
          <p:cNvPr id="30" name="Connecteur droit avec flèche 29"/>
          <p:cNvCxnSpPr>
            <a:stCxn id="31" idx="0"/>
          </p:cNvCxnSpPr>
          <p:nvPr/>
        </p:nvCxnSpPr>
        <p:spPr>
          <a:xfrm flipH="1" flipV="1">
            <a:off x="4802470" y="5328082"/>
            <a:ext cx="654892" cy="4738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061318" y="5801939"/>
            <a:ext cx="792088" cy="246221"/>
          </a:xfrm>
          <a:prstGeom prst="rect">
            <a:avLst/>
          </a:prstGeom>
          <a:noFill/>
        </p:spPr>
        <p:txBody>
          <a:bodyPr wrap="square" rtlCol="0">
            <a:spAutoFit/>
          </a:bodyPr>
          <a:lstStyle/>
          <a:p>
            <a:r>
              <a:rPr lang="fr-FR" sz="1000" dirty="0" smtClean="0"/>
              <a:t>Music type</a:t>
            </a:r>
            <a:endParaRPr lang="fr-FR"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What for</a:t>
            </a:r>
            <a:endParaRPr lang="fr-FR" sz="1600" dirty="0">
              <a:solidFill>
                <a:schemeClr val="bg1"/>
              </a:solidFill>
            </a:endParaRPr>
          </a:p>
        </p:txBody>
      </p:sp>
      <p:sp>
        <p:nvSpPr>
          <p:cNvPr id="3" name="Content Placeholder 2"/>
          <p:cNvSpPr>
            <a:spLocks noGrp="1"/>
          </p:cNvSpPr>
          <p:nvPr>
            <p:ph idx="1"/>
          </p:nvPr>
        </p:nvSpPr>
        <p:spPr>
          <a:xfrm>
            <a:off x="0" y="908050"/>
            <a:ext cx="9144000" cy="864766"/>
          </a:xfrm>
        </p:spPr>
        <p:txBody>
          <a:bodyPr/>
          <a:lstStyle/>
          <a:p>
            <a:pPr algn="just"/>
            <a:r>
              <a:rPr lang="en-GB" sz="1800" dirty="0" smtClean="0"/>
              <a:t>Money</a:t>
            </a:r>
            <a:r>
              <a:rPr lang="en-GB" sz="1800" dirty="0" smtClean="0"/>
              <a:t> </a:t>
            </a:r>
            <a:endParaRPr lang="en-GB" sz="14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2" name="Rectangle à coins arrondis 1"/>
          <p:cNvSpPr/>
          <p:nvPr/>
        </p:nvSpPr>
        <p:spPr>
          <a:xfrm>
            <a:off x="1763688" y="1916832"/>
            <a:ext cx="1728192" cy="1656184"/>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TSP</a:t>
            </a:r>
          </a:p>
          <a:p>
            <a:pPr algn="ctr"/>
            <a:r>
              <a:rPr lang="fr-FR" sz="1200" dirty="0" smtClean="0">
                <a:solidFill>
                  <a:schemeClr val="tx1"/>
                </a:solidFill>
              </a:rPr>
              <a:t>ZSC</a:t>
            </a:r>
          </a:p>
          <a:p>
            <a:pPr algn="ctr"/>
            <a:r>
              <a:rPr lang="fr-FR" sz="1200" dirty="0" smtClean="0">
                <a:solidFill>
                  <a:schemeClr val="tx1"/>
                </a:solidFill>
              </a:rPr>
              <a:t>STSP</a:t>
            </a:r>
          </a:p>
          <a:p>
            <a:pPr algn="ctr"/>
            <a:r>
              <a:rPr lang="fr-FR" sz="1200" dirty="0" smtClean="0">
                <a:solidFill>
                  <a:schemeClr val="tx1"/>
                </a:solidFill>
              </a:rPr>
              <a:t>…</a:t>
            </a:r>
            <a:endParaRPr lang="fr-FR" sz="1200" dirty="0">
              <a:solidFill>
                <a:schemeClr val="tx1"/>
              </a:solidFill>
            </a:endParaRPr>
          </a:p>
        </p:txBody>
      </p:sp>
      <p:sp>
        <p:nvSpPr>
          <p:cNvPr id="6" name="Rectangle à coins arrondis 5"/>
          <p:cNvSpPr/>
          <p:nvPr/>
        </p:nvSpPr>
        <p:spPr>
          <a:xfrm>
            <a:off x="5580112" y="1914409"/>
            <a:ext cx="1728192" cy="1656184"/>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a:t>
            </a:r>
            <a:endParaRPr lang="fr-FR" sz="2000" dirty="0">
              <a:solidFill>
                <a:schemeClr val="tx1"/>
              </a:solidFill>
            </a:endParaRPr>
          </a:p>
        </p:txBody>
      </p:sp>
      <p:sp>
        <p:nvSpPr>
          <p:cNvPr id="5" name="Flèche droite 4"/>
          <p:cNvSpPr/>
          <p:nvPr/>
        </p:nvSpPr>
        <p:spPr>
          <a:xfrm>
            <a:off x="3851920" y="2420888"/>
            <a:ext cx="1440160" cy="6480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Accolade ouvrante 6"/>
          <p:cNvSpPr/>
          <p:nvPr/>
        </p:nvSpPr>
        <p:spPr>
          <a:xfrm rot="16200000">
            <a:off x="2479663" y="2960948"/>
            <a:ext cx="288032" cy="1800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2267744" y="4149080"/>
            <a:ext cx="720080" cy="276999"/>
          </a:xfrm>
          <a:prstGeom prst="rect">
            <a:avLst/>
          </a:prstGeom>
          <a:noFill/>
        </p:spPr>
        <p:txBody>
          <a:bodyPr wrap="square" rtlCol="0">
            <a:spAutoFit/>
          </a:bodyPr>
          <a:lstStyle/>
          <a:p>
            <a:pPr algn="ctr"/>
            <a:r>
              <a:rPr lang="fr-FR" sz="1200" dirty="0" smtClean="0"/>
              <a:t>BP</a:t>
            </a:r>
            <a:endParaRPr lang="fr-FR" sz="1200" dirty="0"/>
          </a:p>
        </p:txBody>
      </p:sp>
      <p:sp>
        <p:nvSpPr>
          <p:cNvPr id="10" name="Accolade ouvrante 9"/>
          <p:cNvSpPr/>
          <p:nvPr/>
        </p:nvSpPr>
        <p:spPr>
          <a:xfrm rot="16200000">
            <a:off x="6293664" y="2950315"/>
            <a:ext cx="288032" cy="1800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6081745" y="4138447"/>
            <a:ext cx="720080" cy="276999"/>
          </a:xfrm>
          <a:prstGeom prst="rect">
            <a:avLst/>
          </a:prstGeom>
          <a:noFill/>
        </p:spPr>
        <p:txBody>
          <a:bodyPr wrap="square" rtlCol="0">
            <a:spAutoFit/>
          </a:bodyPr>
          <a:lstStyle/>
          <a:p>
            <a:pPr algn="ctr"/>
            <a:r>
              <a:rPr lang="fr-FR" sz="1200" dirty="0" smtClean="0"/>
              <a:t>UMGI</a:t>
            </a:r>
            <a:endParaRPr lang="fr-FR" sz="1200" dirty="0"/>
          </a:p>
        </p:txBody>
      </p:sp>
      <p:cxnSp>
        <p:nvCxnSpPr>
          <p:cNvPr id="13" name="Connecteur droit avec flèche 12"/>
          <p:cNvCxnSpPr/>
          <p:nvPr/>
        </p:nvCxnSpPr>
        <p:spPr>
          <a:xfrm>
            <a:off x="4572000" y="3356992"/>
            <a:ext cx="0" cy="151216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3707904" y="4869160"/>
            <a:ext cx="2016224" cy="430887"/>
          </a:xfrm>
          <a:prstGeom prst="rect">
            <a:avLst/>
          </a:prstGeom>
          <a:noFill/>
        </p:spPr>
        <p:txBody>
          <a:bodyPr wrap="square" rtlCol="0">
            <a:spAutoFit/>
          </a:bodyPr>
          <a:lstStyle/>
          <a:p>
            <a:r>
              <a:rPr lang="fr-FR" sz="1100" dirty="0" err="1" smtClean="0"/>
              <a:t>Billing</a:t>
            </a:r>
            <a:r>
              <a:rPr lang="fr-FR" sz="1100" dirty="0" smtClean="0"/>
              <a:t> </a:t>
            </a:r>
            <a:r>
              <a:rPr lang="fr-FR" sz="1100" dirty="0" err="1" smtClean="0"/>
              <a:t>process</a:t>
            </a:r>
            <a:r>
              <a:rPr lang="fr-FR" sz="1100" dirty="0" smtClean="0"/>
              <a:t>: </a:t>
            </a:r>
            <a:r>
              <a:rPr lang="fr-FR" sz="1100" dirty="0" err="1" smtClean="0"/>
              <a:t>convert</a:t>
            </a:r>
            <a:r>
              <a:rPr lang="fr-FR" sz="1100" dirty="0" smtClean="0"/>
              <a:t> </a:t>
            </a:r>
            <a:r>
              <a:rPr lang="fr-FR" sz="1100" dirty="0" err="1" smtClean="0"/>
              <a:t>price</a:t>
            </a:r>
            <a:r>
              <a:rPr lang="fr-FR" sz="1100" dirty="0" smtClean="0"/>
              <a:t> codes to money</a:t>
            </a:r>
            <a:endParaRPr lang="fr-FR" sz="1100" dirty="0"/>
          </a:p>
        </p:txBody>
      </p:sp>
    </p:spTree>
    <p:extLst>
      <p:ext uri="{BB962C8B-B14F-4D97-AF65-F5344CB8AC3E}">
        <p14:creationId xmlns:p14="http://schemas.microsoft.com/office/powerpoint/2010/main" val="3942990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Vocabulary (1/2)</a:t>
            </a:r>
            <a:endParaRPr lang="fr-FR" sz="1600" dirty="0">
              <a:solidFill>
                <a:schemeClr val="bg1"/>
              </a:solidFill>
            </a:endParaRPr>
          </a:p>
        </p:txBody>
      </p:sp>
      <p:sp>
        <p:nvSpPr>
          <p:cNvPr id="4" name="Content Placeholder 2"/>
          <p:cNvSpPr>
            <a:spLocks noGrp="1"/>
          </p:cNvSpPr>
          <p:nvPr>
            <p:ph idx="1"/>
          </p:nvPr>
        </p:nvSpPr>
        <p:spPr>
          <a:xfrm>
            <a:off x="0" y="908050"/>
            <a:ext cx="9144000" cy="2232918"/>
          </a:xfrm>
        </p:spPr>
        <p:txBody>
          <a:bodyPr/>
          <a:lstStyle/>
          <a:p>
            <a:pPr algn="just"/>
            <a:r>
              <a:rPr lang="en-GB" sz="1800" dirty="0" smtClean="0"/>
              <a:t>Prices are represented as intervals in the platform:</a:t>
            </a:r>
            <a:endParaRPr lang="en-GB" sz="1800" dirty="0" smtClean="0"/>
          </a:p>
          <a:p>
            <a:pPr lvl="1" algn="just"/>
            <a:r>
              <a:rPr lang="en-GB" sz="1600" dirty="0" smtClean="0"/>
              <a:t>Price code</a:t>
            </a:r>
          </a:p>
          <a:p>
            <a:pPr lvl="1" algn="just"/>
            <a:r>
              <a:rPr lang="en-GB" sz="1600" dirty="0" smtClean="0"/>
              <a:t>Effective date</a:t>
            </a:r>
          </a:p>
          <a:p>
            <a:pPr algn="just"/>
            <a:endParaRPr lang="en-GB" sz="1400" dirty="0"/>
          </a:p>
          <a:p>
            <a:pPr algn="just"/>
            <a:r>
              <a:rPr lang="en-GB" sz="1800" dirty="0" smtClean="0"/>
              <a:t>There are 2 different types of intervals:</a:t>
            </a:r>
          </a:p>
          <a:p>
            <a:pPr lvl="1" algn="just"/>
            <a:r>
              <a:rPr lang="en-GB" sz="1600" b="1" dirty="0" smtClean="0"/>
              <a:t>Baseline</a:t>
            </a:r>
            <a:r>
              <a:rPr lang="en-GB" sz="1600" dirty="0" smtClean="0"/>
              <a:t> which describes the price code for the regular lifecycle of a product. We always need at least 2 baselines to describes the price code lifecycle.</a:t>
            </a:r>
          </a:p>
          <a:p>
            <a:pPr lvl="1" algn="just"/>
            <a:endParaRPr lang="en-GB" sz="1600" dirty="0"/>
          </a:p>
          <a:p>
            <a:pPr lvl="1" algn="just"/>
            <a:endParaRPr lang="en-GB" sz="1600" dirty="0" smtClean="0"/>
          </a:p>
          <a:p>
            <a:pPr lvl="1" algn="just"/>
            <a:endParaRPr lang="en-GB" sz="1600" dirty="0"/>
          </a:p>
          <a:p>
            <a:pPr lvl="1" algn="just"/>
            <a:endParaRPr lang="en-GB" sz="1600" dirty="0" smtClean="0"/>
          </a:p>
          <a:p>
            <a:pPr lvl="1" algn="just"/>
            <a:endParaRPr lang="en-GB" sz="1600" dirty="0"/>
          </a:p>
          <a:p>
            <a:pPr lvl="1" algn="just"/>
            <a:r>
              <a:rPr lang="en-GB" sz="1600" b="1" dirty="0" smtClean="0"/>
              <a:t>Campaigns</a:t>
            </a:r>
            <a:r>
              <a:rPr lang="en-GB" sz="1600" dirty="0" smtClean="0"/>
              <a:t> which describes the price code for a commercial operation i.e. for a limited time.</a:t>
            </a:r>
            <a:endParaRPr lang="en-GB" sz="16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cxnSp>
        <p:nvCxnSpPr>
          <p:cNvPr id="6" name="Connecteur droit avec flèche 5"/>
          <p:cNvCxnSpPr/>
          <p:nvPr/>
        </p:nvCxnSpPr>
        <p:spPr>
          <a:xfrm>
            <a:off x="1547664" y="3789040"/>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572000" y="364502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7956376" y="3789040"/>
            <a:ext cx="288032" cy="230832"/>
          </a:xfrm>
          <a:prstGeom prst="rect">
            <a:avLst/>
          </a:prstGeom>
          <a:noFill/>
        </p:spPr>
        <p:txBody>
          <a:bodyPr wrap="square" rtlCol="0">
            <a:spAutoFit/>
          </a:bodyPr>
          <a:lstStyle/>
          <a:p>
            <a:r>
              <a:rPr lang="fr-FR" sz="900" b="1" dirty="0" smtClean="0"/>
              <a:t>t</a:t>
            </a:r>
            <a:endParaRPr lang="fr-FR" sz="900" b="1" dirty="0"/>
          </a:p>
        </p:txBody>
      </p:sp>
      <p:sp>
        <p:nvSpPr>
          <p:cNvPr id="19" name="ZoneTexte 18"/>
          <p:cNvSpPr txBox="1"/>
          <p:nvPr/>
        </p:nvSpPr>
        <p:spPr>
          <a:xfrm>
            <a:off x="4078577" y="4034540"/>
            <a:ext cx="1008112" cy="246221"/>
          </a:xfrm>
          <a:prstGeom prst="rect">
            <a:avLst/>
          </a:prstGeom>
          <a:noFill/>
        </p:spPr>
        <p:txBody>
          <a:bodyPr wrap="square" rtlCol="0">
            <a:spAutoFit/>
          </a:bodyPr>
          <a:lstStyle/>
          <a:p>
            <a:r>
              <a:rPr lang="fr-FR" sz="1000" dirty="0" smtClean="0"/>
              <a:t>Effective Date</a:t>
            </a:r>
            <a:endParaRPr lang="fr-FR" sz="1000" dirty="0"/>
          </a:p>
        </p:txBody>
      </p:sp>
      <p:sp>
        <p:nvSpPr>
          <p:cNvPr id="20" name="ZoneTexte 19"/>
          <p:cNvSpPr txBox="1"/>
          <p:nvPr/>
        </p:nvSpPr>
        <p:spPr>
          <a:xfrm>
            <a:off x="2411760" y="3398803"/>
            <a:ext cx="1008112" cy="246221"/>
          </a:xfrm>
          <a:prstGeom prst="rect">
            <a:avLst/>
          </a:prstGeom>
          <a:noFill/>
        </p:spPr>
        <p:txBody>
          <a:bodyPr wrap="square" rtlCol="0">
            <a:spAutoFit/>
          </a:bodyPr>
          <a:lstStyle/>
          <a:p>
            <a:pPr algn="ctr"/>
            <a:r>
              <a:rPr lang="fr-FR" sz="1000" b="1" dirty="0" smtClean="0"/>
              <a:t>STSP</a:t>
            </a:r>
            <a:endParaRPr lang="fr-FR" sz="1000" b="1" dirty="0"/>
          </a:p>
        </p:txBody>
      </p:sp>
      <p:sp>
        <p:nvSpPr>
          <p:cNvPr id="24" name="ZoneTexte 23"/>
          <p:cNvSpPr txBox="1"/>
          <p:nvPr/>
        </p:nvSpPr>
        <p:spPr>
          <a:xfrm>
            <a:off x="5796136" y="3398803"/>
            <a:ext cx="1008112" cy="246221"/>
          </a:xfrm>
          <a:prstGeom prst="rect">
            <a:avLst/>
          </a:prstGeom>
          <a:noFill/>
        </p:spPr>
        <p:txBody>
          <a:bodyPr wrap="square" rtlCol="0">
            <a:spAutoFit/>
          </a:bodyPr>
          <a:lstStyle/>
          <a:p>
            <a:pPr algn="ctr"/>
            <a:r>
              <a:rPr lang="fr-FR" sz="1000" b="1" dirty="0" smtClean="0"/>
              <a:t>TSP</a:t>
            </a:r>
            <a:endParaRPr lang="fr-FR" sz="1000" b="1" dirty="0"/>
          </a:p>
        </p:txBody>
      </p:sp>
      <p:cxnSp>
        <p:nvCxnSpPr>
          <p:cNvPr id="22" name="Connecteur droit 21"/>
          <p:cNvCxnSpPr/>
          <p:nvPr/>
        </p:nvCxnSpPr>
        <p:spPr>
          <a:xfrm>
            <a:off x="1526398" y="3789040"/>
            <a:ext cx="30349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4572000" y="3781945"/>
            <a:ext cx="33843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2915816" y="3904456"/>
            <a:ext cx="288032" cy="2531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1</a:t>
            </a:r>
            <a:endParaRPr lang="fr-FR" sz="1400" b="1" dirty="0"/>
          </a:p>
        </p:txBody>
      </p:sp>
      <p:sp>
        <p:nvSpPr>
          <p:cNvPr id="30" name="Ellipse 29"/>
          <p:cNvSpPr/>
          <p:nvPr/>
        </p:nvSpPr>
        <p:spPr>
          <a:xfrm>
            <a:off x="6156176" y="3895886"/>
            <a:ext cx="288032" cy="2531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2</a:t>
            </a:r>
            <a:endParaRPr lang="fr-FR" sz="1400" b="1" dirty="0"/>
          </a:p>
        </p:txBody>
      </p:sp>
      <p:cxnSp>
        <p:nvCxnSpPr>
          <p:cNvPr id="28" name="Connecteur droit avec flèche 27"/>
          <p:cNvCxnSpPr/>
          <p:nvPr/>
        </p:nvCxnSpPr>
        <p:spPr>
          <a:xfrm>
            <a:off x="1475656" y="5517232"/>
            <a:ext cx="6480720"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265223" y="540439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2771800" y="5793910"/>
            <a:ext cx="1008112" cy="246221"/>
          </a:xfrm>
          <a:prstGeom prst="rect">
            <a:avLst/>
          </a:prstGeom>
          <a:noFill/>
        </p:spPr>
        <p:txBody>
          <a:bodyPr wrap="square" rtlCol="0">
            <a:spAutoFit/>
          </a:bodyPr>
          <a:lstStyle/>
          <a:p>
            <a:pPr algn="ctr"/>
            <a:r>
              <a:rPr lang="fr-FR" sz="1000" dirty="0" smtClean="0"/>
              <a:t>Start date</a:t>
            </a:r>
            <a:endParaRPr lang="fr-FR" sz="1000" dirty="0"/>
          </a:p>
        </p:txBody>
      </p:sp>
      <p:cxnSp>
        <p:nvCxnSpPr>
          <p:cNvPr id="36" name="Connecteur droit 35"/>
          <p:cNvCxnSpPr/>
          <p:nvPr/>
        </p:nvCxnSpPr>
        <p:spPr>
          <a:xfrm>
            <a:off x="5857511" y="5394482"/>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5364088" y="5783998"/>
            <a:ext cx="1008112" cy="246221"/>
          </a:xfrm>
          <a:prstGeom prst="rect">
            <a:avLst/>
          </a:prstGeom>
          <a:noFill/>
        </p:spPr>
        <p:txBody>
          <a:bodyPr wrap="square" rtlCol="0">
            <a:spAutoFit/>
          </a:bodyPr>
          <a:lstStyle/>
          <a:p>
            <a:pPr algn="ctr"/>
            <a:r>
              <a:rPr lang="fr-FR" sz="1000" dirty="0" smtClean="0"/>
              <a:t>End date</a:t>
            </a:r>
            <a:endParaRPr lang="fr-FR" sz="1000" dirty="0"/>
          </a:p>
        </p:txBody>
      </p:sp>
      <p:sp>
        <p:nvSpPr>
          <p:cNvPr id="38" name="ZoneTexte 37"/>
          <p:cNvSpPr txBox="1"/>
          <p:nvPr/>
        </p:nvSpPr>
        <p:spPr>
          <a:xfrm>
            <a:off x="4139952" y="5126995"/>
            <a:ext cx="1008112" cy="246221"/>
          </a:xfrm>
          <a:prstGeom prst="rect">
            <a:avLst/>
          </a:prstGeom>
          <a:noFill/>
        </p:spPr>
        <p:txBody>
          <a:bodyPr wrap="square" rtlCol="0">
            <a:spAutoFit/>
          </a:bodyPr>
          <a:lstStyle/>
          <a:p>
            <a:pPr algn="ctr"/>
            <a:r>
              <a:rPr lang="fr-FR" sz="1000" b="1" dirty="0" smtClean="0"/>
              <a:t>STSP</a:t>
            </a:r>
            <a:endParaRPr lang="fr-FR" sz="1000" b="1" dirty="0"/>
          </a:p>
        </p:txBody>
      </p:sp>
      <p:cxnSp>
        <p:nvCxnSpPr>
          <p:cNvPr id="32" name="Connecteur droit 31"/>
          <p:cNvCxnSpPr/>
          <p:nvPr/>
        </p:nvCxnSpPr>
        <p:spPr>
          <a:xfrm>
            <a:off x="3265223" y="5517232"/>
            <a:ext cx="25922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4427984" y="5664187"/>
            <a:ext cx="288032" cy="25319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1</a:t>
            </a:r>
            <a:endParaRPr lang="fr-FR" sz="1400" b="1" dirty="0"/>
          </a:p>
        </p:txBody>
      </p:sp>
    </p:spTree>
    <p:extLst>
      <p:ext uri="{BB962C8B-B14F-4D97-AF65-F5344CB8AC3E}">
        <p14:creationId xmlns:p14="http://schemas.microsoft.com/office/powerpoint/2010/main" val="39429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Vocabulary (2/2)</a:t>
            </a:r>
            <a:endParaRPr lang="fr-FR" sz="1600" dirty="0">
              <a:solidFill>
                <a:schemeClr val="bg1"/>
              </a:solidFill>
            </a:endParaRPr>
          </a:p>
        </p:txBody>
      </p:sp>
      <p:sp>
        <p:nvSpPr>
          <p:cNvPr id="4" name="Content Placeholder 2"/>
          <p:cNvSpPr>
            <a:spLocks noGrp="1"/>
          </p:cNvSpPr>
          <p:nvPr>
            <p:ph idx="1"/>
          </p:nvPr>
        </p:nvSpPr>
        <p:spPr>
          <a:xfrm>
            <a:off x="0" y="620688"/>
            <a:ext cx="9144000" cy="2232918"/>
          </a:xfrm>
        </p:spPr>
        <p:txBody>
          <a:bodyPr/>
          <a:lstStyle/>
          <a:p>
            <a:pPr algn="just"/>
            <a:r>
              <a:rPr lang="en-GB" sz="1600" dirty="0" smtClean="0"/>
              <a:t>Prices can be set at different levels:</a:t>
            </a:r>
            <a:endParaRPr lang="en-GB" sz="1600" dirty="0" smtClean="0"/>
          </a:p>
          <a:p>
            <a:pPr lvl="1" algn="just"/>
            <a:r>
              <a:rPr lang="en-GB" sz="1400" dirty="0" smtClean="0"/>
              <a:t>Product level</a:t>
            </a:r>
          </a:p>
          <a:p>
            <a:pPr lvl="1" algn="just"/>
            <a:r>
              <a:rPr lang="en-GB" sz="1400" dirty="0" smtClean="0"/>
              <a:t>Product/Country level</a:t>
            </a:r>
          </a:p>
          <a:p>
            <a:pPr lvl="1" algn="just"/>
            <a:r>
              <a:rPr lang="en-GB" sz="1400" dirty="0" smtClean="0"/>
              <a:t>Product/Country/BP level</a:t>
            </a:r>
          </a:p>
          <a:p>
            <a:pPr algn="just"/>
            <a:endParaRPr lang="en-GB" sz="1400" dirty="0"/>
          </a:p>
          <a:p>
            <a:r>
              <a:rPr lang="en-GB" sz="1600" dirty="0" smtClean="0"/>
              <a:t>Levels influence the priority:</a:t>
            </a:r>
          </a:p>
          <a:p>
            <a:pPr lvl="1"/>
            <a:r>
              <a:rPr lang="en-GB" sz="1400" dirty="0" smtClean="0"/>
              <a:t>Priority 1: Product/Country/BP</a:t>
            </a:r>
          </a:p>
          <a:p>
            <a:pPr lvl="1"/>
            <a:r>
              <a:rPr lang="en-GB" sz="1400" dirty="0" smtClean="0"/>
              <a:t>Priority 2: Product/Country</a:t>
            </a:r>
          </a:p>
          <a:p>
            <a:pPr lvl="1"/>
            <a:r>
              <a:rPr lang="en-GB" sz="1400" dirty="0" smtClean="0"/>
              <a:t>Priority 3: Product</a:t>
            </a:r>
          </a:p>
          <a:p>
            <a:pPr lvl="1"/>
            <a:endParaRPr lang="en-GB" sz="1400" dirty="0" smtClean="0"/>
          </a:p>
          <a:p>
            <a:r>
              <a:rPr lang="en-GB" sz="1600" dirty="0" smtClean="0"/>
              <a:t>We’ll see an example the next slides on how it affects the price code sent to the BP</a:t>
            </a:r>
          </a:p>
          <a:p>
            <a:pPr marL="0" indent="0">
              <a:buNone/>
            </a:pPr>
            <a:endParaRPr lang="en-GB" sz="16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25881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How </a:t>
            </a:r>
            <a:r>
              <a:rPr lang="fr-FR" sz="2400" dirty="0" err="1" smtClean="0">
                <a:solidFill>
                  <a:schemeClr val="bg1"/>
                </a:solidFill>
              </a:rPr>
              <a:t>price</a:t>
            </a:r>
            <a:r>
              <a:rPr lang="fr-FR" sz="2400" dirty="0" smtClean="0">
                <a:solidFill>
                  <a:schemeClr val="bg1"/>
                </a:solidFill>
              </a:rPr>
              <a:t> code are </a:t>
            </a:r>
            <a:r>
              <a:rPr lang="fr-FR" sz="2400" dirty="0" err="1" smtClean="0">
                <a:solidFill>
                  <a:schemeClr val="bg1"/>
                </a:solidFill>
              </a:rPr>
              <a:t>computed</a:t>
            </a:r>
            <a:r>
              <a:rPr lang="fr-FR" sz="2400" dirty="0" smtClean="0">
                <a:solidFill>
                  <a:schemeClr val="bg1"/>
                </a:solidFill>
              </a:rPr>
              <a:t> (1/2)</a:t>
            </a:r>
            <a:endParaRPr lang="fr-FR" sz="2400" dirty="0">
              <a:solidFill>
                <a:schemeClr val="bg1"/>
              </a:solidFill>
            </a:endParaRPr>
          </a:p>
        </p:txBody>
      </p:sp>
      <p:sp>
        <p:nvSpPr>
          <p:cNvPr id="3" name="Content Placeholder 2"/>
          <p:cNvSpPr>
            <a:spLocks noGrp="1"/>
          </p:cNvSpPr>
          <p:nvPr>
            <p:ph idx="1"/>
          </p:nvPr>
        </p:nvSpPr>
        <p:spPr>
          <a:xfrm>
            <a:off x="0" y="908050"/>
            <a:ext cx="9144000" cy="720750"/>
          </a:xfrm>
        </p:spPr>
        <p:txBody>
          <a:bodyPr/>
          <a:lstStyle/>
          <a:p>
            <a:pPr algn="just"/>
            <a:r>
              <a:rPr lang="en-GB" sz="1600" dirty="0" smtClean="0"/>
              <a:t>For a POP product</a:t>
            </a:r>
            <a:r>
              <a:rPr lang="en-GB" sz="1400" dirty="0" smtClean="0"/>
              <a:t> </a:t>
            </a:r>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r>
              <a:rPr lang="en-GB" sz="1600" dirty="0" smtClean="0"/>
              <a:t>By default, the price band is set to T (Top). Now let’s start</a:t>
            </a:r>
            <a:endParaRPr lang="en-GB" sz="16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graphicFrame>
        <p:nvGraphicFramePr>
          <p:cNvPr id="6" name="Tableau 5"/>
          <p:cNvGraphicFramePr>
            <a:graphicFrameLocks noGrp="1"/>
          </p:cNvGraphicFramePr>
          <p:nvPr>
            <p:extLst>
              <p:ext uri="{D42A27DB-BD31-4B8C-83A1-F6EECF244321}">
                <p14:modId xmlns:p14="http://schemas.microsoft.com/office/powerpoint/2010/main" val="2202996490"/>
              </p:ext>
            </p:extLst>
          </p:nvPr>
        </p:nvGraphicFramePr>
        <p:xfrm>
          <a:off x="2843808" y="1556792"/>
          <a:ext cx="3384376" cy="792087"/>
        </p:xfrm>
        <a:graphic>
          <a:graphicData uri="http://schemas.openxmlformats.org/drawingml/2006/table">
            <a:tbl>
              <a:tblPr firstRow="1" bandRow="1">
                <a:tableStyleId>{00A15C55-8517-42AA-B614-E9B94910E393}</a:tableStyleId>
              </a:tblPr>
              <a:tblGrid>
                <a:gridCol w="1692188"/>
                <a:gridCol w="1692188"/>
              </a:tblGrid>
              <a:tr h="264029">
                <a:tc gridSpan="2">
                  <a:txBody>
                    <a:bodyPr/>
                    <a:lstStyle/>
                    <a:p>
                      <a:pPr algn="ctr"/>
                      <a:r>
                        <a:rPr lang="fr-FR" sz="1100" dirty="0" smtClean="0"/>
                        <a:t>Product</a:t>
                      </a:r>
                      <a:endParaRPr lang="fr-FR" sz="1100" dirty="0"/>
                    </a:p>
                  </a:txBody>
                  <a:tcPr/>
                </a:tc>
                <a:tc hMerge="1">
                  <a:txBody>
                    <a:bodyPr/>
                    <a:lstStyle/>
                    <a:p>
                      <a:endParaRPr lang="fr-FR" dirty="0"/>
                    </a:p>
                  </a:txBody>
                  <a:tcPr/>
                </a:tc>
              </a:tr>
              <a:tr h="264029">
                <a:tc>
                  <a:txBody>
                    <a:bodyPr/>
                    <a:lstStyle/>
                    <a:p>
                      <a:r>
                        <a:rPr lang="fr-FR" sz="1100" dirty="0" err="1" smtClean="0"/>
                        <a:t>Track</a:t>
                      </a:r>
                      <a:r>
                        <a:rPr lang="fr-FR" sz="1100" dirty="0" smtClean="0"/>
                        <a:t> 1</a:t>
                      </a:r>
                      <a:endParaRPr lang="fr-FR" sz="1100" dirty="0"/>
                    </a:p>
                  </a:txBody>
                  <a:tcPr/>
                </a:tc>
                <a:tc>
                  <a:txBody>
                    <a:bodyPr/>
                    <a:lstStyle/>
                    <a:p>
                      <a:r>
                        <a:rPr lang="fr-FR" sz="1100" dirty="0" smtClean="0"/>
                        <a:t>174s</a:t>
                      </a:r>
                      <a:endParaRPr lang="fr-FR" sz="1100" dirty="0"/>
                    </a:p>
                  </a:txBody>
                  <a:tcPr/>
                </a:tc>
              </a:tr>
              <a:tr h="264029">
                <a:tc>
                  <a:txBody>
                    <a:bodyPr/>
                    <a:lstStyle/>
                    <a:p>
                      <a:r>
                        <a:rPr lang="fr-FR" sz="1100" dirty="0" err="1" smtClean="0"/>
                        <a:t>Track</a:t>
                      </a:r>
                      <a:r>
                        <a:rPr lang="fr-FR" sz="1100" dirty="0" smtClean="0"/>
                        <a:t> 2</a:t>
                      </a:r>
                      <a:endParaRPr lang="fr-FR" sz="1100" dirty="0"/>
                    </a:p>
                  </a:txBody>
                  <a:tcPr/>
                </a:tc>
                <a:tc>
                  <a:txBody>
                    <a:bodyPr/>
                    <a:lstStyle/>
                    <a:p>
                      <a:r>
                        <a:rPr lang="fr-FR" sz="1100" dirty="0" smtClean="0"/>
                        <a:t>762s</a:t>
                      </a:r>
                      <a:endParaRPr lang="fr-FR" sz="1100" dirty="0"/>
                    </a:p>
                  </a:txBody>
                  <a:tcPr/>
                </a:tc>
              </a:tr>
            </a:tbl>
          </a:graphicData>
        </a:graphic>
      </p:graphicFrame>
      <p:sp>
        <p:nvSpPr>
          <p:cNvPr id="11" name="ZoneTexte 10"/>
          <p:cNvSpPr txBox="1"/>
          <p:nvPr/>
        </p:nvSpPr>
        <p:spPr>
          <a:xfrm>
            <a:off x="323528" y="3212976"/>
            <a:ext cx="1728192" cy="276999"/>
          </a:xfrm>
          <a:prstGeom prst="rect">
            <a:avLst/>
          </a:prstGeom>
          <a:noFill/>
        </p:spPr>
        <p:txBody>
          <a:bodyPr wrap="square" rtlCol="0">
            <a:spAutoFit/>
          </a:bodyPr>
          <a:lstStyle/>
          <a:p>
            <a:r>
              <a:rPr lang="fr-FR" sz="1200" dirty="0" err="1" smtClean="0"/>
              <a:t>Track</a:t>
            </a:r>
            <a:r>
              <a:rPr lang="fr-FR" sz="1200" dirty="0" smtClean="0"/>
              <a:t> 1, duration 174</a:t>
            </a:r>
            <a:endParaRPr lang="fr-FR" sz="1200" dirty="0"/>
          </a:p>
        </p:txBody>
      </p:sp>
      <p:sp>
        <p:nvSpPr>
          <p:cNvPr id="17" name="Flèche droite 16"/>
          <p:cNvSpPr/>
          <p:nvPr/>
        </p:nvSpPr>
        <p:spPr>
          <a:xfrm>
            <a:off x="2195736" y="3212976"/>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8" name="Tableau 17"/>
          <p:cNvGraphicFramePr>
            <a:graphicFrameLocks noGrp="1"/>
          </p:cNvGraphicFramePr>
          <p:nvPr>
            <p:extLst>
              <p:ext uri="{D42A27DB-BD31-4B8C-83A1-F6EECF244321}">
                <p14:modId xmlns:p14="http://schemas.microsoft.com/office/powerpoint/2010/main" val="3769824788"/>
              </p:ext>
            </p:extLst>
          </p:nvPr>
        </p:nvGraphicFramePr>
        <p:xfrm>
          <a:off x="3491880" y="3091558"/>
          <a:ext cx="4248472" cy="541720"/>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err="1" smtClean="0"/>
                        <a:t>Track_weight</a:t>
                      </a:r>
                      <a:endParaRPr lang="fr-FR" sz="1000" dirty="0"/>
                    </a:p>
                  </a:txBody>
                  <a:tcPr/>
                </a:tc>
                <a:tc>
                  <a:txBody>
                    <a:bodyPr/>
                    <a:lstStyle/>
                    <a:p>
                      <a:r>
                        <a:rPr lang="fr-FR" sz="1000" dirty="0" smtClean="0"/>
                        <a:t>Duration min</a:t>
                      </a:r>
                      <a:endParaRPr lang="fr-FR" sz="1000" dirty="0"/>
                    </a:p>
                  </a:txBody>
                  <a:tcPr/>
                </a:tc>
                <a:tc>
                  <a:txBody>
                    <a:bodyPr/>
                    <a:lstStyle/>
                    <a:p>
                      <a:r>
                        <a:rPr lang="fr-FR" sz="1000" dirty="0" smtClean="0"/>
                        <a:t>Duration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10</a:t>
                      </a:r>
                      <a:endParaRPr lang="fr-FR" sz="1000" dirty="0"/>
                    </a:p>
                  </a:txBody>
                  <a:tcPr/>
                </a:tc>
                <a:tc>
                  <a:txBody>
                    <a:bodyPr/>
                    <a:lstStyle/>
                    <a:p>
                      <a:r>
                        <a:rPr lang="fr-FR" sz="1000" dirty="0" smtClean="0"/>
                        <a:t>60</a:t>
                      </a:r>
                      <a:endParaRPr lang="fr-FR" sz="1000" dirty="0"/>
                    </a:p>
                  </a:txBody>
                  <a:tcPr/>
                </a:tc>
                <a:tc>
                  <a:txBody>
                    <a:bodyPr/>
                    <a:lstStyle/>
                    <a:p>
                      <a:r>
                        <a:rPr lang="fr-FR" sz="1000" dirty="0" smtClean="0"/>
                        <a:t>300</a:t>
                      </a:r>
                      <a:endParaRPr lang="fr-FR" sz="1000" dirty="0"/>
                    </a:p>
                  </a:txBody>
                  <a:tcPr/>
                </a:tc>
              </a:tr>
            </a:tbl>
          </a:graphicData>
        </a:graphic>
      </p:graphicFrame>
      <p:sp>
        <p:nvSpPr>
          <p:cNvPr id="19" name="Ellipse 18"/>
          <p:cNvSpPr/>
          <p:nvPr/>
        </p:nvSpPr>
        <p:spPr>
          <a:xfrm>
            <a:off x="4518835" y="3340842"/>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323528" y="4043841"/>
            <a:ext cx="1728192" cy="276999"/>
          </a:xfrm>
          <a:prstGeom prst="rect">
            <a:avLst/>
          </a:prstGeom>
          <a:noFill/>
        </p:spPr>
        <p:txBody>
          <a:bodyPr wrap="square" rtlCol="0">
            <a:spAutoFit/>
          </a:bodyPr>
          <a:lstStyle/>
          <a:p>
            <a:r>
              <a:rPr lang="fr-FR" sz="1200" dirty="0" err="1" smtClean="0"/>
              <a:t>Track</a:t>
            </a:r>
            <a:r>
              <a:rPr lang="fr-FR" sz="1200" dirty="0" smtClean="0"/>
              <a:t> 2, duration 762</a:t>
            </a:r>
            <a:endParaRPr lang="fr-FR" sz="1200" dirty="0"/>
          </a:p>
        </p:txBody>
      </p:sp>
      <p:sp>
        <p:nvSpPr>
          <p:cNvPr id="23" name="Flèche droite 22"/>
          <p:cNvSpPr/>
          <p:nvPr/>
        </p:nvSpPr>
        <p:spPr>
          <a:xfrm>
            <a:off x="2195736" y="4043841"/>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4" name="Tableau 23"/>
          <p:cNvGraphicFramePr>
            <a:graphicFrameLocks noGrp="1"/>
          </p:cNvGraphicFramePr>
          <p:nvPr>
            <p:extLst>
              <p:ext uri="{D42A27DB-BD31-4B8C-83A1-F6EECF244321}">
                <p14:modId xmlns:p14="http://schemas.microsoft.com/office/powerpoint/2010/main" val="286972463"/>
              </p:ext>
            </p:extLst>
          </p:nvPr>
        </p:nvGraphicFramePr>
        <p:xfrm>
          <a:off x="3491880" y="3922423"/>
          <a:ext cx="4248472" cy="541720"/>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err="1" smtClean="0"/>
                        <a:t>Track_weight</a:t>
                      </a:r>
                      <a:endParaRPr lang="fr-FR" sz="1000" dirty="0"/>
                    </a:p>
                  </a:txBody>
                  <a:tcPr/>
                </a:tc>
                <a:tc>
                  <a:txBody>
                    <a:bodyPr/>
                    <a:lstStyle/>
                    <a:p>
                      <a:r>
                        <a:rPr lang="fr-FR" sz="1000" dirty="0" smtClean="0"/>
                        <a:t>Duration min</a:t>
                      </a:r>
                      <a:endParaRPr lang="fr-FR" sz="1000" dirty="0"/>
                    </a:p>
                  </a:txBody>
                  <a:tcPr/>
                </a:tc>
                <a:tc>
                  <a:txBody>
                    <a:bodyPr/>
                    <a:lstStyle/>
                    <a:p>
                      <a:r>
                        <a:rPr lang="fr-FR" sz="1000" dirty="0" smtClean="0"/>
                        <a:t>Duration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30</a:t>
                      </a:r>
                      <a:endParaRPr lang="fr-FR" sz="1000" dirty="0"/>
                    </a:p>
                  </a:txBody>
                  <a:tcPr/>
                </a:tc>
                <a:tc>
                  <a:txBody>
                    <a:bodyPr/>
                    <a:lstStyle/>
                    <a:p>
                      <a:r>
                        <a:rPr lang="fr-FR" sz="1000" dirty="0" smtClean="0"/>
                        <a:t>601</a:t>
                      </a:r>
                      <a:endParaRPr lang="fr-FR" sz="1000" dirty="0"/>
                    </a:p>
                  </a:txBody>
                  <a:tcPr/>
                </a:tc>
                <a:tc>
                  <a:txBody>
                    <a:bodyPr/>
                    <a:lstStyle/>
                    <a:p>
                      <a:r>
                        <a:rPr lang="fr-FR" sz="1000" dirty="0" smtClean="0"/>
                        <a:t>780</a:t>
                      </a:r>
                      <a:endParaRPr lang="fr-FR" sz="1000" dirty="0"/>
                    </a:p>
                  </a:txBody>
                  <a:tcPr/>
                </a:tc>
              </a:tr>
            </a:tbl>
          </a:graphicData>
        </a:graphic>
      </p:graphicFrame>
      <p:sp>
        <p:nvSpPr>
          <p:cNvPr id="25" name="Ellipse 24"/>
          <p:cNvSpPr/>
          <p:nvPr/>
        </p:nvSpPr>
        <p:spPr>
          <a:xfrm>
            <a:off x="4518835" y="4171707"/>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327066" y="5168225"/>
            <a:ext cx="1868670" cy="276999"/>
          </a:xfrm>
          <a:prstGeom prst="rect">
            <a:avLst/>
          </a:prstGeom>
          <a:noFill/>
        </p:spPr>
        <p:txBody>
          <a:bodyPr wrap="square" rtlCol="0">
            <a:spAutoFit/>
          </a:bodyPr>
          <a:lstStyle/>
          <a:p>
            <a:r>
              <a:rPr lang="fr-FR" sz="1200" dirty="0" err="1" smtClean="0"/>
              <a:t>Sum</a:t>
            </a:r>
            <a:r>
              <a:rPr lang="fr-FR" sz="1200" dirty="0" smtClean="0"/>
              <a:t> of </a:t>
            </a:r>
            <a:r>
              <a:rPr lang="fr-FR" sz="1200" dirty="0" err="1" smtClean="0"/>
              <a:t>track</a:t>
            </a:r>
            <a:r>
              <a:rPr lang="fr-FR" sz="1200" dirty="0" smtClean="0"/>
              <a:t> </a:t>
            </a:r>
            <a:r>
              <a:rPr lang="fr-FR" sz="1200" dirty="0" err="1" smtClean="0"/>
              <a:t>weights</a:t>
            </a:r>
            <a:r>
              <a:rPr lang="fr-FR" sz="1200" dirty="0" smtClean="0"/>
              <a:t> 40</a:t>
            </a:r>
            <a:endParaRPr lang="fr-FR" sz="1200" dirty="0"/>
          </a:p>
        </p:txBody>
      </p:sp>
      <p:sp>
        <p:nvSpPr>
          <p:cNvPr id="27" name="Flèche droite 26"/>
          <p:cNvSpPr/>
          <p:nvPr/>
        </p:nvSpPr>
        <p:spPr>
          <a:xfrm rot="20655417">
            <a:off x="2217108" y="4983613"/>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8" name="Tableau 27"/>
          <p:cNvGraphicFramePr>
            <a:graphicFrameLocks noGrp="1"/>
          </p:cNvGraphicFramePr>
          <p:nvPr>
            <p:extLst>
              <p:ext uri="{D42A27DB-BD31-4B8C-83A1-F6EECF244321}">
                <p14:modId xmlns:p14="http://schemas.microsoft.com/office/powerpoint/2010/main" val="1587676903"/>
              </p:ext>
            </p:extLst>
          </p:nvPr>
        </p:nvGraphicFramePr>
        <p:xfrm>
          <a:off x="3495418" y="4719898"/>
          <a:ext cx="4248472" cy="541720"/>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smtClean="0"/>
                        <a:t>Config Code</a:t>
                      </a:r>
                      <a:endParaRPr lang="fr-FR" sz="1000" dirty="0"/>
                    </a:p>
                  </a:txBody>
                  <a:tcPr/>
                </a:tc>
                <a:tc>
                  <a:txBody>
                    <a:bodyPr/>
                    <a:lstStyle/>
                    <a:p>
                      <a:r>
                        <a:rPr lang="fr-FR" sz="1000" dirty="0" smtClean="0"/>
                        <a:t>Count min</a:t>
                      </a:r>
                      <a:endParaRPr lang="fr-FR" sz="1000" dirty="0"/>
                    </a:p>
                  </a:txBody>
                  <a:tcPr/>
                </a:tc>
                <a:tc>
                  <a:txBody>
                    <a:bodyPr/>
                    <a:lstStyle/>
                    <a:p>
                      <a:r>
                        <a:rPr lang="fr-FR" sz="1000" dirty="0" smtClean="0"/>
                        <a:t>Count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MS</a:t>
                      </a:r>
                      <a:endParaRPr lang="fr-FR" sz="1000" dirty="0"/>
                    </a:p>
                  </a:txBody>
                  <a:tcPr/>
                </a:tc>
                <a:tc>
                  <a:txBody>
                    <a:bodyPr/>
                    <a:lstStyle/>
                    <a:p>
                      <a:r>
                        <a:rPr lang="fr-FR" sz="1000" dirty="0" smtClean="0"/>
                        <a:t>30</a:t>
                      </a:r>
                      <a:endParaRPr lang="fr-FR" sz="1000" dirty="0"/>
                    </a:p>
                  </a:txBody>
                  <a:tcPr/>
                </a:tc>
                <a:tc>
                  <a:txBody>
                    <a:bodyPr/>
                    <a:lstStyle/>
                    <a:p>
                      <a:r>
                        <a:rPr lang="fr-FR" sz="1000" dirty="0" smtClean="0"/>
                        <a:t>59</a:t>
                      </a:r>
                      <a:endParaRPr lang="fr-FR" sz="1000" dirty="0"/>
                    </a:p>
                  </a:txBody>
                  <a:tcPr/>
                </a:tc>
              </a:tr>
            </a:tbl>
          </a:graphicData>
        </a:graphic>
      </p:graphicFrame>
      <p:sp>
        <p:nvSpPr>
          <p:cNvPr id="29" name="Ellipse 28"/>
          <p:cNvSpPr/>
          <p:nvPr/>
        </p:nvSpPr>
        <p:spPr>
          <a:xfrm>
            <a:off x="4522373" y="4969182"/>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droite 29"/>
          <p:cNvSpPr/>
          <p:nvPr/>
        </p:nvSpPr>
        <p:spPr>
          <a:xfrm rot="863987">
            <a:off x="2224869" y="5472201"/>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1" name="Tableau 30"/>
          <p:cNvGraphicFramePr>
            <a:graphicFrameLocks noGrp="1"/>
          </p:cNvGraphicFramePr>
          <p:nvPr>
            <p:extLst>
              <p:ext uri="{D42A27DB-BD31-4B8C-83A1-F6EECF244321}">
                <p14:modId xmlns:p14="http://schemas.microsoft.com/office/powerpoint/2010/main" val="3249658966"/>
              </p:ext>
            </p:extLst>
          </p:nvPr>
        </p:nvGraphicFramePr>
        <p:xfrm>
          <a:off x="3491880" y="5510278"/>
          <a:ext cx="4248472" cy="672526"/>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smtClean="0"/>
                        <a:t>Component Code</a:t>
                      </a:r>
                      <a:endParaRPr lang="fr-FR" sz="1000" dirty="0"/>
                    </a:p>
                  </a:txBody>
                  <a:tcPr/>
                </a:tc>
                <a:tc>
                  <a:txBody>
                    <a:bodyPr/>
                    <a:lstStyle/>
                    <a:p>
                      <a:r>
                        <a:rPr lang="fr-FR" sz="1000" dirty="0" smtClean="0"/>
                        <a:t>Count min</a:t>
                      </a:r>
                      <a:endParaRPr lang="fr-FR" sz="1000" dirty="0"/>
                    </a:p>
                  </a:txBody>
                  <a:tcPr/>
                </a:tc>
                <a:tc>
                  <a:txBody>
                    <a:bodyPr/>
                    <a:lstStyle/>
                    <a:p>
                      <a:r>
                        <a:rPr lang="fr-FR" sz="1000" dirty="0" smtClean="0"/>
                        <a:t>Count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(1)</a:t>
                      </a:r>
                      <a:endParaRPr lang="fr-FR" sz="1000" dirty="0"/>
                    </a:p>
                  </a:txBody>
                  <a:tcPr/>
                </a:tc>
                <a:tc>
                  <a:txBody>
                    <a:bodyPr/>
                    <a:lstStyle/>
                    <a:p>
                      <a:r>
                        <a:rPr lang="fr-FR" sz="1000" dirty="0" smtClean="0"/>
                        <a:t>0</a:t>
                      </a:r>
                      <a:endParaRPr lang="fr-FR" sz="1000" dirty="0"/>
                    </a:p>
                  </a:txBody>
                  <a:tcPr/>
                </a:tc>
                <a:tc>
                  <a:txBody>
                    <a:bodyPr/>
                    <a:lstStyle/>
                    <a:p>
                      <a:r>
                        <a:rPr lang="fr-FR" sz="1000" dirty="0" smtClean="0"/>
                        <a:t>200</a:t>
                      </a:r>
                      <a:endParaRPr lang="fr-FR" sz="1000" dirty="0"/>
                    </a:p>
                  </a:txBody>
                  <a:tcPr/>
                </a:tc>
              </a:tr>
            </a:tbl>
          </a:graphicData>
        </a:graphic>
      </p:graphicFrame>
      <p:sp>
        <p:nvSpPr>
          <p:cNvPr id="32" name="Ellipse 31"/>
          <p:cNvSpPr/>
          <p:nvPr/>
        </p:nvSpPr>
        <p:spPr>
          <a:xfrm>
            <a:off x="4510625" y="5898538"/>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29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9" grpId="0" animBg="1"/>
      <p:bldP spid="22" grpId="0"/>
      <p:bldP spid="23" grpId="0" animBg="1"/>
      <p:bldP spid="25" grpId="0" animBg="1"/>
      <p:bldP spid="26" grpId="0"/>
      <p:bldP spid="27" grpId="0" animBg="1"/>
      <p:bldP spid="29" grpId="0" animBg="1"/>
      <p:bldP spid="30"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How </a:t>
            </a:r>
            <a:r>
              <a:rPr lang="fr-FR" sz="2400" dirty="0" err="1" smtClean="0">
                <a:solidFill>
                  <a:schemeClr val="bg1"/>
                </a:solidFill>
              </a:rPr>
              <a:t>price</a:t>
            </a:r>
            <a:r>
              <a:rPr lang="fr-FR" sz="2400" dirty="0" smtClean="0">
                <a:solidFill>
                  <a:schemeClr val="bg1"/>
                </a:solidFill>
              </a:rPr>
              <a:t> code are </a:t>
            </a:r>
            <a:r>
              <a:rPr lang="fr-FR" sz="2400" dirty="0" err="1" smtClean="0">
                <a:solidFill>
                  <a:schemeClr val="bg1"/>
                </a:solidFill>
              </a:rPr>
              <a:t>computed</a:t>
            </a:r>
            <a:r>
              <a:rPr lang="fr-FR" sz="2400" dirty="0" smtClean="0">
                <a:solidFill>
                  <a:schemeClr val="bg1"/>
                </a:solidFill>
              </a:rPr>
              <a:t> (2/2)</a:t>
            </a:r>
            <a:endParaRPr lang="fr-FR" sz="2400" dirty="0">
              <a:solidFill>
                <a:schemeClr val="bg1"/>
              </a:solidFill>
            </a:endParaRPr>
          </a:p>
        </p:txBody>
      </p:sp>
      <p:sp>
        <p:nvSpPr>
          <p:cNvPr id="3" name="Content Placeholder 2"/>
          <p:cNvSpPr>
            <a:spLocks noGrp="1"/>
          </p:cNvSpPr>
          <p:nvPr>
            <p:ph idx="1"/>
          </p:nvPr>
        </p:nvSpPr>
        <p:spPr>
          <a:xfrm>
            <a:off x="0" y="620688"/>
            <a:ext cx="9144000" cy="720750"/>
          </a:xfrm>
        </p:spPr>
        <p:txBody>
          <a:bodyPr/>
          <a:lstStyle/>
          <a:p>
            <a:pPr algn="just"/>
            <a:r>
              <a:rPr lang="en-GB" sz="1600" dirty="0" smtClean="0"/>
              <a:t>Now we have everything we need to get the price code:</a:t>
            </a:r>
          </a:p>
          <a:p>
            <a:pPr lvl="1" algn="just"/>
            <a:r>
              <a:rPr lang="en-GB" sz="1200" dirty="0" smtClean="0"/>
              <a:t>Price band: T</a:t>
            </a:r>
          </a:p>
          <a:p>
            <a:pPr lvl="1" algn="just"/>
            <a:r>
              <a:rPr lang="en-GB" sz="1200" dirty="0" err="1" smtClean="0"/>
              <a:t>Config</a:t>
            </a:r>
            <a:r>
              <a:rPr lang="en-GB" sz="1200" dirty="0" smtClean="0"/>
              <a:t> code: MS</a:t>
            </a:r>
          </a:p>
          <a:p>
            <a:pPr lvl="1" algn="just"/>
            <a:r>
              <a:rPr lang="en-GB" sz="1200" dirty="0" smtClean="0"/>
              <a:t>Component count: (1)</a:t>
            </a:r>
          </a:p>
          <a:p>
            <a:pPr lvl="1" algn="just"/>
            <a:r>
              <a:rPr lang="en-GB" sz="1200" dirty="0" smtClean="0"/>
              <a:t>Music type: POP</a:t>
            </a:r>
            <a:r>
              <a:rPr lang="en-GB" sz="1200" dirty="0" smtClean="0"/>
              <a:t> </a:t>
            </a:r>
            <a:endParaRPr lang="en-GB" sz="1200" dirty="0" smtClean="0"/>
          </a:p>
          <a:p>
            <a:pPr algn="just"/>
            <a:endParaRPr lang="en-GB" sz="1400" dirty="0"/>
          </a:p>
          <a:p>
            <a:pPr algn="just"/>
            <a:r>
              <a:rPr lang="en-GB" sz="1600" dirty="0" smtClean="0"/>
              <a:t>Next step is to look in the PRC_REFERENTIAL table to get the price code</a:t>
            </a:r>
          </a:p>
          <a:p>
            <a:pPr algn="just"/>
            <a:endParaRPr lang="en-GB" sz="1600" dirty="0"/>
          </a:p>
          <a:p>
            <a:pPr algn="just"/>
            <a:endParaRPr lang="en-GB" sz="1600" dirty="0" smtClean="0"/>
          </a:p>
          <a:p>
            <a:pPr algn="just"/>
            <a:endParaRPr lang="en-GB" sz="1600" dirty="0"/>
          </a:p>
          <a:p>
            <a:pPr algn="just"/>
            <a:endParaRPr lang="en-GB" sz="1600" dirty="0" smtClean="0"/>
          </a:p>
          <a:p>
            <a:pPr algn="just"/>
            <a:r>
              <a:rPr lang="en-GB" sz="1600" dirty="0" smtClean="0"/>
              <a:t>Price code for this product is TMSP. Now let’s have a look at the tracks.</a:t>
            </a:r>
          </a:p>
          <a:p>
            <a:pPr algn="just"/>
            <a:endParaRPr lang="en-GB" sz="1600" dirty="0"/>
          </a:p>
          <a:p>
            <a:pPr algn="just"/>
            <a:endParaRPr lang="en-GB" sz="1600" dirty="0" smtClean="0"/>
          </a:p>
          <a:p>
            <a:pPr algn="just"/>
            <a:endParaRPr lang="en-GB" sz="1600" dirty="0"/>
          </a:p>
          <a:p>
            <a:pPr algn="just"/>
            <a:endParaRPr lang="en-GB" sz="1600" dirty="0" smtClean="0"/>
          </a:p>
          <a:p>
            <a:pPr algn="just"/>
            <a:endParaRPr lang="en-GB" sz="1600" dirty="0"/>
          </a:p>
          <a:p>
            <a:pPr algn="just"/>
            <a:endParaRPr lang="en-GB" sz="1600" dirty="0" smtClean="0"/>
          </a:p>
          <a:p>
            <a:pPr algn="just"/>
            <a:r>
              <a:rPr lang="en-GB" sz="1600" dirty="0" smtClean="0"/>
              <a:t>Price band is T, the two tracks are audio track and the track length code is P so the price code is the concatenation of all these information: T + A + P = TAP</a:t>
            </a:r>
          </a:p>
          <a:p>
            <a:pPr marL="0" indent="0">
              <a:buNone/>
            </a:pPr>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graphicFrame>
        <p:nvGraphicFramePr>
          <p:cNvPr id="18" name="Tableau 17"/>
          <p:cNvGraphicFramePr>
            <a:graphicFrameLocks noGrp="1"/>
          </p:cNvGraphicFramePr>
          <p:nvPr>
            <p:extLst>
              <p:ext uri="{D42A27DB-BD31-4B8C-83A1-F6EECF244321}">
                <p14:modId xmlns:p14="http://schemas.microsoft.com/office/powerpoint/2010/main" val="2411673501"/>
              </p:ext>
            </p:extLst>
          </p:nvPr>
        </p:nvGraphicFramePr>
        <p:xfrm>
          <a:off x="1403648" y="2852936"/>
          <a:ext cx="5993830" cy="720080"/>
        </p:xfrm>
        <a:graphic>
          <a:graphicData uri="http://schemas.openxmlformats.org/drawingml/2006/table">
            <a:tbl>
              <a:tblPr firstRow="1" bandRow="1">
                <a:tableStyleId>{00A15C55-8517-42AA-B614-E9B94910E393}</a:tableStyleId>
              </a:tblPr>
              <a:tblGrid>
                <a:gridCol w="1198766"/>
                <a:gridCol w="1198766"/>
                <a:gridCol w="1198766"/>
                <a:gridCol w="1198766"/>
                <a:gridCol w="1198766"/>
              </a:tblGrid>
              <a:tr h="424258">
                <a:tc>
                  <a:txBody>
                    <a:bodyPr/>
                    <a:lstStyle/>
                    <a:p>
                      <a:r>
                        <a:rPr lang="fr-FR" sz="1000" dirty="0" smtClean="0"/>
                        <a:t>Music type</a:t>
                      </a:r>
                      <a:endParaRPr lang="fr-FR" sz="1000" dirty="0"/>
                    </a:p>
                  </a:txBody>
                  <a:tcPr/>
                </a:tc>
                <a:tc>
                  <a:txBody>
                    <a:bodyPr/>
                    <a:lstStyle/>
                    <a:p>
                      <a:r>
                        <a:rPr lang="fr-FR" sz="1000" dirty="0" smtClean="0"/>
                        <a:t>Price code</a:t>
                      </a:r>
                      <a:endParaRPr lang="fr-FR" sz="1000" dirty="0"/>
                    </a:p>
                  </a:txBody>
                  <a:tcPr/>
                </a:tc>
                <a:tc>
                  <a:txBody>
                    <a:bodyPr/>
                    <a:lstStyle/>
                    <a:p>
                      <a:r>
                        <a:rPr lang="fr-FR" sz="1000" dirty="0" smtClean="0"/>
                        <a:t>Price band</a:t>
                      </a:r>
                      <a:endParaRPr lang="fr-FR" sz="1000" dirty="0"/>
                    </a:p>
                  </a:txBody>
                  <a:tcPr/>
                </a:tc>
                <a:tc>
                  <a:txBody>
                    <a:bodyPr/>
                    <a:lstStyle/>
                    <a:p>
                      <a:r>
                        <a:rPr lang="fr-FR" sz="1000" dirty="0" smtClean="0"/>
                        <a:t>Config code</a:t>
                      </a:r>
                      <a:endParaRPr lang="fr-FR" sz="1000" dirty="0"/>
                    </a:p>
                  </a:txBody>
                  <a:tcPr/>
                </a:tc>
                <a:tc>
                  <a:txBody>
                    <a:bodyPr/>
                    <a:lstStyle/>
                    <a:p>
                      <a:r>
                        <a:rPr lang="fr-FR" sz="1000" dirty="0" smtClean="0"/>
                        <a:t>Component count</a:t>
                      </a:r>
                      <a:endParaRPr lang="fr-FR" sz="1000" dirty="0"/>
                    </a:p>
                  </a:txBody>
                  <a:tcPr/>
                </a:tc>
              </a:tr>
              <a:tr h="295822">
                <a:tc>
                  <a:txBody>
                    <a:bodyPr/>
                    <a:lstStyle/>
                    <a:p>
                      <a:r>
                        <a:rPr lang="fr-FR" sz="1000" dirty="0" smtClean="0"/>
                        <a:t>POP</a:t>
                      </a:r>
                      <a:endParaRPr lang="fr-FR" sz="1000" dirty="0"/>
                    </a:p>
                  </a:txBody>
                  <a:tcPr/>
                </a:tc>
                <a:tc>
                  <a:txBody>
                    <a:bodyPr/>
                    <a:lstStyle/>
                    <a:p>
                      <a:r>
                        <a:rPr lang="fr-FR" sz="1000" dirty="0" smtClean="0"/>
                        <a:t>TMSP</a:t>
                      </a:r>
                      <a:endParaRPr lang="fr-FR" sz="1000" dirty="0"/>
                    </a:p>
                  </a:txBody>
                  <a:tcPr/>
                </a:tc>
                <a:tc>
                  <a:txBody>
                    <a:bodyPr/>
                    <a:lstStyle/>
                    <a:p>
                      <a:r>
                        <a:rPr lang="fr-FR" sz="1000" dirty="0" smtClean="0"/>
                        <a:t>T</a:t>
                      </a:r>
                      <a:endParaRPr lang="fr-FR" sz="1000" dirty="0"/>
                    </a:p>
                  </a:txBody>
                  <a:tcPr/>
                </a:tc>
                <a:tc>
                  <a:txBody>
                    <a:bodyPr/>
                    <a:lstStyle/>
                    <a:p>
                      <a:r>
                        <a:rPr lang="fr-FR" sz="1000" dirty="0" smtClean="0"/>
                        <a:t>MS</a:t>
                      </a:r>
                      <a:endParaRPr lang="fr-FR" sz="1000" dirty="0"/>
                    </a:p>
                  </a:txBody>
                  <a:tcPr/>
                </a:tc>
                <a:tc>
                  <a:txBody>
                    <a:bodyPr/>
                    <a:lstStyle/>
                    <a:p>
                      <a:r>
                        <a:rPr lang="fr-FR" sz="1000" dirty="0" smtClean="0"/>
                        <a:t>(1)</a:t>
                      </a:r>
                      <a:endParaRPr lang="fr-FR" sz="1000" dirty="0"/>
                    </a:p>
                  </a:txBody>
                  <a:tcPr/>
                </a:tc>
              </a:tr>
            </a:tbl>
          </a:graphicData>
        </a:graphic>
      </p:graphicFrame>
      <p:sp>
        <p:nvSpPr>
          <p:cNvPr id="19" name="Ellipse 18"/>
          <p:cNvSpPr/>
          <p:nvPr/>
        </p:nvSpPr>
        <p:spPr>
          <a:xfrm>
            <a:off x="2627784" y="3268834"/>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323528" y="4459710"/>
            <a:ext cx="1728192" cy="276999"/>
          </a:xfrm>
          <a:prstGeom prst="rect">
            <a:avLst/>
          </a:prstGeom>
          <a:noFill/>
        </p:spPr>
        <p:txBody>
          <a:bodyPr wrap="square" rtlCol="0">
            <a:spAutoFit/>
          </a:bodyPr>
          <a:lstStyle/>
          <a:p>
            <a:r>
              <a:rPr lang="fr-FR" sz="1200" dirty="0" err="1" smtClean="0"/>
              <a:t>Track</a:t>
            </a:r>
            <a:r>
              <a:rPr lang="fr-FR" sz="1200" dirty="0" smtClean="0"/>
              <a:t> 1, duration 174</a:t>
            </a:r>
            <a:endParaRPr lang="fr-FR" sz="1200" dirty="0"/>
          </a:p>
        </p:txBody>
      </p:sp>
      <p:sp>
        <p:nvSpPr>
          <p:cNvPr id="21" name="Flèche droite 20"/>
          <p:cNvSpPr/>
          <p:nvPr/>
        </p:nvSpPr>
        <p:spPr>
          <a:xfrm>
            <a:off x="2153204" y="4470743"/>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3" name="Tableau 32"/>
          <p:cNvGraphicFramePr>
            <a:graphicFrameLocks noGrp="1"/>
          </p:cNvGraphicFramePr>
          <p:nvPr>
            <p:extLst>
              <p:ext uri="{D42A27DB-BD31-4B8C-83A1-F6EECF244321}">
                <p14:modId xmlns:p14="http://schemas.microsoft.com/office/powerpoint/2010/main" val="3425584939"/>
              </p:ext>
            </p:extLst>
          </p:nvPr>
        </p:nvGraphicFramePr>
        <p:xfrm>
          <a:off x="3491880" y="4348925"/>
          <a:ext cx="4248472" cy="541720"/>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smtClean="0"/>
                        <a:t>Code</a:t>
                      </a:r>
                      <a:endParaRPr lang="fr-FR" sz="1000" dirty="0"/>
                    </a:p>
                  </a:txBody>
                  <a:tcPr/>
                </a:tc>
                <a:tc>
                  <a:txBody>
                    <a:bodyPr/>
                    <a:lstStyle/>
                    <a:p>
                      <a:r>
                        <a:rPr lang="fr-FR" sz="1000" dirty="0" smtClean="0"/>
                        <a:t>Duration min</a:t>
                      </a:r>
                      <a:endParaRPr lang="fr-FR" sz="1000" dirty="0"/>
                    </a:p>
                  </a:txBody>
                  <a:tcPr/>
                </a:tc>
                <a:tc>
                  <a:txBody>
                    <a:bodyPr/>
                    <a:lstStyle/>
                    <a:p>
                      <a:r>
                        <a:rPr lang="fr-FR" sz="1000" dirty="0" smtClean="0"/>
                        <a:t>Duration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P</a:t>
                      </a:r>
                      <a:endParaRPr lang="fr-FR" sz="1000" dirty="0"/>
                    </a:p>
                  </a:txBody>
                  <a:tcPr/>
                </a:tc>
                <a:tc>
                  <a:txBody>
                    <a:bodyPr/>
                    <a:lstStyle/>
                    <a:p>
                      <a:r>
                        <a:rPr lang="fr-FR" sz="1000" dirty="0" smtClean="0"/>
                        <a:t>0</a:t>
                      </a:r>
                      <a:endParaRPr lang="fr-FR" sz="1000" dirty="0"/>
                    </a:p>
                  </a:txBody>
                  <a:tcPr/>
                </a:tc>
                <a:tc>
                  <a:txBody>
                    <a:bodyPr/>
                    <a:lstStyle/>
                    <a:p>
                      <a:r>
                        <a:rPr lang="fr-FR" sz="1000" dirty="0" smtClean="0"/>
                        <a:t>600</a:t>
                      </a:r>
                      <a:endParaRPr lang="fr-FR" sz="1000" dirty="0"/>
                    </a:p>
                  </a:txBody>
                  <a:tcPr/>
                </a:tc>
              </a:tr>
            </a:tbl>
          </a:graphicData>
        </a:graphic>
      </p:graphicFrame>
      <p:sp>
        <p:nvSpPr>
          <p:cNvPr id="34" name="Ellipse 33"/>
          <p:cNvSpPr/>
          <p:nvPr/>
        </p:nvSpPr>
        <p:spPr>
          <a:xfrm>
            <a:off x="4518835" y="4598209"/>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323528" y="5157192"/>
            <a:ext cx="1728192" cy="276999"/>
          </a:xfrm>
          <a:prstGeom prst="rect">
            <a:avLst/>
          </a:prstGeom>
          <a:noFill/>
        </p:spPr>
        <p:txBody>
          <a:bodyPr wrap="square" rtlCol="0">
            <a:spAutoFit/>
          </a:bodyPr>
          <a:lstStyle/>
          <a:p>
            <a:r>
              <a:rPr lang="fr-FR" sz="1200" dirty="0" err="1" smtClean="0"/>
              <a:t>Track</a:t>
            </a:r>
            <a:r>
              <a:rPr lang="fr-FR" sz="1200" dirty="0" smtClean="0"/>
              <a:t> 2, duration 762</a:t>
            </a:r>
            <a:endParaRPr lang="fr-FR" sz="1200" dirty="0"/>
          </a:p>
        </p:txBody>
      </p:sp>
      <p:sp>
        <p:nvSpPr>
          <p:cNvPr id="36" name="Flèche droite 35"/>
          <p:cNvSpPr/>
          <p:nvPr/>
        </p:nvSpPr>
        <p:spPr>
          <a:xfrm>
            <a:off x="2195736" y="5157192"/>
            <a:ext cx="864096"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7" name="Tableau 36"/>
          <p:cNvGraphicFramePr>
            <a:graphicFrameLocks noGrp="1"/>
          </p:cNvGraphicFramePr>
          <p:nvPr>
            <p:extLst>
              <p:ext uri="{D42A27DB-BD31-4B8C-83A1-F6EECF244321}">
                <p14:modId xmlns:p14="http://schemas.microsoft.com/office/powerpoint/2010/main" val="2877840950"/>
              </p:ext>
            </p:extLst>
          </p:nvPr>
        </p:nvGraphicFramePr>
        <p:xfrm>
          <a:off x="3491880" y="5035774"/>
          <a:ext cx="4248472" cy="541720"/>
        </p:xfrm>
        <a:graphic>
          <a:graphicData uri="http://schemas.openxmlformats.org/drawingml/2006/table">
            <a:tbl>
              <a:tblPr firstRow="1" bandRow="1">
                <a:tableStyleId>{00A15C55-8517-42AA-B614-E9B94910E393}</a:tableStyleId>
              </a:tblPr>
              <a:tblGrid>
                <a:gridCol w="1062118"/>
                <a:gridCol w="1062118"/>
                <a:gridCol w="1062118"/>
                <a:gridCol w="1062118"/>
              </a:tblGrid>
              <a:tr h="265434">
                <a:tc>
                  <a:txBody>
                    <a:bodyPr/>
                    <a:lstStyle/>
                    <a:p>
                      <a:r>
                        <a:rPr lang="fr-FR" sz="1000" dirty="0" smtClean="0"/>
                        <a:t>Music type</a:t>
                      </a:r>
                      <a:endParaRPr lang="fr-FR" sz="1000" dirty="0"/>
                    </a:p>
                  </a:txBody>
                  <a:tcPr/>
                </a:tc>
                <a:tc>
                  <a:txBody>
                    <a:bodyPr/>
                    <a:lstStyle/>
                    <a:p>
                      <a:r>
                        <a:rPr lang="fr-FR" sz="1000" dirty="0" smtClean="0"/>
                        <a:t>Code</a:t>
                      </a:r>
                      <a:endParaRPr lang="fr-FR" sz="1000" dirty="0"/>
                    </a:p>
                  </a:txBody>
                  <a:tcPr/>
                </a:tc>
                <a:tc>
                  <a:txBody>
                    <a:bodyPr/>
                    <a:lstStyle/>
                    <a:p>
                      <a:r>
                        <a:rPr lang="fr-FR" sz="1000" dirty="0" smtClean="0"/>
                        <a:t>Duration min</a:t>
                      </a:r>
                      <a:endParaRPr lang="fr-FR" sz="1000" dirty="0"/>
                    </a:p>
                  </a:txBody>
                  <a:tcPr/>
                </a:tc>
                <a:tc>
                  <a:txBody>
                    <a:bodyPr/>
                    <a:lstStyle/>
                    <a:p>
                      <a:r>
                        <a:rPr lang="fr-FR" sz="1000" dirty="0" smtClean="0"/>
                        <a:t>Duration max</a:t>
                      </a:r>
                      <a:endParaRPr lang="fr-FR" sz="1000" dirty="0"/>
                    </a:p>
                  </a:txBody>
                  <a:tcPr/>
                </a:tc>
              </a:tr>
              <a:tr h="276286">
                <a:tc>
                  <a:txBody>
                    <a:bodyPr/>
                    <a:lstStyle/>
                    <a:p>
                      <a:r>
                        <a:rPr lang="fr-FR" sz="1000" dirty="0" smtClean="0"/>
                        <a:t>POP</a:t>
                      </a:r>
                      <a:endParaRPr lang="fr-FR" sz="1000" dirty="0"/>
                    </a:p>
                  </a:txBody>
                  <a:tcPr/>
                </a:tc>
                <a:tc>
                  <a:txBody>
                    <a:bodyPr/>
                    <a:lstStyle/>
                    <a:p>
                      <a:r>
                        <a:rPr lang="fr-FR" sz="1000" dirty="0" smtClean="0"/>
                        <a:t>P</a:t>
                      </a:r>
                      <a:endParaRPr lang="fr-FR" sz="1000" dirty="0"/>
                    </a:p>
                  </a:txBody>
                  <a:tcPr/>
                </a:tc>
                <a:tc>
                  <a:txBody>
                    <a:bodyPr/>
                    <a:lstStyle/>
                    <a:p>
                      <a:r>
                        <a:rPr lang="fr-FR" sz="1000" dirty="0" smtClean="0"/>
                        <a:t>0</a:t>
                      </a:r>
                      <a:endParaRPr lang="fr-FR" sz="1000" dirty="0"/>
                    </a:p>
                  </a:txBody>
                  <a:tcPr/>
                </a:tc>
                <a:tc>
                  <a:txBody>
                    <a:bodyPr/>
                    <a:lstStyle/>
                    <a:p>
                      <a:r>
                        <a:rPr lang="fr-FR" sz="1000" dirty="0" smtClean="0"/>
                        <a:t>600</a:t>
                      </a:r>
                      <a:endParaRPr lang="fr-FR" sz="1000" dirty="0"/>
                    </a:p>
                  </a:txBody>
                  <a:tcPr/>
                </a:tc>
              </a:tr>
            </a:tbl>
          </a:graphicData>
        </a:graphic>
      </p:graphicFrame>
      <p:sp>
        <p:nvSpPr>
          <p:cNvPr id="38" name="Ellipse 37"/>
          <p:cNvSpPr/>
          <p:nvPr/>
        </p:nvSpPr>
        <p:spPr>
          <a:xfrm>
            <a:off x="4518835" y="5285058"/>
            <a:ext cx="432048" cy="2935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117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34" grpId="0" animBg="1"/>
      <p:bldP spid="35" grpId="0"/>
      <p:bldP spid="36"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a:solidFill>
                  <a:schemeClr val="bg1"/>
                </a:solidFill>
              </a:rPr>
              <a:t>How price codes are sent to </a:t>
            </a:r>
            <a:r>
              <a:rPr lang="en-US" sz="2400" dirty="0" smtClean="0">
                <a:solidFill>
                  <a:schemeClr val="bg1"/>
                </a:solidFill>
              </a:rPr>
              <a:t>BP (1/3)</a:t>
            </a:r>
            <a:endParaRPr lang="en-US" sz="24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r>
              <a:rPr lang="en-GB" sz="1600" dirty="0" smtClean="0"/>
              <a:t>Each time a milestone is reached, the pricing module sends a message to the distribution module:</a:t>
            </a:r>
          </a:p>
          <a:p>
            <a:pPr lvl="1"/>
            <a:r>
              <a:rPr lang="en-GB" sz="1400" dirty="0" smtClean="0"/>
              <a:t>When the effective date is reached for a baseline.</a:t>
            </a:r>
          </a:p>
          <a:p>
            <a:pPr lvl="1"/>
            <a:r>
              <a:rPr lang="en-GB" sz="1400" dirty="0" smtClean="0"/>
              <a:t>When a campaign starts.</a:t>
            </a:r>
          </a:p>
          <a:p>
            <a:pPr lvl="1"/>
            <a:r>
              <a:rPr lang="en-GB" sz="1400" dirty="0" smtClean="0"/>
              <a:t>When a campaign ends.</a:t>
            </a:r>
          </a:p>
          <a:p>
            <a:pPr lvl="1"/>
            <a:endParaRPr lang="en-GB" sz="1400" dirty="0" smtClean="0"/>
          </a:p>
          <a:p>
            <a:r>
              <a:rPr lang="en-GB" sz="1600" dirty="0" smtClean="0"/>
              <a:t>Milestone can be different for each BP meaning that price code will be sent before it actually reach the date:</a:t>
            </a:r>
          </a:p>
          <a:p>
            <a:pPr lvl="1"/>
            <a:r>
              <a:rPr lang="en-GB" sz="1400" dirty="0" smtClean="0"/>
              <a:t>2 days in advance for iTunes</a:t>
            </a:r>
          </a:p>
          <a:p>
            <a:pPr lvl="1"/>
            <a:r>
              <a:rPr lang="en-GB" sz="1400" dirty="0" smtClean="0"/>
              <a:t>10 days for Amazon</a:t>
            </a:r>
          </a:p>
          <a:p>
            <a:endParaRPr lang="en-GB" sz="16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2887715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8531</TotalTime>
  <Words>613</Words>
  <Application>Microsoft Office PowerPoint</Application>
  <PresentationFormat>Affichage à l'écran (4:3)</PresentationFormat>
  <Paragraphs>302</Paragraphs>
  <Slides>13</Slides>
  <Notes>1</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tempnow</vt:lpstr>
      <vt:lpstr>1_tempnow</vt:lpstr>
      <vt:lpstr>Digital Supply Chain Platform for UMGI  Pricing | 14th October 2010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Digiplug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Cut over  Overview</dc:title>
  <dc:creator>ch.joseph</dc:creator>
  <cp:lastModifiedBy>Manuel Claveras(Accenture)</cp:lastModifiedBy>
  <cp:revision>402</cp:revision>
  <dcterms:created xsi:type="dcterms:W3CDTF">2009-01-29T08:59:36Z</dcterms:created>
  <dcterms:modified xsi:type="dcterms:W3CDTF">2010-10-14T09:48:31Z</dcterms:modified>
</cp:coreProperties>
</file>