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54" r:id="rId2"/>
  </p:sldMasterIdLst>
  <p:notesMasterIdLst>
    <p:notesMasterId r:id="rId14"/>
  </p:notesMasterIdLst>
  <p:handoutMasterIdLst>
    <p:handoutMasterId r:id="rId15"/>
  </p:handoutMasterIdLst>
  <p:sldIdLst>
    <p:sldId id="395" r:id="rId3"/>
    <p:sldId id="639" r:id="rId4"/>
    <p:sldId id="640" r:id="rId5"/>
    <p:sldId id="658" r:id="rId6"/>
    <p:sldId id="659" r:id="rId7"/>
    <p:sldId id="660" r:id="rId8"/>
    <p:sldId id="661" r:id="rId9"/>
    <p:sldId id="641" r:id="rId10"/>
    <p:sldId id="662" r:id="rId11"/>
    <p:sldId id="663" r:id="rId12"/>
    <p:sldId id="652" r:id="rId13"/>
  </p:sldIdLst>
  <p:sldSz cx="9144000" cy="6858000" type="screen4x3"/>
  <p:notesSz cx="6797675" cy="9926638"/>
  <p:defaultTextStyle>
    <a:defPPr>
      <a:defRPr lang="fr-FR"/>
    </a:defPPr>
    <a:lvl1pPr algn="l" rtl="0" fontAlgn="base">
      <a:spcBef>
        <a:spcPct val="0"/>
      </a:spcBef>
      <a:spcAft>
        <a:spcPct val="0"/>
      </a:spcAft>
      <a:defRPr sz="3200" kern="1200">
        <a:solidFill>
          <a:schemeClr val="tx1"/>
        </a:solidFill>
        <a:latin typeface="Arial" pitchFamily="34" charset="0"/>
        <a:ea typeface="+mn-ea"/>
        <a:cs typeface="Arial" pitchFamily="34" charset="0"/>
      </a:defRPr>
    </a:lvl1pPr>
    <a:lvl2pPr marL="457200" algn="l" rtl="0" fontAlgn="base">
      <a:spcBef>
        <a:spcPct val="0"/>
      </a:spcBef>
      <a:spcAft>
        <a:spcPct val="0"/>
      </a:spcAft>
      <a:defRPr sz="3200" kern="1200">
        <a:solidFill>
          <a:schemeClr val="tx1"/>
        </a:solidFill>
        <a:latin typeface="Arial" pitchFamily="34" charset="0"/>
        <a:ea typeface="+mn-ea"/>
        <a:cs typeface="Arial" pitchFamily="34" charset="0"/>
      </a:defRPr>
    </a:lvl2pPr>
    <a:lvl3pPr marL="914400" algn="l" rtl="0" fontAlgn="base">
      <a:spcBef>
        <a:spcPct val="0"/>
      </a:spcBef>
      <a:spcAft>
        <a:spcPct val="0"/>
      </a:spcAft>
      <a:defRPr sz="3200"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sz="3200"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sz="3200" kern="1200">
        <a:solidFill>
          <a:schemeClr val="tx1"/>
        </a:solidFill>
        <a:latin typeface="Arial" pitchFamily="34" charset="0"/>
        <a:ea typeface="+mn-ea"/>
        <a:cs typeface="Arial" pitchFamily="34" charset="0"/>
      </a:defRPr>
    </a:lvl5pPr>
    <a:lvl6pPr marL="2286000" algn="l" defTabSz="914400" rtl="0" eaLnBrk="1" latinLnBrk="0" hangingPunct="1">
      <a:defRPr sz="3200" kern="1200">
        <a:solidFill>
          <a:schemeClr val="tx1"/>
        </a:solidFill>
        <a:latin typeface="Arial" pitchFamily="34" charset="0"/>
        <a:ea typeface="+mn-ea"/>
        <a:cs typeface="Arial" pitchFamily="34" charset="0"/>
      </a:defRPr>
    </a:lvl6pPr>
    <a:lvl7pPr marL="2743200" algn="l" defTabSz="914400" rtl="0" eaLnBrk="1" latinLnBrk="0" hangingPunct="1">
      <a:defRPr sz="3200" kern="1200">
        <a:solidFill>
          <a:schemeClr val="tx1"/>
        </a:solidFill>
        <a:latin typeface="Arial" pitchFamily="34" charset="0"/>
        <a:ea typeface="+mn-ea"/>
        <a:cs typeface="Arial" pitchFamily="34" charset="0"/>
      </a:defRPr>
    </a:lvl7pPr>
    <a:lvl8pPr marL="3200400" algn="l" defTabSz="914400" rtl="0" eaLnBrk="1" latinLnBrk="0" hangingPunct="1">
      <a:defRPr sz="3200" kern="1200">
        <a:solidFill>
          <a:schemeClr val="tx1"/>
        </a:solidFill>
        <a:latin typeface="Arial" pitchFamily="34" charset="0"/>
        <a:ea typeface="+mn-ea"/>
        <a:cs typeface="Arial" pitchFamily="34" charset="0"/>
      </a:defRPr>
    </a:lvl8pPr>
    <a:lvl9pPr marL="3657600" algn="l" defTabSz="914400" rtl="0" eaLnBrk="1" latinLnBrk="0" hangingPunct="1">
      <a:defRPr sz="3200"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CBEBB3"/>
    <a:srgbClr val="E8BEB6"/>
    <a:srgbClr val="CC9900"/>
    <a:srgbClr val="FFCC66"/>
    <a:srgbClr val="EBEBB3"/>
    <a:srgbClr val="E7D0B7"/>
    <a:srgbClr val="A27B00"/>
    <a:srgbClr val="CCE1BD"/>
    <a:srgbClr val="E9DB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80" autoAdjust="0"/>
    <p:restoredTop sz="99417" autoAdjust="0"/>
  </p:normalViewPr>
  <p:slideViewPr>
    <p:cSldViewPr>
      <p:cViewPr>
        <p:scale>
          <a:sx n="90" d="100"/>
          <a:sy n="90" d="100"/>
        </p:scale>
        <p:origin x="-360" y="-258"/>
      </p:cViewPr>
      <p:guideLst>
        <p:guide orient="horz" pos="935"/>
        <p:guide pos="24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16387"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endParaRPr lang="en-US"/>
          </a:p>
        </p:txBody>
      </p:sp>
      <p:sp>
        <p:nvSpPr>
          <p:cNvPr id="16388"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16389"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42005382-03CE-4E0A-BCE6-B4654F078307}" type="slidenum">
              <a:rPr lang="en-US"/>
              <a:pPr>
                <a:defRPr/>
              </a:pPr>
              <a:t>‹N°›</a:t>
            </a:fld>
            <a:endParaRPr lang="en-US"/>
          </a:p>
        </p:txBody>
      </p:sp>
    </p:spTree>
    <p:extLst>
      <p:ext uri="{BB962C8B-B14F-4D97-AF65-F5344CB8AC3E}">
        <p14:creationId xmlns:p14="http://schemas.microsoft.com/office/powerpoint/2010/main" val="368560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cs typeface="+mn-cs"/>
              </a:defRPr>
            </a:lvl1pPr>
          </a:lstStyle>
          <a:p>
            <a:pPr>
              <a:defRPr/>
            </a:pPr>
            <a:endParaRPr lang="fr-FR"/>
          </a:p>
        </p:txBody>
      </p:sp>
      <p:sp>
        <p:nvSpPr>
          <p:cNvPr id="4099"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endParaRPr lang="fr-FR"/>
          </a:p>
        </p:txBody>
      </p:sp>
      <p:sp>
        <p:nvSpPr>
          <p:cNvPr id="9220"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4102"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mn-cs"/>
              </a:defRPr>
            </a:lvl1pPr>
          </a:lstStyle>
          <a:p>
            <a:pPr>
              <a:defRPr/>
            </a:pPr>
            <a:endParaRPr lang="fr-FR"/>
          </a:p>
        </p:txBody>
      </p:sp>
      <p:sp>
        <p:nvSpPr>
          <p:cNvPr id="4103"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4EF11635-CC12-4A2E-8F2D-ABF7B1B1C219}" type="slidenum">
              <a:rPr lang="fr-FR"/>
              <a:pPr>
                <a:defRPr/>
              </a:pPr>
              <a:t>‹N°›</a:t>
            </a:fld>
            <a:endParaRPr lang="fr-FR"/>
          </a:p>
        </p:txBody>
      </p:sp>
    </p:spTree>
    <p:extLst>
      <p:ext uri="{BB962C8B-B14F-4D97-AF65-F5344CB8AC3E}">
        <p14:creationId xmlns:p14="http://schemas.microsoft.com/office/powerpoint/2010/main" val="5180731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fld id="{C2BF4693-4B01-433C-932E-120F23B21DF9}" type="slidenum">
              <a:rPr lang="fr-FR" sz="1200" smtClean="0"/>
              <a:pPr eaLnBrk="1" hangingPunct="1"/>
              <a:t>1</a:t>
            </a:fld>
            <a:endParaRPr lang="fr-FR" sz="1200" smtClean="0"/>
          </a:p>
        </p:txBody>
      </p:sp>
      <p:sp>
        <p:nvSpPr>
          <p:cNvPr id="10243" name="Rectangle 2"/>
          <p:cNvSpPr>
            <a:spLocks noGrp="1" noRot="1" noChangeAspect="1" noChangeArrowheads="1" noTextEdit="1"/>
          </p:cNvSpPr>
          <p:nvPr>
            <p:ph type="sldImg"/>
          </p:nvPr>
        </p:nvSpPr>
        <p:spPr>
          <a:xfrm>
            <a:off x="925513" y="749300"/>
            <a:ext cx="4949825" cy="3711575"/>
          </a:xfrm>
          <a:ln/>
        </p:spPr>
      </p:sp>
      <p:sp>
        <p:nvSpPr>
          <p:cNvPr id="10244" name="Rectangle 3"/>
          <p:cNvSpPr>
            <a:spLocks noGrp="1" noChangeArrowheads="1"/>
          </p:cNvSpPr>
          <p:nvPr>
            <p:ph type="body" idx="1"/>
          </p:nvPr>
        </p:nvSpPr>
        <p:spPr>
          <a:xfrm>
            <a:off x="908050" y="4732338"/>
            <a:ext cx="4981575" cy="3925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Im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001963" y="3429000"/>
            <a:ext cx="6142037" cy="17145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ctr"/>
          <a:lstStyle/>
          <a:p>
            <a:pPr>
              <a:defRPr/>
            </a:pPr>
            <a:endParaRPr lang="en-US" sz="1200">
              <a:solidFill>
                <a:schemeClr val="bg1"/>
              </a:solidFill>
            </a:endParaRPr>
          </a:p>
        </p:txBody>
      </p:sp>
      <p:sp>
        <p:nvSpPr>
          <p:cNvPr id="6" name="Text Box 6"/>
          <p:cNvSpPr txBox="1">
            <a:spLocks noChangeArrowheads="1"/>
          </p:cNvSpPr>
          <p:nvPr/>
        </p:nvSpPr>
        <p:spPr bwMode="auto">
          <a:xfrm>
            <a:off x="87313" y="6527800"/>
            <a:ext cx="29956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defRPr/>
            </a:pPr>
            <a:r>
              <a:rPr lang="en-US" sz="800" smtClean="0">
                <a:solidFill>
                  <a:schemeClr val="bg2"/>
                </a:solidFill>
                <a:latin typeface="Myriad Pro"/>
              </a:rPr>
              <a:t>© Copyright Digiplug 2010 – Digiplug Confidential Information</a:t>
            </a:r>
          </a:p>
        </p:txBody>
      </p:sp>
      <p:pic>
        <p:nvPicPr>
          <p:cNvPr id="7" name="Picture 7" descr="logo-nobase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188" y="6254750"/>
            <a:ext cx="154781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4"/>
          <p:cNvSpPr>
            <a:spLocks noGrp="1" noChangeArrowheads="1"/>
          </p:cNvSpPr>
          <p:nvPr>
            <p:ph type="ctrTitle"/>
          </p:nvPr>
        </p:nvSpPr>
        <p:spPr>
          <a:xfrm>
            <a:off x="3132138" y="3644900"/>
            <a:ext cx="5903912" cy="387350"/>
          </a:xfrm>
        </p:spPr>
        <p:txBody>
          <a:bodyPr lIns="91440" tIns="45720" rIns="91440" bIns="45720" anchor="ctr"/>
          <a:lstStyle>
            <a:lvl1pPr>
              <a:defRPr sz="3200"/>
            </a:lvl1pPr>
          </a:lstStyle>
          <a:p>
            <a:r>
              <a:rPr lang="fr-FR"/>
              <a:t>Title</a:t>
            </a:r>
          </a:p>
        </p:txBody>
      </p:sp>
      <p:sp>
        <p:nvSpPr>
          <p:cNvPr id="9221" name="Rectangle 5"/>
          <p:cNvSpPr>
            <a:spLocks noGrp="1" noChangeArrowheads="1"/>
          </p:cNvSpPr>
          <p:nvPr>
            <p:ph type="subTitle" idx="1"/>
          </p:nvPr>
        </p:nvSpPr>
        <p:spPr>
          <a:xfrm>
            <a:off x="0" y="5516563"/>
            <a:ext cx="9144000" cy="792162"/>
          </a:xfrm>
        </p:spPr>
        <p:txBody>
          <a:bodyPr lIns="108000" tIns="108000" rIns="108000" bIns="108000"/>
          <a:lstStyle>
            <a:lvl1pPr marL="0" indent="0">
              <a:buFontTx/>
              <a:buNone/>
              <a:defRPr sz="900" b="0">
                <a:solidFill>
                  <a:schemeClr val="bg2"/>
                </a:solidFill>
              </a:defRPr>
            </a:lvl1pPr>
          </a:lstStyle>
          <a:p>
            <a:r>
              <a:rPr lang="en-US"/>
              <a:t>This document contains proprietary materials, trade secrets and otherwise confidential information owned by Digiplug. Access to and use of the materials and information is strictly limited and controlled by Digiplug. This document may not be copied, distributed, or otherwise disclosed outside except under appropriate precautions to maintain the confidentiality hereof, and may not be used in any way not expressly authorized by Digiplug.</a:t>
            </a:r>
            <a:endParaRPr lang="fr-FR"/>
          </a:p>
        </p:txBody>
      </p:sp>
    </p:spTree>
    <p:extLst>
      <p:ext uri="{BB962C8B-B14F-4D97-AF65-F5344CB8AC3E}">
        <p14:creationId xmlns:p14="http://schemas.microsoft.com/office/powerpoint/2010/main" val="3382228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2445847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381750"/>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0" y="0"/>
            <a:ext cx="6705600" cy="6381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1905860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able Placeholder 2"/>
          <p:cNvSpPr>
            <a:spLocks noGrp="1"/>
          </p:cNvSpPr>
          <p:nvPr>
            <p:ph type="tbl" idx="1"/>
          </p:nvPr>
        </p:nvSpPr>
        <p:spPr>
          <a:xfrm>
            <a:off x="0" y="908050"/>
            <a:ext cx="9144000" cy="5473700"/>
          </a:xfrm>
        </p:spPr>
        <p:txBody>
          <a:bodyPr/>
          <a:lstStyle/>
          <a:p>
            <a:pPr lvl="0"/>
            <a:endParaRPr lang="fr-FR" noProof="0" smtClean="0"/>
          </a:p>
        </p:txBody>
      </p:sp>
    </p:spTree>
    <p:extLst>
      <p:ext uri="{BB962C8B-B14F-4D97-AF65-F5344CB8AC3E}">
        <p14:creationId xmlns:p14="http://schemas.microsoft.com/office/powerpoint/2010/main" val="341289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4495800" cy="5473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quarter" idx="2"/>
          </p:nvPr>
        </p:nvSpPr>
        <p:spPr>
          <a:xfrm>
            <a:off x="4648200" y="908050"/>
            <a:ext cx="4495800"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Content Placeholder 4"/>
          <p:cNvSpPr>
            <a:spLocks noGrp="1"/>
          </p:cNvSpPr>
          <p:nvPr>
            <p:ph sz="quarter" idx="3"/>
          </p:nvPr>
        </p:nvSpPr>
        <p:spPr>
          <a:xfrm>
            <a:off x="4648200" y="3721100"/>
            <a:ext cx="4495800"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1020226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9144000" cy="5473700"/>
          </a:xfrm>
        </p:spPr>
        <p:txBody>
          <a:bodyPr/>
          <a:lstStyle>
            <a:lvl2pPr>
              <a:defRPr sz="18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Tree>
    <p:extLst>
      <p:ext uri="{BB962C8B-B14F-4D97-AF65-F5344CB8AC3E}">
        <p14:creationId xmlns:p14="http://schemas.microsoft.com/office/powerpoint/2010/main" val="76564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Im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001963" y="3429000"/>
            <a:ext cx="6142037" cy="17145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anchor="ctr"/>
          <a:lstStyle/>
          <a:p>
            <a:pPr>
              <a:defRPr/>
            </a:pPr>
            <a:endParaRPr lang="en-US">
              <a:solidFill>
                <a:schemeClr val="bg1"/>
              </a:solidFill>
            </a:endParaRPr>
          </a:p>
        </p:txBody>
      </p:sp>
      <p:sp>
        <p:nvSpPr>
          <p:cNvPr id="6" name="Text Box 6"/>
          <p:cNvSpPr txBox="1">
            <a:spLocks noChangeArrowheads="1"/>
          </p:cNvSpPr>
          <p:nvPr/>
        </p:nvSpPr>
        <p:spPr bwMode="auto">
          <a:xfrm>
            <a:off x="87313" y="6527800"/>
            <a:ext cx="2851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defRPr/>
            </a:pPr>
            <a:r>
              <a:rPr lang="en-US" sz="800" smtClean="0">
                <a:solidFill>
                  <a:schemeClr val="bg2"/>
                </a:solidFill>
                <a:latin typeface="Myriad Pro"/>
              </a:rPr>
              <a:t>© Copyright Digiplug 2008 – Digiplug Confidential Information</a:t>
            </a:r>
          </a:p>
        </p:txBody>
      </p:sp>
      <p:pic>
        <p:nvPicPr>
          <p:cNvPr id="7" name="Picture 7" descr="logo-nobase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188" y="6254750"/>
            <a:ext cx="154781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4"/>
          <p:cNvSpPr>
            <a:spLocks noGrp="1" noChangeArrowheads="1"/>
          </p:cNvSpPr>
          <p:nvPr>
            <p:ph type="ctrTitle"/>
          </p:nvPr>
        </p:nvSpPr>
        <p:spPr>
          <a:xfrm>
            <a:off x="3132138" y="3644900"/>
            <a:ext cx="5903912" cy="387350"/>
          </a:xfrm>
        </p:spPr>
        <p:txBody>
          <a:bodyPr lIns="91440" tIns="45720" rIns="91440" bIns="45720" anchor="ctr"/>
          <a:lstStyle>
            <a:lvl1pPr>
              <a:defRPr sz="3200"/>
            </a:lvl1pPr>
          </a:lstStyle>
          <a:p>
            <a:r>
              <a:rPr lang="fr-FR"/>
              <a:t>Title</a:t>
            </a:r>
          </a:p>
        </p:txBody>
      </p:sp>
      <p:sp>
        <p:nvSpPr>
          <p:cNvPr id="9221" name="Rectangle 5"/>
          <p:cNvSpPr>
            <a:spLocks noGrp="1" noChangeArrowheads="1"/>
          </p:cNvSpPr>
          <p:nvPr>
            <p:ph type="subTitle" idx="1"/>
          </p:nvPr>
        </p:nvSpPr>
        <p:spPr>
          <a:xfrm>
            <a:off x="0" y="5516563"/>
            <a:ext cx="9144000" cy="792162"/>
          </a:xfrm>
        </p:spPr>
        <p:txBody>
          <a:bodyPr lIns="108000" tIns="108000" rIns="108000" bIns="108000"/>
          <a:lstStyle>
            <a:lvl1pPr marL="0" indent="0">
              <a:buFontTx/>
              <a:buNone/>
              <a:defRPr sz="900" b="0">
                <a:solidFill>
                  <a:schemeClr val="bg2"/>
                </a:solidFill>
              </a:defRPr>
            </a:lvl1pPr>
          </a:lstStyle>
          <a:p>
            <a:r>
              <a:rPr lang="en-US"/>
              <a:t>This document contains proprietary materials, trade secrets and otherwise confidential information owned by Digiplug. Access to and use of the materials and information is strictly limited and controlled by Digiplug. This document may not be copied, distributed, or otherwise disclosed outside except under appropriate precautions to maintain the confidentiality hereof, and may not be used in any way not expressly authorized by Digiplug.</a:t>
            </a:r>
            <a:endParaRPr lang="fr-FR"/>
          </a:p>
        </p:txBody>
      </p:sp>
    </p:spTree>
    <p:extLst>
      <p:ext uri="{BB962C8B-B14F-4D97-AF65-F5344CB8AC3E}">
        <p14:creationId xmlns:p14="http://schemas.microsoft.com/office/powerpoint/2010/main" val="553515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652091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763969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0" y="908050"/>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908050"/>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29105682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107547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lvl1pPr>
              <a:defRPr sz="22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Tree>
    <p:extLst>
      <p:ext uri="{BB962C8B-B14F-4D97-AF65-F5344CB8AC3E}">
        <p14:creationId xmlns:p14="http://schemas.microsoft.com/office/powerpoint/2010/main" val="34995218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Tree>
    <p:extLst>
      <p:ext uri="{BB962C8B-B14F-4D97-AF65-F5344CB8AC3E}">
        <p14:creationId xmlns:p14="http://schemas.microsoft.com/office/powerpoint/2010/main" val="30860057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82275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607632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269099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26807426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381750"/>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0" y="0"/>
            <a:ext cx="6705600" cy="6381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39590906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4495800" cy="5473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908050"/>
            <a:ext cx="4495800" cy="5473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34640058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05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0" y="908050"/>
            <a:ext cx="4495800" cy="5473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quarter" idx="2"/>
          </p:nvPr>
        </p:nvSpPr>
        <p:spPr>
          <a:xfrm>
            <a:off x="4648200" y="908050"/>
            <a:ext cx="4495800"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Content Placeholder 4"/>
          <p:cNvSpPr>
            <a:spLocks noGrp="1"/>
          </p:cNvSpPr>
          <p:nvPr>
            <p:ph sz="quarter" idx="3"/>
          </p:nvPr>
        </p:nvSpPr>
        <p:spPr>
          <a:xfrm>
            <a:off x="4648200" y="3721100"/>
            <a:ext cx="4495800" cy="2660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25396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08771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0" y="908050"/>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908050"/>
            <a:ext cx="449580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3245840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Tree>
    <p:extLst>
      <p:ext uri="{BB962C8B-B14F-4D97-AF65-F5344CB8AC3E}">
        <p14:creationId xmlns:p14="http://schemas.microsoft.com/office/powerpoint/2010/main" val="1991263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Tree>
    <p:extLst>
      <p:ext uri="{BB962C8B-B14F-4D97-AF65-F5344CB8AC3E}">
        <p14:creationId xmlns:p14="http://schemas.microsoft.com/office/powerpoint/2010/main" val="3451513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7756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6944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0231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4.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3.png"/><Relationship Id="rId2" Type="http://schemas.openxmlformats.org/officeDocument/2006/relationships/slideLayout" Target="../slideLayouts/slideLayout16.xml"/><Relationship Id="rId16" Type="http://schemas.openxmlformats.org/officeDocument/2006/relationships/image" Target="../media/image2.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jpeg"/><Relationship Id="rId10" Type="http://schemas.openxmlformats.org/officeDocument/2006/relationships/slideLayout" Target="../slideLayouts/slideLayout24.xml"/><Relationship Id="rId19" Type="http://schemas.openxmlformats.org/officeDocument/2006/relationships/image" Target="../media/image5.png"/><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header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0" y="0"/>
            <a:ext cx="9144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108000" rIns="108000" bIns="108000" numCol="1" anchor="b" anchorCtr="0" compatLnSpc="1">
            <a:prstTxWarp prst="textNoShape">
              <a:avLst/>
            </a:prstTxWarp>
          </a:bodyPr>
          <a:lstStyle/>
          <a:p>
            <a:pPr lvl="0"/>
            <a:r>
              <a:rPr lang="fr-FR" smtClean="0"/>
              <a:t>Click to edit Master title style</a:t>
            </a:r>
          </a:p>
        </p:txBody>
      </p:sp>
      <p:sp>
        <p:nvSpPr>
          <p:cNvPr id="1028" name="Rectangle 4"/>
          <p:cNvSpPr>
            <a:spLocks noGrp="1" noChangeArrowheads="1"/>
          </p:cNvSpPr>
          <p:nvPr>
            <p:ph type="body" idx="1"/>
          </p:nvPr>
        </p:nvSpPr>
        <p:spPr bwMode="auto">
          <a:xfrm>
            <a:off x="0" y="908050"/>
            <a:ext cx="91440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0" tIns="360000" rIns="360000" bIns="360000" numCol="1" anchor="t" anchorCtr="0" compatLnSpc="1">
            <a:prstTxWarp prst="textNoShape">
              <a:avLst/>
            </a:prstTxWarp>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p>
        </p:txBody>
      </p:sp>
      <p:sp>
        <p:nvSpPr>
          <p:cNvPr id="1029" name="Text Box 5"/>
          <p:cNvSpPr txBox="1">
            <a:spLocks noChangeArrowheads="1"/>
          </p:cNvSpPr>
          <p:nvPr/>
        </p:nvSpPr>
        <p:spPr bwMode="auto">
          <a:xfrm>
            <a:off x="87313" y="6527800"/>
            <a:ext cx="2851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defRPr/>
            </a:pPr>
            <a:r>
              <a:rPr lang="en-US" sz="800" smtClean="0">
                <a:solidFill>
                  <a:schemeClr val="bg2"/>
                </a:solidFill>
                <a:latin typeface="Myriad Pro"/>
              </a:rPr>
              <a:t>© Copyright Digiplug 2008 – Digiplug Confidential Information</a:t>
            </a:r>
          </a:p>
        </p:txBody>
      </p:sp>
      <p:pic>
        <p:nvPicPr>
          <p:cNvPr id="1030" name="Picture 6" descr="logo-nobaselin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96188" y="6254750"/>
            <a:ext cx="154781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61" r:id="rId1"/>
    <p:sldLayoutId id="2147484336" r:id="rId2"/>
    <p:sldLayoutId id="2147484337" r:id="rId3"/>
    <p:sldLayoutId id="2147484338" r:id="rId4"/>
    <p:sldLayoutId id="2147484339" r:id="rId5"/>
    <p:sldLayoutId id="2147484340" r:id="rId6"/>
    <p:sldLayoutId id="2147484341" r:id="rId7"/>
    <p:sldLayoutId id="2147484342" r:id="rId8"/>
    <p:sldLayoutId id="2147484343" r:id="rId9"/>
    <p:sldLayoutId id="2147484344" r:id="rId10"/>
    <p:sldLayoutId id="2147484345" r:id="rId11"/>
    <p:sldLayoutId id="2147484346" r:id="rId12"/>
    <p:sldLayoutId id="2147484347" r:id="rId13"/>
    <p:sldLayoutId id="2147484348" r:id="rId14"/>
  </p:sldLayoutIdLst>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Myriad Pro" pitchFamily="34" charset="0"/>
          <a:cs typeface="Arial" pitchFamily="34" charset="0"/>
        </a:defRPr>
      </a:lvl2pPr>
      <a:lvl3pPr algn="l" rtl="0" eaLnBrk="0" fontAlgn="base" hangingPunct="0">
        <a:spcBef>
          <a:spcPct val="0"/>
        </a:spcBef>
        <a:spcAft>
          <a:spcPct val="0"/>
        </a:spcAft>
        <a:defRPr sz="2400">
          <a:solidFill>
            <a:schemeClr val="bg1"/>
          </a:solidFill>
          <a:latin typeface="Myriad Pro" pitchFamily="34" charset="0"/>
          <a:cs typeface="Arial" pitchFamily="34" charset="0"/>
        </a:defRPr>
      </a:lvl3pPr>
      <a:lvl4pPr algn="l" rtl="0" eaLnBrk="0" fontAlgn="base" hangingPunct="0">
        <a:spcBef>
          <a:spcPct val="0"/>
        </a:spcBef>
        <a:spcAft>
          <a:spcPct val="0"/>
        </a:spcAft>
        <a:defRPr sz="2400">
          <a:solidFill>
            <a:schemeClr val="bg1"/>
          </a:solidFill>
          <a:latin typeface="Myriad Pro" pitchFamily="34" charset="0"/>
          <a:cs typeface="Arial" pitchFamily="34" charset="0"/>
        </a:defRPr>
      </a:lvl4pPr>
      <a:lvl5pPr algn="l" rtl="0" eaLnBrk="0" fontAlgn="base" hangingPunct="0">
        <a:spcBef>
          <a:spcPct val="0"/>
        </a:spcBef>
        <a:spcAft>
          <a:spcPct val="0"/>
        </a:spcAft>
        <a:defRPr sz="2400">
          <a:solidFill>
            <a:schemeClr val="bg1"/>
          </a:solidFill>
          <a:latin typeface="Myriad Pro" pitchFamily="34" charset="0"/>
          <a:cs typeface="Arial" pitchFamily="34" charset="0"/>
        </a:defRPr>
      </a:lvl5pPr>
      <a:lvl6pPr marL="457200" algn="l" rtl="0" fontAlgn="base">
        <a:spcBef>
          <a:spcPct val="0"/>
        </a:spcBef>
        <a:spcAft>
          <a:spcPct val="0"/>
        </a:spcAft>
        <a:defRPr sz="2400">
          <a:solidFill>
            <a:schemeClr val="bg1"/>
          </a:solidFill>
          <a:latin typeface="Myriad Pro" pitchFamily="34" charset="0"/>
          <a:cs typeface="Arial" pitchFamily="34" charset="0"/>
        </a:defRPr>
      </a:lvl6pPr>
      <a:lvl7pPr marL="914400" algn="l" rtl="0" fontAlgn="base">
        <a:spcBef>
          <a:spcPct val="0"/>
        </a:spcBef>
        <a:spcAft>
          <a:spcPct val="0"/>
        </a:spcAft>
        <a:defRPr sz="2400">
          <a:solidFill>
            <a:schemeClr val="bg1"/>
          </a:solidFill>
          <a:latin typeface="Myriad Pro" pitchFamily="34" charset="0"/>
          <a:cs typeface="Arial" pitchFamily="34" charset="0"/>
        </a:defRPr>
      </a:lvl7pPr>
      <a:lvl8pPr marL="1371600" algn="l" rtl="0" fontAlgn="base">
        <a:spcBef>
          <a:spcPct val="0"/>
        </a:spcBef>
        <a:spcAft>
          <a:spcPct val="0"/>
        </a:spcAft>
        <a:defRPr sz="2400">
          <a:solidFill>
            <a:schemeClr val="bg1"/>
          </a:solidFill>
          <a:latin typeface="Myriad Pro" pitchFamily="34" charset="0"/>
          <a:cs typeface="Arial" pitchFamily="34" charset="0"/>
        </a:defRPr>
      </a:lvl8pPr>
      <a:lvl9pPr marL="1828800" algn="l" rtl="0" fontAlgn="base">
        <a:spcBef>
          <a:spcPct val="0"/>
        </a:spcBef>
        <a:spcAft>
          <a:spcPct val="0"/>
        </a:spcAft>
        <a:defRPr sz="2400">
          <a:solidFill>
            <a:schemeClr val="bg1"/>
          </a:solidFill>
          <a:latin typeface="Myriad Pro" pitchFamily="34" charset="0"/>
          <a:cs typeface="Arial" pitchFamily="34" charset="0"/>
        </a:defRPr>
      </a:lvl9pPr>
    </p:titleStyle>
    <p:bodyStyle>
      <a:lvl1pPr marL="342900" indent="-342900" algn="l" rtl="0" eaLnBrk="0" fontAlgn="base" hangingPunct="0">
        <a:spcBef>
          <a:spcPct val="20000"/>
        </a:spcBef>
        <a:spcAft>
          <a:spcPct val="0"/>
        </a:spcAft>
        <a:buBlip>
          <a:blip r:embed="rId18"/>
        </a:buBlip>
        <a:defRPr sz="2000" b="1">
          <a:solidFill>
            <a:schemeClr val="tx1"/>
          </a:solidFill>
          <a:latin typeface="+mn-lt"/>
          <a:ea typeface="+mn-ea"/>
          <a:cs typeface="+mn-cs"/>
        </a:defRPr>
      </a:lvl1pPr>
      <a:lvl2pPr marL="742950" indent="-285750" algn="l" rtl="0" eaLnBrk="0" fontAlgn="base" hangingPunct="0">
        <a:spcBef>
          <a:spcPct val="20000"/>
        </a:spcBef>
        <a:spcAft>
          <a:spcPct val="0"/>
        </a:spcAft>
        <a:buBlip>
          <a:blip r:embed="rId19"/>
        </a:buBlip>
        <a:defRPr sz="2800">
          <a:solidFill>
            <a:schemeClr val="tx1"/>
          </a:solidFill>
          <a:latin typeface="+mn-lt"/>
          <a:cs typeface="+mn-cs"/>
        </a:defRPr>
      </a:lvl2pPr>
      <a:lvl3pPr marL="1143000" indent="-228600" algn="l" rtl="0" eaLnBrk="0" fontAlgn="base" hangingPunct="0">
        <a:spcBef>
          <a:spcPct val="20000"/>
        </a:spcBef>
        <a:spcAft>
          <a:spcPct val="0"/>
        </a:spcAft>
        <a:buBlip>
          <a:blip r:embed="rId20"/>
        </a:buBlip>
        <a:defRPr sz="1600">
          <a:solidFill>
            <a:schemeClr val="tx1"/>
          </a:solidFill>
          <a:latin typeface="+mn-lt"/>
          <a:cs typeface="+mn-cs"/>
        </a:defRPr>
      </a:lvl3pPr>
      <a:lvl4pPr marL="1600200" indent="-228600" algn="l" rtl="0" eaLnBrk="0" fontAlgn="base" hangingPunct="0">
        <a:spcBef>
          <a:spcPct val="20000"/>
        </a:spcBef>
        <a:spcAft>
          <a:spcPct val="0"/>
        </a:spcAft>
        <a:buChar char="–"/>
        <a:defRPr sz="1400">
          <a:solidFill>
            <a:schemeClr val="tx1"/>
          </a:solidFill>
          <a:latin typeface="+mn-lt"/>
          <a:cs typeface="+mn-cs"/>
        </a:defRPr>
      </a:lvl4pPr>
      <a:lvl5pPr marL="2057400" indent="-228600" algn="l" rtl="0" eaLnBrk="0" fontAlgn="base" hangingPunct="0">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header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0" y="0"/>
            <a:ext cx="9144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108000" rIns="108000" bIns="108000" numCol="1" anchor="b" anchorCtr="0" compatLnSpc="1">
            <a:prstTxWarp prst="textNoShape">
              <a:avLst/>
            </a:prstTxWarp>
          </a:bodyPr>
          <a:lstStyle/>
          <a:p>
            <a:pPr lvl="0"/>
            <a:r>
              <a:rPr lang="fr-FR" smtClean="0"/>
              <a:t>Click to edit Master title style</a:t>
            </a:r>
          </a:p>
        </p:txBody>
      </p:sp>
      <p:sp>
        <p:nvSpPr>
          <p:cNvPr id="2052" name="Rectangle 4"/>
          <p:cNvSpPr>
            <a:spLocks noGrp="1" noChangeArrowheads="1"/>
          </p:cNvSpPr>
          <p:nvPr>
            <p:ph type="body" idx="1"/>
          </p:nvPr>
        </p:nvSpPr>
        <p:spPr bwMode="auto">
          <a:xfrm>
            <a:off x="0" y="908050"/>
            <a:ext cx="91440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0" tIns="360000" rIns="360000" bIns="360000" numCol="1" anchor="t" anchorCtr="0" compatLnSpc="1">
            <a:prstTxWarp prst="textNoShape">
              <a:avLst/>
            </a:prstTxWarp>
          </a:bodyPr>
          <a:lstStyle/>
          <a:p>
            <a:pPr lvl="0"/>
            <a:r>
              <a:rPr lang="fr-FR" smtClean="0"/>
              <a:t>Click to edit Master text styles</a:t>
            </a:r>
          </a:p>
          <a:p>
            <a:pPr lvl="1"/>
            <a:r>
              <a:rPr lang="fr-FR" smtClean="0"/>
              <a:t>Second level</a:t>
            </a:r>
          </a:p>
          <a:p>
            <a:pPr lvl="2"/>
            <a:r>
              <a:rPr lang="fr-FR" smtClean="0"/>
              <a:t>Third level</a:t>
            </a:r>
          </a:p>
          <a:p>
            <a:pPr lvl="3"/>
            <a:r>
              <a:rPr lang="fr-FR" smtClean="0"/>
              <a:t>Fourth level</a:t>
            </a:r>
          </a:p>
          <a:p>
            <a:pPr lvl="4"/>
            <a:r>
              <a:rPr lang="fr-FR" smtClean="0"/>
              <a:t>Fifth level</a:t>
            </a:r>
          </a:p>
        </p:txBody>
      </p:sp>
      <p:sp>
        <p:nvSpPr>
          <p:cNvPr id="2053" name="Text Box 5"/>
          <p:cNvSpPr txBox="1">
            <a:spLocks noChangeArrowheads="1"/>
          </p:cNvSpPr>
          <p:nvPr/>
        </p:nvSpPr>
        <p:spPr bwMode="auto">
          <a:xfrm>
            <a:off x="87313" y="6527800"/>
            <a:ext cx="2851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defRPr/>
            </a:pPr>
            <a:r>
              <a:rPr lang="en-US" sz="800" smtClean="0">
                <a:solidFill>
                  <a:schemeClr val="bg2"/>
                </a:solidFill>
                <a:latin typeface="Myriad Pro"/>
              </a:rPr>
              <a:t>© Copyright Digiplug 2008 – Digiplug Confidential Information</a:t>
            </a:r>
          </a:p>
        </p:txBody>
      </p:sp>
      <p:pic>
        <p:nvPicPr>
          <p:cNvPr id="2054" name="Picture 6" descr="logo-nobaselin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96188" y="6254750"/>
            <a:ext cx="154781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62" r:id="rId1"/>
    <p:sldLayoutId id="2147484349" r:id="rId2"/>
    <p:sldLayoutId id="2147484350" r:id="rId3"/>
    <p:sldLayoutId id="2147484351" r:id="rId4"/>
    <p:sldLayoutId id="2147484352" r:id="rId5"/>
    <p:sldLayoutId id="2147484353" r:id="rId6"/>
    <p:sldLayoutId id="2147484354" r:id="rId7"/>
    <p:sldLayoutId id="2147484355" r:id="rId8"/>
    <p:sldLayoutId id="2147484356" r:id="rId9"/>
    <p:sldLayoutId id="2147484357" r:id="rId10"/>
    <p:sldLayoutId id="2147484358" r:id="rId11"/>
    <p:sldLayoutId id="2147484359" r:id="rId12"/>
    <p:sldLayoutId id="2147484360" r:id="rId13"/>
  </p:sldLayoutIdLst>
  <p:txStyles>
    <p:titleStyle>
      <a:lvl1pPr algn="l" rtl="0" eaLnBrk="0" fontAlgn="base" hangingPunct="0">
        <a:spcBef>
          <a:spcPct val="0"/>
        </a:spcBef>
        <a:spcAft>
          <a:spcPct val="0"/>
        </a:spcAft>
        <a:defRPr sz="2400">
          <a:solidFill>
            <a:schemeClr val="bg1"/>
          </a:solidFill>
          <a:latin typeface="+mj-lt"/>
          <a:ea typeface="+mj-ea"/>
          <a:cs typeface="+mj-cs"/>
        </a:defRPr>
      </a:lvl1pPr>
      <a:lvl2pPr algn="l" rtl="0" eaLnBrk="0" fontAlgn="base" hangingPunct="0">
        <a:spcBef>
          <a:spcPct val="0"/>
        </a:spcBef>
        <a:spcAft>
          <a:spcPct val="0"/>
        </a:spcAft>
        <a:defRPr sz="2400">
          <a:solidFill>
            <a:schemeClr val="bg1"/>
          </a:solidFill>
          <a:latin typeface="Myriad Pro" pitchFamily="34" charset="0"/>
          <a:cs typeface="Arial" charset="0"/>
        </a:defRPr>
      </a:lvl2pPr>
      <a:lvl3pPr algn="l" rtl="0" eaLnBrk="0" fontAlgn="base" hangingPunct="0">
        <a:spcBef>
          <a:spcPct val="0"/>
        </a:spcBef>
        <a:spcAft>
          <a:spcPct val="0"/>
        </a:spcAft>
        <a:defRPr sz="2400">
          <a:solidFill>
            <a:schemeClr val="bg1"/>
          </a:solidFill>
          <a:latin typeface="Myriad Pro" pitchFamily="34" charset="0"/>
          <a:cs typeface="Arial" charset="0"/>
        </a:defRPr>
      </a:lvl3pPr>
      <a:lvl4pPr algn="l" rtl="0" eaLnBrk="0" fontAlgn="base" hangingPunct="0">
        <a:spcBef>
          <a:spcPct val="0"/>
        </a:spcBef>
        <a:spcAft>
          <a:spcPct val="0"/>
        </a:spcAft>
        <a:defRPr sz="2400">
          <a:solidFill>
            <a:schemeClr val="bg1"/>
          </a:solidFill>
          <a:latin typeface="Myriad Pro" pitchFamily="34" charset="0"/>
          <a:cs typeface="Arial" charset="0"/>
        </a:defRPr>
      </a:lvl4pPr>
      <a:lvl5pPr algn="l" rtl="0" eaLnBrk="0" fontAlgn="base" hangingPunct="0">
        <a:spcBef>
          <a:spcPct val="0"/>
        </a:spcBef>
        <a:spcAft>
          <a:spcPct val="0"/>
        </a:spcAft>
        <a:defRPr sz="2400">
          <a:solidFill>
            <a:schemeClr val="bg1"/>
          </a:solidFill>
          <a:latin typeface="Myriad Pro" pitchFamily="34" charset="0"/>
          <a:cs typeface="Arial" charset="0"/>
        </a:defRPr>
      </a:lvl5pPr>
      <a:lvl6pPr marL="457200" algn="l" rtl="0" fontAlgn="base">
        <a:spcBef>
          <a:spcPct val="0"/>
        </a:spcBef>
        <a:spcAft>
          <a:spcPct val="0"/>
        </a:spcAft>
        <a:defRPr sz="2400">
          <a:solidFill>
            <a:schemeClr val="bg1"/>
          </a:solidFill>
          <a:latin typeface="Myriad Pro" pitchFamily="34" charset="0"/>
          <a:cs typeface="Arial" charset="0"/>
        </a:defRPr>
      </a:lvl6pPr>
      <a:lvl7pPr marL="914400" algn="l" rtl="0" fontAlgn="base">
        <a:spcBef>
          <a:spcPct val="0"/>
        </a:spcBef>
        <a:spcAft>
          <a:spcPct val="0"/>
        </a:spcAft>
        <a:defRPr sz="2400">
          <a:solidFill>
            <a:schemeClr val="bg1"/>
          </a:solidFill>
          <a:latin typeface="Myriad Pro" pitchFamily="34" charset="0"/>
          <a:cs typeface="Arial" charset="0"/>
        </a:defRPr>
      </a:lvl7pPr>
      <a:lvl8pPr marL="1371600" algn="l" rtl="0" fontAlgn="base">
        <a:spcBef>
          <a:spcPct val="0"/>
        </a:spcBef>
        <a:spcAft>
          <a:spcPct val="0"/>
        </a:spcAft>
        <a:defRPr sz="2400">
          <a:solidFill>
            <a:schemeClr val="bg1"/>
          </a:solidFill>
          <a:latin typeface="Myriad Pro" pitchFamily="34" charset="0"/>
          <a:cs typeface="Arial" charset="0"/>
        </a:defRPr>
      </a:lvl8pPr>
      <a:lvl9pPr marL="1828800" algn="l" rtl="0" fontAlgn="base">
        <a:spcBef>
          <a:spcPct val="0"/>
        </a:spcBef>
        <a:spcAft>
          <a:spcPct val="0"/>
        </a:spcAft>
        <a:defRPr sz="2400">
          <a:solidFill>
            <a:schemeClr val="bg1"/>
          </a:solidFill>
          <a:latin typeface="Myriad Pro" pitchFamily="34" charset="0"/>
          <a:cs typeface="Arial" charset="0"/>
        </a:defRPr>
      </a:lvl9pPr>
    </p:titleStyle>
    <p:bodyStyle>
      <a:lvl1pPr marL="342900" indent="-342900" algn="l" rtl="0" eaLnBrk="0" fontAlgn="base" hangingPunct="0">
        <a:spcBef>
          <a:spcPct val="20000"/>
        </a:spcBef>
        <a:spcAft>
          <a:spcPct val="0"/>
        </a:spcAft>
        <a:buBlip>
          <a:blip r:embed="rId17"/>
        </a:buBlip>
        <a:defRPr sz="2000" b="1">
          <a:solidFill>
            <a:schemeClr val="tx1"/>
          </a:solidFill>
          <a:latin typeface="+mn-lt"/>
          <a:ea typeface="+mn-ea"/>
          <a:cs typeface="+mn-cs"/>
        </a:defRPr>
      </a:lvl1pPr>
      <a:lvl2pPr marL="742950" indent="-285750" algn="l" rtl="0" eaLnBrk="0" fontAlgn="base" hangingPunct="0">
        <a:spcBef>
          <a:spcPct val="20000"/>
        </a:spcBef>
        <a:spcAft>
          <a:spcPct val="0"/>
        </a:spcAft>
        <a:buBlip>
          <a:blip r:embed="rId18"/>
        </a:buBlip>
        <a:defRPr sz="2800">
          <a:solidFill>
            <a:schemeClr val="tx1"/>
          </a:solidFill>
          <a:latin typeface="+mn-lt"/>
          <a:cs typeface="+mn-cs"/>
        </a:defRPr>
      </a:lvl2pPr>
      <a:lvl3pPr marL="1143000" indent="-228600" algn="l" rtl="0" eaLnBrk="0" fontAlgn="base" hangingPunct="0">
        <a:spcBef>
          <a:spcPct val="20000"/>
        </a:spcBef>
        <a:spcAft>
          <a:spcPct val="0"/>
        </a:spcAft>
        <a:buBlip>
          <a:blip r:embed="rId19"/>
        </a:buBlip>
        <a:defRPr sz="1600">
          <a:solidFill>
            <a:schemeClr val="tx1"/>
          </a:solidFill>
          <a:latin typeface="+mn-lt"/>
          <a:cs typeface="+mn-cs"/>
        </a:defRPr>
      </a:lvl3pPr>
      <a:lvl4pPr marL="1600200" indent="-228600" algn="l" rtl="0" eaLnBrk="0" fontAlgn="base" hangingPunct="0">
        <a:spcBef>
          <a:spcPct val="20000"/>
        </a:spcBef>
        <a:spcAft>
          <a:spcPct val="0"/>
        </a:spcAft>
        <a:buChar char="–"/>
        <a:defRPr sz="1400">
          <a:solidFill>
            <a:schemeClr val="tx1"/>
          </a:solidFill>
          <a:latin typeface="+mn-lt"/>
          <a:cs typeface="+mn-cs"/>
        </a:defRPr>
      </a:lvl4pPr>
      <a:lvl5pPr marL="2057400" indent="-228600" algn="l" rtl="0" eaLnBrk="0" fontAlgn="base" hangingPunct="0">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987675" y="3429000"/>
            <a:ext cx="6156325" cy="1079500"/>
          </a:xfrm>
          <a:noFill/>
        </p:spPr>
        <p:txBody>
          <a:bodyPr anchor="t"/>
          <a:lstStyle/>
          <a:p>
            <a:pPr lvl="0" eaLnBrk="1" hangingPunct="1">
              <a:spcBef>
                <a:spcPct val="20000"/>
              </a:spcBef>
              <a:defRPr/>
            </a:pPr>
            <a:r>
              <a:rPr lang="en-GB" sz="2400" dirty="0" smtClean="0"/>
              <a:t>Digital Supply Chain Platform for UMGI</a:t>
            </a:r>
            <a:br>
              <a:rPr lang="en-GB" sz="2400" dirty="0" smtClean="0"/>
            </a:br>
            <a:r>
              <a:rPr lang="en-GB" sz="2400" dirty="0" smtClean="0"/>
              <a:t/>
            </a:r>
            <a:br>
              <a:rPr lang="en-GB" sz="2400" dirty="0" smtClean="0"/>
            </a:br>
            <a:r>
              <a:rPr lang="en-GB" sz="2000" dirty="0" smtClean="0">
                <a:solidFill>
                  <a:srgbClr val="00AEEF"/>
                </a:solidFill>
              </a:rPr>
              <a:t>Pricing 2 </a:t>
            </a:r>
            <a:r>
              <a:rPr lang="en-GB" sz="2000" dirty="0" smtClean="0">
                <a:solidFill>
                  <a:srgbClr val="00AEEF"/>
                </a:solidFill>
              </a:rPr>
              <a:t>| </a:t>
            </a:r>
            <a:r>
              <a:rPr lang="en-GB" sz="2000" dirty="0" smtClean="0">
                <a:solidFill>
                  <a:srgbClr val="00AEEF"/>
                </a:solidFill>
              </a:rPr>
              <a:t>10</a:t>
            </a:r>
            <a:r>
              <a:rPr lang="en-GB" sz="2000" baseline="30000" dirty="0" smtClean="0">
                <a:solidFill>
                  <a:srgbClr val="00AEEF"/>
                </a:solidFill>
              </a:rPr>
              <a:t>th</a:t>
            </a:r>
            <a:r>
              <a:rPr lang="en-GB" sz="2000" dirty="0" smtClean="0">
                <a:solidFill>
                  <a:srgbClr val="00AEEF"/>
                </a:solidFill>
              </a:rPr>
              <a:t> November </a:t>
            </a:r>
            <a:r>
              <a:rPr lang="en-GB" sz="2000" dirty="0">
                <a:solidFill>
                  <a:srgbClr val="00AEEF"/>
                </a:solidFill>
              </a:rPr>
              <a:t>2010</a:t>
            </a:r>
            <a:br>
              <a:rPr lang="en-GB" sz="2000" dirty="0">
                <a:solidFill>
                  <a:srgbClr val="00AEEF"/>
                </a:solidFill>
              </a:rPr>
            </a:br>
            <a:r>
              <a:rPr lang="en-GB" sz="2000" b="1" dirty="0" smtClean="0"/>
              <a:t/>
            </a:r>
            <a:br>
              <a:rPr lang="en-GB" sz="2000" b="1" dirty="0" smtClean="0"/>
            </a:br>
            <a:r>
              <a:rPr lang="en-GB" sz="2000" b="1" dirty="0" smtClean="0"/>
              <a:t/>
            </a:r>
            <a:br>
              <a:rPr lang="en-GB" sz="2000" b="1" dirty="0" smtClean="0"/>
            </a:br>
            <a:endParaRPr lang="en-GB" sz="2400" b="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en-US" sz="2400" dirty="0" smtClean="0">
                <a:solidFill>
                  <a:schemeClr val="bg1"/>
                </a:solidFill>
                <a:latin typeface="Calibri" pitchFamily="34" charset="0"/>
                <a:cs typeface="Calibri" pitchFamily="34" charset="0"/>
              </a:rPr>
              <a:t>Data model</a:t>
            </a:r>
            <a:endParaRPr lang="fr-FR" sz="1600" dirty="0">
              <a:solidFill>
                <a:schemeClr val="bg1"/>
              </a:solidFill>
              <a:latin typeface="Calibri" pitchFamily="34" charset="0"/>
              <a:cs typeface="Calibri" pitchFamily="34"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602" y="908720"/>
            <a:ext cx="6840760" cy="559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934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fr-FR" sz="2400" dirty="0" smtClean="0">
                <a:solidFill>
                  <a:schemeClr val="bg1"/>
                </a:solidFill>
              </a:rPr>
              <a:t>Questions and </a:t>
            </a:r>
            <a:r>
              <a:rPr lang="fr-FR" sz="2400" dirty="0" err="1" smtClean="0">
                <a:solidFill>
                  <a:schemeClr val="bg1"/>
                </a:solidFill>
              </a:rPr>
              <a:t>answers</a:t>
            </a:r>
            <a:endParaRPr lang="fr-FR" sz="2400" dirty="0">
              <a:solidFill>
                <a:schemeClr val="bg1"/>
              </a:solidFill>
            </a:endParaRPr>
          </a:p>
        </p:txBody>
      </p:sp>
      <p:pic>
        <p:nvPicPr>
          <p:cNvPr id="18434" name="Picture 2" descr="D:\Users\manuel.claveras\AppData\Local\Microsoft\Windows\Temporary Internet Files\Content.IE5\RQWRBO7X\MC90038355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1916832"/>
            <a:ext cx="1600051" cy="3515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934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fr-FR" sz="2400" dirty="0" smtClean="0">
                <a:solidFill>
                  <a:schemeClr val="bg1"/>
                </a:solidFill>
                <a:latin typeface="Calibri" pitchFamily="34" charset="0"/>
                <a:cs typeface="Calibri" pitchFamily="34" charset="0"/>
              </a:rPr>
              <a:t>Agenda</a:t>
            </a:r>
            <a:endParaRPr lang="fr-FR" sz="2400" dirty="0">
              <a:solidFill>
                <a:schemeClr val="bg1"/>
              </a:solidFill>
              <a:latin typeface="Calibri" pitchFamily="34" charset="0"/>
              <a:cs typeface="Calibri" pitchFamily="34" charset="0"/>
            </a:endParaRPr>
          </a:p>
        </p:txBody>
      </p:sp>
      <p:sp>
        <p:nvSpPr>
          <p:cNvPr id="8" name="Content Placeholder 2"/>
          <p:cNvSpPr>
            <a:spLocks noGrp="1"/>
          </p:cNvSpPr>
          <p:nvPr>
            <p:ph idx="1"/>
          </p:nvPr>
        </p:nvSpPr>
        <p:spPr>
          <a:xfrm>
            <a:off x="0" y="908050"/>
            <a:ext cx="9144000" cy="5473700"/>
          </a:xfrm>
        </p:spPr>
        <p:txBody>
          <a:bodyPr/>
          <a:lstStyle/>
          <a:p>
            <a:pPr>
              <a:buNone/>
            </a:pPr>
            <a:endParaRPr lang="en-US" dirty="0" smtClean="0">
              <a:latin typeface="Calibri" pitchFamily="34" charset="0"/>
              <a:cs typeface="Calibri" pitchFamily="34" charset="0"/>
            </a:endParaRPr>
          </a:p>
          <a:p>
            <a:r>
              <a:rPr lang="en-US" dirty="0" smtClean="0">
                <a:latin typeface="Calibri" pitchFamily="34" charset="0"/>
                <a:cs typeface="Calibri" pitchFamily="34" charset="0"/>
              </a:rPr>
              <a:t>Video pricing</a:t>
            </a:r>
            <a:endParaRPr lang="en-US" dirty="0" smtClean="0">
              <a:latin typeface="Calibri" pitchFamily="34" charset="0"/>
              <a:cs typeface="Calibri" pitchFamily="34" charset="0"/>
            </a:endParaRPr>
          </a:p>
          <a:p>
            <a:r>
              <a:rPr lang="en-US" dirty="0" smtClean="0">
                <a:latin typeface="Calibri" pitchFamily="34" charset="0"/>
                <a:cs typeface="Calibri" pitchFamily="34" charset="0"/>
              </a:rPr>
              <a:t>Intervals merging</a:t>
            </a:r>
            <a:endParaRPr lang="en-US" dirty="0" smtClean="0">
              <a:latin typeface="Calibri" pitchFamily="34" charset="0"/>
              <a:cs typeface="Calibri" pitchFamily="34" charset="0"/>
            </a:endParaRPr>
          </a:p>
          <a:p>
            <a:r>
              <a:rPr lang="en-US" dirty="0" smtClean="0">
                <a:latin typeface="Calibri" pitchFamily="34" charset="0"/>
                <a:cs typeface="Calibri" pitchFamily="34" charset="0"/>
              </a:rPr>
              <a:t>Tasks</a:t>
            </a:r>
          </a:p>
          <a:p>
            <a:r>
              <a:rPr lang="en-US" dirty="0" smtClean="0">
                <a:latin typeface="Calibri" pitchFamily="34" charset="0"/>
                <a:cs typeface="Calibri" pitchFamily="34" charset="0"/>
              </a:rPr>
              <a:t>Data model</a:t>
            </a:r>
            <a:endParaRPr lang="en-US" dirty="0" smtClean="0">
              <a:latin typeface="Calibri" pitchFamily="34" charset="0"/>
              <a:cs typeface="Calibri" pitchFamily="34" charset="0"/>
            </a:endParaRPr>
          </a:p>
          <a:p>
            <a:r>
              <a:rPr lang="en-US" dirty="0" smtClean="0">
                <a:latin typeface="Calibri" pitchFamily="34" charset="0"/>
                <a:cs typeface="Calibri" pitchFamily="34" charset="0"/>
              </a:rPr>
              <a:t>Questions and Answers</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en-US" sz="2400" dirty="0" smtClean="0">
                <a:solidFill>
                  <a:schemeClr val="bg1"/>
                </a:solidFill>
                <a:latin typeface="Calibri" pitchFamily="34" charset="0"/>
                <a:cs typeface="Calibri" pitchFamily="34" charset="0"/>
              </a:rPr>
              <a:t>Video pricing – basic principles</a:t>
            </a:r>
            <a:endParaRPr lang="fr-FR" sz="1600" dirty="0">
              <a:solidFill>
                <a:schemeClr val="bg1"/>
              </a:solidFill>
              <a:latin typeface="Calibri" pitchFamily="34" charset="0"/>
              <a:cs typeface="Calibri" pitchFamily="34" charset="0"/>
            </a:endParaRPr>
          </a:p>
        </p:txBody>
      </p:sp>
      <p:sp>
        <p:nvSpPr>
          <p:cNvPr id="5" name="Content Placeholder 2"/>
          <p:cNvSpPr>
            <a:spLocks noGrp="1"/>
          </p:cNvSpPr>
          <p:nvPr>
            <p:ph idx="1"/>
          </p:nvPr>
        </p:nvSpPr>
        <p:spPr>
          <a:xfrm>
            <a:off x="0" y="908050"/>
            <a:ext cx="9144000" cy="3097014"/>
          </a:xfrm>
        </p:spPr>
        <p:txBody>
          <a:bodyPr/>
          <a:lstStyle/>
          <a:p>
            <a:pPr marL="457200" lvl="1" indent="0" algn="just">
              <a:buNone/>
            </a:pPr>
            <a:endParaRPr lang="en-GB" sz="1200" dirty="0" smtClean="0"/>
          </a:p>
          <a:p>
            <a:endParaRPr lang="en-GB" sz="1400" dirty="0" smtClean="0"/>
          </a:p>
          <a:p>
            <a:pPr lvl="0">
              <a:buNone/>
            </a:pPr>
            <a:endParaRPr lang="en-GB" sz="1400" dirty="0" smtClean="0"/>
          </a:p>
          <a:p>
            <a:pPr lvl="0">
              <a:buNone/>
            </a:pPr>
            <a:r>
              <a:rPr lang="en-GB" sz="1400" dirty="0" smtClean="0"/>
              <a:t>	</a:t>
            </a:r>
            <a:endParaRPr lang="en-US" sz="1400" dirty="0" smtClean="0"/>
          </a:p>
          <a:p>
            <a:pPr>
              <a:buNone/>
            </a:pPr>
            <a:r>
              <a:rPr lang="en-GB" sz="1400" dirty="0" smtClean="0"/>
              <a:t> </a:t>
            </a:r>
            <a:endParaRPr lang="en-US" sz="1400" dirty="0" smtClean="0"/>
          </a:p>
          <a:p>
            <a:pPr>
              <a:buNone/>
            </a:pPr>
            <a:r>
              <a:rPr lang="en-GB" sz="1400" dirty="0" smtClean="0"/>
              <a:t>	</a:t>
            </a:r>
            <a:endParaRPr lang="en-US" sz="1400" dirty="0" smtClean="0"/>
          </a:p>
          <a:p>
            <a:endParaRPr lang="en-US" sz="1400" dirty="0"/>
          </a:p>
        </p:txBody>
      </p:sp>
      <p:sp>
        <p:nvSpPr>
          <p:cNvPr id="19" name="Content Placeholder 2"/>
          <p:cNvSpPr txBox="1">
            <a:spLocks/>
          </p:cNvSpPr>
          <p:nvPr/>
        </p:nvSpPr>
        <p:spPr bwMode="auto">
          <a:xfrm>
            <a:off x="0" y="908050"/>
            <a:ext cx="9144000" cy="2232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0" tIns="360000" rIns="360000" bIns="36000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200" b="1">
                <a:solidFill>
                  <a:schemeClr val="tx1"/>
                </a:solidFill>
                <a:latin typeface="+mn-lt"/>
                <a:ea typeface="+mn-ea"/>
                <a:cs typeface="+mn-cs"/>
              </a:defRPr>
            </a:lvl1pPr>
            <a:lvl2pPr marL="742950" indent="-285750" algn="l" rtl="0" eaLnBrk="0" fontAlgn="base" hangingPunct="0">
              <a:spcBef>
                <a:spcPct val="20000"/>
              </a:spcBef>
              <a:spcAft>
                <a:spcPct val="0"/>
              </a:spcAft>
              <a:buBlip>
                <a:blip r:embed="rId3"/>
              </a:buBlip>
              <a:defRPr sz="2000">
                <a:solidFill>
                  <a:schemeClr val="tx1"/>
                </a:solidFill>
                <a:latin typeface="+mn-lt"/>
                <a:cs typeface="+mn-cs"/>
              </a:defRPr>
            </a:lvl2pPr>
            <a:lvl3pPr marL="1143000" indent="-228600" algn="l" rtl="0" eaLnBrk="0" fontAlgn="base" hangingPunct="0">
              <a:spcBef>
                <a:spcPct val="20000"/>
              </a:spcBef>
              <a:spcAft>
                <a:spcPct val="0"/>
              </a:spcAft>
              <a:buBlip>
                <a:blip r:embed="rId4"/>
              </a:buBlip>
              <a:defRPr sz="1600">
                <a:solidFill>
                  <a:schemeClr val="tx1"/>
                </a:solidFill>
                <a:latin typeface="+mn-lt"/>
                <a:cs typeface="+mn-cs"/>
              </a:defRPr>
            </a:lvl3pPr>
            <a:lvl4pPr marL="1600200" indent="-228600" algn="l" rtl="0" eaLnBrk="0" fontAlgn="base" hangingPunct="0">
              <a:spcBef>
                <a:spcPct val="20000"/>
              </a:spcBef>
              <a:spcAft>
                <a:spcPct val="0"/>
              </a:spcAft>
              <a:buChar char="–"/>
              <a:defRPr sz="1400">
                <a:solidFill>
                  <a:schemeClr val="tx1"/>
                </a:solidFill>
                <a:latin typeface="+mn-lt"/>
                <a:cs typeface="+mn-cs"/>
              </a:defRPr>
            </a:lvl4pPr>
            <a:lvl5pPr marL="2057400" indent="-228600" algn="l" rtl="0" eaLnBrk="0" fontAlgn="base" hangingPunct="0">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a:lstStyle>
          <a:p>
            <a:pPr algn="just"/>
            <a:r>
              <a:rPr lang="en-GB" sz="1800" dirty="0" smtClean="0">
                <a:latin typeface="Calibri" pitchFamily="34" charset="0"/>
                <a:cs typeface="Calibri" pitchFamily="34" charset="0"/>
              </a:rPr>
              <a:t>Video pricing is quite similar with the audio pricing but the algorithm is less complex</a:t>
            </a:r>
          </a:p>
          <a:p>
            <a:pPr algn="just"/>
            <a:endParaRPr lang="en-GB" sz="1800" dirty="0">
              <a:latin typeface="Calibri" pitchFamily="34" charset="0"/>
              <a:cs typeface="Calibri" pitchFamily="34" charset="0"/>
            </a:endParaRPr>
          </a:p>
          <a:p>
            <a:pPr algn="just"/>
            <a:r>
              <a:rPr lang="en-GB" sz="1800" dirty="0" smtClean="0">
                <a:latin typeface="Calibri" pitchFamily="34" charset="0"/>
                <a:cs typeface="Calibri" pitchFamily="34" charset="0"/>
              </a:rPr>
              <a:t>For products, a specific configuration table is used to find the appropriate information which will be used to do the lookup in the PRC_REFERENTIAL table</a:t>
            </a:r>
          </a:p>
          <a:p>
            <a:pPr algn="just"/>
            <a:endParaRPr lang="en-GB" sz="1800" dirty="0">
              <a:latin typeface="Calibri" pitchFamily="34" charset="0"/>
              <a:cs typeface="Calibri" pitchFamily="34" charset="0"/>
            </a:endParaRPr>
          </a:p>
          <a:p>
            <a:pPr algn="just"/>
            <a:endParaRPr lang="en-GB" sz="1800" dirty="0" smtClean="0">
              <a:latin typeface="Calibri" pitchFamily="34" charset="0"/>
              <a:cs typeface="Calibri" pitchFamily="34" charset="0"/>
            </a:endParaRPr>
          </a:p>
          <a:p>
            <a:pPr algn="just"/>
            <a:endParaRPr lang="en-GB" sz="1800" dirty="0">
              <a:latin typeface="Calibri" pitchFamily="34" charset="0"/>
              <a:cs typeface="Calibri" pitchFamily="34" charset="0"/>
            </a:endParaRPr>
          </a:p>
          <a:p>
            <a:pPr algn="just"/>
            <a:endParaRPr lang="en-GB" sz="1800" dirty="0" smtClean="0">
              <a:latin typeface="Calibri" pitchFamily="34" charset="0"/>
              <a:cs typeface="Calibri" pitchFamily="34" charset="0"/>
            </a:endParaRPr>
          </a:p>
          <a:p>
            <a:pPr algn="just"/>
            <a:endParaRPr lang="en-GB" sz="1800" dirty="0">
              <a:latin typeface="Calibri" pitchFamily="34" charset="0"/>
              <a:cs typeface="Calibri" pitchFamily="34" charset="0"/>
            </a:endParaRPr>
          </a:p>
          <a:p>
            <a:pPr algn="just"/>
            <a:r>
              <a:rPr lang="en-GB" sz="1800" dirty="0" smtClean="0">
                <a:latin typeface="Calibri" pitchFamily="34" charset="0"/>
                <a:cs typeface="Calibri" pitchFamily="34" charset="0"/>
              </a:rPr>
              <a:t>For video tracks, we use an algorithm based on the concatenation just as for the audio tracks:</a:t>
            </a:r>
            <a:endParaRPr lang="en-GB" sz="1600" dirty="0" smtClean="0">
              <a:latin typeface="Calibri" pitchFamily="34" charset="0"/>
              <a:cs typeface="Calibri" pitchFamily="34" charset="0"/>
            </a:endParaRPr>
          </a:p>
          <a:p>
            <a:pPr algn="just"/>
            <a:endParaRPr lang="en-GB" sz="1400" dirty="0" smtClean="0"/>
          </a:p>
          <a:p>
            <a:endParaRPr lang="en-GB" sz="1400" dirty="0" smtClean="0"/>
          </a:p>
          <a:p>
            <a:pPr>
              <a:buFontTx/>
              <a:buNone/>
            </a:pPr>
            <a:endParaRPr lang="en-GB" sz="1400" dirty="0" smtClean="0"/>
          </a:p>
          <a:p>
            <a:pPr>
              <a:buFontTx/>
              <a:buNone/>
            </a:pPr>
            <a:r>
              <a:rPr lang="en-GB" sz="1400" dirty="0" smtClean="0"/>
              <a:t>	</a:t>
            </a:r>
            <a:endParaRPr lang="en-US" sz="1400" dirty="0" smtClean="0"/>
          </a:p>
          <a:p>
            <a:pPr>
              <a:buFontTx/>
              <a:buNone/>
            </a:pPr>
            <a:r>
              <a:rPr lang="en-GB" sz="1400" dirty="0" smtClean="0"/>
              <a:t> </a:t>
            </a:r>
            <a:endParaRPr lang="en-US" sz="1400" dirty="0" smtClean="0"/>
          </a:p>
          <a:p>
            <a:pPr>
              <a:buFontTx/>
              <a:buNone/>
            </a:pPr>
            <a:r>
              <a:rPr lang="en-GB" sz="1400" dirty="0" smtClean="0"/>
              <a:t>	</a:t>
            </a:r>
            <a:endParaRPr lang="en-US" sz="1400" dirty="0" smtClean="0"/>
          </a:p>
          <a:p>
            <a:endParaRPr lang="en-US" sz="1400" dirty="0"/>
          </a:p>
        </p:txBody>
      </p:sp>
      <p:graphicFrame>
        <p:nvGraphicFramePr>
          <p:cNvPr id="6" name="Tableau 5"/>
          <p:cNvGraphicFramePr>
            <a:graphicFrameLocks noGrp="1"/>
          </p:cNvGraphicFramePr>
          <p:nvPr>
            <p:extLst>
              <p:ext uri="{D42A27DB-BD31-4B8C-83A1-F6EECF244321}">
                <p14:modId xmlns:p14="http://schemas.microsoft.com/office/powerpoint/2010/main" val="3111150913"/>
              </p:ext>
            </p:extLst>
          </p:nvPr>
        </p:nvGraphicFramePr>
        <p:xfrm>
          <a:off x="2123728" y="2718048"/>
          <a:ext cx="4752528" cy="1143000"/>
        </p:xfrm>
        <a:graphic>
          <a:graphicData uri="http://schemas.openxmlformats.org/drawingml/2006/table">
            <a:tbl>
              <a:tblPr>
                <a:tableStyleId>{ED083AE6-46FA-4A59-8FB0-9F97EB10719F}</a:tableStyleId>
              </a:tblPr>
              <a:tblGrid>
                <a:gridCol w="763014"/>
                <a:gridCol w="1207884"/>
                <a:gridCol w="1390815"/>
                <a:gridCol w="1390815"/>
              </a:tblGrid>
              <a:tr h="190500">
                <a:tc>
                  <a:txBody>
                    <a:bodyPr/>
                    <a:lstStyle/>
                    <a:p>
                      <a:pPr algn="l" fontAlgn="b"/>
                      <a:r>
                        <a:rPr lang="fr-FR" sz="1100" b="1" u="none" strike="noStrike" dirty="0" smtClean="0">
                          <a:effectLst/>
                        </a:rPr>
                        <a:t>Music type</a:t>
                      </a:r>
                      <a:endParaRPr lang="fr-FR" sz="1100" b="1" i="0" u="none" strike="noStrike" dirty="0">
                        <a:solidFill>
                          <a:srgbClr val="000000"/>
                        </a:solidFill>
                        <a:effectLst/>
                        <a:latin typeface="Calibri" pitchFamily="34" charset="0"/>
                        <a:cs typeface="Calibri" pitchFamily="34" charset="0"/>
                      </a:endParaRPr>
                    </a:p>
                  </a:txBody>
                  <a:tcPr marL="9525" marR="9525" marT="9525" marB="0" anchor="b">
                    <a:solidFill>
                      <a:schemeClr val="accent3">
                        <a:lumMod val="75000"/>
                      </a:schemeClr>
                    </a:solidFill>
                  </a:tcPr>
                </a:tc>
                <a:tc>
                  <a:txBody>
                    <a:bodyPr/>
                    <a:lstStyle/>
                    <a:p>
                      <a:pPr algn="l" fontAlgn="b"/>
                      <a:r>
                        <a:rPr lang="fr-FR" sz="1100" b="1" u="none" strike="noStrike" dirty="0" smtClean="0">
                          <a:effectLst/>
                        </a:rPr>
                        <a:t>Product type</a:t>
                      </a:r>
                      <a:endParaRPr lang="fr-FR" sz="1100" b="1" i="0" u="none" strike="noStrike" dirty="0">
                        <a:solidFill>
                          <a:srgbClr val="000000"/>
                        </a:solidFill>
                        <a:effectLst/>
                        <a:latin typeface="Calibri" pitchFamily="34" charset="0"/>
                        <a:cs typeface="Calibri" pitchFamily="34" charset="0"/>
                      </a:endParaRPr>
                    </a:p>
                  </a:txBody>
                  <a:tcPr marL="9525" marR="9525" marT="9525" marB="0" anchor="b">
                    <a:solidFill>
                      <a:schemeClr val="accent3">
                        <a:lumMod val="75000"/>
                      </a:schemeClr>
                    </a:solidFill>
                  </a:tcPr>
                </a:tc>
                <a:tc>
                  <a:txBody>
                    <a:bodyPr/>
                    <a:lstStyle/>
                    <a:p>
                      <a:pPr algn="l" fontAlgn="b"/>
                      <a:r>
                        <a:rPr lang="fr-FR" sz="1100" b="1" u="none" strike="noStrike" dirty="0" smtClean="0">
                          <a:effectLst/>
                        </a:rPr>
                        <a:t>Config code</a:t>
                      </a:r>
                      <a:endParaRPr lang="fr-FR" sz="1100" b="1" i="0" u="none" strike="noStrike" dirty="0">
                        <a:solidFill>
                          <a:srgbClr val="000000"/>
                        </a:solidFill>
                        <a:effectLst/>
                        <a:latin typeface="Calibri" pitchFamily="34" charset="0"/>
                        <a:cs typeface="Calibri" pitchFamily="34" charset="0"/>
                      </a:endParaRPr>
                    </a:p>
                  </a:txBody>
                  <a:tcPr marL="9525" marR="9525" marT="9525" marB="0" anchor="b">
                    <a:solidFill>
                      <a:schemeClr val="accent3">
                        <a:lumMod val="75000"/>
                      </a:schemeClr>
                    </a:solidFill>
                  </a:tcPr>
                </a:tc>
                <a:tc>
                  <a:txBody>
                    <a:bodyPr/>
                    <a:lstStyle/>
                    <a:p>
                      <a:pPr algn="l" fontAlgn="b"/>
                      <a:r>
                        <a:rPr lang="fr-FR" sz="1100" b="1" u="none" strike="noStrike" dirty="0" smtClean="0">
                          <a:effectLst/>
                        </a:rPr>
                        <a:t>Component count</a:t>
                      </a:r>
                      <a:endParaRPr lang="fr-FR" sz="1100" b="1" i="0" u="none" strike="noStrike" dirty="0">
                        <a:solidFill>
                          <a:srgbClr val="000000"/>
                        </a:solidFill>
                        <a:effectLst/>
                        <a:latin typeface="Calibri" pitchFamily="34" charset="0"/>
                        <a:cs typeface="Calibri" pitchFamily="34" charset="0"/>
                      </a:endParaRPr>
                    </a:p>
                  </a:txBody>
                  <a:tcPr marL="9525" marR="9525" marT="9525" marB="0" anchor="b">
                    <a:solidFill>
                      <a:schemeClr val="accent3">
                        <a:lumMod val="75000"/>
                      </a:schemeClr>
                    </a:solidFill>
                  </a:tcPr>
                </a:tc>
              </a:tr>
              <a:tr h="190500">
                <a:tc>
                  <a:txBody>
                    <a:bodyPr/>
                    <a:lstStyle/>
                    <a:p>
                      <a:pPr algn="l" fontAlgn="b"/>
                      <a:r>
                        <a:rPr lang="fr-FR" sz="1100" u="none" strike="noStrike" dirty="0">
                          <a:effectLst/>
                        </a:rPr>
                        <a:t>POP</a:t>
                      </a:r>
                      <a:endParaRPr lang="fr-FR" sz="1100" b="0" i="0" u="none" strike="noStrike" dirty="0">
                        <a:solidFill>
                          <a:srgbClr val="000000"/>
                        </a:solidFill>
                        <a:effectLst/>
                        <a:latin typeface="Calibri" pitchFamily="34" charset="0"/>
                        <a:cs typeface="Calibri" pitchFamily="34" charset="0"/>
                      </a:endParaRPr>
                    </a:p>
                  </a:txBody>
                  <a:tcPr marL="9525" marR="9525" marT="9525" marB="0" anchor="b"/>
                </a:tc>
                <a:tc>
                  <a:txBody>
                    <a:bodyPr/>
                    <a:lstStyle/>
                    <a:p>
                      <a:pPr algn="l" fontAlgn="b"/>
                      <a:r>
                        <a:rPr lang="fr-FR" sz="1100" u="none" strike="noStrike" dirty="0">
                          <a:effectLst/>
                        </a:rPr>
                        <a:t>ALBVIDEO</a:t>
                      </a:r>
                      <a:endParaRPr lang="fr-FR" sz="1100" b="0" i="0" u="none" strike="noStrike" dirty="0">
                        <a:solidFill>
                          <a:srgbClr val="000000"/>
                        </a:solidFill>
                        <a:effectLst/>
                        <a:latin typeface="Calibri" pitchFamily="34" charset="0"/>
                        <a:cs typeface="Calibri" pitchFamily="34" charset="0"/>
                      </a:endParaRPr>
                    </a:p>
                  </a:txBody>
                  <a:tcPr marL="9525" marR="9525" marT="9525" marB="0" anchor="b"/>
                </a:tc>
                <a:tc>
                  <a:txBody>
                    <a:bodyPr/>
                    <a:lstStyle/>
                    <a:p>
                      <a:pPr algn="l" fontAlgn="b"/>
                      <a:r>
                        <a:rPr lang="fr-FR" sz="1100" u="none" strike="noStrike" dirty="0">
                          <a:effectLst/>
                        </a:rPr>
                        <a:t>P</a:t>
                      </a:r>
                      <a:endParaRPr lang="fr-FR" sz="1100" b="0" i="0" u="none" strike="noStrike" dirty="0">
                        <a:solidFill>
                          <a:srgbClr val="000000"/>
                        </a:solidFill>
                        <a:effectLst/>
                        <a:latin typeface="Calibri" pitchFamily="34" charset="0"/>
                        <a:cs typeface="Calibri" pitchFamily="34" charset="0"/>
                      </a:endParaRPr>
                    </a:p>
                  </a:txBody>
                  <a:tcPr marL="9525" marR="9525" marT="9525" marB="0" anchor="b"/>
                </a:tc>
                <a:tc>
                  <a:txBody>
                    <a:bodyPr/>
                    <a:lstStyle/>
                    <a:p>
                      <a:pPr algn="l" fontAlgn="b"/>
                      <a:r>
                        <a:rPr lang="fr-FR" sz="1100" u="none" strike="noStrike" dirty="0">
                          <a:effectLst/>
                        </a:rPr>
                        <a:t>(1)</a:t>
                      </a:r>
                      <a:endParaRPr lang="fr-FR" sz="1100" b="0" i="0" u="none" strike="noStrike" dirty="0">
                        <a:solidFill>
                          <a:srgbClr val="000000"/>
                        </a:solidFill>
                        <a:effectLst/>
                        <a:latin typeface="Calibri" pitchFamily="34" charset="0"/>
                        <a:cs typeface="Calibri" pitchFamily="34" charset="0"/>
                      </a:endParaRPr>
                    </a:p>
                  </a:txBody>
                  <a:tcPr marL="9525" marR="9525" marT="9525" marB="0" anchor="b"/>
                </a:tc>
              </a:tr>
              <a:tr h="190500">
                <a:tc>
                  <a:txBody>
                    <a:bodyPr/>
                    <a:lstStyle/>
                    <a:p>
                      <a:pPr algn="l" fontAlgn="b"/>
                      <a:r>
                        <a:rPr lang="fr-FR" sz="1100" u="none" strike="noStrike">
                          <a:effectLst/>
                        </a:rPr>
                        <a:t>POP</a:t>
                      </a:r>
                      <a:endParaRPr lang="fr-FR" sz="1100" b="0" i="0" u="none" strike="noStrike">
                        <a:solidFill>
                          <a:srgbClr val="000000"/>
                        </a:solidFill>
                        <a:effectLst/>
                        <a:latin typeface="Calibri" pitchFamily="34" charset="0"/>
                        <a:cs typeface="Calibri" pitchFamily="34" charset="0"/>
                      </a:endParaRPr>
                    </a:p>
                  </a:txBody>
                  <a:tcPr marL="9525" marR="9525" marT="9525" marB="0" anchor="b"/>
                </a:tc>
                <a:tc>
                  <a:txBody>
                    <a:bodyPr/>
                    <a:lstStyle/>
                    <a:p>
                      <a:pPr algn="l" fontAlgn="b"/>
                      <a:r>
                        <a:rPr lang="fr-FR" sz="1100" u="none" strike="noStrike" dirty="0">
                          <a:effectLst/>
                        </a:rPr>
                        <a:t>ALBVPACK</a:t>
                      </a:r>
                      <a:endParaRPr lang="fr-FR" sz="1100" b="0" i="0" u="none" strike="noStrike" dirty="0">
                        <a:solidFill>
                          <a:srgbClr val="000000"/>
                        </a:solidFill>
                        <a:effectLst/>
                        <a:latin typeface="Calibri" pitchFamily="34" charset="0"/>
                        <a:cs typeface="Calibri" pitchFamily="34" charset="0"/>
                      </a:endParaRPr>
                    </a:p>
                  </a:txBody>
                  <a:tcPr marL="9525" marR="9525" marT="9525" marB="0" anchor="b"/>
                </a:tc>
                <a:tc>
                  <a:txBody>
                    <a:bodyPr/>
                    <a:lstStyle/>
                    <a:p>
                      <a:pPr algn="l" fontAlgn="b"/>
                      <a:r>
                        <a:rPr lang="fr-FR" sz="1100" u="none" strike="noStrike" dirty="0">
                          <a:effectLst/>
                        </a:rPr>
                        <a:t>P</a:t>
                      </a:r>
                      <a:endParaRPr lang="fr-FR" sz="1100" b="0" i="0" u="none" strike="noStrike" dirty="0">
                        <a:solidFill>
                          <a:srgbClr val="000000"/>
                        </a:solidFill>
                        <a:effectLst/>
                        <a:latin typeface="Calibri" pitchFamily="34" charset="0"/>
                        <a:cs typeface="Calibri" pitchFamily="34" charset="0"/>
                      </a:endParaRPr>
                    </a:p>
                  </a:txBody>
                  <a:tcPr marL="9525" marR="9525" marT="9525" marB="0" anchor="b"/>
                </a:tc>
                <a:tc>
                  <a:txBody>
                    <a:bodyPr/>
                    <a:lstStyle/>
                    <a:p>
                      <a:pPr algn="l" fontAlgn="b"/>
                      <a:r>
                        <a:rPr lang="fr-FR" sz="1100" u="none" strike="noStrike">
                          <a:effectLst/>
                        </a:rPr>
                        <a:t>(2)</a:t>
                      </a:r>
                      <a:endParaRPr lang="fr-FR" sz="1100" b="0" i="0" u="none" strike="noStrike">
                        <a:solidFill>
                          <a:srgbClr val="000000"/>
                        </a:solidFill>
                        <a:effectLst/>
                        <a:latin typeface="Calibri" pitchFamily="34" charset="0"/>
                        <a:cs typeface="Calibri" pitchFamily="34" charset="0"/>
                      </a:endParaRPr>
                    </a:p>
                  </a:txBody>
                  <a:tcPr marL="9525" marR="9525" marT="9525" marB="0" anchor="b"/>
                </a:tc>
              </a:tr>
              <a:tr h="190500">
                <a:tc>
                  <a:txBody>
                    <a:bodyPr/>
                    <a:lstStyle/>
                    <a:p>
                      <a:pPr algn="l" fontAlgn="b"/>
                      <a:r>
                        <a:rPr lang="fr-FR" sz="1100" u="none" strike="noStrike">
                          <a:effectLst/>
                        </a:rPr>
                        <a:t>POP</a:t>
                      </a:r>
                      <a:endParaRPr lang="fr-FR" sz="1100" b="0" i="0" u="none" strike="noStrike">
                        <a:solidFill>
                          <a:srgbClr val="000000"/>
                        </a:solidFill>
                        <a:effectLst/>
                        <a:latin typeface="Calibri" pitchFamily="34" charset="0"/>
                        <a:cs typeface="Calibri" pitchFamily="34" charset="0"/>
                      </a:endParaRPr>
                    </a:p>
                  </a:txBody>
                  <a:tcPr marL="9525" marR="9525" marT="9525" marB="0" anchor="b"/>
                </a:tc>
                <a:tc>
                  <a:txBody>
                    <a:bodyPr/>
                    <a:lstStyle/>
                    <a:p>
                      <a:pPr algn="l" fontAlgn="b"/>
                      <a:r>
                        <a:rPr lang="fr-FR" sz="1100" u="none" strike="noStrike" dirty="0">
                          <a:effectLst/>
                        </a:rPr>
                        <a:t>LONGVIDEO</a:t>
                      </a:r>
                      <a:endParaRPr lang="fr-FR" sz="1100" b="0" i="0" u="none" strike="noStrike" dirty="0">
                        <a:solidFill>
                          <a:srgbClr val="000000"/>
                        </a:solidFill>
                        <a:effectLst/>
                        <a:latin typeface="Calibri" pitchFamily="34" charset="0"/>
                        <a:cs typeface="Calibri" pitchFamily="34" charset="0"/>
                      </a:endParaRPr>
                    </a:p>
                  </a:txBody>
                  <a:tcPr marL="9525" marR="9525" marT="9525" marB="0" anchor="b"/>
                </a:tc>
                <a:tc>
                  <a:txBody>
                    <a:bodyPr/>
                    <a:lstStyle/>
                    <a:p>
                      <a:pPr algn="l" fontAlgn="b"/>
                      <a:r>
                        <a:rPr lang="fr-FR" sz="1100" u="none" strike="noStrike" dirty="0">
                          <a:effectLst/>
                        </a:rPr>
                        <a:t>P</a:t>
                      </a:r>
                      <a:endParaRPr lang="fr-FR" sz="1100" b="0" i="0" u="none" strike="noStrike" dirty="0">
                        <a:solidFill>
                          <a:srgbClr val="000000"/>
                        </a:solidFill>
                        <a:effectLst/>
                        <a:latin typeface="Calibri" pitchFamily="34" charset="0"/>
                        <a:cs typeface="Calibri" pitchFamily="34" charset="0"/>
                      </a:endParaRPr>
                    </a:p>
                  </a:txBody>
                  <a:tcPr marL="9525" marR="9525" marT="9525" marB="0" anchor="b"/>
                </a:tc>
                <a:tc>
                  <a:txBody>
                    <a:bodyPr/>
                    <a:lstStyle/>
                    <a:p>
                      <a:pPr algn="l" fontAlgn="b"/>
                      <a:r>
                        <a:rPr lang="fr-FR" sz="1100" u="none" strike="noStrike" dirty="0">
                          <a:effectLst/>
                        </a:rPr>
                        <a:t>(1)</a:t>
                      </a:r>
                      <a:endParaRPr lang="fr-FR" sz="1100" b="0" i="0" u="none" strike="noStrike" dirty="0">
                        <a:solidFill>
                          <a:srgbClr val="000000"/>
                        </a:solidFill>
                        <a:effectLst/>
                        <a:latin typeface="Calibri" pitchFamily="34" charset="0"/>
                        <a:cs typeface="Calibri" pitchFamily="34" charset="0"/>
                      </a:endParaRPr>
                    </a:p>
                  </a:txBody>
                  <a:tcPr marL="9525" marR="9525" marT="9525" marB="0" anchor="b"/>
                </a:tc>
              </a:tr>
              <a:tr h="190500">
                <a:tc>
                  <a:txBody>
                    <a:bodyPr/>
                    <a:lstStyle/>
                    <a:p>
                      <a:pPr algn="l" fontAlgn="b"/>
                      <a:r>
                        <a:rPr lang="fr-FR" sz="1100" u="none" strike="noStrike">
                          <a:effectLst/>
                        </a:rPr>
                        <a:t>POP</a:t>
                      </a:r>
                      <a:endParaRPr lang="fr-FR" sz="1100" b="0" i="0" u="none" strike="noStrike">
                        <a:solidFill>
                          <a:srgbClr val="000000"/>
                        </a:solidFill>
                        <a:effectLst/>
                        <a:latin typeface="Calibri" pitchFamily="34" charset="0"/>
                        <a:cs typeface="Calibri" pitchFamily="34" charset="0"/>
                      </a:endParaRPr>
                    </a:p>
                  </a:txBody>
                  <a:tcPr marL="9525" marR="9525" marT="9525" marB="0" anchor="b"/>
                </a:tc>
                <a:tc>
                  <a:txBody>
                    <a:bodyPr/>
                    <a:lstStyle/>
                    <a:p>
                      <a:pPr algn="l" fontAlgn="b"/>
                      <a:r>
                        <a:rPr lang="fr-FR" sz="1100" u="none" strike="noStrike">
                          <a:effectLst/>
                        </a:rPr>
                        <a:t>SHORTVIDEO</a:t>
                      </a:r>
                      <a:endParaRPr lang="fr-FR" sz="1100" b="0" i="0" u="none" strike="noStrike">
                        <a:solidFill>
                          <a:srgbClr val="000000"/>
                        </a:solidFill>
                        <a:effectLst/>
                        <a:latin typeface="Calibri" pitchFamily="34" charset="0"/>
                        <a:cs typeface="Calibri" pitchFamily="34" charset="0"/>
                      </a:endParaRPr>
                    </a:p>
                  </a:txBody>
                  <a:tcPr marL="9525" marR="9525" marT="9525" marB="0" anchor="b"/>
                </a:tc>
                <a:tc>
                  <a:txBody>
                    <a:bodyPr/>
                    <a:lstStyle/>
                    <a:p>
                      <a:pPr algn="l" fontAlgn="b"/>
                      <a:r>
                        <a:rPr lang="fr-FR" sz="1100" u="none" strike="noStrike">
                          <a:effectLst/>
                        </a:rPr>
                        <a:t>EP</a:t>
                      </a:r>
                      <a:endParaRPr lang="fr-FR" sz="1100" b="0" i="0" u="none" strike="noStrike">
                        <a:solidFill>
                          <a:srgbClr val="000000"/>
                        </a:solidFill>
                        <a:effectLst/>
                        <a:latin typeface="Calibri" pitchFamily="34" charset="0"/>
                        <a:cs typeface="Calibri" pitchFamily="34" charset="0"/>
                      </a:endParaRPr>
                    </a:p>
                  </a:txBody>
                  <a:tcPr marL="9525" marR="9525" marT="9525" marB="0" anchor="b"/>
                </a:tc>
                <a:tc>
                  <a:txBody>
                    <a:bodyPr/>
                    <a:lstStyle/>
                    <a:p>
                      <a:pPr algn="l" fontAlgn="b"/>
                      <a:r>
                        <a:rPr lang="fr-FR" sz="1100" u="none" strike="noStrike" dirty="0">
                          <a:effectLst/>
                        </a:rPr>
                        <a:t>(1)</a:t>
                      </a:r>
                      <a:endParaRPr lang="fr-FR" sz="1100" b="0" i="0" u="none" strike="noStrike" dirty="0">
                        <a:solidFill>
                          <a:srgbClr val="000000"/>
                        </a:solidFill>
                        <a:effectLst/>
                        <a:latin typeface="Calibri" pitchFamily="34" charset="0"/>
                        <a:cs typeface="Calibri" pitchFamily="34" charset="0"/>
                      </a:endParaRPr>
                    </a:p>
                  </a:txBody>
                  <a:tcPr marL="9525" marR="9525" marT="9525" marB="0" anchor="b"/>
                </a:tc>
              </a:tr>
              <a:tr h="190500">
                <a:tc>
                  <a:txBody>
                    <a:bodyPr/>
                    <a:lstStyle/>
                    <a:p>
                      <a:pPr algn="l" fontAlgn="b"/>
                      <a:r>
                        <a:rPr lang="fr-FR" sz="1100" u="none" strike="noStrike">
                          <a:effectLst/>
                        </a:rPr>
                        <a:t>POP</a:t>
                      </a:r>
                      <a:endParaRPr lang="fr-FR" sz="1100" b="0" i="0" u="none" strike="noStrike">
                        <a:solidFill>
                          <a:srgbClr val="000000"/>
                        </a:solidFill>
                        <a:effectLst/>
                        <a:latin typeface="Calibri" pitchFamily="34" charset="0"/>
                        <a:cs typeface="Calibri" pitchFamily="34" charset="0"/>
                      </a:endParaRPr>
                    </a:p>
                  </a:txBody>
                  <a:tcPr marL="9525" marR="9525" marT="9525" marB="0" anchor="b"/>
                </a:tc>
                <a:tc>
                  <a:txBody>
                    <a:bodyPr/>
                    <a:lstStyle/>
                    <a:p>
                      <a:pPr algn="l" fontAlgn="b"/>
                      <a:r>
                        <a:rPr lang="fr-FR" sz="1100" u="none" strike="noStrike">
                          <a:effectLst/>
                        </a:rPr>
                        <a:t>SINGLVIDEO</a:t>
                      </a:r>
                      <a:endParaRPr lang="fr-FR" sz="1100" b="0" i="0" u="none" strike="noStrike">
                        <a:solidFill>
                          <a:srgbClr val="000000"/>
                        </a:solidFill>
                        <a:effectLst/>
                        <a:latin typeface="Calibri" pitchFamily="34" charset="0"/>
                        <a:cs typeface="Calibri" pitchFamily="34" charset="0"/>
                      </a:endParaRPr>
                    </a:p>
                  </a:txBody>
                  <a:tcPr marL="9525" marR="9525" marT="9525" marB="0" anchor="b"/>
                </a:tc>
                <a:tc>
                  <a:txBody>
                    <a:bodyPr/>
                    <a:lstStyle/>
                    <a:p>
                      <a:pPr algn="l" fontAlgn="b"/>
                      <a:r>
                        <a:rPr lang="fr-FR" sz="1100" u="none" strike="noStrike" dirty="0">
                          <a:effectLst/>
                        </a:rPr>
                        <a:t>Z</a:t>
                      </a:r>
                      <a:endParaRPr lang="fr-FR" sz="1100" b="0" i="0" u="none" strike="noStrike" dirty="0">
                        <a:solidFill>
                          <a:srgbClr val="000000"/>
                        </a:solidFill>
                        <a:effectLst/>
                        <a:latin typeface="Calibri" pitchFamily="34" charset="0"/>
                        <a:cs typeface="Calibri" pitchFamily="34" charset="0"/>
                      </a:endParaRPr>
                    </a:p>
                  </a:txBody>
                  <a:tcPr marL="9525" marR="9525" marT="9525" marB="0" anchor="b"/>
                </a:tc>
                <a:tc>
                  <a:txBody>
                    <a:bodyPr/>
                    <a:lstStyle/>
                    <a:p>
                      <a:pPr algn="l" fontAlgn="b"/>
                      <a:r>
                        <a:rPr lang="fr-FR" sz="1100" u="none" strike="noStrike" dirty="0">
                          <a:effectLst/>
                        </a:rPr>
                        <a:t>(1)</a:t>
                      </a:r>
                      <a:endParaRPr lang="fr-FR" sz="1100" b="0" i="0" u="none" strike="noStrike" dirty="0">
                        <a:solidFill>
                          <a:srgbClr val="000000"/>
                        </a:solidFill>
                        <a:effectLst/>
                        <a:latin typeface="Calibri" pitchFamily="34" charset="0"/>
                        <a:cs typeface="Calibri" pitchFamily="34" charset="0"/>
                      </a:endParaRPr>
                    </a:p>
                  </a:txBody>
                  <a:tcPr marL="9525" marR="9525" marT="9525" marB="0" anchor="b"/>
                </a:tc>
              </a:tr>
            </a:tbl>
          </a:graphicData>
        </a:graphic>
      </p:graphicFrame>
      <p:sp>
        <p:nvSpPr>
          <p:cNvPr id="22" name="ZoneTexte 21"/>
          <p:cNvSpPr txBox="1"/>
          <p:nvPr/>
        </p:nvSpPr>
        <p:spPr>
          <a:xfrm>
            <a:off x="2843808" y="4892128"/>
            <a:ext cx="3312368" cy="584775"/>
          </a:xfrm>
          <a:prstGeom prst="rect">
            <a:avLst/>
          </a:prstGeom>
          <a:noFill/>
        </p:spPr>
        <p:txBody>
          <a:bodyPr wrap="square" rtlCol="0">
            <a:spAutoFit/>
          </a:bodyPr>
          <a:lstStyle/>
          <a:p>
            <a:pPr algn="ctr"/>
            <a:r>
              <a:rPr lang="fr-FR" b="1" dirty="0" smtClean="0">
                <a:solidFill>
                  <a:srgbClr val="FF0000"/>
                </a:solidFill>
              </a:rPr>
              <a:t>T</a:t>
            </a:r>
            <a:r>
              <a:rPr lang="fr-FR" b="1" dirty="0" smtClean="0">
                <a:solidFill>
                  <a:srgbClr val="008000"/>
                </a:solidFill>
              </a:rPr>
              <a:t>VT</a:t>
            </a:r>
            <a:r>
              <a:rPr lang="fr-FR" b="1" dirty="0" smtClean="0"/>
              <a:t>P</a:t>
            </a:r>
            <a:endParaRPr lang="fr-FR" b="1" dirty="0" smtClean="0"/>
          </a:p>
        </p:txBody>
      </p:sp>
      <p:cxnSp>
        <p:nvCxnSpPr>
          <p:cNvPr id="24" name="Connecteur droit avec flèche 23"/>
          <p:cNvCxnSpPr>
            <a:stCxn id="32" idx="0"/>
          </p:cNvCxnSpPr>
          <p:nvPr/>
        </p:nvCxnSpPr>
        <p:spPr>
          <a:xfrm flipV="1">
            <a:off x="3527884" y="5396184"/>
            <a:ext cx="612068" cy="47385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3131840" y="5870043"/>
            <a:ext cx="792088" cy="246221"/>
          </a:xfrm>
          <a:prstGeom prst="rect">
            <a:avLst/>
          </a:prstGeom>
          <a:noFill/>
        </p:spPr>
        <p:txBody>
          <a:bodyPr wrap="square" rtlCol="0">
            <a:spAutoFit/>
          </a:bodyPr>
          <a:lstStyle/>
          <a:p>
            <a:r>
              <a:rPr lang="fr-FR" sz="1000" dirty="0" smtClean="0">
                <a:solidFill>
                  <a:srgbClr val="FF0000"/>
                </a:solidFill>
              </a:rPr>
              <a:t>Price band</a:t>
            </a:r>
            <a:endParaRPr lang="fr-FR" sz="1000" dirty="0">
              <a:solidFill>
                <a:srgbClr val="FF0000"/>
              </a:solidFill>
            </a:endParaRPr>
          </a:p>
        </p:txBody>
      </p:sp>
      <p:cxnSp>
        <p:nvCxnSpPr>
          <p:cNvPr id="33" name="Connecteur droit avec flèche 32"/>
          <p:cNvCxnSpPr>
            <a:endCxn id="22" idx="2"/>
          </p:cNvCxnSpPr>
          <p:nvPr/>
        </p:nvCxnSpPr>
        <p:spPr>
          <a:xfrm flipV="1">
            <a:off x="4499992" y="5476903"/>
            <a:ext cx="0" cy="393140"/>
          </a:xfrm>
          <a:prstGeom prst="straightConnector1">
            <a:avLst/>
          </a:prstGeom>
          <a:ln>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4108053" y="5919083"/>
            <a:ext cx="792088" cy="246221"/>
          </a:xfrm>
          <a:prstGeom prst="rect">
            <a:avLst/>
          </a:prstGeom>
          <a:noFill/>
        </p:spPr>
        <p:txBody>
          <a:bodyPr wrap="square" rtlCol="0">
            <a:spAutoFit/>
          </a:bodyPr>
          <a:lstStyle/>
          <a:p>
            <a:pPr algn="ctr"/>
            <a:r>
              <a:rPr lang="fr-FR" sz="1000" dirty="0" err="1" smtClean="0">
                <a:solidFill>
                  <a:srgbClr val="008000"/>
                </a:solidFill>
              </a:rPr>
              <a:t>Track</a:t>
            </a:r>
            <a:r>
              <a:rPr lang="fr-FR" sz="1000" dirty="0" smtClean="0">
                <a:solidFill>
                  <a:srgbClr val="008000"/>
                </a:solidFill>
              </a:rPr>
              <a:t> type</a:t>
            </a:r>
            <a:endParaRPr lang="fr-FR" sz="1000" dirty="0">
              <a:solidFill>
                <a:srgbClr val="008000"/>
              </a:solidFill>
            </a:endParaRPr>
          </a:p>
        </p:txBody>
      </p:sp>
      <p:cxnSp>
        <p:nvCxnSpPr>
          <p:cNvPr id="35" name="Connecteur droit avec flèche 34"/>
          <p:cNvCxnSpPr>
            <a:stCxn id="36" idx="0"/>
          </p:cNvCxnSpPr>
          <p:nvPr/>
        </p:nvCxnSpPr>
        <p:spPr>
          <a:xfrm flipH="1" flipV="1">
            <a:off x="4781204" y="5396185"/>
            <a:ext cx="654892" cy="4738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ZoneTexte 35"/>
          <p:cNvSpPr txBox="1"/>
          <p:nvPr/>
        </p:nvSpPr>
        <p:spPr>
          <a:xfrm>
            <a:off x="5040052" y="5870042"/>
            <a:ext cx="792088" cy="246221"/>
          </a:xfrm>
          <a:prstGeom prst="rect">
            <a:avLst/>
          </a:prstGeom>
          <a:noFill/>
        </p:spPr>
        <p:txBody>
          <a:bodyPr wrap="square" rtlCol="0">
            <a:spAutoFit/>
          </a:bodyPr>
          <a:lstStyle/>
          <a:p>
            <a:r>
              <a:rPr lang="fr-FR" sz="1000" dirty="0" smtClean="0"/>
              <a:t>Music type</a:t>
            </a:r>
            <a:endParaRPr lang="fr-FR" sz="1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en-US" sz="2400" dirty="0" smtClean="0">
                <a:solidFill>
                  <a:schemeClr val="bg1"/>
                </a:solidFill>
                <a:latin typeface="Calibri" pitchFamily="34" charset="0"/>
                <a:cs typeface="Calibri" pitchFamily="34" charset="0"/>
              </a:rPr>
              <a:t>Video pricing – how to calculate a video product price code</a:t>
            </a:r>
            <a:endParaRPr lang="fr-FR" sz="1600" dirty="0">
              <a:solidFill>
                <a:schemeClr val="bg1"/>
              </a:solidFill>
              <a:latin typeface="Calibri" pitchFamily="34" charset="0"/>
              <a:cs typeface="Calibri" pitchFamily="34" charset="0"/>
            </a:endParaRPr>
          </a:p>
        </p:txBody>
      </p:sp>
      <p:sp>
        <p:nvSpPr>
          <p:cNvPr id="5" name="Content Placeholder 2"/>
          <p:cNvSpPr>
            <a:spLocks noGrp="1"/>
          </p:cNvSpPr>
          <p:nvPr>
            <p:ph idx="1"/>
          </p:nvPr>
        </p:nvSpPr>
        <p:spPr>
          <a:xfrm>
            <a:off x="0" y="620688"/>
            <a:ext cx="9144000" cy="3097014"/>
          </a:xfrm>
        </p:spPr>
        <p:txBody>
          <a:bodyPr/>
          <a:lstStyle/>
          <a:p>
            <a:pPr marL="457200" lvl="1" indent="0" algn="just">
              <a:buNone/>
            </a:pPr>
            <a:endParaRPr lang="en-GB" sz="1200" dirty="0" smtClean="0"/>
          </a:p>
          <a:p>
            <a:endParaRPr lang="en-GB" sz="1400" dirty="0" smtClean="0"/>
          </a:p>
          <a:p>
            <a:pPr lvl="0">
              <a:buNone/>
            </a:pPr>
            <a:endParaRPr lang="en-GB" sz="1400" dirty="0" smtClean="0"/>
          </a:p>
          <a:p>
            <a:pPr lvl="0">
              <a:buNone/>
            </a:pPr>
            <a:r>
              <a:rPr lang="en-GB" sz="1400" dirty="0" smtClean="0"/>
              <a:t>	</a:t>
            </a:r>
            <a:endParaRPr lang="en-US" sz="1400" dirty="0" smtClean="0"/>
          </a:p>
          <a:p>
            <a:pPr>
              <a:buNone/>
            </a:pPr>
            <a:r>
              <a:rPr lang="en-GB" sz="1400" dirty="0" smtClean="0"/>
              <a:t> </a:t>
            </a:r>
            <a:endParaRPr lang="en-US" sz="1400" dirty="0" smtClean="0"/>
          </a:p>
          <a:p>
            <a:pPr>
              <a:buNone/>
            </a:pPr>
            <a:r>
              <a:rPr lang="en-GB" sz="1400" dirty="0" smtClean="0"/>
              <a:t>	</a:t>
            </a:r>
            <a:endParaRPr lang="en-US" sz="1400" dirty="0" smtClean="0"/>
          </a:p>
          <a:p>
            <a:endParaRPr lang="en-US" sz="1400" dirty="0"/>
          </a:p>
        </p:txBody>
      </p:sp>
      <p:sp>
        <p:nvSpPr>
          <p:cNvPr id="19" name="Content Placeholder 2"/>
          <p:cNvSpPr txBox="1">
            <a:spLocks/>
          </p:cNvSpPr>
          <p:nvPr/>
        </p:nvSpPr>
        <p:spPr bwMode="auto">
          <a:xfrm>
            <a:off x="0" y="620688"/>
            <a:ext cx="9144000" cy="2232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0" tIns="360000" rIns="360000" bIns="36000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200" b="1">
                <a:solidFill>
                  <a:schemeClr val="tx1"/>
                </a:solidFill>
                <a:latin typeface="+mn-lt"/>
                <a:ea typeface="+mn-ea"/>
                <a:cs typeface="+mn-cs"/>
              </a:defRPr>
            </a:lvl1pPr>
            <a:lvl2pPr marL="742950" indent="-285750" algn="l" rtl="0" eaLnBrk="0" fontAlgn="base" hangingPunct="0">
              <a:spcBef>
                <a:spcPct val="20000"/>
              </a:spcBef>
              <a:spcAft>
                <a:spcPct val="0"/>
              </a:spcAft>
              <a:buBlip>
                <a:blip r:embed="rId3"/>
              </a:buBlip>
              <a:defRPr sz="2000">
                <a:solidFill>
                  <a:schemeClr val="tx1"/>
                </a:solidFill>
                <a:latin typeface="+mn-lt"/>
                <a:cs typeface="+mn-cs"/>
              </a:defRPr>
            </a:lvl2pPr>
            <a:lvl3pPr marL="1143000" indent="-228600" algn="l" rtl="0" eaLnBrk="0" fontAlgn="base" hangingPunct="0">
              <a:spcBef>
                <a:spcPct val="20000"/>
              </a:spcBef>
              <a:spcAft>
                <a:spcPct val="0"/>
              </a:spcAft>
              <a:buBlip>
                <a:blip r:embed="rId4"/>
              </a:buBlip>
              <a:defRPr sz="1600">
                <a:solidFill>
                  <a:schemeClr val="tx1"/>
                </a:solidFill>
                <a:latin typeface="+mn-lt"/>
                <a:cs typeface="+mn-cs"/>
              </a:defRPr>
            </a:lvl3pPr>
            <a:lvl4pPr marL="1600200" indent="-228600" algn="l" rtl="0" eaLnBrk="0" fontAlgn="base" hangingPunct="0">
              <a:spcBef>
                <a:spcPct val="20000"/>
              </a:spcBef>
              <a:spcAft>
                <a:spcPct val="0"/>
              </a:spcAft>
              <a:buChar char="–"/>
              <a:defRPr sz="1400">
                <a:solidFill>
                  <a:schemeClr val="tx1"/>
                </a:solidFill>
                <a:latin typeface="+mn-lt"/>
                <a:cs typeface="+mn-cs"/>
              </a:defRPr>
            </a:lvl4pPr>
            <a:lvl5pPr marL="2057400" indent="-228600" algn="l" rtl="0" eaLnBrk="0" fontAlgn="base" hangingPunct="0">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a:lstStyle>
          <a:p>
            <a:pPr algn="just"/>
            <a:r>
              <a:rPr lang="en-GB" sz="1800" dirty="0" smtClean="0">
                <a:latin typeface="Calibri" pitchFamily="34" charset="0"/>
                <a:cs typeface="Calibri" pitchFamily="34" charset="0"/>
              </a:rPr>
              <a:t>Let’s take an example for a pop video album with 2 tracks</a:t>
            </a:r>
          </a:p>
          <a:p>
            <a:pPr algn="just"/>
            <a:endParaRPr lang="en-GB" sz="1800" dirty="0">
              <a:latin typeface="Calibri" pitchFamily="34" charset="0"/>
              <a:cs typeface="Calibri" pitchFamily="34" charset="0"/>
            </a:endParaRPr>
          </a:p>
          <a:p>
            <a:pPr algn="just"/>
            <a:r>
              <a:rPr lang="en-GB" sz="1800" dirty="0" smtClean="0">
                <a:latin typeface="Calibri" pitchFamily="34" charset="0"/>
                <a:cs typeface="Calibri" pitchFamily="34" charset="0"/>
              </a:rPr>
              <a:t>For the product, we need to get the </a:t>
            </a:r>
            <a:r>
              <a:rPr lang="en-GB" sz="1800" dirty="0" err="1" smtClean="0">
                <a:latin typeface="Calibri" pitchFamily="34" charset="0"/>
                <a:cs typeface="Calibri" pitchFamily="34" charset="0"/>
              </a:rPr>
              <a:t>config</a:t>
            </a:r>
            <a:r>
              <a:rPr lang="en-GB" sz="1800" dirty="0" smtClean="0">
                <a:latin typeface="Calibri" pitchFamily="34" charset="0"/>
                <a:cs typeface="Calibri" pitchFamily="34" charset="0"/>
              </a:rPr>
              <a:t> code and the component count. This is done by doing a lookup in the PRC_VIDEO_CONF table:</a:t>
            </a:r>
          </a:p>
          <a:p>
            <a:pPr algn="just"/>
            <a:endParaRPr lang="en-GB" sz="1800" dirty="0">
              <a:latin typeface="Calibri" pitchFamily="34" charset="0"/>
              <a:cs typeface="Calibri" pitchFamily="34" charset="0"/>
            </a:endParaRPr>
          </a:p>
          <a:p>
            <a:pPr algn="just"/>
            <a:endParaRPr lang="en-GB" sz="1800" dirty="0" smtClean="0">
              <a:latin typeface="Calibri" pitchFamily="34" charset="0"/>
              <a:cs typeface="Calibri" pitchFamily="34" charset="0"/>
            </a:endParaRPr>
          </a:p>
          <a:p>
            <a:pPr algn="just"/>
            <a:endParaRPr lang="en-GB" sz="1800" dirty="0">
              <a:latin typeface="Calibri" pitchFamily="34" charset="0"/>
              <a:cs typeface="Calibri" pitchFamily="34" charset="0"/>
            </a:endParaRPr>
          </a:p>
          <a:p>
            <a:pPr algn="just"/>
            <a:endParaRPr lang="en-GB" sz="1800" dirty="0" smtClean="0">
              <a:latin typeface="Calibri" pitchFamily="34" charset="0"/>
              <a:cs typeface="Calibri" pitchFamily="34" charset="0"/>
            </a:endParaRPr>
          </a:p>
          <a:p>
            <a:pPr algn="just"/>
            <a:endParaRPr lang="en-GB" sz="1800" dirty="0">
              <a:latin typeface="Calibri" pitchFamily="34" charset="0"/>
              <a:cs typeface="Calibri" pitchFamily="34" charset="0"/>
            </a:endParaRPr>
          </a:p>
          <a:p>
            <a:pPr algn="just"/>
            <a:endParaRPr lang="en-GB" sz="1600" dirty="0" smtClean="0">
              <a:latin typeface="Calibri" pitchFamily="34" charset="0"/>
              <a:cs typeface="Calibri" pitchFamily="34" charset="0"/>
            </a:endParaRPr>
          </a:p>
          <a:p>
            <a:pPr algn="just"/>
            <a:endParaRPr lang="en-GB" sz="1400" dirty="0" smtClean="0"/>
          </a:p>
          <a:p>
            <a:endParaRPr lang="en-GB" sz="1400" dirty="0" smtClean="0"/>
          </a:p>
          <a:p>
            <a:pPr>
              <a:buFontTx/>
              <a:buNone/>
            </a:pPr>
            <a:endParaRPr lang="en-GB" sz="1400" dirty="0" smtClean="0"/>
          </a:p>
          <a:p>
            <a:pPr>
              <a:buFontTx/>
              <a:buNone/>
            </a:pPr>
            <a:r>
              <a:rPr lang="en-GB" sz="1400" dirty="0" smtClean="0"/>
              <a:t>	</a:t>
            </a:r>
            <a:endParaRPr lang="en-US" sz="1400" dirty="0" smtClean="0"/>
          </a:p>
          <a:p>
            <a:pPr>
              <a:buFontTx/>
              <a:buNone/>
            </a:pPr>
            <a:r>
              <a:rPr lang="en-GB" sz="1400" dirty="0" smtClean="0"/>
              <a:t> </a:t>
            </a:r>
            <a:endParaRPr lang="en-US" sz="1400" dirty="0" smtClean="0"/>
          </a:p>
          <a:p>
            <a:pPr>
              <a:buFontTx/>
              <a:buNone/>
            </a:pPr>
            <a:r>
              <a:rPr lang="en-GB" sz="1400" dirty="0" smtClean="0"/>
              <a:t>	</a:t>
            </a:r>
            <a:endParaRPr lang="en-US" sz="1400" dirty="0" smtClean="0"/>
          </a:p>
          <a:p>
            <a:endParaRPr lang="en-US" sz="1400" dirty="0"/>
          </a:p>
        </p:txBody>
      </p:sp>
      <p:graphicFrame>
        <p:nvGraphicFramePr>
          <p:cNvPr id="6" name="Tableau 5"/>
          <p:cNvGraphicFramePr>
            <a:graphicFrameLocks noGrp="1"/>
          </p:cNvGraphicFramePr>
          <p:nvPr>
            <p:extLst>
              <p:ext uri="{D42A27DB-BD31-4B8C-83A1-F6EECF244321}">
                <p14:modId xmlns:p14="http://schemas.microsoft.com/office/powerpoint/2010/main" val="2798815679"/>
              </p:ext>
            </p:extLst>
          </p:nvPr>
        </p:nvGraphicFramePr>
        <p:xfrm>
          <a:off x="2123728" y="2430686"/>
          <a:ext cx="4752528" cy="1143000"/>
        </p:xfrm>
        <a:graphic>
          <a:graphicData uri="http://schemas.openxmlformats.org/drawingml/2006/table">
            <a:tbl>
              <a:tblPr>
                <a:tableStyleId>{ED083AE6-46FA-4A59-8FB0-9F97EB10719F}</a:tableStyleId>
              </a:tblPr>
              <a:tblGrid>
                <a:gridCol w="763014"/>
                <a:gridCol w="1207884"/>
                <a:gridCol w="1390815"/>
                <a:gridCol w="1390815"/>
              </a:tblGrid>
              <a:tr h="190500">
                <a:tc>
                  <a:txBody>
                    <a:bodyPr/>
                    <a:lstStyle/>
                    <a:p>
                      <a:pPr algn="l" fontAlgn="b"/>
                      <a:r>
                        <a:rPr lang="fr-FR" sz="1100" b="1" u="none" strike="noStrike" dirty="0" smtClean="0">
                          <a:effectLst/>
                        </a:rPr>
                        <a:t>Music type</a:t>
                      </a:r>
                      <a:endParaRPr lang="fr-FR" sz="1100" b="1" i="0" u="none" strike="noStrike" dirty="0">
                        <a:solidFill>
                          <a:srgbClr val="000000"/>
                        </a:solidFill>
                        <a:effectLst/>
                        <a:latin typeface="Calibri" pitchFamily="34" charset="0"/>
                        <a:cs typeface="Calibri" pitchFamily="34" charset="0"/>
                      </a:endParaRPr>
                    </a:p>
                  </a:txBody>
                  <a:tcPr marL="9525" marR="9525" marT="9525" marB="0" anchor="b">
                    <a:solidFill>
                      <a:schemeClr val="accent3">
                        <a:lumMod val="75000"/>
                      </a:schemeClr>
                    </a:solidFill>
                  </a:tcPr>
                </a:tc>
                <a:tc>
                  <a:txBody>
                    <a:bodyPr/>
                    <a:lstStyle/>
                    <a:p>
                      <a:pPr algn="l" fontAlgn="b"/>
                      <a:r>
                        <a:rPr lang="fr-FR" sz="1100" b="1" u="none" strike="noStrike" dirty="0" smtClean="0">
                          <a:effectLst/>
                        </a:rPr>
                        <a:t>Product type</a:t>
                      </a:r>
                      <a:endParaRPr lang="fr-FR" sz="1100" b="1" i="0" u="none" strike="noStrike" dirty="0">
                        <a:solidFill>
                          <a:srgbClr val="000000"/>
                        </a:solidFill>
                        <a:effectLst/>
                        <a:latin typeface="Calibri" pitchFamily="34" charset="0"/>
                        <a:cs typeface="Calibri" pitchFamily="34" charset="0"/>
                      </a:endParaRPr>
                    </a:p>
                  </a:txBody>
                  <a:tcPr marL="9525" marR="9525" marT="9525" marB="0" anchor="b">
                    <a:solidFill>
                      <a:schemeClr val="accent3">
                        <a:lumMod val="75000"/>
                      </a:schemeClr>
                    </a:solidFill>
                  </a:tcPr>
                </a:tc>
                <a:tc>
                  <a:txBody>
                    <a:bodyPr/>
                    <a:lstStyle/>
                    <a:p>
                      <a:pPr algn="l" fontAlgn="b"/>
                      <a:r>
                        <a:rPr lang="fr-FR" sz="1100" b="1" u="none" strike="noStrike" dirty="0" smtClean="0">
                          <a:effectLst/>
                        </a:rPr>
                        <a:t>Config code</a:t>
                      </a:r>
                      <a:endParaRPr lang="fr-FR" sz="1100" b="1" i="0" u="none" strike="noStrike" dirty="0">
                        <a:solidFill>
                          <a:srgbClr val="000000"/>
                        </a:solidFill>
                        <a:effectLst/>
                        <a:latin typeface="Calibri" pitchFamily="34" charset="0"/>
                        <a:cs typeface="Calibri" pitchFamily="34" charset="0"/>
                      </a:endParaRPr>
                    </a:p>
                  </a:txBody>
                  <a:tcPr marL="9525" marR="9525" marT="9525" marB="0" anchor="b">
                    <a:solidFill>
                      <a:schemeClr val="accent3">
                        <a:lumMod val="75000"/>
                      </a:schemeClr>
                    </a:solidFill>
                  </a:tcPr>
                </a:tc>
                <a:tc>
                  <a:txBody>
                    <a:bodyPr/>
                    <a:lstStyle/>
                    <a:p>
                      <a:pPr algn="l" fontAlgn="b"/>
                      <a:r>
                        <a:rPr lang="fr-FR" sz="1100" b="1" u="none" strike="noStrike" dirty="0" smtClean="0">
                          <a:effectLst/>
                        </a:rPr>
                        <a:t>Component count</a:t>
                      </a:r>
                      <a:endParaRPr lang="fr-FR" sz="1100" b="1" i="0" u="none" strike="noStrike" dirty="0">
                        <a:solidFill>
                          <a:srgbClr val="000000"/>
                        </a:solidFill>
                        <a:effectLst/>
                        <a:latin typeface="Calibri" pitchFamily="34" charset="0"/>
                        <a:cs typeface="Calibri" pitchFamily="34" charset="0"/>
                      </a:endParaRPr>
                    </a:p>
                  </a:txBody>
                  <a:tcPr marL="9525" marR="9525" marT="9525" marB="0" anchor="b">
                    <a:solidFill>
                      <a:schemeClr val="accent3">
                        <a:lumMod val="75000"/>
                      </a:schemeClr>
                    </a:solidFill>
                  </a:tcPr>
                </a:tc>
              </a:tr>
              <a:tr h="190500">
                <a:tc>
                  <a:txBody>
                    <a:bodyPr/>
                    <a:lstStyle/>
                    <a:p>
                      <a:pPr algn="l" fontAlgn="b"/>
                      <a:r>
                        <a:rPr lang="fr-FR" sz="1100" u="none" strike="noStrike" dirty="0">
                          <a:effectLst/>
                        </a:rPr>
                        <a:t>POP</a:t>
                      </a:r>
                      <a:endParaRPr lang="fr-FR" sz="1100" b="0" i="0" u="none" strike="noStrike" dirty="0">
                        <a:solidFill>
                          <a:srgbClr val="000000"/>
                        </a:solidFill>
                        <a:effectLst/>
                        <a:latin typeface="Calibri" pitchFamily="34" charset="0"/>
                        <a:cs typeface="Calibri" pitchFamily="34" charset="0"/>
                      </a:endParaRPr>
                    </a:p>
                  </a:txBody>
                  <a:tcPr marL="9525" marR="9525" marT="9525" marB="0" anchor="b"/>
                </a:tc>
                <a:tc>
                  <a:txBody>
                    <a:bodyPr/>
                    <a:lstStyle/>
                    <a:p>
                      <a:pPr algn="l" fontAlgn="b"/>
                      <a:r>
                        <a:rPr lang="fr-FR" sz="1100" u="none" strike="noStrike" dirty="0">
                          <a:effectLst/>
                        </a:rPr>
                        <a:t>ALBVIDEO</a:t>
                      </a:r>
                      <a:endParaRPr lang="fr-FR" sz="1100" b="0" i="0" u="none" strike="noStrike" dirty="0">
                        <a:solidFill>
                          <a:srgbClr val="000000"/>
                        </a:solidFill>
                        <a:effectLst/>
                        <a:latin typeface="Calibri" pitchFamily="34" charset="0"/>
                        <a:cs typeface="Calibri" pitchFamily="34" charset="0"/>
                      </a:endParaRPr>
                    </a:p>
                  </a:txBody>
                  <a:tcPr marL="9525" marR="9525" marT="9525" marB="0" anchor="b"/>
                </a:tc>
                <a:tc>
                  <a:txBody>
                    <a:bodyPr/>
                    <a:lstStyle/>
                    <a:p>
                      <a:pPr algn="l" fontAlgn="b"/>
                      <a:r>
                        <a:rPr lang="fr-FR" sz="1100" u="none" strike="noStrike" dirty="0">
                          <a:effectLst/>
                        </a:rPr>
                        <a:t>P</a:t>
                      </a:r>
                      <a:endParaRPr lang="fr-FR" sz="1100" b="0" i="0" u="none" strike="noStrike" dirty="0">
                        <a:solidFill>
                          <a:srgbClr val="000000"/>
                        </a:solidFill>
                        <a:effectLst/>
                        <a:latin typeface="Calibri" pitchFamily="34" charset="0"/>
                        <a:cs typeface="Calibri" pitchFamily="34" charset="0"/>
                      </a:endParaRPr>
                    </a:p>
                  </a:txBody>
                  <a:tcPr marL="9525" marR="9525" marT="9525" marB="0" anchor="b"/>
                </a:tc>
                <a:tc>
                  <a:txBody>
                    <a:bodyPr/>
                    <a:lstStyle/>
                    <a:p>
                      <a:pPr algn="l" fontAlgn="b"/>
                      <a:r>
                        <a:rPr lang="fr-FR" sz="1100" u="none" strike="noStrike" dirty="0">
                          <a:effectLst/>
                        </a:rPr>
                        <a:t>(1)</a:t>
                      </a:r>
                      <a:endParaRPr lang="fr-FR" sz="1100" b="0" i="0" u="none" strike="noStrike" dirty="0">
                        <a:solidFill>
                          <a:srgbClr val="000000"/>
                        </a:solidFill>
                        <a:effectLst/>
                        <a:latin typeface="Calibri" pitchFamily="34" charset="0"/>
                        <a:cs typeface="Calibri" pitchFamily="34" charset="0"/>
                      </a:endParaRPr>
                    </a:p>
                  </a:txBody>
                  <a:tcPr marL="9525" marR="9525" marT="9525" marB="0" anchor="b"/>
                </a:tc>
              </a:tr>
              <a:tr h="190500">
                <a:tc>
                  <a:txBody>
                    <a:bodyPr/>
                    <a:lstStyle/>
                    <a:p>
                      <a:pPr algn="l" fontAlgn="b"/>
                      <a:r>
                        <a:rPr lang="fr-FR" sz="1100" u="none" strike="noStrike">
                          <a:effectLst/>
                        </a:rPr>
                        <a:t>POP</a:t>
                      </a:r>
                      <a:endParaRPr lang="fr-FR" sz="1100" b="0" i="0" u="none" strike="noStrike">
                        <a:solidFill>
                          <a:srgbClr val="000000"/>
                        </a:solidFill>
                        <a:effectLst/>
                        <a:latin typeface="Calibri" pitchFamily="34" charset="0"/>
                        <a:cs typeface="Calibri" pitchFamily="34" charset="0"/>
                      </a:endParaRPr>
                    </a:p>
                  </a:txBody>
                  <a:tcPr marL="9525" marR="9525" marT="9525" marB="0" anchor="b"/>
                </a:tc>
                <a:tc>
                  <a:txBody>
                    <a:bodyPr/>
                    <a:lstStyle/>
                    <a:p>
                      <a:pPr algn="l" fontAlgn="b"/>
                      <a:r>
                        <a:rPr lang="fr-FR" sz="1100" u="none" strike="noStrike" dirty="0">
                          <a:effectLst/>
                        </a:rPr>
                        <a:t>ALBVPACK</a:t>
                      </a:r>
                      <a:endParaRPr lang="fr-FR" sz="1100" b="0" i="0" u="none" strike="noStrike" dirty="0">
                        <a:solidFill>
                          <a:srgbClr val="000000"/>
                        </a:solidFill>
                        <a:effectLst/>
                        <a:latin typeface="Calibri" pitchFamily="34" charset="0"/>
                        <a:cs typeface="Calibri" pitchFamily="34" charset="0"/>
                      </a:endParaRPr>
                    </a:p>
                  </a:txBody>
                  <a:tcPr marL="9525" marR="9525" marT="9525" marB="0" anchor="b"/>
                </a:tc>
                <a:tc>
                  <a:txBody>
                    <a:bodyPr/>
                    <a:lstStyle/>
                    <a:p>
                      <a:pPr algn="l" fontAlgn="b"/>
                      <a:r>
                        <a:rPr lang="fr-FR" sz="1100" u="none" strike="noStrike" dirty="0">
                          <a:effectLst/>
                        </a:rPr>
                        <a:t>P</a:t>
                      </a:r>
                      <a:endParaRPr lang="fr-FR" sz="1100" b="0" i="0" u="none" strike="noStrike" dirty="0">
                        <a:solidFill>
                          <a:srgbClr val="000000"/>
                        </a:solidFill>
                        <a:effectLst/>
                        <a:latin typeface="Calibri" pitchFamily="34" charset="0"/>
                        <a:cs typeface="Calibri" pitchFamily="34" charset="0"/>
                      </a:endParaRPr>
                    </a:p>
                  </a:txBody>
                  <a:tcPr marL="9525" marR="9525" marT="9525" marB="0" anchor="b"/>
                </a:tc>
                <a:tc>
                  <a:txBody>
                    <a:bodyPr/>
                    <a:lstStyle/>
                    <a:p>
                      <a:pPr algn="l" fontAlgn="b"/>
                      <a:r>
                        <a:rPr lang="fr-FR" sz="1100" u="none" strike="noStrike">
                          <a:effectLst/>
                        </a:rPr>
                        <a:t>(2)</a:t>
                      </a:r>
                      <a:endParaRPr lang="fr-FR" sz="1100" b="0" i="0" u="none" strike="noStrike">
                        <a:solidFill>
                          <a:srgbClr val="000000"/>
                        </a:solidFill>
                        <a:effectLst/>
                        <a:latin typeface="Calibri" pitchFamily="34" charset="0"/>
                        <a:cs typeface="Calibri" pitchFamily="34" charset="0"/>
                      </a:endParaRPr>
                    </a:p>
                  </a:txBody>
                  <a:tcPr marL="9525" marR="9525" marT="9525" marB="0" anchor="b"/>
                </a:tc>
              </a:tr>
              <a:tr h="190500">
                <a:tc>
                  <a:txBody>
                    <a:bodyPr/>
                    <a:lstStyle/>
                    <a:p>
                      <a:pPr algn="l" fontAlgn="b"/>
                      <a:r>
                        <a:rPr lang="fr-FR" sz="1100" u="none" strike="noStrike">
                          <a:effectLst/>
                        </a:rPr>
                        <a:t>POP</a:t>
                      </a:r>
                      <a:endParaRPr lang="fr-FR" sz="1100" b="0" i="0" u="none" strike="noStrike">
                        <a:solidFill>
                          <a:srgbClr val="000000"/>
                        </a:solidFill>
                        <a:effectLst/>
                        <a:latin typeface="Calibri" pitchFamily="34" charset="0"/>
                        <a:cs typeface="Calibri" pitchFamily="34" charset="0"/>
                      </a:endParaRPr>
                    </a:p>
                  </a:txBody>
                  <a:tcPr marL="9525" marR="9525" marT="9525" marB="0" anchor="b"/>
                </a:tc>
                <a:tc>
                  <a:txBody>
                    <a:bodyPr/>
                    <a:lstStyle/>
                    <a:p>
                      <a:pPr algn="l" fontAlgn="b"/>
                      <a:r>
                        <a:rPr lang="fr-FR" sz="1100" u="none" strike="noStrike" dirty="0">
                          <a:effectLst/>
                        </a:rPr>
                        <a:t>LONGVIDEO</a:t>
                      </a:r>
                      <a:endParaRPr lang="fr-FR" sz="1100" b="0" i="0" u="none" strike="noStrike" dirty="0">
                        <a:solidFill>
                          <a:srgbClr val="000000"/>
                        </a:solidFill>
                        <a:effectLst/>
                        <a:latin typeface="Calibri" pitchFamily="34" charset="0"/>
                        <a:cs typeface="Calibri" pitchFamily="34" charset="0"/>
                      </a:endParaRPr>
                    </a:p>
                  </a:txBody>
                  <a:tcPr marL="9525" marR="9525" marT="9525" marB="0" anchor="b"/>
                </a:tc>
                <a:tc>
                  <a:txBody>
                    <a:bodyPr/>
                    <a:lstStyle/>
                    <a:p>
                      <a:pPr algn="l" fontAlgn="b"/>
                      <a:r>
                        <a:rPr lang="fr-FR" sz="1100" u="none" strike="noStrike" dirty="0">
                          <a:effectLst/>
                        </a:rPr>
                        <a:t>P</a:t>
                      </a:r>
                      <a:endParaRPr lang="fr-FR" sz="1100" b="0" i="0" u="none" strike="noStrike" dirty="0">
                        <a:solidFill>
                          <a:srgbClr val="000000"/>
                        </a:solidFill>
                        <a:effectLst/>
                        <a:latin typeface="Calibri" pitchFamily="34" charset="0"/>
                        <a:cs typeface="Calibri" pitchFamily="34" charset="0"/>
                      </a:endParaRPr>
                    </a:p>
                  </a:txBody>
                  <a:tcPr marL="9525" marR="9525" marT="9525" marB="0" anchor="b"/>
                </a:tc>
                <a:tc>
                  <a:txBody>
                    <a:bodyPr/>
                    <a:lstStyle/>
                    <a:p>
                      <a:pPr algn="l" fontAlgn="b"/>
                      <a:r>
                        <a:rPr lang="fr-FR" sz="1100" u="none" strike="noStrike" dirty="0">
                          <a:effectLst/>
                        </a:rPr>
                        <a:t>(1)</a:t>
                      </a:r>
                      <a:endParaRPr lang="fr-FR" sz="1100" b="0" i="0" u="none" strike="noStrike" dirty="0">
                        <a:solidFill>
                          <a:srgbClr val="000000"/>
                        </a:solidFill>
                        <a:effectLst/>
                        <a:latin typeface="Calibri" pitchFamily="34" charset="0"/>
                        <a:cs typeface="Calibri" pitchFamily="34" charset="0"/>
                      </a:endParaRPr>
                    </a:p>
                  </a:txBody>
                  <a:tcPr marL="9525" marR="9525" marT="9525" marB="0" anchor="b"/>
                </a:tc>
              </a:tr>
              <a:tr h="190500">
                <a:tc>
                  <a:txBody>
                    <a:bodyPr/>
                    <a:lstStyle/>
                    <a:p>
                      <a:pPr algn="l" fontAlgn="b"/>
                      <a:r>
                        <a:rPr lang="fr-FR" sz="1100" u="none" strike="noStrike">
                          <a:effectLst/>
                        </a:rPr>
                        <a:t>POP</a:t>
                      </a:r>
                      <a:endParaRPr lang="fr-FR" sz="1100" b="0" i="0" u="none" strike="noStrike">
                        <a:solidFill>
                          <a:srgbClr val="000000"/>
                        </a:solidFill>
                        <a:effectLst/>
                        <a:latin typeface="Calibri" pitchFamily="34" charset="0"/>
                        <a:cs typeface="Calibri" pitchFamily="34" charset="0"/>
                      </a:endParaRPr>
                    </a:p>
                  </a:txBody>
                  <a:tcPr marL="9525" marR="9525" marT="9525" marB="0" anchor="b"/>
                </a:tc>
                <a:tc>
                  <a:txBody>
                    <a:bodyPr/>
                    <a:lstStyle/>
                    <a:p>
                      <a:pPr algn="l" fontAlgn="b"/>
                      <a:r>
                        <a:rPr lang="fr-FR" sz="1100" u="none" strike="noStrike">
                          <a:effectLst/>
                        </a:rPr>
                        <a:t>SHORTVIDEO</a:t>
                      </a:r>
                      <a:endParaRPr lang="fr-FR" sz="1100" b="0" i="0" u="none" strike="noStrike">
                        <a:solidFill>
                          <a:srgbClr val="000000"/>
                        </a:solidFill>
                        <a:effectLst/>
                        <a:latin typeface="Calibri" pitchFamily="34" charset="0"/>
                        <a:cs typeface="Calibri" pitchFamily="34" charset="0"/>
                      </a:endParaRPr>
                    </a:p>
                  </a:txBody>
                  <a:tcPr marL="9525" marR="9525" marT="9525" marB="0" anchor="b"/>
                </a:tc>
                <a:tc>
                  <a:txBody>
                    <a:bodyPr/>
                    <a:lstStyle/>
                    <a:p>
                      <a:pPr algn="l" fontAlgn="b"/>
                      <a:r>
                        <a:rPr lang="fr-FR" sz="1100" u="none" strike="noStrike">
                          <a:effectLst/>
                        </a:rPr>
                        <a:t>EP</a:t>
                      </a:r>
                      <a:endParaRPr lang="fr-FR" sz="1100" b="0" i="0" u="none" strike="noStrike">
                        <a:solidFill>
                          <a:srgbClr val="000000"/>
                        </a:solidFill>
                        <a:effectLst/>
                        <a:latin typeface="Calibri" pitchFamily="34" charset="0"/>
                        <a:cs typeface="Calibri" pitchFamily="34" charset="0"/>
                      </a:endParaRPr>
                    </a:p>
                  </a:txBody>
                  <a:tcPr marL="9525" marR="9525" marT="9525" marB="0" anchor="b"/>
                </a:tc>
                <a:tc>
                  <a:txBody>
                    <a:bodyPr/>
                    <a:lstStyle/>
                    <a:p>
                      <a:pPr algn="l" fontAlgn="b"/>
                      <a:r>
                        <a:rPr lang="fr-FR" sz="1100" u="none" strike="noStrike" dirty="0">
                          <a:effectLst/>
                        </a:rPr>
                        <a:t>(1)</a:t>
                      </a:r>
                      <a:endParaRPr lang="fr-FR" sz="1100" b="0" i="0" u="none" strike="noStrike" dirty="0">
                        <a:solidFill>
                          <a:srgbClr val="000000"/>
                        </a:solidFill>
                        <a:effectLst/>
                        <a:latin typeface="Calibri" pitchFamily="34" charset="0"/>
                        <a:cs typeface="Calibri" pitchFamily="34" charset="0"/>
                      </a:endParaRPr>
                    </a:p>
                  </a:txBody>
                  <a:tcPr marL="9525" marR="9525" marT="9525" marB="0" anchor="b"/>
                </a:tc>
              </a:tr>
              <a:tr h="190500">
                <a:tc>
                  <a:txBody>
                    <a:bodyPr/>
                    <a:lstStyle/>
                    <a:p>
                      <a:pPr algn="l" fontAlgn="b"/>
                      <a:r>
                        <a:rPr lang="fr-FR" sz="1100" u="none" strike="noStrike">
                          <a:effectLst/>
                        </a:rPr>
                        <a:t>POP</a:t>
                      </a:r>
                      <a:endParaRPr lang="fr-FR" sz="1100" b="0" i="0" u="none" strike="noStrike">
                        <a:solidFill>
                          <a:srgbClr val="000000"/>
                        </a:solidFill>
                        <a:effectLst/>
                        <a:latin typeface="Calibri" pitchFamily="34" charset="0"/>
                        <a:cs typeface="Calibri" pitchFamily="34" charset="0"/>
                      </a:endParaRPr>
                    </a:p>
                  </a:txBody>
                  <a:tcPr marL="9525" marR="9525" marT="9525" marB="0" anchor="b"/>
                </a:tc>
                <a:tc>
                  <a:txBody>
                    <a:bodyPr/>
                    <a:lstStyle/>
                    <a:p>
                      <a:pPr algn="l" fontAlgn="b"/>
                      <a:r>
                        <a:rPr lang="fr-FR" sz="1100" u="none" strike="noStrike">
                          <a:effectLst/>
                        </a:rPr>
                        <a:t>SINGLVIDEO</a:t>
                      </a:r>
                      <a:endParaRPr lang="fr-FR" sz="1100" b="0" i="0" u="none" strike="noStrike">
                        <a:solidFill>
                          <a:srgbClr val="000000"/>
                        </a:solidFill>
                        <a:effectLst/>
                        <a:latin typeface="Calibri" pitchFamily="34" charset="0"/>
                        <a:cs typeface="Calibri" pitchFamily="34" charset="0"/>
                      </a:endParaRPr>
                    </a:p>
                  </a:txBody>
                  <a:tcPr marL="9525" marR="9525" marT="9525" marB="0" anchor="b"/>
                </a:tc>
                <a:tc>
                  <a:txBody>
                    <a:bodyPr/>
                    <a:lstStyle/>
                    <a:p>
                      <a:pPr algn="l" fontAlgn="b"/>
                      <a:r>
                        <a:rPr lang="fr-FR" sz="1100" u="none" strike="noStrike" dirty="0">
                          <a:effectLst/>
                        </a:rPr>
                        <a:t>Z</a:t>
                      </a:r>
                      <a:endParaRPr lang="fr-FR" sz="1100" b="0" i="0" u="none" strike="noStrike" dirty="0">
                        <a:solidFill>
                          <a:srgbClr val="000000"/>
                        </a:solidFill>
                        <a:effectLst/>
                        <a:latin typeface="Calibri" pitchFamily="34" charset="0"/>
                        <a:cs typeface="Calibri" pitchFamily="34" charset="0"/>
                      </a:endParaRPr>
                    </a:p>
                  </a:txBody>
                  <a:tcPr marL="9525" marR="9525" marT="9525" marB="0" anchor="b"/>
                </a:tc>
                <a:tc>
                  <a:txBody>
                    <a:bodyPr/>
                    <a:lstStyle/>
                    <a:p>
                      <a:pPr algn="l" fontAlgn="b"/>
                      <a:r>
                        <a:rPr lang="fr-FR" sz="1100" u="none" strike="noStrike" dirty="0">
                          <a:effectLst/>
                        </a:rPr>
                        <a:t>(1)</a:t>
                      </a:r>
                      <a:endParaRPr lang="fr-FR" sz="1100" b="0" i="0" u="none" strike="noStrike" dirty="0">
                        <a:solidFill>
                          <a:srgbClr val="000000"/>
                        </a:solidFill>
                        <a:effectLst/>
                        <a:latin typeface="Calibri" pitchFamily="34" charset="0"/>
                        <a:cs typeface="Calibri" pitchFamily="34" charset="0"/>
                      </a:endParaRPr>
                    </a:p>
                  </a:txBody>
                  <a:tcPr marL="9525" marR="9525" marT="9525" marB="0" anchor="b"/>
                </a:tc>
              </a:tr>
            </a:tbl>
          </a:graphicData>
        </a:graphic>
      </p:graphicFrame>
      <p:sp>
        <p:nvSpPr>
          <p:cNvPr id="2" name="Rectangle 1"/>
          <p:cNvSpPr/>
          <p:nvPr/>
        </p:nvSpPr>
        <p:spPr>
          <a:xfrm>
            <a:off x="2123728" y="2608106"/>
            <a:ext cx="1984325"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Content Placeholder 2"/>
          <p:cNvSpPr txBox="1">
            <a:spLocks/>
          </p:cNvSpPr>
          <p:nvPr/>
        </p:nvSpPr>
        <p:spPr bwMode="auto">
          <a:xfrm>
            <a:off x="3597" y="3501008"/>
            <a:ext cx="9032899" cy="1440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0" tIns="360000" rIns="360000" bIns="36000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200" b="1">
                <a:solidFill>
                  <a:schemeClr val="tx1"/>
                </a:solidFill>
                <a:latin typeface="+mn-lt"/>
                <a:ea typeface="+mn-ea"/>
                <a:cs typeface="+mn-cs"/>
              </a:defRPr>
            </a:lvl1pPr>
            <a:lvl2pPr marL="742950" indent="-285750" algn="l" rtl="0" eaLnBrk="0" fontAlgn="base" hangingPunct="0">
              <a:spcBef>
                <a:spcPct val="20000"/>
              </a:spcBef>
              <a:spcAft>
                <a:spcPct val="0"/>
              </a:spcAft>
              <a:buBlip>
                <a:blip r:embed="rId3"/>
              </a:buBlip>
              <a:defRPr sz="2000">
                <a:solidFill>
                  <a:schemeClr val="tx1"/>
                </a:solidFill>
                <a:latin typeface="+mn-lt"/>
                <a:cs typeface="+mn-cs"/>
              </a:defRPr>
            </a:lvl2pPr>
            <a:lvl3pPr marL="1143000" indent="-228600" algn="l" rtl="0" eaLnBrk="0" fontAlgn="base" hangingPunct="0">
              <a:spcBef>
                <a:spcPct val="20000"/>
              </a:spcBef>
              <a:spcAft>
                <a:spcPct val="0"/>
              </a:spcAft>
              <a:buBlip>
                <a:blip r:embed="rId4"/>
              </a:buBlip>
              <a:defRPr sz="1600">
                <a:solidFill>
                  <a:schemeClr val="tx1"/>
                </a:solidFill>
                <a:latin typeface="+mn-lt"/>
                <a:cs typeface="+mn-cs"/>
              </a:defRPr>
            </a:lvl3pPr>
            <a:lvl4pPr marL="1600200" indent="-228600" algn="l" rtl="0" eaLnBrk="0" fontAlgn="base" hangingPunct="0">
              <a:spcBef>
                <a:spcPct val="20000"/>
              </a:spcBef>
              <a:spcAft>
                <a:spcPct val="0"/>
              </a:spcAft>
              <a:buChar char="–"/>
              <a:defRPr sz="1400">
                <a:solidFill>
                  <a:schemeClr val="tx1"/>
                </a:solidFill>
                <a:latin typeface="+mn-lt"/>
                <a:cs typeface="+mn-cs"/>
              </a:defRPr>
            </a:lvl4pPr>
            <a:lvl5pPr marL="2057400" indent="-228600" algn="l" rtl="0" eaLnBrk="0" fontAlgn="base" hangingPunct="0">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a:lstStyle>
          <a:p>
            <a:pPr algn="just"/>
            <a:r>
              <a:rPr lang="en-GB" sz="1800" dirty="0" err="1" smtClean="0">
                <a:latin typeface="Calibri" pitchFamily="34" charset="0"/>
                <a:cs typeface="Calibri" pitchFamily="34" charset="0"/>
              </a:rPr>
              <a:t>Config</a:t>
            </a:r>
            <a:r>
              <a:rPr lang="en-GB" sz="1800" dirty="0" smtClean="0">
                <a:latin typeface="Calibri" pitchFamily="34" charset="0"/>
                <a:cs typeface="Calibri" pitchFamily="34" charset="0"/>
              </a:rPr>
              <a:t> is then P and component count (2). We now have the component count, the </a:t>
            </a:r>
            <a:r>
              <a:rPr lang="en-GB" sz="1800" dirty="0" err="1" smtClean="0">
                <a:latin typeface="Calibri" pitchFamily="34" charset="0"/>
                <a:cs typeface="Calibri" pitchFamily="34" charset="0"/>
              </a:rPr>
              <a:t>config</a:t>
            </a:r>
            <a:r>
              <a:rPr lang="en-GB" sz="1800" dirty="0" smtClean="0">
                <a:latin typeface="Calibri" pitchFamily="34" charset="0"/>
                <a:cs typeface="Calibri" pitchFamily="34" charset="0"/>
              </a:rPr>
              <a:t> code, the default price band (T) and the music type which can be used to find the price code in the PRC_REFERENTIAL table:</a:t>
            </a:r>
            <a:endParaRPr lang="en-GB" sz="1800" dirty="0">
              <a:latin typeface="Calibri" pitchFamily="34" charset="0"/>
              <a:cs typeface="Calibri" pitchFamily="34" charset="0"/>
            </a:endParaRPr>
          </a:p>
          <a:p>
            <a:pPr algn="just"/>
            <a:endParaRPr lang="en-GB" sz="1800" dirty="0" smtClean="0">
              <a:latin typeface="Calibri" pitchFamily="34" charset="0"/>
              <a:cs typeface="Calibri" pitchFamily="34" charset="0"/>
            </a:endParaRPr>
          </a:p>
          <a:p>
            <a:pPr algn="just"/>
            <a:endParaRPr lang="en-GB" sz="1800" dirty="0">
              <a:latin typeface="Calibri" pitchFamily="34" charset="0"/>
              <a:cs typeface="Calibri" pitchFamily="34" charset="0"/>
            </a:endParaRPr>
          </a:p>
          <a:p>
            <a:pPr algn="just"/>
            <a:endParaRPr lang="en-GB" sz="1800" dirty="0" smtClean="0">
              <a:latin typeface="Calibri" pitchFamily="34" charset="0"/>
              <a:cs typeface="Calibri" pitchFamily="34" charset="0"/>
            </a:endParaRPr>
          </a:p>
          <a:p>
            <a:pPr algn="just"/>
            <a:endParaRPr lang="en-GB" sz="1800" dirty="0">
              <a:latin typeface="Calibri" pitchFamily="34" charset="0"/>
              <a:cs typeface="Calibri" pitchFamily="34" charset="0"/>
            </a:endParaRPr>
          </a:p>
          <a:p>
            <a:pPr algn="just"/>
            <a:endParaRPr lang="en-GB" sz="1600" dirty="0" smtClean="0">
              <a:latin typeface="Calibri" pitchFamily="34" charset="0"/>
              <a:cs typeface="Calibri" pitchFamily="34" charset="0"/>
            </a:endParaRPr>
          </a:p>
          <a:p>
            <a:pPr algn="just"/>
            <a:endParaRPr lang="en-GB" sz="1400" dirty="0" smtClean="0"/>
          </a:p>
          <a:p>
            <a:endParaRPr lang="en-GB" sz="1400" dirty="0" smtClean="0"/>
          </a:p>
          <a:p>
            <a:pPr>
              <a:buFontTx/>
              <a:buNone/>
            </a:pPr>
            <a:endParaRPr lang="en-GB" sz="1400" dirty="0" smtClean="0"/>
          </a:p>
          <a:p>
            <a:pPr>
              <a:buFontTx/>
              <a:buNone/>
            </a:pPr>
            <a:r>
              <a:rPr lang="en-GB" sz="1400" dirty="0" smtClean="0"/>
              <a:t>	</a:t>
            </a:r>
            <a:endParaRPr lang="en-US" sz="1400" dirty="0" smtClean="0"/>
          </a:p>
          <a:p>
            <a:pPr>
              <a:buFontTx/>
              <a:buNone/>
            </a:pPr>
            <a:r>
              <a:rPr lang="en-GB" sz="1400" dirty="0" smtClean="0"/>
              <a:t> </a:t>
            </a:r>
            <a:endParaRPr lang="en-US" sz="1400" dirty="0" smtClean="0"/>
          </a:p>
          <a:p>
            <a:pPr>
              <a:buFontTx/>
              <a:buNone/>
            </a:pPr>
            <a:r>
              <a:rPr lang="en-GB" sz="1400" dirty="0" smtClean="0"/>
              <a:t>	</a:t>
            </a:r>
            <a:endParaRPr lang="en-US" sz="1400" dirty="0" smtClean="0"/>
          </a:p>
          <a:p>
            <a:endParaRPr lang="en-US" sz="1400" dirty="0"/>
          </a:p>
        </p:txBody>
      </p:sp>
      <p:graphicFrame>
        <p:nvGraphicFramePr>
          <p:cNvPr id="4" name="Tableau 3"/>
          <p:cNvGraphicFramePr>
            <a:graphicFrameLocks noGrp="1"/>
          </p:cNvGraphicFramePr>
          <p:nvPr>
            <p:extLst>
              <p:ext uri="{D42A27DB-BD31-4B8C-83A1-F6EECF244321}">
                <p14:modId xmlns:p14="http://schemas.microsoft.com/office/powerpoint/2010/main" val="3209119370"/>
              </p:ext>
            </p:extLst>
          </p:nvPr>
        </p:nvGraphicFramePr>
        <p:xfrm>
          <a:off x="1921699" y="4869830"/>
          <a:ext cx="5112569" cy="1070610"/>
        </p:xfrm>
        <a:graphic>
          <a:graphicData uri="http://schemas.openxmlformats.org/drawingml/2006/table">
            <a:tbl>
              <a:tblPr>
                <a:tableStyleId>{616DA210-FB5B-4158-B5E0-FEB733F419BA}</a:tableStyleId>
              </a:tblPr>
              <a:tblGrid>
                <a:gridCol w="839847"/>
                <a:gridCol w="839847"/>
                <a:gridCol w="913334"/>
                <a:gridCol w="839847"/>
                <a:gridCol w="839847"/>
                <a:gridCol w="839847"/>
              </a:tblGrid>
              <a:tr h="190500">
                <a:tc>
                  <a:txBody>
                    <a:bodyPr/>
                    <a:lstStyle/>
                    <a:p>
                      <a:pPr algn="l" fontAlgn="b"/>
                      <a:r>
                        <a:rPr lang="fr-FR" sz="1100" b="1" u="none" strike="noStrike" dirty="0" smtClean="0">
                          <a:effectLst/>
                        </a:rPr>
                        <a:t>Music type</a:t>
                      </a:r>
                      <a:endParaRPr lang="fr-FR" sz="1100" b="1" i="0" u="none" strike="noStrike" dirty="0">
                        <a:solidFill>
                          <a:srgbClr val="000000"/>
                        </a:solidFill>
                        <a:effectLst/>
                        <a:latin typeface="Calibri"/>
                      </a:endParaRPr>
                    </a:p>
                  </a:txBody>
                  <a:tcPr marL="9525" marR="9525" marT="9525" marB="0" anchor="b">
                    <a:solidFill>
                      <a:schemeClr val="accent3">
                        <a:lumMod val="85000"/>
                      </a:schemeClr>
                    </a:solidFill>
                  </a:tcPr>
                </a:tc>
                <a:tc>
                  <a:txBody>
                    <a:bodyPr/>
                    <a:lstStyle/>
                    <a:p>
                      <a:pPr algn="l" fontAlgn="b"/>
                      <a:r>
                        <a:rPr lang="fr-FR" sz="1100" b="1" u="none" strike="noStrike" dirty="0" smtClean="0">
                          <a:effectLst/>
                        </a:rPr>
                        <a:t>Price code</a:t>
                      </a:r>
                      <a:endParaRPr lang="fr-FR" sz="1100" b="1" i="0" u="none" strike="noStrike" dirty="0">
                        <a:solidFill>
                          <a:srgbClr val="000000"/>
                        </a:solidFill>
                        <a:effectLst/>
                        <a:latin typeface="Calibri"/>
                      </a:endParaRPr>
                    </a:p>
                  </a:txBody>
                  <a:tcPr marL="9525" marR="9525" marT="9525" marB="0" anchor="b">
                    <a:solidFill>
                      <a:schemeClr val="accent3">
                        <a:lumMod val="85000"/>
                      </a:schemeClr>
                    </a:solidFill>
                  </a:tcPr>
                </a:tc>
                <a:tc>
                  <a:txBody>
                    <a:bodyPr/>
                    <a:lstStyle/>
                    <a:p>
                      <a:pPr algn="l" fontAlgn="b"/>
                      <a:r>
                        <a:rPr lang="fr-FR" sz="1100" b="1" u="none" strike="noStrike" dirty="0" smtClean="0">
                          <a:effectLst/>
                        </a:rPr>
                        <a:t>Price band</a:t>
                      </a:r>
                      <a:endParaRPr lang="fr-FR" sz="1100" b="1" i="0" u="none" strike="noStrike" dirty="0">
                        <a:solidFill>
                          <a:srgbClr val="000000"/>
                        </a:solidFill>
                        <a:effectLst/>
                        <a:latin typeface="Calibri"/>
                      </a:endParaRPr>
                    </a:p>
                  </a:txBody>
                  <a:tcPr marL="9525" marR="9525" marT="9525" marB="0" anchor="b">
                    <a:solidFill>
                      <a:schemeClr val="accent3">
                        <a:lumMod val="85000"/>
                      </a:schemeClr>
                    </a:solidFill>
                  </a:tcPr>
                </a:tc>
                <a:tc>
                  <a:txBody>
                    <a:bodyPr/>
                    <a:lstStyle/>
                    <a:p>
                      <a:pPr algn="l" fontAlgn="b"/>
                      <a:r>
                        <a:rPr lang="fr-FR" sz="1100" b="1" u="none" strike="noStrike" dirty="0" smtClean="0">
                          <a:effectLst/>
                        </a:rPr>
                        <a:t>Config</a:t>
                      </a:r>
                      <a:r>
                        <a:rPr lang="fr-FR" sz="1100" b="1" u="none" strike="noStrike" baseline="0" dirty="0" smtClean="0">
                          <a:effectLst/>
                        </a:rPr>
                        <a:t> code</a:t>
                      </a:r>
                      <a:endParaRPr lang="fr-FR" sz="1100" b="1" i="0" u="none" strike="noStrike" dirty="0">
                        <a:solidFill>
                          <a:srgbClr val="000000"/>
                        </a:solidFill>
                        <a:effectLst/>
                        <a:latin typeface="Calibri"/>
                      </a:endParaRPr>
                    </a:p>
                  </a:txBody>
                  <a:tcPr marL="9525" marR="9525" marT="9525" marB="0" anchor="b">
                    <a:solidFill>
                      <a:schemeClr val="accent3">
                        <a:lumMod val="85000"/>
                      </a:schemeClr>
                    </a:solidFill>
                  </a:tcPr>
                </a:tc>
                <a:tc>
                  <a:txBody>
                    <a:bodyPr/>
                    <a:lstStyle/>
                    <a:p>
                      <a:pPr algn="l" fontAlgn="b"/>
                      <a:r>
                        <a:rPr lang="fr-FR" sz="1100" b="1" u="none" strike="noStrike" dirty="0" smtClean="0">
                          <a:effectLst/>
                        </a:rPr>
                        <a:t>Component</a:t>
                      </a:r>
                      <a:endParaRPr lang="fr-FR" sz="1100" b="1" i="0" u="none" strike="noStrike" dirty="0">
                        <a:solidFill>
                          <a:srgbClr val="000000"/>
                        </a:solidFill>
                        <a:effectLst/>
                        <a:latin typeface="Calibri"/>
                      </a:endParaRPr>
                    </a:p>
                  </a:txBody>
                  <a:tcPr marL="9525" marR="9525" marT="9525" marB="0" anchor="b">
                    <a:solidFill>
                      <a:schemeClr val="accent3">
                        <a:lumMod val="85000"/>
                      </a:schemeClr>
                    </a:solidFill>
                  </a:tcPr>
                </a:tc>
                <a:tc>
                  <a:txBody>
                    <a:bodyPr/>
                    <a:lstStyle/>
                    <a:p>
                      <a:pPr algn="l" fontAlgn="b"/>
                      <a:r>
                        <a:rPr lang="fr-FR" sz="1100" b="1" u="none" strike="noStrike" dirty="0" smtClean="0">
                          <a:effectLst/>
                        </a:rPr>
                        <a:t>Description</a:t>
                      </a:r>
                      <a:endParaRPr lang="fr-FR" sz="1100" b="1" i="0" u="none" strike="noStrike" dirty="0">
                        <a:solidFill>
                          <a:srgbClr val="000000"/>
                        </a:solidFill>
                        <a:effectLst/>
                        <a:latin typeface="Calibri"/>
                      </a:endParaRPr>
                    </a:p>
                  </a:txBody>
                  <a:tcPr marL="9525" marR="9525" marT="9525" marB="0" anchor="b">
                    <a:solidFill>
                      <a:schemeClr val="accent3">
                        <a:lumMod val="85000"/>
                      </a:schemeClr>
                    </a:solidFill>
                  </a:tcPr>
                </a:tc>
              </a:tr>
              <a:tr h="190500">
                <a:tc>
                  <a:txBody>
                    <a:bodyPr/>
                    <a:lstStyle/>
                    <a:p>
                      <a:pPr algn="l" fontAlgn="b"/>
                      <a:r>
                        <a:rPr lang="fr-FR" sz="1100" u="none" strike="noStrike" dirty="0">
                          <a:effectLst/>
                        </a:rPr>
                        <a:t>POP</a:t>
                      </a:r>
                      <a:endParaRPr lang="fr-FR" sz="1100" b="0" i="0" u="none" strike="noStrike" dirty="0">
                        <a:solidFill>
                          <a:srgbClr val="000000"/>
                        </a:solidFill>
                        <a:effectLst/>
                        <a:latin typeface="Calibri"/>
                      </a:endParaRPr>
                    </a:p>
                  </a:txBody>
                  <a:tcPr marL="9525" marR="9525" marT="9525" marB="0" anchor="b"/>
                </a:tc>
                <a:tc>
                  <a:txBody>
                    <a:bodyPr/>
                    <a:lstStyle/>
                    <a:p>
                      <a:pPr algn="l" fontAlgn="b"/>
                      <a:r>
                        <a:rPr lang="fr-FR" sz="1100" u="none" strike="noStrike" dirty="0">
                          <a:effectLst/>
                        </a:rPr>
                        <a:t>TVEP</a:t>
                      </a:r>
                      <a:endParaRPr lang="fr-FR" sz="1100" b="0" i="0" u="none" strike="noStrike" dirty="0">
                        <a:solidFill>
                          <a:srgbClr val="000000"/>
                        </a:solidFill>
                        <a:effectLst/>
                        <a:latin typeface="Calibri"/>
                      </a:endParaRPr>
                    </a:p>
                  </a:txBody>
                  <a:tcPr marL="9525" marR="9525" marT="9525" marB="0" anchor="b"/>
                </a:tc>
                <a:tc>
                  <a:txBody>
                    <a:bodyPr/>
                    <a:lstStyle/>
                    <a:p>
                      <a:pPr algn="l" fontAlgn="b"/>
                      <a:r>
                        <a:rPr lang="fr-FR" sz="1100" u="none" strike="noStrike" dirty="0">
                          <a:effectLst/>
                        </a:rPr>
                        <a:t>T</a:t>
                      </a:r>
                      <a:endParaRPr lang="fr-FR" sz="1100" b="0" i="0" u="none" strike="noStrike" dirty="0">
                        <a:solidFill>
                          <a:srgbClr val="000000"/>
                        </a:solidFill>
                        <a:effectLst/>
                        <a:latin typeface="Calibri"/>
                      </a:endParaRPr>
                    </a:p>
                  </a:txBody>
                  <a:tcPr marL="9525" marR="9525" marT="9525" marB="0" anchor="b"/>
                </a:tc>
                <a:tc>
                  <a:txBody>
                    <a:bodyPr/>
                    <a:lstStyle/>
                    <a:p>
                      <a:pPr algn="l" fontAlgn="b"/>
                      <a:r>
                        <a:rPr lang="fr-FR" sz="1100" u="none" strike="noStrike" dirty="0">
                          <a:effectLst/>
                        </a:rPr>
                        <a:t>EP</a:t>
                      </a:r>
                      <a:endParaRPr lang="fr-FR" sz="1100" b="0" i="0" u="none" strike="noStrike" dirty="0">
                        <a:solidFill>
                          <a:srgbClr val="000000"/>
                        </a:solidFill>
                        <a:effectLst/>
                        <a:latin typeface="Calibri"/>
                      </a:endParaRPr>
                    </a:p>
                  </a:txBody>
                  <a:tcPr marL="9525" marR="9525" marT="9525" marB="0" anchor="b"/>
                </a:tc>
                <a:tc>
                  <a:txBody>
                    <a:bodyPr/>
                    <a:lstStyle/>
                    <a:p>
                      <a:pPr algn="l" fontAlgn="b"/>
                      <a:r>
                        <a:rPr lang="fr-FR" sz="1100" u="none" strike="noStrike" dirty="0">
                          <a:effectLst/>
                        </a:rPr>
                        <a:t>(1)</a:t>
                      </a:r>
                      <a:endParaRPr lang="fr-FR" sz="1100" b="0" i="0" u="none" strike="noStrike" dirty="0">
                        <a:solidFill>
                          <a:srgbClr val="000000"/>
                        </a:solidFill>
                        <a:effectLst/>
                        <a:latin typeface="Calibri"/>
                      </a:endParaRPr>
                    </a:p>
                  </a:txBody>
                  <a:tcPr marL="9525" marR="9525" marT="9525" marB="0" anchor="b"/>
                </a:tc>
                <a:tc>
                  <a:txBody>
                    <a:bodyPr/>
                    <a:lstStyle/>
                    <a:p>
                      <a:pPr algn="l" fontAlgn="b"/>
                      <a:r>
                        <a:rPr lang="fr-FR" sz="1100" u="none" strike="noStrike" dirty="0" err="1">
                          <a:effectLst/>
                        </a:rPr>
                        <a:t>Video</a:t>
                      </a:r>
                      <a:r>
                        <a:rPr lang="fr-FR" sz="1100" u="none" strike="noStrike" dirty="0">
                          <a:effectLst/>
                        </a:rPr>
                        <a:t> EP</a:t>
                      </a:r>
                      <a:endParaRPr lang="fr-FR" sz="1100" b="0" i="0" u="none" strike="noStrike" dirty="0">
                        <a:solidFill>
                          <a:srgbClr val="000000"/>
                        </a:solidFill>
                        <a:effectLst/>
                        <a:latin typeface="Calibri"/>
                      </a:endParaRPr>
                    </a:p>
                  </a:txBody>
                  <a:tcPr marL="9525" marR="9525" marT="9525" marB="0" anchor="b"/>
                </a:tc>
              </a:tr>
              <a:tr h="190500">
                <a:tc>
                  <a:txBody>
                    <a:bodyPr/>
                    <a:lstStyle/>
                    <a:p>
                      <a:pPr algn="l" fontAlgn="b"/>
                      <a:r>
                        <a:rPr lang="fr-FR" sz="1100" u="none" strike="noStrike">
                          <a:effectLst/>
                        </a:rPr>
                        <a:t>POP</a:t>
                      </a:r>
                      <a:endParaRPr lang="fr-FR" sz="1100" b="0" i="0" u="none" strike="noStrike">
                        <a:solidFill>
                          <a:srgbClr val="000000"/>
                        </a:solidFill>
                        <a:effectLst/>
                        <a:latin typeface="Calibri"/>
                      </a:endParaRPr>
                    </a:p>
                  </a:txBody>
                  <a:tcPr marL="9525" marR="9525" marT="9525" marB="0" anchor="b"/>
                </a:tc>
                <a:tc>
                  <a:txBody>
                    <a:bodyPr/>
                    <a:lstStyle/>
                    <a:p>
                      <a:pPr algn="l" fontAlgn="b"/>
                      <a:r>
                        <a:rPr lang="fr-FR" sz="1100" u="none" strike="noStrike">
                          <a:effectLst/>
                        </a:rPr>
                        <a:t>TVP</a:t>
                      </a:r>
                      <a:endParaRPr lang="fr-FR" sz="1100" b="0" i="0" u="none" strike="noStrike">
                        <a:solidFill>
                          <a:srgbClr val="000000"/>
                        </a:solidFill>
                        <a:effectLst/>
                        <a:latin typeface="Calibri"/>
                      </a:endParaRPr>
                    </a:p>
                  </a:txBody>
                  <a:tcPr marL="9525" marR="9525" marT="9525" marB="0" anchor="b"/>
                </a:tc>
                <a:tc>
                  <a:txBody>
                    <a:bodyPr/>
                    <a:lstStyle/>
                    <a:p>
                      <a:pPr algn="l" fontAlgn="b"/>
                      <a:r>
                        <a:rPr lang="fr-FR" sz="1100" u="none" strike="noStrike">
                          <a:effectLst/>
                        </a:rPr>
                        <a:t>T</a:t>
                      </a:r>
                      <a:endParaRPr lang="fr-FR" sz="1100" b="0" i="0" u="none" strike="noStrike">
                        <a:solidFill>
                          <a:srgbClr val="000000"/>
                        </a:solidFill>
                        <a:effectLst/>
                        <a:latin typeface="Calibri"/>
                      </a:endParaRPr>
                    </a:p>
                  </a:txBody>
                  <a:tcPr marL="9525" marR="9525" marT="9525" marB="0" anchor="b"/>
                </a:tc>
                <a:tc>
                  <a:txBody>
                    <a:bodyPr/>
                    <a:lstStyle/>
                    <a:p>
                      <a:pPr algn="l" fontAlgn="b"/>
                      <a:r>
                        <a:rPr lang="fr-FR" sz="1100" u="none" strike="noStrike">
                          <a:effectLst/>
                        </a:rPr>
                        <a:t>P</a:t>
                      </a:r>
                      <a:endParaRPr lang="fr-FR" sz="1100" b="0" i="0" u="none" strike="noStrike">
                        <a:solidFill>
                          <a:srgbClr val="000000"/>
                        </a:solidFill>
                        <a:effectLst/>
                        <a:latin typeface="Calibri"/>
                      </a:endParaRPr>
                    </a:p>
                  </a:txBody>
                  <a:tcPr marL="9525" marR="9525" marT="9525" marB="0" anchor="b"/>
                </a:tc>
                <a:tc>
                  <a:txBody>
                    <a:bodyPr/>
                    <a:lstStyle/>
                    <a:p>
                      <a:pPr algn="l" fontAlgn="b"/>
                      <a:r>
                        <a:rPr lang="fr-FR" sz="1100" u="none" strike="noStrike">
                          <a:effectLst/>
                        </a:rPr>
                        <a:t>(1)</a:t>
                      </a:r>
                      <a:endParaRPr lang="fr-FR" sz="1100" b="0" i="0" u="none" strike="noStrike">
                        <a:solidFill>
                          <a:srgbClr val="000000"/>
                        </a:solidFill>
                        <a:effectLst/>
                        <a:latin typeface="Calibri"/>
                      </a:endParaRPr>
                    </a:p>
                  </a:txBody>
                  <a:tcPr marL="9525" marR="9525" marT="9525" marB="0" anchor="b"/>
                </a:tc>
                <a:tc>
                  <a:txBody>
                    <a:bodyPr/>
                    <a:lstStyle/>
                    <a:p>
                      <a:pPr algn="l" fontAlgn="b"/>
                      <a:r>
                        <a:rPr lang="fr-FR" sz="1100" u="none" strike="noStrike">
                          <a:effectLst/>
                        </a:rPr>
                        <a:t>Video Bundle</a:t>
                      </a:r>
                      <a:endParaRPr lang="fr-FR" sz="1100" b="0" i="0" u="none" strike="noStrike">
                        <a:solidFill>
                          <a:srgbClr val="000000"/>
                        </a:solidFill>
                        <a:effectLst/>
                        <a:latin typeface="Calibri"/>
                      </a:endParaRPr>
                    </a:p>
                  </a:txBody>
                  <a:tcPr marL="9525" marR="9525" marT="9525" marB="0" anchor="b"/>
                </a:tc>
              </a:tr>
              <a:tr h="190500">
                <a:tc>
                  <a:txBody>
                    <a:bodyPr/>
                    <a:lstStyle/>
                    <a:p>
                      <a:pPr algn="l" fontAlgn="b"/>
                      <a:r>
                        <a:rPr lang="fr-FR" sz="1100" u="none" strike="noStrike">
                          <a:effectLst/>
                        </a:rPr>
                        <a:t>POP</a:t>
                      </a:r>
                      <a:endParaRPr lang="fr-FR" sz="1100" b="0" i="0" u="none" strike="noStrike">
                        <a:solidFill>
                          <a:srgbClr val="000000"/>
                        </a:solidFill>
                        <a:effectLst/>
                        <a:latin typeface="Calibri"/>
                      </a:endParaRPr>
                    </a:p>
                  </a:txBody>
                  <a:tcPr marL="9525" marR="9525" marT="9525" marB="0" anchor="b"/>
                </a:tc>
                <a:tc>
                  <a:txBody>
                    <a:bodyPr/>
                    <a:lstStyle/>
                    <a:p>
                      <a:pPr algn="l" fontAlgn="b"/>
                      <a:r>
                        <a:rPr lang="fr-FR" sz="1100" u="none" strike="noStrike">
                          <a:effectLst/>
                        </a:rPr>
                        <a:t>TVP(2)</a:t>
                      </a:r>
                      <a:endParaRPr lang="fr-FR" sz="1100" b="0" i="0" u="none" strike="noStrike">
                        <a:solidFill>
                          <a:srgbClr val="000000"/>
                        </a:solidFill>
                        <a:effectLst/>
                        <a:latin typeface="Calibri"/>
                      </a:endParaRPr>
                    </a:p>
                  </a:txBody>
                  <a:tcPr marL="9525" marR="9525" marT="9525" marB="0" anchor="b"/>
                </a:tc>
                <a:tc>
                  <a:txBody>
                    <a:bodyPr/>
                    <a:lstStyle/>
                    <a:p>
                      <a:pPr algn="l" fontAlgn="b"/>
                      <a:r>
                        <a:rPr lang="fr-FR" sz="1100" u="none" strike="noStrike">
                          <a:effectLst/>
                        </a:rPr>
                        <a:t>T</a:t>
                      </a:r>
                      <a:endParaRPr lang="fr-FR" sz="1100" b="0" i="0" u="none" strike="noStrike">
                        <a:solidFill>
                          <a:srgbClr val="000000"/>
                        </a:solidFill>
                        <a:effectLst/>
                        <a:latin typeface="Calibri"/>
                      </a:endParaRPr>
                    </a:p>
                  </a:txBody>
                  <a:tcPr marL="9525" marR="9525" marT="9525" marB="0" anchor="b"/>
                </a:tc>
                <a:tc>
                  <a:txBody>
                    <a:bodyPr/>
                    <a:lstStyle/>
                    <a:p>
                      <a:pPr algn="l" fontAlgn="b"/>
                      <a:r>
                        <a:rPr lang="fr-FR" sz="1100" u="none" strike="noStrike">
                          <a:effectLst/>
                        </a:rPr>
                        <a:t>P</a:t>
                      </a:r>
                      <a:endParaRPr lang="fr-FR" sz="1100" b="0" i="0" u="none" strike="noStrike">
                        <a:solidFill>
                          <a:srgbClr val="000000"/>
                        </a:solidFill>
                        <a:effectLst/>
                        <a:latin typeface="Calibri"/>
                      </a:endParaRPr>
                    </a:p>
                  </a:txBody>
                  <a:tcPr marL="9525" marR="9525" marT="9525" marB="0" anchor="b"/>
                </a:tc>
                <a:tc>
                  <a:txBody>
                    <a:bodyPr/>
                    <a:lstStyle/>
                    <a:p>
                      <a:pPr algn="l" fontAlgn="b"/>
                      <a:r>
                        <a:rPr lang="fr-FR" sz="1100" u="none" strike="noStrike">
                          <a:effectLst/>
                        </a:rPr>
                        <a:t>(2)</a:t>
                      </a:r>
                      <a:endParaRPr lang="fr-FR" sz="1100" b="0" i="0" u="none" strike="noStrike">
                        <a:solidFill>
                          <a:srgbClr val="000000"/>
                        </a:solidFill>
                        <a:effectLst/>
                        <a:latin typeface="Calibri"/>
                      </a:endParaRPr>
                    </a:p>
                  </a:txBody>
                  <a:tcPr marL="9525" marR="9525" marT="9525" marB="0" anchor="b"/>
                </a:tc>
                <a:tc>
                  <a:txBody>
                    <a:bodyPr/>
                    <a:lstStyle/>
                    <a:p>
                      <a:pPr algn="l" fontAlgn="b"/>
                      <a:r>
                        <a:rPr lang="fr-FR" sz="1100" u="none" strike="noStrike" dirty="0" err="1">
                          <a:effectLst/>
                        </a:rPr>
                        <a:t>Video</a:t>
                      </a:r>
                      <a:r>
                        <a:rPr lang="fr-FR" sz="1100" u="none" strike="noStrike" dirty="0">
                          <a:effectLst/>
                        </a:rPr>
                        <a:t> Bundle 2</a:t>
                      </a:r>
                      <a:endParaRPr lang="fr-FR" sz="1100" b="0" i="0" u="none" strike="noStrike" dirty="0">
                        <a:solidFill>
                          <a:srgbClr val="000000"/>
                        </a:solidFill>
                        <a:effectLst/>
                        <a:latin typeface="Calibri"/>
                      </a:endParaRPr>
                    </a:p>
                  </a:txBody>
                  <a:tcPr marL="9525" marR="9525" marT="9525" marB="0" anchor="b"/>
                </a:tc>
              </a:tr>
            </a:tbl>
          </a:graphicData>
        </a:graphic>
      </p:graphicFrame>
      <p:sp>
        <p:nvSpPr>
          <p:cNvPr id="7" name="Ellipse 6"/>
          <p:cNvSpPr/>
          <p:nvPr/>
        </p:nvSpPr>
        <p:spPr>
          <a:xfrm>
            <a:off x="2624857" y="5650615"/>
            <a:ext cx="712879"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3239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en-US" sz="2400" dirty="0" smtClean="0">
                <a:solidFill>
                  <a:schemeClr val="bg1"/>
                </a:solidFill>
                <a:latin typeface="Calibri" pitchFamily="34" charset="0"/>
                <a:cs typeface="Calibri" pitchFamily="34" charset="0"/>
              </a:rPr>
              <a:t>Video pricing – how to calculate a video track price code</a:t>
            </a:r>
            <a:endParaRPr lang="fr-FR" sz="1600" dirty="0">
              <a:solidFill>
                <a:schemeClr val="bg1"/>
              </a:solidFill>
              <a:latin typeface="Calibri" pitchFamily="34" charset="0"/>
              <a:cs typeface="Calibri" pitchFamily="34" charset="0"/>
            </a:endParaRPr>
          </a:p>
        </p:txBody>
      </p:sp>
      <p:sp>
        <p:nvSpPr>
          <p:cNvPr id="5" name="Content Placeholder 2"/>
          <p:cNvSpPr>
            <a:spLocks noGrp="1"/>
          </p:cNvSpPr>
          <p:nvPr>
            <p:ph idx="1"/>
          </p:nvPr>
        </p:nvSpPr>
        <p:spPr>
          <a:xfrm>
            <a:off x="0" y="620688"/>
            <a:ext cx="9144000" cy="3097014"/>
          </a:xfrm>
        </p:spPr>
        <p:txBody>
          <a:bodyPr/>
          <a:lstStyle/>
          <a:p>
            <a:pPr marL="457200" lvl="1" indent="0" algn="just">
              <a:buNone/>
            </a:pPr>
            <a:endParaRPr lang="en-GB" sz="1200" dirty="0" smtClean="0"/>
          </a:p>
          <a:p>
            <a:endParaRPr lang="en-GB" sz="1400" dirty="0" smtClean="0"/>
          </a:p>
          <a:p>
            <a:pPr lvl="0">
              <a:buNone/>
            </a:pPr>
            <a:endParaRPr lang="en-GB" sz="1400" dirty="0" smtClean="0"/>
          </a:p>
          <a:p>
            <a:pPr lvl="0">
              <a:buNone/>
            </a:pPr>
            <a:r>
              <a:rPr lang="en-GB" sz="1400" dirty="0" smtClean="0"/>
              <a:t>	</a:t>
            </a:r>
            <a:endParaRPr lang="en-US" sz="1400" dirty="0" smtClean="0"/>
          </a:p>
          <a:p>
            <a:pPr>
              <a:buNone/>
            </a:pPr>
            <a:r>
              <a:rPr lang="en-GB" sz="1400" dirty="0" smtClean="0"/>
              <a:t> </a:t>
            </a:r>
            <a:endParaRPr lang="en-US" sz="1400" dirty="0" smtClean="0"/>
          </a:p>
          <a:p>
            <a:pPr>
              <a:buNone/>
            </a:pPr>
            <a:r>
              <a:rPr lang="en-GB" sz="1400" dirty="0" smtClean="0"/>
              <a:t>	</a:t>
            </a:r>
            <a:endParaRPr lang="en-US" sz="1400" dirty="0" smtClean="0"/>
          </a:p>
          <a:p>
            <a:endParaRPr lang="en-US" sz="1400" dirty="0"/>
          </a:p>
        </p:txBody>
      </p:sp>
      <p:sp>
        <p:nvSpPr>
          <p:cNvPr id="19" name="Content Placeholder 2"/>
          <p:cNvSpPr txBox="1">
            <a:spLocks/>
          </p:cNvSpPr>
          <p:nvPr/>
        </p:nvSpPr>
        <p:spPr bwMode="auto">
          <a:xfrm>
            <a:off x="0" y="620688"/>
            <a:ext cx="9144000"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0" tIns="360000" rIns="360000" bIns="36000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200" b="1">
                <a:solidFill>
                  <a:schemeClr val="tx1"/>
                </a:solidFill>
                <a:latin typeface="+mn-lt"/>
                <a:ea typeface="+mn-ea"/>
                <a:cs typeface="+mn-cs"/>
              </a:defRPr>
            </a:lvl1pPr>
            <a:lvl2pPr marL="742950" indent="-285750" algn="l" rtl="0" eaLnBrk="0" fontAlgn="base" hangingPunct="0">
              <a:spcBef>
                <a:spcPct val="20000"/>
              </a:spcBef>
              <a:spcAft>
                <a:spcPct val="0"/>
              </a:spcAft>
              <a:buBlip>
                <a:blip r:embed="rId3"/>
              </a:buBlip>
              <a:defRPr sz="2000">
                <a:solidFill>
                  <a:schemeClr val="tx1"/>
                </a:solidFill>
                <a:latin typeface="+mn-lt"/>
                <a:cs typeface="+mn-cs"/>
              </a:defRPr>
            </a:lvl2pPr>
            <a:lvl3pPr marL="1143000" indent="-228600" algn="l" rtl="0" eaLnBrk="0" fontAlgn="base" hangingPunct="0">
              <a:spcBef>
                <a:spcPct val="20000"/>
              </a:spcBef>
              <a:spcAft>
                <a:spcPct val="0"/>
              </a:spcAft>
              <a:buBlip>
                <a:blip r:embed="rId4"/>
              </a:buBlip>
              <a:defRPr sz="1600">
                <a:solidFill>
                  <a:schemeClr val="tx1"/>
                </a:solidFill>
                <a:latin typeface="+mn-lt"/>
                <a:cs typeface="+mn-cs"/>
              </a:defRPr>
            </a:lvl3pPr>
            <a:lvl4pPr marL="1600200" indent="-228600" algn="l" rtl="0" eaLnBrk="0" fontAlgn="base" hangingPunct="0">
              <a:spcBef>
                <a:spcPct val="20000"/>
              </a:spcBef>
              <a:spcAft>
                <a:spcPct val="0"/>
              </a:spcAft>
              <a:buChar char="–"/>
              <a:defRPr sz="1400">
                <a:solidFill>
                  <a:schemeClr val="tx1"/>
                </a:solidFill>
                <a:latin typeface="+mn-lt"/>
                <a:cs typeface="+mn-cs"/>
              </a:defRPr>
            </a:lvl4pPr>
            <a:lvl5pPr marL="2057400" indent="-228600" algn="l" rtl="0" eaLnBrk="0" fontAlgn="base" hangingPunct="0">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a:lstStyle>
          <a:p>
            <a:pPr algn="just"/>
            <a:r>
              <a:rPr lang="en-GB" sz="1800" dirty="0" smtClean="0">
                <a:latin typeface="Calibri" pitchFamily="34" charset="0"/>
                <a:cs typeface="Calibri" pitchFamily="34" charset="0"/>
              </a:rPr>
              <a:t>Let’s continue with our pop video album with 2 tracks</a:t>
            </a:r>
          </a:p>
          <a:p>
            <a:pPr algn="just"/>
            <a:endParaRPr lang="en-GB" sz="1800" dirty="0">
              <a:latin typeface="Calibri" pitchFamily="34" charset="0"/>
              <a:cs typeface="Calibri" pitchFamily="34" charset="0"/>
            </a:endParaRPr>
          </a:p>
          <a:p>
            <a:pPr algn="just"/>
            <a:r>
              <a:rPr lang="en-GB" sz="1800" dirty="0" smtClean="0">
                <a:latin typeface="Calibri" pitchFamily="34" charset="0"/>
                <a:cs typeface="Calibri" pitchFamily="34" charset="0"/>
              </a:rPr>
              <a:t>Contrary to the algorithm used for audio tracks, duration is not taken into account. Only the music type and price band matter.</a:t>
            </a:r>
          </a:p>
          <a:p>
            <a:pPr algn="just"/>
            <a:endParaRPr lang="en-GB" sz="1800" dirty="0">
              <a:latin typeface="Calibri" pitchFamily="34" charset="0"/>
              <a:cs typeface="Calibri" pitchFamily="34" charset="0"/>
            </a:endParaRPr>
          </a:p>
          <a:p>
            <a:pPr algn="just"/>
            <a:endParaRPr lang="en-GB" sz="1800" dirty="0" smtClean="0">
              <a:latin typeface="Calibri" pitchFamily="34" charset="0"/>
              <a:cs typeface="Calibri" pitchFamily="34" charset="0"/>
            </a:endParaRPr>
          </a:p>
          <a:p>
            <a:pPr algn="just"/>
            <a:endParaRPr lang="en-GB" sz="1800" dirty="0">
              <a:latin typeface="Calibri" pitchFamily="34" charset="0"/>
              <a:cs typeface="Calibri" pitchFamily="34" charset="0"/>
            </a:endParaRPr>
          </a:p>
          <a:p>
            <a:pPr algn="just"/>
            <a:endParaRPr lang="en-GB" sz="1800" dirty="0" smtClean="0">
              <a:latin typeface="Calibri" pitchFamily="34" charset="0"/>
              <a:cs typeface="Calibri" pitchFamily="34" charset="0"/>
            </a:endParaRPr>
          </a:p>
          <a:p>
            <a:pPr algn="just"/>
            <a:endParaRPr lang="en-GB" sz="1800" dirty="0">
              <a:latin typeface="Calibri" pitchFamily="34" charset="0"/>
              <a:cs typeface="Calibri" pitchFamily="34" charset="0"/>
            </a:endParaRPr>
          </a:p>
          <a:p>
            <a:pPr algn="just"/>
            <a:endParaRPr lang="en-GB" sz="1600" dirty="0" smtClean="0">
              <a:latin typeface="Calibri" pitchFamily="34" charset="0"/>
              <a:cs typeface="Calibri" pitchFamily="34" charset="0"/>
            </a:endParaRPr>
          </a:p>
          <a:p>
            <a:pPr algn="just"/>
            <a:endParaRPr lang="en-GB" sz="1400" dirty="0" smtClean="0"/>
          </a:p>
          <a:p>
            <a:endParaRPr lang="en-GB" sz="1400" dirty="0" smtClean="0"/>
          </a:p>
          <a:p>
            <a:pPr>
              <a:buFontTx/>
              <a:buNone/>
            </a:pPr>
            <a:endParaRPr lang="en-GB" sz="1400" dirty="0" smtClean="0"/>
          </a:p>
          <a:p>
            <a:pPr>
              <a:buFontTx/>
              <a:buNone/>
            </a:pPr>
            <a:r>
              <a:rPr lang="en-GB" sz="1400" dirty="0" smtClean="0"/>
              <a:t>	</a:t>
            </a:r>
            <a:endParaRPr lang="en-US" sz="1400" dirty="0" smtClean="0"/>
          </a:p>
          <a:p>
            <a:pPr>
              <a:buFontTx/>
              <a:buNone/>
            </a:pPr>
            <a:r>
              <a:rPr lang="en-GB" sz="1400" dirty="0" smtClean="0"/>
              <a:t> </a:t>
            </a:r>
            <a:endParaRPr lang="en-US" sz="1400" dirty="0" smtClean="0"/>
          </a:p>
          <a:p>
            <a:pPr>
              <a:buFontTx/>
              <a:buNone/>
            </a:pPr>
            <a:r>
              <a:rPr lang="en-GB" sz="1400" dirty="0" smtClean="0"/>
              <a:t>	</a:t>
            </a:r>
            <a:endParaRPr lang="en-US" sz="1400" dirty="0" smtClean="0"/>
          </a:p>
          <a:p>
            <a:endParaRPr lang="en-US" sz="1400" dirty="0"/>
          </a:p>
        </p:txBody>
      </p:sp>
      <p:sp>
        <p:nvSpPr>
          <p:cNvPr id="10" name="Content Placeholder 2"/>
          <p:cNvSpPr txBox="1">
            <a:spLocks/>
          </p:cNvSpPr>
          <p:nvPr/>
        </p:nvSpPr>
        <p:spPr bwMode="auto">
          <a:xfrm>
            <a:off x="-3221" y="2060848"/>
            <a:ext cx="7557025"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0" tIns="360000" rIns="360000" bIns="36000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200" b="1">
                <a:solidFill>
                  <a:schemeClr val="tx1"/>
                </a:solidFill>
                <a:latin typeface="+mn-lt"/>
                <a:ea typeface="+mn-ea"/>
                <a:cs typeface="+mn-cs"/>
              </a:defRPr>
            </a:lvl1pPr>
            <a:lvl2pPr marL="742950" indent="-285750" algn="l" rtl="0" eaLnBrk="0" fontAlgn="base" hangingPunct="0">
              <a:spcBef>
                <a:spcPct val="20000"/>
              </a:spcBef>
              <a:spcAft>
                <a:spcPct val="0"/>
              </a:spcAft>
              <a:buBlip>
                <a:blip r:embed="rId3"/>
              </a:buBlip>
              <a:defRPr sz="2000">
                <a:solidFill>
                  <a:schemeClr val="tx1"/>
                </a:solidFill>
                <a:latin typeface="+mn-lt"/>
                <a:cs typeface="+mn-cs"/>
              </a:defRPr>
            </a:lvl2pPr>
            <a:lvl3pPr marL="1143000" indent="-228600" algn="l" rtl="0" eaLnBrk="0" fontAlgn="base" hangingPunct="0">
              <a:spcBef>
                <a:spcPct val="20000"/>
              </a:spcBef>
              <a:spcAft>
                <a:spcPct val="0"/>
              </a:spcAft>
              <a:buBlip>
                <a:blip r:embed="rId4"/>
              </a:buBlip>
              <a:defRPr sz="1600">
                <a:solidFill>
                  <a:schemeClr val="tx1"/>
                </a:solidFill>
                <a:latin typeface="+mn-lt"/>
                <a:cs typeface="+mn-cs"/>
              </a:defRPr>
            </a:lvl3pPr>
            <a:lvl4pPr marL="1600200" indent="-228600" algn="l" rtl="0" eaLnBrk="0" fontAlgn="base" hangingPunct="0">
              <a:spcBef>
                <a:spcPct val="20000"/>
              </a:spcBef>
              <a:spcAft>
                <a:spcPct val="0"/>
              </a:spcAft>
              <a:buChar char="–"/>
              <a:defRPr sz="1400">
                <a:solidFill>
                  <a:schemeClr val="tx1"/>
                </a:solidFill>
                <a:latin typeface="+mn-lt"/>
                <a:cs typeface="+mn-cs"/>
              </a:defRPr>
            </a:lvl4pPr>
            <a:lvl5pPr marL="2057400" indent="-228600" algn="l" rtl="0" eaLnBrk="0" fontAlgn="base" hangingPunct="0">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a:lstStyle>
          <a:p>
            <a:pPr algn="just"/>
            <a:r>
              <a:rPr lang="en-GB" sz="1800" dirty="0" smtClean="0">
                <a:latin typeface="Calibri" pitchFamily="34" charset="0"/>
                <a:cs typeface="Calibri" pitchFamily="34" charset="0"/>
              </a:rPr>
              <a:t>Default price band is T</a:t>
            </a:r>
            <a:endParaRPr lang="en-GB" sz="1800" dirty="0">
              <a:latin typeface="Calibri" pitchFamily="34" charset="0"/>
              <a:cs typeface="Calibri" pitchFamily="34" charset="0"/>
            </a:endParaRPr>
          </a:p>
          <a:p>
            <a:pPr algn="just"/>
            <a:endParaRPr lang="en-GB" sz="1800" dirty="0" smtClean="0">
              <a:latin typeface="Calibri" pitchFamily="34" charset="0"/>
              <a:cs typeface="Calibri" pitchFamily="34" charset="0"/>
            </a:endParaRPr>
          </a:p>
          <a:p>
            <a:pPr algn="just"/>
            <a:endParaRPr lang="en-GB" sz="1800" dirty="0">
              <a:latin typeface="Calibri" pitchFamily="34" charset="0"/>
              <a:cs typeface="Calibri" pitchFamily="34" charset="0"/>
            </a:endParaRPr>
          </a:p>
          <a:p>
            <a:pPr algn="just"/>
            <a:endParaRPr lang="en-GB" sz="1800" dirty="0" smtClean="0">
              <a:latin typeface="Calibri" pitchFamily="34" charset="0"/>
              <a:cs typeface="Calibri" pitchFamily="34" charset="0"/>
            </a:endParaRPr>
          </a:p>
          <a:p>
            <a:pPr algn="just"/>
            <a:endParaRPr lang="en-GB" sz="1800" dirty="0">
              <a:latin typeface="Calibri" pitchFamily="34" charset="0"/>
              <a:cs typeface="Calibri" pitchFamily="34" charset="0"/>
            </a:endParaRPr>
          </a:p>
          <a:p>
            <a:pPr algn="just"/>
            <a:endParaRPr lang="en-GB" sz="1600" dirty="0" smtClean="0">
              <a:latin typeface="Calibri" pitchFamily="34" charset="0"/>
              <a:cs typeface="Calibri" pitchFamily="34" charset="0"/>
            </a:endParaRPr>
          </a:p>
          <a:p>
            <a:pPr algn="just"/>
            <a:endParaRPr lang="en-GB" sz="1400" dirty="0" smtClean="0"/>
          </a:p>
          <a:p>
            <a:endParaRPr lang="en-GB" sz="1400" dirty="0" smtClean="0"/>
          </a:p>
          <a:p>
            <a:pPr>
              <a:buFontTx/>
              <a:buNone/>
            </a:pPr>
            <a:endParaRPr lang="en-GB" sz="1400" dirty="0" smtClean="0"/>
          </a:p>
          <a:p>
            <a:pPr>
              <a:buFontTx/>
              <a:buNone/>
            </a:pPr>
            <a:r>
              <a:rPr lang="en-GB" sz="1400" dirty="0" smtClean="0"/>
              <a:t>	</a:t>
            </a:r>
            <a:endParaRPr lang="en-US" sz="1400" dirty="0" smtClean="0"/>
          </a:p>
          <a:p>
            <a:pPr>
              <a:buFontTx/>
              <a:buNone/>
            </a:pPr>
            <a:r>
              <a:rPr lang="en-GB" sz="1400" dirty="0" smtClean="0"/>
              <a:t> </a:t>
            </a:r>
            <a:endParaRPr lang="en-US" sz="1400" dirty="0" smtClean="0"/>
          </a:p>
          <a:p>
            <a:pPr>
              <a:buFontTx/>
              <a:buNone/>
            </a:pPr>
            <a:r>
              <a:rPr lang="en-GB" sz="1400" dirty="0" smtClean="0"/>
              <a:t>	</a:t>
            </a:r>
            <a:endParaRPr lang="en-US" sz="1400" dirty="0" smtClean="0"/>
          </a:p>
          <a:p>
            <a:endParaRPr lang="en-US" sz="1400" dirty="0"/>
          </a:p>
        </p:txBody>
      </p:sp>
      <p:sp>
        <p:nvSpPr>
          <p:cNvPr id="11" name="Content Placeholder 2"/>
          <p:cNvSpPr txBox="1">
            <a:spLocks/>
          </p:cNvSpPr>
          <p:nvPr/>
        </p:nvSpPr>
        <p:spPr bwMode="auto">
          <a:xfrm>
            <a:off x="-3221" y="2691733"/>
            <a:ext cx="7557025"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0" tIns="360000" rIns="360000" bIns="36000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200" b="1">
                <a:solidFill>
                  <a:schemeClr val="tx1"/>
                </a:solidFill>
                <a:latin typeface="+mn-lt"/>
                <a:ea typeface="+mn-ea"/>
                <a:cs typeface="+mn-cs"/>
              </a:defRPr>
            </a:lvl1pPr>
            <a:lvl2pPr marL="742950" indent="-285750" algn="l" rtl="0" eaLnBrk="0" fontAlgn="base" hangingPunct="0">
              <a:spcBef>
                <a:spcPct val="20000"/>
              </a:spcBef>
              <a:spcAft>
                <a:spcPct val="0"/>
              </a:spcAft>
              <a:buBlip>
                <a:blip r:embed="rId3"/>
              </a:buBlip>
              <a:defRPr sz="2000">
                <a:solidFill>
                  <a:schemeClr val="tx1"/>
                </a:solidFill>
                <a:latin typeface="+mn-lt"/>
                <a:cs typeface="+mn-cs"/>
              </a:defRPr>
            </a:lvl2pPr>
            <a:lvl3pPr marL="1143000" indent="-228600" algn="l" rtl="0" eaLnBrk="0" fontAlgn="base" hangingPunct="0">
              <a:spcBef>
                <a:spcPct val="20000"/>
              </a:spcBef>
              <a:spcAft>
                <a:spcPct val="0"/>
              </a:spcAft>
              <a:buBlip>
                <a:blip r:embed="rId4"/>
              </a:buBlip>
              <a:defRPr sz="1600">
                <a:solidFill>
                  <a:schemeClr val="tx1"/>
                </a:solidFill>
                <a:latin typeface="+mn-lt"/>
                <a:cs typeface="+mn-cs"/>
              </a:defRPr>
            </a:lvl3pPr>
            <a:lvl4pPr marL="1600200" indent="-228600" algn="l" rtl="0" eaLnBrk="0" fontAlgn="base" hangingPunct="0">
              <a:spcBef>
                <a:spcPct val="20000"/>
              </a:spcBef>
              <a:spcAft>
                <a:spcPct val="0"/>
              </a:spcAft>
              <a:buChar char="–"/>
              <a:defRPr sz="1400">
                <a:solidFill>
                  <a:schemeClr val="tx1"/>
                </a:solidFill>
                <a:latin typeface="+mn-lt"/>
                <a:cs typeface="+mn-cs"/>
              </a:defRPr>
            </a:lvl4pPr>
            <a:lvl5pPr marL="2057400" indent="-228600" algn="l" rtl="0" eaLnBrk="0" fontAlgn="base" hangingPunct="0">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a:lstStyle>
          <a:p>
            <a:pPr algn="just"/>
            <a:r>
              <a:rPr lang="en-GB" sz="1800" dirty="0" smtClean="0">
                <a:latin typeface="Calibri" pitchFamily="34" charset="0"/>
                <a:cs typeface="Calibri" pitchFamily="34" charset="0"/>
              </a:rPr>
              <a:t>Default asset type is VT</a:t>
            </a:r>
            <a:endParaRPr lang="en-GB" sz="1800" dirty="0">
              <a:latin typeface="Calibri" pitchFamily="34" charset="0"/>
              <a:cs typeface="Calibri" pitchFamily="34" charset="0"/>
            </a:endParaRPr>
          </a:p>
          <a:p>
            <a:pPr algn="just"/>
            <a:endParaRPr lang="en-GB" sz="1800" dirty="0" smtClean="0">
              <a:latin typeface="Calibri" pitchFamily="34" charset="0"/>
              <a:cs typeface="Calibri" pitchFamily="34" charset="0"/>
            </a:endParaRPr>
          </a:p>
          <a:p>
            <a:pPr algn="just"/>
            <a:endParaRPr lang="en-GB" sz="1800" dirty="0">
              <a:latin typeface="Calibri" pitchFamily="34" charset="0"/>
              <a:cs typeface="Calibri" pitchFamily="34" charset="0"/>
            </a:endParaRPr>
          </a:p>
          <a:p>
            <a:pPr algn="just"/>
            <a:endParaRPr lang="en-GB" sz="1800" dirty="0" smtClean="0">
              <a:latin typeface="Calibri" pitchFamily="34" charset="0"/>
              <a:cs typeface="Calibri" pitchFamily="34" charset="0"/>
            </a:endParaRPr>
          </a:p>
          <a:p>
            <a:pPr algn="just"/>
            <a:endParaRPr lang="en-GB" sz="1800" dirty="0">
              <a:latin typeface="Calibri" pitchFamily="34" charset="0"/>
              <a:cs typeface="Calibri" pitchFamily="34" charset="0"/>
            </a:endParaRPr>
          </a:p>
          <a:p>
            <a:pPr algn="just"/>
            <a:endParaRPr lang="en-GB" sz="1600" dirty="0" smtClean="0">
              <a:latin typeface="Calibri" pitchFamily="34" charset="0"/>
              <a:cs typeface="Calibri" pitchFamily="34" charset="0"/>
            </a:endParaRPr>
          </a:p>
          <a:p>
            <a:pPr algn="just"/>
            <a:endParaRPr lang="en-GB" sz="1400" dirty="0" smtClean="0"/>
          </a:p>
          <a:p>
            <a:endParaRPr lang="en-GB" sz="1400" dirty="0" smtClean="0"/>
          </a:p>
          <a:p>
            <a:pPr>
              <a:buFontTx/>
              <a:buNone/>
            </a:pPr>
            <a:endParaRPr lang="en-GB" sz="1400" dirty="0" smtClean="0"/>
          </a:p>
          <a:p>
            <a:pPr>
              <a:buFontTx/>
              <a:buNone/>
            </a:pPr>
            <a:r>
              <a:rPr lang="en-GB" sz="1400" dirty="0" smtClean="0"/>
              <a:t>	</a:t>
            </a:r>
            <a:endParaRPr lang="en-US" sz="1400" dirty="0" smtClean="0"/>
          </a:p>
          <a:p>
            <a:pPr>
              <a:buFontTx/>
              <a:buNone/>
            </a:pPr>
            <a:r>
              <a:rPr lang="en-GB" sz="1400" dirty="0" smtClean="0"/>
              <a:t> </a:t>
            </a:r>
            <a:endParaRPr lang="en-US" sz="1400" dirty="0" smtClean="0"/>
          </a:p>
          <a:p>
            <a:pPr>
              <a:buFontTx/>
              <a:buNone/>
            </a:pPr>
            <a:r>
              <a:rPr lang="en-GB" sz="1400" dirty="0" smtClean="0"/>
              <a:t>	</a:t>
            </a:r>
            <a:endParaRPr lang="en-US" sz="1400" dirty="0" smtClean="0"/>
          </a:p>
          <a:p>
            <a:endParaRPr lang="en-US" sz="1400" dirty="0"/>
          </a:p>
        </p:txBody>
      </p:sp>
      <p:sp>
        <p:nvSpPr>
          <p:cNvPr id="12" name="Content Placeholder 2"/>
          <p:cNvSpPr txBox="1">
            <a:spLocks/>
          </p:cNvSpPr>
          <p:nvPr/>
        </p:nvSpPr>
        <p:spPr bwMode="auto">
          <a:xfrm>
            <a:off x="-3221" y="3322618"/>
            <a:ext cx="7557025"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0" tIns="360000" rIns="360000" bIns="36000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200" b="1">
                <a:solidFill>
                  <a:schemeClr val="tx1"/>
                </a:solidFill>
                <a:latin typeface="+mn-lt"/>
                <a:ea typeface="+mn-ea"/>
                <a:cs typeface="+mn-cs"/>
              </a:defRPr>
            </a:lvl1pPr>
            <a:lvl2pPr marL="742950" indent="-285750" algn="l" rtl="0" eaLnBrk="0" fontAlgn="base" hangingPunct="0">
              <a:spcBef>
                <a:spcPct val="20000"/>
              </a:spcBef>
              <a:spcAft>
                <a:spcPct val="0"/>
              </a:spcAft>
              <a:buBlip>
                <a:blip r:embed="rId3"/>
              </a:buBlip>
              <a:defRPr sz="2000">
                <a:solidFill>
                  <a:schemeClr val="tx1"/>
                </a:solidFill>
                <a:latin typeface="+mn-lt"/>
                <a:cs typeface="+mn-cs"/>
              </a:defRPr>
            </a:lvl2pPr>
            <a:lvl3pPr marL="1143000" indent="-228600" algn="l" rtl="0" eaLnBrk="0" fontAlgn="base" hangingPunct="0">
              <a:spcBef>
                <a:spcPct val="20000"/>
              </a:spcBef>
              <a:spcAft>
                <a:spcPct val="0"/>
              </a:spcAft>
              <a:buBlip>
                <a:blip r:embed="rId4"/>
              </a:buBlip>
              <a:defRPr sz="1600">
                <a:solidFill>
                  <a:schemeClr val="tx1"/>
                </a:solidFill>
                <a:latin typeface="+mn-lt"/>
                <a:cs typeface="+mn-cs"/>
              </a:defRPr>
            </a:lvl3pPr>
            <a:lvl4pPr marL="1600200" indent="-228600" algn="l" rtl="0" eaLnBrk="0" fontAlgn="base" hangingPunct="0">
              <a:spcBef>
                <a:spcPct val="20000"/>
              </a:spcBef>
              <a:spcAft>
                <a:spcPct val="0"/>
              </a:spcAft>
              <a:buChar char="–"/>
              <a:defRPr sz="1400">
                <a:solidFill>
                  <a:schemeClr val="tx1"/>
                </a:solidFill>
                <a:latin typeface="+mn-lt"/>
                <a:cs typeface="+mn-cs"/>
              </a:defRPr>
            </a:lvl4pPr>
            <a:lvl5pPr marL="2057400" indent="-228600" algn="l" rtl="0" eaLnBrk="0" fontAlgn="base" hangingPunct="0">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a:lstStyle>
          <a:p>
            <a:pPr algn="just"/>
            <a:r>
              <a:rPr lang="en-GB" sz="1800" dirty="0" smtClean="0">
                <a:latin typeface="Calibri" pitchFamily="34" charset="0"/>
                <a:cs typeface="Calibri" pitchFamily="34" charset="0"/>
              </a:rPr>
              <a:t>Music type is POP, price code is then:</a:t>
            </a:r>
            <a:endParaRPr lang="en-GB" sz="1800" dirty="0">
              <a:latin typeface="Calibri" pitchFamily="34" charset="0"/>
              <a:cs typeface="Calibri" pitchFamily="34" charset="0"/>
            </a:endParaRPr>
          </a:p>
          <a:p>
            <a:pPr algn="just"/>
            <a:endParaRPr lang="en-GB" sz="1800" dirty="0" smtClean="0">
              <a:latin typeface="Calibri" pitchFamily="34" charset="0"/>
              <a:cs typeface="Calibri" pitchFamily="34" charset="0"/>
            </a:endParaRPr>
          </a:p>
          <a:p>
            <a:pPr algn="just"/>
            <a:endParaRPr lang="en-GB" sz="1800" dirty="0">
              <a:latin typeface="Calibri" pitchFamily="34" charset="0"/>
              <a:cs typeface="Calibri" pitchFamily="34" charset="0"/>
            </a:endParaRPr>
          </a:p>
          <a:p>
            <a:pPr algn="just"/>
            <a:endParaRPr lang="en-GB" sz="1800" dirty="0" smtClean="0">
              <a:latin typeface="Calibri" pitchFamily="34" charset="0"/>
              <a:cs typeface="Calibri" pitchFamily="34" charset="0"/>
            </a:endParaRPr>
          </a:p>
          <a:p>
            <a:pPr algn="just"/>
            <a:endParaRPr lang="en-GB" sz="1800" dirty="0">
              <a:latin typeface="Calibri" pitchFamily="34" charset="0"/>
              <a:cs typeface="Calibri" pitchFamily="34" charset="0"/>
            </a:endParaRPr>
          </a:p>
          <a:p>
            <a:pPr algn="just"/>
            <a:endParaRPr lang="en-GB" sz="1600" dirty="0" smtClean="0">
              <a:latin typeface="Calibri" pitchFamily="34" charset="0"/>
              <a:cs typeface="Calibri" pitchFamily="34" charset="0"/>
            </a:endParaRPr>
          </a:p>
          <a:p>
            <a:pPr algn="just"/>
            <a:endParaRPr lang="en-GB" sz="1400" dirty="0" smtClean="0"/>
          </a:p>
          <a:p>
            <a:endParaRPr lang="en-GB" sz="1400" dirty="0" smtClean="0"/>
          </a:p>
          <a:p>
            <a:pPr>
              <a:buFontTx/>
              <a:buNone/>
            </a:pPr>
            <a:endParaRPr lang="en-GB" sz="1400" dirty="0" smtClean="0"/>
          </a:p>
          <a:p>
            <a:pPr>
              <a:buFontTx/>
              <a:buNone/>
            </a:pPr>
            <a:r>
              <a:rPr lang="en-GB" sz="1400" dirty="0" smtClean="0"/>
              <a:t>	</a:t>
            </a:r>
            <a:endParaRPr lang="en-US" sz="1400" dirty="0" smtClean="0"/>
          </a:p>
          <a:p>
            <a:pPr>
              <a:buFontTx/>
              <a:buNone/>
            </a:pPr>
            <a:r>
              <a:rPr lang="en-GB" sz="1400" dirty="0" smtClean="0"/>
              <a:t> </a:t>
            </a:r>
            <a:endParaRPr lang="en-US" sz="1400" dirty="0" smtClean="0"/>
          </a:p>
          <a:p>
            <a:pPr>
              <a:buFontTx/>
              <a:buNone/>
            </a:pPr>
            <a:r>
              <a:rPr lang="en-GB" sz="1400" dirty="0" smtClean="0"/>
              <a:t>	</a:t>
            </a:r>
            <a:endParaRPr lang="en-US" sz="1400" dirty="0" smtClean="0"/>
          </a:p>
          <a:p>
            <a:endParaRPr lang="en-US" sz="1400" dirty="0"/>
          </a:p>
        </p:txBody>
      </p:sp>
      <p:sp>
        <p:nvSpPr>
          <p:cNvPr id="13" name="ZoneTexte 12"/>
          <p:cNvSpPr txBox="1"/>
          <p:nvPr/>
        </p:nvSpPr>
        <p:spPr>
          <a:xfrm>
            <a:off x="3491880" y="4007267"/>
            <a:ext cx="3312368" cy="830997"/>
          </a:xfrm>
          <a:prstGeom prst="rect">
            <a:avLst/>
          </a:prstGeom>
          <a:noFill/>
        </p:spPr>
        <p:txBody>
          <a:bodyPr wrap="square" rtlCol="0">
            <a:spAutoFit/>
          </a:bodyPr>
          <a:lstStyle/>
          <a:p>
            <a:r>
              <a:rPr lang="fr-FR" sz="4800" b="1" dirty="0" smtClean="0"/>
              <a:t>T</a:t>
            </a:r>
            <a:endParaRPr lang="fr-FR" sz="4800" b="1" dirty="0" smtClean="0"/>
          </a:p>
        </p:txBody>
      </p:sp>
      <p:sp>
        <p:nvSpPr>
          <p:cNvPr id="15" name="ZoneTexte 14"/>
          <p:cNvSpPr txBox="1"/>
          <p:nvPr/>
        </p:nvSpPr>
        <p:spPr>
          <a:xfrm>
            <a:off x="3864976" y="4005064"/>
            <a:ext cx="3312368" cy="830997"/>
          </a:xfrm>
          <a:prstGeom prst="rect">
            <a:avLst/>
          </a:prstGeom>
          <a:noFill/>
        </p:spPr>
        <p:txBody>
          <a:bodyPr wrap="square" rtlCol="0">
            <a:spAutoFit/>
          </a:bodyPr>
          <a:lstStyle/>
          <a:p>
            <a:r>
              <a:rPr lang="fr-FR" sz="4800" b="1" dirty="0" smtClean="0"/>
              <a:t>VT</a:t>
            </a:r>
            <a:endParaRPr lang="fr-FR" sz="4800" b="1" dirty="0" smtClean="0"/>
          </a:p>
        </p:txBody>
      </p:sp>
      <p:sp>
        <p:nvSpPr>
          <p:cNvPr id="16" name="ZoneTexte 15"/>
          <p:cNvSpPr txBox="1"/>
          <p:nvPr/>
        </p:nvSpPr>
        <p:spPr>
          <a:xfrm>
            <a:off x="4644008" y="4006445"/>
            <a:ext cx="3312368" cy="830997"/>
          </a:xfrm>
          <a:prstGeom prst="rect">
            <a:avLst/>
          </a:prstGeom>
          <a:noFill/>
        </p:spPr>
        <p:txBody>
          <a:bodyPr wrap="square" rtlCol="0">
            <a:spAutoFit/>
          </a:bodyPr>
          <a:lstStyle/>
          <a:p>
            <a:r>
              <a:rPr lang="fr-FR" sz="4800" b="1" dirty="0"/>
              <a:t>P</a:t>
            </a:r>
            <a:endParaRPr lang="fr-FR" sz="4800" b="1" dirty="0" smtClean="0"/>
          </a:p>
        </p:txBody>
      </p:sp>
      <p:sp>
        <p:nvSpPr>
          <p:cNvPr id="17" name="Content Placeholder 2"/>
          <p:cNvSpPr txBox="1">
            <a:spLocks/>
          </p:cNvSpPr>
          <p:nvPr/>
        </p:nvSpPr>
        <p:spPr bwMode="auto">
          <a:xfrm>
            <a:off x="-3221" y="4509120"/>
            <a:ext cx="7557025"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0" tIns="360000" rIns="360000" bIns="36000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200" b="1">
                <a:solidFill>
                  <a:schemeClr val="tx1"/>
                </a:solidFill>
                <a:latin typeface="+mn-lt"/>
                <a:ea typeface="+mn-ea"/>
                <a:cs typeface="+mn-cs"/>
              </a:defRPr>
            </a:lvl1pPr>
            <a:lvl2pPr marL="742950" indent="-285750" algn="l" rtl="0" eaLnBrk="0" fontAlgn="base" hangingPunct="0">
              <a:spcBef>
                <a:spcPct val="20000"/>
              </a:spcBef>
              <a:spcAft>
                <a:spcPct val="0"/>
              </a:spcAft>
              <a:buBlip>
                <a:blip r:embed="rId3"/>
              </a:buBlip>
              <a:defRPr sz="2000">
                <a:solidFill>
                  <a:schemeClr val="tx1"/>
                </a:solidFill>
                <a:latin typeface="+mn-lt"/>
                <a:cs typeface="+mn-cs"/>
              </a:defRPr>
            </a:lvl2pPr>
            <a:lvl3pPr marL="1143000" indent="-228600" algn="l" rtl="0" eaLnBrk="0" fontAlgn="base" hangingPunct="0">
              <a:spcBef>
                <a:spcPct val="20000"/>
              </a:spcBef>
              <a:spcAft>
                <a:spcPct val="0"/>
              </a:spcAft>
              <a:buBlip>
                <a:blip r:embed="rId4"/>
              </a:buBlip>
              <a:defRPr sz="1600">
                <a:solidFill>
                  <a:schemeClr val="tx1"/>
                </a:solidFill>
                <a:latin typeface="+mn-lt"/>
                <a:cs typeface="+mn-cs"/>
              </a:defRPr>
            </a:lvl3pPr>
            <a:lvl4pPr marL="1600200" indent="-228600" algn="l" rtl="0" eaLnBrk="0" fontAlgn="base" hangingPunct="0">
              <a:spcBef>
                <a:spcPct val="20000"/>
              </a:spcBef>
              <a:spcAft>
                <a:spcPct val="0"/>
              </a:spcAft>
              <a:buChar char="–"/>
              <a:defRPr sz="1400">
                <a:solidFill>
                  <a:schemeClr val="tx1"/>
                </a:solidFill>
                <a:latin typeface="+mn-lt"/>
                <a:cs typeface="+mn-cs"/>
              </a:defRPr>
            </a:lvl4pPr>
            <a:lvl5pPr marL="2057400" indent="-228600" algn="l" rtl="0" eaLnBrk="0" fontAlgn="base" hangingPunct="0">
              <a:spcBef>
                <a:spcPct val="20000"/>
              </a:spcBef>
              <a:spcAft>
                <a:spcPct val="0"/>
              </a:spcAft>
              <a:buChar char="»"/>
              <a:defRPr sz="1200">
                <a:solidFill>
                  <a:schemeClr val="tx1"/>
                </a:solidFill>
                <a:latin typeface="+mn-lt"/>
                <a:cs typeface="+mn-cs"/>
              </a:defRPr>
            </a:lvl5pPr>
            <a:lvl6pPr marL="2514600" indent="-228600" algn="l" rtl="0" fontAlgn="base">
              <a:spcBef>
                <a:spcPct val="20000"/>
              </a:spcBef>
              <a:spcAft>
                <a:spcPct val="0"/>
              </a:spcAft>
              <a:buChar char="»"/>
              <a:defRPr sz="1200">
                <a:solidFill>
                  <a:schemeClr val="tx1"/>
                </a:solidFill>
                <a:latin typeface="+mn-lt"/>
                <a:cs typeface="+mn-cs"/>
              </a:defRPr>
            </a:lvl6pPr>
            <a:lvl7pPr marL="2971800" indent="-228600" algn="l" rtl="0" fontAlgn="base">
              <a:spcBef>
                <a:spcPct val="20000"/>
              </a:spcBef>
              <a:spcAft>
                <a:spcPct val="0"/>
              </a:spcAft>
              <a:buChar char="»"/>
              <a:defRPr sz="1200">
                <a:solidFill>
                  <a:schemeClr val="tx1"/>
                </a:solidFill>
                <a:latin typeface="+mn-lt"/>
                <a:cs typeface="+mn-cs"/>
              </a:defRPr>
            </a:lvl7pPr>
            <a:lvl8pPr marL="3429000" indent="-228600" algn="l" rtl="0" fontAlgn="base">
              <a:spcBef>
                <a:spcPct val="20000"/>
              </a:spcBef>
              <a:spcAft>
                <a:spcPct val="0"/>
              </a:spcAft>
              <a:buChar char="»"/>
              <a:defRPr sz="1200">
                <a:solidFill>
                  <a:schemeClr val="tx1"/>
                </a:solidFill>
                <a:latin typeface="+mn-lt"/>
                <a:cs typeface="+mn-cs"/>
              </a:defRPr>
            </a:lvl8pPr>
            <a:lvl9pPr marL="3886200" indent="-228600" algn="l" rtl="0" fontAlgn="base">
              <a:spcBef>
                <a:spcPct val="20000"/>
              </a:spcBef>
              <a:spcAft>
                <a:spcPct val="0"/>
              </a:spcAft>
              <a:buChar char="»"/>
              <a:defRPr sz="1200">
                <a:solidFill>
                  <a:schemeClr val="tx1"/>
                </a:solidFill>
                <a:latin typeface="+mn-lt"/>
                <a:cs typeface="+mn-cs"/>
              </a:defRPr>
            </a:lvl9pPr>
          </a:lstStyle>
          <a:p>
            <a:pPr algn="just"/>
            <a:r>
              <a:rPr lang="en-GB" sz="1800" dirty="0" smtClean="0">
                <a:latin typeface="Calibri" pitchFamily="34" charset="0"/>
                <a:cs typeface="Calibri" pitchFamily="34" charset="0"/>
              </a:rPr>
              <a:t>For classical, just replace the P by a C. It would then have been TVTC.</a:t>
            </a:r>
            <a:endParaRPr lang="en-GB" sz="1800" dirty="0">
              <a:latin typeface="Calibri" pitchFamily="34" charset="0"/>
              <a:cs typeface="Calibri" pitchFamily="34" charset="0"/>
            </a:endParaRPr>
          </a:p>
          <a:p>
            <a:pPr algn="just"/>
            <a:endParaRPr lang="en-GB" sz="1800" dirty="0" smtClean="0">
              <a:latin typeface="Calibri" pitchFamily="34" charset="0"/>
              <a:cs typeface="Calibri" pitchFamily="34" charset="0"/>
            </a:endParaRPr>
          </a:p>
          <a:p>
            <a:pPr algn="just"/>
            <a:endParaRPr lang="en-GB" sz="1800" dirty="0">
              <a:latin typeface="Calibri" pitchFamily="34" charset="0"/>
              <a:cs typeface="Calibri" pitchFamily="34" charset="0"/>
            </a:endParaRPr>
          </a:p>
          <a:p>
            <a:pPr algn="just"/>
            <a:endParaRPr lang="en-GB" sz="1800" dirty="0" smtClean="0">
              <a:latin typeface="Calibri" pitchFamily="34" charset="0"/>
              <a:cs typeface="Calibri" pitchFamily="34" charset="0"/>
            </a:endParaRPr>
          </a:p>
          <a:p>
            <a:pPr algn="just"/>
            <a:endParaRPr lang="en-GB" sz="1800" dirty="0">
              <a:latin typeface="Calibri" pitchFamily="34" charset="0"/>
              <a:cs typeface="Calibri" pitchFamily="34" charset="0"/>
            </a:endParaRPr>
          </a:p>
          <a:p>
            <a:pPr algn="just"/>
            <a:endParaRPr lang="en-GB" sz="1600" dirty="0" smtClean="0">
              <a:latin typeface="Calibri" pitchFamily="34" charset="0"/>
              <a:cs typeface="Calibri" pitchFamily="34" charset="0"/>
            </a:endParaRPr>
          </a:p>
          <a:p>
            <a:pPr algn="just"/>
            <a:endParaRPr lang="en-GB" sz="1400" dirty="0" smtClean="0"/>
          </a:p>
          <a:p>
            <a:endParaRPr lang="en-GB" sz="1400" dirty="0" smtClean="0"/>
          </a:p>
          <a:p>
            <a:pPr>
              <a:buFontTx/>
              <a:buNone/>
            </a:pPr>
            <a:endParaRPr lang="en-GB" sz="1400" dirty="0" smtClean="0"/>
          </a:p>
          <a:p>
            <a:pPr>
              <a:buFontTx/>
              <a:buNone/>
            </a:pPr>
            <a:r>
              <a:rPr lang="en-GB" sz="1400" dirty="0" smtClean="0"/>
              <a:t>	</a:t>
            </a:r>
            <a:endParaRPr lang="en-US" sz="1400" dirty="0" smtClean="0"/>
          </a:p>
          <a:p>
            <a:pPr>
              <a:buFontTx/>
              <a:buNone/>
            </a:pPr>
            <a:r>
              <a:rPr lang="en-GB" sz="1400" dirty="0" smtClean="0"/>
              <a:t> </a:t>
            </a:r>
            <a:endParaRPr lang="en-US" sz="1400" dirty="0" smtClean="0"/>
          </a:p>
          <a:p>
            <a:pPr>
              <a:buFontTx/>
              <a:buNone/>
            </a:pPr>
            <a:r>
              <a:rPr lang="en-GB" sz="1400" dirty="0" smtClean="0"/>
              <a:t>	</a:t>
            </a:r>
            <a:endParaRPr lang="en-US" sz="1400" dirty="0" smtClean="0"/>
          </a:p>
          <a:p>
            <a:endParaRPr lang="en-US" sz="1400" dirty="0"/>
          </a:p>
        </p:txBody>
      </p:sp>
    </p:spTree>
    <p:extLst>
      <p:ext uri="{BB962C8B-B14F-4D97-AF65-F5344CB8AC3E}">
        <p14:creationId xmlns:p14="http://schemas.microsoft.com/office/powerpoint/2010/main" val="24759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5"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en-US" sz="2400" dirty="0" smtClean="0">
                <a:solidFill>
                  <a:schemeClr val="bg1"/>
                </a:solidFill>
                <a:latin typeface="Calibri" pitchFamily="34" charset="0"/>
                <a:cs typeface="Calibri" pitchFamily="34" charset="0"/>
              </a:rPr>
              <a:t>Interval merging</a:t>
            </a:r>
            <a:endParaRPr lang="en-US" sz="2400" dirty="0">
              <a:solidFill>
                <a:schemeClr val="bg1"/>
              </a:solidFill>
              <a:latin typeface="Calibri" pitchFamily="34" charset="0"/>
              <a:cs typeface="Calibri" pitchFamily="34" charset="0"/>
            </a:endParaRPr>
          </a:p>
        </p:txBody>
      </p:sp>
      <p:sp>
        <p:nvSpPr>
          <p:cNvPr id="5" name="Content Placeholder 2"/>
          <p:cNvSpPr>
            <a:spLocks noGrp="1"/>
          </p:cNvSpPr>
          <p:nvPr>
            <p:ph idx="1"/>
          </p:nvPr>
        </p:nvSpPr>
        <p:spPr>
          <a:xfrm>
            <a:off x="0" y="620688"/>
            <a:ext cx="9144000" cy="5473700"/>
          </a:xfrm>
        </p:spPr>
        <p:txBody>
          <a:bodyPr/>
          <a:lstStyle/>
          <a:p>
            <a:r>
              <a:rPr lang="en-GB" sz="1600" dirty="0" smtClean="0">
                <a:latin typeface="Calibri" pitchFamily="34" charset="0"/>
                <a:cs typeface="Calibri" pitchFamily="34" charset="0"/>
              </a:rPr>
              <a:t>Interval merging is basically done to provide the entire price life cycle for a product. </a:t>
            </a:r>
            <a:r>
              <a:rPr lang="en-GB" sz="1600" dirty="0" smtClean="0">
                <a:latin typeface="Calibri" pitchFamily="34" charset="0"/>
                <a:cs typeface="Calibri" pitchFamily="34" charset="0"/>
              </a:rPr>
              <a:t>This is currently only interesting for apple but who knows </a:t>
            </a:r>
            <a:r>
              <a:rPr lang="en-GB" sz="1600" dirty="0" smtClean="0">
                <a:latin typeface="Calibri" pitchFamily="34" charset="0"/>
                <a:cs typeface="Calibri" pitchFamily="34" charset="0"/>
                <a:sym typeface="Wingdings" pitchFamily="2" charset="2"/>
              </a:rPr>
              <a:t>. </a:t>
            </a:r>
            <a:r>
              <a:rPr lang="en-GB" sz="1600" dirty="0" smtClean="0">
                <a:latin typeface="Calibri" pitchFamily="34" charset="0"/>
                <a:cs typeface="Calibri" pitchFamily="34" charset="0"/>
              </a:rPr>
              <a:t>Let’s </a:t>
            </a:r>
            <a:r>
              <a:rPr lang="en-GB" sz="1600" dirty="0" smtClean="0">
                <a:latin typeface="Calibri" pitchFamily="34" charset="0"/>
                <a:cs typeface="Calibri" pitchFamily="34" charset="0"/>
              </a:rPr>
              <a:t>take an </a:t>
            </a:r>
            <a:r>
              <a:rPr lang="en-GB" sz="1600" dirty="0" smtClean="0">
                <a:latin typeface="Calibri" pitchFamily="34" charset="0"/>
                <a:cs typeface="Calibri" pitchFamily="34" charset="0"/>
              </a:rPr>
              <a:t>example:</a:t>
            </a:r>
            <a:endParaRPr lang="en-GB" sz="1600" dirty="0" smtClean="0">
              <a:latin typeface="Calibri" pitchFamily="34" charset="0"/>
              <a:cs typeface="Calibri" pitchFamily="34" charset="0"/>
            </a:endParaRPr>
          </a:p>
          <a:p>
            <a:endParaRPr lang="en-GB" sz="1600" dirty="0" smtClean="0">
              <a:latin typeface="Calibri" pitchFamily="34" charset="0"/>
              <a:cs typeface="Calibri" pitchFamily="34" charset="0"/>
            </a:endParaRPr>
          </a:p>
          <a:p>
            <a:pPr lvl="0">
              <a:buNone/>
            </a:pPr>
            <a:endParaRPr lang="en-GB" sz="1400" dirty="0" smtClean="0">
              <a:latin typeface="Calibri" pitchFamily="34" charset="0"/>
              <a:cs typeface="Calibri" pitchFamily="34" charset="0"/>
            </a:endParaRPr>
          </a:p>
          <a:p>
            <a:pPr lvl="0">
              <a:buNone/>
            </a:pPr>
            <a:r>
              <a:rPr lang="en-GB" sz="1400" dirty="0" smtClean="0">
                <a:latin typeface="Calibri" pitchFamily="34" charset="0"/>
                <a:cs typeface="Calibri" pitchFamily="34" charset="0"/>
              </a:rPr>
              <a:t>	</a:t>
            </a:r>
            <a:endParaRPr lang="en-US" sz="1400" dirty="0" smtClean="0">
              <a:latin typeface="Calibri" pitchFamily="34" charset="0"/>
              <a:cs typeface="Calibri" pitchFamily="34" charset="0"/>
            </a:endParaRPr>
          </a:p>
          <a:p>
            <a:pPr>
              <a:buNone/>
            </a:pPr>
            <a:r>
              <a:rPr lang="en-GB" sz="1400" dirty="0" smtClean="0">
                <a:latin typeface="Calibri" pitchFamily="34" charset="0"/>
                <a:cs typeface="Calibri" pitchFamily="34" charset="0"/>
              </a:rPr>
              <a:t> </a:t>
            </a:r>
            <a:endParaRPr lang="en-US" sz="1400" dirty="0" smtClean="0">
              <a:latin typeface="Calibri" pitchFamily="34" charset="0"/>
              <a:cs typeface="Calibri" pitchFamily="34" charset="0"/>
            </a:endParaRPr>
          </a:p>
          <a:p>
            <a:pPr>
              <a:buNone/>
            </a:pPr>
            <a:r>
              <a:rPr lang="en-GB" sz="1400" dirty="0" smtClean="0">
                <a:latin typeface="Calibri" pitchFamily="34" charset="0"/>
                <a:cs typeface="Calibri" pitchFamily="34" charset="0"/>
              </a:rPr>
              <a:t>	</a:t>
            </a:r>
            <a:endParaRPr lang="en-US" sz="1400" dirty="0" smtClean="0">
              <a:latin typeface="Calibri" pitchFamily="34" charset="0"/>
              <a:cs typeface="Calibri" pitchFamily="34" charset="0"/>
            </a:endParaRPr>
          </a:p>
          <a:p>
            <a:endParaRPr lang="en-US" sz="1400" dirty="0" smtClean="0">
              <a:latin typeface="Calibri" pitchFamily="34" charset="0"/>
              <a:cs typeface="Calibri" pitchFamily="34" charset="0"/>
            </a:endParaRPr>
          </a:p>
          <a:p>
            <a:endParaRPr lang="en-US" sz="1400" dirty="0">
              <a:latin typeface="Calibri" pitchFamily="34" charset="0"/>
              <a:cs typeface="Calibri" pitchFamily="34" charset="0"/>
            </a:endParaRPr>
          </a:p>
          <a:p>
            <a:endParaRPr lang="en-US" sz="1400" dirty="0" smtClean="0">
              <a:latin typeface="Calibri" pitchFamily="34" charset="0"/>
              <a:cs typeface="Calibri" pitchFamily="34" charset="0"/>
            </a:endParaRPr>
          </a:p>
          <a:p>
            <a:endParaRPr lang="en-US" sz="1400" dirty="0">
              <a:latin typeface="Calibri" pitchFamily="34" charset="0"/>
              <a:cs typeface="Calibri" pitchFamily="34" charset="0"/>
            </a:endParaRPr>
          </a:p>
          <a:p>
            <a:endParaRPr lang="en-US" sz="1400" dirty="0" smtClean="0">
              <a:latin typeface="Calibri" pitchFamily="34" charset="0"/>
              <a:cs typeface="Calibri" pitchFamily="34" charset="0"/>
            </a:endParaRPr>
          </a:p>
          <a:p>
            <a:endParaRPr lang="en-US" sz="1400" dirty="0">
              <a:latin typeface="Calibri" pitchFamily="34" charset="0"/>
              <a:cs typeface="Calibri" pitchFamily="34" charset="0"/>
            </a:endParaRPr>
          </a:p>
          <a:p>
            <a:endParaRPr lang="en-US" sz="1400" dirty="0" smtClean="0">
              <a:latin typeface="Calibri" pitchFamily="34" charset="0"/>
              <a:cs typeface="Calibri" pitchFamily="34" charset="0"/>
            </a:endParaRPr>
          </a:p>
          <a:p>
            <a:endParaRPr lang="en-US" sz="1400" dirty="0">
              <a:latin typeface="Calibri" pitchFamily="34" charset="0"/>
              <a:cs typeface="Calibri" pitchFamily="34" charset="0"/>
            </a:endParaRPr>
          </a:p>
          <a:p>
            <a:endParaRPr lang="en-US" sz="1400" dirty="0" smtClean="0">
              <a:latin typeface="Calibri" pitchFamily="34" charset="0"/>
              <a:cs typeface="Calibri" pitchFamily="34" charset="0"/>
            </a:endParaRPr>
          </a:p>
          <a:p>
            <a:endParaRPr lang="en-US" sz="1400" dirty="0" smtClean="0">
              <a:latin typeface="Calibri" pitchFamily="34" charset="0"/>
              <a:cs typeface="Calibri" pitchFamily="34" charset="0"/>
            </a:endParaRPr>
          </a:p>
          <a:p>
            <a:r>
              <a:rPr lang="en-US" sz="1400" dirty="0" smtClean="0">
                <a:latin typeface="Calibri" pitchFamily="34" charset="0"/>
                <a:cs typeface="Calibri" pitchFamily="34" charset="0"/>
              </a:rPr>
              <a:t>Merged intervals for this product for apple in France would be:</a:t>
            </a:r>
            <a:endParaRPr lang="en-US" sz="1400" dirty="0" smtClean="0">
              <a:latin typeface="Calibri" pitchFamily="34" charset="0"/>
              <a:cs typeface="Calibri" pitchFamily="34" charset="0"/>
            </a:endParaRPr>
          </a:p>
        </p:txBody>
      </p:sp>
      <p:cxnSp>
        <p:nvCxnSpPr>
          <p:cNvPr id="4" name="Connecteur droit avec flèche 3"/>
          <p:cNvCxnSpPr/>
          <p:nvPr/>
        </p:nvCxnSpPr>
        <p:spPr>
          <a:xfrm>
            <a:off x="612501" y="2205534"/>
            <a:ext cx="6408712" cy="0"/>
          </a:xfrm>
          <a:prstGeom prst="straightConnector1">
            <a:avLst/>
          </a:prstGeom>
          <a:ln w="127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3636837" y="2061518"/>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7021213" y="2205534"/>
            <a:ext cx="288032" cy="230832"/>
          </a:xfrm>
          <a:prstGeom prst="rect">
            <a:avLst/>
          </a:prstGeom>
          <a:noFill/>
        </p:spPr>
        <p:txBody>
          <a:bodyPr wrap="square" rtlCol="0">
            <a:spAutoFit/>
          </a:bodyPr>
          <a:lstStyle/>
          <a:p>
            <a:r>
              <a:rPr lang="fr-FR" sz="900" b="1" dirty="0" smtClean="0"/>
              <a:t>t</a:t>
            </a:r>
            <a:endParaRPr lang="fr-FR" sz="900" b="1" dirty="0"/>
          </a:p>
        </p:txBody>
      </p:sp>
      <p:sp>
        <p:nvSpPr>
          <p:cNvPr id="8" name="ZoneTexte 7"/>
          <p:cNvSpPr txBox="1"/>
          <p:nvPr/>
        </p:nvSpPr>
        <p:spPr>
          <a:xfrm>
            <a:off x="3143414" y="2451034"/>
            <a:ext cx="1008112" cy="246221"/>
          </a:xfrm>
          <a:prstGeom prst="rect">
            <a:avLst/>
          </a:prstGeom>
          <a:noFill/>
        </p:spPr>
        <p:txBody>
          <a:bodyPr wrap="square" rtlCol="0">
            <a:spAutoFit/>
          </a:bodyPr>
          <a:lstStyle/>
          <a:p>
            <a:pPr algn="ctr"/>
            <a:r>
              <a:rPr lang="fr-FR" sz="1000" dirty="0" smtClean="0"/>
              <a:t>D1</a:t>
            </a:r>
            <a:endParaRPr lang="fr-FR" sz="1000" dirty="0"/>
          </a:p>
        </p:txBody>
      </p:sp>
      <p:sp>
        <p:nvSpPr>
          <p:cNvPr id="9" name="ZoneTexte 8"/>
          <p:cNvSpPr txBox="1"/>
          <p:nvPr/>
        </p:nvSpPr>
        <p:spPr>
          <a:xfrm>
            <a:off x="1476597" y="1815297"/>
            <a:ext cx="1008112" cy="246221"/>
          </a:xfrm>
          <a:prstGeom prst="rect">
            <a:avLst/>
          </a:prstGeom>
          <a:noFill/>
        </p:spPr>
        <p:txBody>
          <a:bodyPr wrap="square" rtlCol="0">
            <a:spAutoFit/>
          </a:bodyPr>
          <a:lstStyle/>
          <a:p>
            <a:pPr algn="ctr"/>
            <a:r>
              <a:rPr lang="fr-FR" sz="1000" b="1" dirty="0" smtClean="0"/>
              <a:t>STSP</a:t>
            </a:r>
            <a:endParaRPr lang="fr-FR" sz="1000" b="1" dirty="0"/>
          </a:p>
        </p:txBody>
      </p:sp>
      <p:sp>
        <p:nvSpPr>
          <p:cNvPr id="10" name="ZoneTexte 9"/>
          <p:cNvSpPr txBox="1"/>
          <p:nvPr/>
        </p:nvSpPr>
        <p:spPr>
          <a:xfrm>
            <a:off x="4860973" y="1815297"/>
            <a:ext cx="1008112" cy="246221"/>
          </a:xfrm>
          <a:prstGeom prst="rect">
            <a:avLst/>
          </a:prstGeom>
          <a:noFill/>
        </p:spPr>
        <p:txBody>
          <a:bodyPr wrap="square" rtlCol="0">
            <a:spAutoFit/>
          </a:bodyPr>
          <a:lstStyle/>
          <a:p>
            <a:pPr algn="ctr"/>
            <a:r>
              <a:rPr lang="fr-FR" sz="1000" b="1" dirty="0" smtClean="0"/>
              <a:t>TSP</a:t>
            </a:r>
            <a:endParaRPr lang="fr-FR" sz="1000" b="1" dirty="0"/>
          </a:p>
        </p:txBody>
      </p:sp>
      <p:sp>
        <p:nvSpPr>
          <p:cNvPr id="15" name="ZoneTexte 14"/>
          <p:cNvSpPr txBox="1"/>
          <p:nvPr/>
        </p:nvSpPr>
        <p:spPr>
          <a:xfrm>
            <a:off x="7453261" y="1978156"/>
            <a:ext cx="1296144" cy="461665"/>
          </a:xfrm>
          <a:prstGeom prst="rect">
            <a:avLst/>
          </a:prstGeom>
          <a:noFill/>
        </p:spPr>
        <p:txBody>
          <a:bodyPr wrap="square" rtlCol="0">
            <a:spAutoFit/>
          </a:bodyPr>
          <a:lstStyle/>
          <a:p>
            <a:r>
              <a:rPr lang="fr-FR" sz="1200" dirty="0" err="1" smtClean="0"/>
              <a:t>AppleEurope</a:t>
            </a:r>
            <a:endParaRPr lang="fr-FR" sz="1200" dirty="0" smtClean="0"/>
          </a:p>
          <a:p>
            <a:r>
              <a:rPr lang="fr-FR" sz="1200" dirty="0" smtClean="0"/>
              <a:t>FR</a:t>
            </a:r>
            <a:endParaRPr lang="fr-FR" sz="1200" dirty="0"/>
          </a:p>
        </p:txBody>
      </p:sp>
      <p:cxnSp>
        <p:nvCxnSpPr>
          <p:cNvPr id="16" name="Connecteur droit avec flèche 15"/>
          <p:cNvCxnSpPr/>
          <p:nvPr/>
        </p:nvCxnSpPr>
        <p:spPr>
          <a:xfrm>
            <a:off x="611560" y="3039433"/>
            <a:ext cx="6408712" cy="0"/>
          </a:xfrm>
          <a:prstGeom prst="straightConnector1">
            <a:avLst/>
          </a:prstGeom>
          <a:ln w="127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4417351" y="2895417"/>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7020272" y="3039433"/>
            <a:ext cx="288032" cy="230832"/>
          </a:xfrm>
          <a:prstGeom prst="rect">
            <a:avLst/>
          </a:prstGeom>
          <a:noFill/>
        </p:spPr>
        <p:txBody>
          <a:bodyPr wrap="square" rtlCol="0">
            <a:spAutoFit/>
          </a:bodyPr>
          <a:lstStyle/>
          <a:p>
            <a:r>
              <a:rPr lang="fr-FR" sz="900" b="1" dirty="0" smtClean="0"/>
              <a:t>t</a:t>
            </a:r>
            <a:endParaRPr lang="fr-FR" sz="900" b="1" dirty="0"/>
          </a:p>
        </p:txBody>
      </p:sp>
      <p:sp>
        <p:nvSpPr>
          <p:cNvPr id="19" name="ZoneTexte 18"/>
          <p:cNvSpPr txBox="1"/>
          <p:nvPr/>
        </p:nvSpPr>
        <p:spPr>
          <a:xfrm>
            <a:off x="3923928" y="3284933"/>
            <a:ext cx="1008112" cy="246221"/>
          </a:xfrm>
          <a:prstGeom prst="rect">
            <a:avLst/>
          </a:prstGeom>
          <a:noFill/>
        </p:spPr>
        <p:txBody>
          <a:bodyPr wrap="square" rtlCol="0">
            <a:spAutoFit/>
          </a:bodyPr>
          <a:lstStyle/>
          <a:p>
            <a:pPr algn="ctr"/>
            <a:r>
              <a:rPr lang="fr-FR" sz="1000" dirty="0" smtClean="0"/>
              <a:t>D2</a:t>
            </a:r>
            <a:endParaRPr lang="fr-FR" sz="1000" dirty="0"/>
          </a:p>
        </p:txBody>
      </p:sp>
      <p:sp>
        <p:nvSpPr>
          <p:cNvPr id="20" name="ZoneTexte 19"/>
          <p:cNvSpPr txBox="1"/>
          <p:nvPr/>
        </p:nvSpPr>
        <p:spPr>
          <a:xfrm>
            <a:off x="1475656" y="2679393"/>
            <a:ext cx="1008112" cy="246221"/>
          </a:xfrm>
          <a:prstGeom prst="rect">
            <a:avLst/>
          </a:prstGeom>
          <a:noFill/>
        </p:spPr>
        <p:txBody>
          <a:bodyPr wrap="square" rtlCol="0">
            <a:spAutoFit/>
          </a:bodyPr>
          <a:lstStyle/>
          <a:p>
            <a:pPr algn="ctr"/>
            <a:r>
              <a:rPr lang="fr-FR" sz="1000" b="1" dirty="0" smtClean="0"/>
              <a:t>ZSP</a:t>
            </a:r>
            <a:endParaRPr lang="fr-FR" sz="1000" b="1" dirty="0"/>
          </a:p>
        </p:txBody>
      </p:sp>
      <p:sp>
        <p:nvSpPr>
          <p:cNvPr id="21" name="ZoneTexte 20"/>
          <p:cNvSpPr txBox="1"/>
          <p:nvPr/>
        </p:nvSpPr>
        <p:spPr>
          <a:xfrm>
            <a:off x="4860032" y="2679393"/>
            <a:ext cx="1008112" cy="246221"/>
          </a:xfrm>
          <a:prstGeom prst="rect">
            <a:avLst/>
          </a:prstGeom>
          <a:noFill/>
        </p:spPr>
        <p:txBody>
          <a:bodyPr wrap="square" rtlCol="0">
            <a:spAutoFit/>
          </a:bodyPr>
          <a:lstStyle/>
          <a:p>
            <a:pPr algn="ctr"/>
            <a:r>
              <a:rPr lang="fr-FR" sz="1000" b="1" dirty="0" smtClean="0"/>
              <a:t>CMSP</a:t>
            </a:r>
            <a:endParaRPr lang="fr-FR" sz="1000" b="1" dirty="0"/>
          </a:p>
        </p:txBody>
      </p:sp>
      <p:sp>
        <p:nvSpPr>
          <p:cNvPr id="22" name="ZoneTexte 21"/>
          <p:cNvSpPr txBox="1"/>
          <p:nvPr/>
        </p:nvSpPr>
        <p:spPr>
          <a:xfrm>
            <a:off x="7452320" y="3069309"/>
            <a:ext cx="1296144" cy="276999"/>
          </a:xfrm>
          <a:prstGeom prst="rect">
            <a:avLst/>
          </a:prstGeom>
          <a:noFill/>
        </p:spPr>
        <p:txBody>
          <a:bodyPr wrap="square" rtlCol="0">
            <a:spAutoFit/>
          </a:bodyPr>
          <a:lstStyle/>
          <a:p>
            <a:r>
              <a:rPr lang="fr-FR" sz="1200" dirty="0" smtClean="0"/>
              <a:t>FR</a:t>
            </a:r>
            <a:endParaRPr lang="fr-FR" sz="1200" dirty="0"/>
          </a:p>
        </p:txBody>
      </p:sp>
      <p:cxnSp>
        <p:nvCxnSpPr>
          <p:cNvPr id="23" name="Connecteur droit avec flèche 22"/>
          <p:cNvCxnSpPr/>
          <p:nvPr/>
        </p:nvCxnSpPr>
        <p:spPr>
          <a:xfrm>
            <a:off x="611560" y="4635944"/>
            <a:ext cx="6408712" cy="0"/>
          </a:xfrm>
          <a:prstGeom prst="straightConnector1">
            <a:avLst/>
          </a:prstGeom>
          <a:ln w="127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2737337" y="4491928"/>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7020272" y="3831521"/>
            <a:ext cx="288032" cy="230832"/>
          </a:xfrm>
          <a:prstGeom prst="rect">
            <a:avLst/>
          </a:prstGeom>
          <a:noFill/>
        </p:spPr>
        <p:txBody>
          <a:bodyPr wrap="square" rtlCol="0">
            <a:spAutoFit/>
          </a:bodyPr>
          <a:lstStyle/>
          <a:p>
            <a:r>
              <a:rPr lang="fr-FR" sz="900" b="1" dirty="0" smtClean="0"/>
              <a:t>t</a:t>
            </a:r>
            <a:endParaRPr lang="fr-FR" sz="900" b="1" dirty="0"/>
          </a:p>
        </p:txBody>
      </p:sp>
      <p:sp>
        <p:nvSpPr>
          <p:cNvPr id="26" name="ZoneTexte 25"/>
          <p:cNvSpPr txBox="1"/>
          <p:nvPr/>
        </p:nvSpPr>
        <p:spPr>
          <a:xfrm>
            <a:off x="2243914" y="4881444"/>
            <a:ext cx="1008112" cy="246221"/>
          </a:xfrm>
          <a:prstGeom prst="rect">
            <a:avLst/>
          </a:prstGeom>
          <a:noFill/>
        </p:spPr>
        <p:txBody>
          <a:bodyPr wrap="square" rtlCol="0">
            <a:spAutoFit/>
          </a:bodyPr>
          <a:lstStyle/>
          <a:p>
            <a:pPr algn="ctr"/>
            <a:r>
              <a:rPr lang="fr-FR" sz="1000" dirty="0" smtClean="0"/>
              <a:t>D3</a:t>
            </a:r>
            <a:endParaRPr lang="fr-FR" sz="1000" dirty="0"/>
          </a:p>
        </p:txBody>
      </p:sp>
      <p:sp>
        <p:nvSpPr>
          <p:cNvPr id="27" name="ZoneTexte 26"/>
          <p:cNvSpPr txBox="1"/>
          <p:nvPr/>
        </p:nvSpPr>
        <p:spPr>
          <a:xfrm>
            <a:off x="1475656" y="4245707"/>
            <a:ext cx="1008112" cy="246221"/>
          </a:xfrm>
          <a:prstGeom prst="rect">
            <a:avLst/>
          </a:prstGeom>
          <a:noFill/>
        </p:spPr>
        <p:txBody>
          <a:bodyPr wrap="square" rtlCol="0">
            <a:spAutoFit/>
          </a:bodyPr>
          <a:lstStyle/>
          <a:p>
            <a:pPr algn="ctr"/>
            <a:r>
              <a:rPr lang="fr-FR" sz="1000" b="1" dirty="0"/>
              <a:t>T</a:t>
            </a:r>
            <a:r>
              <a:rPr lang="fr-FR" sz="1000" b="1" dirty="0" smtClean="0"/>
              <a:t>SP</a:t>
            </a:r>
            <a:endParaRPr lang="fr-FR" sz="1000" b="1" dirty="0"/>
          </a:p>
        </p:txBody>
      </p:sp>
      <p:sp>
        <p:nvSpPr>
          <p:cNvPr id="28" name="ZoneTexte 27"/>
          <p:cNvSpPr txBox="1"/>
          <p:nvPr/>
        </p:nvSpPr>
        <p:spPr>
          <a:xfrm>
            <a:off x="4860032" y="4245707"/>
            <a:ext cx="1008112" cy="246221"/>
          </a:xfrm>
          <a:prstGeom prst="rect">
            <a:avLst/>
          </a:prstGeom>
          <a:noFill/>
        </p:spPr>
        <p:txBody>
          <a:bodyPr wrap="square" rtlCol="0">
            <a:spAutoFit/>
          </a:bodyPr>
          <a:lstStyle/>
          <a:p>
            <a:pPr algn="ctr"/>
            <a:r>
              <a:rPr lang="fr-FR" sz="1000" b="1" dirty="0" smtClean="0"/>
              <a:t>STSP</a:t>
            </a:r>
            <a:endParaRPr lang="fr-FR" sz="1000" b="1" dirty="0"/>
          </a:p>
        </p:txBody>
      </p:sp>
      <p:cxnSp>
        <p:nvCxnSpPr>
          <p:cNvPr id="3" name="Connecteur droit 2"/>
          <p:cNvCxnSpPr/>
          <p:nvPr/>
        </p:nvCxnSpPr>
        <p:spPr>
          <a:xfrm>
            <a:off x="1475656" y="1599273"/>
            <a:ext cx="0" cy="338437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ZoneTexte 30"/>
          <p:cNvSpPr txBox="1"/>
          <p:nvPr/>
        </p:nvSpPr>
        <p:spPr>
          <a:xfrm>
            <a:off x="971600" y="4983649"/>
            <a:ext cx="1008112" cy="246221"/>
          </a:xfrm>
          <a:prstGeom prst="rect">
            <a:avLst/>
          </a:prstGeom>
          <a:noFill/>
        </p:spPr>
        <p:txBody>
          <a:bodyPr wrap="square" rtlCol="0">
            <a:spAutoFit/>
          </a:bodyPr>
          <a:lstStyle/>
          <a:p>
            <a:pPr algn="ctr"/>
            <a:r>
              <a:rPr lang="fr-FR" sz="1000" dirty="0" err="1" smtClean="0"/>
              <a:t>Today</a:t>
            </a:r>
            <a:endParaRPr lang="fr-FR" sz="1000" dirty="0"/>
          </a:p>
        </p:txBody>
      </p:sp>
      <p:cxnSp>
        <p:nvCxnSpPr>
          <p:cNvPr id="29" name="Connecteur droit avec flèche 28"/>
          <p:cNvCxnSpPr/>
          <p:nvPr/>
        </p:nvCxnSpPr>
        <p:spPr>
          <a:xfrm>
            <a:off x="611560" y="3829819"/>
            <a:ext cx="6408712" cy="0"/>
          </a:xfrm>
          <a:prstGeom prst="straightConnector1">
            <a:avLst/>
          </a:prstGeom>
          <a:ln w="127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a:off x="3121207" y="3685803"/>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a:off x="2627784" y="4075319"/>
            <a:ext cx="1008112" cy="246221"/>
          </a:xfrm>
          <a:prstGeom prst="rect">
            <a:avLst/>
          </a:prstGeom>
          <a:noFill/>
        </p:spPr>
        <p:txBody>
          <a:bodyPr wrap="square" rtlCol="0">
            <a:spAutoFit/>
          </a:bodyPr>
          <a:lstStyle/>
          <a:p>
            <a:pPr algn="ctr"/>
            <a:r>
              <a:rPr lang="fr-FR" sz="1000" dirty="0" smtClean="0"/>
              <a:t>D4</a:t>
            </a:r>
            <a:endParaRPr lang="fr-FR" sz="1000" dirty="0"/>
          </a:p>
        </p:txBody>
      </p:sp>
      <p:cxnSp>
        <p:nvCxnSpPr>
          <p:cNvPr id="34" name="Connecteur droit 33"/>
          <p:cNvCxnSpPr/>
          <p:nvPr/>
        </p:nvCxnSpPr>
        <p:spPr>
          <a:xfrm>
            <a:off x="4849399" y="3699840"/>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ZoneTexte 34"/>
          <p:cNvSpPr txBox="1"/>
          <p:nvPr/>
        </p:nvSpPr>
        <p:spPr>
          <a:xfrm>
            <a:off x="4355976" y="4089356"/>
            <a:ext cx="1008112" cy="246221"/>
          </a:xfrm>
          <a:prstGeom prst="rect">
            <a:avLst/>
          </a:prstGeom>
          <a:noFill/>
        </p:spPr>
        <p:txBody>
          <a:bodyPr wrap="square" rtlCol="0">
            <a:spAutoFit/>
          </a:bodyPr>
          <a:lstStyle/>
          <a:p>
            <a:pPr algn="ctr"/>
            <a:r>
              <a:rPr lang="fr-FR" sz="1000" dirty="0" smtClean="0"/>
              <a:t>D5</a:t>
            </a:r>
            <a:endParaRPr lang="fr-FR" sz="1000" dirty="0"/>
          </a:p>
        </p:txBody>
      </p:sp>
      <p:sp>
        <p:nvSpPr>
          <p:cNvPr id="36" name="ZoneTexte 35"/>
          <p:cNvSpPr txBox="1"/>
          <p:nvPr/>
        </p:nvSpPr>
        <p:spPr>
          <a:xfrm>
            <a:off x="7452320" y="3604723"/>
            <a:ext cx="1296144" cy="461665"/>
          </a:xfrm>
          <a:prstGeom prst="rect">
            <a:avLst/>
          </a:prstGeom>
          <a:noFill/>
        </p:spPr>
        <p:txBody>
          <a:bodyPr wrap="square" rtlCol="0">
            <a:spAutoFit/>
          </a:bodyPr>
          <a:lstStyle/>
          <a:p>
            <a:r>
              <a:rPr lang="fr-FR" sz="1200" dirty="0" err="1" smtClean="0"/>
              <a:t>AppleEurope</a:t>
            </a:r>
            <a:endParaRPr lang="fr-FR" sz="1200" dirty="0" smtClean="0"/>
          </a:p>
          <a:p>
            <a:r>
              <a:rPr lang="fr-FR" sz="1200" dirty="0" smtClean="0"/>
              <a:t>FR</a:t>
            </a:r>
            <a:endParaRPr lang="fr-FR" sz="1200" dirty="0"/>
          </a:p>
        </p:txBody>
      </p:sp>
      <p:sp>
        <p:nvSpPr>
          <p:cNvPr id="37" name="ZoneTexte 36"/>
          <p:cNvSpPr txBox="1"/>
          <p:nvPr/>
        </p:nvSpPr>
        <p:spPr>
          <a:xfrm>
            <a:off x="7020272" y="4623609"/>
            <a:ext cx="288032" cy="230832"/>
          </a:xfrm>
          <a:prstGeom prst="rect">
            <a:avLst/>
          </a:prstGeom>
          <a:noFill/>
        </p:spPr>
        <p:txBody>
          <a:bodyPr wrap="square" rtlCol="0">
            <a:spAutoFit/>
          </a:bodyPr>
          <a:lstStyle/>
          <a:p>
            <a:r>
              <a:rPr lang="fr-FR" sz="900" b="1" dirty="0" smtClean="0"/>
              <a:t>t</a:t>
            </a:r>
            <a:endParaRPr lang="fr-FR" sz="900" b="1" dirty="0"/>
          </a:p>
        </p:txBody>
      </p:sp>
      <p:sp>
        <p:nvSpPr>
          <p:cNvPr id="38" name="ZoneTexte 37"/>
          <p:cNvSpPr txBox="1"/>
          <p:nvPr/>
        </p:nvSpPr>
        <p:spPr>
          <a:xfrm>
            <a:off x="6948264" y="6045647"/>
            <a:ext cx="288032" cy="230832"/>
          </a:xfrm>
          <a:prstGeom prst="rect">
            <a:avLst/>
          </a:prstGeom>
          <a:noFill/>
        </p:spPr>
        <p:txBody>
          <a:bodyPr wrap="square" rtlCol="0">
            <a:spAutoFit/>
          </a:bodyPr>
          <a:lstStyle/>
          <a:p>
            <a:r>
              <a:rPr lang="fr-FR" sz="900" b="1" dirty="0" smtClean="0"/>
              <a:t>t</a:t>
            </a:r>
            <a:endParaRPr lang="fr-FR" sz="900" b="1" dirty="0"/>
          </a:p>
        </p:txBody>
      </p:sp>
      <p:cxnSp>
        <p:nvCxnSpPr>
          <p:cNvPr id="39" name="Connecteur droit avec flèche 38"/>
          <p:cNvCxnSpPr/>
          <p:nvPr/>
        </p:nvCxnSpPr>
        <p:spPr>
          <a:xfrm>
            <a:off x="539552" y="6043945"/>
            <a:ext cx="6408712" cy="0"/>
          </a:xfrm>
          <a:prstGeom prst="straightConnector1">
            <a:avLst/>
          </a:prstGeom>
          <a:ln w="127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a:xfrm>
            <a:off x="3049199" y="5899929"/>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ZoneTexte 40"/>
          <p:cNvSpPr txBox="1"/>
          <p:nvPr/>
        </p:nvSpPr>
        <p:spPr>
          <a:xfrm>
            <a:off x="2555776" y="6289445"/>
            <a:ext cx="1008112" cy="246221"/>
          </a:xfrm>
          <a:prstGeom prst="rect">
            <a:avLst/>
          </a:prstGeom>
          <a:noFill/>
        </p:spPr>
        <p:txBody>
          <a:bodyPr wrap="square" rtlCol="0">
            <a:spAutoFit/>
          </a:bodyPr>
          <a:lstStyle/>
          <a:p>
            <a:pPr algn="ctr"/>
            <a:r>
              <a:rPr lang="fr-FR" sz="1000" dirty="0" smtClean="0"/>
              <a:t>D4</a:t>
            </a:r>
            <a:endParaRPr lang="fr-FR" sz="1000" dirty="0"/>
          </a:p>
        </p:txBody>
      </p:sp>
      <p:cxnSp>
        <p:nvCxnSpPr>
          <p:cNvPr id="42" name="Connecteur droit 41"/>
          <p:cNvCxnSpPr/>
          <p:nvPr/>
        </p:nvCxnSpPr>
        <p:spPr>
          <a:xfrm>
            <a:off x="4777391" y="5913966"/>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ZoneTexte 42"/>
          <p:cNvSpPr txBox="1"/>
          <p:nvPr/>
        </p:nvSpPr>
        <p:spPr>
          <a:xfrm>
            <a:off x="4283968" y="6303482"/>
            <a:ext cx="1008112" cy="246221"/>
          </a:xfrm>
          <a:prstGeom prst="rect">
            <a:avLst/>
          </a:prstGeom>
          <a:noFill/>
        </p:spPr>
        <p:txBody>
          <a:bodyPr wrap="square" rtlCol="0">
            <a:spAutoFit/>
          </a:bodyPr>
          <a:lstStyle/>
          <a:p>
            <a:pPr algn="ctr"/>
            <a:r>
              <a:rPr lang="fr-FR" sz="1000" dirty="0" smtClean="0"/>
              <a:t>D5</a:t>
            </a:r>
            <a:endParaRPr lang="fr-FR" sz="1000" dirty="0"/>
          </a:p>
        </p:txBody>
      </p:sp>
      <p:sp>
        <p:nvSpPr>
          <p:cNvPr id="44" name="ZoneTexte 43"/>
          <p:cNvSpPr txBox="1"/>
          <p:nvPr/>
        </p:nvSpPr>
        <p:spPr>
          <a:xfrm>
            <a:off x="3491880" y="3501008"/>
            <a:ext cx="1008112" cy="246221"/>
          </a:xfrm>
          <a:prstGeom prst="rect">
            <a:avLst/>
          </a:prstGeom>
          <a:noFill/>
        </p:spPr>
        <p:txBody>
          <a:bodyPr wrap="square" rtlCol="0">
            <a:spAutoFit/>
          </a:bodyPr>
          <a:lstStyle/>
          <a:p>
            <a:pPr algn="ctr"/>
            <a:r>
              <a:rPr lang="fr-FR" sz="1000" b="1" dirty="0" smtClean="0"/>
              <a:t>CMSP</a:t>
            </a:r>
            <a:endParaRPr lang="fr-FR" sz="1000" b="1" dirty="0"/>
          </a:p>
        </p:txBody>
      </p:sp>
      <p:sp>
        <p:nvSpPr>
          <p:cNvPr id="45" name="ZoneTexte 44"/>
          <p:cNvSpPr txBox="1"/>
          <p:nvPr/>
        </p:nvSpPr>
        <p:spPr>
          <a:xfrm>
            <a:off x="3419872" y="5703059"/>
            <a:ext cx="1008112" cy="246221"/>
          </a:xfrm>
          <a:prstGeom prst="rect">
            <a:avLst/>
          </a:prstGeom>
          <a:noFill/>
        </p:spPr>
        <p:txBody>
          <a:bodyPr wrap="square" rtlCol="0">
            <a:spAutoFit/>
          </a:bodyPr>
          <a:lstStyle/>
          <a:p>
            <a:pPr algn="ctr"/>
            <a:r>
              <a:rPr lang="fr-FR" sz="1000" b="1" dirty="0" smtClean="0"/>
              <a:t>CMSP</a:t>
            </a:r>
            <a:endParaRPr lang="fr-FR" sz="1000" b="1" dirty="0"/>
          </a:p>
        </p:txBody>
      </p:sp>
      <p:sp>
        <p:nvSpPr>
          <p:cNvPr id="46" name="ZoneTexte 45"/>
          <p:cNvSpPr txBox="1"/>
          <p:nvPr/>
        </p:nvSpPr>
        <p:spPr>
          <a:xfrm>
            <a:off x="1259632" y="5703059"/>
            <a:ext cx="1008112" cy="246221"/>
          </a:xfrm>
          <a:prstGeom prst="rect">
            <a:avLst/>
          </a:prstGeom>
          <a:noFill/>
        </p:spPr>
        <p:txBody>
          <a:bodyPr wrap="square" rtlCol="0">
            <a:spAutoFit/>
          </a:bodyPr>
          <a:lstStyle/>
          <a:p>
            <a:pPr algn="ctr"/>
            <a:r>
              <a:rPr lang="fr-FR" sz="1000" b="1" dirty="0" smtClean="0"/>
              <a:t>STSP</a:t>
            </a:r>
            <a:endParaRPr lang="fr-FR" sz="1000" b="1" dirty="0"/>
          </a:p>
        </p:txBody>
      </p:sp>
      <p:sp>
        <p:nvSpPr>
          <p:cNvPr id="47" name="ZoneTexte 46"/>
          <p:cNvSpPr txBox="1"/>
          <p:nvPr/>
        </p:nvSpPr>
        <p:spPr>
          <a:xfrm>
            <a:off x="5364088" y="5703059"/>
            <a:ext cx="1008112" cy="246221"/>
          </a:xfrm>
          <a:prstGeom prst="rect">
            <a:avLst/>
          </a:prstGeom>
          <a:noFill/>
        </p:spPr>
        <p:txBody>
          <a:bodyPr wrap="square" rtlCol="0">
            <a:spAutoFit/>
          </a:bodyPr>
          <a:lstStyle/>
          <a:p>
            <a:pPr algn="ctr"/>
            <a:r>
              <a:rPr lang="fr-FR" sz="1000" b="1" dirty="0" smtClean="0"/>
              <a:t>TSP</a:t>
            </a:r>
            <a:endParaRPr lang="fr-FR" sz="1000" b="1" dirty="0"/>
          </a:p>
        </p:txBody>
      </p:sp>
    </p:spTree>
    <p:extLst>
      <p:ext uri="{BB962C8B-B14F-4D97-AF65-F5344CB8AC3E}">
        <p14:creationId xmlns:p14="http://schemas.microsoft.com/office/powerpoint/2010/main" val="787657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en-US" sz="2400" dirty="0" smtClean="0">
                <a:solidFill>
                  <a:schemeClr val="bg1"/>
                </a:solidFill>
                <a:latin typeface="Calibri" pitchFamily="34" charset="0"/>
                <a:cs typeface="Calibri" pitchFamily="34" charset="0"/>
              </a:rPr>
              <a:t>Interval merging – basic principles</a:t>
            </a:r>
            <a:endParaRPr lang="en-US" sz="2400" dirty="0">
              <a:solidFill>
                <a:schemeClr val="bg1"/>
              </a:solidFill>
              <a:latin typeface="Calibri" pitchFamily="34" charset="0"/>
              <a:cs typeface="Calibri" pitchFamily="34" charset="0"/>
            </a:endParaRPr>
          </a:p>
        </p:txBody>
      </p:sp>
      <p:sp>
        <p:nvSpPr>
          <p:cNvPr id="5" name="Content Placeholder 2"/>
          <p:cNvSpPr>
            <a:spLocks noGrp="1"/>
          </p:cNvSpPr>
          <p:nvPr>
            <p:ph idx="1"/>
          </p:nvPr>
        </p:nvSpPr>
        <p:spPr>
          <a:xfrm>
            <a:off x="0" y="620688"/>
            <a:ext cx="9144000" cy="5473700"/>
          </a:xfrm>
        </p:spPr>
        <p:txBody>
          <a:bodyPr/>
          <a:lstStyle/>
          <a:p>
            <a:r>
              <a:rPr lang="en-GB" sz="1600" dirty="0" smtClean="0">
                <a:latin typeface="Calibri" pitchFamily="34" charset="0"/>
                <a:cs typeface="Calibri" pitchFamily="34" charset="0"/>
              </a:rPr>
              <a:t>Intervals have virtual priorities:</a:t>
            </a:r>
          </a:p>
          <a:p>
            <a:pPr lvl="1"/>
            <a:r>
              <a:rPr lang="en-GB" sz="1400" dirty="0" smtClean="0">
                <a:latin typeface="Calibri" pitchFamily="34" charset="0"/>
                <a:cs typeface="Calibri" pitchFamily="34" charset="0"/>
              </a:rPr>
              <a:t>Priority 1</a:t>
            </a:r>
          </a:p>
          <a:p>
            <a:pPr lvl="2"/>
            <a:r>
              <a:rPr lang="en-GB" sz="1000" dirty="0" smtClean="0">
                <a:latin typeface="Calibri" pitchFamily="34" charset="0"/>
                <a:cs typeface="Calibri" pitchFamily="34" charset="0"/>
              </a:rPr>
              <a:t>Campaigns</a:t>
            </a:r>
          </a:p>
          <a:p>
            <a:pPr lvl="1"/>
            <a:r>
              <a:rPr lang="en-GB" sz="1400" dirty="0" smtClean="0">
                <a:latin typeface="Calibri" pitchFamily="34" charset="0"/>
                <a:cs typeface="Calibri" pitchFamily="34" charset="0"/>
              </a:rPr>
              <a:t>Priority 2</a:t>
            </a:r>
          </a:p>
          <a:p>
            <a:pPr lvl="2"/>
            <a:r>
              <a:rPr lang="en-GB" sz="1000" dirty="0" smtClean="0">
                <a:latin typeface="Calibri" pitchFamily="34" charset="0"/>
                <a:cs typeface="Calibri" pitchFamily="34" charset="0"/>
              </a:rPr>
              <a:t>Baselines set at product, country and BP level</a:t>
            </a:r>
          </a:p>
          <a:p>
            <a:pPr lvl="1"/>
            <a:r>
              <a:rPr lang="en-GB" sz="1400" dirty="0" smtClean="0">
                <a:latin typeface="Calibri" pitchFamily="34" charset="0"/>
                <a:cs typeface="Calibri" pitchFamily="34" charset="0"/>
              </a:rPr>
              <a:t>Priority 3</a:t>
            </a:r>
          </a:p>
          <a:p>
            <a:pPr lvl="2"/>
            <a:r>
              <a:rPr lang="en-GB" sz="1000" dirty="0" smtClean="0">
                <a:latin typeface="Calibri" pitchFamily="34" charset="0"/>
                <a:cs typeface="Calibri" pitchFamily="34" charset="0"/>
              </a:rPr>
              <a:t>Base lines set at product and country level</a:t>
            </a:r>
          </a:p>
          <a:p>
            <a:pPr lvl="1"/>
            <a:r>
              <a:rPr lang="en-GB" sz="1400" dirty="0" smtClean="0">
                <a:latin typeface="Calibri" pitchFamily="34" charset="0"/>
                <a:cs typeface="Calibri" pitchFamily="34" charset="0"/>
              </a:rPr>
              <a:t>Priority 4</a:t>
            </a:r>
          </a:p>
          <a:p>
            <a:pPr lvl="2"/>
            <a:r>
              <a:rPr lang="en-GB" sz="1000" dirty="0" smtClean="0">
                <a:latin typeface="Calibri" pitchFamily="34" charset="0"/>
                <a:cs typeface="Calibri" pitchFamily="34" charset="0"/>
              </a:rPr>
              <a:t>Baselines set at product level</a:t>
            </a:r>
          </a:p>
          <a:p>
            <a:r>
              <a:rPr lang="en-GB" sz="1600" dirty="0" smtClean="0">
                <a:latin typeface="Calibri" pitchFamily="34" charset="0"/>
                <a:cs typeface="Calibri" pitchFamily="34" charset="0"/>
              </a:rPr>
              <a:t>When merging intervals, one should always take the priority 1 if it exists and then switch to priority 2 etc.</a:t>
            </a:r>
          </a:p>
          <a:p>
            <a:r>
              <a:rPr lang="en-GB" sz="1600" dirty="0" smtClean="0">
                <a:latin typeface="Calibri" pitchFamily="34" charset="0"/>
                <a:cs typeface="Calibri" pitchFamily="34" charset="0"/>
              </a:rPr>
              <a:t>In any case, if there are no country/BP baselines or campaign, a product has always a baseline (</a:t>
            </a:r>
            <a:r>
              <a:rPr lang="en-GB" sz="1600" dirty="0" err="1" smtClean="0">
                <a:latin typeface="Calibri" pitchFamily="34" charset="0"/>
                <a:cs typeface="Calibri" pitchFamily="34" charset="0"/>
              </a:rPr>
              <a:t>Unpriced</a:t>
            </a:r>
            <a:r>
              <a:rPr lang="en-GB" sz="1600" dirty="0" smtClean="0">
                <a:latin typeface="Calibri" pitchFamily="34" charset="0"/>
                <a:cs typeface="Calibri" pitchFamily="34" charset="0"/>
              </a:rPr>
              <a:t> is also considered as a valid baseline)</a:t>
            </a:r>
            <a:endParaRPr lang="en-GB" sz="1600" dirty="0" smtClean="0">
              <a:latin typeface="Calibri" pitchFamily="34" charset="0"/>
              <a:cs typeface="Calibri" pitchFamily="34" charset="0"/>
            </a:endParaRPr>
          </a:p>
          <a:p>
            <a:endParaRPr lang="en-GB" sz="1600" dirty="0" smtClean="0">
              <a:latin typeface="Calibri" pitchFamily="34" charset="0"/>
              <a:cs typeface="Calibri" pitchFamily="34" charset="0"/>
            </a:endParaRPr>
          </a:p>
        </p:txBody>
      </p:sp>
    </p:spTree>
    <p:extLst>
      <p:ext uri="{BB962C8B-B14F-4D97-AF65-F5344CB8AC3E}">
        <p14:creationId xmlns:p14="http://schemas.microsoft.com/office/powerpoint/2010/main" val="562327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en-US" sz="2400" dirty="0" smtClean="0">
                <a:solidFill>
                  <a:schemeClr val="bg1"/>
                </a:solidFill>
                <a:latin typeface="Calibri" pitchFamily="34" charset="0"/>
                <a:cs typeface="Calibri" pitchFamily="34" charset="0"/>
              </a:rPr>
              <a:t>Tasks – basic principles</a:t>
            </a:r>
            <a:endParaRPr lang="fr-FR" sz="1600" dirty="0">
              <a:solidFill>
                <a:schemeClr val="bg1"/>
              </a:solidFill>
              <a:latin typeface="Calibri" pitchFamily="34" charset="0"/>
              <a:cs typeface="Calibri" pitchFamily="34" charset="0"/>
            </a:endParaRPr>
          </a:p>
        </p:txBody>
      </p:sp>
      <p:sp>
        <p:nvSpPr>
          <p:cNvPr id="3" name="Content Placeholder 2"/>
          <p:cNvSpPr>
            <a:spLocks noGrp="1"/>
          </p:cNvSpPr>
          <p:nvPr>
            <p:ph idx="1"/>
          </p:nvPr>
        </p:nvSpPr>
        <p:spPr>
          <a:xfrm>
            <a:off x="0" y="908050"/>
            <a:ext cx="9144000" cy="3385046"/>
          </a:xfrm>
        </p:spPr>
        <p:txBody>
          <a:bodyPr/>
          <a:lstStyle/>
          <a:p>
            <a:pPr algn="just"/>
            <a:r>
              <a:rPr lang="en-GB" sz="1800" dirty="0" smtClean="0">
                <a:latin typeface="Calibri" pitchFamily="34" charset="0"/>
                <a:cs typeface="Calibri" pitchFamily="34" charset="0"/>
              </a:rPr>
              <a:t>Goal is to resolve conflicts which could occur.</a:t>
            </a:r>
          </a:p>
          <a:p>
            <a:pPr algn="just"/>
            <a:endParaRPr lang="en-GB" sz="1800" dirty="0" smtClean="0">
              <a:latin typeface="Calibri" pitchFamily="34" charset="0"/>
              <a:cs typeface="Calibri" pitchFamily="34" charset="0"/>
            </a:endParaRPr>
          </a:p>
          <a:p>
            <a:pPr algn="just"/>
            <a:r>
              <a:rPr lang="en-GB" sz="1800" dirty="0" smtClean="0">
                <a:latin typeface="Calibri" pitchFamily="34" charset="0"/>
                <a:cs typeface="Calibri" pitchFamily="34" charset="0"/>
              </a:rPr>
              <a:t>Asset are not mutualized in DSC</a:t>
            </a:r>
            <a:r>
              <a:rPr lang="en-GB" sz="1800" dirty="0">
                <a:latin typeface="Calibri" pitchFamily="34" charset="0"/>
                <a:cs typeface="Calibri" pitchFamily="34" charset="0"/>
              </a:rPr>
              <a:t>: we have </a:t>
            </a:r>
            <a:r>
              <a:rPr lang="en-GB" sz="1800" dirty="0" smtClean="0">
                <a:latin typeface="Calibri" pitchFamily="34" charset="0"/>
                <a:cs typeface="Calibri" pitchFamily="34" charset="0"/>
              </a:rPr>
              <a:t>2 different assets for the same ISRC if they are in different products so they could be priced differently. This is covered by the price mismatch task</a:t>
            </a:r>
          </a:p>
          <a:p>
            <a:pPr algn="just"/>
            <a:endParaRPr lang="en-GB" sz="1800" dirty="0">
              <a:latin typeface="Calibri" pitchFamily="34" charset="0"/>
              <a:cs typeface="Calibri" pitchFamily="34" charset="0"/>
            </a:endParaRPr>
          </a:p>
          <a:p>
            <a:pPr algn="just"/>
            <a:r>
              <a:rPr lang="en-GB" sz="1800" dirty="0" smtClean="0">
                <a:latin typeface="Calibri" pitchFamily="34" charset="0"/>
                <a:cs typeface="Calibri" pitchFamily="34" charset="0"/>
              </a:rPr>
              <a:t>When an R2 update is done on metadata which could affect the auto-pricing, we could end up with a different price. This is covered by the Product &amp; Asset price change task</a:t>
            </a:r>
          </a:p>
          <a:p>
            <a:pPr algn="just"/>
            <a:endParaRPr lang="en-GB" sz="1800" dirty="0">
              <a:latin typeface="Calibri" pitchFamily="34" charset="0"/>
              <a:cs typeface="Calibri" pitchFamily="34" charset="0"/>
            </a:endParaRPr>
          </a:p>
          <a:p>
            <a:pPr algn="just"/>
            <a:r>
              <a:rPr lang="en-GB" sz="1800" dirty="0" smtClean="0">
                <a:latin typeface="Calibri" pitchFamily="34" charset="0"/>
                <a:cs typeface="Calibri" pitchFamily="34" charset="0"/>
              </a:rPr>
              <a:t>Some tracks share the same title and artist but have different ISRCs. In that case, users would like to be warned if the price is different for the 2 tracks. This is covered by the Track title &amp; Artist mismatch</a:t>
            </a:r>
            <a:endParaRPr lang="en-GB" sz="1800" dirty="0">
              <a:latin typeface="Calibri" pitchFamily="34" charset="0"/>
              <a:cs typeface="Calibri" pitchFamily="34" charset="0"/>
            </a:endParaRPr>
          </a:p>
          <a:p>
            <a:endParaRPr lang="en-GB" sz="1400" dirty="0" smtClean="0"/>
          </a:p>
          <a:p>
            <a:pPr lvl="0">
              <a:buNone/>
            </a:pPr>
            <a:endParaRPr lang="en-GB" sz="1400" dirty="0" smtClean="0"/>
          </a:p>
          <a:p>
            <a:pPr lvl="0">
              <a:buNone/>
            </a:pPr>
            <a:r>
              <a:rPr lang="en-GB" sz="1400" dirty="0" smtClean="0"/>
              <a:t>	</a:t>
            </a:r>
            <a:endParaRPr lang="en-US" sz="1400" dirty="0" smtClean="0"/>
          </a:p>
          <a:p>
            <a:pPr>
              <a:buNone/>
            </a:pPr>
            <a:r>
              <a:rPr lang="en-GB" sz="1400" dirty="0" smtClean="0"/>
              <a:t> </a:t>
            </a:r>
            <a:endParaRPr lang="en-US" sz="1400" dirty="0" smtClean="0"/>
          </a:p>
          <a:p>
            <a:pPr>
              <a:buNone/>
            </a:pPr>
            <a:r>
              <a:rPr lang="en-GB" sz="1400" dirty="0" smtClean="0"/>
              <a:t>	</a:t>
            </a:r>
            <a:endParaRPr lang="en-US" sz="1400" dirty="0" smtClean="0"/>
          </a:p>
          <a:p>
            <a:endParaRPr lang="en-US" sz="1400" dirty="0"/>
          </a:p>
        </p:txBody>
      </p:sp>
    </p:spTree>
    <p:extLst>
      <p:ext uri="{BB962C8B-B14F-4D97-AF65-F5344CB8AC3E}">
        <p14:creationId xmlns:p14="http://schemas.microsoft.com/office/powerpoint/2010/main" val="3942990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3"/>
          <p:cNvSpPr txBox="1">
            <a:spLocks noChangeArrowheads="1"/>
          </p:cNvSpPr>
          <p:nvPr/>
        </p:nvSpPr>
        <p:spPr bwMode="auto">
          <a:xfrm>
            <a:off x="0" y="0"/>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Arial" pitchFamily="34" charset="0"/>
                <a:cs typeface="Arial" pitchFamily="34" charset="0"/>
              </a:defRPr>
            </a:lvl1pPr>
            <a:lvl2pPr marL="742950" indent="-285750" eaLnBrk="0" hangingPunct="0">
              <a:defRPr sz="3200">
                <a:solidFill>
                  <a:schemeClr val="tx1"/>
                </a:solidFill>
                <a:latin typeface="Arial" pitchFamily="34" charset="0"/>
                <a:cs typeface="Arial" pitchFamily="34" charset="0"/>
              </a:defRPr>
            </a:lvl2pPr>
            <a:lvl3pPr marL="1143000" indent="-228600" eaLnBrk="0" hangingPunct="0">
              <a:defRPr sz="3200">
                <a:solidFill>
                  <a:schemeClr val="tx1"/>
                </a:solidFill>
                <a:latin typeface="Arial" pitchFamily="34" charset="0"/>
                <a:cs typeface="Arial" pitchFamily="34" charset="0"/>
              </a:defRPr>
            </a:lvl3pPr>
            <a:lvl4pPr marL="1600200" indent="-228600" eaLnBrk="0" hangingPunct="0">
              <a:defRPr sz="3200">
                <a:solidFill>
                  <a:schemeClr val="tx1"/>
                </a:solidFill>
                <a:latin typeface="Arial" pitchFamily="34" charset="0"/>
                <a:cs typeface="Arial" pitchFamily="34" charset="0"/>
              </a:defRPr>
            </a:lvl4pPr>
            <a:lvl5pPr marL="2057400" indent="-228600" eaLnBrk="0" hangingPunct="0">
              <a:defRPr sz="32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2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2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2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200">
                <a:solidFill>
                  <a:schemeClr val="tx1"/>
                </a:solidFill>
                <a:latin typeface="Arial" pitchFamily="34" charset="0"/>
                <a:cs typeface="Arial" pitchFamily="34" charset="0"/>
              </a:defRPr>
            </a:lvl9pPr>
          </a:lstStyle>
          <a:p>
            <a:pPr eaLnBrk="1" hangingPunct="1"/>
            <a:r>
              <a:rPr lang="en-US" sz="2400" dirty="0" smtClean="0">
                <a:solidFill>
                  <a:schemeClr val="bg1"/>
                </a:solidFill>
                <a:latin typeface="Calibri" pitchFamily="34" charset="0"/>
                <a:cs typeface="Calibri" pitchFamily="34" charset="0"/>
              </a:rPr>
              <a:t>Tasks – Example</a:t>
            </a:r>
            <a:endParaRPr lang="fr-FR" sz="1600" dirty="0">
              <a:solidFill>
                <a:schemeClr val="bg1"/>
              </a:solidFill>
              <a:latin typeface="Calibri" pitchFamily="34" charset="0"/>
              <a:cs typeface="Calibri"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124744"/>
            <a:ext cx="6480720" cy="5062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643896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now">
  <a:themeElements>
    <a:clrScheme name="tempn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pnow">
      <a:majorFont>
        <a:latin typeface="Myriad Pro"/>
        <a:ea typeface=""/>
        <a:cs typeface="Arial"/>
      </a:majorFont>
      <a:minorFont>
        <a:latin typeface="Myriad Pro"/>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n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no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no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no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no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no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no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no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no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no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no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no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mpnow">
  <a:themeElements>
    <a:clrScheme name="tempn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pnow">
      <a:majorFont>
        <a:latin typeface="Myriad Pro"/>
        <a:ea typeface=""/>
        <a:cs typeface="Arial"/>
      </a:majorFont>
      <a:minorFont>
        <a:latin typeface="Myriad Pro"/>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1200" b="0" i="0" u="none" strike="noStrike" cap="none" normalizeH="0" baseline="0" smtClean="0">
            <a:ln>
              <a:noFill/>
            </a:ln>
            <a:solidFill>
              <a:schemeClr val="tx1"/>
            </a:solidFill>
            <a:effectLst/>
            <a:latin typeface="Arial" charset="0"/>
          </a:defRPr>
        </a:defPPr>
      </a:lstStyle>
    </a:lnDef>
  </a:objectDefaults>
  <a:extraClrSchemeLst>
    <a:extraClrScheme>
      <a:clrScheme name="tempn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no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no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no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no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no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now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no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no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no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no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no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8673</TotalTime>
  <Words>679</Words>
  <Application>Microsoft Office PowerPoint</Application>
  <PresentationFormat>Affichage à l'écran (4:3)</PresentationFormat>
  <Paragraphs>288</Paragraphs>
  <Slides>11</Slides>
  <Notes>1</Notes>
  <HiddenSlides>0</HiddenSlides>
  <MMClips>0</MMClips>
  <ScaleCrop>false</ScaleCrop>
  <HeadingPairs>
    <vt:vector size="4" baseType="variant">
      <vt:variant>
        <vt:lpstr>Thème</vt:lpstr>
      </vt:variant>
      <vt:variant>
        <vt:i4>2</vt:i4>
      </vt:variant>
      <vt:variant>
        <vt:lpstr>Titres des diapositives</vt:lpstr>
      </vt:variant>
      <vt:variant>
        <vt:i4>11</vt:i4>
      </vt:variant>
    </vt:vector>
  </HeadingPairs>
  <TitlesOfParts>
    <vt:vector size="13" baseType="lpstr">
      <vt:lpstr>tempnow</vt:lpstr>
      <vt:lpstr>1_tempnow</vt:lpstr>
      <vt:lpstr>Digital Supply Chain Platform for UMGI  Pricing 2 | 10th November 2010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Digiplug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R2 Cut over  Overview</dc:title>
  <dc:creator>ch.joseph</dc:creator>
  <cp:lastModifiedBy>Manuel Claveras(Accenture)</cp:lastModifiedBy>
  <cp:revision>416</cp:revision>
  <dcterms:created xsi:type="dcterms:W3CDTF">2009-01-29T08:59:36Z</dcterms:created>
  <dcterms:modified xsi:type="dcterms:W3CDTF">2010-11-10T10:39:07Z</dcterms:modified>
</cp:coreProperties>
</file>