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4" r:id="rId2"/>
  </p:sldMasterIdLst>
  <p:notesMasterIdLst>
    <p:notesMasterId r:id="rId17"/>
  </p:notesMasterIdLst>
  <p:handoutMasterIdLst>
    <p:handoutMasterId r:id="rId18"/>
  </p:handoutMasterIdLst>
  <p:sldIdLst>
    <p:sldId id="395" r:id="rId3"/>
    <p:sldId id="639" r:id="rId4"/>
    <p:sldId id="640" r:id="rId5"/>
    <p:sldId id="663" r:id="rId6"/>
    <p:sldId id="653" r:id="rId7"/>
    <p:sldId id="654" r:id="rId8"/>
    <p:sldId id="655" r:id="rId9"/>
    <p:sldId id="659" r:id="rId10"/>
    <p:sldId id="660" r:id="rId11"/>
    <p:sldId id="658" r:id="rId12"/>
    <p:sldId id="662" r:id="rId13"/>
    <p:sldId id="661" r:id="rId14"/>
    <p:sldId id="657" r:id="rId15"/>
    <p:sldId id="652" r:id="rId16"/>
  </p:sldIdLst>
  <p:sldSz cx="9144000" cy="6858000" type="screen4x3"/>
  <p:notesSz cx="7102475" cy="10234613"/>
  <p:defaultTextStyle>
    <a:defPPr>
      <a:defRPr lang="fr-FR"/>
    </a:defPPr>
    <a:lvl1pPr algn="l" rtl="0" fontAlgn="base">
      <a:spcBef>
        <a:spcPct val="0"/>
      </a:spcBef>
      <a:spcAft>
        <a:spcPct val="0"/>
      </a:spcAft>
      <a:defRPr sz="3200" kern="1200">
        <a:solidFill>
          <a:schemeClr val="tx1"/>
        </a:solidFill>
        <a:latin typeface="Arial" charset="0"/>
        <a:ea typeface="+mn-ea"/>
        <a:cs typeface="Arial" charset="0"/>
      </a:defRPr>
    </a:lvl1pPr>
    <a:lvl2pPr marL="457200" algn="l" rtl="0" fontAlgn="base">
      <a:spcBef>
        <a:spcPct val="0"/>
      </a:spcBef>
      <a:spcAft>
        <a:spcPct val="0"/>
      </a:spcAft>
      <a:defRPr sz="3200" kern="1200">
        <a:solidFill>
          <a:schemeClr val="tx1"/>
        </a:solidFill>
        <a:latin typeface="Arial" charset="0"/>
        <a:ea typeface="+mn-ea"/>
        <a:cs typeface="Arial" charset="0"/>
      </a:defRPr>
    </a:lvl2pPr>
    <a:lvl3pPr marL="914400" algn="l" rtl="0" fontAlgn="base">
      <a:spcBef>
        <a:spcPct val="0"/>
      </a:spcBef>
      <a:spcAft>
        <a:spcPct val="0"/>
      </a:spcAft>
      <a:defRPr sz="3200" kern="1200">
        <a:solidFill>
          <a:schemeClr val="tx1"/>
        </a:solidFill>
        <a:latin typeface="Arial" charset="0"/>
        <a:ea typeface="+mn-ea"/>
        <a:cs typeface="Arial" charset="0"/>
      </a:defRPr>
    </a:lvl3pPr>
    <a:lvl4pPr marL="1371600" algn="l" rtl="0" fontAlgn="base">
      <a:spcBef>
        <a:spcPct val="0"/>
      </a:spcBef>
      <a:spcAft>
        <a:spcPct val="0"/>
      </a:spcAft>
      <a:defRPr sz="3200" kern="1200">
        <a:solidFill>
          <a:schemeClr val="tx1"/>
        </a:solidFill>
        <a:latin typeface="Arial" charset="0"/>
        <a:ea typeface="+mn-ea"/>
        <a:cs typeface="Arial" charset="0"/>
      </a:defRPr>
    </a:lvl4pPr>
    <a:lvl5pPr marL="1828800" algn="l"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BEBB3"/>
    <a:srgbClr val="E8BEB6"/>
    <a:srgbClr val="CC9900"/>
    <a:srgbClr val="FFCC66"/>
    <a:srgbClr val="EBEBB3"/>
    <a:srgbClr val="E7D0B7"/>
    <a:srgbClr val="A27B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0" autoAdjust="0"/>
    <p:restoredTop sz="99417" autoAdjust="0"/>
  </p:normalViewPr>
  <p:slideViewPr>
    <p:cSldViewPr>
      <p:cViewPr>
        <p:scale>
          <a:sx n="90" d="100"/>
          <a:sy n="90" d="100"/>
        </p:scale>
        <p:origin x="-1254" y="-912"/>
      </p:cViewPr>
      <p:guideLst>
        <p:guide orient="horz" pos="935"/>
        <p:guide pos="249"/>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defTabSz="947738">
              <a:defRPr sz="1200"/>
            </a:lvl1pPr>
          </a:lstStyle>
          <a:p>
            <a:endParaRPr lang="en-US"/>
          </a:p>
        </p:txBody>
      </p:sp>
      <p:sp>
        <p:nvSpPr>
          <p:cNvPr id="16387" name="Rectangle 3"/>
          <p:cNvSpPr>
            <a:spLocks noGrp="1" noChangeArrowheads="1"/>
          </p:cNvSpPr>
          <p:nvPr>
            <p:ph type="dt" sz="quarter" idx="1"/>
          </p:nvPr>
        </p:nvSpPr>
        <p:spPr bwMode="auto">
          <a:xfrm>
            <a:off x="4022725"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r" defTabSz="947738">
              <a:defRPr sz="1200"/>
            </a:lvl1pPr>
          </a:lstStyle>
          <a:p>
            <a:endParaRPr lang="en-US"/>
          </a:p>
        </p:txBody>
      </p:sp>
      <p:sp>
        <p:nvSpPr>
          <p:cNvPr id="16388" name="Rectangle 4"/>
          <p:cNvSpPr>
            <a:spLocks noGrp="1" noChangeArrowheads="1"/>
          </p:cNvSpPr>
          <p:nvPr>
            <p:ph type="ftr" sz="quarter" idx="2"/>
          </p:nvPr>
        </p:nvSpPr>
        <p:spPr bwMode="auto">
          <a:xfrm>
            <a:off x="0"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defTabSz="947738">
              <a:defRPr sz="1200"/>
            </a:lvl1pPr>
          </a:lstStyle>
          <a:p>
            <a:endParaRPr lang="en-US"/>
          </a:p>
        </p:txBody>
      </p:sp>
      <p:sp>
        <p:nvSpPr>
          <p:cNvPr id="16389" name="Rectangle 5"/>
          <p:cNvSpPr>
            <a:spLocks noGrp="1" noChangeArrowheads="1"/>
          </p:cNvSpPr>
          <p:nvPr>
            <p:ph type="sldNum" sz="quarter" idx="3"/>
          </p:nvPr>
        </p:nvSpPr>
        <p:spPr bwMode="auto">
          <a:xfrm>
            <a:off x="4022725"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r" defTabSz="947738">
              <a:defRPr sz="1200"/>
            </a:lvl1pPr>
          </a:lstStyle>
          <a:p>
            <a:fld id="{309F47F8-52FF-4A41-B4B9-9B38587B7428}"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defTabSz="947738">
              <a:defRPr sz="1200"/>
            </a:lvl1pPr>
          </a:lstStyle>
          <a:p>
            <a:endParaRPr lang="en-US"/>
          </a:p>
        </p:txBody>
      </p:sp>
      <p:sp>
        <p:nvSpPr>
          <p:cNvPr id="4099" name="Rectangle 3"/>
          <p:cNvSpPr>
            <a:spLocks noGrp="1" noChangeArrowheads="1"/>
          </p:cNvSpPr>
          <p:nvPr>
            <p:ph type="dt" idx="1"/>
          </p:nvPr>
        </p:nvSpPr>
        <p:spPr bwMode="auto">
          <a:xfrm>
            <a:off x="4022725" y="0"/>
            <a:ext cx="3078163" cy="512763"/>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lvl1pPr algn="r" defTabSz="947738">
              <a:defRPr sz="1200"/>
            </a:lvl1pPr>
          </a:lstStyle>
          <a:p>
            <a:endParaRPr lang="en-US"/>
          </a:p>
        </p:txBody>
      </p:sp>
      <p:sp>
        <p:nvSpPr>
          <p:cNvPr id="30724"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p:spPr>
        <p:txBody>
          <a:bodyPr vert="horz" wrap="square" lIns="94787" tIns="47393" rIns="94787" bIns="47393"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102" name="Rectangle 6"/>
          <p:cNvSpPr>
            <a:spLocks noGrp="1" noChangeArrowheads="1"/>
          </p:cNvSpPr>
          <p:nvPr>
            <p:ph type="ftr" sz="quarter" idx="4"/>
          </p:nvPr>
        </p:nvSpPr>
        <p:spPr bwMode="auto">
          <a:xfrm>
            <a:off x="0"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defTabSz="947738">
              <a:defRPr sz="1200"/>
            </a:lvl1pPr>
          </a:lstStyle>
          <a:p>
            <a:endParaRPr lang="en-US"/>
          </a:p>
        </p:txBody>
      </p:sp>
      <p:sp>
        <p:nvSpPr>
          <p:cNvPr id="4103" name="Rectangle 7"/>
          <p:cNvSpPr>
            <a:spLocks noGrp="1" noChangeArrowheads="1"/>
          </p:cNvSpPr>
          <p:nvPr>
            <p:ph type="sldNum" sz="quarter" idx="5"/>
          </p:nvPr>
        </p:nvSpPr>
        <p:spPr bwMode="auto">
          <a:xfrm>
            <a:off x="4022725" y="9720263"/>
            <a:ext cx="3078163" cy="512762"/>
          </a:xfrm>
          <a:prstGeom prst="rect">
            <a:avLst/>
          </a:prstGeom>
          <a:noFill/>
          <a:ln w="9525">
            <a:noFill/>
            <a:miter lim="800000"/>
            <a:headEnd/>
            <a:tailEnd/>
          </a:ln>
        </p:spPr>
        <p:txBody>
          <a:bodyPr vert="horz" wrap="square" lIns="94787" tIns="47393" rIns="94787" bIns="47393" numCol="1" anchor="b" anchorCtr="0" compatLnSpc="1">
            <a:prstTxWarp prst="textNoShape">
              <a:avLst/>
            </a:prstTxWarp>
          </a:bodyPr>
          <a:lstStyle>
            <a:lvl1pPr algn="r" defTabSz="947738">
              <a:defRPr sz="1200"/>
            </a:lvl1pPr>
          </a:lstStyle>
          <a:p>
            <a:fld id="{9AE08599-681D-4620-ABE9-B75BB56024EC}"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45789B6D-9BCD-493F-AEF2-370C659B3F95}" type="slidenum">
              <a:rPr lang="fr-FR"/>
              <a:pPr/>
              <a:t>1</a:t>
            </a:fld>
            <a:endParaRPr lang="fr-FR"/>
          </a:p>
        </p:txBody>
      </p:sp>
      <p:sp>
        <p:nvSpPr>
          <p:cNvPr id="33794" name="Rectangle 2"/>
          <p:cNvSpPr>
            <a:spLocks noGrp="1" noRot="1" noChangeAspect="1" noChangeArrowheads="1" noTextEdit="1"/>
          </p:cNvSpPr>
          <p:nvPr>
            <p:ph type="sldImg"/>
          </p:nvPr>
        </p:nvSpPr>
        <p:spPr>
          <a:xfrm>
            <a:off x="1003300" y="773113"/>
            <a:ext cx="5100638" cy="3825875"/>
          </a:xfrm>
          <a:ln/>
        </p:spPr>
      </p:sp>
      <p:sp>
        <p:nvSpPr>
          <p:cNvPr id="33795" name="Rectangle 3"/>
          <p:cNvSpPr>
            <a:spLocks noGrp="1" noChangeArrowheads="1"/>
          </p:cNvSpPr>
          <p:nvPr>
            <p:ph type="body" idx="1"/>
          </p:nvPr>
        </p:nvSpPr>
        <p:spPr>
          <a:xfrm>
            <a:off x="949325" y="4878388"/>
            <a:ext cx="5203825" cy="4048125"/>
          </a:xfrm>
        </p:spPr>
        <p:txBody>
          <a:bodyPr/>
          <a:lstStyle/>
          <a:p>
            <a:pPr eaLnBrk="1" hangingPunct="1"/>
            <a:endParaRPr lang="en-GB"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2010 – Digiplug Confidential Information</a:t>
            </a:r>
          </a:p>
        </p:txBody>
      </p:sp>
      <p:pic>
        <p:nvPicPr>
          <p:cNvPr id="7" name="Picture 7" descr="logo-nobaseline"/>
          <p:cNvPicPr>
            <a:picLocks noChangeAspect="1" noChangeArrowheads="1"/>
          </p:cNvPicPr>
          <p:nvPr/>
        </p:nvPicPr>
        <p:blipFill>
          <a:blip r:embed="rId3"/>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a:solidFill>
                <a:schemeClr val="bg1"/>
              </a:solidFill>
            </a:endParaRPr>
          </a:p>
        </p:txBody>
      </p:sp>
      <p:sp>
        <p:nvSpPr>
          <p:cNvPr id="6" name="Text Box 6"/>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7" name="Picture 7" descr="logo-nobaseline"/>
          <p:cNvPicPr>
            <a:picLocks noChangeAspect="1" noChangeArrowheads="1"/>
          </p:cNvPicPr>
          <p:nvPr/>
        </p:nvPicPr>
        <p:blipFill>
          <a:blip r:embed="rId3"/>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header3"/>
          <p:cNvPicPr>
            <a:picLocks noChangeAspect="1" noChangeArrowheads="1"/>
          </p:cNvPicPr>
          <p:nvPr/>
        </p:nvPicPr>
        <p:blipFill>
          <a:blip r:embed="rId16"/>
          <a:srcRect/>
          <a:stretch>
            <a:fillRect/>
          </a:stretch>
        </p:blipFill>
        <p:spPr bwMode="auto">
          <a:xfrm>
            <a:off x="0" y="0"/>
            <a:ext cx="9144000" cy="885825"/>
          </a:xfrm>
          <a:prstGeom prst="rect">
            <a:avLst/>
          </a:prstGeom>
          <a:noFill/>
          <a:ln w="9525">
            <a:noFill/>
            <a:miter lim="800000"/>
            <a:headEnd/>
            <a:tailEnd/>
          </a:ln>
        </p:spPr>
      </p:pic>
      <p:sp>
        <p:nvSpPr>
          <p:cNvPr id="1027"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028"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9" name="Text Box 5"/>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1030" name="Picture 6" descr="logo-nobaseline"/>
          <p:cNvPicPr>
            <a:picLocks noChangeAspect="1" noChangeArrowheads="1"/>
          </p:cNvPicPr>
          <p:nvPr/>
        </p:nvPicPr>
        <p:blipFill>
          <a:blip r:embed="rId17"/>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2" r:id="rId1"/>
    <p:sldLayoutId id="2147483769" r:id="rId2"/>
    <p:sldLayoutId id="2147483768" r:id="rId3"/>
    <p:sldLayoutId id="2147483767" r:id="rId4"/>
    <p:sldLayoutId id="2147483766" r:id="rId5"/>
    <p:sldLayoutId id="2147483765" r:id="rId6"/>
    <p:sldLayoutId id="2147483764" r:id="rId7"/>
    <p:sldLayoutId id="2147483763" r:id="rId8"/>
    <p:sldLayoutId id="2147483762" r:id="rId9"/>
    <p:sldLayoutId id="2147483761" r:id="rId10"/>
    <p:sldLayoutId id="2147483760" r:id="rId11"/>
    <p:sldLayoutId id="2147483759" r:id="rId12"/>
    <p:sldLayoutId id="2147483758" r:id="rId13"/>
    <p:sldLayoutId id="2147483757"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2" descr="header3"/>
          <p:cNvPicPr>
            <a:picLocks noChangeAspect="1" noChangeArrowheads="1"/>
          </p:cNvPicPr>
          <p:nvPr/>
        </p:nvPicPr>
        <p:blipFill>
          <a:blip r:embed="rId15"/>
          <a:srcRect/>
          <a:stretch>
            <a:fillRect/>
          </a:stretch>
        </p:blipFill>
        <p:spPr bwMode="auto">
          <a:xfrm>
            <a:off x="0" y="0"/>
            <a:ext cx="9144000" cy="885825"/>
          </a:xfrm>
          <a:prstGeom prst="rect">
            <a:avLst/>
          </a:prstGeom>
          <a:noFill/>
          <a:ln w="9525">
            <a:noFill/>
            <a:miter lim="800000"/>
            <a:headEnd/>
            <a:tailEnd/>
          </a:ln>
        </p:spPr>
      </p:pic>
      <p:sp>
        <p:nvSpPr>
          <p:cNvPr id="16387"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6388"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2053" name="Text Box 5"/>
          <p:cNvSpPr txBox="1">
            <a:spLocks noChangeArrowheads="1"/>
          </p:cNvSpPr>
          <p:nvPr/>
        </p:nvSpPr>
        <p:spPr bwMode="auto">
          <a:xfrm>
            <a:off x="87313" y="6527800"/>
            <a:ext cx="2851150" cy="214313"/>
          </a:xfrm>
          <a:prstGeom prst="rect">
            <a:avLst/>
          </a:prstGeom>
          <a:noFill/>
          <a:ln>
            <a:noFill/>
          </a:ln>
          <a:extLst>
            <a:ext uri="{909E8E84-426E-40DD-AFC4-6F175D3DCCD1}"/>
            <a:ext uri="{91240B29-F687-4F45-9708-019B960494DF}"/>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16390" name="Picture 6" descr="logo-nobaseline"/>
          <p:cNvPicPr>
            <a:picLocks noChangeAspect="1" noChangeArrowheads="1"/>
          </p:cNvPicPr>
          <p:nvPr/>
        </p:nvPicPr>
        <p:blipFill>
          <a:blip r:embed="rId16"/>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3" r:id="rId1"/>
    <p:sldLayoutId id="2147483781" r:id="rId2"/>
    <p:sldLayoutId id="2147483780" r:id="rId3"/>
    <p:sldLayoutId id="2147483779" r:id="rId4"/>
    <p:sldLayoutId id="2147483778" r:id="rId5"/>
    <p:sldLayoutId id="2147483777" r:id="rId6"/>
    <p:sldLayoutId id="2147483776" r:id="rId7"/>
    <p:sldLayoutId id="2147483775" r:id="rId8"/>
    <p:sldLayoutId id="2147483774" r:id="rId9"/>
    <p:sldLayoutId id="2147483773" r:id="rId10"/>
    <p:sldLayoutId id="2147483772" r:id="rId11"/>
    <p:sldLayoutId id="2147483771" r:id="rId12"/>
    <p:sldLayoutId id="2147483770" r:id="rId13"/>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charset="0"/>
        </a:defRPr>
      </a:lvl2pPr>
      <a:lvl3pPr algn="l" rtl="0" eaLnBrk="0" fontAlgn="base" hangingPunct="0">
        <a:spcBef>
          <a:spcPct val="0"/>
        </a:spcBef>
        <a:spcAft>
          <a:spcPct val="0"/>
        </a:spcAft>
        <a:defRPr sz="2400">
          <a:solidFill>
            <a:schemeClr val="bg1"/>
          </a:solidFill>
          <a:latin typeface="Myriad Pro" pitchFamily="34" charset="0"/>
          <a:cs typeface="Arial" charset="0"/>
        </a:defRPr>
      </a:lvl3pPr>
      <a:lvl4pPr algn="l" rtl="0" eaLnBrk="0" fontAlgn="base" hangingPunct="0">
        <a:spcBef>
          <a:spcPct val="0"/>
        </a:spcBef>
        <a:spcAft>
          <a:spcPct val="0"/>
        </a:spcAft>
        <a:defRPr sz="2400">
          <a:solidFill>
            <a:schemeClr val="bg1"/>
          </a:solidFill>
          <a:latin typeface="Myriad Pro" pitchFamily="34" charset="0"/>
          <a:cs typeface="Arial" charset="0"/>
        </a:defRPr>
      </a:lvl4pPr>
      <a:lvl5pPr algn="l" rtl="0" eaLnBrk="0" fontAlgn="base" hangingPunct="0">
        <a:spcBef>
          <a:spcPct val="0"/>
        </a:spcBef>
        <a:spcAft>
          <a:spcPct val="0"/>
        </a:spcAft>
        <a:defRPr sz="2400">
          <a:solidFill>
            <a:schemeClr val="bg1"/>
          </a:solidFill>
          <a:latin typeface="Myriad Pro" pitchFamily="34"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7"/>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19"/>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ctrTitle"/>
          </p:nvPr>
        </p:nvSpPr>
        <p:spPr>
          <a:xfrm>
            <a:off x="2987675" y="3429000"/>
            <a:ext cx="6156325" cy="1079500"/>
          </a:xfrm>
        </p:spPr>
        <p:txBody>
          <a:bodyPr anchor="t"/>
          <a:lstStyle/>
          <a:p>
            <a:pPr eaLnBrk="1" hangingPunct="1">
              <a:spcBef>
                <a:spcPct val="20000"/>
              </a:spcBef>
            </a:pPr>
            <a:r>
              <a:rPr lang="en-GB" sz="2400" smtClean="0"/>
              <a:t>Digital Supply Chain Platform for UMGI</a:t>
            </a:r>
            <a:br>
              <a:rPr lang="en-GB" sz="2400" smtClean="0"/>
            </a:br>
            <a:r>
              <a:rPr lang="en-GB" sz="2400" smtClean="0"/>
              <a:t/>
            </a:r>
            <a:br>
              <a:rPr lang="en-GB" sz="2400" smtClean="0"/>
            </a:br>
            <a:r>
              <a:rPr lang="en-GB" sz="2000" smtClean="0">
                <a:solidFill>
                  <a:srgbClr val="00AEEF"/>
                </a:solidFill>
              </a:rPr>
              <a:t>Provisioning | 18</a:t>
            </a:r>
            <a:r>
              <a:rPr lang="en-GB" sz="2000" baseline="30000" smtClean="0">
                <a:solidFill>
                  <a:srgbClr val="00AEEF"/>
                </a:solidFill>
              </a:rPr>
              <a:t>th</a:t>
            </a:r>
            <a:r>
              <a:rPr lang="en-GB" sz="2000" smtClean="0">
                <a:solidFill>
                  <a:srgbClr val="00AEEF"/>
                </a:solidFill>
              </a:rPr>
              <a:t> November 2010</a:t>
            </a:r>
            <a:br>
              <a:rPr lang="en-GB" sz="2000" smtClean="0">
                <a:solidFill>
                  <a:srgbClr val="00AEEF"/>
                </a:solidFill>
              </a:rPr>
            </a:br>
            <a:r>
              <a:rPr lang="en-GB" sz="2000" b="1" smtClean="0"/>
              <a:t/>
            </a:r>
            <a:br>
              <a:rPr lang="en-GB" sz="2000" b="1" smtClean="0"/>
            </a:br>
            <a:r>
              <a:rPr lang="en-GB" sz="2000" b="1" smtClean="0"/>
              <a:t/>
            </a:r>
            <a:br>
              <a:rPr lang="en-GB" sz="2000" b="1" smtClean="0"/>
            </a:br>
            <a:endParaRPr lang="en-GB" sz="24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a:solidFill>
                  <a:schemeClr val="bg1"/>
                </a:solidFill>
                <a:latin typeface="Calibri" pitchFamily="34" charset="0"/>
              </a:rPr>
              <a:t>Provisioning - From SIPR to FPRs</a:t>
            </a:r>
          </a:p>
          <a:p>
            <a:r>
              <a:rPr lang="en-US" sz="2400">
                <a:solidFill>
                  <a:schemeClr val="bg1"/>
                </a:solidFill>
                <a:latin typeface="Calibri" pitchFamily="34" charset="0"/>
              </a:rPr>
              <a:t>Sl 3/4</a:t>
            </a:r>
            <a:endParaRPr lang="fr-FR" sz="1600">
              <a:solidFill>
                <a:schemeClr val="bg1"/>
              </a:solidFill>
              <a:latin typeface="Calibri" pitchFamily="34" charset="0"/>
            </a:endParaRPr>
          </a:p>
        </p:txBody>
      </p:sp>
      <p:sp>
        <p:nvSpPr>
          <p:cNvPr id="43010" name="Content Placeholder 2"/>
          <p:cNvSpPr>
            <a:spLocks/>
          </p:cNvSpPr>
          <p:nvPr/>
        </p:nvSpPr>
        <p:spPr bwMode="auto">
          <a:xfrm>
            <a:off x="0" y="908050"/>
            <a:ext cx="9144000" cy="576263"/>
          </a:xfrm>
          <a:prstGeom prst="rect">
            <a:avLst/>
          </a:prstGeom>
          <a:noFill/>
          <a:ln w="9525">
            <a:noFill/>
            <a:miter lim="800000"/>
            <a:headEnd/>
            <a:tailEnd/>
          </a:ln>
        </p:spPr>
        <p:txBody>
          <a:bodyPr lIns="360000" tIns="360000" rIns="360000" bIns="360000"/>
          <a:lstStyle/>
          <a:p>
            <a:pPr lvl="1" algn="just" eaLnBrk="0" hangingPunct="0">
              <a:spcBef>
                <a:spcPct val="20000"/>
              </a:spcBef>
            </a:pPr>
            <a:endParaRPr lang="en-GB" sz="1200">
              <a:latin typeface="Myriad Pro"/>
            </a:endParaRPr>
          </a:p>
          <a:p>
            <a:pPr marL="342900" indent="-342900" eaLnBrk="0" hangingPunct="0">
              <a:spcBef>
                <a:spcPct val="20000"/>
              </a:spcBef>
              <a:buFontTx/>
              <a:buBlip>
                <a:blip r:embed="rId2"/>
              </a:buBlip>
            </a:pPr>
            <a:endParaRPr lang="en-GB" sz="1400" b="1">
              <a:latin typeface="Myriad Pro"/>
            </a:endParaRPr>
          </a:p>
          <a:p>
            <a:pPr marL="342900" indent="-342900" eaLnBrk="0" hangingPunct="0">
              <a:spcBef>
                <a:spcPct val="20000"/>
              </a:spcBef>
            </a:pPr>
            <a:endParaRPr lang="en-GB"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buFontTx/>
              <a:buBlip>
                <a:blip r:embed="rId2"/>
              </a:buBlip>
            </a:pPr>
            <a:endParaRPr lang="en-US" sz="1400" b="1">
              <a:latin typeface="Myriad Pro"/>
            </a:endParaRPr>
          </a:p>
        </p:txBody>
      </p:sp>
      <p:sp>
        <p:nvSpPr>
          <p:cNvPr id="51222" name="AutoShape 22"/>
          <p:cNvSpPr>
            <a:spLocks/>
          </p:cNvSpPr>
          <p:nvPr/>
        </p:nvSpPr>
        <p:spPr bwMode="auto">
          <a:xfrm rot="5400000">
            <a:off x="4317206" y="-1440656"/>
            <a:ext cx="504825" cy="8713788"/>
          </a:xfrm>
          <a:prstGeom prst="leftBrace">
            <a:avLst>
              <a:gd name="adj1" fmla="val 143842"/>
              <a:gd name="adj2" fmla="val 50000"/>
            </a:avLst>
          </a:prstGeom>
          <a:noFill/>
          <a:ln w="9525">
            <a:solidFill>
              <a:schemeClr val="tx1"/>
            </a:solidFill>
            <a:round/>
            <a:headEnd/>
            <a:tailEnd/>
          </a:ln>
        </p:spPr>
        <p:txBody>
          <a:bodyPr wrap="none" anchor="ctr"/>
          <a:lstStyle/>
          <a:p>
            <a:endParaRPr lang="en-US"/>
          </a:p>
        </p:txBody>
      </p:sp>
      <p:sp>
        <p:nvSpPr>
          <p:cNvPr id="43012" name="Content Placeholder 2"/>
          <p:cNvSpPr>
            <a:spLocks/>
          </p:cNvSpPr>
          <p:nvPr/>
        </p:nvSpPr>
        <p:spPr bwMode="auto">
          <a:xfrm>
            <a:off x="0" y="908050"/>
            <a:ext cx="6372225"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Call by the Provisioning Lifecycle Job</a:t>
            </a:r>
          </a:p>
        </p:txBody>
      </p:sp>
      <p:grpSp>
        <p:nvGrpSpPr>
          <p:cNvPr id="51261" name="Group 61"/>
          <p:cNvGrpSpPr>
            <a:grpSpLocks/>
          </p:cNvGrpSpPr>
          <p:nvPr/>
        </p:nvGrpSpPr>
        <p:grpSpPr bwMode="auto">
          <a:xfrm>
            <a:off x="6478588" y="5284788"/>
            <a:ext cx="2447925" cy="650875"/>
            <a:chOff x="4081" y="3329"/>
            <a:chExt cx="1542" cy="410"/>
          </a:xfrm>
        </p:grpSpPr>
        <p:sp>
          <p:nvSpPr>
            <p:cNvPr id="43045" name="Text Box 25"/>
            <p:cNvSpPr txBox="1">
              <a:spLocks noChangeArrowheads="1"/>
            </p:cNvSpPr>
            <p:nvPr/>
          </p:nvSpPr>
          <p:spPr bwMode="auto">
            <a:xfrm>
              <a:off x="4171" y="3329"/>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Update the SIPR</a:t>
              </a:r>
            </a:p>
          </p:txBody>
        </p:sp>
        <p:sp>
          <p:nvSpPr>
            <p:cNvPr id="43046" name="Text Box 26"/>
            <p:cNvSpPr txBox="1">
              <a:spLocks noChangeArrowheads="1"/>
            </p:cNvSpPr>
            <p:nvPr/>
          </p:nvSpPr>
          <p:spPr bwMode="auto">
            <a:xfrm>
              <a:off x="4081" y="3566"/>
              <a:ext cx="1542" cy="173"/>
            </a:xfrm>
            <a:prstGeom prst="rect">
              <a:avLst/>
            </a:prstGeom>
            <a:noFill/>
            <a:ln w="9525">
              <a:noFill/>
              <a:miter lim="800000"/>
              <a:headEnd/>
              <a:tailEnd/>
            </a:ln>
          </p:spPr>
          <p:txBody>
            <a:bodyPr>
              <a:spAutoFit/>
            </a:bodyPr>
            <a:lstStyle/>
            <a:p>
              <a:pPr algn="ctr"/>
              <a:r>
                <a:rPr lang="fr-FR" sz="1200">
                  <a:latin typeface="Calibri" pitchFamily="34" charset="0"/>
                </a:rPr>
                <a:t>Set to INPROGRESS</a:t>
              </a:r>
            </a:p>
          </p:txBody>
        </p:sp>
      </p:grpSp>
      <p:grpSp>
        <p:nvGrpSpPr>
          <p:cNvPr id="51227" name="Group 27"/>
          <p:cNvGrpSpPr>
            <a:grpSpLocks/>
          </p:cNvGrpSpPr>
          <p:nvPr/>
        </p:nvGrpSpPr>
        <p:grpSpPr bwMode="auto">
          <a:xfrm>
            <a:off x="141288" y="3340100"/>
            <a:ext cx="3313112" cy="1312863"/>
            <a:chOff x="113" y="1996"/>
            <a:chExt cx="2087" cy="827"/>
          </a:xfrm>
        </p:grpSpPr>
        <p:grpSp>
          <p:nvGrpSpPr>
            <p:cNvPr id="43041" name="Group 28"/>
            <p:cNvGrpSpPr>
              <a:grpSpLocks/>
            </p:cNvGrpSpPr>
            <p:nvPr/>
          </p:nvGrpSpPr>
          <p:grpSpPr bwMode="auto">
            <a:xfrm>
              <a:off x="113" y="1996"/>
              <a:ext cx="1542" cy="827"/>
              <a:chOff x="113" y="1996"/>
              <a:chExt cx="1542" cy="827"/>
            </a:xfrm>
          </p:grpSpPr>
          <p:sp>
            <p:nvSpPr>
              <p:cNvPr id="43043" name="Text Box 29"/>
              <p:cNvSpPr txBox="1">
                <a:spLocks noChangeArrowheads="1"/>
              </p:cNvSpPr>
              <p:nvPr/>
            </p:nvSpPr>
            <p:spPr bwMode="auto">
              <a:xfrm>
                <a:off x="204" y="1996"/>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Get the BP Configuration</a:t>
                </a:r>
              </a:p>
            </p:txBody>
          </p:sp>
          <p:sp>
            <p:nvSpPr>
              <p:cNvPr id="43044" name="Text Box 30"/>
              <p:cNvSpPr txBox="1">
                <a:spLocks noChangeArrowheads="1"/>
              </p:cNvSpPr>
              <p:nvPr/>
            </p:nvSpPr>
            <p:spPr bwMode="auto">
              <a:xfrm>
                <a:off x="113" y="2420"/>
                <a:ext cx="1542" cy="403"/>
              </a:xfrm>
              <a:prstGeom prst="rect">
                <a:avLst/>
              </a:prstGeom>
              <a:noFill/>
              <a:ln w="9525">
                <a:noFill/>
                <a:miter lim="800000"/>
                <a:headEnd/>
                <a:tailEnd/>
              </a:ln>
            </p:spPr>
            <p:txBody>
              <a:bodyPr>
                <a:spAutoFit/>
              </a:bodyPr>
              <a:lstStyle/>
              <a:p>
                <a:pPr algn="ctr"/>
                <a:r>
                  <a:rPr lang="fr-FR" sz="1200">
                    <a:latin typeface="Calibri" pitchFamily="34" charset="0"/>
                  </a:rPr>
                  <a:t>Get Manufacturing Lines per ProductType, AssetType, EditType, MusicType</a:t>
                </a:r>
              </a:p>
            </p:txBody>
          </p:sp>
        </p:grpSp>
        <p:sp>
          <p:nvSpPr>
            <p:cNvPr id="43042" name="Line 31"/>
            <p:cNvSpPr>
              <a:spLocks noChangeShapeType="1"/>
            </p:cNvSpPr>
            <p:nvPr/>
          </p:nvSpPr>
          <p:spPr bwMode="auto">
            <a:xfrm>
              <a:off x="1565" y="2205"/>
              <a:ext cx="635" cy="0"/>
            </a:xfrm>
            <a:prstGeom prst="line">
              <a:avLst/>
            </a:prstGeom>
            <a:noFill/>
            <a:ln w="9525">
              <a:solidFill>
                <a:schemeClr val="tx1"/>
              </a:solidFill>
              <a:round/>
              <a:headEnd/>
              <a:tailEnd type="triangle" w="med" len="med"/>
            </a:ln>
          </p:spPr>
          <p:txBody>
            <a:bodyPr/>
            <a:lstStyle/>
            <a:p>
              <a:endParaRPr lang="en-US"/>
            </a:p>
          </p:txBody>
        </p:sp>
      </p:grpSp>
      <p:grpSp>
        <p:nvGrpSpPr>
          <p:cNvPr id="51257" name="Group 57"/>
          <p:cNvGrpSpPr>
            <a:grpSpLocks/>
          </p:cNvGrpSpPr>
          <p:nvPr/>
        </p:nvGrpSpPr>
        <p:grpSpPr bwMode="auto">
          <a:xfrm>
            <a:off x="3309938" y="3484563"/>
            <a:ext cx="3384550" cy="1016000"/>
            <a:chOff x="2085" y="2195"/>
            <a:chExt cx="2132" cy="640"/>
          </a:xfrm>
        </p:grpSpPr>
        <p:sp>
          <p:nvSpPr>
            <p:cNvPr id="43038" name="Text Box 34"/>
            <p:cNvSpPr txBox="1">
              <a:spLocks noChangeArrowheads="1"/>
            </p:cNvSpPr>
            <p:nvPr/>
          </p:nvSpPr>
          <p:spPr bwMode="auto">
            <a:xfrm>
              <a:off x="2176" y="2195"/>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Get the Product</a:t>
              </a:r>
            </a:p>
          </p:txBody>
        </p:sp>
        <p:sp>
          <p:nvSpPr>
            <p:cNvPr id="43039" name="Text Box 35"/>
            <p:cNvSpPr txBox="1">
              <a:spLocks noChangeArrowheads="1"/>
            </p:cNvSpPr>
            <p:nvPr/>
          </p:nvSpPr>
          <p:spPr bwMode="auto">
            <a:xfrm>
              <a:off x="2085" y="2432"/>
              <a:ext cx="1542" cy="403"/>
            </a:xfrm>
            <a:prstGeom prst="rect">
              <a:avLst/>
            </a:prstGeom>
            <a:noFill/>
            <a:ln w="9525">
              <a:noFill/>
              <a:miter lim="800000"/>
              <a:headEnd/>
              <a:tailEnd/>
            </a:ln>
          </p:spPr>
          <p:txBody>
            <a:bodyPr>
              <a:spAutoFit/>
            </a:bodyPr>
            <a:lstStyle/>
            <a:p>
              <a:pPr algn="ctr"/>
              <a:r>
                <a:rPr lang="fr-FR" sz="1200">
                  <a:latin typeface="Calibri" pitchFamily="34" charset="0"/>
                </a:rPr>
                <a:t>Get Master Files &amp; ID3 metadata per ProductType, AssetType, EditType, MusicType</a:t>
              </a:r>
            </a:p>
          </p:txBody>
        </p:sp>
        <p:sp>
          <p:nvSpPr>
            <p:cNvPr id="43040" name="Line 36"/>
            <p:cNvSpPr>
              <a:spLocks noChangeShapeType="1"/>
            </p:cNvSpPr>
            <p:nvPr/>
          </p:nvSpPr>
          <p:spPr bwMode="auto">
            <a:xfrm>
              <a:off x="3536" y="2313"/>
              <a:ext cx="681" cy="0"/>
            </a:xfrm>
            <a:prstGeom prst="line">
              <a:avLst/>
            </a:prstGeom>
            <a:noFill/>
            <a:ln w="9525">
              <a:solidFill>
                <a:schemeClr val="tx1"/>
              </a:solidFill>
              <a:round/>
              <a:headEnd/>
              <a:tailEnd type="triangle" w="med" len="med"/>
            </a:ln>
          </p:spPr>
          <p:txBody>
            <a:bodyPr/>
            <a:lstStyle/>
            <a:p>
              <a:endParaRPr lang="en-US"/>
            </a:p>
          </p:txBody>
        </p:sp>
      </p:grpSp>
      <p:grpSp>
        <p:nvGrpSpPr>
          <p:cNvPr id="51260" name="Group 60"/>
          <p:cNvGrpSpPr>
            <a:grpSpLocks/>
          </p:cNvGrpSpPr>
          <p:nvPr/>
        </p:nvGrpSpPr>
        <p:grpSpPr bwMode="auto">
          <a:xfrm>
            <a:off x="3309938" y="5157788"/>
            <a:ext cx="3311525" cy="1482725"/>
            <a:chOff x="2085" y="3249"/>
            <a:chExt cx="2086" cy="934"/>
          </a:xfrm>
        </p:grpSpPr>
        <p:sp>
          <p:nvSpPr>
            <p:cNvPr id="43034" name="Text Box 39"/>
            <p:cNvSpPr txBox="1">
              <a:spLocks noChangeArrowheads="1"/>
            </p:cNvSpPr>
            <p:nvPr/>
          </p:nvSpPr>
          <p:spPr bwMode="auto">
            <a:xfrm>
              <a:off x="2175" y="3249"/>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Merge with existing FPRs</a:t>
              </a:r>
            </a:p>
          </p:txBody>
        </p:sp>
        <p:sp>
          <p:nvSpPr>
            <p:cNvPr id="43035" name="Text Box 40"/>
            <p:cNvSpPr txBox="1">
              <a:spLocks noChangeArrowheads="1"/>
            </p:cNvSpPr>
            <p:nvPr/>
          </p:nvSpPr>
          <p:spPr bwMode="auto">
            <a:xfrm>
              <a:off x="2085" y="3481"/>
              <a:ext cx="1542" cy="173"/>
            </a:xfrm>
            <a:prstGeom prst="rect">
              <a:avLst/>
            </a:prstGeom>
            <a:noFill/>
            <a:ln w="9525">
              <a:noFill/>
              <a:miter lim="800000"/>
              <a:headEnd/>
              <a:tailEnd/>
            </a:ln>
          </p:spPr>
          <p:txBody>
            <a:bodyPr>
              <a:spAutoFit/>
            </a:bodyPr>
            <a:lstStyle/>
            <a:p>
              <a:pPr algn="ctr"/>
              <a:endParaRPr lang="en-US" sz="1200">
                <a:latin typeface="Calibri" pitchFamily="34" charset="0"/>
              </a:endParaRPr>
            </a:p>
          </p:txBody>
        </p:sp>
        <p:sp>
          <p:nvSpPr>
            <p:cNvPr id="43036" name="Text Box 41"/>
            <p:cNvSpPr txBox="1">
              <a:spLocks noChangeArrowheads="1"/>
            </p:cNvSpPr>
            <p:nvPr/>
          </p:nvSpPr>
          <p:spPr bwMode="auto">
            <a:xfrm>
              <a:off x="2130" y="3665"/>
              <a:ext cx="1542" cy="518"/>
            </a:xfrm>
            <a:prstGeom prst="rect">
              <a:avLst/>
            </a:prstGeom>
            <a:noFill/>
            <a:ln w="9525">
              <a:noFill/>
              <a:miter lim="800000"/>
              <a:headEnd/>
              <a:tailEnd/>
            </a:ln>
          </p:spPr>
          <p:txBody>
            <a:bodyPr>
              <a:spAutoFit/>
            </a:bodyPr>
            <a:lstStyle/>
            <a:p>
              <a:pPr algn="ctr"/>
              <a:r>
                <a:rPr lang="fr-FR" sz="1200">
                  <a:latin typeface="Calibri" pitchFamily="34" charset="0"/>
                </a:rPr>
                <a:t>Persist new FPRs</a:t>
              </a:r>
            </a:p>
            <a:p>
              <a:pPr algn="ctr"/>
              <a:r>
                <a:rPr lang="fr-FR" sz="1200">
                  <a:latin typeface="Calibri" pitchFamily="34" charset="0"/>
                </a:rPr>
                <a:t>Cancel unused FPRs</a:t>
              </a:r>
            </a:p>
            <a:p>
              <a:pPr algn="ctr"/>
              <a:r>
                <a:rPr lang="fr-FR" sz="1200">
                  <a:latin typeface="Calibri" pitchFamily="34" charset="0"/>
                </a:rPr>
                <a:t>Retry cancelled FPRs</a:t>
              </a:r>
            </a:p>
            <a:p>
              <a:pPr algn="ctr"/>
              <a:r>
                <a:rPr lang="fr-FR" sz="1200">
                  <a:latin typeface="Calibri" pitchFamily="34" charset="0"/>
                </a:rPr>
                <a:t>Update FPR priorities</a:t>
              </a:r>
            </a:p>
          </p:txBody>
        </p:sp>
        <p:sp>
          <p:nvSpPr>
            <p:cNvPr id="43037" name="Line 42"/>
            <p:cNvSpPr>
              <a:spLocks noChangeShapeType="1"/>
            </p:cNvSpPr>
            <p:nvPr/>
          </p:nvSpPr>
          <p:spPr bwMode="auto">
            <a:xfrm>
              <a:off x="3536" y="3452"/>
              <a:ext cx="635" cy="0"/>
            </a:xfrm>
            <a:prstGeom prst="line">
              <a:avLst/>
            </a:prstGeom>
            <a:noFill/>
            <a:ln w="9525">
              <a:solidFill>
                <a:schemeClr val="tx1"/>
              </a:solidFill>
              <a:round/>
              <a:headEnd/>
              <a:tailEnd type="triangle" w="med" len="med"/>
            </a:ln>
          </p:spPr>
          <p:txBody>
            <a:bodyPr/>
            <a:lstStyle/>
            <a:p>
              <a:endParaRPr lang="en-US"/>
            </a:p>
          </p:txBody>
        </p:sp>
      </p:grpSp>
      <p:grpSp>
        <p:nvGrpSpPr>
          <p:cNvPr id="51243" name="Group 43"/>
          <p:cNvGrpSpPr>
            <a:grpSpLocks/>
          </p:cNvGrpSpPr>
          <p:nvPr/>
        </p:nvGrpSpPr>
        <p:grpSpPr bwMode="auto">
          <a:xfrm>
            <a:off x="6621463" y="3340100"/>
            <a:ext cx="2484437" cy="936625"/>
            <a:chOff x="4195" y="1996"/>
            <a:chExt cx="1565" cy="590"/>
          </a:xfrm>
        </p:grpSpPr>
        <p:grpSp>
          <p:nvGrpSpPr>
            <p:cNvPr id="43030" name="Group 44"/>
            <p:cNvGrpSpPr>
              <a:grpSpLocks/>
            </p:cNvGrpSpPr>
            <p:nvPr/>
          </p:nvGrpSpPr>
          <p:grpSpPr bwMode="auto">
            <a:xfrm>
              <a:off x="4195" y="1996"/>
              <a:ext cx="1542" cy="590"/>
              <a:chOff x="4195" y="1996"/>
              <a:chExt cx="1542" cy="590"/>
            </a:xfrm>
          </p:grpSpPr>
          <p:sp>
            <p:nvSpPr>
              <p:cNvPr id="43032" name="Text Box 45"/>
              <p:cNvSpPr txBox="1">
                <a:spLocks noChangeArrowheads="1"/>
              </p:cNvSpPr>
              <p:nvPr/>
            </p:nvSpPr>
            <p:spPr bwMode="auto">
              <a:xfrm>
                <a:off x="4241" y="1996"/>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Get the Provisioning Directives</a:t>
                </a:r>
              </a:p>
            </p:txBody>
          </p:sp>
          <p:sp>
            <p:nvSpPr>
              <p:cNvPr id="43033" name="Text Box 46"/>
              <p:cNvSpPr txBox="1">
                <a:spLocks noChangeArrowheads="1"/>
              </p:cNvSpPr>
              <p:nvPr/>
            </p:nvSpPr>
            <p:spPr bwMode="auto">
              <a:xfrm>
                <a:off x="4195" y="2413"/>
                <a:ext cx="1542" cy="173"/>
              </a:xfrm>
              <a:prstGeom prst="rect">
                <a:avLst/>
              </a:prstGeom>
              <a:noFill/>
              <a:ln w="9525">
                <a:noFill/>
                <a:miter lim="800000"/>
                <a:headEnd/>
                <a:tailEnd/>
              </a:ln>
            </p:spPr>
            <p:txBody>
              <a:bodyPr>
                <a:spAutoFit/>
              </a:bodyPr>
              <a:lstStyle/>
              <a:p>
                <a:pPr algn="ctr"/>
                <a:r>
                  <a:rPr lang="fr-FR" sz="1200">
                    <a:latin typeface="Calibri" pitchFamily="34" charset="0"/>
                  </a:rPr>
                  <a:t>= additional Filters</a:t>
                </a:r>
              </a:p>
            </p:txBody>
          </p:sp>
        </p:grpSp>
        <p:sp>
          <p:nvSpPr>
            <p:cNvPr id="43031" name="Line 47"/>
            <p:cNvSpPr>
              <a:spLocks noChangeShapeType="1"/>
            </p:cNvSpPr>
            <p:nvPr/>
          </p:nvSpPr>
          <p:spPr bwMode="auto">
            <a:xfrm>
              <a:off x="5602" y="2205"/>
              <a:ext cx="158" cy="0"/>
            </a:xfrm>
            <a:prstGeom prst="line">
              <a:avLst/>
            </a:prstGeom>
            <a:noFill/>
            <a:ln w="9525">
              <a:solidFill>
                <a:schemeClr val="tx1"/>
              </a:solidFill>
              <a:round/>
              <a:headEnd/>
              <a:tailEnd type="triangle" w="med" len="med"/>
            </a:ln>
          </p:spPr>
          <p:txBody>
            <a:bodyPr/>
            <a:lstStyle/>
            <a:p>
              <a:endParaRPr lang="en-US"/>
            </a:p>
          </p:txBody>
        </p:sp>
      </p:grpSp>
      <p:grpSp>
        <p:nvGrpSpPr>
          <p:cNvPr id="51259" name="Group 59"/>
          <p:cNvGrpSpPr>
            <a:grpSpLocks/>
          </p:cNvGrpSpPr>
          <p:nvPr/>
        </p:nvGrpSpPr>
        <p:grpSpPr bwMode="auto">
          <a:xfrm>
            <a:off x="34925" y="5284788"/>
            <a:ext cx="3419475" cy="1016000"/>
            <a:chOff x="22" y="3329"/>
            <a:chExt cx="2154" cy="640"/>
          </a:xfrm>
        </p:grpSpPr>
        <p:sp>
          <p:nvSpPr>
            <p:cNvPr id="43026" name="Text Box 50"/>
            <p:cNvSpPr txBox="1">
              <a:spLocks noChangeArrowheads="1"/>
            </p:cNvSpPr>
            <p:nvPr/>
          </p:nvSpPr>
          <p:spPr bwMode="auto">
            <a:xfrm>
              <a:off x="180" y="3329"/>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Compute new FPRs</a:t>
              </a:r>
            </a:p>
          </p:txBody>
        </p:sp>
        <p:sp>
          <p:nvSpPr>
            <p:cNvPr id="43027" name="Text Box 51"/>
            <p:cNvSpPr txBox="1">
              <a:spLocks noChangeArrowheads="1"/>
            </p:cNvSpPr>
            <p:nvPr/>
          </p:nvSpPr>
          <p:spPr bwMode="auto">
            <a:xfrm>
              <a:off x="89" y="3566"/>
              <a:ext cx="1542" cy="403"/>
            </a:xfrm>
            <a:prstGeom prst="rect">
              <a:avLst/>
            </a:prstGeom>
            <a:noFill/>
            <a:ln w="9525">
              <a:noFill/>
              <a:miter lim="800000"/>
              <a:headEnd/>
              <a:tailEnd/>
            </a:ln>
          </p:spPr>
          <p:txBody>
            <a:bodyPr>
              <a:spAutoFit/>
            </a:bodyPr>
            <a:lstStyle/>
            <a:p>
              <a:pPr algn="ctr"/>
              <a:r>
                <a:rPr lang="fr-FR" sz="1200">
                  <a:latin typeface="Calibri" pitchFamily="34" charset="0"/>
                </a:rPr>
                <a:t>Search all compatibilities</a:t>
              </a:r>
            </a:p>
            <a:p>
              <a:pPr algn="ctr"/>
              <a:r>
                <a:rPr lang="fr-FR" sz="1200">
                  <a:latin typeface="Calibri" pitchFamily="34" charset="0"/>
                </a:rPr>
                <a:t>Calcul ID3 Metadata</a:t>
              </a:r>
            </a:p>
            <a:p>
              <a:pPr algn="ctr"/>
              <a:r>
                <a:rPr lang="fr-FR" sz="1200">
                  <a:latin typeface="Calibri" pitchFamily="34" charset="0"/>
                </a:rPr>
                <a:t>Filter per ProvisioningDirectives</a:t>
              </a:r>
            </a:p>
          </p:txBody>
        </p:sp>
        <p:sp>
          <p:nvSpPr>
            <p:cNvPr id="43028" name="Line 52"/>
            <p:cNvSpPr>
              <a:spLocks noChangeShapeType="1"/>
            </p:cNvSpPr>
            <p:nvPr/>
          </p:nvSpPr>
          <p:spPr bwMode="auto">
            <a:xfrm>
              <a:off x="1541" y="3452"/>
              <a:ext cx="635" cy="0"/>
            </a:xfrm>
            <a:prstGeom prst="line">
              <a:avLst/>
            </a:prstGeom>
            <a:noFill/>
            <a:ln w="9525">
              <a:solidFill>
                <a:schemeClr val="tx1"/>
              </a:solidFill>
              <a:round/>
              <a:headEnd/>
              <a:tailEnd type="triangle" w="med" len="med"/>
            </a:ln>
          </p:spPr>
          <p:txBody>
            <a:bodyPr/>
            <a:lstStyle/>
            <a:p>
              <a:endParaRPr lang="en-US"/>
            </a:p>
          </p:txBody>
        </p:sp>
        <p:sp>
          <p:nvSpPr>
            <p:cNvPr id="43029" name="Line 53"/>
            <p:cNvSpPr>
              <a:spLocks noChangeShapeType="1"/>
            </p:cNvSpPr>
            <p:nvPr/>
          </p:nvSpPr>
          <p:spPr bwMode="auto">
            <a:xfrm>
              <a:off x="22" y="3447"/>
              <a:ext cx="158" cy="0"/>
            </a:xfrm>
            <a:prstGeom prst="line">
              <a:avLst/>
            </a:prstGeom>
            <a:noFill/>
            <a:ln w="9525">
              <a:solidFill>
                <a:schemeClr val="tx1"/>
              </a:solidFill>
              <a:round/>
              <a:headEnd/>
              <a:tailEnd type="triangle" w="med" len="med"/>
            </a:ln>
          </p:spPr>
          <p:txBody>
            <a:bodyPr/>
            <a:lstStyle/>
            <a:p>
              <a:endParaRPr lang="en-US"/>
            </a:p>
          </p:txBody>
        </p:sp>
      </p:grpSp>
      <p:grpSp>
        <p:nvGrpSpPr>
          <p:cNvPr id="43019" name="Group 56"/>
          <p:cNvGrpSpPr>
            <a:grpSpLocks/>
          </p:cNvGrpSpPr>
          <p:nvPr/>
        </p:nvGrpSpPr>
        <p:grpSpPr bwMode="auto">
          <a:xfrm>
            <a:off x="1187450" y="1709738"/>
            <a:ext cx="6769100" cy="711200"/>
            <a:chOff x="385" y="1072"/>
            <a:chExt cx="4264" cy="448"/>
          </a:xfrm>
        </p:grpSpPr>
        <p:sp>
          <p:nvSpPr>
            <p:cNvPr id="43020" name="Text Box 17"/>
            <p:cNvSpPr txBox="1">
              <a:spLocks noChangeArrowheads="1"/>
            </p:cNvSpPr>
            <p:nvPr/>
          </p:nvSpPr>
          <p:spPr bwMode="auto">
            <a:xfrm>
              <a:off x="1454" y="1072"/>
              <a:ext cx="2404" cy="448"/>
            </a:xfrm>
            <a:prstGeom prst="rect">
              <a:avLst/>
            </a:prstGeom>
            <a:noFill/>
            <a:ln w="9525">
              <a:solidFill>
                <a:schemeClr val="tx1"/>
              </a:solidFill>
              <a:miter lim="800000"/>
              <a:headEnd/>
              <a:tailEnd/>
            </a:ln>
          </p:spPr>
          <p:txBody>
            <a:bodyPr>
              <a:spAutoFit/>
            </a:bodyPr>
            <a:lstStyle/>
            <a:p>
              <a:pPr algn="ctr">
                <a:spcBef>
                  <a:spcPct val="50000"/>
                </a:spcBef>
              </a:pPr>
              <a:r>
                <a:rPr lang="fr-FR" sz="2000" b="1">
                  <a:latin typeface="Calibri" pitchFamily="34" charset="0"/>
                </a:rPr>
                <a:t>BatchProvisioningService – treatProvisioningRequest</a:t>
              </a:r>
            </a:p>
          </p:txBody>
        </p:sp>
        <p:sp>
          <p:nvSpPr>
            <p:cNvPr id="43021" name="Line 18"/>
            <p:cNvSpPr>
              <a:spLocks noChangeShapeType="1"/>
            </p:cNvSpPr>
            <p:nvPr/>
          </p:nvSpPr>
          <p:spPr bwMode="auto">
            <a:xfrm>
              <a:off x="1088" y="1344"/>
              <a:ext cx="366" cy="0"/>
            </a:xfrm>
            <a:prstGeom prst="line">
              <a:avLst/>
            </a:prstGeom>
            <a:noFill/>
            <a:ln w="9525">
              <a:solidFill>
                <a:schemeClr val="tx1"/>
              </a:solidFill>
              <a:round/>
              <a:headEnd/>
              <a:tailEnd type="triangle" w="med" len="med"/>
            </a:ln>
          </p:spPr>
          <p:txBody>
            <a:bodyPr/>
            <a:lstStyle/>
            <a:p>
              <a:endParaRPr lang="en-US"/>
            </a:p>
          </p:txBody>
        </p:sp>
        <p:sp>
          <p:nvSpPr>
            <p:cNvPr id="43022" name="Line 19"/>
            <p:cNvSpPr>
              <a:spLocks noChangeShapeType="1"/>
            </p:cNvSpPr>
            <p:nvPr/>
          </p:nvSpPr>
          <p:spPr bwMode="auto">
            <a:xfrm>
              <a:off x="3858" y="1344"/>
              <a:ext cx="314" cy="0"/>
            </a:xfrm>
            <a:prstGeom prst="line">
              <a:avLst/>
            </a:prstGeom>
            <a:noFill/>
            <a:ln w="9525">
              <a:noFill/>
              <a:round/>
              <a:headEnd/>
              <a:tailEnd type="triangle" w="med" len="med"/>
            </a:ln>
          </p:spPr>
          <p:txBody>
            <a:bodyPr/>
            <a:lstStyle/>
            <a:p>
              <a:endParaRPr lang="en-US"/>
            </a:p>
          </p:txBody>
        </p:sp>
        <p:sp>
          <p:nvSpPr>
            <p:cNvPr id="43023" name="Text Box 20"/>
            <p:cNvSpPr txBox="1">
              <a:spLocks noChangeArrowheads="1"/>
            </p:cNvSpPr>
            <p:nvPr/>
          </p:nvSpPr>
          <p:spPr bwMode="auto">
            <a:xfrm>
              <a:off x="385" y="1207"/>
              <a:ext cx="750" cy="250"/>
            </a:xfrm>
            <a:prstGeom prst="rect">
              <a:avLst/>
            </a:prstGeom>
            <a:noFill/>
            <a:ln w="9525">
              <a:noFill/>
              <a:miter lim="800000"/>
              <a:headEnd/>
              <a:tailEnd/>
            </a:ln>
          </p:spPr>
          <p:txBody>
            <a:bodyPr>
              <a:spAutoFit/>
            </a:bodyPr>
            <a:lstStyle/>
            <a:p>
              <a:pPr algn="r">
                <a:spcBef>
                  <a:spcPct val="50000"/>
                </a:spcBef>
              </a:pPr>
              <a:r>
                <a:rPr lang="fr-FR" sz="2000" b="1">
                  <a:latin typeface="Calibri" pitchFamily="34" charset="0"/>
                </a:rPr>
                <a:t>SIPR</a:t>
              </a:r>
            </a:p>
          </p:txBody>
        </p:sp>
        <p:sp>
          <p:nvSpPr>
            <p:cNvPr id="43024" name="Line 54"/>
            <p:cNvSpPr>
              <a:spLocks noChangeShapeType="1"/>
            </p:cNvSpPr>
            <p:nvPr/>
          </p:nvSpPr>
          <p:spPr bwMode="auto">
            <a:xfrm>
              <a:off x="3875" y="1344"/>
              <a:ext cx="366" cy="0"/>
            </a:xfrm>
            <a:prstGeom prst="line">
              <a:avLst/>
            </a:prstGeom>
            <a:noFill/>
            <a:ln w="9525">
              <a:solidFill>
                <a:schemeClr val="tx1"/>
              </a:solidFill>
              <a:round/>
              <a:headEnd/>
              <a:tailEnd type="triangle" w="med" len="med"/>
            </a:ln>
          </p:spPr>
          <p:txBody>
            <a:bodyPr/>
            <a:lstStyle/>
            <a:p>
              <a:endParaRPr lang="en-US"/>
            </a:p>
          </p:txBody>
        </p:sp>
        <p:sp>
          <p:nvSpPr>
            <p:cNvPr id="43025" name="Text Box 55"/>
            <p:cNvSpPr txBox="1">
              <a:spLocks noChangeArrowheads="1"/>
            </p:cNvSpPr>
            <p:nvPr/>
          </p:nvSpPr>
          <p:spPr bwMode="auto">
            <a:xfrm>
              <a:off x="3899" y="1207"/>
              <a:ext cx="750" cy="250"/>
            </a:xfrm>
            <a:prstGeom prst="rect">
              <a:avLst/>
            </a:prstGeom>
            <a:noFill/>
            <a:ln w="9525">
              <a:noFill/>
              <a:miter lim="800000"/>
              <a:headEnd/>
              <a:tailEnd/>
            </a:ln>
          </p:spPr>
          <p:txBody>
            <a:bodyPr>
              <a:spAutoFit/>
            </a:bodyPr>
            <a:lstStyle/>
            <a:p>
              <a:pPr algn="r">
                <a:spcBef>
                  <a:spcPct val="50000"/>
                </a:spcBef>
              </a:pPr>
              <a:r>
                <a:rPr lang="fr-FR" sz="2000" b="1">
                  <a:latin typeface="Calibri" pitchFamily="34" charset="0"/>
                </a:rPr>
                <a:t>FPRs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2"/>
                                        </p:tgtEl>
                                        <p:attrNameLst>
                                          <p:attrName>style.visibility</p:attrName>
                                        </p:attrNameLst>
                                      </p:cBhvr>
                                      <p:to>
                                        <p:strVal val="visible"/>
                                      </p:to>
                                    </p:set>
                                    <p:anim calcmode="lin" valueType="num">
                                      <p:cBhvr additive="base">
                                        <p:cTn id="7" dur="500" fill="hold"/>
                                        <p:tgtEl>
                                          <p:spTgt spid="51222"/>
                                        </p:tgtEl>
                                        <p:attrNameLst>
                                          <p:attrName>ppt_x</p:attrName>
                                        </p:attrNameLst>
                                      </p:cBhvr>
                                      <p:tavLst>
                                        <p:tav tm="0">
                                          <p:val>
                                            <p:strVal val="#ppt_x"/>
                                          </p:val>
                                        </p:tav>
                                        <p:tav tm="100000">
                                          <p:val>
                                            <p:strVal val="#ppt_x"/>
                                          </p:val>
                                        </p:tav>
                                      </p:tavLst>
                                    </p:anim>
                                    <p:anim calcmode="lin" valueType="num">
                                      <p:cBhvr additive="base">
                                        <p:cTn id="8" dur="500" fill="hold"/>
                                        <p:tgtEl>
                                          <p:spTgt spid="51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7"/>
                                        </p:tgtEl>
                                        <p:attrNameLst>
                                          <p:attrName>style.visibility</p:attrName>
                                        </p:attrNameLst>
                                      </p:cBhvr>
                                      <p:to>
                                        <p:strVal val="visible"/>
                                      </p:to>
                                    </p:set>
                                    <p:anim calcmode="lin" valueType="num">
                                      <p:cBhvr additive="base">
                                        <p:cTn id="13" dur="500" fill="hold"/>
                                        <p:tgtEl>
                                          <p:spTgt spid="51227"/>
                                        </p:tgtEl>
                                        <p:attrNameLst>
                                          <p:attrName>ppt_x</p:attrName>
                                        </p:attrNameLst>
                                      </p:cBhvr>
                                      <p:tavLst>
                                        <p:tav tm="0">
                                          <p:val>
                                            <p:strVal val="#ppt_x"/>
                                          </p:val>
                                        </p:tav>
                                        <p:tav tm="100000">
                                          <p:val>
                                            <p:strVal val="#ppt_x"/>
                                          </p:val>
                                        </p:tav>
                                      </p:tavLst>
                                    </p:anim>
                                    <p:anim calcmode="lin" valueType="num">
                                      <p:cBhvr additive="base">
                                        <p:cTn id="14" dur="500" fill="hold"/>
                                        <p:tgtEl>
                                          <p:spTgt spid="512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57"/>
                                        </p:tgtEl>
                                        <p:attrNameLst>
                                          <p:attrName>style.visibility</p:attrName>
                                        </p:attrNameLst>
                                      </p:cBhvr>
                                      <p:to>
                                        <p:strVal val="visible"/>
                                      </p:to>
                                    </p:set>
                                    <p:anim calcmode="lin" valueType="num">
                                      <p:cBhvr additive="base">
                                        <p:cTn id="19" dur="500" fill="hold"/>
                                        <p:tgtEl>
                                          <p:spTgt spid="51257"/>
                                        </p:tgtEl>
                                        <p:attrNameLst>
                                          <p:attrName>ppt_x</p:attrName>
                                        </p:attrNameLst>
                                      </p:cBhvr>
                                      <p:tavLst>
                                        <p:tav tm="0">
                                          <p:val>
                                            <p:strVal val="#ppt_x"/>
                                          </p:val>
                                        </p:tav>
                                        <p:tav tm="100000">
                                          <p:val>
                                            <p:strVal val="#ppt_x"/>
                                          </p:val>
                                        </p:tav>
                                      </p:tavLst>
                                    </p:anim>
                                    <p:anim calcmode="lin" valueType="num">
                                      <p:cBhvr additive="base">
                                        <p:cTn id="20" dur="500" fill="hold"/>
                                        <p:tgtEl>
                                          <p:spTgt spid="512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3"/>
                                        </p:tgtEl>
                                        <p:attrNameLst>
                                          <p:attrName>style.visibility</p:attrName>
                                        </p:attrNameLst>
                                      </p:cBhvr>
                                      <p:to>
                                        <p:strVal val="visible"/>
                                      </p:to>
                                    </p:set>
                                    <p:anim calcmode="lin" valueType="num">
                                      <p:cBhvr additive="base">
                                        <p:cTn id="25" dur="500" fill="hold"/>
                                        <p:tgtEl>
                                          <p:spTgt spid="51243"/>
                                        </p:tgtEl>
                                        <p:attrNameLst>
                                          <p:attrName>ppt_x</p:attrName>
                                        </p:attrNameLst>
                                      </p:cBhvr>
                                      <p:tavLst>
                                        <p:tav tm="0">
                                          <p:val>
                                            <p:strVal val="#ppt_x"/>
                                          </p:val>
                                        </p:tav>
                                        <p:tav tm="100000">
                                          <p:val>
                                            <p:strVal val="#ppt_x"/>
                                          </p:val>
                                        </p:tav>
                                      </p:tavLst>
                                    </p:anim>
                                    <p:anim calcmode="lin" valueType="num">
                                      <p:cBhvr additive="base">
                                        <p:cTn id="26" dur="500" fill="hold"/>
                                        <p:tgtEl>
                                          <p:spTgt spid="512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59"/>
                                        </p:tgtEl>
                                        <p:attrNameLst>
                                          <p:attrName>style.visibility</p:attrName>
                                        </p:attrNameLst>
                                      </p:cBhvr>
                                      <p:to>
                                        <p:strVal val="visible"/>
                                      </p:to>
                                    </p:set>
                                    <p:anim calcmode="lin" valueType="num">
                                      <p:cBhvr additive="base">
                                        <p:cTn id="31" dur="500" fill="hold"/>
                                        <p:tgtEl>
                                          <p:spTgt spid="51259"/>
                                        </p:tgtEl>
                                        <p:attrNameLst>
                                          <p:attrName>ppt_x</p:attrName>
                                        </p:attrNameLst>
                                      </p:cBhvr>
                                      <p:tavLst>
                                        <p:tav tm="0">
                                          <p:val>
                                            <p:strVal val="#ppt_x"/>
                                          </p:val>
                                        </p:tav>
                                        <p:tav tm="100000">
                                          <p:val>
                                            <p:strVal val="#ppt_x"/>
                                          </p:val>
                                        </p:tav>
                                      </p:tavLst>
                                    </p:anim>
                                    <p:anim calcmode="lin" valueType="num">
                                      <p:cBhvr additive="base">
                                        <p:cTn id="32" dur="500" fill="hold"/>
                                        <p:tgtEl>
                                          <p:spTgt spid="512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60"/>
                                        </p:tgtEl>
                                        <p:attrNameLst>
                                          <p:attrName>style.visibility</p:attrName>
                                        </p:attrNameLst>
                                      </p:cBhvr>
                                      <p:to>
                                        <p:strVal val="visible"/>
                                      </p:to>
                                    </p:set>
                                    <p:anim calcmode="lin" valueType="num">
                                      <p:cBhvr additive="base">
                                        <p:cTn id="37" dur="500" fill="hold"/>
                                        <p:tgtEl>
                                          <p:spTgt spid="51260"/>
                                        </p:tgtEl>
                                        <p:attrNameLst>
                                          <p:attrName>ppt_x</p:attrName>
                                        </p:attrNameLst>
                                      </p:cBhvr>
                                      <p:tavLst>
                                        <p:tav tm="0">
                                          <p:val>
                                            <p:strVal val="#ppt_x"/>
                                          </p:val>
                                        </p:tav>
                                        <p:tav tm="100000">
                                          <p:val>
                                            <p:strVal val="#ppt_x"/>
                                          </p:val>
                                        </p:tav>
                                      </p:tavLst>
                                    </p:anim>
                                    <p:anim calcmode="lin" valueType="num">
                                      <p:cBhvr additive="base">
                                        <p:cTn id="38" dur="500" fill="hold"/>
                                        <p:tgtEl>
                                          <p:spTgt spid="5126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61"/>
                                        </p:tgtEl>
                                        <p:attrNameLst>
                                          <p:attrName>style.visibility</p:attrName>
                                        </p:attrNameLst>
                                      </p:cBhvr>
                                      <p:to>
                                        <p:strVal val="visible"/>
                                      </p:to>
                                    </p:set>
                                    <p:anim calcmode="lin" valueType="num">
                                      <p:cBhvr additive="base">
                                        <p:cTn id="43" dur="500" fill="hold"/>
                                        <p:tgtEl>
                                          <p:spTgt spid="51261"/>
                                        </p:tgtEl>
                                        <p:attrNameLst>
                                          <p:attrName>ppt_x</p:attrName>
                                        </p:attrNameLst>
                                      </p:cBhvr>
                                      <p:tavLst>
                                        <p:tav tm="0">
                                          <p:val>
                                            <p:strVal val="#ppt_x"/>
                                          </p:val>
                                        </p:tav>
                                        <p:tav tm="100000">
                                          <p:val>
                                            <p:strVal val="#ppt_x"/>
                                          </p:val>
                                        </p:tav>
                                      </p:tavLst>
                                    </p:anim>
                                    <p:anim calcmode="lin" valueType="num">
                                      <p:cBhvr additive="base">
                                        <p:cTn id="44" dur="500" fill="hold"/>
                                        <p:tgtEl>
                                          <p:spTgt spid="51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a:solidFill>
                  <a:schemeClr val="bg1"/>
                </a:solidFill>
                <a:latin typeface="Calibri" pitchFamily="34" charset="0"/>
              </a:rPr>
              <a:t>Provisioning - From FPR to Manufactured File</a:t>
            </a:r>
          </a:p>
          <a:p>
            <a:r>
              <a:rPr lang="en-US" sz="2400">
                <a:solidFill>
                  <a:schemeClr val="bg1"/>
                </a:solidFill>
                <a:latin typeface="Calibri" pitchFamily="34" charset="0"/>
              </a:rPr>
              <a:t>Sl 4/4</a:t>
            </a:r>
            <a:endParaRPr lang="fr-FR" sz="1600">
              <a:solidFill>
                <a:schemeClr val="bg1"/>
              </a:solidFill>
              <a:latin typeface="Calibri" pitchFamily="34" charset="0"/>
            </a:endParaRPr>
          </a:p>
        </p:txBody>
      </p:sp>
      <p:sp>
        <p:nvSpPr>
          <p:cNvPr id="44034" name="Content Placeholder 2"/>
          <p:cNvSpPr>
            <a:spLocks/>
          </p:cNvSpPr>
          <p:nvPr/>
        </p:nvSpPr>
        <p:spPr bwMode="auto">
          <a:xfrm>
            <a:off x="0" y="908050"/>
            <a:ext cx="9144000" cy="576263"/>
          </a:xfrm>
          <a:prstGeom prst="rect">
            <a:avLst/>
          </a:prstGeom>
          <a:noFill/>
          <a:ln w="9525">
            <a:noFill/>
            <a:miter lim="800000"/>
            <a:headEnd/>
            <a:tailEnd/>
          </a:ln>
        </p:spPr>
        <p:txBody>
          <a:bodyPr lIns="360000" tIns="360000" rIns="360000" bIns="360000"/>
          <a:lstStyle/>
          <a:p>
            <a:pPr lvl="1" algn="just" eaLnBrk="0" hangingPunct="0">
              <a:spcBef>
                <a:spcPct val="20000"/>
              </a:spcBef>
            </a:pPr>
            <a:endParaRPr lang="en-GB" sz="1200">
              <a:latin typeface="Myriad Pro"/>
            </a:endParaRPr>
          </a:p>
          <a:p>
            <a:pPr marL="342900" indent="-342900" eaLnBrk="0" hangingPunct="0">
              <a:spcBef>
                <a:spcPct val="20000"/>
              </a:spcBef>
              <a:buFontTx/>
              <a:buBlip>
                <a:blip r:embed="rId2"/>
              </a:buBlip>
            </a:pPr>
            <a:endParaRPr lang="en-GB" sz="1400" b="1">
              <a:latin typeface="Myriad Pro"/>
            </a:endParaRPr>
          </a:p>
          <a:p>
            <a:pPr marL="342900" indent="-342900" eaLnBrk="0" hangingPunct="0">
              <a:spcBef>
                <a:spcPct val="20000"/>
              </a:spcBef>
            </a:pPr>
            <a:endParaRPr lang="en-GB"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buFontTx/>
              <a:buBlip>
                <a:blip r:embed="rId2"/>
              </a:buBlip>
            </a:pPr>
            <a:endParaRPr lang="en-US" sz="1400" b="1">
              <a:latin typeface="Myriad Pro"/>
            </a:endParaRPr>
          </a:p>
        </p:txBody>
      </p:sp>
      <p:sp>
        <p:nvSpPr>
          <p:cNvPr id="56324" name="AutoShape 4"/>
          <p:cNvSpPr>
            <a:spLocks/>
          </p:cNvSpPr>
          <p:nvPr/>
        </p:nvSpPr>
        <p:spPr bwMode="auto">
          <a:xfrm rot="5400000">
            <a:off x="4317206" y="-1440656"/>
            <a:ext cx="504825" cy="8713788"/>
          </a:xfrm>
          <a:prstGeom prst="leftBrace">
            <a:avLst>
              <a:gd name="adj1" fmla="val 143842"/>
              <a:gd name="adj2" fmla="val 50000"/>
            </a:avLst>
          </a:prstGeom>
          <a:noFill/>
          <a:ln w="9525">
            <a:solidFill>
              <a:schemeClr val="tx1"/>
            </a:solidFill>
            <a:round/>
            <a:headEnd/>
            <a:tailEnd/>
          </a:ln>
        </p:spPr>
        <p:txBody>
          <a:bodyPr wrap="none" anchor="ctr"/>
          <a:lstStyle/>
          <a:p>
            <a:endParaRPr lang="en-US"/>
          </a:p>
        </p:txBody>
      </p:sp>
      <p:sp>
        <p:nvSpPr>
          <p:cNvPr id="44036" name="Content Placeholder 2"/>
          <p:cNvSpPr>
            <a:spLocks/>
          </p:cNvSpPr>
          <p:nvPr/>
        </p:nvSpPr>
        <p:spPr bwMode="auto">
          <a:xfrm>
            <a:off x="0" y="908050"/>
            <a:ext cx="6372225"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Call by the Provisioning Lifecycle Job</a:t>
            </a:r>
          </a:p>
        </p:txBody>
      </p:sp>
      <p:grpSp>
        <p:nvGrpSpPr>
          <p:cNvPr id="56370" name="Group 50"/>
          <p:cNvGrpSpPr>
            <a:grpSpLocks/>
          </p:cNvGrpSpPr>
          <p:nvPr/>
        </p:nvGrpSpPr>
        <p:grpSpPr bwMode="auto">
          <a:xfrm>
            <a:off x="107950" y="3357563"/>
            <a:ext cx="3311525" cy="1295400"/>
            <a:chOff x="68" y="2115"/>
            <a:chExt cx="2086" cy="816"/>
          </a:xfrm>
        </p:grpSpPr>
        <p:sp>
          <p:nvSpPr>
            <p:cNvPr id="44060" name="Line 13"/>
            <p:cNvSpPr>
              <a:spLocks noChangeShapeType="1"/>
            </p:cNvSpPr>
            <p:nvPr/>
          </p:nvSpPr>
          <p:spPr bwMode="auto">
            <a:xfrm>
              <a:off x="1519" y="2296"/>
              <a:ext cx="635" cy="0"/>
            </a:xfrm>
            <a:prstGeom prst="line">
              <a:avLst/>
            </a:prstGeom>
            <a:noFill/>
            <a:ln w="9525">
              <a:solidFill>
                <a:schemeClr val="tx1"/>
              </a:solidFill>
              <a:round/>
              <a:headEnd/>
              <a:tailEnd type="triangle" w="med" len="med"/>
            </a:ln>
          </p:spPr>
          <p:txBody>
            <a:bodyPr/>
            <a:lstStyle/>
            <a:p>
              <a:endParaRPr lang="en-US"/>
            </a:p>
          </p:txBody>
        </p:sp>
        <p:sp>
          <p:nvSpPr>
            <p:cNvPr id="44061" name="Text Box 15"/>
            <p:cNvSpPr txBox="1">
              <a:spLocks noChangeArrowheads="1"/>
            </p:cNvSpPr>
            <p:nvPr/>
          </p:nvSpPr>
          <p:spPr bwMode="auto">
            <a:xfrm>
              <a:off x="159" y="2115"/>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Create missing Manufactured Files</a:t>
              </a:r>
            </a:p>
          </p:txBody>
        </p:sp>
        <p:sp>
          <p:nvSpPr>
            <p:cNvPr id="44062" name="Text Box 16"/>
            <p:cNvSpPr txBox="1">
              <a:spLocks noChangeArrowheads="1"/>
            </p:cNvSpPr>
            <p:nvPr/>
          </p:nvSpPr>
          <p:spPr bwMode="auto">
            <a:xfrm>
              <a:off x="68" y="2528"/>
              <a:ext cx="1542" cy="403"/>
            </a:xfrm>
            <a:prstGeom prst="rect">
              <a:avLst/>
            </a:prstGeom>
            <a:noFill/>
            <a:ln w="9525">
              <a:noFill/>
              <a:miter lim="800000"/>
              <a:headEnd/>
              <a:tailEnd/>
            </a:ln>
          </p:spPr>
          <p:txBody>
            <a:bodyPr>
              <a:spAutoFit/>
            </a:bodyPr>
            <a:lstStyle/>
            <a:p>
              <a:pPr algn="ctr"/>
              <a:r>
                <a:rPr lang="fr-FR" sz="1200">
                  <a:latin typeface="Calibri" pitchFamily="34" charset="0"/>
                </a:rPr>
                <a:t>Rationalization per {MasterFile, ManufacturingLine, Metadata, ProductId, AssetId}</a:t>
              </a:r>
            </a:p>
          </p:txBody>
        </p:sp>
      </p:grpSp>
      <p:grpSp>
        <p:nvGrpSpPr>
          <p:cNvPr id="56371" name="Group 51"/>
          <p:cNvGrpSpPr>
            <a:grpSpLocks/>
          </p:cNvGrpSpPr>
          <p:nvPr/>
        </p:nvGrpSpPr>
        <p:grpSpPr bwMode="auto">
          <a:xfrm>
            <a:off x="3278188" y="3340100"/>
            <a:ext cx="3454400" cy="936625"/>
            <a:chOff x="2065" y="2104"/>
            <a:chExt cx="2176" cy="590"/>
          </a:xfrm>
        </p:grpSpPr>
        <p:sp>
          <p:nvSpPr>
            <p:cNvPr id="44057" name="Line 17"/>
            <p:cNvSpPr>
              <a:spLocks noChangeShapeType="1"/>
            </p:cNvSpPr>
            <p:nvPr/>
          </p:nvSpPr>
          <p:spPr bwMode="auto">
            <a:xfrm>
              <a:off x="3515" y="2296"/>
              <a:ext cx="726" cy="0"/>
            </a:xfrm>
            <a:prstGeom prst="line">
              <a:avLst/>
            </a:prstGeom>
            <a:noFill/>
            <a:ln w="9525">
              <a:solidFill>
                <a:schemeClr val="tx1"/>
              </a:solidFill>
              <a:round/>
              <a:headEnd/>
              <a:tailEnd type="triangle" w="med" len="med"/>
            </a:ln>
          </p:spPr>
          <p:txBody>
            <a:bodyPr/>
            <a:lstStyle/>
            <a:p>
              <a:endParaRPr lang="en-US"/>
            </a:p>
          </p:txBody>
        </p:sp>
        <p:sp>
          <p:nvSpPr>
            <p:cNvPr id="44058" name="Text Box 25"/>
            <p:cNvSpPr txBox="1">
              <a:spLocks noChangeArrowheads="1"/>
            </p:cNvSpPr>
            <p:nvPr/>
          </p:nvSpPr>
          <p:spPr bwMode="auto">
            <a:xfrm>
              <a:off x="2154" y="2104"/>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Bind FPRs to Manufactured Files</a:t>
              </a:r>
            </a:p>
          </p:txBody>
        </p:sp>
        <p:sp>
          <p:nvSpPr>
            <p:cNvPr id="44059" name="Text Box 26"/>
            <p:cNvSpPr txBox="1">
              <a:spLocks noChangeArrowheads="1"/>
            </p:cNvSpPr>
            <p:nvPr/>
          </p:nvSpPr>
          <p:spPr bwMode="auto">
            <a:xfrm>
              <a:off x="2065" y="2521"/>
              <a:ext cx="1608" cy="173"/>
            </a:xfrm>
            <a:prstGeom prst="rect">
              <a:avLst/>
            </a:prstGeom>
            <a:noFill/>
            <a:ln w="9525">
              <a:noFill/>
              <a:miter lim="800000"/>
              <a:headEnd/>
              <a:tailEnd/>
            </a:ln>
          </p:spPr>
          <p:txBody>
            <a:bodyPr>
              <a:spAutoFit/>
            </a:bodyPr>
            <a:lstStyle/>
            <a:p>
              <a:pPr algn="ctr"/>
              <a:r>
                <a:rPr lang="fr-FR" sz="1200">
                  <a:latin typeface="Calibri" pitchFamily="34" charset="0"/>
                </a:rPr>
                <a:t>Several FPRs for 1 Manufactured File</a:t>
              </a:r>
            </a:p>
          </p:txBody>
        </p:sp>
      </p:grpSp>
      <p:grpSp>
        <p:nvGrpSpPr>
          <p:cNvPr id="56372" name="Group 52"/>
          <p:cNvGrpSpPr>
            <a:grpSpLocks/>
          </p:cNvGrpSpPr>
          <p:nvPr/>
        </p:nvGrpSpPr>
        <p:grpSpPr bwMode="auto">
          <a:xfrm>
            <a:off x="6588125" y="3492500"/>
            <a:ext cx="2447925" cy="833438"/>
            <a:chOff x="4150" y="2200"/>
            <a:chExt cx="1542" cy="525"/>
          </a:xfrm>
        </p:grpSpPr>
        <p:sp>
          <p:nvSpPr>
            <p:cNvPr id="44055" name="Text Box 29"/>
            <p:cNvSpPr txBox="1">
              <a:spLocks noChangeArrowheads="1"/>
            </p:cNvSpPr>
            <p:nvPr/>
          </p:nvSpPr>
          <p:spPr bwMode="auto">
            <a:xfrm>
              <a:off x="4241" y="2200"/>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update FPRs</a:t>
              </a:r>
            </a:p>
          </p:txBody>
        </p:sp>
        <p:sp>
          <p:nvSpPr>
            <p:cNvPr id="44056" name="Text Box 30"/>
            <p:cNvSpPr txBox="1">
              <a:spLocks noChangeArrowheads="1"/>
            </p:cNvSpPr>
            <p:nvPr/>
          </p:nvSpPr>
          <p:spPr bwMode="auto">
            <a:xfrm>
              <a:off x="4150" y="2437"/>
              <a:ext cx="1542" cy="288"/>
            </a:xfrm>
            <a:prstGeom prst="rect">
              <a:avLst/>
            </a:prstGeom>
            <a:noFill/>
            <a:ln w="9525">
              <a:noFill/>
              <a:miter lim="800000"/>
              <a:headEnd/>
              <a:tailEnd/>
            </a:ln>
          </p:spPr>
          <p:txBody>
            <a:bodyPr>
              <a:spAutoFit/>
            </a:bodyPr>
            <a:lstStyle/>
            <a:p>
              <a:pPr algn="ctr"/>
              <a:r>
                <a:rPr lang="fr-FR" sz="1200">
                  <a:latin typeface="Calibri" pitchFamily="34" charset="0"/>
                </a:rPr>
                <a:t>Depending to the FileStatus of the Manufactured File</a:t>
              </a:r>
            </a:p>
          </p:txBody>
        </p:sp>
      </p:grpSp>
      <p:grpSp>
        <p:nvGrpSpPr>
          <p:cNvPr id="44040" name="Group 33"/>
          <p:cNvGrpSpPr>
            <a:grpSpLocks/>
          </p:cNvGrpSpPr>
          <p:nvPr/>
        </p:nvGrpSpPr>
        <p:grpSpPr bwMode="auto">
          <a:xfrm>
            <a:off x="1187450" y="1709738"/>
            <a:ext cx="6769100" cy="711200"/>
            <a:chOff x="385" y="1072"/>
            <a:chExt cx="4264" cy="448"/>
          </a:xfrm>
        </p:grpSpPr>
        <p:sp>
          <p:nvSpPr>
            <p:cNvPr id="44049" name="Text Box 34"/>
            <p:cNvSpPr txBox="1">
              <a:spLocks noChangeArrowheads="1"/>
            </p:cNvSpPr>
            <p:nvPr/>
          </p:nvSpPr>
          <p:spPr bwMode="auto">
            <a:xfrm>
              <a:off x="1454" y="1072"/>
              <a:ext cx="2404" cy="448"/>
            </a:xfrm>
            <a:prstGeom prst="rect">
              <a:avLst/>
            </a:prstGeom>
            <a:noFill/>
            <a:ln w="9525">
              <a:solidFill>
                <a:schemeClr val="tx1"/>
              </a:solidFill>
              <a:miter lim="800000"/>
              <a:headEnd/>
              <a:tailEnd/>
            </a:ln>
          </p:spPr>
          <p:txBody>
            <a:bodyPr>
              <a:spAutoFit/>
            </a:bodyPr>
            <a:lstStyle/>
            <a:p>
              <a:pPr algn="ctr">
                <a:spcBef>
                  <a:spcPct val="50000"/>
                </a:spcBef>
              </a:pPr>
              <a:r>
                <a:rPr lang="fr-FR" sz="2000" b="1">
                  <a:latin typeface="Calibri" pitchFamily="34" charset="0"/>
                </a:rPr>
                <a:t>ProvisioningServiceImpl – bindFileProvisioningRequests</a:t>
              </a:r>
            </a:p>
          </p:txBody>
        </p:sp>
        <p:sp>
          <p:nvSpPr>
            <p:cNvPr id="44050" name="Line 35"/>
            <p:cNvSpPr>
              <a:spLocks noChangeShapeType="1"/>
            </p:cNvSpPr>
            <p:nvPr/>
          </p:nvSpPr>
          <p:spPr bwMode="auto">
            <a:xfrm>
              <a:off x="1088" y="1344"/>
              <a:ext cx="366" cy="0"/>
            </a:xfrm>
            <a:prstGeom prst="line">
              <a:avLst/>
            </a:prstGeom>
            <a:noFill/>
            <a:ln w="9525">
              <a:solidFill>
                <a:schemeClr val="tx1"/>
              </a:solidFill>
              <a:round/>
              <a:headEnd/>
              <a:tailEnd type="triangle" w="med" len="med"/>
            </a:ln>
          </p:spPr>
          <p:txBody>
            <a:bodyPr/>
            <a:lstStyle/>
            <a:p>
              <a:endParaRPr lang="en-US"/>
            </a:p>
          </p:txBody>
        </p:sp>
        <p:sp>
          <p:nvSpPr>
            <p:cNvPr id="44051" name="Line 36"/>
            <p:cNvSpPr>
              <a:spLocks noChangeShapeType="1"/>
            </p:cNvSpPr>
            <p:nvPr/>
          </p:nvSpPr>
          <p:spPr bwMode="auto">
            <a:xfrm>
              <a:off x="3858" y="1344"/>
              <a:ext cx="314" cy="0"/>
            </a:xfrm>
            <a:prstGeom prst="line">
              <a:avLst/>
            </a:prstGeom>
            <a:noFill/>
            <a:ln w="9525">
              <a:noFill/>
              <a:round/>
              <a:headEnd/>
              <a:tailEnd type="triangle" w="med" len="med"/>
            </a:ln>
          </p:spPr>
          <p:txBody>
            <a:bodyPr/>
            <a:lstStyle/>
            <a:p>
              <a:endParaRPr lang="en-US"/>
            </a:p>
          </p:txBody>
        </p:sp>
        <p:sp>
          <p:nvSpPr>
            <p:cNvPr id="44052" name="Text Box 37"/>
            <p:cNvSpPr txBox="1">
              <a:spLocks noChangeArrowheads="1"/>
            </p:cNvSpPr>
            <p:nvPr/>
          </p:nvSpPr>
          <p:spPr bwMode="auto">
            <a:xfrm>
              <a:off x="385" y="1207"/>
              <a:ext cx="750" cy="250"/>
            </a:xfrm>
            <a:prstGeom prst="rect">
              <a:avLst/>
            </a:prstGeom>
            <a:noFill/>
            <a:ln w="9525">
              <a:noFill/>
              <a:miter lim="800000"/>
              <a:headEnd/>
              <a:tailEnd/>
            </a:ln>
          </p:spPr>
          <p:txBody>
            <a:bodyPr>
              <a:spAutoFit/>
            </a:bodyPr>
            <a:lstStyle/>
            <a:p>
              <a:pPr algn="r">
                <a:spcBef>
                  <a:spcPct val="50000"/>
                </a:spcBef>
              </a:pPr>
              <a:r>
                <a:rPr lang="fr-FR" sz="2000" b="1">
                  <a:latin typeface="Calibri" pitchFamily="34" charset="0"/>
                </a:rPr>
                <a:t>FPRs</a:t>
              </a:r>
            </a:p>
          </p:txBody>
        </p:sp>
        <p:sp>
          <p:nvSpPr>
            <p:cNvPr id="44053" name="Line 38"/>
            <p:cNvSpPr>
              <a:spLocks noChangeShapeType="1"/>
            </p:cNvSpPr>
            <p:nvPr/>
          </p:nvSpPr>
          <p:spPr bwMode="auto">
            <a:xfrm>
              <a:off x="3875" y="1344"/>
              <a:ext cx="366" cy="0"/>
            </a:xfrm>
            <a:prstGeom prst="line">
              <a:avLst/>
            </a:prstGeom>
            <a:noFill/>
            <a:ln w="9525">
              <a:solidFill>
                <a:schemeClr val="tx1"/>
              </a:solidFill>
              <a:round/>
              <a:headEnd/>
              <a:tailEnd type="triangle" w="med" len="med"/>
            </a:ln>
          </p:spPr>
          <p:txBody>
            <a:bodyPr/>
            <a:lstStyle/>
            <a:p>
              <a:endParaRPr lang="en-US"/>
            </a:p>
          </p:txBody>
        </p:sp>
        <p:sp>
          <p:nvSpPr>
            <p:cNvPr id="44054" name="Text Box 39"/>
            <p:cNvSpPr txBox="1">
              <a:spLocks noChangeArrowheads="1"/>
            </p:cNvSpPr>
            <p:nvPr/>
          </p:nvSpPr>
          <p:spPr bwMode="auto">
            <a:xfrm>
              <a:off x="3899" y="1207"/>
              <a:ext cx="750" cy="250"/>
            </a:xfrm>
            <a:prstGeom prst="rect">
              <a:avLst/>
            </a:prstGeom>
            <a:noFill/>
            <a:ln w="9525">
              <a:noFill/>
              <a:miter lim="800000"/>
              <a:headEnd/>
              <a:tailEnd/>
            </a:ln>
          </p:spPr>
          <p:txBody>
            <a:bodyPr>
              <a:spAutoFit/>
            </a:bodyPr>
            <a:lstStyle/>
            <a:p>
              <a:pPr algn="r">
                <a:spcBef>
                  <a:spcPct val="50000"/>
                </a:spcBef>
              </a:pPr>
              <a:r>
                <a:rPr lang="fr-FR" sz="2000" b="1">
                  <a:latin typeface="Calibri" pitchFamily="34" charset="0"/>
                </a:rPr>
                <a:t>mFs</a:t>
              </a:r>
            </a:p>
          </p:txBody>
        </p:sp>
      </p:grpSp>
      <p:grpSp>
        <p:nvGrpSpPr>
          <p:cNvPr id="56373" name="Group 53"/>
          <p:cNvGrpSpPr>
            <a:grpSpLocks/>
          </p:cNvGrpSpPr>
          <p:nvPr/>
        </p:nvGrpSpPr>
        <p:grpSpPr bwMode="auto">
          <a:xfrm>
            <a:off x="1331913" y="4797425"/>
            <a:ext cx="6335712" cy="1354138"/>
            <a:chOff x="839" y="3022"/>
            <a:chExt cx="3991" cy="853"/>
          </a:xfrm>
        </p:grpSpPr>
        <p:sp>
          <p:nvSpPr>
            <p:cNvPr id="44042" name="Text Box 40"/>
            <p:cNvSpPr txBox="1">
              <a:spLocks noChangeArrowheads="1"/>
            </p:cNvSpPr>
            <p:nvPr/>
          </p:nvSpPr>
          <p:spPr bwMode="auto">
            <a:xfrm>
              <a:off x="2381" y="3022"/>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4043" name="Text Box 41"/>
            <p:cNvSpPr txBox="1">
              <a:spLocks noChangeArrowheads="1"/>
            </p:cNvSpPr>
            <p:nvPr/>
          </p:nvSpPr>
          <p:spPr bwMode="auto">
            <a:xfrm>
              <a:off x="2653" y="365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4044" name="Line 42"/>
            <p:cNvSpPr>
              <a:spLocks noChangeShapeType="1"/>
            </p:cNvSpPr>
            <p:nvPr/>
          </p:nvSpPr>
          <p:spPr bwMode="auto">
            <a:xfrm>
              <a:off x="2562" y="3249"/>
              <a:ext cx="273" cy="408"/>
            </a:xfrm>
            <a:prstGeom prst="line">
              <a:avLst/>
            </a:prstGeom>
            <a:noFill/>
            <a:ln w="9525">
              <a:solidFill>
                <a:schemeClr val="tx1"/>
              </a:solidFill>
              <a:round/>
              <a:headEnd/>
              <a:tailEnd/>
            </a:ln>
          </p:spPr>
          <p:txBody>
            <a:bodyPr/>
            <a:lstStyle/>
            <a:p>
              <a:endParaRPr lang="en-US"/>
            </a:p>
          </p:txBody>
        </p:sp>
        <p:sp>
          <p:nvSpPr>
            <p:cNvPr id="44045" name="Text Box 45"/>
            <p:cNvSpPr txBox="1">
              <a:spLocks noChangeArrowheads="1"/>
            </p:cNvSpPr>
            <p:nvPr/>
          </p:nvSpPr>
          <p:spPr bwMode="auto">
            <a:xfrm>
              <a:off x="2880" y="3022"/>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4046" name="Line 46"/>
            <p:cNvSpPr>
              <a:spLocks noChangeShapeType="1"/>
            </p:cNvSpPr>
            <p:nvPr/>
          </p:nvSpPr>
          <p:spPr bwMode="auto">
            <a:xfrm flipV="1">
              <a:off x="2835" y="3249"/>
              <a:ext cx="226" cy="408"/>
            </a:xfrm>
            <a:prstGeom prst="line">
              <a:avLst/>
            </a:prstGeom>
            <a:noFill/>
            <a:ln w="9525">
              <a:solidFill>
                <a:schemeClr val="tx1"/>
              </a:solidFill>
              <a:round/>
              <a:headEnd/>
              <a:tailEnd/>
            </a:ln>
          </p:spPr>
          <p:txBody>
            <a:bodyPr/>
            <a:lstStyle/>
            <a:p>
              <a:endParaRPr lang="en-US"/>
            </a:p>
          </p:txBody>
        </p:sp>
        <p:sp>
          <p:nvSpPr>
            <p:cNvPr id="44047" name="Text Box 48"/>
            <p:cNvSpPr txBox="1">
              <a:spLocks noChangeArrowheads="1"/>
            </p:cNvSpPr>
            <p:nvPr/>
          </p:nvSpPr>
          <p:spPr bwMode="auto">
            <a:xfrm>
              <a:off x="839" y="3067"/>
              <a:ext cx="1451" cy="173"/>
            </a:xfrm>
            <a:prstGeom prst="rect">
              <a:avLst/>
            </a:prstGeom>
            <a:noFill/>
            <a:ln w="9525">
              <a:noFill/>
              <a:miter lim="800000"/>
              <a:headEnd/>
              <a:tailEnd/>
            </a:ln>
          </p:spPr>
          <p:txBody>
            <a:bodyPr>
              <a:spAutoFit/>
            </a:bodyPr>
            <a:lstStyle/>
            <a:p>
              <a:pPr algn="ctr"/>
              <a:r>
                <a:rPr lang="fr-FR" sz="1200">
                  <a:latin typeface="Calibri" pitchFamily="34" charset="0"/>
                </a:rPr>
                <a:t>BP1 / Product A =&gt; ml2, master3</a:t>
              </a:r>
            </a:p>
          </p:txBody>
        </p:sp>
        <p:sp>
          <p:nvSpPr>
            <p:cNvPr id="44048" name="Text Box 49"/>
            <p:cNvSpPr txBox="1">
              <a:spLocks noChangeArrowheads="1"/>
            </p:cNvSpPr>
            <p:nvPr/>
          </p:nvSpPr>
          <p:spPr bwMode="auto">
            <a:xfrm>
              <a:off x="3379" y="3067"/>
              <a:ext cx="1451" cy="173"/>
            </a:xfrm>
            <a:prstGeom prst="rect">
              <a:avLst/>
            </a:prstGeom>
            <a:noFill/>
            <a:ln w="9525">
              <a:noFill/>
              <a:miter lim="800000"/>
              <a:headEnd/>
              <a:tailEnd/>
            </a:ln>
          </p:spPr>
          <p:txBody>
            <a:bodyPr>
              <a:spAutoFit/>
            </a:bodyPr>
            <a:lstStyle/>
            <a:p>
              <a:pPr algn="ctr"/>
              <a:r>
                <a:rPr lang="fr-FR" sz="1200">
                  <a:latin typeface="Calibri" pitchFamily="34" charset="0"/>
                </a:rPr>
                <a:t>BP2 / Product A =&gt; ml2, master3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ppt_x"/>
                                          </p:val>
                                        </p:tav>
                                        <p:tav tm="100000">
                                          <p:val>
                                            <p:strVal val="#ppt_x"/>
                                          </p:val>
                                        </p:tav>
                                      </p:tavLst>
                                    </p:anim>
                                    <p:anim calcmode="lin" valueType="num">
                                      <p:cBhvr additive="base">
                                        <p:cTn id="8"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70"/>
                                        </p:tgtEl>
                                        <p:attrNameLst>
                                          <p:attrName>style.visibility</p:attrName>
                                        </p:attrNameLst>
                                      </p:cBhvr>
                                      <p:to>
                                        <p:strVal val="visible"/>
                                      </p:to>
                                    </p:set>
                                    <p:anim calcmode="lin" valueType="num">
                                      <p:cBhvr additive="base">
                                        <p:cTn id="13" dur="500" fill="hold"/>
                                        <p:tgtEl>
                                          <p:spTgt spid="56370"/>
                                        </p:tgtEl>
                                        <p:attrNameLst>
                                          <p:attrName>ppt_x</p:attrName>
                                        </p:attrNameLst>
                                      </p:cBhvr>
                                      <p:tavLst>
                                        <p:tav tm="0">
                                          <p:val>
                                            <p:strVal val="#ppt_x"/>
                                          </p:val>
                                        </p:tav>
                                        <p:tav tm="100000">
                                          <p:val>
                                            <p:strVal val="#ppt_x"/>
                                          </p:val>
                                        </p:tav>
                                      </p:tavLst>
                                    </p:anim>
                                    <p:anim calcmode="lin" valueType="num">
                                      <p:cBhvr additive="base">
                                        <p:cTn id="14" dur="500" fill="hold"/>
                                        <p:tgtEl>
                                          <p:spTgt spid="563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71"/>
                                        </p:tgtEl>
                                        <p:attrNameLst>
                                          <p:attrName>style.visibility</p:attrName>
                                        </p:attrNameLst>
                                      </p:cBhvr>
                                      <p:to>
                                        <p:strVal val="visible"/>
                                      </p:to>
                                    </p:set>
                                    <p:anim calcmode="lin" valueType="num">
                                      <p:cBhvr additive="base">
                                        <p:cTn id="19" dur="500" fill="hold"/>
                                        <p:tgtEl>
                                          <p:spTgt spid="56371"/>
                                        </p:tgtEl>
                                        <p:attrNameLst>
                                          <p:attrName>ppt_x</p:attrName>
                                        </p:attrNameLst>
                                      </p:cBhvr>
                                      <p:tavLst>
                                        <p:tav tm="0">
                                          <p:val>
                                            <p:strVal val="#ppt_x"/>
                                          </p:val>
                                        </p:tav>
                                        <p:tav tm="100000">
                                          <p:val>
                                            <p:strVal val="#ppt_x"/>
                                          </p:val>
                                        </p:tav>
                                      </p:tavLst>
                                    </p:anim>
                                    <p:anim calcmode="lin" valueType="num">
                                      <p:cBhvr additive="base">
                                        <p:cTn id="20" dur="500" fill="hold"/>
                                        <p:tgtEl>
                                          <p:spTgt spid="563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72"/>
                                        </p:tgtEl>
                                        <p:attrNameLst>
                                          <p:attrName>style.visibility</p:attrName>
                                        </p:attrNameLst>
                                      </p:cBhvr>
                                      <p:to>
                                        <p:strVal val="visible"/>
                                      </p:to>
                                    </p:set>
                                    <p:anim calcmode="lin" valueType="num">
                                      <p:cBhvr additive="base">
                                        <p:cTn id="25" dur="500" fill="hold"/>
                                        <p:tgtEl>
                                          <p:spTgt spid="56372"/>
                                        </p:tgtEl>
                                        <p:attrNameLst>
                                          <p:attrName>ppt_x</p:attrName>
                                        </p:attrNameLst>
                                      </p:cBhvr>
                                      <p:tavLst>
                                        <p:tav tm="0">
                                          <p:val>
                                            <p:strVal val="#ppt_x"/>
                                          </p:val>
                                        </p:tav>
                                        <p:tav tm="100000">
                                          <p:val>
                                            <p:strVal val="#ppt_x"/>
                                          </p:val>
                                        </p:tav>
                                      </p:tavLst>
                                    </p:anim>
                                    <p:anim calcmode="lin" valueType="num">
                                      <p:cBhvr additive="base">
                                        <p:cTn id="26" dur="500" fill="hold"/>
                                        <p:tgtEl>
                                          <p:spTgt spid="563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73"/>
                                        </p:tgtEl>
                                        <p:attrNameLst>
                                          <p:attrName>style.visibility</p:attrName>
                                        </p:attrNameLst>
                                      </p:cBhvr>
                                      <p:to>
                                        <p:strVal val="visible"/>
                                      </p:to>
                                    </p:set>
                                    <p:anim calcmode="lin" valueType="num">
                                      <p:cBhvr additive="base">
                                        <p:cTn id="31" dur="500" fill="hold"/>
                                        <p:tgtEl>
                                          <p:spTgt spid="56373"/>
                                        </p:tgtEl>
                                        <p:attrNameLst>
                                          <p:attrName>ppt_x</p:attrName>
                                        </p:attrNameLst>
                                      </p:cBhvr>
                                      <p:tavLst>
                                        <p:tav tm="0">
                                          <p:val>
                                            <p:strVal val="#ppt_x"/>
                                          </p:val>
                                        </p:tav>
                                        <p:tav tm="100000">
                                          <p:val>
                                            <p:strVal val="#ppt_x"/>
                                          </p:val>
                                        </p:tav>
                                      </p:tavLst>
                                    </p:anim>
                                    <p:anim calcmode="lin" valueType="num">
                                      <p:cBhvr additive="base">
                                        <p:cTn id="32" dur="500" fill="hold"/>
                                        <p:tgtEl>
                                          <p:spTgt spid="56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Performances</a:t>
            </a:r>
            <a:endParaRPr lang="fr-FR" sz="1600">
              <a:solidFill>
                <a:schemeClr val="bg1"/>
              </a:solidFill>
              <a:latin typeface="Calibri" pitchFamily="34" charset="0"/>
            </a:endParaRPr>
          </a:p>
        </p:txBody>
      </p:sp>
      <p:sp>
        <p:nvSpPr>
          <p:cNvPr id="45058" name="Content Placeholder 2"/>
          <p:cNvSpPr>
            <a:spLocks/>
          </p:cNvSpPr>
          <p:nvPr/>
        </p:nvSpPr>
        <p:spPr bwMode="auto">
          <a:xfrm>
            <a:off x="0" y="908050"/>
            <a:ext cx="9144000" cy="3024188"/>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b="1">
              <a:latin typeface="Calibri" pitchFamily="34" charset="0"/>
            </a:endParaRPr>
          </a:p>
          <a:p>
            <a:pPr marL="342900" indent="-342900" eaLnBrk="0" hangingPunct="0">
              <a:spcBef>
                <a:spcPct val="20000"/>
              </a:spcBef>
              <a:buFontTx/>
              <a:buBlip>
                <a:blip r:embed="rId2"/>
              </a:buBlip>
            </a:pPr>
            <a:r>
              <a:rPr lang="en-US" sz="2200" b="1">
                <a:latin typeface="Calibri" pitchFamily="34" charset="0"/>
              </a:rPr>
              <a:t>SQL Package : </a:t>
            </a:r>
            <a:r>
              <a:rPr lang="en-US" sz="2000" b="1">
                <a:latin typeface="Calibri" pitchFamily="34" charset="0"/>
              </a:rPr>
              <a:t>several steps of the ProvisioningLifeCycleJob are executed in SQL. See PRV$LIFECYCLE</a:t>
            </a:r>
          </a:p>
          <a:p>
            <a:pPr marL="1143000" lvl="2" indent="-228600" eaLnBrk="0" hangingPunct="0">
              <a:spcBef>
                <a:spcPct val="20000"/>
              </a:spcBef>
              <a:buFontTx/>
              <a:buBlip>
                <a:blip r:embed="rId3"/>
              </a:buBlip>
            </a:pPr>
            <a:r>
              <a:rPr lang="en-US" sz="2000">
                <a:latin typeface="Calibri" pitchFamily="34" charset="0"/>
              </a:rPr>
              <a:t>BIND_MF_TO_FPR, BIND_MF_TO_CLIPPR</a:t>
            </a:r>
          </a:p>
          <a:p>
            <a:pPr marL="1143000" lvl="2" indent="-228600" eaLnBrk="0" hangingPunct="0">
              <a:spcBef>
                <a:spcPct val="20000"/>
              </a:spcBef>
              <a:buFontTx/>
              <a:buBlip>
                <a:blip r:embed="rId3"/>
              </a:buBlip>
            </a:pPr>
            <a:r>
              <a:rPr lang="en-US" sz="2000">
                <a:latin typeface="Calibri" pitchFamily="34" charset="0"/>
              </a:rPr>
              <a:t>CANCEL_MF, CANCEL_PMR</a:t>
            </a:r>
          </a:p>
          <a:p>
            <a:pPr marL="1143000" lvl="2" indent="-228600" eaLnBrk="0" hangingPunct="0">
              <a:spcBef>
                <a:spcPct val="20000"/>
              </a:spcBef>
              <a:buFontTx/>
              <a:buBlip>
                <a:blip r:embed="rId3"/>
              </a:buBlip>
            </a:pPr>
            <a:r>
              <a:rPr lang="en-US" sz="2000">
                <a:latin typeface="Calibri" pitchFamily="34" charset="0"/>
              </a:rPr>
              <a:t>CREATE_PMR</a:t>
            </a:r>
          </a:p>
          <a:p>
            <a:pPr marL="1143000" lvl="2" indent="-228600" eaLnBrk="0" hangingPunct="0">
              <a:spcBef>
                <a:spcPct val="20000"/>
              </a:spcBef>
              <a:buFontTx/>
              <a:buBlip>
                <a:blip r:embed="rId3"/>
              </a:buBlip>
            </a:pPr>
            <a:r>
              <a:rPr lang="en-US" sz="2000">
                <a:latin typeface="Calibri" pitchFamily="34" charset="0"/>
              </a:rPr>
              <a:t>RESET_CANCELLED_MF, RESET_EXPIRED_MF</a:t>
            </a:r>
          </a:p>
          <a:p>
            <a:pPr marL="1143000" lvl="2" indent="-228600" eaLnBrk="0" hangingPunct="0">
              <a:spcBef>
                <a:spcPct val="20000"/>
              </a:spcBef>
              <a:buFontTx/>
              <a:buBlip>
                <a:blip r:embed="rId3"/>
              </a:buBlip>
            </a:pPr>
            <a:r>
              <a:rPr lang="en-US" sz="2000">
                <a:latin typeface="Calibri" pitchFamily="34" charset="0"/>
              </a:rPr>
              <a:t>UPDATE_FPR, UPDATE_SIPR, UPDATE_CLIPR</a:t>
            </a:r>
          </a:p>
          <a:p>
            <a:pPr marL="342900" indent="-342900" eaLnBrk="0" hangingPunct="0">
              <a:spcBef>
                <a:spcPct val="20000"/>
              </a:spcBef>
              <a:buFontTx/>
              <a:buBlip>
                <a:blip r:embed="rId2"/>
              </a:buBlip>
            </a:pPr>
            <a:r>
              <a:rPr lang="en-US" sz="2000" b="1">
                <a:latin typeface="Calibri" pitchFamily="34" charset="0"/>
              </a:rPr>
              <a:t>PRV_ROWNUM : max updates per step in SQL</a:t>
            </a:r>
          </a:p>
          <a:p>
            <a:pPr marL="342900" indent="-342900" eaLnBrk="0" hangingPunct="0">
              <a:spcBef>
                <a:spcPct val="20000"/>
              </a:spcBef>
              <a:buFontTx/>
              <a:buBlip>
                <a:blip r:embed="rId2"/>
              </a:buBlip>
            </a:pPr>
            <a:r>
              <a:rPr lang="en-US" sz="2000" b="1">
                <a:latin typeface="Calibri" pitchFamily="34" charset="0"/>
              </a:rPr>
              <a:t>PRV_WATERMARK : minimum date to work from per step. Updated if all is done per step</a:t>
            </a:r>
          </a:p>
          <a:p>
            <a:pPr marL="342900" indent="-342900" eaLnBrk="0" hangingPunct="0">
              <a:spcBef>
                <a:spcPct val="20000"/>
              </a:spcBef>
              <a:buFontTx/>
              <a:buBlip>
                <a:blip r:embed="rId2"/>
              </a:buBlip>
            </a:pPr>
            <a:r>
              <a:rPr lang="en-US" sz="2000" b="1">
                <a:latin typeface="Calibri" pitchFamily="34" charset="0"/>
              </a:rPr>
              <a:t>ProvisioningLifeCycleJob loops while there are remaining updates to do</a:t>
            </a:r>
          </a:p>
          <a:p>
            <a:pPr marL="342900" indent="-342900" eaLnBrk="0" hangingPunct="0">
              <a:spcBef>
                <a:spcPct val="20000"/>
              </a:spcBef>
              <a:buFontTx/>
              <a:buBlip>
                <a:blip r:embed="rId2"/>
              </a:buBlip>
            </a:pPr>
            <a:r>
              <a:rPr lang="en-US" sz="2000" b="1">
                <a:latin typeface="Calibri" pitchFamily="34" charset="0"/>
              </a:rPr>
              <a:t>Parallelization of the ProvisioningLifeCycleJob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4"/>
          <p:cNvSpPr txBox="1">
            <a:spLocks noChangeArrowheads="1"/>
          </p:cNvSpPr>
          <p:nvPr/>
        </p:nvSpPr>
        <p:spPr bwMode="auto">
          <a:xfrm>
            <a:off x="6011863" y="25654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SIPR</a:t>
            </a:r>
          </a:p>
        </p:txBody>
      </p:sp>
      <p:sp>
        <p:nvSpPr>
          <p:cNvPr id="46082" name="Text Box 5"/>
          <p:cNvSpPr txBox="1">
            <a:spLocks noChangeArrowheads="1"/>
          </p:cNvSpPr>
          <p:nvPr/>
        </p:nvSpPr>
        <p:spPr bwMode="auto">
          <a:xfrm>
            <a:off x="2195513" y="33702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6083" name="Text Box 6"/>
          <p:cNvSpPr txBox="1">
            <a:spLocks noChangeArrowheads="1"/>
          </p:cNvSpPr>
          <p:nvPr/>
        </p:nvSpPr>
        <p:spPr bwMode="auto">
          <a:xfrm>
            <a:off x="5219700" y="42926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6084" name="Text Box 7"/>
          <p:cNvSpPr txBox="1">
            <a:spLocks noChangeArrowheads="1"/>
          </p:cNvSpPr>
          <p:nvPr/>
        </p:nvSpPr>
        <p:spPr bwMode="auto">
          <a:xfrm>
            <a:off x="2916238"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6085"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Reminder</a:t>
            </a:r>
            <a:endParaRPr lang="fr-FR" sz="1600">
              <a:solidFill>
                <a:schemeClr val="bg1"/>
              </a:solidFill>
              <a:latin typeface="Calibri" pitchFamily="34" charset="0"/>
            </a:endParaRPr>
          </a:p>
        </p:txBody>
      </p:sp>
      <p:sp>
        <p:nvSpPr>
          <p:cNvPr id="46086" name="Text Box 27"/>
          <p:cNvSpPr txBox="1">
            <a:spLocks noChangeArrowheads="1"/>
          </p:cNvSpPr>
          <p:nvPr/>
        </p:nvSpPr>
        <p:spPr bwMode="auto">
          <a:xfrm>
            <a:off x="3348038" y="33702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6087" name="Text Box 28"/>
          <p:cNvSpPr txBox="1">
            <a:spLocks noChangeArrowheads="1"/>
          </p:cNvSpPr>
          <p:nvPr/>
        </p:nvSpPr>
        <p:spPr bwMode="auto">
          <a:xfrm>
            <a:off x="4356100" y="33702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6088" name="Text Box 29"/>
          <p:cNvSpPr txBox="1">
            <a:spLocks noChangeArrowheads="1"/>
          </p:cNvSpPr>
          <p:nvPr/>
        </p:nvSpPr>
        <p:spPr bwMode="auto">
          <a:xfrm>
            <a:off x="6011863" y="33702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6089" name="Text Box 32"/>
          <p:cNvSpPr txBox="1">
            <a:spLocks noChangeArrowheads="1"/>
          </p:cNvSpPr>
          <p:nvPr/>
        </p:nvSpPr>
        <p:spPr bwMode="auto">
          <a:xfrm>
            <a:off x="3852863" y="25654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SIPR</a:t>
            </a:r>
          </a:p>
        </p:txBody>
      </p:sp>
      <p:sp>
        <p:nvSpPr>
          <p:cNvPr id="46090" name="Text Box 33"/>
          <p:cNvSpPr txBox="1">
            <a:spLocks noChangeArrowheads="1"/>
          </p:cNvSpPr>
          <p:nvPr/>
        </p:nvSpPr>
        <p:spPr bwMode="auto">
          <a:xfrm>
            <a:off x="2195513" y="25654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SIPR</a:t>
            </a:r>
          </a:p>
        </p:txBody>
      </p:sp>
      <p:sp>
        <p:nvSpPr>
          <p:cNvPr id="46091" name="Text Box 34"/>
          <p:cNvSpPr txBox="1">
            <a:spLocks noChangeArrowheads="1"/>
          </p:cNvSpPr>
          <p:nvPr/>
        </p:nvSpPr>
        <p:spPr bwMode="auto">
          <a:xfrm>
            <a:off x="7019925" y="3370263"/>
            <a:ext cx="792163"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ClipPR</a:t>
            </a:r>
          </a:p>
        </p:txBody>
      </p:sp>
      <p:sp>
        <p:nvSpPr>
          <p:cNvPr id="46092" name="Text Box 35"/>
          <p:cNvSpPr txBox="1">
            <a:spLocks noChangeArrowheads="1"/>
          </p:cNvSpPr>
          <p:nvPr/>
        </p:nvSpPr>
        <p:spPr bwMode="auto">
          <a:xfrm>
            <a:off x="7092950" y="4306888"/>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6093" name="Text Box 36"/>
          <p:cNvSpPr txBox="1">
            <a:spLocks noChangeArrowheads="1"/>
          </p:cNvSpPr>
          <p:nvPr/>
        </p:nvSpPr>
        <p:spPr bwMode="auto">
          <a:xfrm>
            <a:off x="2195513" y="1773238"/>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a:t>
            </a:r>
          </a:p>
        </p:txBody>
      </p:sp>
      <p:sp>
        <p:nvSpPr>
          <p:cNvPr id="46094" name="Text Box 37"/>
          <p:cNvSpPr txBox="1">
            <a:spLocks noChangeArrowheads="1"/>
          </p:cNvSpPr>
          <p:nvPr/>
        </p:nvSpPr>
        <p:spPr bwMode="auto">
          <a:xfrm>
            <a:off x="3852863" y="1773238"/>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a:t>
            </a:r>
          </a:p>
        </p:txBody>
      </p:sp>
      <p:sp>
        <p:nvSpPr>
          <p:cNvPr id="46095" name="Text Box 38"/>
          <p:cNvSpPr txBox="1">
            <a:spLocks noChangeArrowheads="1"/>
          </p:cNvSpPr>
          <p:nvPr/>
        </p:nvSpPr>
        <p:spPr bwMode="auto">
          <a:xfrm>
            <a:off x="6011863" y="1773238"/>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a:t>
            </a:r>
          </a:p>
        </p:txBody>
      </p:sp>
      <p:sp>
        <p:nvSpPr>
          <p:cNvPr id="46096" name="Text Box 40"/>
          <p:cNvSpPr txBox="1">
            <a:spLocks noChangeArrowheads="1"/>
          </p:cNvSpPr>
          <p:nvPr/>
        </p:nvSpPr>
        <p:spPr bwMode="auto">
          <a:xfrm>
            <a:off x="2987675" y="1052513"/>
            <a:ext cx="673100" cy="346075"/>
          </a:xfrm>
          <a:prstGeom prst="rect">
            <a:avLst/>
          </a:prstGeom>
          <a:noFill/>
          <a:ln w="9525">
            <a:solidFill>
              <a:schemeClr val="tx1"/>
            </a:solidFill>
            <a:miter lim="800000"/>
            <a:headEnd/>
            <a:tailEnd/>
          </a:ln>
        </p:spPr>
        <p:txBody>
          <a:bodyPr wrap="none">
            <a:spAutoFit/>
          </a:bodyPr>
          <a:lstStyle/>
          <a:p>
            <a:r>
              <a:rPr lang="fr-FR" sz="1600" b="1">
                <a:latin typeface="Calibri" pitchFamily="34" charset="0"/>
              </a:rPr>
              <a:t>Batch</a:t>
            </a:r>
          </a:p>
        </p:txBody>
      </p:sp>
      <p:sp>
        <p:nvSpPr>
          <p:cNvPr id="46097" name="Text Box 41"/>
          <p:cNvSpPr txBox="1">
            <a:spLocks noChangeArrowheads="1"/>
          </p:cNvSpPr>
          <p:nvPr/>
        </p:nvSpPr>
        <p:spPr bwMode="auto">
          <a:xfrm>
            <a:off x="6011863" y="1052513"/>
            <a:ext cx="673100" cy="346075"/>
          </a:xfrm>
          <a:prstGeom prst="rect">
            <a:avLst/>
          </a:prstGeom>
          <a:noFill/>
          <a:ln w="9525">
            <a:solidFill>
              <a:schemeClr val="tx1"/>
            </a:solidFill>
            <a:miter lim="800000"/>
            <a:headEnd/>
            <a:tailEnd/>
          </a:ln>
        </p:spPr>
        <p:txBody>
          <a:bodyPr wrap="none">
            <a:spAutoFit/>
          </a:bodyPr>
          <a:lstStyle/>
          <a:p>
            <a:r>
              <a:rPr lang="fr-FR" sz="1600" b="1">
                <a:latin typeface="Calibri" pitchFamily="34" charset="0"/>
              </a:rPr>
              <a:t>Batch</a:t>
            </a:r>
          </a:p>
        </p:txBody>
      </p:sp>
      <p:sp>
        <p:nvSpPr>
          <p:cNvPr id="46098" name="Text Box 42"/>
          <p:cNvSpPr txBox="1">
            <a:spLocks noChangeArrowheads="1"/>
          </p:cNvSpPr>
          <p:nvPr/>
        </p:nvSpPr>
        <p:spPr bwMode="auto">
          <a:xfrm>
            <a:off x="971550"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ML</a:t>
            </a:r>
          </a:p>
        </p:txBody>
      </p:sp>
      <p:sp>
        <p:nvSpPr>
          <p:cNvPr id="46099" name="Text Box 43"/>
          <p:cNvSpPr txBox="1">
            <a:spLocks noChangeArrowheads="1"/>
          </p:cNvSpPr>
          <p:nvPr/>
        </p:nvSpPr>
        <p:spPr bwMode="auto">
          <a:xfrm>
            <a:off x="971550" y="42926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6100" name="Text Box 45"/>
          <p:cNvSpPr txBox="1">
            <a:spLocks noChangeArrowheads="1"/>
          </p:cNvSpPr>
          <p:nvPr/>
        </p:nvSpPr>
        <p:spPr bwMode="auto">
          <a:xfrm>
            <a:off x="5219700"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6101" name="Text Box 46"/>
          <p:cNvSpPr txBox="1">
            <a:spLocks noChangeArrowheads="1"/>
          </p:cNvSpPr>
          <p:nvPr/>
        </p:nvSpPr>
        <p:spPr bwMode="auto">
          <a:xfrm>
            <a:off x="7092950"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6102" name="Text Box 47"/>
          <p:cNvSpPr txBox="1">
            <a:spLocks noChangeArrowheads="1"/>
          </p:cNvSpPr>
          <p:nvPr/>
        </p:nvSpPr>
        <p:spPr bwMode="auto">
          <a:xfrm>
            <a:off x="2195513" y="42926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6103" name="Text Box 48"/>
          <p:cNvSpPr txBox="1">
            <a:spLocks noChangeArrowheads="1"/>
          </p:cNvSpPr>
          <p:nvPr/>
        </p:nvSpPr>
        <p:spPr bwMode="auto">
          <a:xfrm>
            <a:off x="2195513"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6104" name="Text Box 49"/>
          <p:cNvSpPr txBox="1">
            <a:spLocks noChangeArrowheads="1"/>
          </p:cNvSpPr>
          <p:nvPr/>
        </p:nvSpPr>
        <p:spPr bwMode="auto">
          <a:xfrm>
            <a:off x="3708400" y="55165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6105" name="Line 51"/>
          <p:cNvSpPr>
            <a:spLocks noChangeShapeType="1"/>
          </p:cNvSpPr>
          <p:nvPr/>
        </p:nvSpPr>
        <p:spPr bwMode="auto">
          <a:xfrm flipH="1">
            <a:off x="2555875" y="1412875"/>
            <a:ext cx="647700" cy="360363"/>
          </a:xfrm>
          <a:prstGeom prst="line">
            <a:avLst/>
          </a:prstGeom>
          <a:noFill/>
          <a:ln w="9525">
            <a:solidFill>
              <a:schemeClr val="tx1"/>
            </a:solidFill>
            <a:round/>
            <a:headEnd/>
            <a:tailEnd/>
          </a:ln>
        </p:spPr>
        <p:txBody>
          <a:bodyPr/>
          <a:lstStyle/>
          <a:p>
            <a:endParaRPr lang="en-US"/>
          </a:p>
        </p:txBody>
      </p:sp>
      <p:sp>
        <p:nvSpPr>
          <p:cNvPr id="46106" name="Line 52"/>
          <p:cNvSpPr>
            <a:spLocks noChangeShapeType="1"/>
          </p:cNvSpPr>
          <p:nvPr/>
        </p:nvSpPr>
        <p:spPr bwMode="auto">
          <a:xfrm>
            <a:off x="3419475" y="1412875"/>
            <a:ext cx="792163" cy="360363"/>
          </a:xfrm>
          <a:prstGeom prst="line">
            <a:avLst/>
          </a:prstGeom>
          <a:noFill/>
          <a:ln w="9525">
            <a:solidFill>
              <a:schemeClr val="tx1"/>
            </a:solidFill>
            <a:round/>
            <a:headEnd/>
            <a:tailEnd/>
          </a:ln>
        </p:spPr>
        <p:txBody>
          <a:bodyPr/>
          <a:lstStyle/>
          <a:p>
            <a:endParaRPr lang="en-US"/>
          </a:p>
        </p:txBody>
      </p:sp>
      <p:sp>
        <p:nvSpPr>
          <p:cNvPr id="46107" name="Line 53"/>
          <p:cNvSpPr>
            <a:spLocks noChangeShapeType="1"/>
          </p:cNvSpPr>
          <p:nvPr/>
        </p:nvSpPr>
        <p:spPr bwMode="auto">
          <a:xfrm>
            <a:off x="2555875" y="2133600"/>
            <a:ext cx="0" cy="431800"/>
          </a:xfrm>
          <a:prstGeom prst="line">
            <a:avLst/>
          </a:prstGeom>
          <a:noFill/>
          <a:ln w="9525">
            <a:solidFill>
              <a:schemeClr val="tx1"/>
            </a:solidFill>
            <a:round/>
            <a:headEnd/>
            <a:tailEnd/>
          </a:ln>
        </p:spPr>
        <p:txBody>
          <a:bodyPr/>
          <a:lstStyle/>
          <a:p>
            <a:endParaRPr lang="en-US"/>
          </a:p>
        </p:txBody>
      </p:sp>
      <p:sp>
        <p:nvSpPr>
          <p:cNvPr id="46108" name="Line 54"/>
          <p:cNvSpPr>
            <a:spLocks noChangeShapeType="1"/>
          </p:cNvSpPr>
          <p:nvPr/>
        </p:nvSpPr>
        <p:spPr bwMode="auto">
          <a:xfrm>
            <a:off x="4211638" y="2133600"/>
            <a:ext cx="0" cy="431800"/>
          </a:xfrm>
          <a:prstGeom prst="line">
            <a:avLst/>
          </a:prstGeom>
          <a:noFill/>
          <a:ln w="9525">
            <a:solidFill>
              <a:schemeClr val="tx1"/>
            </a:solidFill>
            <a:round/>
            <a:headEnd/>
            <a:tailEnd/>
          </a:ln>
        </p:spPr>
        <p:txBody>
          <a:bodyPr/>
          <a:lstStyle/>
          <a:p>
            <a:endParaRPr lang="en-US"/>
          </a:p>
        </p:txBody>
      </p:sp>
      <p:sp>
        <p:nvSpPr>
          <p:cNvPr id="46109" name="Line 55"/>
          <p:cNvSpPr>
            <a:spLocks noChangeShapeType="1"/>
          </p:cNvSpPr>
          <p:nvPr/>
        </p:nvSpPr>
        <p:spPr bwMode="auto">
          <a:xfrm>
            <a:off x="6372225" y="2133600"/>
            <a:ext cx="0" cy="431800"/>
          </a:xfrm>
          <a:prstGeom prst="line">
            <a:avLst/>
          </a:prstGeom>
          <a:noFill/>
          <a:ln w="9525">
            <a:solidFill>
              <a:schemeClr val="tx1"/>
            </a:solidFill>
            <a:round/>
            <a:headEnd/>
            <a:tailEnd/>
          </a:ln>
        </p:spPr>
        <p:txBody>
          <a:bodyPr/>
          <a:lstStyle/>
          <a:p>
            <a:endParaRPr lang="en-US"/>
          </a:p>
        </p:txBody>
      </p:sp>
      <p:sp>
        <p:nvSpPr>
          <p:cNvPr id="46110" name="Line 56"/>
          <p:cNvSpPr>
            <a:spLocks noChangeShapeType="1"/>
          </p:cNvSpPr>
          <p:nvPr/>
        </p:nvSpPr>
        <p:spPr bwMode="auto">
          <a:xfrm>
            <a:off x="6372225" y="1412875"/>
            <a:ext cx="0" cy="360363"/>
          </a:xfrm>
          <a:prstGeom prst="line">
            <a:avLst/>
          </a:prstGeom>
          <a:noFill/>
          <a:ln w="9525">
            <a:solidFill>
              <a:schemeClr val="tx1"/>
            </a:solidFill>
            <a:round/>
            <a:headEnd/>
            <a:tailEnd/>
          </a:ln>
        </p:spPr>
        <p:txBody>
          <a:bodyPr/>
          <a:lstStyle/>
          <a:p>
            <a:endParaRPr lang="en-US"/>
          </a:p>
        </p:txBody>
      </p:sp>
      <p:sp>
        <p:nvSpPr>
          <p:cNvPr id="46111" name="Line 57"/>
          <p:cNvSpPr>
            <a:spLocks noChangeShapeType="1"/>
          </p:cNvSpPr>
          <p:nvPr/>
        </p:nvSpPr>
        <p:spPr bwMode="auto">
          <a:xfrm>
            <a:off x="2555875" y="2925763"/>
            <a:ext cx="0" cy="431800"/>
          </a:xfrm>
          <a:prstGeom prst="line">
            <a:avLst/>
          </a:prstGeom>
          <a:noFill/>
          <a:ln w="9525">
            <a:solidFill>
              <a:schemeClr val="tx1"/>
            </a:solidFill>
            <a:round/>
            <a:headEnd/>
            <a:tailEnd/>
          </a:ln>
        </p:spPr>
        <p:txBody>
          <a:bodyPr/>
          <a:lstStyle/>
          <a:p>
            <a:endParaRPr lang="en-US"/>
          </a:p>
        </p:txBody>
      </p:sp>
      <p:sp>
        <p:nvSpPr>
          <p:cNvPr id="46112" name="Line 58"/>
          <p:cNvSpPr>
            <a:spLocks noChangeShapeType="1"/>
          </p:cNvSpPr>
          <p:nvPr/>
        </p:nvSpPr>
        <p:spPr bwMode="auto">
          <a:xfrm>
            <a:off x="6372225" y="2924175"/>
            <a:ext cx="0" cy="431800"/>
          </a:xfrm>
          <a:prstGeom prst="line">
            <a:avLst/>
          </a:prstGeom>
          <a:noFill/>
          <a:ln w="9525">
            <a:solidFill>
              <a:schemeClr val="tx1"/>
            </a:solidFill>
            <a:round/>
            <a:headEnd/>
            <a:tailEnd/>
          </a:ln>
        </p:spPr>
        <p:txBody>
          <a:bodyPr/>
          <a:lstStyle/>
          <a:p>
            <a:endParaRPr lang="en-US"/>
          </a:p>
        </p:txBody>
      </p:sp>
      <p:sp>
        <p:nvSpPr>
          <p:cNvPr id="46113" name="Line 59"/>
          <p:cNvSpPr>
            <a:spLocks noChangeShapeType="1"/>
          </p:cNvSpPr>
          <p:nvPr/>
        </p:nvSpPr>
        <p:spPr bwMode="auto">
          <a:xfrm flipH="1">
            <a:off x="3635375" y="2924175"/>
            <a:ext cx="504825" cy="433388"/>
          </a:xfrm>
          <a:prstGeom prst="line">
            <a:avLst/>
          </a:prstGeom>
          <a:noFill/>
          <a:ln w="9525">
            <a:solidFill>
              <a:schemeClr val="tx1"/>
            </a:solidFill>
            <a:round/>
            <a:headEnd/>
            <a:tailEnd/>
          </a:ln>
        </p:spPr>
        <p:txBody>
          <a:bodyPr/>
          <a:lstStyle/>
          <a:p>
            <a:endParaRPr lang="en-US"/>
          </a:p>
        </p:txBody>
      </p:sp>
      <p:sp>
        <p:nvSpPr>
          <p:cNvPr id="46114" name="Line 60"/>
          <p:cNvSpPr>
            <a:spLocks noChangeShapeType="1"/>
          </p:cNvSpPr>
          <p:nvPr/>
        </p:nvSpPr>
        <p:spPr bwMode="auto">
          <a:xfrm>
            <a:off x="4211638" y="2924175"/>
            <a:ext cx="431800" cy="433388"/>
          </a:xfrm>
          <a:prstGeom prst="line">
            <a:avLst/>
          </a:prstGeom>
          <a:noFill/>
          <a:ln w="9525">
            <a:solidFill>
              <a:schemeClr val="tx1"/>
            </a:solidFill>
            <a:round/>
            <a:headEnd/>
            <a:tailEnd/>
          </a:ln>
        </p:spPr>
        <p:txBody>
          <a:bodyPr/>
          <a:lstStyle/>
          <a:p>
            <a:endParaRPr lang="en-US"/>
          </a:p>
        </p:txBody>
      </p:sp>
      <p:sp>
        <p:nvSpPr>
          <p:cNvPr id="46115" name="Line 62"/>
          <p:cNvSpPr>
            <a:spLocks noChangeShapeType="1"/>
          </p:cNvSpPr>
          <p:nvPr/>
        </p:nvSpPr>
        <p:spPr bwMode="auto">
          <a:xfrm>
            <a:off x="2555875" y="3716338"/>
            <a:ext cx="0" cy="576262"/>
          </a:xfrm>
          <a:prstGeom prst="line">
            <a:avLst/>
          </a:prstGeom>
          <a:noFill/>
          <a:ln w="9525">
            <a:solidFill>
              <a:schemeClr val="tx1"/>
            </a:solidFill>
            <a:round/>
            <a:headEnd/>
            <a:tailEnd/>
          </a:ln>
        </p:spPr>
        <p:txBody>
          <a:bodyPr/>
          <a:lstStyle/>
          <a:p>
            <a:endParaRPr lang="en-US"/>
          </a:p>
        </p:txBody>
      </p:sp>
      <p:sp>
        <p:nvSpPr>
          <p:cNvPr id="46116" name="Line 63"/>
          <p:cNvSpPr>
            <a:spLocks noChangeShapeType="1"/>
          </p:cNvSpPr>
          <p:nvPr/>
        </p:nvSpPr>
        <p:spPr bwMode="auto">
          <a:xfrm>
            <a:off x="4716463" y="3716338"/>
            <a:ext cx="792162" cy="576262"/>
          </a:xfrm>
          <a:prstGeom prst="line">
            <a:avLst/>
          </a:prstGeom>
          <a:noFill/>
          <a:ln w="9525">
            <a:solidFill>
              <a:schemeClr val="tx1"/>
            </a:solidFill>
            <a:round/>
            <a:headEnd/>
            <a:tailEnd/>
          </a:ln>
        </p:spPr>
        <p:txBody>
          <a:bodyPr/>
          <a:lstStyle/>
          <a:p>
            <a:endParaRPr lang="en-US"/>
          </a:p>
        </p:txBody>
      </p:sp>
      <p:sp>
        <p:nvSpPr>
          <p:cNvPr id="46117" name="Text Box 64"/>
          <p:cNvSpPr txBox="1">
            <a:spLocks noChangeArrowheads="1"/>
          </p:cNvSpPr>
          <p:nvPr/>
        </p:nvSpPr>
        <p:spPr bwMode="auto">
          <a:xfrm>
            <a:off x="3276600" y="4292600"/>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6118" name="Line 65"/>
          <p:cNvSpPr>
            <a:spLocks noChangeShapeType="1"/>
          </p:cNvSpPr>
          <p:nvPr/>
        </p:nvSpPr>
        <p:spPr bwMode="auto">
          <a:xfrm>
            <a:off x="3636963" y="3716338"/>
            <a:ext cx="0" cy="576262"/>
          </a:xfrm>
          <a:prstGeom prst="line">
            <a:avLst/>
          </a:prstGeom>
          <a:noFill/>
          <a:ln w="9525">
            <a:solidFill>
              <a:schemeClr val="tx1"/>
            </a:solidFill>
            <a:round/>
            <a:headEnd/>
            <a:tailEnd/>
          </a:ln>
        </p:spPr>
        <p:txBody>
          <a:bodyPr/>
          <a:lstStyle/>
          <a:p>
            <a:endParaRPr lang="en-US"/>
          </a:p>
        </p:txBody>
      </p:sp>
      <p:sp>
        <p:nvSpPr>
          <p:cNvPr id="46119" name="Line 66"/>
          <p:cNvSpPr>
            <a:spLocks noChangeShapeType="1"/>
          </p:cNvSpPr>
          <p:nvPr/>
        </p:nvSpPr>
        <p:spPr bwMode="auto">
          <a:xfrm flipH="1">
            <a:off x="5508625" y="3716338"/>
            <a:ext cx="792163" cy="576262"/>
          </a:xfrm>
          <a:prstGeom prst="line">
            <a:avLst/>
          </a:prstGeom>
          <a:noFill/>
          <a:ln w="9525">
            <a:solidFill>
              <a:schemeClr val="tx1"/>
            </a:solidFill>
            <a:round/>
            <a:headEnd/>
            <a:tailEnd/>
          </a:ln>
        </p:spPr>
        <p:txBody>
          <a:bodyPr/>
          <a:lstStyle/>
          <a:p>
            <a:endParaRPr lang="en-US"/>
          </a:p>
        </p:txBody>
      </p:sp>
      <p:sp>
        <p:nvSpPr>
          <p:cNvPr id="46120" name="Line 67"/>
          <p:cNvSpPr>
            <a:spLocks noChangeShapeType="1"/>
          </p:cNvSpPr>
          <p:nvPr/>
        </p:nvSpPr>
        <p:spPr bwMode="auto">
          <a:xfrm>
            <a:off x="7453313" y="3716338"/>
            <a:ext cx="0" cy="576262"/>
          </a:xfrm>
          <a:prstGeom prst="line">
            <a:avLst/>
          </a:prstGeom>
          <a:noFill/>
          <a:ln w="9525">
            <a:solidFill>
              <a:schemeClr val="tx1"/>
            </a:solidFill>
            <a:round/>
            <a:headEnd/>
            <a:tailEnd/>
          </a:ln>
        </p:spPr>
        <p:txBody>
          <a:bodyPr/>
          <a:lstStyle/>
          <a:p>
            <a:endParaRPr lang="en-US"/>
          </a:p>
        </p:txBody>
      </p:sp>
      <p:sp>
        <p:nvSpPr>
          <p:cNvPr id="46121" name="Line 68"/>
          <p:cNvSpPr>
            <a:spLocks noChangeShapeType="1"/>
          </p:cNvSpPr>
          <p:nvPr/>
        </p:nvSpPr>
        <p:spPr bwMode="auto">
          <a:xfrm>
            <a:off x="2555875" y="4652963"/>
            <a:ext cx="0" cy="863600"/>
          </a:xfrm>
          <a:prstGeom prst="line">
            <a:avLst/>
          </a:prstGeom>
          <a:noFill/>
          <a:ln w="9525">
            <a:solidFill>
              <a:schemeClr val="tx1"/>
            </a:solidFill>
            <a:round/>
            <a:headEnd/>
            <a:tailEnd/>
          </a:ln>
        </p:spPr>
        <p:txBody>
          <a:bodyPr/>
          <a:lstStyle/>
          <a:p>
            <a:endParaRPr lang="en-US"/>
          </a:p>
        </p:txBody>
      </p:sp>
      <p:sp>
        <p:nvSpPr>
          <p:cNvPr id="46122" name="Line 69"/>
          <p:cNvSpPr>
            <a:spLocks noChangeShapeType="1"/>
          </p:cNvSpPr>
          <p:nvPr/>
        </p:nvSpPr>
        <p:spPr bwMode="auto">
          <a:xfrm flipH="1">
            <a:off x="3203575" y="4652963"/>
            <a:ext cx="360363" cy="863600"/>
          </a:xfrm>
          <a:prstGeom prst="line">
            <a:avLst/>
          </a:prstGeom>
          <a:noFill/>
          <a:ln w="9525">
            <a:solidFill>
              <a:schemeClr val="tx1"/>
            </a:solidFill>
            <a:round/>
            <a:headEnd/>
            <a:tailEnd/>
          </a:ln>
        </p:spPr>
        <p:txBody>
          <a:bodyPr/>
          <a:lstStyle/>
          <a:p>
            <a:endParaRPr lang="en-US"/>
          </a:p>
        </p:txBody>
      </p:sp>
      <p:sp>
        <p:nvSpPr>
          <p:cNvPr id="46123" name="Line 70"/>
          <p:cNvSpPr>
            <a:spLocks noChangeShapeType="1"/>
          </p:cNvSpPr>
          <p:nvPr/>
        </p:nvSpPr>
        <p:spPr bwMode="auto">
          <a:xfrm>
            <a:off x="3563938" y="4652963"/>
            <a:ext cx="431800" cy="863600"/>
          </a:xfrm>
          <a:prstGeom prst="line">
            <a:avLst/>
          </a:prstGeom>
          <a:noFill/>
          <a:ln w="9525">
            <a:solidFill>
              <a:schemeClr val="tx1"/>
            </a:solidFill>
            <a:round/>
            <a:headEnd/>
            <a:tailEnd/>
          </a:ln>
        </p:spPr>
        <p:txBody>
          <a:bodyPr/>
          <a:lstStyle/>
          <a:p>
            <a:endParaRPr lang="en-US"/>
          </a:p>
        </p:txBody>
      </p:sp>
      <p:sp>
        <p:nvSpPr>
          <p:cNvPr id="46124" name="Line 71"/>
          <p:cNvSpPr>
            <a:spLocks noChangeShapeType="1"/>
          </p:cNvSpPr>
          <p:nvPr/>
        </p:nvSpPr>
        <p:spPr bwMode="auto">
          <a:xfrm>
            <a:off x="5508625" y="4652963"/>
            <a:ext cx="0" cy="863600"/>
          </a:xfrm>
          <a:prstGeom prst="line">
            <a:avLst/>
          </a:prstGeom>
          <a:noFill/>
          <a:ln w="9525">
            <a:solidFill>
              <a:schemeClr val="tx1"/>
            </a:solidFill>
            <a:round/>
            <a:headEnd/>
            <a:tailEnd/>
          </a:ln>
        </p:spPr>
        <p:txBody>
          <a:bodyPr/>
          <a:lstStyle/>
          <a:p>
            <a:endParaRPr lang="en-US"/>
          </a:p>
        </p:txBody>
      </p:sp>
      <p:sp>
        <p:nvSpPr>
          <p:cNvPr id="46125" name="Line 72"/>
          <p:cNvSpPr>
            <a:spLocks noChangeShapeType="1"/>
          </p:cNvSpPr>
          <p:nvPr/>
        </p:nvSpPr>
        <p:spPr bwMode="auto">
          <a:xfrm>
            <a:off x="7453313" y="4652963"/>
            <a:ext cx="0" cy="863600"/>
          </a:xfrm>
          <a:prstGeom prst="line">
            <a:avLst/>
          </a:prstGeom>
          <a:noFill/>
          <a:ln w="9525">
            <a:solidFill>
              <a:schemeClr val="tx1"/>
            </a:solidFill>
            <a:round/>
            <a:headEnd/>
            <a:tailEnd/>
          </a:ln>
        </p:spPr>
        <p:txBody>
          <a:bodyPr/>
          <a:lstStyle/>
          <a:p>
            <a:endParaRPr lang="en-US"/>
          </a:p>
        </p:txBody>
      </p:sp>
      <p:sp>
        <p:nvSpPr>
          <p:cNvPr id="46126" name="Line 73"/>
          <p:cNvSpPr>
            <a:spLocks noChangeShapeType="1"/>
          </p:cNvSpPr>
          <p:nvPr/>
        </p:nvSpPr>
        <p:spPr bwMode="auto">
          <a:xfrm flipV="1">
            <a:off x="1258888" y="4508500"/>
            <a:ext cx="936625" cy="1008063"/>
          </a:xfrm>
          <a:prstGeom prst="line">
            <a:avLst/>
          </a:prstGeom>
          <a:noFill/>
          <a:ln w="9525">
            <a:solidFill>
              <a:schemeClr val="tx1"/>
            </a:solidFill>
            <a:round/>
            <a:headEnd/>
            <a:tailEnd/>
          </a:ln>
        </p:spPr>
        <p:txBody>
          <a:bodyPr/>
          <a:lstStyle/>
          <a:p>
            <a:endParaRPr lang="en-US"/>
          </a:p>
        </p:txBody>
      </p:sp>
      <p:sp>
        <p:nvSpPr>
          <p:cNvPr id="46127" name="Line 74"/>
          <p:cNvSpPr>
            <a:spLocks noChangeShapeType="1"/>
          </p:cNvSpPr>
          <p:nvPr/>
        </p:nvSpPr>
        <p:spPr bwMode="auto">
          <a:xfrm>
            <a:off x="1619250" y="4437063"/>
            <a:ext cx="576263" cy="0"/>
          </a:xfrm>
          <a:prstGeom prst="line">
            <a:avLst/>
          </a:prstGeom>
          <a:noFill/>
          <a:ln w="9525">
            <a:solidFill>
              <a:schemeClr val="tx1"/>
            </a:solidFill>
            <a:round/>
            <a:headEnd/>
            <a:tailEnd/>
          </a:ln>
        </p:spPr>
        <p:txBody>
          <a:bodyPr/>
          <a:lstStyle/>
          <a:p>
            <a:endParaRPr lang="en-US"/>
          </a:p>
        </p:txBody>
      </p:sp>
      <p:sp>
        <p:nvSpPr>
          <p:cNvPr id="46128" name="Line 75"/>
          <p:cNvSpPr>
            <a:spLocks noChangeShapeType="1"/>
          </p:cNvSpPr>
          <p:nvPr/>
        </p:nvSpPr>
        <p:spPr bwMode="auto">
          <a:xfrm>
            <a:off x="179388" y="5229225"/>
            <a:ext cx="8820150" cy="0"/>
          </a:xfrm>
          <a:prstGeom prst="line">
            <a:avLst/>
          </a:prstGeom>
          <a:noFill/>
          <a:ln w="19050">
            <a:solidFill>
              <a:schemeClr val="tx1"/>
            </a:solidFill>
            <a:prstDash val="sysDot"/>
            <a:round/>
            <a:headEnd/>
            <a:tailEnd/>
          </a:ln>
        </p:spPr>
        <p:txBody>
          <a:bodyPr/>
          <a:lstStyle/>
          <a:p>
            <a:endParaRPr lang="en-US"/>
          </a:p>
        </p:txBody>
      </p:sp>
      <p:sp>
        <p:nvSpPr>
          <p:cNvPr id="46129" name="Line 76"/>
          <p:cNvSpPr>
            <a:spLocks noChangeShapeType="1"/>
          </p:cNvSpPr>
          <p:nvPr/>
        </p:nvSpPr>
        <p:spPr bwMode="auto">
          <a:xfrm>
            <a:off x="179388" y="2349500"/>
            <a:ext cx="8820150" cy="0"/>
          </a:xfrm>
          <a:prstGeom prst="line">
            <a:avLst/>
          </a:prstGeom>
          <a:noFill/>
          <a:ln w="19050">
            <a:solidFill>
              <a:schemeClr val="tx1"/>
            </a:solidFill>
            <a:prstDash val="sysDot"/>
            <a:round/>
            <a:headEnd/>
            <a:tailEnd/>
          </a:ln>
        </p:spPr>
        <p:txBody>
          <a:bodyPr/>
          <a:lstStyle/>
          <a:p>
            <a:endParaRPr lang="en-US"/>
          </a:p>
        </p:txBody>
      </p:sp>
      <p:sp>
        <p:nvSpPr>
          <p:cNvPr id="46130" name="Line 77"/>
          <p:cNvSpPr>
            <a:spLocks noChangeShapeType="1"/>
          </p:cNvSpPr>
          <p:nvPr/>
        </p:nvSpPr>
        <p:spPr bwMode="auto">
          <a:xfrm>
            <a:off x="179388" y="3141663"/>
            <a:ext cx="8820150" cy="0"/>
          </a:xfrm>
          <a:prstGeom prst="line">
            <a:avLst/>
          </a:prstGeom>
          <a:noFill/>
          <a:ln w="19050">
            <a:solidFill>
              <a:schemeClr val="tx1"/>
            </a:solidFill>
            <a:prstDash val="sysDot"/>
            <a:round/>
            <a:headEnd/>
            <a:tailEnd/>
          </a:ln>
        </p:spPr>
        <p:txBody>
          <a:bodyPr/>
          <a:lstStyle/>
          <a:p>
            <a:endParaRPr lang="en-US"/>
          </a:p>
        </p:txBody>
      </p:sp>
      <p:sp>
        <p:nvSpPr>
          <p:cNvPr id="46131" name="Text Box 78"/>
          <p:cNvSpPr txBox="1">
            <a:spLocks noChangeArrowheads="1"/>
          </p:cNvSpPr>
          <p:nvPr/>
        </p:nvSpPr>
        <p:spPr bwMode="auto">
          <a:xfrm>
            <a:off x="303213" y="1416050"/>
            <a:ext cx="1443037" cy="396875"/>
          </a:xfrm>
          <a:prstGeom prst="rect">
            <a:avLst/>
          </a:prstGeom>
          <a:noFill/>
          <a:ln w="9525">
            <a:noFill/>
            <a:miter lim="800000"/>
            <a:headEnd/>
            <a:tailEnd/>
          </a:ln>
        </p:spPr>
        <p:txBody>
          <a:bodyPr wrap="none">
            <a:spAutoFit/>
          </a:bodyPr>
          <a:lstStyle/>
          <a:p>
            <a:r>
              <a:rPr lang="fr-FR" sz="2000" b="1">
                <a:latin typeface="Calibri" pitchFamily="34" charset="0"/>
              </a:rPr>
              <a:t>Distribution</a:t>
            </a:r>
          </a:p>
        </p:txBody>
      </p:sp>
      <p:sp>
        <p:nvSpPr>
          <p:cNvPr id="46132" name="Text Box 79"/>
          <p:cNvSpPr txBox="1">
            <a:spLocks noChangeArrowheads="1"/>
          </p:cNvSpPr>
          <p:nvPr/>
        </p:nvSpPr>
        <p:spPr bwMode="auto">
          <a:xfrm>
            <a:off x="34925" y="2527300"/>
            <a:ext cx="2160588" cy="396875"/>
          </a:xfrm>
          <a:prstGeom prst="rect">
            <a:avLst/>
          </a:prstGeom>
          <a:noFill/>
          <a:ln w="9525">
            <a:noFill/>
            <a:miter lim="800000"/>
            <a:headEnd/>
            <a:tailEnd/>
          </a:ln>
        </p:spPr>
        <p:txBody>
          <a:bodyPr wrap="none">
            <a:spAutoFit/>
          </a:bodyPr>
          <a:lstStyle/>
          <a:p>
            <a:r>
              <a:rPr lang="fr-FR" sz="2000" b="1">
                <a:latin typeface="Calibri" pitchFamily="34" charset="0"/>
              </a:rPr>
              <a:t>Batch-Provisioning</a:t>
            </a:r>
          </a:p>
        </p:txBody>
      </p:sp>
      <p:sp>
        <p:nvSpPr>
          <p:cNvPr id="46133" name="Text Box 80"/>
          <p:cNvSpPr txBox="1">
            <a:spLocks noChangeArrowheads="1"/>
          </p:cNvSpPr>
          <p:nvPr/>
        </p:nvSpPr>
        <p:spPr bwMode="auto">
          <a:xfrm>
            <a:off x="323850" y="3463925"/>
            <a:ext cx="1484313" cy="396875"/>
          </a:xfrm>
          <a:prstGeom prst="rect">
            <a:avLst/>
          </a:prstGeom>
          <a:noFill/>
          <a:ln w="9525">
            <a:noFill/>
            <a:miter lim="800000"/>
            <a:headEnd/>
            <a:tailEnd/>
          </a:ln>
        </p:spPr>
        <p:txBody>
          <a:bodyPr wrap="none">
            <a:spAutoFit/>
          </a:bodyPr>
          <a:lstStyle/>
          <a:p>
            <a:r>
              <a:rPr lang="fr-FR" sz="2000" b="1">
                <a:latin typeface="Calibri" pitchFamily="34" charset="0"/>
              </a:rPr>
              <a:t>Provisioning</a:t>
            </a:r>
          </a:p>
        </p:txBody>
      </p:sp>
      <p:sp>
        <p:nvSpPr>
          <p:cNvPr id="46134" name="Text Box 81"/>
          <p:cNvSpPr txBox="1">
            <a:spLocks noChangeArrowheads="1"/>
          </p:cNvSpPr>
          <p:nvPr/>
        </p:nvSpPr>
        <p:spPr bwMode="auto">
          <a:xfrm>
            <a:off x="228600" y="5911850"/>
            <a:ext cx="1751013" cy="396875"/>
          </a:xfrm>
          <a:prstGeom prst="rect">
            <a:avLst/>
          </a:prstGeom>
          <a:noFill/>
          <a:ln w="9525">
            <a:noFill/>
            <a:miter lim="800000"/>
            <a:headEnd/>
            <a:tailEnd/>
          </a:ln>
        </p:spPr>
        <p:txBody>
          <a:bodyPr wrap="none">
            <a:spAutoFit/>
          </a:bodyPr>
          <a:lstStyle/>
          <a:p>
            <a:r>
              <a:rPr lang="fr-FR" sz="2000" b="1">
                <a:latin typeface="Calibri" pitchFamily="34" charset="0"/>
              </a:rPr>
              <a:t>Manufacturing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23"/>
          <p:cNvSpPr txBox="1">
            <a:spLocks noChangeArrowheads="1"/>
          </p:cNvSpPr>
          <p:nvPr/>
        </p:nvSpPr>
        <p:spPr bwMode="auto">
          <a:xfrm>
            <a:off x="0" y="0"/>
            <a:ext cx="9144000" cy="461963"/>
          </a:xfrm>
          <a:prstGeom prst="rect">
            <a:avLst/>
          </a:prstGeom>
          <a:noFill/>
          <a:ln w="9525">
            <a:noFill/>
            <a:miter lim="800000"/>
            <a:headEnd/>
            <a:tailEnd/>
          </a:ln>
        </p:spPr>
        <p:txBody>
          <a:bodyPr>
            <a:spAutoFit/>
          </a:bodyPr>
          <a:lstStyle/>
          <a:p>
            <a:r>
              <a:rPr lang="fr-FR" sz="2400">
                <a:solidFill>
                  <a:schemeClr val="bg1"/>
                </a:solidFill>
              </a:rPr>
              <a:t>Questions and answers</a:t>
            </a:r>
          </a:p>
        </p:txBody>
      </p:sp>
      <p:pic>
        <p:nvPicPr>
          <p:cNvPr id="47106" name="Picture 2" descr="D:\Users\manuel.claveras\AppData\Local\Microsoft\Windows\Temporary Internet Files\Content.IE5\RQWRBO7X\MC900383550[1].wmf"/>
          <p:cNvPicPr>
            <a:picLocks noChangeAspect="1" noChangeArrowheads="1"/>
          </p:cNvPicPr>
          <p:nvPr/>
        </p:nvPicPr>
        <p:blipFill>
          <a:blip r:embed="rId2"/>
          <a:srcRect/>
          <a:stretch>
            <a:fillRect/>
          </a:stretch>
        </p:blipFill>
        <p:spPr bwMode="auto">
          <a:xfrm>
            <a:off x="3851275" y="1916113"/>
            <a:ext cx="1600200" cy="3516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fr-FR" sz="2400">
                <a:solidFill>
                  <a:schemeClr val="bg1"/>
                </a:solidFill>
                <a:latin typeface="Calibri" pitchFamily="34" charset="0"/>
              </a:rPr>
              <a:t>Summary</a:t>
            </a:r>
          </a:p>
        </p:txBody>
      </p:sp>
      <p:sp>
        <p:nvSpPr>
          <p:cNvPr id="34818" name="Content Placeholder 2"/>
          <p:cNvSpPr>
            <a:spLocks noGrp="1"/>
          </p:cNvSpPr>
          <p:nvPr>
            <p:ph idx="1"/>
          </p:nvPr>
        </p:nvSpPr>
        <p:spPr>
          <a:xfrm>
            <a:off x="0" y="549275"/>
            <a:ext cx="9144000" cy="5832475"/>
          </a:xfrm>
        </p:spPr>
        <p:txBody>
          <a:bodyPr/>
          <a:lstStyle/>
          <a:p>
            <a:pPr>
              <a:buFontTx/>
              <a:buNone/>
            </a:pPr>
            <a:endParaRPr lang="en-US" smtClean="0">
              <a:latin typeface="Calibri" pitchFamily="34" charset="0"/>
            </a:endParaRPr>
          </a:p>
          <a:p>
            <a:r>
              <a:rPr lang="en-US" smtClean="0">
                <a:latin typeface="Calibri" pitchFamily="34" charset="0"/>
              </a:rPr>
              <a:t>Business</a:t>
            </a:r>
          </a:p>
          <a:p>
            <a:r>
              <a:rPr lang="en-US" smtClean="0">
                <a:latin typeface="Calibri" pitchFamily="34" charset="0"/>
              </a:rPr>
              <a:t>Workflow</a:t>
            </a:r>
          </a:p>
          <a:p>
            <a:r>
              <a:rPr lang="en-US" smtClean="0">
                <a:latin typeface="Calibri" pitchFamily="34" charset="0"/>
              </a:rPr>
              <a:t>Module dependencies</a:t>
            </a:r>
          </a:p>
          <a:p>
            <a:r>
              <a:rPr lang="en-US" smtClean="0">
                <a:latin typeface="Calibri" pitchFamily="34" charset="0"/>
              </a:rPr>
              <a:t>Business objects</a:t>
            </a:r>
          </a:p>
          <a:p>
            <a:r>
              <a:rPr lang="en-US" smtClean="0">
                <a:latin typeface="Calibri" pitchFamily="34" charset="0"/>
              </a:rPr>
              <a:t>Details </a:t>
            </a:r>
          </a:p>
          <a:p>
            <a:pPr lvl="2"/>
            <a:r>
              <a:rPr lang="en-US" sz="1800" smtClean="0">
                <a:latin typeface="Calibri" pitchFamily="34" charset="0"/>
              </a:rPr>
              <a:t>Ingestion of master files</a:t>
            </a:r>
          </a:p>
          <a:p>
            <a:pPr lvl="2"/>
            <a:r>
              <a:rPr lang="en-US" sz="1800" smtClean="0">
                <a:latin typeface="Calibri" pitchFamily="34" charset="0"/>
              </a:rPr>
              <a:t>From Batch to Manufacturing Request (nominal case)</a:t>
            </a:r>
          </a:p>
          <a:p>
            <a:pPr lvl="2"/>
            <a:r>
              <a:rPr lang="en-US" sz="1800" smtClean="0">
                <a:latin typeface="Calibri" pitchFamily="34" charset="0"/>
              </a:rPr>
              <a:t>From Batch to Manufacturing Request (additional cases)</a:t>
            </a:r>
          </a:p>
          <a:p>
            <a:pPr lvl="2"/>
            <a:r>
              <a:rPr lang="en-US" sz="1800" smtClean="0">
                <a:latin typeface="Calibri" pitchFamily="34" charset="0"/>
              </a:rPr>
              <a:t>From SIPR to FPRs</a:t>
            </a:r>
          </a:p>
          <a:p>
            <a:pPr lvl="2"/>
            <a:r>
              <a:rPr lang="en-US" sz="1800" smtClean="0">
                <a:latin typeface="Calibri" pitchFamily="34" charset="0"/>
              </a:rPr>
              <a:t>From FPRs to mF</a:t>
            </a:r>
          </a:p>
          <a:p>
            <a:pPr lvl="2"/>
            <a:r>
              <a:rPr lang="en-US" sz="1800" smtClean="0">
                <a:latin typeface="Calibri" pitchFamily="34" charset="0"/>
              </a:rPr>
              <a:t>Performances</a:t>
            </a:r>
          </a:p>
          <a:p>
            <a:r>
              <a:rPr lang="en-US" smtClean="0">
                <a:latin typeface="Calibri" pitchFamily="34" charset="0"/>
              </a:rPr>
              <a:t>Reminder</a:t>
            </a:r>
          </a:p>
          <a:p>
            <a:r>
              <a:rPr lang="en-US" smtClean="0">
                <a:latin typeface="Calibri" pitchFamily="34" charset="0"/>
              </a:rPr>
              <a:t>Questions and Answers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Business</a:t>
            </a:r>
            <a:endParaRPr lang="fr-FR" sz="1600">
              <a:solidFill>
                <a:schemeClr val="bg1"/>
              </a:solidFill>
              <a:latin typeface="Calibri" pitchFamily="34" charset="0"/>
            </a:endParaRPr>
          </a:p>
        </p:txBody>
      </p:sp>
      <p:sp>
        <p:nvSpPr>
          <p:cNvPr id="35842" name="Content Placeholder 2"/>
          <p:cNvSpPr>
            <a:spLocks noGrp="1"/>
          </p:cNvSpPr>
          <p:nvPr>
            <p:ph idx="1"/>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5843"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b="1">
              <a:latin typeface="Myriad Pro"/>
            </a:endParaRPr>
          </a:p>
          <a:p>
            <a:pPr marL="342900" indent="-342900" eaLnBrk="0" hangingPunct="0">
              <a:spcBef>
                <a:spcPct val="20000"/>
              </a:spcBef>
              <a:buFontTx/>
              <a:buBlip>
                <a:blip r:embed="rId2"/>
              </a:buBlip>
            </a:pPr>
            <a:endParaRPr lang="en-GB" sz="1400" b="1">
              <a:latin typeface="Myriad Pro"/>
            </a:endParaRPr>
          </a:p>
          <a:p>
            <a:pPr marL="342900" indent="-342900" eaLnBrk="0" hangingPunct="0">
              <a:spcBef>
                <a:spcPct val="20000"/>
              </a:spcBef>
            </a:pPr>
            <a:endParaRPr lang="en-GB"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buFontTx/>
              <a:buBlip>
                <a:blip r:embed="rId2"/>
              </a:buBlip>
            </a:pPr>
            <a:endParaRPr lang="en-US" sz="1400" b="1">
              <a:latin typeface="Myriad Pro"/>
            </a:endParaRPr>
          </a:p>
        </p:txBody>
      </p:sp>
      <p:sp>
        <p:nvSpPr>
          <p:cNvPr id="35844"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b="1">
              <a:latin typeface="Calibri" pitchFamily="34" charset="0"/>
            </a:endParaRPr>
          </a:p>
          <a:p>
            <a:pPr marL="342900" indent="-342900" eaLnBrk="0" hangingPunct="0">
              <a:spcBef>
                <a:spcPct val="20000"/>
              </a:spcBef>
              <a:buFontTx/>
              <a:buBlip>
                <a:blip r:embed="rId2"/>
              </a:buBlip>
            </a:pPr>
            <a:r>
              <a:rPr lang="en-US" sz="2200" b="1">
                <a:latin typeface="Calibri" pitchFamily="34" charset="0"/>
              </a:rPr>
              <a:t>The Provisioning module aims to </a:t>
            </a:r>
          </a:p>
          <a:p>
            <a:pPr marL="1143000" lvl="2" indent="-228600" eaLnBrk="0" hangingPunct="0">
              <a:spcBef>
                <a:spcPct val="20000"/>
              </a:spcBef>
              <a:buFontTx/>
              <a:buBlip>
                <a:blip r:embed="rId3"/>
              </a:buBlip>
            </a:pPr>
            <a:r>
              <a:rPr lang="en-US" sz="1800">
                <a:latin typeface="Calibri" pitchFamily="34" charset="0"/>
              </a:rPr>
              <a:t>stock the master files (ingestion) </a:t>
            </a:r>
          </a:p>
          <a:p>
            <a:pPr marL="1143000" lvl="2" indent="-228600" eaLnBrk="0" hangingPunct="0">
              <a:spcBef>
                <a:spcPct val="20000"/>
              </a:spcBef>
              <a:buFontTx/>
              <a:buBlip>
                <a:blip r:embed="rId3"/>
              </a:buBlip>
            </a:pPr>
            <a:r>
              <a:rPr lang="en-US" sz="1800">
                <a:latin typeface="Calibri" pitchFamily="34" charset="0"/>
              </a:rPr>
              <a:t>stock/request/provide the manufactured files (manufacturing/distribution). </a:t>
            </a: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200" b="1">
              <a:latin typeface="Calibri" pitchFamily="34" charset="0"/>
            </a:endParaRPr>
          </a:p>
        </p:txBody>
      </p:sp>
      <p:grpSp>
        <p:nvGrpSpPr>
          <p:cNvPr id="35845" name="Group 13"/>
          <p:cNvGrpSpPr>
            <a:grpSpLocks/>
          </p:cNvGrpSpPr>
          <p:nvPr/>
        </p:nvGrpSpPr>
        <p:grpSpPr bwMode="auto">
          <a:xfrm>
            <a:off x="1023938" y="2560638"/>
            <a:ext cx="7004050" cy="3389312"/>
            <a:chOff x="645" y="1517"/>
            <a:chExt cx="4412" cy="2135"/>
          </a:xfrm>
        </p:grpSpPr>
        <p:sp>
          <p:nvSpPr>
            <p:cNvPr id="35846" name="Text Box 49"/>
            <p:cNvSpPr txBox="1">
              <a:spLocks noChangeArrowheads="1"/>
            </p:cNvSpPr>
            <p:nvPr/>
          </p:nvSpPr>
          <p:spPr bwMode="auto">
            <a:xfrm>
              <a:off x="2109" y="1517"/>
              <a:ext cx="1542" cy="371"/>
            </a:xfrm>
            <a:prstGeom prst="rect">
              <a:avLst/>
            </a:prstGeom>
            <a:noFill/>
            <a:ln w="9525">
              <a:solidFill>
                <a:schemeClr val="tx1"/>
              </a:solidFill>
              <a:miter lim="800000"/>
              <a:headEnd/>
              <a:tailEnd/>
            </a:ln>
          </p:spPr>
          <p:txBody>
            <a:bodyPr>
              <a:spAutoFit/>
            </a:bodyPr>
            <a:lstStyle/>
            <a:p>
              <a:pPr algn="ctr">
                <a:spcBef>
                  <a:spcPct val="50000"/>
                </a:spcBef>
              </a:pPr>
              <a:r>
                <a:rPr lang="fr-FR" b="1">
                  <a:latin typeface="Calibri" pitchFamily="34" charset="0"/>
                </a:rPr>
                <a:t>Provisioning</a:t>
              </a:r>
            </a:p>
          </p:txBody>
        </p:sp>
        <p:sp>
          <p:nvSpPr>
            <p:cNvPr id="35892" name="Oval 52"/>
            <p:cNvSpPr>
              <a:spLocks noChangeArrowheads="1"/>
            </p:cNvSpPr>
            <p:nvPr/>
          </p:nvSpPr>
          <p:spPr bwMode="auto">
            <a:xfrm>
              <a:off x="703" y="2251"/>
              <a:ext cx="1951" cy="681"/>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sz="1600" b="1">
                  <a:latin typeface="Calibri" pitchFamily="34" charset="0"/>
                </a:rPr>
                <a:t>ingestion</a:t>
              </a:r>
            </a:p>
            <a:p>
              <a:pPr algn="ctr">
                <a:defRPr/>
              </a:pPr>
              <a:r>
                <a:rPr lang="fr-FR" sz="1600" b="1">
                  <a:latin typeface="Calibri" pitchFamily="34" charset="0"/>
                </a:rPr>
                <a:t>(master files)</a:t>
              </a:r>
            </a:p>
          </p:txBody>
        </p:sp>
        <p:sp>
          <p:nvSpPr>
            <p:cNvPr id="35893" name="Oval 53"/>
            <p:cNvSpPr>
              <a:spLocks noChangeArrowheads="1"/>
            </p:cNvSpPr>
            <p:nvPr/>
          </p:nvSpPr>
          <p:spPr bwMode="auto">
            <a:xfrm>
              <a:off x="3106" y="2251"/>
              <a:ext cx="1951" cy="681"/>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sz="1600" b="1">
                  <a:latin typeface="Calibri" pitchFamily="34" charset="0"/>
                </a:rPr>
                <a:t>provisioning</a:t>
              </a:r>
            </a:p>
            <a:p>
              <a:pPr algn="ctr">
                <a:defRPr/>
              </a:pPr>
              <a:r>
                <a:rPr lang="fr-FR" sz="1600" b="1">
                  <a:latin typeface="Calibri" pitchFamily="34" charset="0"/>
                </a:rPr>
                <a:t>(manufactured files)</a:t>
              </a:r>
            </a:p>
            <a:p>
              <a:pPr algn="ctr">
                <a:buFontTx/>
                <a:buChar char="-"/>
                <a:defRPr/>
              </a:pPr>
              <a:r>
                <a:rPr lang="fr-FR" sz="1600" b="1">
                  <a:latin typeface="Calibri" pitchFamily="34" charset="0"/>
                </a:rPr>
                <a:t> For  BPs</a:t>
              </a:r>
            </a:p>
            <a:p>
              <a:pPr algn="ctr">
                <a:buFontTx/>
                <a:buChar char="-"/>
                <a:defRPr/>
              </a:pPr>
              <a:r>
                <a:rPr lang="fr-FR" sz="1600" b="1">
                  <a:latin typeface="Calibri" pitchFamily="34" charset="0"/>
                </a:rPr>
                <a:t> For internal preview</a:t>
              </a:r>
            </a:p>
          </p:txBody>
        </p:sp>
        <p:sp>
          <p:nvSpPr>
            <p:cNvPr id="35849" name="Line 55"/>
            <p:cNvSpPr>
              <a:spLocks noChangeShapeType="1"/>
            </p:cNvSpPr>
            <p:nvPr/>
          </p:nvSpPr>
          <p:spPr bwMode="auto">
            <a:xfrm>
              <a:off x="3107" y="1888"/>
              <a:ext cx="952" cy="363"/>
            </a:xfrm>
            <a:prstGeom prst="line">
              <a:avLst/>
            </a:prstGeom>
            <a:noFill/>
            <a:ln w="9525">
              <a:solidFill>
                <a:schemeClr val="tx1"/>
              </a:solidFill>
              <a:round/>
              <a:headEnd/>
              <a:tailEnd type="triangle" w="med" len="med"/>
            </a:ln>
          </p:spPr>
          <p:txBody>
            <a:bodyPr/>
            <a:lstStyle/>
            <a:p>
              <a:endParaRPr lang="en-US"/>
            </a:p>
          </p:txBody>
        </p:sp>
        <p:sp>
          <p:nvSpPr>
            <p:cNvPr id="35850" name="Line 56"/>
            <p:cNvSpPr>
              <a:spLocks noChangeShapeType="1"/>
            </p:cNvSpPr>
            <p:nvPr/>
          </p:nvSpPr>
          <p:spPr bwMode="auto">
            <a:xfrm flipH="1">
              <a:off x="1655" y="1888"/>
              <a:ext cx="1089" cy="363"/>
            </a:xfrm>
            <a:prstGeom prst="line">
              <a:avLst/>
            </a:prstGeom>
            <a:noFill/>
            <a:ln w="9525">
              <a:solidFill>
                <a:schemeClr val="tx1"/>
              </a:solidFill>
              <a:round/>
              <a:headEnd/>
              <a:tailEnd type="triangle" w="med" len="med"/>
            </a:ln>
          </p:spPr>
          <p:txBody>
            <a:bodyPr/>
            <a:lstStyle/>
            <a:p>
              <a:endParaRPr lang="en-US"/>
            </a:p>
          </p:txBody>
        </p:sp>
        <p:sp>
          <p:nvSpPr>
            <p:cNvPr id="35851" name="Text Box 11"/>
            <p:cNvSpPr txBox="1">
              <a:spLocks noChangeArrowheads="1"/>
            </p:cNvSpPr>
            <p:nvPr/>
          </p:nvSpPr>
          <p:spPr bwMode="auto">
            <a:xfrm>
              <a:off x="645" y="2904"/>
              <a:ext cx="1636" cy="748"/>
            </a:xfrm>
            <a:prstGeom prst="rect">
              <a:avLst/>
            </a:prstGeom>
            <a:noFill/>
            <a:ln w="9525">
              <a:noFill/>
              <a:miter lim="800000"/>
              <a:headEnd/>
              <a:tailEnd/>
            </a:ln>
          </p:spPr>
          <p:txBody>
            <a:bodyPr wrap="none">
              <a:spAutoFit/>
            </a:bodyPr>
            <a:lstStyle/>
            <a:p>
              <a:r>
                <a:rPr lang="fr-FR" sz="1200" b="1">
                  <a:latin typeface="Calibri" pitchFamily="34" charset="0"/>
                </a:rPr>
                <a:t>A master file is </a:t>
              </a:r>
            </a:p>
            <a:p>
              <a:r>
                <a:rPr lang="fr-FR" sz="1200" b="1">
                  <a:latin typeface="Calibri" pitchFamily="34" charset="0"/>
                </a:rPr>
                <a:t> - a binary sended by Universal</a:t>
              </a:r>
            </a:p>
            <a:p>
              <a:r>
                <a:rPr lang="fr-FR" sz="1200" b="1">
                  <a:latin typeface="Calibri" pitchFamily="34" charset="0"/>
                </a:rPr>
                <a:t> - technical parameters</a:t>
              </a:r>
            </a:p>
            <a:p>
              <a:r>
                <a:rPr lang="fr-FR" sz="1200" b="1">
                  <a:latin typeface="Calibri" pitchFamily="34" charset="0"/>
                </a:rPr>
                <a:t> - source of several manufactured files</a:t>
              </a:r>
            </a:p>
            <a:p>
              <a:r>
                <a:rPr lang="fr-FR" sz="1200" b="1">
                  <a:latin typeface="Calibri" pitchFamily="34" charset="0"/>
                </a:rPr>
                <a:t>We ingest a master file</a:t>
              </a:r>
            </a:p>
            <a:p>
              <a:r>
                <a:rPr lang="fr-FR" sz="1200" b="1">
                  <a:latin typeface="Calibri" pitchFamily="34" charset="0"/>
                </a:rPr>
                <a:t>we transform it into several formats</a:t>
              </a:r>
            </a:p>
          </p:txBody>
        </p:sp>
        <p:sp>
          <p:nvSpPr>
            <p:cNvPr id="35852" name="Text Box 12"/>
            <p:cNvSpPr txBox="1">
              <a:spLocks noChangeArrowheads="1"/>
            </p:cNvSpPr>
            <p:nvPr/>
          </p:nvSpPr>
          <p:spPr bwMode="auto">
            <a:xfrm>
              <a:off x="3285" y="2909"/>
              <a:ext cx="1738" cy="518"/>
            </a:xfrm>
            <a:prstGeom prst="rect">
              <a:avLst/>
            </a:prstGeom>
            <a:noFill/>
            <a:ln w="9525">
              <a:noFill/>
              <a:miter lim="800000"/>
              <a:headEnd/>
              <a:tailEnd/>
            </a:ln>
          </p:spPr>
          <p:txBody>
            <a:bodyPr wrap="none">
              <a:spAutoFit/>
            </a:bodyPr>
            <a:lstStyle/>
            <a:p>
              <a:r>
                <a:rPr lang="fr-FR" sz="1200" b="1">
                  <a:latin typeface="Calibri" pitchFamily="34" charset="0"/>
                </a:rPr>
                <a:t>A manufactured file is </a:t>
              </a:r>
            </a:p>
            <a:p>
              <a:r>
                <a:rPr lang="fr-FR" sz="1200" b="1">
                  <a:latin typeface="Calibri" pitchFamily="34" charset="0"/>
                </a:rPr>
                <a:t> - a binary created by the UMGI platform</a:t>
              </a:r>
            </a:p>
            <a:p>
              <a:r>
                <a:rPr lang="fr-FR" sz="1200" b="1">
                  <a:latin typeface="Calibri" pitchFamily="34" charset="0"/>
                </a:rPr>
                <a:t> - technical parameters</a:t>
              </a:r>
            </a:p>
            <a:p>
              <a:r>
                <a:rPr lang="fr-FR" sz="1200" b="1">
                  <a:latin typeface="Calibri" pitchFamily="34" charset="0"/>
                </a:rPr>
                <a:t> - a deliverable file to the BPs</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Workflow</a:t>
            </a:r>
            <a:endParaRPr lang="fr-FR" sz="1600">
              <a:solidFill>
                <a:schemeClr val="bg1"/>
              </a:solidFill>
              <a:latin typeface="Calibri" pitchFamily="34" charset="0"/>
            </a:endParaRPr>
          </a:p>
        </p:txBody>
      </p:sp>
      <p:sp>
        <p:nvSpPr>
          <p:cNvPr id="36866" name="Content Placeholder 2"/>
          <p:cNvSpPr>
            <a:spLocks noGrp="1"/>
          </p:cNvSpPr>
          <p:nvPr>
            <p:ph idx="4294967295"/>
          </p:nvPr>
        </p:nvSpPr>
        <p:spPr>
          <a:xfrm>
            <a:off x="0" y="836613"/>
            <a:ext cx="9144000" cy="576262"/>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6867" name="Content Placeholder 2"/>
          <p:cNvSpPr txBox="1">
            <a:spLocks/>
          </p:cNvSpPr>
          <p:nvPr/>
        </p:nvSpPr>
        <p:spPr bwMode="auto">
          <a:xfrm>
            <a:off x="0" y="908050"/>
            <a:ext cx="9144000" cy="2233613"/>
          </a:xfrm>
          <a:prstGeom prst="rect">
            <a:avLst/>
          </a:prstGeom>
          <a:noFill/>
          <a:ln w="9525">
            <a:noFill/>
            <a:miter lim="800000"/>
            <a:headEnd/>
            <a:tailEnd/>
          </a:ln>
        </p:spPr>
        <p:txBody>
          <a:bodyPr lIns="360000" tIns="360000" rIns="360000" bIns="360000"/>
          <a:lstStyle/>
          <a:p>
            <a:pPr marL="342900" indent="-342900" algn="just" eaLnBrk="0" hangingPunct="0">
              <a:spcBef>
                <a:spcPct val="20000"/>
              </a:spcBef>
              <a:buFontTx/>
              <a:buBlip>
                <a:blip r:embed="rId2"/>
              </a:buBlip>
            </a:pPr>
            <a:endParaRPr lang="en-GB" sz="1400" b="1">
              <a:latin typeface="Myriad Pro"/>
            </a:endParaRPr>
          </a:p>
          <a:p>
            <a:pPr marL="342900" indent="-342900" eaLnBrk="0" hangingPunct="0">
              <a:spcBef>
                <a:spcPct val="20000"/>
              </a:spcBef>
              <a:buFontTx/>
              <a:buBlip>
                <a:blip r:embed="rId2"/>
              </a:buBlip>
            </a:pPr>
            <a:endParaRPr lang="en-GB" sz="1400" b="1">
              <a:latin typeface="Myriad Pro"/>
            </a:endParaRPr>
          </a:p>
          <a:p>
            <a:pPr marL="342900" indent="-342900" eaLnBrk="0" hangingPunct="0">
              <a:spcBef>
                <a:spcPct val="20000"/>
              </a:spcBef>
            </a:pPr>
            <a:endParaRPr lang="en-GB"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pPr>
            <a:r>
              <a:rPr lang="en-GB" sz="1400" b="1">
                <a:latin typeface="Myriad Pro"/>
              </a:rPr>
              <a:t>	</a:t>
            </a:r>
            <a:endParaRPr lang="en-US" sz="1400" b="1">
              <a:latin typeface="Myriad Pro"/>
            </a:endParaRPr>
          </a:p>
          <a:p>
            <a:pPr marL="342900" indent="-342900" eaLnBrk="0" hangingPunct="0">
              <a:spcBef>
                <a:spcPct val="20000"/>
              </a:spcBef>
              <a:buFontTx/>
              <a:buBlip>
                <a:blip r:embed="rId2"/>
              </a:buBlip>
            </a:pPr>
            <a:endParaRPr lang="en-US" sz="1400" b="1">
              <a:latin typeface="Myriad Pro"/>
            </a:endParaRPr>
          </a:p>
        </p:txBody>
      </p:sp>
      <p:sp>
        <p:nvSpPr>
          <p:cNvPr id="36868" name="Content Placeholder 2"/>
          <p:cNvSpPr>
            <a:spLocks/>
          </p:cNvSpPr>
          <p:nvPr/>
        </p:nvSpPr>
        <p:spPr bwMode="auto">
          <a:xfrm>
            <a:off x="0" y="476250"/>
            <a:ext cx="9144000" cy="13684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b="1">
              <a:latin typeface="Calibri" pitchFamily="34" charset="0"/>
            </a:endParaRPr>
          </a:p>
          <a:p>
            <a:pPr marL="342900" indent="-342900" eaLnBrk="0" hangingPunct="0">
              <a:spcBef>
                <a:spcPct val="20000"/>
              </a:spcBef>
              <a:buFontTx/>
              <a:buBlip>
                <a:blip r:embed="rId2"/>
              </a:buBlip>
            </a:pPr>
            <a:r>
              <a:rPr lang="en-US" sz="2200" b="1">
                <a:latin typeface="Calibri" pitchFamily="34" charset="0"/>
              </a:rPr>
              <a:t>The Provisioning module</a:t>
            </a:r>
          </a:p>
          <a:p>
            <a:pPr marL="1143000" lvl="2" indent="-228600" eaLnBrk="0" hangingPunct="0">
              <a:spcBef>
                <a:spcPct val="20000"/>
              </a:spcBef>
              <a:buFontTx/>
              <a:buBlip>
                <a:blip r:embed="rId2"/>
              </a:buBlip>
            </a:pPr>
            <a:r>
              <a:rPr lang="en-US" sz="2200" b="1">
                <a:latin typeface="Calibri" pitchFamily="34" charset="0"/>
              </a:rPr>
              <a:t>Master files ingestion</a:t>
            </a: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endParaRPr lang="en-US" sz="2400" b="1">
              <a:latin typeface="Calibri" pitchFamily="34" charset="0"/>
            </a:endParaRPr>
          </a:p>
          <a:p>
            <a:pPr marL="1143000" lvl="2" indent="-228600" eaLnBrk="0" hangingPunct="0">
              <a:spcBef>
                <a:spcPct val="20000"/>
              </a:spcBef>
              <a:buFontTx/>
              <a:buBlip>
                <a:blip r:embed="rId2"/>
              </a:buBlip>
            </a:pPr>
            <a:r>
              <a:rPr lang="en-US" sz="2400" b="1">
                <a:latin typeface="Calibri" pitchFamily="34" charset="0"/>
              </a:rPr>
              <a:t>Manufactured files provisioning </a:t>
            </a:r>
            <a:endParaRPr lang="en-US" sz="2200" b="1">
              <a:latin typeface="Calibri" pitchFamily="34" charset="0"/>
            </a:endParaRPr>
          </a:p>
        </p:txBody>
      </p:sp>
      <p:pic>
        <p:nvPicPr>
          <p:cNvPr id="5" name="Content Placeholder 4"/>
          <p:cNvPicPr>
            <a:picLocks noChangeArrowheads="1"/>
          </p:cNvPicPr>
          <p:nvPr/>
        </p:nvPicPr>
        <p:blipFill>
          <a:blip r:embed="rId3"/>
          <a:srcRect/>
          <a:stretch>
            <a:fillRect/>
          </a:stretch>
        </p:blipFill>
        <p:spPr bwMode="auto">
          <a:xfrm>
            <a:off x="468313" y="2997200"/>
            <a:ext cx="8394700" cy="4779963"/>
          </a:xfrm>
          <a:prstGeom prst="rect">
            <a:avLst/>
          </a:prstGeom>
          <a:noFill/>
          <a:ln w="9525">
            <a:noFill/>
            <a:miter lim="800000"/>
            <a:headEnd/>
            <a:tailEnd/>
          </a:ln>
        </p:spPr>
      </p:pic>
      <p:sp>
        <p:nvSpPr>
          <p:cNvPr id="36871" name="AutoShape 7"/>
          <p:cNvSpPr>
            <a:spLocks noChangeArrowheads="1"/>
          </p:cNvSpPr>
          <p:nvPr/>
        </p:nvSpPr>
        <p:spPr bwMode="auto">
          <a:xfrm>
            <a:off x="611188" y="2492375"/>
            <a:ext cx="1511300" cy="576263"/>
          </a:xfrm>
          <a:prstGeom prst="chevron">
            <a:avLst>
              <a:gd name="adj" fmla="val 50691"/>
            </a:avLst>
          </a:prstGeom>
          <a:solidFill>
            <a:schemeClr val="accent1"/>
          </a:solidFill>
          <a:ln w="9525">
            <a:solidFill>
              <a:schemeClr val="tx1"/>
            </a:solidFill>
            <a:miter lim="800000"/>
            <a:headEnd/>
            <a:tailEnd/>
          </a:ln>
          <a:effectLst/>
        </p:spPr>
        <p:txBody>
          <a:bodyPr wrap="none" anchor="ctr"/>
          <a:lstStyle/>
          <a:p>
            <a:pPr algn="ctr"/>
            <a:r>
              <a:rPr lang="fr-FR" sz="1400" b="1">
                <a:latin typeface="Calibri" pitchFamily="34" charset="0"/>
              </a:rPr>
              <a:t>       Interfaces</a:t>
            </a:r>
          </a:p>
        </p:txBody>
      </p:sp>
      <p:sp>
        <p:nvSpPr>
          <p:cNvPr id="36875" name="AutoShape 11"/>
          <p:cNvSpPr>
            <a:spLocks noChangeArrowheads="1"/>
          </p:cNvSpPr>
          <p:nvPr/>
        </p:nvSpPr>
        <p:spPr bwMode="auto">
          <a:xfrm>
            <a:off x="3636963" y="2492375"/>
            <a:ext cx="1511300" cy="576263"/>
          </a:xfrm>
          <a:prstGeom prst="chevron">
            <a:avLst>
              <a:gd name="adj" fmla="val 50691"/>
            </a:avLst>
          </a:prstGeom>
          <a:solidFill>
            <a:schemeClr val="accent1"/>
          </a:solidFill>
          <a:ln w="9525">
            <a:solidFill>
              <a:schemeClr val="tx1"/>
            </a:solidFill>
            <a:miter lim="800000"/>
            <a:headEnd/>
            <a:tailEnd/>
          </a:ln>
          <a:effectLst/>
        </p:spPr>
        <p:txBody>
          <a:bodyPr wrap="none" anchor="ctr"/>
          <a:lstStyle/>
          <a:p>
            <a:pPr algn="ctr"/>
            <a:r>
              <a:rPr lang="fr-FR" sz="1400" b="1">
                <a:latin typeface="Calibri" pitchFamily="34" charset="0"/>
              </a:rPr>
              <a:t>             Provisioning       </a:t>
            </a:r>
          </a:p>
        </p:txBody>
      </p:sp>
      <p:sp>
        <p:nvSpPr>
          <p:cNvPr id="36876" name="AutoShape 12"/>
          <p:cNvSpPr>
            <a:spLocks noChangeArrowheads="1"/>
          </p:cNvSpPr>
          <p:nvPr/>
        </p:nvSpPr>
        <p:spPr bwMode="auto">
          <a:xfrm>
            <a:off x="5076825" y="2492375"/>
            <a:ext cx="1727200" cy="576263"/>
          </a:xfrm>
          <a:prstGeom prst="chevron">
            <a:avLst>
              <a:gd name="adj" fmla="val 57933"/>
            </a:avLst>
          </a:prstGeom>
          <a:solidFill>
            <a:schemeClr val="accent1"/>
          </a:solidFill>
          <a:ln w="9525">
            <a:solidFill>
              <a:schemeClr val="tx1"/>
            </a:solidFill>
            <a:miter lim="800000"/>
            <a:headEnd/>
            <a:tailEnd/>
          </a:ln>
          <a:effectLst/>
        </p:spPr>
        <p:txBody>
          <a:bodyPr wrap="none" anchor="ctr"/>
          <a:lstStyle/>
          <a:p>
            <a:pPr algn="ctr"/>
            <a:r>
              <a:rPr lang="fr-FR" sz="1400" b="1">
                <a:latin typeface="Calibri" pitchFamily="34" charset="0"/>
              </a:rPr>
              <a:t>Asset </a:t>
            </a:r>
          </a:p>
          <a:p>
            <a:pPr algn="ctr"/>
            <a:r>
              <a:rPr lang="fr-FR" sz="1400" b="1">
                <a:latin typeface="Calibri" pitchFamily="34" charset="0"/>
              </a:rPr>
              <a:t>       Management       </a:t>
            </a:r>
          </a:p>
        </p:txBody>
      </p:sp>
      <p:sp>
        <p:nvSpPr>
          <p:cNvPr id="36877" name="AutoShape 13"/>
          <p:cNvSpPr>
            <a:spLocks noChangeArrowheads="1"/>
          </p:cNvSpPr>
          <p:nvPr/>
        </p:nvSpPr>
        <p:spPr bwMode="auto">
          <a:xfrm>
            <a:off x="2124075" y="2492375"/>
            <a:ext cx="1511300" cy="576263"/>
          </a:xfrm>
          <a:prstGeom prst="chevron">
            <a:avLst>
              <a:gd name="adj" fmla="val 50691"/>
            </a:avLst>
          </a:prstGeom>
          <a:solidFill>
            <a:schemeClr val="accent1"/>
          </a:solidFill>
          <a:ln w="9525">
            <a:solidFill>
              <a:schemeClr val="tx1"/>
            </a:solidFill>
            <a:miter lim="800000"/>
            <a:headEnd/>
            <a:tailEnd/>
          </a:ln>
          <a:effectLst/>
        </p:spPr>
        <p:txBody>
          <a:bodyPr wrap="none" anchor="ctr"/>
          <a:lstStyle/>
          <a:p>
            <a:pPr algn="ctr"/>
            <a:r>
              <a:rPr lang="fr-FR" sz="1400" b="1">
                <a:latin typeface="Calibri" pitchFamily="34" charset="0"/>
              </a:rPr>
              <a:t>    Ingest</a:t>
            </a:r>
          </a:p>
          <a:p>
            <a:pPr algn="ctr"/>
            <a:r>
              <a:rPr lang="fr-FR" sz="1400" b="1">
                <a:latin typeface="Calibri" pitchFamily="34" charset="0"/>
              </a:rPr>
              <a:t>    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Module dependencies</a:t>
            </a:r>
            <a:endParaRPr lang="fr-FR" sz="1600">
              <a:solidFill>
                <a:schemeClr val="bg1"/>
              </a:solidFill>
              <a:latin typeface="Calibri" pitchFamily="34" charset="0"/>
            </a:endParaRPr>
          </a:p>
        </p:txBody>
      </p:sp>
      <p:sp>
        <p:nvSpPr>
          <p:cNvPr id="37890"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7891" name="Text Box 5"/>
          <p:cNvSpPr txBox="1">
            <a:spLocks noChangeArrowheads="1"/>
          </p:cNvSpPr>
          <p:nvPr/>
        </p:nvSpPr>
        <p:spPr bwMode="auto">
          <a:xfrm>
            <a:off x="2771775" y="2940050"/>
            <a:ext cx="3455988" cy="1320800"/>
          </a:xfrm>
          <a:prstGeom prst="rect">
            <a:avLst/>
          </a:prstGeom>
          <a:noFill/>
          <a:ln w="9525">
            <a:solidFill>
              <a:schemeClr val="tx1"/>
            </a:solidFill>
            <a:miter lim="800000"/>
            <a:headEnd/>
            <a:tailEnd/>
          </a:ln>
        </p:spPr>
        <p:txBody>
          <a:bodyPr>
            <a:spAutoFit/>
          </a:bodyPr>
          <a:lstStyle/>
          <a:p>
            <a:pPr algn="ctr">
              <a:spcBef>
                <a:spcPct val="50000"/>
              </a:spcBef>
            </a:pPr>
            <a:r>
              <a:rPr lang="fr-FR" b="1">
                <a:latin typeface="Calibri" pitchFamily="34" charset="0"/>
              </a:rPr>
              <a:t>Batch-Provisioning</a:t>
            </a:r>
          </a:p>
          <a:p>
            <a:pPr algn="ctr">
              <a:spcBef>
                <a:spcPct val="50000"/>
              </a:spcBef>
            </a:pPr>
            <a:r>
              <a:rPr lang="fr-FR" b="1">
                <a:latin typeface="Calibri" pitchFamily="34" charset="0"/>
              </a:rPr>
              <a:t>&amp; Provisioning</a:t>
            </a:r>
          </a:p>
        </p:txBody>
      </p:sp>
      <p:sp>
        <p:nvSpPr>
          <p:cNvPr id="37892" name="Text Box 12"/>
          <p:cNvSpPr txBox="1">
            <a:spLocks noChangeArrowheads="1"/>
          </p:cNvSpPr>
          <p:nvPr/>
        </p:nvSpPr>
        <p:spPr bwMode="auto">
          <a:xfrm>
            <a:off x="3132138" y="1700213"/>
            <a:ext cx="2663825" cy="376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Distribution</a:t>
            </a:r>
          </a:p>
        </p:txBody>
      </p:sp>
      <p:sp>
        <p:nvSpPr>
          <p:cNvPr id="37893" name="Text Box 13"/>
          <p:cNvSpPr txBox="1">
            <a:spLocks noChangeArrowheads="1"/>
          </p:cNvSpPr>
          <p:nvPr/>
        </p:nvSpPr>
        <p:spPr bwMode="auto">
          <a:xfrm>
            <a:off x="6588125" y="3427413"/>
            <a:ext cx="2339975" cy="376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Asset Management</a:t>
            </a:r>
          </a:p>
        </p:txBody>
      </p:sp>
      <p:sp>
        <p:nvSpPr>
          <p:cNvPr id="37894" name="Text Box 14"/>
          <p:cNvSpPr txBox="1">
            <a:spLocks noChangeArrowheads="1"/>
          </p:cNvSpPr>
          <p:nvPr/>
        </p:nvSpPr>
        <p:spPr bwMode="auto">
          <a:xfrm>
            <a:off x="107950" y="3427413"/>
            <a:ext cx="2160588" cy="376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BP Configuration</a:t>
            </a:r>
          </a:p>
        </p:txBody>
      </p:sp>
      <p:sp>
        <p:nvSpPr>
          <p:cNvPr id="37895" name="Text Box 15"/>
          <p:cNvSpPr txBox="1">
            <a:spLocks noChangeArrowheads="1"/>
          </p:cNvSpPr>
          <p:nvPr/>
        </p:nvSpPr>
        <p:spPr bwMode="auto">
          <a:xfrm>
            <a:off x="4860925" y="5100638"/>
            <a:ext cx="2663825" cy="376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Manufacturing</a:t>
            </a:r>
          </a:p>
        </p:txBody>
      </p:sp>
      <p:sp>
        <p:nvSpPr>
          <p:cNvPr id="37896" name="Text Box 16"/>
          <p:cNvSpPr txBox="1">
            <a:spLocks noChangeArrowheads="1"/>
          </p:cNvSpPr>
          <p:nvPr/>
        </p:nvSpPr>
        <p:spPr bwMode="auto">
          <a:xfrm>
            <a:off x="1476375" y="5100638"/>
            <a:ext cx="2663825" cy="376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Repository</a:t>
            </a:r>
          </a:p>
        </p:txBody>
      </p:sp>
      <p:sp>
        <p:nvSpPr>
          <p:cNvPr id="37897" name="Line 19"/>
          <p:cNvSpPr>
            <a:spLocks noChangeShapeType="1"/>
          </p:cNvSpPr>
          <p:nvPr/>
        </p:nvSpPr>
        <p:spPr bwMode="auto">
          <a:xfrm flipV="1">
            <a:off x="4500563" y="2076450"/>
            <a:ext cx="0" cy="863600"/>
          </a:xfrm>
          <a:prstGeom prst="line">
            <a:avLst/>
          </a:prstGeom>
          <a:noFill/>
          <a:ln w="9525">
            <a:solidFill>
              <a:schemeClr val="tx1"/>
            </a:solidFill>
            <a:round/>
            <a:headEnd/>
            <a:tailEnd type="triangle" w="med" len="med"/>
          </a:ln>
        </p:spPr>
        <p:txBody>
          <a:bodyPr/>
          <a:lstStyle/>
          <a:p>
            <a:endParaRPr lang="en-US"/>
          </a:p>
        </p:txBody>
      </p:sp>
      <p:sp>
        <p:nvSpPr>
          <p:cNvPr id="37898" name="Line 20"/>
          <p:cNvSpPr>
            <a:spLocks noChangeShapeType="1"/>
          </p:cNvSpPr>
          <p:nvPr/>
        </p:nvSpPr>
        <p:spPr bwMode="auto">
          <a:xfrm flipH="1">
            <a:off x="2268538" y="3573463"/>
            <a:ext cx="503237" cy="0"/>
          </a:xfrm>
          <a:prstGeom prst="line">
            <a:avLst/>
          </a:prstGeom>
          <a:noFill/>
          <a:ln w="9525">
            <a:solidFill>
              <a:schemeClr val="tx1"/>
            </a:solidFill>
            <a:round/>
            <a:headEnd/>
            <a:tailEnd type="triangle" w="med" len="med"/>
          </a:ln>
        </p:spPr>
        <p:txBody>
          <a:bodyPr/>
          <a:lstStyle/>
          <a:p>
            <a:endParaRPr lang="en-US"/>
          </a:p>
        </p:txBody>
      </p:sp>
      <p:sp>
        <p:nvSpPr>
          <p:cNvPr id="37899" name="Line 21"/>
          <p:cNvSpPr>
            <a:spLocks noChangeShapeType="1"/>
          </p:cNvSpPr>
          <p:nvPr/>
        </p:nvSpPr>
        <p:spPr bwMode="auto">
          <a:xfrm>
            <a:off x="6227763" y="3573463"/>
            <a:ext cx="360362" cy="0"/>
          </a:xfrm>
          <a:prstGeom prst="line">
            <a:avLst/>
          </a:prstGeom>
          <a:noFill/>
          <a:ln w="9525">
            <a:solidFill>
              <a:schemeClr val="tx1"/>
            </a:solidFill>
            <a:round/>
            <a:headEnd/>
            <a:tailEnd type="triangle" w="med" len="med"/>
          </a:ln>
        </p:spPr>
        <p:txBody>
          <a:bodyPr/>
          <a:lstStyle/>
          <a:p>
            <a:endParaRPr lang="en-US"/>
          </a:p>
        </p:txBody>
      </p:sp>
      <p:sp>
        <p:nvSpPr>
          <p:cNvPr id="37900" name="Line 22"/>
          <p:cNvSpPr>
            <a:spLocks noChangeShapeType="1"/>
          </p:cNvSpPr>
          <p:nvPr/>
        </p:nvSpPr>
        <p:spPr bwMode="auto">
          <a:xfrm>
            <a:off x="5508625" y="4292600"/>
            <a:ext cx="719138" cy="792163"/>
          </a:xfrm>
          <a:prstGeom prst="line">
            <a:avLst/>
          </a:prstGeom>
          <a:noFill/>
          <a:ln w="9525">
            <a:solidFill>
              <a:schemeClr val="tx1"/>
            </a:solidFill>
            <a:round/>
            <a:headEnd/>
            <a:tailEnd type="triangle" w="med" len="med"/>
          </a:ln>
        </p:spPr>
        <p:txBody>
          <a:bodyPr/>
          <a:lstStyle/>
          <a:p>
            <a:endParaRPr lang="en-US"/>
          </a:p>
        </p:txBody>
      </p:sp>
      <p:sp>
        <p:nvSpPr>
          <p:cNvPr id="37901" name="Line 23"/>
          <p:cNvSpPr>
            <a:spLocks noChangeShapeType="1"/>
          </p:cNvSpPr>
          <p:nvPr/>
        </p:nvSpPr>
        <p:spPr bwMode="auto">
          <a:xfrm flipH="1">
            <a:off x="2843213" y="4292600"/>
            <a:ext cx="720725" cy="808038"/>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23"/>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r>
              <a:rPr lang="en-US" sz="2400">
                <a:solidFill>
                  <a:schemeClr val="bg1"/>
                </a:solidFill>
                <a:latin typeface="Calibri" pitchFamily="34" charset="0"/>
              </a:rPr>
              <a:t>Business Objects</a:t>
            </a:r>
            <a:endParaRPr lang="fr-FR" sz="1600">
              <a:solidFill>
                <a:schemeClr val="bg1"/>
              </a:solidFill>
              <a:latin typeface="Calibri" pitchFamily="34" charset="0"/>
            </a:endParaRPr>
          </a:p>
        </p:txBody>
      </p:sp>
      <p:sp>
        <p:nvSpPr>
          <p:cNvPr id="38914" name="Content Placeholder 2"/>
          <p:cNvSpPr>
            <a:spLocks noGrp="1"/>
          </p:cNvSpPr>
          <p:nvPr>
            <p:ph idx="4294967295"/>
          </p:nvPr>
        </p:nvSpPr>
        <p:spPr>
          <a:xfrm>
            <a:off x="0" y="908050"/>
            <a:ext cx="9144000" cy="576263"/>
          </a:xfrm>
        </p:spPr>
        <p:txBody>
          <a:bodyPr/>
          <a:lstStyle/>
          <a:p>
            <a:pPr marL="457200" lvl="1" indent="0" algn="just">
              <a:buFontTx/>
              <a:buNone/>
            </a:pPr>
            <a:endParaRPr lang="en-GB" sz="1200" smtClean="0"/>
          </a:p>
          <a:p>
            <a:endParaRPr lang="en-GB" sz="1400" smtClean="0"/>
          </a:p>
          <a:p>
            <a:pPr>
              <a:buFontTx/>
              <a:buNone/>
            </a:pPr>
            <a:endParaRPr lang="en-GB" sz="1400" smtClean="0"/>
          </a:p>
          <a:p>
            <a:pPr>
              <a:buFontTx/>
              <a:buNone/>
            </a:pPr>
            <a:r>
              <a:rPr lang="en-GB" sz="1400" smtClean="0"/>
              <a:t>	</a:t>
            </a:r>
            <a:endParaRPr lang="en-US" sz="1400" smtClean="0"/>
          </a:p>
          <a:p>
            <a:pPr>
              <a:buFontTx/>
              <a:buNone/>
            </a:pPr>
            <a:r>
              <a:rPr lang="en-GB" sz="1400" smtClean="0"/>
              <a:t> </a:t>
            </a:r>
            <a:endParaRPr lang="en-US" sz="1400" smtClean="0"/>
          </a:p>
          <a:p>
            <a:pPr>
              <a:buFontTx/>
              <a:buNone/>
            </a:pPr>
            <a:r>
              <a:rPr lang="en-GB" sz="1400" smtClean="0"/>
              <a:t>	</a:t>
            </a:r>
            <a:endParaRPr lang="en-US" sz="1400" smtClean="0"/>
          </a:p>
          <a:p>
            <a:endParaRPr lang="en-US" sz="1400" smtClean="0"/>
          </a:p>
        </p:txBody>
      </p:sp>
      <p:sp>
        <p:nvSpPr>
          <p:cNvPr id="38915" name="Line 17"/>
          <p:cNvSpPr>
            <a:spLocks noChangeShapeType="1"/>
          </p:cNvSpPr>
          <p:nvPr/>
        </p:nvSpPr>
        <p:spPr bwMode="auto">
          <a:xfrm>
            <a:off x="4572000" y="1125538"/>
            <a:ext cx="0" cy="5256212"/>
          </a:xfrm>
          <a:prstGeom prst="line">
            <a:avLst/>
          </a:prstGeom>
          <a:noFill/>
          <a:ln w="9525">
            <a:solidFill>
              <a:schemeClr val="tx1"/>
            </a:solidFill>
            <a:round/>
            <a:headEnd/>
            <a:tailEnd/>
          </a:ln>
        </p:spPr>
        <p:txBody>
          <a:bodyPr/>
          <a:lstStyle/>
          <a:p>
            <a:endParaRPr lang="en-US"/>
          </a:p>
        </p:txBody>
      </p:sp>
      <p:sp>
        <p:nvSpPr>
          <p:cNvPr id="38916" name="Content Placeholder 2"/>
          <p:cNvSpPr>
            <a:spLocks/>
          </p:cNvSpPr>
          <p:nvPr/>
        </p:nvSpPr>
        <p:spPr bwMode="auto">
          <a:xfrm>
            <a:off x="0" y="1700213"/>
            <a:ext cx="4572000" cy="22320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b="1">
              <a:latin typeface="Calibri" pitchFamily="34" charset="0"/>
            </a:endParaRPr>
          </a:p>
          <a:p>
            <a:pPr marL="342900" indent="-342900" eaLnBrk="0" hangingPunct="0">
              <a:spcBef>
                <a:spcPct val="20000"/>
              </a:spcBef>
              <a:buFontTx/>
              <a:buBlip>
                <a:blip r:embed="rId2"/>
              </a:buBlip>
            </a:pPr>
            <a:r>
              <a:rPr lang="en-US" sz="2200" b="1">
                <a:latin typeface="Calibri" pitchFamily="34" charset="0"/>
              </a:rPr>
              <a:t>Bulk </a:t>
            </a:r>
          </a:p>
          <a:p>
            <a:pPr marL="342900" indent="-342900" eaLnBrk="0" hangingPunct="0">
              <a:spcBef>
                <a:spcPct val="20000"/>
              </a:spcBef>
              <a:buFontTx/>
              <a:buBlip>
                <a:blip r:embed="rId2"/>
              </a:buBlip>
            </a:pPr>
            <a:r>
              <a:rPr lang="en-US" sz="2200" b="1">
                <a:latin typeface="Calibri" pitchFamily="34" charset="0"/>
              </a:rPr>
              <a:t>BulkItems</a:t>
            </a:r>
          </a:p>
          <a:p>
            <a:pPr marL="342900" indent="-342900" eaLnBrk="0" hangingPunct="0">
              <a:spcBef>
                <a:spcPct val="20000"/>
              </a:spcBef>
              <a:buFontTx/>
              <a:buBlip>
                <a:blip r:embed="rId2"/>
              </a:buBlip>
            </a:pPr>
            <a:endParaRPr lang="en-US" sz="2200" b="1">
              <a:latin typeface="Calibri" pitchFamily="34" charset="0"/>
            </a:endParaRPr>
          </a:p>
          <a:p>
            <a:pPr marL="342900" indent="-342900" eaLnBrk="0" hangingPunct="0">
              <a:spcBef>
                <a:spcPct val="20000"/>
              </a:spcBef>
              <a:buFontTx/>
              <a:buBlip>
                <a:blip r:embed="rId2"/>
              </a:buBlip>
            </a:pPr>
            <a:r>
              <a:rPr lang="en-US" sz="2200" b="1">
                <a:latin typeface="Calibri" pitchFamily="34" charset="0"/>
              </a:rPr>
              <a:t>MasterFormatDefinition</a:t>
            </a:r>
          </a:p>
          <a:p>
            <a:pPr marL="342900" indent="-342900" eaLnBrk="0" hangingPunct="0">
              <a:spcBef>
                <a:spcPct val="20000"/>
              </a:spcBef>
              <a:buFontTx/>
              <a:buBlip>
                <a:blip r:embed="rId2"/>
              </a:buBlip>
            </a:pPr>
            <a:r>
              <a:rPr lang="en-US" sz="2200" b="1">
                <a:latin typeface="Calibri" pitchFamily="34" charset="0"/>
              </a:rPr>
              <a:t>MasterFile</a:t>
            </a:r>
          </a:p>
        </p:txBody>
      </p:sp>
      <p:sp>
        <p:nvSpPr>
          <p:cNvPr id="38917" name="Content Placeholder 2"/>
          <p:cNvSpPr>
            <a:spLocks/>
          </p:cNvSpPr>
          <p:nvPr/>
        </p:nvSpPr>
        <p:spPr bwMode="auto">
          <a:xfrm>
            <a:off x="4572000" y="1773238"/>
            <a:ext cx="4572000" cy="2232025"/>
          </a:xfrm>
          <a:prstGeom prst="rect">
            <a:avLst/>
          </a:prstGeom>
          <a:noFill/>
          <a:ln w="9525">
            <a:noFill/>
            <a:miter lim="800000"/>
            <a:headEnd/>
            <a:tailEnd/>
          </a:ln>
        </p:spPr>
        <p:txBody>
          <a:bodyPr lIns="360000" tIns="360000" rIns="360000" bIns="360000"/>
          <a:lstStyle/>
          <a:p>
            <a:pPr marL="342900" indent="-342900" eaLnBrk="0" hangingPunct="0">
              <a:spcBef>
                <a:spcPct val="20000"/>
              </a:spcBef>
            </a:pPr>
            <a:endParaRPr lang="en-US" sz="2200" b="1">
              <a:latin typeface="Calibri" pitchFamily="34" charset="0"/>
            </a:endParaRPr>
          </a:p>
          <a:p>
            <a:pPr marL="342900" indent="-342900" eaLnBrk="0" hangingPunct="0">
              <a:spcBef>
                <a:spcPct val="20000"/>
              </a:spcBef>
              <a:buFontTx/>
              <a:buBlip>
                <a:blip r:embed="rId2"/>
              </a:buBlip>
            </a:pPr>
            <a:r>
              <a:rPr lang="en-US" sz="2200" b="1">
                <a:solidFill>
                  <a:schemeClr val="bg2"/>
                </a:solidFill>
                <a:latin typeface="Calibri" pitchFamily="34" charset="0"/>
              </a:rPr>
              <a:t>Batch (distribution)</a:t>
            </a:r>
          </a:p>
          <a:p>
            <a:pPr marL="342900" indent="-342900" eaLnBrk="0" hangingPunct="0">
              <a:spcBef>
                <a:spcPct val="20000"/>
              </a:spcBef>
              <a:buFontTx/>
              <a:buBlip>
                <a:blip r:embed="rId2"/>
              </a:buBlip>
            </a:pPr>
            <a:r>
              <a:rPr lang="en-US" sz="2200" b="1">
                <a:solidFill>
                  <a:schemeClr val="bg2"/>
                </a:solidFill>
                <a:latin typeface="Calibri" pitchFamily="34" charset="0"/>
              </a:rPr>
              <a:t>SyncInstruction (distribution)</a:t>
            </a:r>
          </a:p>
          <a:p>
            <a:pPr marL="342900" indent="-342900" eaLnBrk="0" hangingPunct="0">
              <a:spcBef>
                <a:spcPct val="20000"/>
              </a:spcBef>
              <a:buFontTx/>
              <a:buBlip>
                <a:blip r:embed="rId2"/>
              </a:buBlip>
            </a:pPr>
            <a:r>
              <a:rPr lang="en-US" sz="2200" b="1">
                <a:latin typeface="Calibri" pitchFamily="34" charset="0"/>
              </a:rPr>
              <a:t>ProvisioningRequest </a:t>
            </a:r>
          </a:p>
          <a:p>
            <a:pPr marL="1143000" lvl="2" indent="-228600" eaLnBrk="0" hangingPunct="0">
              <a:spcBef>
                <a:spcPct val="20000"/>
              </a:spcBef>
              <a:buFontTx/>
              <a:buBlip>
                <a:blip r:embed="rId3"/>
              </a:buBlip>
            </a:pPr>
            <a:r>
              <a:rPr lang="en-US" sz="1800">
                <a:latin typeface="Calibri" pitchFamily="34" charset="0"/>
              </a:rPr>
              <a:t>SyncInstruction (SIPR)</a:t>
            </a:r>
          </a:p>
          <a:p>
            <a:pPr marL="1143000" lvl="2" indent="-228600" eaLnBrk="0" hangingPunct="0">
              <a:spcBef>
                <a:spcPct val="20000"/>
              </a:spcBef>
              <a:buFontTx/>
              <a:buBlip>
                <a:blip r:embed="rId3"/>
              </a:buBlip>
            </a:pPr>
            <a:r>
              <a:rPr lang="en-US" sz="1800">
                <a:latin typeface="Calibri" pitchFamily="34" charset="0"/>
              </a:rPr>
              <a:t>File (FPR)</a:t>
            </a:r>
          </a:p>
          <a:p>
            <a:pPr marL="1143000" lvl="2" indent="-228600" eaLnBrk="0" hangingPunct="0">
              <a:spcBef>
                <a:spcPct val="20000"/>
              </a:spcBef>
              <a:buFontTx/>
              <a:buBlip>
                <a:blip r:embed="rId3"/>
              </a:buBlip>
            </a:pPr>
            <a:r>
              <a:rPr lang="en-US" sz="1800">
                <a:latin typeface="Calibri" pitchFamily="34" charset="0"/>
              </a:rPr>
              <a:t>Clip (internal preview) (ClipPR)</a:t>
            </a:r>
          </a:p>
          <a:p>
            <a:pPr marL="342900" indent="-342900" eaLnBrk="0" hangingPunct="0">
              <a:spcBef>
                <a:spcPct val="20000"/>
              </a:spcBef>
              <a:buFontTx/>
              <a:buBlip>
                <a:blip r:embed="rId2"/>
              </a:buBlip>
            </a:pPr>
            <a:r>
              <a:rPr lang="en-US" sz="2200" b="1">
                <a:latin typeface="Calibri" pitchFamily="34" charset="0"/>
              </a:rPr>
              <a:t>ManufacturedFile</a:t>
            </a:r>
          </a:p>
          <a:p>
            <a:pPr marL="342900" indent="-342900" eaLnBrk="0" hangingPunct="0">
              <a:spcBef>
                <a:spcPct val="20000"/>
              </a:spcBef>
              <a:buFontTx/>
              <a:buBlip>
                <a:blip r:embed="rId2"/>
              </a:buBlip>
            </a:pPr>
            <a:r>
              <a:rPr lang="en-US" sz="2200" b="1">
                <a:solidFill>
                  <a:schemeClr val="bg2"/>
                </a:solidFill>
                <a:latin typeface="Calibri" pitchFamily="34" charset="0"/>
              </a:rPr>
              <a:t>ManufacturingRequest</a:t>
            </a:r>
          </a:p>
          <a:p>
            <a:pPr marL="1143000" lvl="2" indent="-228600" eaLnBrk="0" hangingPunct="0">
              <a:spcBef>
                <a:spcPct val="20000"/>
              </a:spcBef>
              <a:buFontTx/>
              <a:buBlip>
                <a:blip r:embed="rId3"/>
              </a:buBlip>
            </a:pPr>
            <a:r>
              <a:rPr lang="en-US" sz="1800">
                <a:latin typeface="Calibri" pitchFamily="34" charset="0"/>
              </a:rPr>
              <a:t>Provisioning</a:t>
            </a:r>
          </a:p>
        </p:txBody>
      </p:sp>
      <p:sp>
        <p:nvSpPr>
          <p:cNvPr id="48152" name="Oval 24"/>
          <p:cNvSpPr>
            <a:spLocks noChangeArrowheads="1"/>
          </p:cNvSpPr>
          <p:nvPr/>
        </p:nvSpPr>
        <p:spPr bwMode="auto">
          <a:xfrm>
            <a:off x="754063" y="1125538"/>
            <a:ext cx="3097212" cy="1081087"/>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sz="1600" b="1">
                <a:latin typeface="Calibri" pitchFamily="34" charset="0"/>
              </a:rPr>
              <a:t>ingestion</a:t>
            </a:r>
          </a:p>
          <a:p>
            <a:pPr algn="ctr">
              <a:defRPr/>
            </a:pPr>
            <a:r>
              <a:rPr lang="fr-FR" sz="1600" b="1">
                <a:latin typeface="Calibri" pitchFamily="34" charset="0"/>
              </a:rPr>
              <a:t>(master files)</a:t>
            </a:r>
          </a:p>
        </p:txBody>
      </p:sp>
      <p:sp>
        <p:nvSpPr>
          <p:cNvPr id="48153" name="Oval 25"/>
          <p:cNvSpPr>
            <a:spLocks noChangeArrowheads="1"/>
          </p:cNvSpPr>
          <p:nvPr/>
        </p:nvSpPr>
        <p:spPr bwMode="auto">
          <a:xfrm>
            <a:off x="5291138" y="1125538"/>
            <a:ext cx="3097212" cy="1081087"/>
          </a:xfrm>
          <a:prstGeom prst="ellipse">
            <a:avLst/>
          </a:prstGeom>
          <a:solidFill>
            <a:schemeClr val="bg1"/>
          </a:solidFill>
          <a:ln w="9525">
            <a:solidFill>
              <a:schemeClr val="tx1"/>
            </a:solidFill>
            <a:round/>
            <a:headEnd/>
            <a:tailEnd/>
          </a:ln>
          <a:effectLst>
            <a:outerShdw dist="35921" dir="2700000" algn="ctr" rotWithShape="0">
              <a:schemeClr val="bg2">
                <a:alpha val="50000"/>
              </a:schemeClr>
            </a:outerShdw>
          </a:effectLst>
        </p:spPr>
        <p:txBody>
          <a:bodyPr wrap="none" anchor="ctr"/>
          <a:lstStyle/>
          <a:p>
            <a:pPr algn="ctr">
              <a:defRPr/>
            </a:pPr>
            <a:r>
              <a:rPr lang="fr-FR" sz="1600" b="1">
                <a:latin typeface="Calibri" pitchFamily="34" charset="0"/>
              </a:rPr>
              <a:t>provisioning</a:t>
            </a:r>
          </a:p>
          <a:p>
            <a:pPr algn="ctr">
              <a:defRPr/>
            </a:pPr>
            <a:r>
              <a:rPr lang="fr-FR" sz="1600" b="1">
                <a:latin typeface="Calibri" pitchFamily="34" charset="0"/>
              </a:rPr>
              <a:t>(manufactured files)</a:t>
            </a:r>
          </a:p>
          <a:p>
            <a:pPr algn="ctr">
              <a:buFontTx/>
              <a:buChar char="-"/>
              <a:defRPr/>
            </a:pPr>
            <a:r>
              <a:rPr lang="fr-FR" sz="1600" b="1">
                <a:latin typeface="Calibri" pitchFamily="34" charset="0"/>
              </a:rPr>
              <a:t> For  BPs</a:t>
            </a:r>
          </a:p>
          <a:p>
            <a:pPr algn="ctr">
              <a:buFontTx/>
              <a:buChar char="-"/>
              <a:defRPr/>
            </a:pPr>
            <a:r>
              <a:rPr lang="fr-FR" sz="1600" b="1">
                <a:latin typeface="Calibri" pitchFamily="34" charset="0"/>
              </a:rPr>
              <a:t> For internal preview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a:solidFill>
                  <a:schemeClr val="bg1"/>
                </a:solidFill>
                <a:latin typeface="Calibri" pitchFamily="34" charset="0"/>
              </a:rPr>
              <a:t>Ingestion of master file – IngestionService </a:t>
            </a:r>
          </a:p>
          <a:p>
            <a:r>
              <a:rPr lang="en-US" sz="2400">
                <a:solidFill>
                  <a:schemeClr val="bg1"/>
                </a:solidFill>
                <a:latin typeface="Calibri" pitchFamily="34" charset="0"/>
              </a:rPr>
              <a:t>Sl 1/1</a:t>
            </a:r>
            <a:endParaRPr lang="fr-FR" sz="1600">
              <a:solidFill>
                <a:schemeClr val="bg1"/>
              </a:solidFill>
              <a:latin typeface="Calibri" pitchFamily="34" charset="0"/>
            </a:endParaRPr>
          </a:p>
        </p:txBody>
      </p:sp>
      <p:grpSp>
        <p:nvGrpSpPr>
          <p:cNvPr id="39938" name="Group 54"/>
          <p:cNvGrpSpPr>
            <a:grpSpLocks/>
          </p:cNvGrpSpPr>
          <p:nvPr/>
        </p:nvGrpSpPr>
        <p:grpSpPr bwMode="auto">
          <a:xfrm>
            <a:off x="611188" y="1701800"/>
            <a:ext cx="8278812" cy="863600"/>
            <a:chOff x="385" y="1072"/>
            <a:chExt cx="5215" cy="544"/>
          </a:xfrm>
        </p:grpSpPr>
        <p:sp>
          <p:nvSpPr>
            <p:cNvPr id="39971" name="Text Box 9"/>
            <p:cNvSpPr txBox="1">
              <a:spLocks noChangeArrowheads="1"/>
            </p:cNvSpPr>
            <p:nvPr/>
          </p:nvSpPr>
          <p:spPr bwMode="auto">
            <a:xfrm>
              <a:off x="1454" y="1072"/>
              <a:ext cx="2404" cy="544"/>
            </a:xfrm>
            <a:prstGeom prst="rect">
              <a:avLst/>
            </a:prstGeom>
            <a:noFill/>
            <a:ln w="9525">
              <a:solidFill>
                <a:schemeClr val="tx1"/>
              </a:solidFill>
              <a:miter lim="800000"/>
              <a:headEnd/>
              <a:tailEnd/>
            </a:ln>
          </p:spPr>
          <p:txBody>
            <a:bodyPr>
              <a:spAutoFit/>
            </a:bodyPr>
            <a:lstStyle/>
            <a:p>
              <a:pPr algn="ctr">
                <a:spcBef>
                  <a:spcPct val="50000"/>
                </a:spcBef>
              </a:pPr>
              <a:r>
                <a:rPr lang="fr-FR" sz="2000" b="1">
                  <a:latin typeface="Calibri" pitchFamily="34" charset="0"/>
                </a:rPr>
                <a:t>IngestionService – CheckAndStore</a:t>
              </a:r>
            </a:p>
            <a:p>
              <a:pPr algn="ctr">
                <a:spcBef>
                  <a:spcPct val="50000"/>
                </a:spcBef>
              </a:pPr>
              <a:r>
                <a:rPr lang="fr-FR" sz="2000" b="1">
                  <a:latin typeface="Calibri" pitchFamily="34" charset="0"/>
                </a:rPr>
                <a:t>MasterFileFromBulkItem</a:t>
              </a:r>
            </a:p>
          </p:txBody>
        </p:sp>
        <p:sp>
          <p:nvSpPr>
            <p:cNvPr id="39972" name="Line 13"/>
            <p:cNvSpPr>
              <a:spLocks noChangeShapeType="1"/>
            </p:cNvSpPr>
            <p:nvPr/>
          </p:nvSpPr>
          <p:spPr bwMode="auto">
            <a:xfrm>
              <a:off x="1088" y="1344"/>
              <a:ext cx="366" cy="0"/>
            </a:xfrm>
            <a:prstGeom prst="line">
              <a:avLst/>
            </a:prstGeom>
            <a:noFill/>
            <a:ln w="9525">
              <a:solidFill>
                <a:schemeClr val="tx1"/>
              </a:solidFill>
              <a:round/>
              <a:headEnd/>
              <a:tailEnd type="triangle" w="med" len="med"/>
            </a:ln>
          </p:spPr>
          <p:txBody>
            <a:bodyPr/>
            <a:lstStyle/>
            <a:p>
              <a:endParaRPr lang="en-US"/>
            </a:p>
          </p:txBody>
        </p:sp>
        <p:sp>
          <p:nvSpPr>
            <p:cNvPr id="39973" name="Line 14"/>
            <p:cNvSpPr>
              <a:spLocks noChangeShapeType="1"/>
            </p:cNvSpPr>
            <p:nvPr/>
          </p:nvSpPr>
          <p:spPr bwMode="auto">
            <a:xfrm>
              <a:off x="3858" y="1344"/>
              <a:ext cx="314" cy="0"/>
            </a:xfrm>
            <a:prstGeom prst="line">
              <a:avLst/>
            </a:prstGeom>
            <a:noFill/>
            <a:ln w="9525">
              <a:solidFill>
                <a:schemeClr val="tx1"/>
              </a:solidFill>
              <a:round/>
              <a:headEnd/>
              <a:tailEnd type="triangle" w="med" len="med"/>
            </a:ln>
          </p:spPr>
          <p:txBody>
            <a:bodyPr/>
            <a:lstStyle/>
            <a:p>
              <a:endParaRPr lang="en-US"/>
            </a:p>
          </p:txBody>
        </p:sp>
        <p:sp>
          <p:nvSpPr>
            <p:cNvPr id="39974" name="Text Box 15"/>
            <p:cNvSpPr txBox="1">
              <a:spLocks noChangeArrowheads="1"/>
            </p:cNvSpPr>
            <p:nvPr/>
          </p:nvSpPr>
          <p:spPr bwMode="auto">
            <a:xfrm>
              <a:off x="385" y="1207"/>
              <a:ext cx="750" cy="250"/>
            </a:xfrm>
            <a:prstGeom prst="rect">
              <a:avLst/>
            </a:prstGeom>
            <a:noFill/>
            <a:ln w="9525">
              <a:noFill/>
              <a:miter lim="800000"/>
              <a:headEnd/>
              <a:tailEnd/>
            </a:ln>
          </p:spPr>
          <p:txBody>
            <a:bodyPr>
              <a:spAutoFit/>
            </a:bodyPr>
            <a:lstStyle/>
            <a:p>
              <a:pPr>
                <a:spcBef>
                  <a:spcPct val="50000"/>
                </a:spcBef>
              </a:pPr>
              <a:r>
                <a:rPr lang="fr-FR" sz="2000" b="1">
                  <a:latin typeface="Calibri" pitchFamily="34" charset="0"/>
                </a:rPr>
                <a:t>bulkItem</a:t>
              </a:r>
            </a:p>
          </p:txBody>
        </p:sp>
        <p:sp>
          <p:nvSpPr>
            <p:cNvPr id="39975" name="Text Box 16"/>
            <p:cNvSpPr txBox="1">
              <a:spLocks noChangeArrowheads="1"/>
            </p:cNvSpPr>
            <p:nvPr/>
          </p:nvSpPr>
          <p:spPr bwMode="auto">
            <a:xfrm>
              <a:off x="4126" y="1210"/>
              <a:ext cx="1474" cy="250"/>
            </a:xfrm>
            <a:prstGeom prst="rect">
              <a:avLst/>
            </a:prstGeom>
            <a:noFill/>
            <a:ln w="9525">
              <a:noFill/>
              <a:miter lim="800000"/>
              <a:headEnd/>
              <a:tailEnd/>
            </a:ln>
          </p:spPr>
          <p:txBody>
            <a:bodyPr>
              <a:spAutoFit/>
            </a:bodyPr>
            <a:lstStyle/>
            <a:p>
              <a:pPr>
                <a:spcBef>
                  <a:spcPct val="50000"/>
                </a:spcBef>
              </a:pPr>
              <a:r>
                <a:rPr lang="fr-FR" sz="2000" b="1">
                  <a:latin typeface="Calibri" pitchFamily="34" charset="0"/>
                </a:rPr>
                <a:t>ingestMasterFileDto</a:t>
              </a:r>
            </a:p>
          </p:txBody>
        </p:sp>
      </p:grpSp>
      <p:sp>
        <p:nvSpPr>
          <p:cNvPr id="49169" name="AutoShape 17"/>
          <p:cNvSpPr>
            <a:spLocks/>
          </p:cNvSpPr>
          <p:nvPr/>
        </p:nvSpPr>
        <p:spPr bwMode="auto">
          <a:xfrm rot="5400000">
            <a:off x="4317206" y="-1440656"/>
            <a:ext cx="504825" cy="8713788"/>
          </a:xfrm>
          <a:prstGeom prst="leftBrace">
            <a:avLst>
              <a:gd name="adj1" fmla="val 143842"/>
              <a:gd name="adj2" fmla="val 50000"/>
            </a:avLst>
          </a:prstGeom>
          <a:noFill/>
          <a:ln w="9525">
            <a:solidFill>
              <a:schemeClr val="tx1"/>
            </a:solidFill>
            <a:round/>
            <a:headEnd/>
            <a:tailEnd/>
          </a:ln>
        </p:spPr>
        <p:txBody>
          <a:bodyPr wrap="none" anchor="ctr"/>
          <a:lstStyle/>
          <a:p>
            <a:endParaRPr lang="en-US"/>
          </a:p>
        </p:txBody>
      </p:sp>
      <p:sp>
        <p:nvSpPr>
          <p:cNvPr id="39940" name="Content Placeholder 2"/>
          <p:cNvSpPr>
            <a:spLocks/>
          </p:cNvSpPr>
          <p:nvPr/>
        </p:nvSpPr>
        <p:spPr bwMode="auto">
          <a:xfrm>
            <a:off x="0" y="908050"/>
            <a:ext cx="4572000" cy="433388"/>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Call by the Process Ingest Job</a:t>
            </a:r>
          </a:p>
        </p:txBody>
      </p:sp>
      <p:grpSp>
        <p:nvGrpSpPr>
          <p:cNvPr id="49200" name="Group 48"/>
          <p:cNvGrpSpPr>
            <a:grpSpLocks/>
          </p:cNvGrpSpPr>
          <p:nvPr/>
        </p:nvGrpSpPr>
        <p:grpSpPr bwMode="auto">
          <a:xfrm>
            <a:off x="6478588" y="5113338"/>
            <a:ext cx="2447925" cy="1122362"/>
            <a:chOff x="4105" y="3113"/>
            <a:chExt cx="1542" cy="707"/>
          </a:xfrm>
        </p:grpSpPr>
        <p:sp>
          <p:nvSpPr>
            <p:cNvPr id="39969" name="Text Box 26"/>
            <p:cNvSpPr txBox="1">
              <a:spLocks noChangeArrowheads="1"/>
            </p:cNvSpPr>
            <p:nvPr/>
          </p:nvSpPr>
          <p:spPr bwMode="auto">
            <a:xfrm>
              <a:off x="4195" y="3113"/>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Create Dto as Response</a:t>
              </a:r>
            </a:p>
          </p:txBody>
        </p:sp>
        <p:sp>
          <p:nvSpPr>
            <p:cNvPr id="39970" name="Text Box 36"/>
            <p:cNvSpPr txBox="1">
              <a:spLocks noChangeArrowheads="1"/>
            </p:cNvSpPr>
            <p:nvPr/>
          </p:nvSpPr>
          <p:spPr bwMode="auto">
            <a:xfrm>
              <a:off x="4105" y="3532"/>
              <a:ext cx="1542" cy="288"/>
            </a:xfrm>
            <a:prstGeom prst="rect">
              <a:avLst/>
            </a:prstGeom>
            <a:noFill/>
            <a:ln w="9525">
              <a:noFill/>
              <a:miter lim="800000"/>
              <a:headEnd/>
              <a:tailEnd/>
            </a:ln>
          </p:spPr>
          <p:txBody>
            <a:bodyPr>
              <a:spAutoFit/>
            </a:bodyPr>
            <a:lstStyle/>
            <a:p>
              <a:pPr algn="ctr"/>
              <a:r>
                <a:rPr lang="fr-FR" sz="1200">
                  <a:latin typeface="Calibri" pitchFamily="34" charset="0"/>
                </a:rPr>
                <a:t>Return informations for the Process Ingest</a:t>
              </a:r>
            </a:p>
          </p:txBody>
        </p:sp>
      </p:grpSp>
      <p:grpSp>
        <p:nvGrpSpPr>
          <p:cNvPr id="49201" name="Group 49"/>
          <p:cNvGrpSpPr>
            <a:grpSpLocks/>
          </p:cNvGrpSpPr>
          <p:nvPr/>
        </p:nvGrpSpPr>
        <p:grpSpPr bwMode="auto">
          <a:xfrm>
            <a:off x="141288" y="3340100"/>
            <a:ext cx="3313112" cy="947738"/>
            <a:chOff x="113" y="1996"/>
            <a:chExt cx="2087" cy="597"/>
          </a:xfrm>
        </p:grpSpPr>
        <p:grpSp>
          <p:nvGrpSpPr>
            <p:cNvPr id="39965" name="Group 43"/>
            <p:cNvGrpSpPr>
              <a:grpSpLocks/>
            </p:cNvGrpSpPr>
            <p:nvPr/>
          </p:nvGrpSpPr>
          <p:grpSpPr bwMode="auto">
            <a:xfrm>
              <a:off x="113" y="1996"/>
              <a:ext cx="1542" cy="597"/>
              <a:chOff x="113" y="1996"/>
              <a:chExt cx="1542" cy="597"/>
            </a:xfrm>
          </p:grpSpPr>
          <p:sp>
            <p:nvSpPr>
              <p:cNvPr id="39967" name="Text Box 21"/>
              <p:cNvSpPr txBox="1">
                <a:spLocks noChangeArrowheads="1"/>
              </p:cNvSpPr>
              <p:nvPr/>
            </p:nvSpPr>
            <p:spPr bwMode="auto">
              <a:xfrm>
                <a:off x="204" y="1996"/>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Extract from Bulk to Repository</a:t>
                </a:r>
              </a:p>
            </p:txBody>
          </p:sp>
          <p:sp>
            <p:nvSpPr>
              <p:cNvPr id="39968" name="Text Box 30"/>
              <p:cNvSpPr txBox="1">
                <a:spLocks noChangeArrowheads="1"/>
              </p:cNvSpPr>
              <p:nvPr/>
            </p:nvSpPr>
            <p:spPr bwMode="auto">
              <a:xfrm>
                <a:off x="113" y="2420"/>
                <a:ext cx="1542" cy="173"/>
              </a:xfrm>
              <a:prstGeom prst="rect">
                <a:avLst/>
              </a:prstGeom>
              <a:noFill/>
              <a:ln w="9525">
                <a:noFill/>
                <a:miter lim="800000"/>
                <a:headEnd/>
                <a:tailEnd/>
              </a:ln>
            </p:spPr>
            <p:txBody>
              <a:bodyPr>
                <a:spAutoFit/>
              </a:bodyPr>
              <a:lstStyle/>
              <a:p>
                <a:pPr algn="ctr"/>
                <a:r>
                  <a:rPr lang="fr-FR" sz="1200">
                    <a:latin typeface="Calibri" pitchFamily="34" charset="0"/>
                  </a:rPr>
                  <a:t>Create file in repository as MASTER</a:t>
                </a:r>
              </a:p>
            </p:txBody>
          </p:sp>
        </p:grpSp>
        <p:sp>
          <p:nvSpPr>
            <p:cNvPr id="39966" name="Line 37"/>
            <p:cNvSpPr>
              <a:spLocks noChangeShapeType="1"/>
            </p:cNvSpPr>
            <p:nvPr/>
          </p:nvSpPr>
          <p:spPr bwMode="auto">
            <a:xfrm>
              <a:off x="1565" y="2205"/>
              <a:ext cx="635" cy="0"/>
            </a:xfrm>
            <a:prstGeom prst="line">
              <a:avLst/>
            </a:prstGeom>
            <a:noFill/>
            <a:ln w="9525">
              <a:solidFill>
                <a:schemeClr val="tx1"/>
              </a:solidFill>
              <a:round/>
              <a:headEnd/>
              <a:tailEnd type="triangle" w="med" len="med"/>
            </a:ln>
          </p:spPr>
          <p:txBody>
            <a:bodyPr/>
            <a:lstStyle/>
            <a:p>
              <a:endParaRPr lang="en-US"/>
            </a:p>
          </p:txBody>
        </p:sp>
      </p:grpSp>
      <p:grpSp>
        <p:nvGrpSpPr>
          <p:cNvPr id="49202" name="Group 50"/>
          <p:cNvGrpSpPr>
            <a:grpSpLocks/>
          </p:cNvGrpSpPr>
          <p:nvPr/>
        </p:nvGrpSpPr>
        <p:grpSpPr bwMode="auto">
          <a:xfrm>
            <a:off x="3309938" y="3340100"/>
            <a:ext cx="3384550" cy="936625"/>
            <a:chOff x="2109" y="1996"/>
            <a:chExt cx="2132" cy="590"/>
          </a:xfrm>
        </p:grpSpPr>
        <p:grpSp>
          <p:nvGrpSpPr>
            <p:cNvPr id="39961" name="Group 44"/>
            <p:cNvGrpSpPr>
              <a:grpSpLocks/>
            </p:cNvGrpSpPr>
            <p:nvPr/>
          </p:nvGrpSpPr>
          <p:grpSpPr bwMode="auto">
            <a:xfrm>
              <a:off x="2109" y="1996"/>
              <a:ext cx="1542" cy="590"/>
              <a:chOff x="2109" y="1996"/>
              <a:chExt cx="1542" cy="590"/>
            </a:xfrm>
          </p:grpSpPr>
          <p:sp>
            <p:nvSpPr>
              <p:cNvPr id="39963" name="Text Box 22"/>
              <p:cNvSpPr txBox="1">
                <a:spLocks noChangeArrowheads="1"/>
              </p:cNvSpPr>
              <p:nvPr/>
            </p:nvSpPr>
            <p:spPr bwMode="auto">
              <a:xfrm>
                <a:off x="2200" y="1996"/>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Retrieve Technical Parameters</a:t>
                </a:r>
              </a:p>
            </p:txBody>
          </p:sp>
          <p:sp>
            <p:nvSpPr>
              <p:cNvPr id="39964" name="Text Box 31"/>
              <p:cNvSpPr txBox="1">
                <a:spLocks noChangeArrowheads="1"/>
              </p:cNvSpPr>
              <p:nvPr/>
            </p:nvSpPr>
            <p:spPr bwMode="auto">
              <a:xfrm>
                <a:off x="2109" y="2413"/>
                <a:ext cx="1542" cy="173"/>
              </a:xfrm>
              <a:prstGeom prst="rect">
                <a:avLst/>
              </a:prstGeom>
              <a:noFill/>
              <a:ln w="9525">
                <a:noFill/>
                <a:miter lim="800000"/>
                <a:headEnd/>
                <a:tailEnd/>
              </a:ln>
            </p:spPr>
            <p:txBody>
              <a:bodyPr>
                <a:spAutoFit/>
              </a:bodyPr>
              <a:lstStyle/>
              <a:p>
                <a:pPr algn="ctr"/>
                <a:r>
                  <a:rPr lang="fr-FR" sz="1200">
                    <a:latin typeface="Calibri" pitchFamily="34" charset="0"/>
                  </a:rPr>
                  <a:t>RepositoryFileInfoMediaRequest</a:t>
                </a:r>
              </a:p>
            </p:txBody>
          </p:sp>
        </p:grpSp>
        <p:sp>
          <p:nvSpPr>
            <p:cNvPr id="39962" name="Line 38"/>
            <p:cNvSpPr>
              <a:spLocks noChangeShapeType="1"/>
            </p:cNvSpPr>
            <p:nvPr/>
          </p:nvSpPr>
          <p:spPr bwMode="auto">
            <a:xfrm>
              <a:off x="3560" y="2205"/>
              <a:ext cx="681" cy="0"/>
            </a:xfrm>
            <a:prstGeom prst="line">
              <a:avLst/>
            </a:prstGeom>
            <a:noFill/>
            <a:ln w="9525">
              <a:solidFill>
                <a:schemeClr val="tx1"/>
              </a:solidFill>
              <a:round/>
              <a:headEnd/>
              <a:tailEnd type="triangle" w="med" len="med"/>
            </a:ln>
          </p:spPr>
          <p:txBody>
            <a:bodyPr/>
            <a:lstStyle/>
            <a:p>
              <a:endParaRPr lang="en-US"/>
            </a:p>
          </p:txBody>
        </p:sp>
      </p:grpSp>
      <p:grpSp>
        <p:nvGrpSpPr>
          <p:cNvPr id="49205" name="Group 53"/>
          <p:cNvGrpSpPr>
            <a:grpSpLocks/>
          </p:cNvGrpSpPr>
          <p:nvPr/>
        </p:nvGrpSpPr>
        <p:grpSpPr bwMode="auto">
          <a:xfrm>
            <a:off x="3309938" y="5295900"/>
            <a:ext cx="3311525" cy="642938"/>
            <a:chOff x="2109" y="3228"/>
            <a:chExt cx="2086" cy="405"/>
          </a:xfrm>
        </p:grpSpPr>
        <p:grpSp>
          <p:nvGrpSpPr>
            <p:cNvPr id="39956" name="Group 47"/>
            <p:cNvGrpSpPr>
              <a:grpSpLocks/>
            </p:cNvGrpSpPr>
            <p:nvPr/>
          </p:nvGrpSpPr>
          <p:grpSpPr bwMode="auto">
            <a:xfrm>
              <a:off x="2109" y="3228"/>
              <a:ext cx="1587" cy="405"/>
              <a:chOff x="2109" y="3228"/>
              <a:chExt cx="1587" cy="405"/>
            </a:xfrm>
          </p:grpSpPr>
          <p:sp>
            <p:nvSpPr>
              <p:cNvPr id="39958" name="Text Box 25"/>
              <p:cNvSpPr txBox="1">
                <a:spLocks noChangeArrowheads="1"/>
              </p:cNvSpPr>
              <p:nvPr/>
            </p:nvSpPr>
            <p:spPr bwMode="auto">
              <a:xfrm>
                <a:off x="2199" y="3228"/>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Update BulkItem</a:t>
                </a:r>
              </a:p>
            </p:txBody>
          </p:sp>
          <p:sp>
            <p:nvSpPr>
              <p:cNvPr id="39959" name="Text Box 34"/>
              <p:cNvSpPr txBox="1">
                <a:spLocks noChangeArrowheads="1"/>
              </p:cNvSpPr>
              <p:nvPr/>
            </p:nvSpPr>
            <p:spPr bwMode="auto">
              <a:xfrm>
                <a:off x="2109" y="3460"/>
                <a:ext cx="1542" cy="173"/>
              </a:xfrm>
              <a:prstGeom prst="rect">
                <a:avLst/>
              </a:prstGeom>
              <a:noFill/>
              <a:ln w="9525">
                <a:noFill/>
                <a:miter lim="800000"/>
                <a:headEnd/>
                <a:tailEnd/>
              </a:ln>
            </p:spPr>
            <p:txBody>
              <a:bodyPr>
                <a:spAutoFit/>
              </a:bodyPr>
              <a:lstStyle/>
              <a:p>
                <a:pPr algn="ctr"/>
                <a:endParaRPr lang="en-US" sz="1200">
                  <a:latin typeface="Calibri" pitchFamily="34" charset="0"/>
                </a:endParaRPr>
              </a:p>
            </p:txBody>
          </p:sp>
          <p:sp>
            <p:nvSpPr>
              <p:cNvPr id="39960" name="Text Box 35"/>
              <p:cNvSpPr txBox="1">
                <a:spLocks noChangeArrowheads="1"/>
              </p:cNvSpPr>
              <p:nvPr/>
            </p:nvSpPr>
            <p:spPr bwMode="auto">
              <a:xfrm>
                <a:off x="2154" y="3460"/>
                <a:ext cx="1542" cy="173"/>
              </a:xfrm>
              <a:prstGeom prst="rect">
                <a:avLst/>
              </a:prstGeom>
              <a:noFill/>
              <a:ln w="9525">
                <a:noFill/>
                <a:miter lim="800000"/>
                <a:headEnd/>
                <a:tailEnd/>
              </a:ln>
            </p:spPr>
            <p:txBody>
              <a:bodyPr>
                <a:spAutoFit/>
              </a:bodyPr>
              <a:lstStyle/>
              <a:p>
                <a:pPr algn="ctr"/>
                <a:r>
                  <a:rPr lang="fr-FR" sz="1200">
                    <a:latin typeface="Calibri" pitchFamily="34" charset="0"/>
                  </a:rPr>
                  <a:t>Set the Master File Id</a:t>
                </a:r>
              </a:p>
            </p:txBody>
          </p:sp>
        </p:grpSp>
        <p:sp>
          <p:nvSpPr>
            <p:cNvPr id="39957" name="Line 40"/>
            <p:cNvSpPr>
              <a:spLocks noChangeShapeType="1"/>
            </p:cNvSpPr>
            <p:nvPr/>
          </p:nvSpPr>
          <p:spPr bwMode="auto">
            <a:xfrm>
              <a:off x="3560" y="3344"/>
              <a:ext cx="635" cy="0"/>
            </a:xfrm>
            <a:prstGeom prst="line">
              <a:avLst/>
            </a:prstGeom>
            <a:noFill/>
            <a:ln w="9525">
              <a:solidFill>
                <a:schemeClr val="tx1"/>
              </a:solidFill>
              <a:round/>
              <a:headEnd/>
              <a:tailEnd type="triangle" w="med" len="med"/>
            </a:ln>
          </p:spPr>
          <p:txBody>
            <a:bodyPr/>
            <a:lstStyle/>
            <a:p>
              <a:endParaRPr lang="en-US"/>
            </a:p>
          </p:txBody>
        </p:sp>
      </p:grpSp>
      <p:grpSp>
        <p:nvGrpSpPr>
          <p:cNvPr id="49203" name="Group 51"/>
          <p:cNvGrpSpPr>
            <a:grpSpLocks/>
          </p:cNvGrpSpPr>
          <p:nvPr/>
        </p:nvGrpSpPr>
        <p:grpSpPr bwMode="auto">
          <a:xfrm>
            <a:off x="6621463" y="3340100"/>
            <a:ext cx="2484437" cy="1484313"/>
            <a:chOff x="4195" y="1996"/>
            <a:chExt cx="1565" cy="935"/>
          </a:xfrm>
        </p:grpSpPr>
        <p:grpSp>
          <p:nvGrpSpPr>
            <p:cNvPr id="39952" name="Group 45"/>
            <p:cNvGrpSpPr>
              <a:grpSpLocks/>
            </p:cNvGrpSpPr>
            <p:nvPr/>
          </p:nvGrpSpPr>
          <p:grpSpPr bwMode="auto">
            <a:xfrm>
              <a:off x="4195" y="1996"/>
              <a:ext cx="1542" cy="935"/>
              <a:chOff x="4195" y="1996"/>
              <a:chExt cx="1542" cy="935"/>
            </a:xfrm>
          </p:grpSpPr>
          <p:sp>
            <p:nvSpPr>
              <p:cNvPr id="39954" name="Text Box 23"/>
              <p:cNvSpPr txBox="1">
                <a:spLocks noChangeArrowheads="1"/>
              </p:cNvSpPr>
              <p:nvPr/>
            </p:nvSpPr>
            <p:spPr bwMode="auto">
              <a:xfrm>
                <a:off x="4241" y="1996"/>
                <a:ext cx="1361" cy="410"/>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Find Master Format Definition</a:t>
                </a:r>
              </a:p>
            </p:txBody>
          </p:sp>
          <p:sp>
            <p:nvSpPr>
              <p:cNvPr id="39955" name="Text Box 32"/>
              <p:cNvSpPr txBox="1">
                <a:spLocks noChangeArrowheads="1"/>
              </p:cNvSpPr>
              <p:nvPr/>
            </p:nvSpPr>
            <p:spPr bwMode="auto">
              <a:xfrm>
                <a:off x="4195" y="2413"/>
                <a:ext cx="1542" cy="518"/>
              </a:xfrm>
              <a:prstGeom prst="rect">
                <a:avLst/>
              </a:prstGeom>
              <a:noFill/>
              <a:ln w="9525">
                <a:noFill/>
                <a:miter lim="800000"/>
                <a:headEnd/>
                <a:tailEnd/>
              </a:ln>
            </p:spPr>
            <p:txBody>
              <a:bodyPr>
                <a:spAutoFit/>
              </a:bodyPr>
              <a:lstStyle/>
              <a:p>
                <a:pPr algn="ctr"/>
                <a:r>
                  <a:rPr lang="fr-FR" sz="1200">
                    <a:latin typeface="Calibri" pitchFamily="34" charset="0"/>
                  </a:rPr>
                  <a:t>% MediaType </a:t>
                </a:r>
              </a:p>
              <a:p>
                <a:pPr algn="ctr"/>
                <a:r>
                  <a:rPr lang="fr-FR" sz="1200">
                    <a:latin typeface="Calibri" pitchFamily="34" charset="0"/>
                  </a:rPr>
                  <a:t>%EditType</a:t>
                </a:r>
              </a:p>
              <a:p>
                <a:pPr algn="ctr"/>
                <a:r>
                  <a:rPr lang="fr-FR" sz="1200">
                    <a:latin typeface="Calibri" pitchFamily="34" charset="0"/>
                  </a:rPr>
                  <a:t>Match between definitions &amp; Technical Parameters</a:t>
                </a:r>
              </a:p>
            </p:txBody>
          </p:sp>
        </p:grpSp>
        <p:sp>
          <p:nvSpPr>
            <p:cNvPr id="39953" name="Line 41"/>
            <p:cNvSpPr>
              <a:spLocks noChangeShapeType="1"/>
            </p:cNvSpPr>
            <p:nvPr/>
          </p:nvSpPr>
          <p:spPr bwMode="auto">
            <a:xfrm>
              <a:off x="5602" y="2205"/>
              <a:ext cx="158" cy="0"/>
            </a:xfrm>
            <a:prstGeom prst="line">
              <a:avLst/>
            </a:prstGeom>
            <a:noFill/>
            <a:ln w="9525">
              <a:solidFill>
                <a:schemeClr val="tx1"/>
              </a:solidFill>
              <a:round/>
              <a:headEnd/>
              <a:tailEnd type="triangle" w="med" len="med"/>
            </a:ln>
          </p:spPr>
          <p:txBody>
            <a:bodyPr/>
            <a:lstStyle/>
            <a:p>
              <a:endParaRPr lang="en-US"/>
            </a:p>
          </p:txBody>
        </p:sp>
      </p:grpSp>
      <p:grpSp>
        <p:nvGrpSpPr>
          <p:cNvPr id="49204" name="Group 52"/>
          <p:cNvGrpSpPr>
            <a:grpSpLocks/>
          </p:cNvGrpSpPr>
          <p:nvPr/>
        </p:nvGrpSpPr>
        <p:grpSpPr bwMode="auto">
          <a:xfrm>
            <a:off x="34925" y="5280025"/>
            <a:ext cx="3419475" cy="1028700"/>
            <a:chOff x="46" y="3218"/>
            <a:chExt cx="2154" cy="648"/>
          </a:xfrm>
        </p:grpSpPr>
        <p:grpSp>
          <p:nvGrpSpPr>
            <p:cNvPr id="39947" name="Group 46"/>
            <p:cNvGrpSpPr>
              <a:grpSpLocks/>
            </p:cNvGrpSpPr>
            <p:nvPr/>
          </p:nvGrpSpPr>
          <p:grpSpPr bwMode="auto">
            <a:xfrm>
              <a:off x="113" y="3218"/>
              <a:ext cx="1542" cy="648"/>
              <a:chOff x="113" y="3218"/>
              <a:chExt cx="1542" cy="648"/>
            </a:xfrm>
          </p:grpSpPr>
          <p:sp>
            <p:nvSpPr>
              <p:cNvPr id="39950" name="Text Box 24"/>
              <p:cNvSpPr txBox="1">
                <a:spLocks noChangeArrowheads="1"/>
              </p:cNvSpPr>
              <p:nvPr/>
            </p:nvSpPr>
            <p:spPr bwMode="auto">
              <a:xfrm>
                <a:off x="204" y="3218"/>
                <a:ext cx="1361" cy="237"/>
              </a:xfrm>
              <a:prstGeom prst="rect">
                <a:avLst/>
              </a:prstGeom>
              <a:noFill/>
              <a:ln w="9525">
                <a:solidFill>
                  <a:schemeClr val="tx1"/>
                </a:solidFill>
                <a:miter lim="800000"/>
                <a:headEnd/>
                <a:tailEnd/>
              </a:ln>
            </p:spPr>
            <p:txBody>
              <a:bodyPr>
                <a:spAutoFit/>
              </a:bodyPr>
              <a:lstStyle/>
              <a:p>
                <a:pPr algn="ctr">
                  <a:spcBef>
                    <a:spcPct val="50000"/>
                  </a:spcBef>
                </a:pPr>
                <a:r>
                  <a:rPr lang="fr-FR" sz="1800" b="1">
                    <a:latin typeface="Calibri" pitchFamily="34" charset="0"/>
                  </a:rPr>
                  <a:t>Create Master File</a:t>
                </a:r>
              </a:p>
            </p:txBody>
          </p:sp>
          <p:sp>
            <p:nvSpPr>
              <p:cNvPr id="39951" name="Text Box 33"/>
              <p:cNvSpPr txBox="1">
                <a:spLocks noChangeArrowheads="1"/>
              </p:cNvSpPr>
              <p:nvPr/>
            </p:nvSpPr>
            <p:spPr bwMode="auto">
              <a:xfrm>
                <a:off x="113" y="3463"/>
                <a:ext cx="1542" cy="403"/>
              </a:xfrm>
              <a:prstGeom prst="rect">
                <a:avLst/>
              </a:prstGeom>
              <a:noFill/>
              <a:ln w="9525">
                <a:noFill/>
                <a:miter lim="800000"/>
                <a:headEnd/>
                <a:tailEnd/>
              </a:ln>
            </p:spPr>
            <p:txBody>
              <a:bodyPr>
                <a:spAutoFit/>
              </a:bodyPr>
              <a:lstStyle/>
              <a:p>
                <a:pPr algn="ctr"/>
                <a:r>
                  <a:rPr lang="fr-FR" sz="1200">
                    <a:latin typeface="Calibri" pitchFamily="34" charset="0"/>
                  </a:rPr>
                  <a:t>Using the extracted file, the Technical Parameters, the Master Format Definition</a:t>
                </a:r>
              </a:p>
            </p:txBody>
          </p:sp>
        </p:grpSp>
        <p:sp>
          <p:nvSpPr>
            <p:cNvPr id="39948" name="Line 39"/>
            <p:cNvSpPr>
              <a:spLocks noChangeShapeType="1"/>
            </p:cNvSpPr>
            <p:nvPr/>
          </p:nvSpPr>
          <p:spPr bwMode="auto">
            <a:xfrm>
              <a:off x="1565" y="3344"/>
              <a:ext cx="635" cy="0"/>
            </a:xfrm>
            <a:prstGeom prst="line">
              <a:avLst/>
            </a:prstGeom>
            <a:noFill/>
            <a:ln w="9525">
              <a:solidFill>
                <a:schemeClr val="tx1"/>
              </a:solidFill>
              <a:round/>
              <a:headEnd/>
              <a:tailEnd type="triangle" w="med" len="med"/>
            </a:ln>
          </p:spPr>
          <p:txBody>
            <a:bodyPr/>
            <a:lstStyle/>
            <a:p>
              <a:endParaRPr lang="en-US"/>
            </a:p>
          </p:txBody>
        </p:sp>
        <p:sp>
          <p:nvSpPr>
            <p:cNvPr id="39949" name="Line 42"/>
            <p:cNvSpPr>
              <a:spLocks noChangeShapeType="1"/>
            </p:cNvSpPr>
            <p:nvPr/>
          </p:nvSpPr>
          <p:spPr bwMode="auto">
            <a:xfrm>
              <a:off x="46" y="3339"/>
              <a:ext cx="158" cy="0"/>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69"/>
                                        </p:tgtEl>
                                        <p:attrNameLst>
                                          <p:attrName>style.visibility</p:attrName>
                                        </p:attrNameLst>
                                      </p:cBhvr>
                                      <p:to>
                                        <p:strVal val="visible"/>
                                      </p:to>
                                    </p:set>
                                    <p:anim calcmode="lin" valueType="num">
                                      <p:cBhvr additive="base">
                                        <p:cTn id="7" dur="500" fill="hold"/>
                                        <p:tgtEl>
                                          <p:spTgt spid="49169"/>
                                        </p:tgtEl>
                                        <p:attrNameLst>
                                          <p:attrName>ppt_x</p:attrName>
                                        </p:attrNameLst>
                                      </p:cBhvr>
                                      <p:tavLst>
                                        <p:tav tm="0">
                                          <p:val>
                                            <p:strVal val="#ppt_x"/>
                                          </p:val>
                                        </p:tav>
                                        <p:tav tm="100000">
                                          <p:val>
                                            <p:strVal val="#ppt_x"/>
                                          </p:val>
                                        </p:tav>
                                      </p:tavLst>
                                    </p:anim>
                                    <p:anim calcmode="lin" valueType="num">
                                      <p:cBhvr additive="base">
                                        <p:cTn id="8" dur="500" fill="hold"/>
                                        <p:tgtEl>
                                          <p:spTgt spid="491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201"/>
                                        </p:tgtEl>
                                        <p:attrNameLst>
                                          <p:attrName>style.visibility</p:attrName>
                                        </p:attrNameLst>
                                      </p:cBhvr>
                                      <p:to>
                                        <p:strVal val="visible"/>
                                      </p:to>
                                    </p:set>
                                    <p:anim calcmode="lin" valueType="num">
                                      <p:cBhvr additive="base">
                                        <p:cTn id="13" dur="500" fill="hold"/>
                                        <p:tgtEl>
                                          <p:spTgt spid="49201"/>
                                        </p:tgtEl>
                                        <p:attrNameLst>
                                          <p:attrName>ppt_x</p:attrName>
                                        </p:attrNameLst>
                                      </p:cBhvr>
                                      <p:tavLst>
                                        <p:tav tm="0">
                                          <p:val>
                                            <p:strVal val="#ppt_x"/>
                                          </p:val>
                                        </p:tav>
                                        <p:tav tm="100000">
                                          <p:val>
                                            <p:strVal val="#ppt_x"/>
                                          </p:val>
                                        </p:tav>
                                      </p:tavLst>
                                    </p:anim>
                                    <p:anim calcmode="lin" valueType="num">
                                      <p:cBhvr additive="base">
                                        <p:cTn id="14" dur="500" fill="hold"/>
                                        <p:tgtEl>
                                          <p:spTgt spid="492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202"/>
                                        </p:tgtEl>
                                        <p:attrNameLst>
                                          <p:attrName>style.visibility</p:attrName>
                                        </p:attrNameLst>
                                      </p:cBhvr>
                                      <p:to>
                                        <p:strVal val="visible"/>
                                      </p:to>
                                    </p:set>
                                    <p:anim calcmode="lin" valueType="num">
                                      <p:cBhvr additive="base">
                                        <p:cTn id="19" dur="500" fill="hold"/>
                                        <p:tgtEl>
                                          <p:spTgt spid="49202"/>
                                        </p:tgtEl>
                                        <p:attrNameLst>
                                          <p:attrName>ppt_x</p:attrName>
                                        </p:attrNameLst>
                                      </p:cBhvr>
                                      <p:tavLst>
                                        <p:tav tm="0">
                                          <p:val>
                                            <p:strVal val="#ppt_x"/>
                                          </p:val>
                                        </p:tav>
                                        <p:tav tm="100000">
                                          <p:val>
                                            <p:strVal val="#ppt_x"/>
                                          </p:val>
                                        </p:tav>
                                      </p:tavLst>
                                    </p:anim>
                                    <p:anim calcmode="lin" valueType="num">
                                      <p:cBhvr additive="base">
                                        <p:cTn id="20" dur="500" fill="hold"/>
                                        <p:tgtEl>
                                          <p:spTgt spid="492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203"/>
                                        </p:tgtEl>
                                        <p:attrNameLst>
                                          <p:attrName>style.visibility</p:attrName>
                                        </p:attrNameLst>
                                      </p:cBhvr>
                                      <p:to>
                                        <p:strVal val="visible"/>
                                      </p:to>
                                    </p:set>
                                    <p:anim calcmode="lin" valueType="num">
                                      <p:cBhvr additive="base">
                                        <p:cTn id="25" dur="500" fill="hold"/>
                                        <p:tgtEl>
                                          <p:spTgt spid="49203"/>
                                        </p:tgtEl>
                                        <p:attrNameLst>
                                          <p:attrName>ppt_x</p:attrName>
                                        </p:attrNameLst>
                                      </p:cBhvr>
                                      <p:tavLst>
                                        <p:tav tm="0">
                                          <p:val>
                                            <p:strVal val="#ppt_x"/>
                                          </p:val>
                                        </p:tav>
                                        <p:tav tm="100000">
                                          <p:val>
                                            <p:strVal val="#ppt_x"/>
                                          </p:val>
                                        </p:tav>
                                      </p:tavLst>
                                    </p:anim>
                                    <p:anim calcmode="lin" valueType="num">
                                      <p:cBhvr additive="base">
                                        <p:cTn id="26" dur="500" fill="hold"/>
                                        <p:tgtEl>
                                          <p:spTgt spid="492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204"/>
                                        </p:tgtEl>
                                        <p:attrNameLst>
                                          <p:attrName>style.visibility</p:attrName>
                                        </p:attrNameLst>
                                      </p:cBhvr>
                                      <p:to>
                                        <p:strVal val="visible"/>
                                      </p:to>
                                    </p:set>
                                    <p:anim calcmode="lin" valueType="num">
                                      <p:cBhvr additive="base">
                                        <p:cTn id="31" dur="500" fill="hold"/>
                                        <p:tgtEl>
                                          <p:spTgt spid="49204"/>
                                        </p:tgtEl>
                                        <p:attrNameLst>
                                          <p:attrName>ppt_x</p:attrName>
                                        </p:attrNameLst>
                                      </p:cBhvr>
                                      <p:tavLst>
                                        <p:tav tm="0">
                                          <p:val>
                                            <p:strVal val="#ppt_x"/>
                                          </p:val>
                                        </p:tav>
                                        <p:tav tm="100000">
                                          <p:val>
                                            <p:strVal val="#ppt_x"/>
                                          </p:val>
                                        </p:tav>
                                      </p:tavLst>
                                    </p:anim>
                                    <p:anim calcmode="lin" valueType="num">
                                      <p:cBhvr additive="base">
                                        <p:cTn id="32" dur="500" fill="hold"/>
                                        <p:tgtEl>
                                          <p:spTgt spid="492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205"/>
                                        </p:tgtEl>
                                        <p:attrNameLst>
                                          <p:attrName>style.visibility</p:attrName>
                                        </p:attrNameLst>
                                      </p:cBhvr>
                                      <p:to>
                                        <p:strVal val="visible"/>
                                      </p:to>
                                    </p:set>
                                    <p:anim calcmode="lin" valueType="num">
                                      <p:cBhvr additive="base">
                                        <p:cTn id="37" dur="500" fill="hold"/>
                                        <p:tgtEl>
                                          <p:spTgt spid="49205"/>
                                        </p:tgtEl>
                                        <p:attrNameLst>
                                          <p:attrName>ppt_x</p:attrName>
                                        </p:attrNameLst>
                                      </p:cBhvr>
                                      <p:tavLst>
                                        <p:tav tm="0">
                                          <p:val>
                                            <p:strVal val="#ppt_x"/>
                                          </p:val>
                                        </p:tav>
                                        <p:tav tm="100000">
                                          <p:val>
                                            <p:strVal val="#ppt_x"/>
                                          </p:val>
                                        </p:tav>
                                      </p:tavLst>
                                    </p:anim>
                                    <p:anim calcmode="lin" valueType="num">
                                      <p:cBhvr additive="base">
                                        <p:cTn id="38" dur="500" fill="hold"/>
                                        <p:tgtEl>
                                          <p:spTgt spid="492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9200"/>
                                        </p:tgtEl>
                                        <p:attrNameLst>
                                          <p:attrName>style.visibility</p:attrName>
                                        </p:attrNameLst>
                                      </p:cBhvr>
                                      <p:to>
                                        <p:strVal val="visible"/>
                                      </p:to>
                                    </p:set>
                                    <p:anim calcmode="lin" valueType="num">
                                      <p:cBhvr additive="base">
                                        <p:cTn id="43" dur="500" fill="hold"/>
                                        <p:tgtEl>
                                          <p:spTgt spid="49200"/>
                                        </p:tgtEl>
                                        <p:attrNameLst>
                                          <p:attrName>ppt_x</p:attrName>
                                        </p:attrNameLst>
                                      </p:cBhvr>
                                      <p:tavLst>
                                        <p:tav tm="0">
                                          <p:val>
                                            <p:strVal val="#ppt_x"/>
                                          </p:val>
                                        </p:tav>
                                        <p:tav tm="100000">
                                          <p:val>
                                            <p:strVal val="#ppt_x"/>
                                          </p:val>
                                        </p:tav>
                                      </p:tavLst>
                                    </p:anim>
                                    <p:anim calcmode="lin" valueType="num">
                                      <p:cBhvr additive="base">
                                        <p:cTn id="44" dur="500" fill="hold"/>
                                        <p:tgtEl>
                                          <p:spTgt spid="49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a:solidFill>
                  <a:schemeClr val="bg1"/>
                </a:solidFill>
                <a:latin typeface="Calibri" pitchFamily="34" charset="0"/>
              </a:rPr>
              <a:t>Provisioning - From Batch to Manufacturing Request (nominal case)</a:t>
            </a:r>
          </a:p>
          <a:p>
            <a:r>
              <a:rPr lang="en-US" sz="2400">
                <a:solidFill>
                  <a:schemeClr val="bg1"/>
                </a:solidFill>
                <a:latin typeface="Calibri" pitchFamily="34" charset="0"/>
              </a:rPr>
              <a:t>Sl 1/4</a:t>
            </a:r>
            <a:endParaRPr lang="fr-FR" sz="1600">
              <a:solidFill>
                <a:schemeClr val="bg1"/>
              </a:solidFill>
              <a:latin typeface="Calibri" pitchFamily="34" charset="0"/>
            </a:endParaRPr>
          </a:p>
        </p:txBody>
      </p:sp>
      <p:sp>
        <p:nvSpPr>
          <p:cNvPr id="40968" name="Content Placeholder 2"/>
          <p:cNvSpPr>
            <a:spLocks/>
          </p:cNvSpPr>
          <p:nvPr/>
        </p:nvSpPr>
        <p:spPr bwMode="auto">
          <a:xfrm>
            <a:off x="-180975" y="1268413"/>
            <a:ext cx="3600450"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BatchProvisioningJob</a:t>
            </a:r>
          </a:p>
        </p:txBody>
      </p:sp>
      <p:sp>
        <p:nvSpPr>
          <p:cNvPr id="40969" name="Line 10"/>
          <p:cNvSpPr>
            <a:spLocks noChangeShapeType="1"/>
          </p:cNvSpPr>
          <p:nvPr/>
        </p:nvSpPr>
        <p:spPr bwMode="auto">
          <a:xfrm>
            <a:off x="250825" y="1844675"/>
            <a:ext cx="0" cy="4608513"/>
          </a:xfrm>
          <a:prstGeom prst="line">
            <a:avLst/>
          </a:prstGeom>
          <a:noFill/>
          <a:ln w="9525">
            <a:solidFill>
              <a:schemeClr val="tx1"/>
            </a:solidFill>
            <a:round/>
            <a:headEnd/>
            <a:tailEnd type="triangle" w="med" len="med"/>
          </a:ln>
        </p:spPr>
        <p:txBody>
          <a:bodyPr/>
          <a:lstStyle/>
          <a:p>
            <a:endParaRPr lang="en-US"/>
          </a:p>
        </p:txBody>
      </p:sp>
      <p:sp>
        <p:nvSpPr>
          <p:cNvPr id="40970" name="Content Placeholder 2"/>
          <p:cNvSpPr>
            <a:spLocks/>
          </p:cNvSpPr>
          <p:nvPr/>
        </p:nvSpPr>
        <p:spPr bwMode="auto">
          <a:xfrm>
            <a:off x="3059113" y="1268413"/>
            <a:ext cx="38893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ProvisioningLifecycleJob</a:t>
            </a:r>
          </a:p>
        </p:txBody>
      </p:sp>
      <p:sp>
        <p:nvSpPr>
          <p:cNvPr id="40971" name="Line 12"/>
          <p:cNvSpPr>
            <a:spLocks noChangeShapeType="1"/>
          </p:cNvSpPr>
          <p:nvPr/>
        </p:nvSpPr>
        <p:spPr bwMode="auto">
          <a:xfrm>
            <a:off x="3492500" y="1844675"/>
            <a:ext cx="0" cy="4679950"/>
          </a:xfrm>
          <a:prstGeom prst="line">
            <a:avLst/>
          </a:prstGeom>
          <a:noFill/>
          <a:ln w="9525">
            <a:solidFill>
              <a:schemeClr val="tx1"/>
            </a:solidFill>
            <a:round/>
            <a:headEnd/>
            <a:tailEnd type="triangle" w="med" len="med"/>
          </a:ln>
        </p:spPr>
        <p:txBody>
          <a:bodyPr/>
          <a:lstStyle/>
          <a:p>
            <a:endParaRPr lang="en-US"/>
          </a:p>
        </p:txBody>
      </p:sp>
      <p:sp>
        <p:nvSpPr>
          <p:cNvPr id="40972" name="Content Placeholder 2"/>
          <p:cNvSpPr>
            <a:spLocks/>
          </p:cNvSpPr>
          <p:nvPr/>
        </p:nvSpPr>
        <p:spPr bwMode="auto">
          <a:xfrm>
            <a:off x="6443663" y="1268413"/>
            <a:ext cx="287972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Manufacturing</a:t>
            </a:r>
          </a:p>
        </p:txBody>
      </p:sp>
      <p:sp>
        <p:nvSpPr>
          <p:cNvPr id="40973" name="Line 14"/>
          <p:cNvSpPr>
            <a:spLocks noChangeShapeType="1"/>
          </p:cNvSpPr>
          <p:nvPr/>
        </p:nvSpPr>
        <p:spPr bwMode="auto">
          <a:xfrm>
            <a:off x="6877050" y="1844675"/>
            <a:ext cx="0" cy="4537075"/>
          </a:xfrm>
          <a:prstGeom prst="line">
            <a:avLst/>
          </a:prstGeom>
          <a:noFill/>
          <a:ln w="9525">
            <a:solidFill>
              <a:schemeClr val="tx1"/>
            </a:solidFill>
            <a:round/>
            <a:headEnd/>
            <a:tailEnd type="triangle" w="med" len="med"/>
          </a:ln>
        </p:spPr>
        <p:txBody>
          <a:bodyPr/>
          <a:lstStyle/>
          <a:p>
            <a:endParaRPr lang="en-US"/>
          </a:p>
        </p:txBody>
      </p:sp>
      <p:sp>
        <p:nvSpPr>
          <p:cNvPr id="40979" name="Text Box 20"/>
          <p:cNvSpPr txBox="1">
            <a:spLocks noChangeArrowheads="1"/>
          </p:cNvSpPr>
          <p:nvPr/>
        </p:nvSpPr>
        <p:spPr bwMode="auto">
          <a:xfrm>
            <a:off x="6918325" y="4102100"/>
            <a:ext cx="2262188" cy="457200"/>
          </a:xfrm>
          <a:prstGeom prst="rect">
            <a:avLst/>
          </a:prstGeom>
          <a:noFill/>
          <a:ln w="9525">
            <a:noFill/>
            <a:miter lim="800000"/>
            <a:headEnd/>
            <a:tailEnd/>
          </a:ln>
        </p:spPr>
        <p:txBody>
          <a:bodyPr wrap="none">
            <a:spAutoFit/>
          </a:bodyPr>
          <a:lstStyle/>
          <a:p>
            <a:r>
              <a:rPr lang="fr-FR" sz="1200" b="1">
                <a:latin typeface="Calibri" pitchFamily="34" charset="0"/>
              </a:rPr>
              <a:t>8) Treat PMRs</a:t>
            </a:r>
          </a:p>
          <a:p>
            <a:r>
              <a:rPr lang="fr-FR" sz="1200" b="1">
                <a:latin typeface="Calibri" pitchFamily="34" charset="0"/>
              </a:rPr>
              <a:t>    a) PMR Finished =&gt; Publish mF</a:t>
            </a:r>
          </a:p>
        </p:txBody>
      </p:sp>
      <p:sp>
        <p:nvSpPr>
          <p:cNvPr id="40980" name="Text Box 21"/>
          <p:cNvSpPr txBox="1">
            <a:spLocks noChangeArrowheads="1"/>
          </p:cNvSpPr>
          <p:nvPr/>
        </p:nvSpPr>
        <p:spPr bwMode="auto">
          <a:xfrm>
            <a:off x="3502025" y="4533900"/>
            <a:ext cx="2359025" cy="639763"/>
          </a:xfrm>
          <a:prstGeom prst="rect">
            <a:avLst/>
          </a:prstGeom>
          <a:noFill/>
          <a:ln w="9525">
            <a:noFill/>
            <a:miter lim="800000"/>
            <a:headEnd/>
            <a:tailEnd/>
          </a:ln>
        </p:spPr>
        <p:txBody>
          <a:bodyPr wrap="none">
            <a:spAutoFit/>
          </a:bodyPr>
          <a:lstStyle/>
          <a:p>
            <a:r>
              <a:rPr lang="fr-FR" sz="1200" b="1">
                <a:latin typeface="Calibri" pitchFamily="34" charset="0"/>
              </a:rPr>
              <a:t>9) Get updated mFs</a:t>
            </a:r>
          </a:p>
          <a:p>
            <a:r>
              <a:rPr lang="fr-FR" sz="1200" b="1">
                <a:latin typeface="Calibri" pitchFamily="34" charset="0"/>
              </a:rPr>
              <a:t>    a) mF published =&gt; FPR Finished</a:t>
            </a:r>
          </a:p>
          <a:p>
            <a:r>
              <a:rPr lang="fr-FR" sz="1200" b="1">
                <a:latin typeface="Calibri" pitchFamily="34" charset="0"/>
              </a:rPr>
              <a:t>   </a:t>
            </a:r>
          </a:p>
        </p:txBody>
      </p:sp>
      <p:sp>
        <p:nvSpPr>
          <p:cNvPr id="40981" name="Text Box 23"/>
          <p:cNvSpPr txBox="1">
            <a:spLocks noChangeArrowheads="1"/>
          </p:cNvSpPr>
          <p:nvPr/>
        </p:nvSpPr>
        <p:spPr bwMode="auto">
          <a:xfrm>
            <a:off x="250825" y="5589588"/>
            <a:ext cx="3025775" cy="639762"/>
          </a:xfrm>
          <a:prstGeom prst="rect">
            <a:avLst/>
          </a:prstGeom>
          <a:noFill/>
          <a:ln w="9525">
            <a:noFill/>
            <a:miter lim="800000"/>
            <a:headEnd/>
            <a:tailEnd/>
          </a:ln>
        </p:spPr>
        <p:txBody>
          <a:bodyPr wrap="none">
            <a:spAutoFit/>
          </a:bodyPr>
          <a:lstStyle/>
          <a:p>
            <a:r>
              <a:rPr lang="fr-FR" sz="1200" b="1">
                <a:latin typeface="Calibri" pitchFamily="34" charset="0"/>
              </a:rPr>
              <a:t>11) Get updated SIPRs</a:t>
            </a:r>
          </a:p>
          <a:p>
            <a:r>
              <a:rPr lang="fr-FR" sz="1200" b="1">
                <a:latin typeface="Calibri" pitchFamily="34" charset="0"/>
              </a:rPr>
              <a:t>    a) SIPR finished =&gt; SI Provisioned</a:t>
            </a:r>
          </a:p>
          <a:p>
            <a:r>
              <a:rPr lang="fr-FR" sz="1200" b="1">
                <a:latin typeface="Calibri" pitchFamily="34" charset="0"/>
              </a:rPr>
              <a:t>         All SIs provisioned =&gt; Batch Provisioned</a:t>
            </a:r>
          </a:p>
        </p:txBody>
      </p:sp>
      <p:sp>
        <p:nvSpPr>
          <p:cNvPr id="40982" name="Text Box 25"/>
          <p:cNvSpPr txBox="1">
            <a:spLocks noChangeArrowheads="1"/>
          </p:cNvSpPr>
          <p:nvPr/>
        </p:nvSpPr>
        <p:spPr bwMode="auto">
          <a:xfrm>
            <a:off x="3492500" y="3611563"/>
            <a:ext cx="184150" cy="274637"/>
          </a:xfrm>
          <a:prstGeom prst="rect">
            <a:avLst/>
          </a:prstGeom>
          <a:noFill/>
          <a:ln w="9525">
            <a:noFill/>
            <a:miter lim="800000"/>
            <a:headEnd/>
            <a:tailEnd/>
          </a:ln>
        </p:spPr>
        <p:txBody>
          <a:bodyPr wrap="none">
            <a:spAutoFit/>
          </a:bodyPr>
          <a:lstStyle/>
          <a:p>
            <a:endParaRPr lang="en-US" sz="1200" b="1">
              <a:latin typeface="Calibri" pitchFamily="34" charset="0"/>
            </a:endParaRPr>
          </a:p>
        </p:txBody>
      </p:sp>
      <p:sp>
        <p:nvSpPr>
          <p:cNvPr id="40983" name="Text Box 30"/>
          <p:cNvSpPr txBox="1">
            <a:spLocks noChangeArrowheads="1"/>
          </p:cNvSpPr>
          <p:nvPr/>
        </p:nvSpPr>
        <p:spPr bwMode="auto">
          <a:xfrm>
            <a:off x="3502025" y="5151438"/>
            <a:ext cx="2613025" cy="639762"/>
          </a:xfrm>
          <a:prstGeom prst="rect">
            <a:avLst/>
          </a:prstGeom>
          <a:noFill/>
          <a:ln w="9525">
            <a:noFill/>
            <a:miter lim="800000"/>
            <a:headEnd/>
            <a:tailEnd/>
          </a:ln>
        </p:spPr>
        <p:txBody>
          <a:bodyPr wrap="none">
            <a:spAutoFit/>
          </a:bodyPr>
          <a:lstStyle/>
          <a:p>
            <a:r>
              <a:rPr lang="fr-FR" sz="1200" b="1">
                <a:latin typeface="Calibri" pitchFamily="34" charset="0"/>
              </a:rPr>
              <a:t>10) Get updated FPRs</a:t>
            </a:r>
          </a:p>
          <a:p>
            <a:r>
              <a:rPr lang="fr-FR" sz="1200" b="1">
                <a:latin typeface="Calibri" pitchFamily="34" charset="0"/>
              </a:rPr>
              <a:t>    a) All FPRs Finished =&gt; SIPR Finished</a:t>
            </a:r>
          </a:p>
          <a:p>
            <a:r>
              <a:rPr lang="fr-FR" sz="1200" b="1">
                <a:latin typeface="Calibri" pitchFamily="34" charset="0"/>
              </a:rPr>
              <a:t>   </a:t>
            </a:r>
          </a:p>
        </p:txBody>
      </p:sp>
      <p:grpSp>
        <p:nvGrpSpPr>
          <p:cNvPr id="41003" name="Group 43"/>
          <p:cNvGrpSpPr>
            <a:grpSpLocks/>
          </p:cNvGrpSpPr>
          <p:nvPr/>
        </p:nvGrpSpPr>
        <p:grpSpPr bwMode="auto">
          <a:xfrm>
            <a:off x="3494088" y="981075"/>
            <a:ext cx="4533900" cy="3324225"/>
            <a:chOff x="2201" y="618"/>
            <a:chExt cx="2856" cy="2094"/>
          </a:xfrm>
        </p:grpSpPr>
        <p:sp>
          <p:nvSpPr>
            <p:cNvPr id="40967" name="Text Box 8"/>
            <p:cNvSpPr txBox="1">
              <a:spLocks noChangeArrowheads="1"/>
            </p:cNvSpPr>
            <p:nvPr/>
          </p:nvSpPr>
          <p:spPr bwMode="auto">
            <a:xfrm>
              <a:off x="4649" y="62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0978" name="Text Box 19"/>
            <p:cNvSpPr txBox="1">
              <a:spLocks noChangeArrowheads="1"/>
            </p:cNvSpPr>
            <p:nvPr/>
          </p:nvSpPr>
          <p:spPr bwMode="auto">
            <a:xfrm>
              <a:off x="2201" y="2539"/>
              <a:ext cx="727" cy="173"/>
            </a:xfrm>
            <a:prstGeom prst="rect">
              <a:avLst/>
            </a:prstGeom>
            <a:noFill/>
            <a:ln w="9525">
              <a:noFill/>
              <a:miter lim="800000"/>
              <a:headEnd/>
              <a:tailEnd/>
            </a:ln>
          </p:spPr>
          <p:txBody>
            <a:bodyPr wrap="none">
              <a:spAutoFit/>
            </a:bodyPr>
            <a:lstStyle/>
            <a:p>
              <a:r>
                <a:rPr lang="fr-FR" sz="1200" b="1">
                  <a:latin typeface="Calibri" pitchFamily="34" charset="0"/>
                </a:rPr>
                <a:t>7) Create PMRs</a:t>
              </a:r>
            </a:p>
          </p:txBody>
        </p:sp>
        <p:sp>
          <p:nvSpPr>
            <p:cNvPr id="40988" name="Line 36"/>
            <p:cNvSpPr>
              <a:spLocks noChangeShapeType="1"/>
            </p:cNvSpPr>
            <p:nvPr/>
          </p:nvSpPr>
          <p:spPr bwMode="auto">
            <a:xfrm>
              <a:off x="3833" y="754"/>
              <a:ext cx="816" cy="0"/>
            </a:xfrm>
            <a:prstGeom prst="line">
              <a:avLst/>
            </a:prstGeom>
            <a:noFill/>
            <a:ln w="9525">
              <a:solidFill>
                <a:schemeClr val="tx1"/>
              </a:solidFill>
              <a:round/>
              <a:headEnd/>
              <a:tailEnd/>
            </a:ln>
          </p:spPr>
          <p:txBody>
            <a:bodyPr/>
            <a:lstStyle/>
            <a:p>
              <a:endParaRPr lang="en-US"/>
            </a:p>
          </p:txBody>
        </p:sp>
        <p:sp>
          <p:nvSpPr>
            <p:cNvPr id="40992" name="Text Box 41"/>
            <p:cNvSpPr txBox="1">
              <a:spLocks noChangeArrowheads="1"/>
            </p:cNvSpPr>
            <p:nvPr/>
          </p:nvSpPr>
          <p:spPr bwMode="auto">
            <a:xfrm>
              <a:off x="4513" y="618"/>
              <a:ext cx="164" cy="173"/>
            </a:xfrm>
            <a:prstGeom prst="rect">
              <a:avLst/>
            </a:prstGeom>
            <a:noFill/>
            <a:ln w="9525">
              <a:noFill/>
              <a:miter lim="800000"/>
              <a:headEnd/>
              <a:tailEnd/>
            </a:ln>
          </p:spPr>
          <p:txBody>
            <a:bodyPr wrap="none">
              <a:spAutoFit/>
            </a:bodyPr>
            <a:lstStyle/>
            <a:p>
              <a:r>
                <a:rPr lang="fr-FR" sz="1200" b="1">
                  <a:latin typeface="Calibri" pitchFamily="34" charset="0"/>
                </a:rPr>
                <a:t>*</a:t>
              </a:r>
            </a:p>
          </p:txBody>
        </p:sp>
      </p:grpSp>
      <p:grpSp>
        <p:nvGrpSpPr>
          <p:cNvPr id="41004" name="Group 44"/>
          <p:cNvGrpSpPr>
            <a:grpSpLocks/>
          </p:cNvGrpSpPr>
          <p:nvPr/>
        </p:nvGrpSpPr>
        <p:grpSpPr bwMode="auto">
          <a:xfrm>
            <a:off x="250825" y="981075"/>
            <a:ext cx="2206625" cy="1539875"/>
            <a:chOff x="158" y="618"/>
            <a:chExt cx="1390" cy="970"/>
          </a:xfrm>
        </p:grpSpPr>
        <p:sp>
          <p:nvSpPr>
            <p:cNvPr id="40962" name="Text Box 3"/>
            <p:cNvSpPr txBox="1">
              <a:spLocks noChangeArrowheads="1"/>
            </p:cNvSpPr>
            <p:nvPr/>
          </p:nvSpPr>
          <p:spPr bwMode="auto">
            <a:xfrm>
              <a:off x="188" y="627"/>
              <a:ext cx="424" cy="218"/>
            </a:xfrm>
            <a:prstGeom prst="rect">
              <a:avLst/>
            </a:prstGeom>
            <a:noFill/>
            <a:ln w="9525">
              <a:solidFill>
                <a:schemeClr val="tx1"/>
              </a:solidFill>
              <a:miter lim="800000"/>
              <a:headEnd/>
              <a:tailEnd/>
            </a:ln>
          </p:spPr>
          <p:txBody>
            <a:bodyPr wrap="none">
              <a:spAutoFit/>
            </a:bodyPr>
            <a:lstStyle/>
            <a:p>
              <a:r>
                <a:rPr lang="fr-FR" sz="1600" b="1">
                  <a:latin typeface="Calibri" pitchFamily="34" charset="0"/>
                </a:rPr>
                <a:t>Batch</a:t>
              </a:r>
            </a:p>
          </p:txBody>
        </p:sp>
        <p:sp>
          <p:nvSpPr>
            <p:cNvPr id="40963" name="Text Box 4"/>
            <p:cNvSpPr txBox="1">
              <a:spLocks noChangeArrowheads="1"/>
            </p:cNvSpPr>
            <p:nvPr/>
          </p:nvSpPr>
          <p:spPr bwMode="auto">
            <a:xfrm>
              <a:off x="930" y="62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a:t>
              </a:r>
            </a:p>
          </p:txBody>
        </p:sp>
        <p:sp>
          <p:nvSpPr>
            <p:cNvPr id="40974" name="Text Box 15"/>
            <p:cNvSpPr txBox="1">
              <a:spLocks noChangeArrowheads="1"/>
            </p:cNvSpPr>
            <p:nvPr/>
          </p:nvSpPr>
          <p:spPr bwMode="auto">
            <a:xfrm>
              <a:off x="158" y="1162"/>
              <a:ext cx="1390" cy="173"/>
            </a:xfrm>
            <a:prstGeom prst="rect">
              <a:avLst/>
            </a:prstGeom>
            <a:noFill/>
            <a:ln w="9525">
              <a:noFill/>
              <a:miter lim="800000"/>
              <a:headEnd/>
              <a:tailEnd/>
            </a:ln>
          </p:spPr>
          <p:txBody>
            <a:bodyPr wrap="none">
              <a:spAutoFit/>
            </a:bodyPr>
            <a:lstStyle/>
            <a:p>
              <a:r>
                <a:rPr lang="fr-FR" sz="1200" b="1">
                  <a:latin typeface="Calibri" pitchFamily="34" charset="0"/>
                </a:rPr>
                <a:t>1) Get Batches Out Of Sync Prov</a:t>
              </a:r>
            </a:p>
          </p:txBody>
        </p:sp>
        <p:sp>
          <p:nvSpPr>
            <p:cNvPr id="40975" name="Text Box 16"/>
            <p:cNvSpPr txBox="1">
              <a:spLocks noChangeArrowheads="1"/>
            </p:cNvSpPr>
            <p:nvPr/>
          </p:nvSpPr>
          <p:spPr bwMode="auto">
            <a:xfrm>
              <a:off x="158" y="1300"/>
              <a:ext cx="1354" cy="288"/>
            </a:xfrm>
            <a:prstGeom prst="rect">
              <a:avLst/>
            </a:prstGeom>
            <a:noFill/>
            <a:ln w="9525">
              <a:noFill/>
              <a:miter lim="800000"/>
              <a:headEnd/>
              <a:tailEnd/>
            </a:ln>
          </p:spPr>
          <p:txBody>
            <a:bodyPr wrap="none">
              <a:spAutoFit/>
            </a:bodyPr>
            <a:lstStyle/>
            <a:p>
              <a:r>
                <a:rPr lang="fr-FR" sz="1200" b="1">
                  <a:latin typeface="Calibri" pitchFamily="34" charset="0"/>
                </a:rPr>
                <a:t>2) Get SIs Out Of Sync Prov</a:t>
              </a:r>
            </a:p>
            <a:p>
              <a:r>
                <a:rPr lang="fr-FR" sz="1200" b="1">
                  <a:latin typeface="Calibri" pitchFamily="34" charset="0"/>
                </a:rPr>
                <a:t>     a) case NEW_SI : create SIPR</a:t>
              </a:r>
            </a:p>
          </p:txBody>
        </p:sp>
        <p:sp>
          <p:nvSpPr>
            <p:cNvPr id="40984" name="Line 32"/>
            <p:cNvSpPr>
              <a:spLocks noChangeShapeType="1"/>
            </p:cNvSpPr>
            <p:nvPr/>
          </p:nvSpPr>
          <p:spPr bwMode="auto">
            <a:xfrm>
              <a:off x="612" y="754"/>
              <a:ext cx="317" cy="0"/>
            </a:xfrm>
            <a:prstGeom prst="line">
              <a:avLst/>
            </a:prstGeom>
            <a:noFill/>
            <a:ln w="9525">
              <a:solidFill>
                <a:schemeClr val="tx1"/>
              </a:solidFill>
              <a:round/>
              <a:headEnd/>
              <a:tailEnd/>
            </a:ln>
          </p:spPr>
          <p:txBody>
            <a:bodyPr/>
            <a:lstStyle/>
            <a:p>
              <a:endParaRPr lang="en-US"/>
            </a:p>
          </p:txBody>
        </p:sp>
        <p:sp>
          <p:nvSpPr>
            <p:cNvPr id="40989" name="Text Box 38"/>
            <p:cNvSpPr txBox="1">
              <a:spLocks noChangeArrowheads="1"/>
            </p:cNvSpPr>
            <p:nvPr/>
          </p:nvSpPr>
          <p:spPr bwMode="auto">
            <a:xfrm>
              <a:off x="793" y="626"/>
              <a:ext cx="164" cy="173"/>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0993" name="Text Box 42"/>
            <p:cNvSpPr txBox="1">
              <a:spLocks noChangeArrowheads="1"/>
            </p:cNvSpPr>
            <p:nvPr/>
          </p:nvSpPr>
          <p:spPr bwMode="auto">
            <a:xfrm>
              <a:off x="584" y="618"/>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grpSp>
      <p:grpSp>
        <p:nvGrpSpPr>
          <p:cNvPr id="41005" name="Group 45"/>
          <p:cNvGrpSpPr>
            <a:grpSpLocks/>
          </p:cNvGrpSpPr>
          <p:nvPr/>
        </p:nvGrpSpPr>
        <p:grpSpPr bwMode="auto">
          <a:xfrm>
            <a:off x="2051050" y="981075"/>
            <a:ext cx="2971800" cy="2303463"/>
            <a:chOff x="1292" y="618"/>
            <a:chExt cx="1872" cy="1451"/>
          </a:xfrm>
        </p:grpSpPr>
        <p:sp>
          <p:nvSpPr>
            <p:cNvPr id="40985" name="Line 33"/>
            <p:cNvSpPr>
              <a:spLocks noChangeShapeType="1"/>
            </p:cNvSpPr>
            <p:nvPr/>
          </p:nvSpPr>
          <p:spPr bwMode="auto">
            <a:xfrm>
              <a:off x="1338" y="754"/>
              <a:ext cx="363" cy="0"/>
            </a:xfrm>
            <a:prstGeom prst="line">
              <a:avLst/>
            </a:prstGeom>
            <a:noFill/>
            <a:ln w="9525">
              <a:solidFill>
                <a:schemeClr val="tx1"/>
              </a:solidFill>
              <a:round/>
              <a:headEnd/>
              <a:tailEnd/>
            </a:ln>
          </p:spPr>
          <p:txBody>
            <a:bodyPr/>
            <a:lstStyle/>
            <a:p>
              <a:endParaRPr lang="en-US"/>
            </a:p>
          </p:txBody>
        </p:sp>
        <p:sp>
          <p:nvSpPr>
            <p:cNvPr id="40995" name="Text Box 44"/>
            <p:cNvSpPr txBox="1">
              <a:spLocks noChangeArrowheads="1"/>
            </p:cNvSpPr>
            <p:nvPr/>
          </p:nvSpPr>
          <p:spPr bwMode="auto">
            <a:xfrm>
              <a:off x="1292" y="618"/>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0964" name="Text Box 5"/>
            <p:cNvSpPr txBox="1">
              <a:spLocks noChangeArrowheads="1"/>
            </p:cNvSpPr>
            <p:nvPr/>
          </p:nvSpPr>
          <p:spPr bwMode="auto">
            <a:xfrm>
              <a:off x="1701" y="62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SIPR</a:t>
              </a:r>
            </a:p>
          </p:txBody>
        </p:sp>
        <p:sp>
          <p:nvSpPr>
            <p:cNvPr id="40965" name="Text Box 6"/>
            <p:cNvSpPr txBox="1">
              <a:spLocks noChangeArrowheads="1"/>
            </p:cNvSpPr>
            <p:nvPr/>
          </p:nvSpPr>
          <p:spPr bwMode="auto">
            <a:xfrm>
              <a:off x="2563" y="62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0976" name="Text Box 17"/>
            <p:cNvSpPr txBox="1">
              <a:spLocks noChangeArrowheads="1"/>
            </p:cNvSpPr>
            <p:nvPr/>
          </p:nvSpPr>
          <p:spPr bwMode="auto">
            <a:xfrm>
              <a:off x="2200" y="1781"/>
              <a:ext cx="964" cy="288"/>
            </a:xfrm>
            <a:prstGeom prst="rect">
              <a:avLst/>
            </a:prstGeom>
            <a:noFill/>
            <a:ln w="9525">
              <a:noFill/>
              <a:miter lim="800000"/>
              <a:headEnd/>
              <a:tailEnd/>
            </a:ln>
          </p:spPr>
          <p:txBody>
            <a:bodyPr wrap="none">
              <a:spAutoFit/>
            </a:bodyPr>
            <a:lstStyle/>
            <a:p>
              <a:r>
                <a:rPr lang="fr-FR" sz="1200" b="1">
                  <a:latin typeface="Calibri" pitchFamily="34" charset="0"/>
                </a:rPr>
                <a:t>3) Get Pending SIPRs </a:t>
              </a:r>
            </a:p>
            <a:p>
              <a:r>
                <a:rPr lang="fr-FR" sz="1200" b="1">
                  <a:latin typeface="Calibri" pitchFamily="34" charset="0"/>
                </a:rPr>
                <a:t>     Create (*) FPRs</a:t>
              </a:r>
            </a:p>
          </p:txBody>
        </p:sp>
        <p:sp>
          <p:nvSpPr>
            <p:cNvPr id="40986" name="Line 34"/>
            <p:cNvSpPr>
              <a:spLocks noChangeShapeType="1"/>
            </p:cNvSpPr>
            <p:nvPr/>
          </p:nvSpPr>
          <p:spPr bwMode="auto">
            <a:xfrm>
              <a:off x="2109" y="754"/>
              <a:ext cx="453" cy="0"/>
            </a:xfrm>
            <a:prstGeom prst="line">
              <a:avLst/>
            </a:prstGeom>
            <a:noFill/>
            <a:ln w="9525">
              <a:solidFill>
                <a:schemeClr val="tx1"/>
              </a:solidFill>
              <a:round/>
              <a:headEnd/>
              <a:tailEnd/>
            </a:ln>
          </p:spPr>
          <p:txBody>
            <a:bodyPr/>
            <a:lstStyle/>
            <a:p>
              <a:endParaRPr lang="en-US"/>
            </a:p>
          </p:txBody>
        </p:sp>
        <p:sp>
          <p:nvSpPr>
            <p:cNvPr id="40990" name="Text Box 39"/>
            <p:cNvSpPr txBox="1">
              <a:spLocks noChangeArrowheads="1"/>
            </p:cNvSpPr>
            <p:nvPr/>
          </p:nvSpPr>
          <p:spPr bwMode="auto">
            <a:xfrm>
              <a:off x="2426" y="626"/>
              <a:ext cx="164" cy="173"/>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0994" name="Text Box 43"/>
            <p:cNvSpPr txBox="1">
              <a:spLocks noChangeArrowheads="1"/>
            </p:cNvSpPr>
            <p:nvPr/>
          </p:nvSpPr>
          <p:spPr bwMode="auto">
            <a:xfrm>
              <a:off x="1565" y="618"/>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0996" name="Text Box 45"/>
            <p:cNvSpPr txBox="1">
              <a:spLocks noChangeArrowheads="1"/>
            </p:cNvSpPr>
            <p:nvPr/>
          </p:nvSpPr>
          <p:spPr bwMode="auto">
            <a:xfrm>
              <a:off x="2081" y="626"/>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grpSp>
      <p:grpSp>
        <p:nvGrpSpPr>
          <p:cNvPr id="41002" name="Group 42"/>
          <p:cNvGrpSpPr>
            <a:grpSpLocks/>
          </p:cNvGrpSpPr>
          <p:nvPr/>
        </p:nvGrpSpPr>
        <p:grpSpPr bwMode="auto">
          <a:xfrm>
            <a:off x="3492500" y="981075"/>
            <a:ext cx="2808288" cy="2689225"/>
            <a:chOff x="2200" y="618"/>
            <a:chExt cx="1769" cy="1694"/>
          </a:xfrm>
        </p:grpSpPr>
        <p:sp>
          <p:nvSpPr>
            <p:cNvPr id="40966" name="Text Box 7"/>
            <p:cNvSpPr txBox="1">
              <a:spLocks noChangeArrowheads="1"/>
            </p:cNvSpPr>
            <p:nvPr/>
          </p:nvSpPr>
          <p:spPr bwMode="auto">
            <a:xfrm>
              <a:off x="3424" y="627"/>
              <a:ext cx="408" cy="218"/>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0977" name="Text Box 18"/>
            <p:cNvSpPr txBox="1">
              <a:spLocks noChangeArrowheads="1"/>
            </p:cNvSpPr>
            <p:nvPr/>
          </p:nvSpPr>
          <p:spPr bwMode="auto">
            <a:xfrm>
              <a:off x="2200" y="2024"/>
              <a:ext cx="1036" cy="288"/>
            </a:xfrm>
            <a:prstGeom prst="rect">
              <a:avLst/>
            </a:prstGeom>
            <a:noFill/>
            <a:ln w="9525">
              <a:noFill/>
              <a:miter lim="800000"/>
              <a:headEnd/>
              <a:tailEnd/>
            </a:ln>
          </p:spPr>
          <p:txBody>
            <a:bodyPr wrap="none">
              <a:spAutoFit/>
            </a:bodyPr>
            <a:lstStyle/>
            <a:p>
              <a:r>
                <a:rPr lang="fr-FR" sz="1200" b="1">
                  <a:latin typeface="Calibri" pitchFamily="34" charset="0"/>
                </a:rPr>
                <a:t>4) Create mFs</a:t>
              </a:r>
            </a:p>
            <a:p>
              <a:r>
                <a:rPr lang="fr-FR" sz="1200" b="1">
                  <a:latin typeface="Calibri" pitchFamily="34" charset="0"/>
                </a:rPr>
                <a:t>     Bind FPRs to mFs (*)</a:t>
              </a:r>
            </a:p>
          </p:txBody>
        </p:sp>
        <p:sp>
          <p:nvSpPr>
            <p:cNvPr id="40987" name="Line 35"/>
            <p:cNvSpPr>
              <a:spLocks noChangeShapeType="1"/>
            </p:cNvSpPr>
            <p:nvPr/>
          </p:nvSpPr>
          <p:spPr bwMode="auto">
            <a:xfrm>
              <a:off x="2971" y="754"/>
              <a:ext cx="453" cy="0"/>
            </a:xfrm>
            <a:prstGeom prst="line">
              <a:avLst/>
            </a:prstGeom>
            <a:noFill/>
            <a:ln w="9525">
              <a:solidFill>
                <a:schemeClr val="tx1"/>
              </a:solidFill>
              <a:round/>
              <a:headEnd/>
              <a:tailEnd/>
            </a:ln>
          </p:spPr>
          <p:txBody>
            <a:bodyPr/>
            <a:lstStyle/>
            <a:p>
              <a:endParaRPr lang="en-US"/>
            </a:p>
          </p:txBody>
        </p:sp>
        <p:sp>
          <p:nvSpPr>
            <p:cNvPr id="40991" name="Text Box 40"/>
            <p:cNvSpPr txBox="1">
              <a:spLocks noChangeArrowheads="1"/>
            </p:cNvSpPr>
            <p:nvPr/>
          </p:nvSpPr>
          <p:spPr bwMode="auto">
            <a:xfrm>
              <a:off x="2943" y="618"/>
              <a:ext cx="164" cy="173"/>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0997" name="Text Box 46"/>
            <p:cNvSpPr txBox="1">
              <a:spLocks noChangeArrowheads="1"/>
            </p:cNvSpPr>
            <p:nvPr/>
          </p:nvSpPr>
          <p:spPr bwMode="auto">
            <a:xfrm>
              <a:off x="3306" y="618"/>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0998" name="Text Box 47"/>
            <p:cNvSpPr txBox="1">
              <a:spLocks noChangeArrowheads="1"/>
            </p:cNvSpPr>
            <p:nvPr/>
          </p:nvSpPr>
          <p:spPr bwMode="auto">
            <a:xfrm>
              <a:off x="3805" y="618"/>
              <a:ext cx="164" cy="173"/>
            </a:xfrm>
            <a:prstGeom prst="rect">
              <a:avLst/>
            </a:prstGeom>
            <a:noFill/>
            <a:ln w="9525">
              <a:noFill/>
              <a:miter lim="800000"/>
              <a:headEnd/>
              <a:tailEnd/>
            </a:ln>
          </p:spPr>
          <p:txBody>
            <a:bodyPr wrap="none">
              <a:spAutoFit/>
            </a:bodyPr>
            <a:lstStyle/>
            <a:p>
              <a:r>
                <a:rPr lang="fr-FR" sz="1200" b="1">
                  <a:latin typeface="Calibri" pitchFamily="34"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4"/>
                                        </p:tgtEl>
                                        <p:attrNameLst>
                                          <p:attrName>style.visibility</p:attrName>
                                        </p:attrNameLst>
                                      </p:cBhvr>
                                      <p:to>
                                        <p:strVal val="visible"/>
                                      </p:to>
                                    </p:set>
                                    <p:anim calcmode="lin" valueType="num">
                                      <p:cBhvr additive="base">
                                        <p:cTn id="7" dur="500" fill="hold"/>
                                        <p:tgtEl>
                                          <p:spTgt spid="41004"/>
                                        </p:tgtEl>
                                        <p:attrNameLst>
                                          <p:attrName>ppt_x</p:attrName>
                                        </p:attrNameLst>
                                      </p:cBhvr>
                                      <p:tavLst>
                                        <p:tav tm="0">
                                          <p:val>
                                            <p:strVal val="#ppt_x"/>
                                          </p:val>
                                        </p:tav>
                                        <p:tav tm="100000">
                                          <p:val>
                                            <p:strVal val="#ppt_x"/>
                                          </p:val>
                                        </p:tav>
                                      </p:tavLst>
                                    </p:anim>
                                    <p:anim calcmode="lin" valueType="num">
                                      <p:cBhvr additive="base">
                                        <p:cTn id="8" dur="500" fill="hold"/>
                                        <p:tgtEl>
                                          <p:spTgt spid="410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5"/>
                                        </p:tgtEl>
                                        <p:attrNameLst>
                                          <p:attrName>style.visibility</p:attrName>
                                        </p:attrNameLst>
                                      </p:cBhvr>
                                      <p:to>
                                        <p:strVal val="visible"/>
                                      </p:to>
                                    </p:set>
                                    <p:anim calcmode="lin" valueType="num">
                                      <p:cBhvr additive="base">
                                        <p:cTn id="13" dur="500" fill="hold"/>
                                        <p:tgtEl>
                                          <p:spTgt spid="41005"/>
                                        </p:tgtEl>
                                        <p:attrNameLst>
                                          <p:attrName>ppt_x</p:attrName>
                                        </p:attrNameLst>
                                      </p:cBhvr>
                                      <p:tavLst>
                                        <p:tav tm="0">
                                          <p:val>
                                            <p:strVal val="#ppt_x"/>
                                          </p:val>
                                        </p:tav>
                                        <p:tav tm="100000">
                                          <p:val>
                                            <p:strVal val="#ppt_x"/>
                                          </p:val>
                                        </p:tav>
                                      </p:tavLst>
                                    </p:anim>
                                    <p:anim calcmode="lin" valueType="num">
                                      <p:cBhvr additive="base">
                                        <p:cTn id="14" dur="500" fill="hold"/>
                                        <p:tgtEl>
                                          <p:spTgt spid="410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2"/>
                                        </p:tgtEl>
                                        <p:attrNameLst>
                                          <p:attrName>style.visibility</p:attrName>
                                        </p:attrNameLst>
                                      </p:cBhvr>
                                      <p:to>
                                        <p:strVal val="visible"/>
                                      </p:to>
                                    </p:set>
                                    <p:anim calcmode="lin" valueType="num">
                                      <p:cBhvr additive="base">
                                        <p:cTn id="19" dur="500" fill="hold"/>
                                        <p:tgtEl>
                                          <p:spTgt spid="41002"/>
                                        </p:tgtEl>
                                        <p:attrNameLst>
                                          <p:attrName>ppt_x</p:attrName>
                                        </p:attrNameLst>
                                      </p:cBhvr>
                                      <p:tavLst>
                                        <p:tav tm="0">
                                          <p:val>
                                            <p:strVal val="#ppt_x"/>
                                          </p:val>
                                        </p:tav>
                                        <p:tav tm="100000">
                                          <p:val>
                                            <p:strVal val="#ppt_x"/>
                                          </p:val>
                                        </p:tav>
                                      </p:tavLst>
                                    </p:anim>
                                    <p:anim calcmode="lin" valueType="num">
                                      <p:cBhvr additive="base">
                                        <p:cTn id="20" dur="500" fill="hold"/>
                                        <p:tgtEl>
                                          <p:spTgt spid="410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03"/>
                                        </p:tgtEl>
                                        <p:attrNameLst>
                                          <p:attrName>style.visibility</p:attrName>
                                        </p:attrNameLst>
                                      </p:cBhvr>
                                      <p:to>
                                        <p:strVal val="visible"/>
                                      </p:to>
                                    </p:set>
                                    <p:anim calcmode="lin" valueType="num">
                                      <p:cBhvr additive="base">
                                        <p:cTn id="25" dur="500" fill="hold"/>
                                        <p:tgtEl>
                                          <p:spTgt spid="41003"/>
                                        </p:tgtEl>
                                        <p:attrNameLst>
                                          <p:attrName>ppt_x</p:attrName>
                                        </p:attrNameLst>
                                      </p:cBhvr>
                                      <p:tavLst>
                                        <p:tav tm="0">
                                          <p:val>
                                            <p:strVal val="#ppt_x"/>
                                          </p:val>
                                        </p:tav>
                                        <p:tav tm="100000">
                                          <p:val>
                                            <p:strVal val="#ppt_x"/>
                                          </p:val>
                                        </p:tav>
                                      </p:tavLst>
                                    </p:anim>
                                    <p:anim calcmode="lin" valueType="num">
                                      <p:cBhvr additive="base">
                                        <p:cTn id="26" dur="500" fill="hold"/>
                                        <p:tgtEl>
                                          <p:spTgt spid="410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79"/>
                                        </p:tgtEl>
                                        <p:attrNameLst>
                                          <p:attrName>style.visibility</p:attrName>
                                        </p:attrNameLst>
                                      </p:cBhvr>
                                      <p:to>
                                        <p:strVal val="visible"/>
                                      </p:to>
                                    </p:set>
                                    <p:anim calcmode="lin" valueType="num">
                                      <p:cBhvr additive="base">
                                        <p:cTn id="31" dur="500" fill="hold"/>
                                        <p:tgtEl>
                                          <p:spTgt spid="40979"/>
                                        </p:tgtEl>
                                        <p:attrNameLst>
                                          <p:attrName>ppt_x</p:attrName>
                                        </p:attrNameLst>
                                      </p:cBhvr>
                                      <p:tavLst>
                                        <p:tav tm="0">
                                          <p:val>
                                            <p:strVal val="#ppt_x"/>
                                          </p:val>
                                        </p:tav>
                                        <p:tav tm="100000">
                                          <p:val>
                                            <p:strVal val="#ppt_x"/>
                                          </p:val>
                                        </p:tav>
                                      </p:tavLst>
                                    </p:anim>
                                    <p:anim calcmode="lin" valueType="num">
                                      <p:cBhvr additive="base">
                                        <p:cTn id="32" dur="500" fill="hold"/>
                                        <p:tgtEl>
                                          <p:spTgt spid="409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80"/>
                                        </p:tgtEl>
                                        <p:attrNameLst>
                                          <p:attrName>style.visibility</p:attrName>
                                        </p:attrNameLst>
                                      </p:cBhvr>
                                      <p:to>
                                        <p:strVal val="visible"/>
                                      </p:to>
                                    </p:set>
                                    <p:anim calcmode="lin" valueType="num">
                                      <p:cBhvr additive="base">
                                        <p:cTn id="37" dur="500" fill="hold"/>
                                        <p:tgtEl>
                                          <p:spTgt spid="40980"/>
                                        </p:tgtEl>
                                        <p:attrNameLst>
                                          <p:attrName>ppt_x</p:attrName>
                                        </p:attrNameLst>
                                      </p:cBhvr>
                                      <p:tavLst>
                                        <p:tav tm="0">
                                          <p:val>
                                            <p:strVal val="#ppt_x"/>
                                          </p:val>
                                        </p:tav>
                                        <p:tav tm="100000">
                                          <p:val>
                                            <p:strVal val="#ppt_x"/>
                                          </p:val>
                                        </p:tav>
                                      </p:tavLst>
                                    </p:anim>
                                    <p:anim calcmode="lin" valueType="num">
                                      <p:cBhvr additive="base">
                                        <p:cTn id="38" dur="500" fill="hold"/>
                                        <p:tgtEl>
                                          <p:spTgt spid="409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83"/>
                                        </p:tgtEl>
                                        <p:attrNameLst>
                                          <p:attrName>style.visibility</p:attrName>
                                        </p:attrNameLst>
                                      </p:cBhvr>
                                      <p:to>
                                        <p:strVal val="visible"/>
                                      </p:to>
                                    </p:set>
                                    <p:anim calcmode="lin" valueType="num">
                                      <p:cBhvr additive="base">
                                        <p:cTn id="43" dur="500" fill="hold"/>
                                        <p:tgtEl>
                                          <p:spTgt spid="40983"/>
                                        </p:tgtEl>
                                        <p:attrNameLst>
                                          <p:attrName>ppt_x</p:attrName>
                                        </p:attrNameLst>
                                      </p:cBhvr>
                                      <p:tavLst>
                                        <p:tav tm="0">
                                          <p:val>
                                            <p:strVal val="#ppt_x"/>
                                          </p:val>
                                        </p:tav>
                                        <p:tav tm="100000">
                                          <p:val>
                                            <p:strVal val="#ppt_x"/>
                                          </p:val>
                                        </p:tav>
                                      </p:tavLst>
                                    </p:anim>
                                    <p:anim calcmode="lin" valueType="num">
                                      <p:cBhvr additive="base">
                                        <p:cTn id="44" dur="500" fill="hold"/>
                                        <p:tgtEl>
                                          <p:spTgt spid="4098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81"/>
                                        </p:tgtEl>
                                        <p:attrNameLst>
                                          <p:attrName>style.visibility</p:attrName>
                                        </p:attrNameLst>
                                      </p:cBhvr>
                                      <p:to>
                                        <p:strVal val="visible"/>
                                      </p:to>
                                    </p:set>
                                    <p:anim calcmode="lin" valueType="num">
                                      <p:cBhvr additive="base">
                                        <p:cTn id="49" dur="500" fill="hold"/>
                                        <p:tgtEl>
                                          <p:spTgt spid="40981"/>
                                        </p:tgtEl>
                                        <p:attrNameLst>
                                          <p:attrName>ppt_x</p:attrName>
                                        </p:attrNameLst>
                                      </p:cBhvr>
                                      <p:tavLst>
                                        <p:tav tm="0">
                                          <p:val>
                                            <p:strVal val="#ppt_x"/>
                                          </p:val>
                                        </p:tav>
                                        <p:tav tm="100000">
                                          <p:val>
                                            <p:strVal val="#ppt_x"/>
                                          </p:val>
                                        </p:tav>
                                      </p:tavLst>
                                    </p:anim>
                                    <p:anim calcmode="lin" valueType="num">
                                      <p:cBhvr additive="base">
                                        <p:cTn id="50" dur="500" fill="hold"/>
                                        <p:tgtEl>
                                          <p:spTgt spid="40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9" grpId="0"/>
      <p:bldP spid="40980" grpId="0"/>
      <p:bldP spid="40981" grpId="0"/>
      <p:bldP spid="409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23"/>
          <p:cNvSpPr txBox="1">
            <a:spLocks noChangeArrowheads="1"/>
          </p:cNvSpPr>
          <p:nvPr/>
        </p:nvSpPr>
        <p:spPr bwMode="auto">
          <a:xfrm>
            <a:off x="0" y="0"/>
            <a:ext cx="9144000" cy="822325"/>
          </a:xfrm>
          <a:prstGeom prst="rect">
            <a:avLst/>
          </a:prstGeom>
          <a:noFill/>
          <a:ln w="9525">
            <a:noFill/>
            <a:miter lim="800000"/>
            <a:headEnd/>
            <a:tailEnd/>
          </a:ln>
        </p:spPr>
        <p:txBody>
          <a:bodyPr>
            <a:spAutoFit/>
          </a:bodyPr>
          <a:lstStyle/>
          <a:p>
            <a:r>
              <a:rPr lang="en-US" sz="2400">
                <a:solidFill>
                  <a:schemeClr val="bg1"/>
                </a:solidFill>
                <a:latin typeface="Calibri" pitchFamily="34" charset="0"/>
              </a:rPr>
              <a:t>Provisioning - From Batch to Manufacturing Request (additional cases)</a:t>
            </a:r>
          </a:p>
          <a:p>
            <a:r>
              <a:rPr lang="en-US" sz="2400">
                <a:solidFill>
                  <a:schemeClr val="bg1"/>
                </a:solidFill>
                <a:latin typeface="Calibri" pitchFamily="34" charset="0"/>
              </a:rPr>
              <a:t>Sl 2/4</a:t>
            </a:r>
            <a:endParaRPr lang="fr-FR" sz="1600">
              <a:solidFill>
                <a:schemeClr val="bg1"/>
              </a:solidFill>
              <a:latin typeface="Calibri" pitchFamily="34" charset="0"/>
            </a:endParaRPr>
          </a:p>
        </p:txBody>
      </p:sp>
      <p:sp>
        <p:nvSpPr>
          <p:cNvPr id="41986" name="Text Box 3"/>
          <p:cNvSpPr txBox="1">
            <a:spLocks noChangeArrowheads="1"/>
          </p:cNvSpPr>
          <p:nvPr/>
        </p:nvSpPr>
        <p:spPr bwMode="auto">
          <a:xfrm>
            <a:off x="298450" y="995363"/>
            <a:ext cx="673100" cy="346075"/>
          </a:xfrm>
          <a:prstGeom prst="rect">
            <a:avLst/>
          </a:prstGeom>
          <a:noFill/>
          <a:ln w="9525">
            <a:solidFill>
              <a:schemeClr val="tx1"/>
            </a:solidFill>
            <a:miter lim="800000"/>
            <a:headEnd/>
            <a:tailEnd/>
          </a:ln>
        </p:spPr>
        <p:txBody>
          <a:bodyPr wrap="none">
            <a:spAutoFit/>
          </a:bodyPr>
          <a:lstStyle/>
          <a:p>
            <a:r>
              <a:rPr lang="fr-FR" sz="1600" b="1">
                <a:latin typeface="Calibri" pitchFamily="34" charset="0"/>
              </a:rPr>
              <a:t>Batch</a:t>
            </a:r>
          </a:p>
        </p:txBody>
      </p:sp>
      <p:sp>
        <p:nvSpPr>
          <p:cNvPr id="41987" name="Text Box 4"/>
          <p:cNvSpPr txBox="1">
            <a:spLocks noChangeArrowheads="1"/>
          </p:cNvSpPr>
          <p:nvPr/>
        </p:nvSpPr>
        <p:spPr bwMode="auto">
          <a:xfrm>
            <a:off x="1476375" y="9953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a:t>
            </a:r>
          </a:p>
        </p:txBody>
      </p:sp>
      <p:sp>
        <p:nvSpPr>
          <p:cNvPr id="41988" name="Text Box 5"/>
          <p:cNvSpPr txBox="1">
            <a:spLocks noChangeArrowheads="1"/>
          </p:cNvSpPr>
          <p:nvPr/>
        </p:nvSpPr>
        <p:spPr bwMode="auto">
          <a:xfrm>
            <a:off x="2700338" y="9953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SIPR</a:t>
            </a:r>
          </a:p>
        </p:txBody>
      </p:sp>
      <p:sp>
        <p:nvSpPr>
          <p:cNvPr id="41989" name="Text Box 6"/>
          <p:cNvSpPr txBox="1">
            <a:spLocks noChangeArrowheads="1"/>
          </p:cNvSpPr>
          <p:nvPr/>
        </p:nvSpPr>
        <p:spPr bwMode="auto">
          <a:xfrm>
            <a:off x="4068763" y="9953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FPR</a:t>
            </a:r>
          </a:p>
        </p:txBody>
      </p:sp>
      <p:sp>
        <p:nvSpPr>
          <p:cNvPr id="41990" name="Text Box 7"/>
          <p:cNvSpPr txBox="1">
            <a:spLocks noChangeArrowheads="1"/>
          </p:cNvSpPr>
          <p:nvPr/>
        </p:nvSpPr>
        <p:spPr bwMode="auto">
          <a:xfrm>
            <a:off x="5435600" y="9953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mF</a:t>
            </a:r>
          </a:p>
        </p:txBody>
      </p:sp>
      <p:sp>
        <p:nvSpPr>
          <p:cNvPr id="41991" name="Text Box 8"/>
          <p:cNvSpPr txBox="1">
            <a:spLocks noChangeArrowheads="1"/>
          </p:cNvSpPr>
          <p:nvPr/>
        </p:nvSpPr>
        <p:spPr bwMode="auto">
          <a:xfrm>
            <a:off x="7380288" y="995363"/>
            <a:ext cx="647700" cy="346075"/>
          </a:xfrm>
          <a:prstGeom prst="rect">
            <a:avLst/>
          </a:prstGeom>
          <a:noFill/>
          <a:ln w="9525">
            <a:solidFill>
              <a:schemeClr val="tx1"/>
            </a:solidFill>
            <a:miter lim="800000"/>
            <a:headEnd/>
            <a:tailEnd/>
          </a:ln>
        </p:spPr>
        <p:txBody>
          <a:bodyPr>
            <a:spAutoFit/>
          </a:bodyPr>
          <a:lstStyle/>
          <a:p>
            <a:pPr algn="ctr"/>
            <a:r>
              <a:rPr lang="fr-FR" sz="1600" b="1">
                <a:latin typeface="Calibri" pitchFamily="34" charset="0"/>
              </a:rPr>
              <a:t>PMR</a:t>
            </a:r>
          </a:p>
        </p:txBody>
      </p:sp>
      <p:sp>
        <p:nvSpPr>
          <p:cNvPr id="41992" name="Content Placeholder 2"/>
          <p:cNvSpPr>
            <a:spLocks/>
          </p:cNvSpPr>
          <p:nvPr/>
        </p:nvSpPr>
        <p:spPr bwMode="auto">
          <a:xfrm>
            <a:off x="-180975" y="1268413"/>
            <a:ext cx="3600450"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BatchProvisioningJob</a:t>
            </a:r>
          </a:p>
        </p:txBody>
      </p:sp>
      <p:sp>
        <p:nvSpPr>
          <p:cNvPr id="41993" name="Line 10"/>
          <p:cNvSpPr>
            <a:spLocks noChangeShapeType="1"/>
          </p:cNvSpPr>
          <p:nvPr/>
        </p:nvSpPr>
        <p:spPr bwMode="auto">
          <a:xfrm>
            <a:off x="250825" y="1844675"/>
            <a:ext cx="0" cy="4608513"/>
          </a:xfrm>
          <a:prstGeom prst="line">
            <a:avLst/>
          </a:prstGeom>
          <a:noFill/>
          <a:ln w="9525">
            <a:solidFill>
              <a:schemeClr val="tx1"/>
            </a:solidFill>
            <a:round/>
            <a:headEnd/>
            <a:tailEnd type="triangle" w="med" len="med"/>
          </a:ln>
        </p:spPr>
        <p:txBody>
          <a:bodyPr/>
          <a:lstStyle/>
          <a:p>
            <a:endParaRPr lang="en-US"/>
          </a:p>
        </p:txBody>
      </p:sp>
      <p:sp>
        <p:nvSpPr>
          <p:cNvPr id="41994" name="Content Placeholder 2"/>
          <p:cNvSpPr>
            <a:spLocks/>
          </p:cNvSpPr>
          <p:nvPr/>
        </p:nvSpPr>
        <p:spPr bwMode="auto">
          <a:xfrm>
            <a:off x="3059113" y="1268413"/>
            <a:ext cx="388937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ProvisioningLifecycleJob</a:t>
            </a:r>
          </a:p>
        </p:txBody>
      </p:sp>
      <p:sp>
        <p:nvSpPr>
          <p:cNvPr id="41995" name="Line 12"/>
          <p:cNvSpPr>
            <a:spLocks noChangeShapeType="1"/>
          </p:cNvSpPr>
          <p:nvPr/>
        </p:nvSpPr>
        <p:spPr bwMode="auto">
          <a:xfrm>
            <a:off x="3492500" y="1844675"/>
            <a:ext cx="0" cy="4679950"/>
          </a:xfrm>
          <a:prstGeom prst="line">
            <a:avLst/>
          </a:prstGeom>
          <a:noFill/>
          <a:ln w="9525">
            <a:solidFill>
              <a:schemeClr val="tx1"/>
            </a:solidFill>
            <a:round/>
            <a:headEnd/>
            <a:tailEnd type="triangle" w="med" len="med"/>
          </a:ln>
        </p:spPr>
        <p:txBody>
          <a:bodyPr/>
          <a:lstStyle/>
          <a:p>
            <a:endParaRPr lang="en-US"/>
          </a:p>
        </p:txBody>
      </p:sp>
      <p:sp>
        <p:nvSpPr>
          <p:cNvPr id="41996" name="Content Placeholder 2"/>
          <p:cNvSpPr>
            <a:spLocks/>
          </p:cNvSpPr>
          <p:nvPr/>
        </p:nvSpPr>
        <p:spPr bwMode="auto">
          <a:xfrm>
            <a:off x="6443663" y="1268413"/>
            <a:ext cx="2879725" cy="360362"/>
          </a:xfrm>
          <a:prstGeom prst="rect">
            <a:avLst/>
          </a:prstGeom>
          <a:noFill/>
          <a:ln w="9525">
            <a:noFill/>
            <a:miter lim="800000"/>
            <a:headEnd/>
            <a:tailEnd/>
          </a:ln>
        </p:spPr>
        <p:txBody>
          <a:bodyPr lIns="360000" tIns="360000" rIns="360000" bIns="360000"/>
          <a:lstStyle/>
          <a:p>
            <a:pPr marL="342900" indent="-342900" eaLnBrk="0" hangingPunct="0">
              <a:spcBef>
                <a:spcPct val="20000"/>
              </a:spcBef>
              <a:buFontTx/>
              <a:buBlip>
                <a:blip r:embed="rId2"/>
              </a:buBlip>
            </a:pPr>
            <a:r>
              <a:rPr lang="en-US" sz="2200" b="1">
                <a:latin typeface="Calibri" pitchFamily="34" charset="0"/>
              </a:rPr>
              <a:t>Manufacturing</a:t>
            </a:r>
          </a:p>
        </p:txBody>
      </p:sp>
      <p:sp>
        <p:nvSpPr>
          <p:cNvPr id="41997" name="Line 14"/>
          <p:cNvSpPr>
            <a:spLocks noChangeShapeType="1"/>
          </p:cNvSpPr>
          <p:nvPr/>
        </p:nvSpPr>
        <p:spPr bwMode="auto">
          <a:xfrm>
            <a:off x="6877050" y="1844675"/>
            <a:ext cx="0" cy="4537075"/>
          </a:xfrm>
          <a:prstGeom prst="line">
            <a:avLst/>
          </a:prstGeom>
          <a:noFill/>
          <a:ln w="9525">
            <a:solidFill>
              <a:schemeClr val="tx1"/>
            </a:solidFill>
            <a:round/>
            <a:headEnd/>
            <a:tailEnd type="triangle" w="med" len="med"/>
          </a:ln>
        </p:spPr>
        <p:txBody>
          <a:bodyPr/>
          <a:lstStyle/>
          <a:p>
            <a:endParaRPr lang="en-US"/>
          </a:p>
        </p:txBody>
      </p:sp>
      <p:sp>
        <p:nvSpPr>
          <p:cNvPr id="41998" name="Text Box 15"/>
          <p:cNvSpPr txBox="1">
            <a:spLocks noChangeArrowheads="1"/>
          </p:cNvSpPr>
          <p:nvPr/>
        </p:nvSpPr>
        <p:spPr bwMode="auto">
          <a:xfrm>
            <a:off x="250825" y="1844675"/>
            <a:ext cx="2206625" cy="274638"/>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1) Get Batches Out Of Sync Prov</a:t>
            </a:r>
          </a:p>
        </p:txBody>
      </p:sp>
      <p:sp>
        <p:nvSpPr>
          <p:cNvPr id="41999" name="Text Box 16"/>
          <p:cNvSpPr txBox="1">
            <a:spLocks noChangeArrowheads="1"/>
          </p:cNvSpPr>
          <p:nvPr/>
        </p:nvSpPr>
        <p:spPr bwMode="auto">
          <a:xfrm>
            <a:off x="250825" y="2063750"/>
            <a:ext cx="3248025" cy="1004888"/>
          </a:xfrm>
          <a:prstGeom prst="rect">
            <a:avLst/>
          </a:prstGeom>
          <a:noFill/>
          <a:ln w="9525">
            <a:noFill/>
            <a:miter lim="800000"/>
            <a:headEnd/>
            <a:tailEnd/>
          </a:ln>
        </p:spPr>
        <p:txBody>
          <a:bodyPr>
            <a:spAutoFit/>
          </a:bodyPr>
          <a:lstStyle/>
          <a:p>
            <a:r>
              <a:rPr lang="fr-FR" sz="1200" b="1">
                <a:solidFill>
                  <a:schemeClr val="bg2"/>
                </a:solidFill>
                <a:latin typeface="Calibri" pitchFamily="34" charset="0"/>
              </a:rPr>
              <a:t>2) Get SIs Out Of Sync Prov</a:t>
            </a:r>
          </a:p>
          <a:p>
            <a:r>
              <a:rPr lang="fr-FR" sz="1200" b="1">
                <a:solidFill>
                  <a:schemeClr val="bg2"/>
                </a:solidFill>
                <a:latin typeface="Calibri" pitchFamily="34" charset="0"/>
              </a:rPr>
              <a:t>     a) case NEW_SI : create SIPR</a:t>
            </a:r>
          </a:p>
          <a:p>
            <a:r>
              <a:rPr lang="fr-FR" sz="1200" b="1">
                <a:latin typeface="Calibri" pitchFamily="34" charset="0"/>
              </a:rPr>
              <a:t>     b) case CANCEL_SI : cancel SIPR &amp; cancel FPRs</a:t>
            </a:r>
          </a:p>
          <a:p>
            <a:r>
              <a:rPr lang="fr-FR" sz="1200" b="1">
                <a:latin typeface="Calibri" pitchFamily="34" charset="0"/>
              </a:rPr>
              <a:t>     c) case UPDATE_SI : update SIPR</a:t>
            </a:r>
          </a:p>
          <a:p>
            <a:r>
              <a:rPr lang="fr-FR" sz="1200" b="1">
                <a:latin typeface="Calibri" pitchFamily="34" charset="0"/>
              </a:rPr>
              <a:t>     d) case UPDATE_PRI : update SIPR priority</a:t>
            </a:r>
          </a:p>
        </p:txBody>
      </p:sp>
      <p:sp>
        <p:nvSpPr>
          <p:cNvPr id="42000" name="Text Box 17"/>
          <p:cNvSpPr txBox="1">
            <a:spLocks noChangeArrowheads="1"/>
          </p:cNvSpPr>
          <p:nvPr/>
        </p:nvSpPr>
        <p:spPr bwMode="auto">
          <a:xfrm>
            <a:off x="3492500" y="2827338"/>
            <a:ext cx="2465388" cy="457200"/>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3) Get Pending /</a:t>
            </a:r>
            <a:r>
              <a:rPr lang="fr-FR" sz="1200" b="1">
                <a:latin typeface="Calibri" pitchFamily="34" charset="0"/>
              </a:rPr>
              <a:t> Updating</a:t>
            </a:r>
            <a:r>
              <a:rPr lang="fr-FR" sz="1200" b="1">
                <a:solidFill>
                  <a:schemeClr val="bg2"/>
                </a:solidFill>
                <a:latin typeface="Calibri" pitchFamily="34" charset="0"/>
              </a:rPr>
              <a:t> SIPRs </a:t>
            </a:r>
          </a:p>
          <a:p>
            <a:r>
              <a:rPr lang="fr-FR" sz="1200" b="1">
                <a:latin typeface="Calibri" pitchFamily="34" charset="0"/>
              </a:rPr>
              <a:t>     </a:t>
            </a:r>
            <a:r>
              <a:rPr lang="fr-FR" sz="1200" b="1">
                <a:solidFill>
                  <a:schemeClr val="bg2"/>
                </a:solidFill>
                <a:latin typeface="Calibri" pitchFamily="34" charset="0"/>
              </a:rPr>
              <a:t>Create (*)</a:t>
            </a:r>
            <a:r>
              <a:rPr lang="fr-FR" sz="1200" b="1">
                <a:latin typeface="Calibri" pitchFamily="34" charset="0"/>
              </a:rPr>
              <a:t> / Cancel / Update</a:t>
            </a:r>
            <a:r>
              <a:rPr lang="fr-FR" sz="1200" b="1">
                <a:solidFill>
                  <a:schemeClr val="bg2"/>
                </a:solidFill>
                <a:latin typeface="Calibri" pitchFamily="34" charset="0"/>
              </a:rPr>
              <a:t> FPRs</a:t>
            </a:r>
          </a:p>
        </p:txBody>
      </p:sp>
      <p:sp>
        <p:nvSpPr>
          <p:cNvPr id="42001" name="Text Box 18"/>
          <p:cNvSpPr txBox="1">
            <a:spLocks noChangeArrowheads="1"/>
          </p:cNvSpPr>
          <p:nvPr/>
        </p:nvSpPr>
        <p:spPr bwMode="auto">
          <a:xfrm>
            <a:off x="3492500" y="3213100"/>
            <a:ext cx="2176463" cy="457200"/>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4) Create mFs</a:t>
            </a:r>
          </a:p>
          <a:p>
            <a:r>
              <a:rPr lang="fr-FR" sz="1200" b="1">
                <a:latin typeface="Calibri" pitchFamily="34" charset="0"/>
              </a:rPr>
              <a:t>    </a:t>
            </a:r>
            <a:r>
              <a:rPr lang="fr-FR" sz="1200" b="1">
                <a:solidFill>
                  <a:schemeClr val="bg2"/>
                </a:solidFill>
                <a:latin typeface="Calibri" pitchFamily="34" charset="0"/>
              </a:rPr>
              <a:t> Bind FPRs/</a:t>
            </a:r>
            <a:r>
              <a:rPr lang="fr-FR" sz="1200" b="1">
                <a:latin typeface="Calibri" pitchFamily="34" charset="0"/>
              </a:rPr>
              <a:t>ClipPRs</a:t>
            </a:r>
            <a:r>
              <a:rPr lang="fr-FR" sz="1200" b="1">
                <a:solidFill>
                  <a:schemeClr val="bg2"/>
                </a:solidFill>
                <a:latin typeface="Calibri" pitchFamily="34" charset="0"/>
              </a:rPr>
              <a:t> to mFs (*)</a:t>
            </a:r>
          </a:p>
        </p:txBody>
      </p:sp>
      <p:sp>
        <p:nvSpPr>
          <p:cNvPr id="42002" name="Text Box 19"/>
          <p:cNvSpPr txBox="1">
            <a:spLocks noChangeArrowheads="1"/>
          </p:cNvSpPr>
          <p:nvPr/>
        </p:nvSpPr>
        <p:spPr bwMode="auto">
          <a:xfrm>
            <a:off x="3494088" y="4030663"/>
            <a:ext cx="1154112" cy="274637"/>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7) Create PMRs</a:t>
            </a:r>
          </a:p>
        </p:txBody>
      </p:sp>
      <p:sp>
        <p:nvSpPr>
          <p:cNvPr id="42003" name="Text Box 20"/>
          <p:cNvSpPr txBox="1">
            <a:spLocks noChangeArrowheads="1"/>
          </p:cNvSpPr>
          <p:nvPr/>
        </p:nvSpPr>
        <p:spPr bwMode="auto">
          <a:xfrm>
            <a:off x="6918325" y="4102100"/>
            <a:ext cx="2262188" cy="639763"/>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8) Treat PMRs</a:t>
            </a:r>
          </a:p>
          <a:p>
            <a:r>
              <a:rPr lang="fr-FR" sz="1200" b="1">
                <a:solidFill>
                  <a:schemeClr val="bg2"/>
                </a:solidFill>
                <a:latin typeface="Calibri" pitchFamily="34" charset="0"/>
              </a:rPr>
              <a:t>    a) PMR Finished =&gt; Publish mF</a:t>
            </a:r>
          </a:p>
          <a:p>
            <a:r>
              <a:rPr lang="fr-FR" sz="1200" b="1">
                <a:latin typeface="Calibri" pitchFamily="34" charset="0"/>
              </a:rPr>
              <a:t>    b) PMR Error =&gt; Error mF</a:t>
            </a:r>
          </a:p>
        </p:txBody>
      </p:sp>
      <p:sp>
        <p:nvSpPr>
          <p:cNvPr id="42004" name="Text Box 21"/>
          <p:cNvSpPr txBox="1">
            <a:spLocks noChangeArrowheads="1"/>
          </p:cNvSpPr>
          <p:nvPr/>
        </p:nvSpPr>
        <p:spPr bwMode="auto">
          <a:xfrm>
            <a:off x="3502025" y="4533900"/>
            <a:ext cx="2798763" cy="822325"/>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9) Get updated mFs</a:t>
            </a:r>
          </a:p>
          <a:p>
            <a:r>
              <a:rPr lang="fr-FR" sz="1200" b="1">
                <a:solidFill>
                  <a:schemeClr val="bg2"/>
                </a:solidFill>
                <a:latin typeface="Calibri" pitchFamily="34" charset="0"/>
              </a:rPr>
              <a:t>    a) mF published =&gt; FPR/</a:t>
            </a:r>
            <a:r>
              <a:rPr lang="fr-FR" sz="1200" b="1">
                <a:latin typeface="Calibri" pitchFamily="34" charset="0"/>
              </a:rPr>
              <a:t>ClipPr</a:t>
            </a:r>
            <a:r>
              <a:rPr lang="fr-FR" sz="1200" b="1">
                <a:solidFill>
                  <a:schemeClr val="bg2"/>
                </a:solidFill>
                <a:latin typeface="Calibri" pitchFamily="34" charset="0"/>
              </a:rPr>
              <a:t> Finished</a:t>
            </a:r>
          </a:p>
          <a:p>
            <a:r>
              <a:rPr lang="fr-FR" sz="1200" b="1">
                <a:latin typeface="Calibri" pitchFamily="34" charset="0"/>
              </a:rPr>
              <a:t>    b) mF error =&gt; FPR/ClipPr Error</a:t>
            </a:r>
          </a:p>
          <a:p>
            <a:r>
              <a:rPr lang="fr-FR" sz="1200" b="1">
                <a:latin typeface="Calibri" pitchFamily="34" charset="0"/>
              </a:rPr>
              <a:t>   </a:t>
            </a:r>
          </a:p>
        </p:txBody>
      </p:sp>
      <p:sp>
        <p:nvSpPr>
          <p:cNvPr id="42005" name="Text Box 22"/>
          <p:cNvSpPr txBox="1">
            <a:spLocks noChangeArrowheads="1"/>
          </p:cNvSpPr>
          <p:nvPr/>
        </p:nvSpPr>
        <p:spPr bwMode="auto">
          <a:xfrm>
            <a:off x="250825" y="5589588"/>
            <a:ext cx="3025775" cy="822325"/>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11) Get updated SIPRs</a:t>
            </a:r>
          </a:p>
          <a:p>
            <a:r>
              <a:rPr lang="fr-FR" sz="1200" b="1">
                <a:solidFill>
                  <a:schemeClr val="bg2"/>
                </a:solidFill>
                <a:latin typeface="Calibri" pitchFamily="34" charset="0"/>
              </a:rPr>
              <a:t>    a) SIPR finished =&gt; SI Provisioned</a:t>
            </a:r>
          </a:p>
          <a:p>
            <a:r>
              <a:rPr lang="fr-FR" sz="1200" b="1">
                <a:solidFill>
                  <a:schemeClr val="bg2"/>
                </a:solidFill>
                <a:latin typeface="Calibri" pitchFamily="34" charset="0"/>
              </a:rPr>
              <a:t>         All SIs provisioned =&gt; Batch Provisioned</a:t>
            </a:r>
          </a:p>
          <a:p>
            <a:r>
              <a:rPr lang="fr-FR" sz="1200" b="1">
                <a:latin typeface="Calibri" pitchFamily="34" charset="0"/>
              </a:rPr>
              <a:t>    b) SIPR Error =&gt; Batch Provisioning Error</a:t>
            </a:r>
          </a:p>
        </p:txBody>
      </p:sp>
      <p:sp>
        <p:nvSpPr>
          <p:cNvPr id="42006" name="Text Box 23"/>
          <p:cNvSpPr txBox="1">
            <a:spLocks noChangeArrowheads="1"/>
          </p:cNvSpPr>
          <p:nvPr/>
        </p:nvSpPr>
        <p:spPr bwMode="auto">
          <a:xfrm>
            <a:off x="3492500" y="3611563"/>
            <a:ext cx="2419350" cy="274637"/>
          </a:xfrm>
          <a:prstGeom prst="rect">
            <a:avLst/>
          </a:prstGeom>
          <a:noFill/>
          <a:ln w="9525">
            <a:noFill/>
            <a:miter lim="800000"/>
            <a:headEnd/>
            <a:tailEnd/>
          </a:ln>
        </p:spPr>
        <p:txBody>
          <a:bodyPr wrap="none">
            <a:spAutoFit/>
          </a:bodyPr>
          <a:lstStyle/>
          <a:p>
            <a:r>
              <a:rPr lang="fr-FR" sz="1200" b="1">
                <a:latin typeface="Calibri" pitchFamily="34" charset="0"/>
              </a:rPr>
              <a:t>5) Reset Cancelled and Expired mFs</a:t>
            </a:r>
          </a:p>
        </p:txBody>
      </p:sp>
      <p:sp>
        <p:nvSpPr>
          <p:cNvPr id="42007" name="Text Box 24"/>
          <p:cNvSpPr txBox="1">
            <a:spLocks noChangeArrowheads="1"/>
          </p:cNvSpPr>
          <p:nvPr/>
        </p:nvSpPr>
        <p:spPr bwMode="auto">
          <a:xfrm>
            <a:off x="3492500" y="3814763"/>
            <a:ext cx="1719263" cy="274637"/>
          </a:xfrm>
          <a:prstGeom prst="rect">
            <a:avLst/>
          </a:prstGeom>
          <a:noFill/>
          <a:ln w="9525">
            <a:noFill/>
            <a:miter lim="800000"/>
            <a:headEnd/>
            <a:tailEnd/>
          </a:ln>
        </p:spPr>
        <p:txBody>
          <a:bodyPr wrap="none">
            <a:spAutoFit/>
          </a:bodyPr>
          <a:lstStyle/>
          <a:p>
            <a:r>
              <a:rPr lang="fr-FR" sz="1200" b="1">
                <a:latin typeface="Calibri" pitchFamily="34" charset="0"/>
              </a:rPr>
              <a:t>6) Cancel mFs and PMRs</a:t>
            </a:r>
          </a:p>
        </p:txBody>
      </p:sp>
      <p:sp>
        <p:nvSpPr>
          <p:cNvPr id="42008" name="Text Box 25"/>
          <p:cNvSpPr txBox="1">
            <a:spLocks noChangeArrowheads="1"/>
          </p:cNvSpPr>
          <p:nvPr/>
        </p:nvSpPr>
        <p:spPr bwMode="auto">
          <a:xfrm>
            <a:off x="3502025" y="5151438"/>
            <a:ext cx="2613025" cy="822325"/>
          </a:xfrm>
          <a:prstGeom prst="rect">
            <a:avLst/>
          </a:prstGeom>
          <a:noFill/>
          <a:ln w="9525">
            <a:noFill/>
            <a:miter lim="800000"/>
            <a:headEnd/>
            <a:tailEnd/>
          </a:ln>
        </p:spPr>
        <p:txBody>
          <a:bodyPr wrap="none">
            <a:spAutoFit/>
          </a:bodyPr>
          <a:lstStyle/>
          <a:p>
            <a:r>
              <a:rPr lang="fr-FR" sz="1200" b="1">
                <a:solidFill>
                  <a:schemeClr val="bg2"/>
                </a:solidFill>
                <a:latin typeface="Calibri" pitchFamily="34" charset="0"/>
              </a:rPr>
              <a:t>10) Get updated FPRs</a:t>
            </a:r>
          </a:p>
          <a:p>
            <a:r>
              <a:rPr lang="fr-FR" sz="1200" b="1">
                <a:solidFill>
                  <a:schemeClr val="bg2"/>
                </a:solidFill>
                <a:latin typeface="Calibri" pitchFamily="34" charset="0"/>
              </a:rPr>
              <a:t>    a) All FPRs Finished =&gt; SIPR Finished</a:t>
            </a:r>
          </a:p>
          <a:p>
            <a:r>
              <a:rPr lang="fr-FR" sz="1200" b="1">
                <a:latin typeface="Calibri" pitchFamily="34" charset="0"/>
              </a:rPr>
              <a:t>    b) 1 FPR Error =&gt; SIPR Error</a:t>
            </a:r>
          </a:p>
          <a:p>
            <a:r>
              <a:rPr lang="fr-FR" sz="1200" b="1">
                <a:latin typeface="Calibri" pitchFamily="34" charset="0"/>
              </a:rPr>
              <a:t>   </a:t>
            </a:r>
          </a:p>
        </p:txBody>
      </p:sp>
      <p:sp>
        <p:nvSpPr>
          <p:cNvPr id="42009" name="Line 26"/>
          <p:cNvSpPr>
            <a:spLocks noChangeShapeType="1"/>
          </p:cNvSpPr>
          <p:nvPr/>
        </p:nvSpPr>
        <p:spPr bwMode="auto">
          <a:xfrm>
            <a:off x="971550" y="1196975"/>
            <a:ext cx="503238" cy="0"/>
          </a:xfrm>
          <a:prstGeom prst="line">
            <a:avLst/>
          </a:prstGeom>
          <a:noFill/>
          <a:ln w="9525">
            <a:solidFill>
              <a:schemeClr val="tx1"/>
            </a:solidFill>
            <a:round/>
            <a:headEnd/>
            <a:tailEnd/>
          </a:ln>
        </p:spPr>
        <p:txBody>
          <a:bodyPr/>
          <a:lstStyle/>
          <a:p>
            <a:endParaRPr lang="en-US"/>
          </a:p>
        </p:txBody>
      </p:sp>
      <p:sp>
        <p:nvSpPr>
          <p:cNvPr id="42010" name="Line 27"/>
          <p:cNvSpPr>
            <a:spLocks noChangeShapeType="1"/>
          </p:cNvSpPr>
          <p:nvPr/>
        </p:nvSpPr>
        <p:spPr bwMode="auto">
          <a:xfrm>
            <a:off x="2124075" y="1196975"/>
            <a:ext cx="576263" cy="0"/>
          </a:xfrm>
          <a:prstGeom prst="line">
            <a:avLst/>
          </a:prstGeom>
          <a:noFill/>
          <a:ln w="9525">
            <a:solidFill>
              <a:schemeClr val="tx1"/>
            </a:solidFill>
            <a:round/>
            <a:headEnd/>
            <a:tailEnd/>
          </a:ln>
        </p:spPr>
        <p:txBody>
          <a:bodyPr/>
          <a:lstStyle/>
          <a:p>
            <a:endParaRPr lang="en-US"/>
          </a:p>
        </p:txBody>
      </p:sp>
      <p:sp>
        <p:nvSpPr>
          <p:cNvPr id="42011" name="Line 28"/>
          <p:cNvSpPr>
            <a:spLocks noChangeShapeType="1"/>
          </p:cNvSpPr>
          <p:nvPr/>
        </p:nvSpPr>
        <p:spPr bwMode="auto">
          <a:xfrm>
            <a:off x="3348038" y="1196975"/>
            <a:ext cx="719137" cy="0"/>
          </a:xfrm>
          <a:prstGeom prst="line">
            <a:avLst/>
          </a:prstGeom>
          <a:noFill/>
          <a:ln w="9525">
            <a:solidFill>
              <a:schemeClr val="tx1"/>
            </a:solidFill>
            <a:round/>
            <a:headEnd/>
            <a:tailEnd/>
          </a:ln>
        </p:spPr>
        <p:txBody>
          <a:bodyPr/>
          <a:lstStyle/>
          <a:p>
            <a:endParaRPr lang="en-US"/>
          </a:p>
        </p:txBody>
      </p:sp>
      <p:sp>
        <p:nvSpPr>
          <p:cNvPr id="42012" name="Line 29"/>
          <p:cNvSpPr>
            <a:spLocks noChangeShapeType="1"/>
          </p:cNvSpPr>
          <p:nvPr/>
        </p:nvSpPr>
        <p:spPr bwMode="auto">
          <a:xfrm>
            <a:off x="4716463" y="1196975"/>
            <a:ext cx="719137" cy="0"/>
          </a:xfrm>
          <a:prstGeom prst="line">
            <a:avLst/>
          </a:prstGeom>
          <a:noFill/>
          <a:ln w="9525">
            <a:solidFill>
              <a:schemeClr val="tx1"/>
            </a:solidFill>
            <a:round/>
            <a:headEnd/>
            <a:tailEnd/>
          </a:ln>
        </p:spPr>
        <p:txBody>
          <a:bodyPr/>
          <a:lstStyle/>
          <a:p>
            <a:endParaRPr lang="en-US"/>
          </a:p>
        </p:txBody>
      </p:sp>
      <p:sp>
        <p:nvSpPr>
          <p:cNvPr id="42013" name="Line 30"/>
          <p:cNvSpPr>
            <a:spLocks noChangeShapeType="1"/>
          </p:cNvSpPr>
          <p:nvPr/>
        </p:nvSpPr>
        <p:spPr bwMode="auto">
          <a:xfrm>
            <a:off x="6084888" y="1196975"/>
            <a:ext cx="1295400" cy="0"/>
          </a:xfrm>
          <a:prstGeom prst="line">
            <a:avLst/>
          </a:prstGeom>
          <a:noFill/>
          <a:ln w="9525">
            <a:solidFill>
              <a:schemeClr val="tx1"/>
            </a:solidFill>
            <a:round/>
            <a:headEnd/>
            <a:tailEnd/>
          </a:ln>
        </p:spPr>
        <p:txBody>
          <a:bodyPr/>
          <a:lstStyle/>
          <a:p>
            <a:endParaRPr lang="en-US"/>
          </a:p>
        </p:txBody>
      </p:sp>
      <p:sp>
        <p:nvSpPr>
          <p:cNvPr id="42014" name="Text Box 31"/>
          <p:cNvSpPr txBox="1">
            <a:spLocks noChangeArrowheads="1"/>
          </p:cNvSpPr>
          <p:nvPr/>
        </p:nvSpPr>
        <p:spPr bwMode="auto">
          <a:xfrm>
            <a:off x="1258888" y="993775"/>
            <a:ext cx="260350" cy="274638"/>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2015" name="Text Box 32"/>
          <p:cNvSpPr txBox="1">
            <a:spLocks noChangeArrowheads="1"/>
          </p:cNvSpPr>
          <p:nvPr/>
        </p:nvSpPr>
        <p:spPr bwMode="auto">
          <a:xfrm>
            <a:off x="3851275" y="993775"/>
            <a:ext cx="260350" cy="274638"/>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2016" name="Text Box 33"/>
          <p:cNvSpPr txBox="1">
            <a:spLocks noChangeArrowheads="1"/>
          </p:cNvSpPr>
          <p:nvPr/>
        </p:nvSpPr>
        <p:spPr bwMode="auto">
          <a:xfrm>
            <a:off x="4672013"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2017" name="Text Box 34"/>
          <p:cNvSpPr txBox="1">
            <a:spLocks noChangeArrowheads="1"/>
          </p:cNvSpPr>
          <p:nvPr/>
        </p:nvSpPr>
        <p:spPr bwMode="auto">
          <a:xfrm>
            <a:off x="7164388"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a:t>
            </a:r>
          </a:p>
        </p:txBody>
      </p:sp>
      <p:sp>
        <p:nvSpPr>
          <p:cNvPr id="42018" name="Text Box 35"/>
          <p:cNvSpPr txBox="1">
            <a:spLocks noChangeArrowheads="1"/>
          </p:cNvSpPr>
          <p:nvPr/>
        </p:nvSpPr>
        <p:spPr bwMode="auto">
          <a:xfrm>
            <a:off x="927100"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2019" name="Text Box 36"/>
          <p:cNvSpPr txBox="1">
            <a:spLocks noChangeArrowheads="1"/>
          </p:cNvSpPr>
          <p:nvPr/>
        </p:nvSpPr>
        <p:spPr bwMode="auto">
          <a:xfrm>
            <a:off x="2484438"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2020" name="Text Box 37"/>
          <p:cNvSpPr txBox="1">
            <a:spLocks noChangeArrowheads="1"/>
          </p:cNvSpPr>
          <p:nvPr/>
        </p:nvSpPr>
        <p:spPr bwMode="auto">
          <a:xfrm>
            <a:off x="2051050"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2021" name="Text Box 38"/>
          <p:cNvSpPr txBox="1">
            <a:spLocks noChangeArrowheads="1"/>
          </p:cNvSpPr>
          <p:nvPr/>
        </p:nvSpPr>
        <p:spPr bwMode="auto">
          <a:xfrm>
            <a:off x="3303588" y="9937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2022" name="Text Box 39"/>
          <p:cNvSpPr txBox="1">
            <a:spLocks noChangeArrowheads="1"/>
          </p:cNvSpPr>
          <p:nvPr/>
        </p:nvSpPr>
        <p:spPr bwMode="auto">
          <a:xfrm>
            <a:off x="5248275"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
        <p:nvSpPr>
          <p:cNvPr id="42023" name="Text Box 40"/>
          <p:cNvSpPr txBox="1">
            <a:spLocks noChangeArrowheads="1"/>
          </p:cNvSpPr>
          <p:nvPr/>
        </p:nvSpPr>
        <p:spPr bwMode="auto">
          <a:xfrm>
            <a:off x="6040438" y="981075"/>
            <a:ext cx="260350" cy="274638"/>
          </a:xfrm>
          <a:prstGeom prst="rect">
            <a:avLst/>
          </a:prstGeom>
          <a:noFill/>
          <a:ln w="9525">
            <a:noFill/>
            <a:miter lim="800000"/>
            <a:headEnd/>
            <a:tailEnd/>
          </a:ln>
        </p:spPr>
        <p:txBody>
          <a:bodyPr wrap="none">
            <a:spAutoFit/>
          </a:bodyPr>
          <a:lstStyle/>
          <a:p>
            <a:r>
              <a:rPr lang="fr-FR" sz="1200" b="1">
                <a:latin typeface="Calibri" pitchFamily="34" charset="0"/>
              </a:rPr>
              <a: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10835</TotalTime>
  <Words>751</Words>
  <Application>Microsoft Office PowerPoint</Application>
  <PresentationFormat>Affichage à l'écran (4:3)</PresentationFormat>
  <Paragraphs>327</Paragraphs>
  <Slides>14</Slides>
  <Notes>1</Notes>
  <HiddenSlides>0</HiddenSlides>
  <MMClips>0</MMClips>
  <ScaleCrop>false</ScaleCrop>
  <HeadingPairs>
    <vt:vector size="6" baseType="variant">
      <vt:variant>
        <vt:lpstr>Polices utilisées</vt:lpstr>
      </vt:variant>
      <vt:variant>
        <vt:i4>3</vt:i4>
      </vt:variant>
      <vt:variant>
        <vt:lpstr>Modèle de conception</vt:lpstr>
      </vt:variant>
      <vt:variant>
        <vt:i4>4</vt:i4>
      </vt:variant>
      <vt:variant>
        <vt:lpstr>Titres des diapositives</vt:lpstr>
      </vt:variant>
      <vt:variant>
        <vt:i4>14</vt:i4>
      </vt:variant>
    </vt:vector>
  </HeadingPairs>
  <TitlesOfParts>
    <vt:vector size="21" baseType="lpstr">
      <vt:lpstr>Arial</vt:lpstr>
      <vt:lpstr>Myriad Pro</vt:lpstr>
      <vt:lpstr>Calibri</vt:lpstr>
      <vt:lpstr>tempnow</vt:lpstr>
      <vt:lpstr>1_tempnow</vt:lpstr>
      <vt:lpstr>tempnow</vt:lpstr>
      <vt:lpstr>1_tempnow</vt:lpstr>
      <vt:lpstr>Digital Supply Chain Platform for UMGI  Provisioning | 18th November 2010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Company>Digiplug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Cut over  Overview</dc:title>
  <dc:creator>ch.joseph</dc:creator>
  <cp:lastModifiedBy>didou</cp:lastModifiedBy>
  <cp:revision>471</cp:revision>
  <dcterms:created xsi:type="dcterms:W3CDTF">2009-01-29T08:59:36Z</dcterms:created>
  <dcterms:modified xsi:type="dcterms:W3CDTF">2010-11-16T16:59:06Z</dcterms:modified>
</cp:coreProperties>
</file>