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4" r:id="rId2"/>
  </p:sldMasterIdLst>
  <p:notesMasterIdLst>
    <p:notesMasterId r:id="rId21"/>
  </p:notesMasterIdLst>
  <p:handoutMasterIdLst>
    <p:handoutMasterId r:id="rId22"/>
  </p:handoutMasterIdLst>
  <p:sldIdLst>
    <p:sldId id="395" r:id="rId3"/>
    <p:sldId id="639" r:id="rId4"/>
    <p:sldId id="640" r:id="rId5"/>
    <p:sldId id="663" r:id="rId6"/>
    <p:sldId id="653" r:id="rId7"/>
    <p:sldId id="654" r:id="rId8"/>
    <p:sldId id="672" r:id="rId9"/>
    <p:sldId id="675" r:id="rId10"/>
    <p:sldId id="674" r:id="rId11"/>
    <p:sldId id="673" r:id="rId12"/>
    <p:sldId id="655" r:id="rId13"/>
    <p:sldId id="668" r:id="rId14"/>
    <p:sldId id="669" r:id="rId15"/>
    <p:sldId id="671" r:id="rId16"/>
    <p:sldId id="670" r:id="rId17"/>
    <p:sldId id="667" r:id="rId18"/>
    <p:sldId id="665" r:id="rId19"/>
    <p:sldId id="652" r:id="rId20"/>
  </p:sldIdLst>
  <p:sldSz cx="9144000" cy="6858000" type="screen4x3"/>
  <p:notesSz cx="7102475" cy="10234613"/>
  <p:defaultTextStyle>
    <a:defPPr>
      <a:defRPr lang="fr-FR"/>
    </a:defPPr>
    <a:lvl1pPr algn="l" rtl="0" fontAlgn="base">
      <a:spcBef>
        <a:spcPct val="0"/>
      </a:spcBef>
      <a:spcAft>
        <a:spcPct val="0"/>
      </a:spcAft>
      <a:defRPr sz="1600" b="1" kern="1200">
        <a:solidFill>
          <a:schemeClr val="tx1"/>
        </a:solidFill>
        <a:latin typeface="Calibri" pitchFamily="34" charset="0"/>
        <a:ea typeface="+mn-ea"/>
        <a:cs typeface="Arial" charset="0"/>
      </a:defRPr>
    </a:lvl1pPr>
    <a:lvl2pPr marL="457200" algn="l" rtl="0" fontAlgn="base">
      <a:spcBef>
        <a:spcPct val="0"/>
      </a:spcBef>
      <a:spcAft>
        <a:spcPct val="0"/>
      </a:spcAft>
      <a:defRPr sz="1600" b="1" kern="1200">
        <a:solidFill>
          <a:schemeClr val="tx1"/>
        </a:solidFill>
        <a:latin typeface="Calibri" pitchFamily="34" charset="0"/>
        <a:ea typeface="+mn-ea"/>
        <a:cs typeface="Arial" charset="0"/>
      </a:defRPr>
    </a:lvl2pPr>
    <a:lvl3pPr marL="914400" algn="l" rtl="0" fontAlgn="base">
      <a:spcBef>
        <a:spcPct val="0"/>
      </a:spcBef>
      <a:spcAft>
        <a:spcPct val="0"/>
      </a:spcAft>
      <a:defRPr sz="1600" b="1" kern="1200">
        <a:solidFill>
          <a:schemeClr val="tx1"/>
        </a:solidFill>
        <a:latin typeface="Calibri" pitchFamily="34" charset="0"/>
        <a:ea typeface="+mn-ea"/>
        <a:cs typeface="Arial" charset="0"/>
      </a:defRPr>
    </a:lvl3pPr>
    <a:lvl4pPr marL="1371600" algn="l" rtl="0" fontAlgn="base">
      <a:spcBef>
        <a:spcPct val="0"/>
      </a:spcBef>
      <a:spcAft>
        <a:spcPct val="0"/>
      </a:spcAft>
      <a:defRPr sz="1600" b="1" kern="1200">
        <a:solidFill>
          <a:schemeClr val="tx1"/>
        </a:solidFill>
        <a:latin typeface="Calibri" pitchFamily="34" charset="0"/>
        <a:ea typeface="+mn-ea"/>
        <a:cs typeface="Arial" charset="0"/>
      </a:defRPr>
    </a:lvl4pPr>
    <a:lvl5pPr marL="1828800" algn="l" rtl="0" fontAlgn="base">
      <a:spcBef>
        <a:spcPct val="0"/>
      </a:spcBef>
      <a:spcAft>
        <a:spcPct val="0"/>
      </a:spcAft>
      <a:defRPr sz="1600" b="1" kern="1200">
        <a:solidFill>
          <a:schemeClr val="tx1"/>
        </a:solidFill>
        <a:latin typeface="Calibri" pitchFamily="34" charset="0"/>
        <a:ea typeface="+mn-ea"/>
        <a:cs typeface="Arial" charset="0"/>
      </a:defRPr>
    </a:lvl5pPr>
    <a:lvl6pPr marL="2286000" algn="l" defTabSz="914400" rtl="0" eaLnBrk="1" latinLnBrk="0" hangingPunct="1">
      <a:defRPr sz="1600" b="1" kern="1200">
        <a:solidFill>
          <a:schemeClr val="tx1"/>
        </a:solidFill>
        <a:latin typeface="Calibri" pitchFamily="34" charset="0"/>
        <a:ea typeface="+mn-ea"/>
        <a:cs typeface="Arial" charset="0"/>
      </a:defRPr>
    </a:lvl6pPr>
    <a:lvl7pPr marL="2743200" algn="l" defTabSz="914400" rtl="0" eaLnBrk="1" latinLnBrk="0" hangingPunct="1">
      <a:defRPr sz="1600" b="1" kern="1200">
        <a:solidFill>
          <a:schemeClr val="tx1"/>
        </a:solidFill>
        <a:latin typeface="Calibri" pitchFamily="34" charset="0"/>
        <a:ea typeface="+mn-ea"/>
        <a:cs typeface="Arial" charset="0"/>
      </a:defRPr>
    </a:lvl7pPr>
    <a:lvl8pPr marL="3200400" algn="l" defTabSz="914400" rtl="0" eaLnBrk="1" latinLnBrk="0" hangingPunct="1">
      <a:defRPr sz="1600" b="1" kern="1200">
        <a:solidFill>
          <a:schemeClr val="tx1"/>
        </a:solidFill>
        <a:latin typeface="Calibri" pitchFamily="34" charset="0"/>
        <a:ea typeface="+mn-ea"/>
        <a:cs typeface="Arial" charset="0"/>
      </a:defRPr>
    </a:lvl8pPr>
    <a:lvl9pPr marL="3657600" algn="l" defTabSz="914400" rtl="0" eaLnBrk="1" latinLnBrk="0" hangingPunct="1">
      <a:defRPr sz="1600" b="1"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BEBB3"/>
    <a:srgbClr val="E8BEB6"/>
    <a:srgbClr val="CC9900"/>
    <a:srgbClr val="FFCC66"/>
    <a:srgbClr val="EBEBB3"/>
    <a:srgbClr val="66FF33"/>
    <a:srgbClr val="00AE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0" autoAdjust="0"/>
    <p:restoredTop sz="99417" autoAdjust="0"/>
  </p:normalViewPr>
  <p:slideViewPr>
    <p:cSldViewPr>
      <p:cViewPr>
        <p:scale>
          <a:sx n="90" d="100"/>
          <a:sy n="90" d="100"/>
        </p:scale>
        <p:origin x="-1260" y="-1188"/>
      </p:cViewPr>
      <p:guideLst>
        <p:guide orient="horz" pos="935"/>
        <p:guide pos="249"/>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algn="l" defTabSz="947738">
              <a:defRPr sz="1200" b="0">
                <a:latin typeface="Arial" charset="0"/>
              </a:defRPr>
            </a:lvl1pPr>
          </a:lstStyle>
          <a:p>
            <a:pPr>
              <a:defRPr/>
            </a:pPr>
            <a:endParaRPr lang="en-US"/>
          </a:p>
        </p:txBody>
      </p:sp>
      <p:sp>
        <p:nvSpPr>
          <p:cNvPr id="16387" name="Rectangle 3"/>
          <p:cNvSpPr>
            <a:spLocks noGrp="1" noChangeArrowheads="1"/>
          </p:cNvSpPr>
          <p:nvPr>
            <p:ph type="dt" sz="quarter" idx="1"/>
          </p:nvPr>
        </p:nvSpPr>
        <p:spPr bwMode="auto">
          <a:xfrm>
            <a:off x="4022725"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algn="r" defTabSz="947738">
              <a:defRPr sz="1200" b="0">
                <a:latin typeface="Arial" charset="0"/>
              </a:defRPr>
            </a:lvl1pPr>
          </a:lstStyle>
          <a:p>
            <a:pPr>
              <a:defRPr/>
            </a:pPr>
            <a:endParaRPr lang="en-US"/>
          </a:p>
        </p:txBody>
      </p:sp>
      <p:sp>
        <p:nvSpPr>
          <p:cNvPr id="16388" name="Rectangle 4"/>
          <p:cNvSpPr>
            <a:spLocks noGrp="1" noChangeArrowheads="1"/>
          </p:cNvSpPr>
          <p:nvPr>
            <p:ph type="ftr" sz="quarter" idx="2"/>
          </p:nvPr>
        </p:nvSpPr>
        <p:spPr bwMode="auto">
          <a:xfrm>
            <a:off x="0"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algn="l" defTabSz="947738">
              <a:defRPr sz="1200" b="0">
                <a:latin typeface="Arial" charset="0"/>
              </a:defRPr>
            </a:lvl1pPr>
          </a:lstStyle>
          <a:p>
            <a:pPr>
              <a:defRPr/>
            </a:pPr>
            <a:endParaRPr lang="en-US"/>
          </a:p>
        </p:txBody>
      </p:sp>
      <p:sp>
        <p:nvSpPr>
          <p:cNvPr id="16389" name="Rectangle 5"/>
          <p:cNvSpPr>
            <a:spLocks noGrp="1" noChangeArrowheads="1"/>
          </p:cNvSpPr>
          <p:nvPr>
            <p:ph type="sldNum" sz="quarter" idx="3"/>
          </p:nvPr>
        </p:nvSpPr>
        <p:spPr bwMode="auto">
          <a:xfrm>
            <a:off x="4022725"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algn="r" defTabSz="947738">
              <a:defRPr sz="1200" b="0">
                <a:latin typeface="Arial" charset="0"/>
              </a:defRPr>
            </a:lvl1pPr>
          </a:lstStyle>
          <a:p>
            <a:pPr>
              <a:defRPr/>
            </a:pPr>
            <a:fld id="{20BBF1B8-814C-42E6-93E5-F694FDE6B4DD}"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algn="l" defTabSz="947738">
              <a:defRPr sz="1200" b="0">
                <a:latin typeface="Arial" charset="0"/>
              </a:defRPr>
            </a:lvl1pPr>
          </a:lstStyle>
          <a:p>
            <a:pPr>
              <a:defRPr/>
            </a:pPr>
            <a:endParaRPr lang="en-US"/>
          </a:p>
        </p:txBody>
      </p:sp>
      <p:sp>
        <p:nvSpPr>
          <p:cNvPr id="4099" name="Rectangle 3"/>
          <p:cNvSpPr>
            <a:spLocks noGrp="1" noChangeArrowheads="1"/>
          </p:cNvSpPr>
          <p:nvPr>
            <p:ph type="dt" idx="1"/>
          </p:nvPr>
        </p:nvSpPr>
        <p:spPr bwMode="auto">
          <a:xfrm>
            <a:off x="4022725"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algn="r" defTabSz="947738">
              <a:defRPr sz="1200" b="0">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102" name="Rectangle 6"/>
          <p:cNvSpPr>
            <a:spLocks noGrp="1" noChangeArrowheads="1"/>
          </p:cNvSpPr>
          <p:nvPr>
            <p:ph type="ftr" sz="quarter" idx="4"/>
          </p:nvPr>
        </p:nvSpPr>
        <p:spPr bwMode="auto">
          <a:xfrm>
            <a:off x="0"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algn="l" defTabSz="947738">
              <a:defRPr sz="1200" b="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4022725"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algn="r" defTabSz="947738">
              <a:defRPr sz="1200" b="0">
                <a:latin typeface="Arial" charset="0"/>
              </a:defRPr>
            </a:lvl1pPr>
          </a:lstStyle>
          <a:p>
            <a:pPr>
              <a:defRPr/>
            </a:pPr>
            <a:fld id="{1C5D0E5E-BB95-4E35-8C16-033ACEAEE475}"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8B57BD22-B518-4419-AA35-583DF7B775DD}" type="slidenum">
              <a:rPr lang="fr-FR" smtClean="0"/>
              <a:pPr/>
              <a:t>1</a:t>
            </a:fld>
            <a:endParaRPr lang="fr-FR" smtClean="0"/>
          </a:p>
        </p:txBody>
      </p:sp>
      <p:sp>
        <p:nvSpPr>
          <p:cNvPr id="33794" name="Rectangle 2"/>
          <p:cNvSpPr>
            <a:spLocks noGrp="1" noRot="1" noChangeAspect="1" noChangeArrowheads="1" noTextEdit="1"/>
          </p:cNvSpPr>
          <p:nvPr>
            <p:ph type="sldImg"/>
          </p:nvPr>
        </p:nvSpPr>
        <p:spPr>
          <a:xfrm>
            <a:off x="1003300" y="773113"/>
            <a:ext cx="5100638" cy="3825875"/>
          </a:xfrm>
          <a:ln/>
        </p:spPr>
      </p:sp>
      <p:sp>
        <p:nvSpPr>
          <p:cNvPr id="33795" name="Rectangle 3"/>
          <p:cNvSpPr>
            <a:spLocks noGrp="1" noChangeArrowheads="1"/>
          </p:cNvSpPr>
          <p:nvPr>
            <p:ph type="body" idx="1"/>
          </p:nvPr>
        </p:nvSpPr>
        <p:spPr>
          <a:xfrm>
            <a:off x="949325" y="4878388"/>
            <a:ext cx="5203825" cy="4048125"/>
          </a:xfrm>
          <a:noFill/>
          <a:ln/>
        </p:spPr>
        <p:txBody>
          <a:bodyPr/>
          <a:lstStyle/>
          <a:p>
            <a:pPr eaLnBrk="1" hangingPunct="1"/>
            <a:endParaRPr lang="en-GB"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b="0">
              <a:solidFill>
                <a:schemeClr val="bg1"/>
              </a:solidFill>
            </a:endParaRPr>
          </a:p>
        </p:txBody>
      </p:sp>
      <p:sp>
        <p:nvSpPr>
          <p:cNvPr id="6" name="Text Box 6"/>
          <p:cNvSpPr txBox="1">
            <a:spLocks noChangeArrowheads="1"/>
          </p:cNvSpPr>
          <p:nvPr/>
        </p:nvSpPr>
        <p:spPr bwMode="auto">
          <a:xfrm>
            <a:off x="87313" y="6527800"/>
            <a:ext cx="2995612" cy="215900"/>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b="0" smtClean="0">
                <a:solidFill>
                  <a:schemeClr val="bg2"/>
                </a:solidFill>
                <a:latin typeface="Myriad Pro"/>
              </a:rPr>
              <a:t>© Copyright Digiplug 2010 – Digiplug Confidential Information</a:t>
            </a:r>
          </a:p>
        </p:txBody>
      </p:sp>
      <p:pic>
        <p:nvPicPr>
          <p:cNvPr id="7" name="Picture 7" descr="logo-nobaseline"/>
          <p:cNvPicPr>
            <a:picLocks noChangeAspect="1" noChangeArrowheads="1"/>
          </p:cNvPicPr>
          <p:nvPr/>
        </p:nvPicPr>
        <p:blipFill>
          <a:blip r:embed="rId3"/>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3200" b="0">
              <a:solidFill>
                <a:schemeClr val="bg1"/>
              </a:solidFill>
            </a:endParaRPr>
          </a:p>
        </p:txBody>
      </p:sp>
      <p:sp>
        <p:nvSpPr>
          <p:cNvPr id="6" name="Text Box 6"/>
          <p:cNvSpPr txBox="1">
            <a:spLocks noChangeArrowheads="1"/>
          </p:cNvSpPr>
          <p:nvPr/>
        </p:nvSpPr>
        <p:spPr bwMode="auto">
          <a:xfrm>
            <a:off x="87313" y="6527800"/>
            <a:ext cx="2851150" cy="214313"/>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b="0" smtClean="0">
                <a:solidFill>
                  <a:schemeClr val="bg2"/>
                </a:solidFill>
                <a:latin typeface="Myriad Pro"/>
              </a:rPr>
              <a:t>© Copyright Digiplug 2008 – Digiplug Confidential Information</a:t>
            </a:r>
          </a:p>
        </p:txBody>
      </p:sp>
      <p:pic>
        <p:nvPicPr>
          <p:cNvPr id="7" name="Picture 7" descr="logo-nobaseline"/>
          <p:cNvPicPr>
            <a:picLocks noChangeAspect="1" noChangeArrowheads="1"/>
          </p:cNvPicPr>
          <p:nvPr/>
        </p:nvPicPr>
        <p:blipFill>
          <a:blip r:embed="rId3"/>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19"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header3"/>
          <p:cNvPicPr>
            <a:picLocks noChangeAspect="1" noChangeArrowheads="1"/>
          </p:cNvPicPr>
          <p:nvPr/>
        </p:nvPicPr>
        <p:blipFill>
          <a:blip r:embed="rId16"/>
          <a:srcRect/>
          <a:stretch>
            <a:fillRect/>
          </a:stretch>
        </p:blipFill>
        <p:spPr bwMode="auto">
          <a:xfrm>
            <a:off x="0" y="0"/>
            <a:ext cx="9144000" cy="885825"/>
          </a:xfrm>
          <a:prstGeom prst="rect">
            <a:avLst/>
          </a:prstGeom>
          <a:noFill/>
          <a:ln w="9525">
            <a:noFill/>
            <a:miter lim="800000"/>
            <a:headEnd/>
            <a:tailEnd/>
          </a:ln>
        </p:spPr>
      </p:pic>
      <p:sp>
        <p:nvSpPr>
          <p:cNvPr id="1027"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028"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29" name="Text Box 5"/>
          <p:cNvSpPr txBox="1">
            <a:spLocks noChangeArrowheads="1"/>
          </p:cNvSpPr>
          <p:nvPr/>
        </p:nvSpPr>
        <p:spPr bwMode="auto">
          <a:xfrm>
            <a:off x="87313" y="6527800"/>
            <a:ext cx="2851150" cy="214313"/>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b="0" smtClean="0">
                <a:solidFill>
                  <a:schemeClr val="bg2"/>
                </a:solidFill>
                <a:latin typeface="Myriad Pro"/>
              </a:rPr>
              <a:t>© Copyright Digiplug 2008 – Digiplug Confidential Information</a:t>
            </a:r>
          </a:p>
        </p:txBody>
      </p:sp>
      <p:pic>
        <p:nvPicPr>
          <p:cNvPr id="1030" name="Picture 6" descr="logo-nobaseline"/>
          <p:cNvPicPr>
            <a:picLocks noChangeAspect="1" noChangeArrowheads="1"/>
          </p:cNvPicPr>
          <p:nvPr/>
        </p:nvPicPr>
        <p:blipFill>
          <a:blip r:embed="rId17"/>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2" r:id="rId1"/>
    <p:sldLayoutId id="2147483769" r:id="rId2"/>
    <p:sldLayoutId id="2147483768" r:id="rId3"/>
    <p:sldLayoutId id="2147483767" r:id="rId4"/>
    <p:sldLayoutId id="2147483766" r:id="rId5"/>
    <p:sldLayoutId id="2147483765" r:id="rId6"/>
    <p:sldLayoutId id="2147483764" r:id="rId7"/>
    <p:sldLayoutId id="2147483763" r:id="rId8"/>
    <p:sldLayoutId id="2147483762" r:id="rId9"/>
    <p:sldLayoutId id="2147483761" r:id="rId10"/>
    <p:sldLayoutId id="2147483760" r:id="rId11"/>
    <p:sldLayoutId id="2147483759" r:id="rId12"/>
    <p:sldLayoutId id="2147483758" r:id="rId13"/>
    <p:sldLayoutId id="2147483757" r:id="rId14"/>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18"/>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0"/>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2" descr="header3"/>
          <p:cNvPicPr>
            <a:picLocks noChangeAspect="1" noChangeArrowheads="1"/>
          </p:cNvPicPr>
          <p:nvPr/>
        </p:nvPicPr>
        <p:blipFill>
          <a:blip r:embed="rId15"/>
          <a:srcRect/>
          <a:stretch>
            <a:fillRect/>
          </a:stretch>
        </p:blipFill>
        <p:spPr bwMode="auto">
          <a:xfrm>
            <a:off x="0" y="0"/>
            <a:ext cx="9144000" cy="885825"/>
          </a:xfrm>
          <a:prstGeom prst="rect">
            <a:avLst/>
          </a:prstGeom>
          <a:noFill/>
          <a:ln w="9525">
            <a:noFill/>
            <a:miter lim="800000"/>
            <a:headEnd/>
            <a:tailEnd/>
          </a:ln>
        </p:spPr>
      </p:pic>
      <p:sp>
        <p:nvSpPr>
          <p:cNvPr id="16387"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6388"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2053" name="Text Box 5"/>
          <p:cNvSpPr txBox="1">
            <a:spLocks noChangeArrowheads="1"/>
          </p:cNvSpPr>
          <p:nvPr/>
        </p:nvSpPr>
        <p:spPr bwMode="auto">
          <a:xfrm>
            <a:off x="87313" y="6527800"/>
            <a:ext cx="2851150" cy="214313"/>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b="0" smtClean="0">
                <a:solidFill>
                  <a:schemeClr val="bg2"/>
                </a:solidFill>
                <a:latin typeface="Myriad Pro"/>
              </a:rPr>
              <a:t>© Copyright Digiplug 2008 – Digiplug Confidential Information</a:t>
            </a:r>
          </a:p>
        </p:txBody>
      </p:sp>
      <p:pic>
        <p:nvPicPr>
          <p:cNvPr id="16390" name="Picture 6" descr="logo-nobaseline"/>
          <p:cNvPicPr>
            <a:picLocks noChangeAspect="1" noChangeArrowheads="1"/>
          </p:cNvPicPr>
          <p:nvPr/>
        </p:nvPicPr>
        <p:blipFill>
          <a:blip r:embed="rId16"/>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3" r:id="rId1"/>
    <p:sldLayoutId id="2147483781" r:id="rId2"/>
    <p:sldLayoutId id="2147483780" r:id="rId3"/>
    <p:sldLayoutId id="2147483779" r:id="rId4"/>
    <p:sldLayoutId id="2147483778" r:id="rId5"/>
    <p:sldLayoutId id="2147483777" r:id="rId6"/>
    <p:sldLayoutId id="2147483776" r:id="rId7"/>
    <p:sldLayoutId id="2147483775" r:id="rId8"/>
    <p:sldLayoutId id="2147483774" r:id="rId9"/>
    <p:sldLayoutId id="2147483773" r:id="rId10"/>
    <p:sldLayoutId id="2147483772" r:id="rId11"/>
    <p:sldLayoutId id="2147483771" r:id="rId12"/>
    <p:sldLayoutId id="2147483770" r:id="rId13"/>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charset="0"/>
        </a:defRPr>
      </a:lvl2pPr>
      <a:lvl3pPr algn="l" rtl="0" eaLnBrk="0" fontAlgn="base" hangingPunct="0">
        <a:spcBef>
          <a:spcPct val="0"/>
        </a:spcBef>
        <a:spcAft>
          <a:spcPct val="0"/>
        </a:spcAft>
        <a:defRPr sz="2400">
          <a:solidFill>
            <a:schemeClr val="bg1"/>
          </a:solidFill>
          <a:latin typeface="Myriad Pro" pitchFamily="34" charset="0"/>
          <a:cs typeface="Arial" charset="0"/>
        </a:defRPr>
      </a:lvl3pPr>
      <a:lvl4pPr algn="l" rtl="0" eaLnBrk="0" fontAlgn="base" hangingPunct="0">
        <a:spcBef>
          <a:spcPct val="0"/>
        </a:spcBef>
        <a:spcAft>
          <a:spcPct val="0"/>
        </a:spcAft>
        <a:defRPr sz="2400">
          <a:solidFill>
            <a:schemeClr val="bg1"/>
          </a:solidFill>
          <a:latin typeface="Myriad Pro" pitchFamily="34" charset="0"/>
          <a:cs typeface="Arial" charset="0"/>
        </a:defRPr>
      </a:lvl4pPr>
      <a:lvl5pPr algn="l" rtl="0" eaLnBrk="0" fontAlgn="base" hangingPunct="0">
        <a:spcBef>
          <a:spcPct val="0"/>
        </a:spcBef>
        <a:spcAft>
          <a:spcPct val="0"/>
        </a:spcAft>
        <a:defRPr sz="2400">
          <a:solidFill>
            <a:schemeClr val="bg1"/>
          </a:solidFill>
          <a:latin typeface="Myriad Pro" pitchFamily="34" charset="0"/>
          <a:cs typeface="Arial"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7"/>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19"/>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ctrTitle"/>
          </p:nvPr>
        </p:nvSpPr>
        <p:spPr>
          <a:xfrm>
            <a:off x="2987675" y="3429000"/>
            <a:ext cx="6156325" cy="1079500"/>
          </a:xfrm>
        </p:spPr>
        <p:txBody>
          <a:bodyPr anchor="t"/>
          <a:lstStyle/>
          <a:p>
            <a:pPr eaLnBrk="1" hangingPunct="1">
              <a:spcBef>
                <a:spcPct val="20000"/>
              </a:spcBef>
            </a:pPr>
            <a:r>
              <a:rPr lang="en-GB" sz="2400" smtClean="0"/>
              <a:t>Digital Supply Chain Platform for UMGI</a:t>
            </a:r>
            <a:br>
              <a:rPr lang="en-GB" sz="2400" smtClean="0"/>
            </a:br>
            <a:r>
              <a:rPr lang="en-GB" sz="2400" smtClean="0"/>
              <a:t/>
            </a:r>
            <a:br>
              <a:rPr lang="en-GB" sz="2400" smtClean="0"/>
            </a:br>
            <a:r>
              <a:rPr lang="en-GB" sz="2000" smtClean="0">
                <a:solidFill>
                  <a:srgbClr val="00AEEF"/>
                </a:solidFill>
              </a:rPr>
              <a:t>Manufacturing | 17</a:t>
            </a:r>
            <a:r>
              <a:rPr lang="en-GB" sz="2000" baseline="30000" smtClean="0">
                <a:solidFill>
                  <a:srgbClr val="00AEEF"/>
                </a:solidFill>
              </a:rPr>
              <a:t>th</a:t>
            </a:r>
            <a:r>
              <a:rPr lang="en-GB" sz="2000" smtClean="0">
                <a:solidFill>
                  <a:srgbClr val="00AEEF"/>
                </a:solidFill>
              </a:rPr>
              <a:t> March 2011</a:t>
            </a:r>
            <a:br>
              <a:rPr lang="en-GB" sz="2000" smtClean="0">
                <a:solidFill>
                  <a:srgbClr val="00AEEF"/>
                </a:solidFill>
              </a:rPr>
            </a:br>
            <a:r>
              <a:rPr lang="en-GB" sz="2000" b="1" smtClean="0"/>
              <a:t/>
            </a:r>
            <a:br>
              <a:rPr lang="en-GB" sz="2000" b="1" smtClean="0"/>
            </a:br>
            <a:r>
              <a:rPr lang="en-GB" sz="2000" b="1" smtClean="0"/>
              <a:t/>
            </a:r>
            <a:br>
              <a:rPr lang="en-GB" sz="2000" b="1" smtClean="0"/>
            </a:br>
            <a:endParaRPr lang="en-GB" sz="24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Business Objects - Transcoder &amp; Consumer</a:t>
            </a:r>
          </a:p>
          <a:p>
            <a:r>
              <a:rPr lang="en-US" sz="2400" b="0">
                <a:solidFill>
                  <a:schemeClr val="bg1"/>
                </a:solidFill>
              </a:rPr>
              <a:t>Sl 5/5</a:t>
            </a:r>
            <a:endParaRPr lang="fr-FR" b="0">
              <a:solidFill>
                <a:schemeClr val="bg1"/>
              </a:solidFill>
            </a:endParaRPr>
          </a:p>
        </p:txBody>
      </p:sp>
      <p:sp>
        <p:nvSpPr>
          <p:cNvPr id="43010" name="Content Placeholder 2"/>
          <p:cNvSpPr>
            <a:spLocks noGrp="1"/>
          </p:cNvSpPr>
          <p:nvPr>
            <p:ph idx="4294967295"/>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43011"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a:latin typeface="Myriad Pro"/>
            </a:endParaRPr>
          </a:p>
          <a:p>
            <a:pPr marL="342900" indent="-342900" eaLnBrk="0" hangingPunct="0">
              <a:spcBef>
                <a:spcPct val="20000"/>
              </a:spcBef>
              <a:buFontTx/>
              <a:buBlip>
                <a:blip r:embed="rId2"/>
              </a:buBlip>
            </a:pPr>
            <a:endParaRPr lang="en-GB" sz="1400">
              <a:latin typeface="Myriad Pro"/>
            </a:endParaRPr>
          </a:p>
          <a:p>
            <a:pPr marL="342900" indent="-342900" eaLnBrk="0" hangingPunct="0">
              <a:spcBef>
                <a:spcPct val="20000"/>
              </a:spcBef>
            </a:pPr>
            <a:endParaRPr lang="en-GB"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buFontTx/>
              <a:buBlip>
                <a:blip r:embed="rId2"/>
              </a:buBlip>
            </a:pPr>
            <a:endParaRPr lang="en-US" sz="1400">
              <a:latin typeface="Myriad Pro"/>
            </a:endParaRPr>
          </a:p>
        </p:txBody>
      </p:sp>
      <p:sp>
        <p:nvSpPr>
          <p:cNvPr id="43012"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a:p>
            <a:pPr marL="342900" indent="-342900" eaLnBrk="0" hangingPunct="0">
              <a:spcBef>
                <a:spcPct val="20000"/>
              </a:spcBef>
              <a:buFontTx/>
              <a:buBlip>
                <a:blip r:embed="rId2"/>
              </a:buBlip>
            </a:pPr>
            <a:r>
              <a:rPr lang="en-US" sz="2200"/>
              <a:t>The Transcoders</a:t>
            </a:r>
          </a:p>
          <a:p>
            <a:pPr marL="742950" lvl="1" indent="-285750" eaLnBrk="0" hangingPunct="0">
              <a:spcBef>
                <a:spcPct val="20000"/>
              </a:spcBef>
              <a:buFontTx/>
              <a:buChar char="•"/>
            </a:pPr>
            <a:r>
              <a:rPr lang="en-US" sz="1800" b="0"/>
              <a:t>Alchemy or Dummy</a:t>
            </a:r>
          </a:p>
          <a:p>
            <a:pPr marL="742950" lvl="1" indent="-285750" eaLnBrk="0" hangingPunct="0">
              <a:spcBef>
                <a:spcPct val="20000"/>
              </a:spcBef>
              <a:buFontTx/>
              <a:buChar char="•"/>
            </a:pPr>
            <a:r>
              <a:rPr lang="en-US" sz="1800" b="0"/>
              <a:t>Specific implementations in manufacturing</a:t>
            </a:r>
          </a:p>
          <a:p>
            <a:pPr marL="342900" indent="-342900" eaLnBrk="0" hangingPunct="0">
              <a:spcBef>
                <a:spcPct val="20000"/>
              </a:spcBef>
              <a:buFontTx/>
              <a:buBlip>
                <a:blip r:embed="rId2"/>
              </a:buBlip>
            </a:pPr>
            <a:endParaRPr lang="en-US" sz="2200"/>
          </a:p>
          <a:p>
            <a:pPr marL="342900" indent="-342900" eaLnBrk="0" hangingPunct="0">
              <a:spcBef>
                <a:spcPct val="20000"/>
              </a:spcBef>
              <a:buFontTx/>
              <a:buBlip>
                <a:blip r:embed="rId2"/>
              </a:buBlip>
            </a:pPr>
            <a:r>
              <a:rPr lang="en-US" sz="2200"/>
              <a:t>The Consumers = Definition + Transcoder</a:t>
            </a:r>
          </a:p>
          <a:p>
            <a:pPr marL="742950" lvl="1" indent="-285750" eaLnBrk="0" hangingPunct="0">
              <a:spcBef>
                <a:spcPct val="20000"/>
              </a:spcBef>
              <a:buFontTx/>
              <a:buBlip>
                <a:blip r:embed="rId3"/>
              </a:buBlip>
            </a:pPr>
            <a:r>
              <a:rPr lang="en-US" sz="1800" b="0"/>
              <a:t>are configurable in profiles.cfg.xml</a:t>
            </a:r>
          </a:p>
          <a:p>
            <a:pPr marL="1143000" lvl="2" indent="-228600" eaLnBrk="0" hangingPunct="0">
              <a:spcBef>
                <a:spcPct val="20000"/>
              </a:spcBef>
              <a:buFontTx/>
              <a:buBlip>
                <a:blip r:embed="rId3"/>
              </a:buBlip>
            </a:pPr>
            <a:r>
              <a:rPr lang="en-US" sz="1200" b="0"/>
              <a:t>bufferSize : nb max of acquirable</a:t>
            </a:r>
            <a:r>
              <a:rPr lang="en-US" sz="1200"/>
              <a:t> </a:t>
            </a:r>
            <a:r>
              <a:rPr lang="en-US" sz="1200" b="0"/>
              <a:t>MRs</a:t>
            </a:r>
          </a:p>
          <a:p>
            <a:pPr marL="1143000" lvl="2" indent="-228600" eaLnBrk="0" hangingPunct="0">
              <a:spcBef>
                <a:spcPct val="20000"/>
              </a:spcBef>
              <a:buFontTx/>
              <a:buBlip>
                <a:blip r:embed="rId3"/>
              </a:buBlip>
            </a:pPr>
            <a:r>
              <a:rPr lang="en-US" sz="1200" b="0"/>
              <a:t>bufferFillRatio : trigger to acquire</a:t>
            </a:r>
          </a:p>
          <a:p>
            <a:pPr marL="1143000" lvl="2" indent="-228600" eaLnBrk="0" hangingPunct="0">
              <a:spcBef>
                <a:spcPct val="20000"/>
              </a:spcBef>
              <a:buFontTx/>
              <a:buBlip>
                <a:blip r:embed="rId3"/>
              </a:buBlip>
            </a:pPr>
            <a:r>
              <a:rPr lang="en-US" sz="1200" b="0"/>
              <a:t>threadSleepTime : time to sleep when nothing to do</a:t>
            </a:r>
          </a:p>
          <a:p>
            <a:pPr marL="1143000" lvl="2" indent="-228600" eaLnBrk="0" hangingPunct="0">
              <a:spcBef>
                <a:spcPct val="20000"/>
              </a:spcBef>
              <a:buFontTx/>
              <a:buBlip>
                <a:blip r:embed="rId3"/>
              </a:buBlip>
            </a:pPr>
            <a:r>
              <a:rPr lang="en-US" sz="1200" b="0"/>
              <a:t>poolSize : nb of connections with the transcoder</a:t>
            </a:r>
          </a:p>
          <a:p>
            <a:pPr marL="1143000" lvl="2" indent="-228600" eaLnBrk="0" hangingPunct="0">
              <a:spcBef>
                <a:spcPct val="20000"/>
              </a:spcBef>
              <a:buFontTx/>
              <a:buBlip>
                <a:blip r:embed="rId3"/>
              </a:buBlip>
            </a:pPr>
            <a:r>
              <a:rPr lang="en-US" sz="1200" b="0"/>
              <a:t>definition : which definition</a:t>
            </a:r>
          </a:p>
          <a:p>
            <a:pPr marL="1143000" lvl="2" indent="-228600" eaLnBrk="0" hangingPunct="0">
              <a:spcBef>
                <a:spcPct val="20000"/>
              </a:spcBef>
              <a:buFontTx/>
              <a:buBlip>
                <a:blip r:embed="rId3"/>
              </a:buBlip>
            </a:pPr>
            <a:r>
              <a:rPr lang="en-US" sz="1200" b="0"/>
              <a:t>transcoder : which transcoder</a:t>
            </a:r>
          </a:p>
          <a:p>
            <a:pPr marL="742950" lvl="1" indent="-285750" eaLnBrk="0" hangingPunct="0">
              <a:spcBef>
                <a:spcPct val="20000"/>
              </a:spcBef>
              <a:buFontTx/>
              <a:buBlip>
                <a:blip r:embed="rId3"/>
              </a:buBlip>
            </a:pPr>
            <a:r>
              <a:rPr lang="en-US" sz="1800" b="0"/>
              <a:t>Acquire MRs depending on its definitions</a:t>
            </a:r>
          </a:p>
          <a:p>
            <a:pPr marL="742950" lvl="1" indent="-285750" eaLnBrk="0" hangingPunct="0">
              <a:spcBef>
                <a:spcPct val="20000"/>
              </a:spcBef>
              <a:buFontTx/>
              <a:buBlip>
                <a:blip r:embed="rId3"/>
              </a:buBlip>
            </a:pPr>
            <a:r>
              <a:rPr lang="en-US" sz="1800" b="0"/>
              <a:t>Ask to download the source files</a:t>
            </a:r>
          </a:p>
          <a:p>
            <a:pPr marL="742950" lvl="1" indent="-285750" eaLnBrk="0" hangingPunct="0">
              <a:spcBef>
                <a:spcPct val="20000"/>
              </a:spcBef>
              <a:buFontTx/>
              <a:buBlip>
                <a:blip r:embed="rId3"/>
              </a:buBlip>
            </a:pPr>
            <a:r>
              <a:rPr lang="en-US" sz="1800" b="0"/>
              <a:t>Send MRs to the n connections (alchemy shell)</a:t>
            </a:r>
          </a:p>
          <a:p>
            <a:pPr marL="742950" lvl="1" indent="-285750" eaLnBrk="0" hangingPunct="0">
              <a:spcBef>
                <a:spcPct val="20000"/>
              </a:spcBef>
              <a:buFontTx/>
              <a:buBlip>
                <a:blip r:embed="rId3"/>
              </a:buBlip>
            </a:pPr>
            <a:r>
              <a:rPr lang="en-US" sz="1800" b="0"/>
              <a:t>Ask to upload the destination files</a:t>
            </a:r>
          </a:p>
          <a:p>
            <a:pPr marL="742950" lvl="1" indent="-285750" eaLnBrk="0" hangingPunct="0">
              <a:spcBef>
                <a:spcPct val="20000"/>
              </a:spcBef>
            </a:pPr>
            <a:endParaRPr lang="en-US" sz="1800" b="0"/>
          </a:p>
          <a:p>
            <a:pPr marL="342900" indent="-342900" eaLnBrk="0" hangingPunct="0">
              <a:spcBef>
                <a:spcPct val="20000"/>
              </a:spcBef>
            </a:pPr>
            <a:endParaRPr lang="en-US" sz="2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ML creation/update by the studio</a:t>
            </a:r>
          </a:p>
          <a:p>
            <a:r>
              <a:rPr lang="en-US" sz="2400" b="0">
                <a:solidFill>
                  <a:schemeClr val="bg1"/>
                </a:solidFill>
              </a:rPr>
              <a:t>Sl 1/1</a:t>
            </a:r>
            <a:endParaRPr lang="fr-FR" b="0">
              <a:solidFill>
                <a:schemeClr val="bg1"/>
              </a:solidFill>
            </a:endParaRPr>
          </a:p>
        </p:txBody>
      </p:sp>
      <p:sp>
        <p:nvSpPr>
          <p:cNvPr id="46082" name="Content Placeholder 2"/>
          <p:cNvSpPr>
            <a:spLocks/>
          </p:cNvSpPr>
          <p:nvPr/>
        </p:nvSpPr>
        <p:spPr bwMode="auto">
          <a:xfrm>
            <a:off x="0" y="908050"/>
            <a:ext cx="4572000" cy="433388"/>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p:txBody>
      </p:sp>
      <p:sp>
        <p:nvSpPr>
          <p:cNvPr id="46083" name="Content Placeholder 2"/>
          <p:cNvSpPr>
            <a:spLocks/>
          </p:cNvSpPr>
          <p:nvPr/>
        </p:nvSpPr>
        <p:spPr bwMode="auto">
          <a:xfrm>
            <a:off x="-180975" y="836613"/>
            <a:ext cx="3600450"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Ops Screen</a:t>
            </a:r>
          </a:p>
        </p:txBody>
      </p:sp>
      <p:sp>
        <p:nvSpPr>
          <p:cNvPr id="46084" name="Line 10"/>
          <p:cNvSpPr>
            <a:spLocks noChangeShapeType="1"/>
          </p:cNvSpPr>
          <p:nvPr/>
        </p:nvSpPr>
        <p:spPr bwMode="auto">
          <a:xfrm>
            <a:off x="250825" y="1412875"/>
            <a:ext cx="0" cy="3816350"/>
          </a:xfrm>
          <a:prstGeom prst="line">
            <a:avLst/>
          </a:prstGeom>
          <a:noFill/>
          <a:ln w="9525">
            <a:solidFill>
              <a:schemeClr val="tx1"/>
            </a:solidFill>
            <a:round/>
            <a:headEnd/>
            <a:tailEnd type="triangle" w="med" len="med"/>
          </a:ln>
        </p:spPr>
        <p:txBody>
          <a:bodyPr/>
          <a:lstStyle/>
          <a:p>
            <a:endParaRPr lang="fr-FR"/>
          </a:p>
        </p:txBody>
      </p:sp>
      <p:sp>
        <p:nvSpPr>
          <p:cNvPr id="46085" name="Content Placeholder 2"/>
          <p:cNvSpPr>
            <a:spLocks/>
          </p:cNvSpPr>
          <p:nvPr/>
        </p:nvSpPr>
        <p:spPr bwMode="auto">
          <a:xfrm>
            <a:off x="2554288" y="836613"/>
            <a:ext cx="38893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Manufacturing</a:t>
            </a:r>
          </a:p>
        </p:txBody>
      </p:sp>
      <p:sp>
        <p:nvSpPr>
          <p:cNvPr id="46086" name="Line 12"/>
          <p:cNvSpPr>
            <a:spLocks noChangeShapeType="1"/>
          </p:cNvSpPr>
          <p:nvPr/>
        </p:nvSpPr>
        <p:spPr bwMode="auto">
          <a:xfrm>
            <a:off x="2987675" y="1412875"/>
            <a:ext cx="0" cy="3816350"/>
          </a:xfrm>
          <a:prstGeom prst="line">
            <a:avLst/>
          </a:prstGeom>
          <a:noFill/>
          <a:ln w="9525">
            <a:solidFill>
              <a:schemeClr val="tx1"/>
            </a:solidFill>
            <a:round/>
            <a:headEnd/>
            <a:tailEnd type="triangle" w="med" len="med"/>
          </a:ln>
        </p:spPr>
        <p:txBody>
          <a:bodyPr/>
          <a:lstStyle/>
          <a:p>
            <a:endParaRPr lang="fr-FR"/>
          </a:p>
        </p:txBody>
      </p:sp>
      <p:sp>
        <p:nvSpPr>
          <p:cNvPr id="46087" name="Content Placeholder 2"/>
          <p:cNvSpPr>
            <a:spLocks/>
          </p:cNvSpPr>
          <p:nvPr/>
        </p:nvSpPr>
        <p:spPr bwMode="auto">
          <a:xfrm>
            <a:off x="5724525" y="836613"/>
            <a:ext cx="34194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MLUpdateEvent Job</a:t>
            </a:r>
          </a:p>
        </p:txBody>
      </p:sp>
      <p:sp>
        <p:nvSpPr>
          <p:cNvPr id="46088" name="Line 14"/>
          <p:cNvSpPr>
            <a:spLocks noChangeShapeType="1"/>
          </p:cNvSpPr>
          <p:nvPr/>
        </p:nvSpPr>
        <p:spPr bwMode="auto">
          <a:xfrm>
            <a:off x="6156325" y="1412875"/>
            <a:ext cx="0" cy="3816350"/>
          </a:xfrm>
          <a:prstGeom prst="line">
            <a:avLst/>
          </a:prstGeom>
          <a:noFill/>
          <a:ln w="9525">
            <a:solidFill>
              <a:schemeClr val="tx1"/>
            </a:solidFill>
            <a:round/>
            <a:headEnd/>
            <a:tailEnd type="triangle" w="med" len="med"/>
          </a:ln>
        </p:spPr>
        <p:txBody>
          <a:bodyPr/>
          <a:lstStyle/>
          <a:p>
            <a:endParaRPr lang="fr-FR"/>
          </a:p>
        </p:txBody>
      </p:sp>
      <p:sp>
        <p:nvSpPr>
          <p:cNvPr id="40979" name="Text Box 20"/>
          <p:cNvSpPr txBox="1">
            <a:spLocks noChangeArrowheads="1"/>
          </p:cNvSpPr>
          <p:nvPr/>
        </p:nvSpPr>
        <p:spPr bwMode="auto">
          <a:xfrm>
            <a:off x="250825" y="4017963"/>
            <a:ext cx="2095500" cy="274637"/>
          </a:xfrm>
          <a:prstGeom prst="rect">
            <a:avLst/>
          </a:prstGeom>
          <a:noFill/>
          <a:ln w="9525">
            <a:noFill/>
            <a:miter lim="800000"/>
            <a:headEnd/>
            <a:tailEnd/>
          </a:ln>
        </p:spPr>
        <p:txBody>
          <a:bodyPr wrap="none">
            <a:spAutoFit/>
          </a:bodyPr>
          <a:lstStyle/>
          <a:p>
            <a:r>
              <a:rPr lang="fr-FR" sz="1200"/>
              <a:t>8) Show the MLUpdateEvents </a:t>
            </a:r>
          </a:p>
        </p:txBody>
      </p:sp>
      <p:sp>
        <p:nvSpPr>
          <p:cNvPr id="40980" name="Text Box 21"/>
          <p:cNvSpPr txBox="1">
            <a:spLocks noChangeArrowheads="1"/>
          </p:cNvSpPr>
          <p:nvPr/>
        </p:nvSpPr>
        <p:spPr bwMode="auto">
          <a:xfrm>
            <a:off x="2987675" y="3763963"/>
            <a:ext cx="1878013" cy="457200"/>
          </a:xfrm>
          <a:prstGeom prst="rect">
            <a:avLst/>
          </a:prstGeom>
          <a:noFill/>
          <a:ln w="9525">
            <a:noFill/>
            <a:miter lim="800000"/>
            <a:headEnd/>
            <a:tailEnd/>
          </a:ln>
        </p:spPr>
        <p:txBody>
          <a:bodyPr wrap="none">
            <a:spAutoFit/>
          </a:bodyPr>
          <a:lstStyle/>
          <a:p>
            <a:r>
              <a:rPr lang="fr-FR" sz="1200"/>
              <a:t>7) Create MLUpdateEvents</a:t>
            </a:r>
          </a:p>
          <a:p>
            <a:r>
              <a:rPr lang="fr-FR" sz="1200"/>
              <a:t>   </a:t>
            </a:r>
          </a:p>
        </p:txBody>
      </p:sp>
      <p:sp>
        <p:nvSpPr>
          <p:cNvPr id="46091" name="Text Box 25"/>
          <p:cNvSpPr txBox="1">
            <a:spLocks noChangeArrowheads="1"/>
          </p:cNvSpPr>
          <p:nvPr/>
        </p:nvSpPr>
        <p:spPr bwMode="auto">
          <a:xfrm>
            <a:off x="2987675" y="3179763"/>
            <a:ext cx="184150" cy="274637"/>
          </a:xfrm>
          <a:prstGeom prst="rect">
            <a:avLst/>
          </a:prstGeom>
          <a:noFill/>
          <a:ln w="9525">
            <a:noFill/>
            <a:miter lim="800000"/>
            <a:headEnd/>
            <a:tailEnd/>
          </a:ln>
        </p:spPr>
        <p:txBody>
          <a:bodyPr wrap="none">
            <a:spAutoFit/>
          </a:bodyPr>
          <a:lstStyle/>
          <a:p>
            <a:endParaRPr lang="en-US" sz="1200"/>
          </a:p>
        </p:txBody>
      </p:sp>
      <p:sp>
        <p:nvSpPr>
          <p:cNvPr id="40983" name="Text Box 30"/>
          <p:cNvSpPr txBox="1">
            <a:spLocks noChangeArrowheads="1"/>
          </p:cNvSpPr>
          <p:nvPr/>
        </p:nvSpPr>
        <p:spPr bwMode="auto">
          <a:xfrm>
            <a:off x="6207125" y="4302125"/>
            <a:ext cx="1689100" cy="457200"/>
          </a:xfrm>
          <a:prstGeom prst="rect">
            <a:avLst/>
          </a:prstGeom>
          <a:noFill/>
          <a:ln w="9525">
            <a:noFill/>
            <a:miter lim="800000"/>
            <a:headEnd/>
            <a:tailEnd/>
          </a:ln>
        </p:spPr>
        <p:txBody>
          <a:bodyPr>
            <a:spAutoFit/>
          </a:bodyPr>
          <a:lstStyle/>
          <a:p>
            <a:r>
              <a:rPr lang="fr-FR" sz="1200"/>
              <a:t>9) Get MLUpdateEvents</a:t>
            </a:r>
          </a:p>
          <a:p>
            <a:r>
              <a:rPr lang="fr-FR" sz="1200"/>
              <a:t>   </a:t>
            </a:r>
          </a:p>
        </p:txBody>
      </p:sp>
      <p:sp>
        <p:nvSpPr>
          <p:cNvPr id="46093" name="Text Box 19"/>
          <p:cNvSpPr txBox="1">
            <a:spLocks noChangeArrowheads="1"/>
          </p:cNvSpPr>
          <p:nvPr/>
        </p:nvSpPr>
        <p:spPr bwMode="auto">
          <a:xfrm>
            <a:off x="2989263" y="3514725"/>
            <a:ext cx="2535237" cy="274638"/>
          </a:xfrm>
          <a:prstGeom prst="rect">
            <a:avLst/>
          </a:prstGeom>
          <a:noFill/>
          <a:ln w="9525">
            <a:noFill/>
            <a:miter lim="800000"/>
            <a:headEnd/>
            <a:tailEnd/>
          </a:ln>
        </p:spPr>
        <p:txBody>
          <a:bodyPr wrap="none">
            <a:spAutoFit/>
          </a:bodyPr>
          <a:lstStyle/>
          <a:p>
            <a:r>
              <a:rPr lang="fr-FR" sz="1200"/>
              <a:t>6) Save the created and updated MLs</a:t>
            </a:r>
          </a:p>
        </p:txBody>
      </p:sp>
      <p:sp>
        <p:nvSpPr>
          <p:cNvPr id="46094" name="Text Box 15"/>
          <p:cNvSpPr txBox="1">
            <a:spLocks noChangeArrowheads="1"/>
          </p:cNvSpPr>
          <p:nvPr/>
        </p:nvSpPr>
        <p:spPr bwMode="auto">
          <a:xfrm>
            <a:off x="250825" y="1412875"/>
            <a:ext cx="2541588" cy="457200"/>
          </a:xfrm>
          <a:prstGeom prst="rect">
            <a:avLst/>
          </a:prstGeom>
          <a:noFill/>
          <a:ln w="9525">
            <a:noFill/>
            <a:miter lim="800000"/>
            <a:headEnd/>
            <a:tailEnd/>
          </a:ln>
        </p:spPr>
        <p:txBody>
          <a:bodyPr wrap="none">
            <a:spAutoFit/>
          </a:bodyPr>
          <a:lstStyle/>
          <a:p>
            <a:r>
              <a:rPr lang="fr-FR" sz="1200"/>
              <a:t>1) The studio prepares an excel sheet</a:t>
            </a:r>
          </a:p>
          <a:p>
            <a:r>
              <a:rPr lang="fr-FR" sz="1200"/>
              <a:t>within the ml updates or creation</a:t>
            </a:r>
          </a:p>
        </p:txBody>
      </p:sp>
      <p:sp>
        <p:nvSpPr>
          <p:cNvPr id="46095" name="Text Box 16"/>
          <p:cNvSpPr txBox="1">
            <a:spLocks noChangeArrowheads="1"/>
          </p:cNvSpPr>
          <p:nvPr/>
        </p:nvSpPr>
        <p:spPr bwMode="auto">
          <a:xfrm>
            <a:off x="250825" y="1892300"/>
            <a:ext cx="2538413" cy="457200"/>
          </a:xfrm>
          <a:prstGeom prst="rect">
            <a:avLst/>
          </a:prstGeom>
          <a:noFill/>
          <a:ln w="9525">
            <a:noFill/>
            <a:miter lim="800000"/>
            <a:headEnd/>
            <a:tailEnd/>
          </a:ln>
        </p:spPr>
        <p:txBody>
          <a:bodyPr wrap="none">
            <a:spAutoFit/>
          </a:bodyPr>
          <a:lstStyle/>
          <a:p>
            <a:r>
              <a:rPr lang="fr-FR" sz="1200"/>
              <a:t>2) The studio uploads the excel sheet</a:t>
            </a:r>
          </a:p>
          <a:p>
            <a:r>
              <a:rPr lang="fr-FR" sz="1200"/>
              <a:t>in the ops screen</a:t>
            </a:r>
          </a:p>
        </p:txBody>
      </p:sp>
      <p:sp>
        <p:nvSpPr>
          <p:cNvPr id="46096" name="Text Box 17"/>
          <p:cNvSpPr txBox="1">
            <a:spLocks noChangeArrowheads="1"/>
          </p:cNvSpPr>
          <p:nvPr/>
        </p:nvSpPr>
        <p:spPr bwMode="auto">
          <a:xfrm>
            <a:off x="2987675" y="2362200"/>
            <a:ext cx="2617788" cy="274638"/>
          </a:xfrm>
          <a:prstGeom prst="rect">
            <a:avLst/>
          </a:prstGeom>
          <a:noFill/>
          <a:ln w="9525">
            <a:noFill/>
            <a:miter lim="800000"/>
            <a:headEnd/>
            <a:tailEnd/>
          </a:ln>
        </p:spPr>
        <p:txBody>
          <a:bodyPr wrap="none">
            <a:spAutoFit/>
          </a:bodyPr>
          <a:lstStyle/>
          <a:p>
            <a:r>
              <a:rPr lang="fr-FR" sz="1200"/>
              <a:t>3) Check the updated and created MLs</a:t>
            </a:r>
          </a:p>
        </p:txBody>
      </p:sp>
      <p:sp>
        <p:nvSpPr>
          <p:cNvPr id="46097" name="Text Box 18"/>
          <p:cNvSpPr txBox="1">
            <a:spLocks noChangeArrowheads="1"/>
          </p:cNvSpPr>
          <p:nvPr/>
        </p:nvSpPr>
        <p:spPr bwMode="auto">
          <a:xfrm>
            <a:off x="250825" y="2741613"/>
            <a:ext cx="2665413" cy="274637"/>
          </a:xfrm>
          <a:prstGeom prst="rect">
            <a:avLst/>
          </a:prstGeom>
          <a:noFill/>
          <a:ln w="9525">
            <a:noFill/>
            <a:miter lim="800000"/>
            <a:headEnd/>
            <a:tailEnd/>
          </a:ln>
        </p:spPr>
        <p:txBody>
          <a:bodyPr>
            <a:spAutoFit/>
          </a:bodyPr>
          <a:lstStyle/>
          <a:p>
            <a:r>
              <a:rPr lang="fr-FR" sz="1200"/>
              <a:t>4) Show updated and created MLs</a:t>
            </a:r>
          </a:p>
        </p:txBody>
      </p:sp>
      <p:sp>
        <p:nvSpPr>
          <p:cNvPr id="46098" name="Text Box 18"/>
          <p:cNvSpPr txBox="1">
            <a:spLocks noChangeArrowheads="1"/>
          </p:cNvSpPr>
          <p:nvPr/>
        </p:nvSpPr>
        <p:spPr bwMode="auto">
          <a:xfrm>
            <a:off x="250825" y="3044825"/>
            <a:ext cx="2665413" cy="457200"/>
          </a:xfrm>
          <a:prstGeom prst="rect">
            <a:avLst/>
          </a:prstGeom>
          <a:noFill/>
          <a:ln w="9525">
            <a:noFill/>
            <a:miter lim="800000"/>
            <a:headEnd/>
            <a:tailEnd/>
          </a:ln>
        </p:spPr>
        <p:txBody>
          <a:bodyPr>
            <a:spAutoFit/>
          </a:bodyPr>
          <a:lstStyle/>
          <a:p>
            <a:r>
              <a:rPr lang="fr-FR" sz="1200"/>
              <a:t>5) The studio accepts to apply the updates /creations</a:t>
            </a:r>
          </a:p>
        </p:txBody>
      </p:sp>
      <p:sp>
        <p:nvSpPr>
          <p:cNvPr id="2" name="Text Box 30"/>
          <p:cNvSpPr txBox="1">
            <a:spLocks noChangeArrowheads="1"/>
          </p:cNvSpPr>
          <p:nvPr/>
        </p:nvSpPr>
        <p:spPr bwMode="auto">
          <a:xfrm>
            <a:off x="6196013" y="4589463"/>
            <a:ext cx="2947987" cy="639762"/>
          </a:xfrm>
          <a:prstGeom prst="rect">
            <a:avLst/>
          </a:prstGeom>
          <a:noFill/>
          <a:ln w="9525">
            <a:noFill/>
            <a:miter lim="800000"/>
            <a:headEnd/>
            <a:tailEnd/>
          </a:ln>
        </p:spPr>
        <p:txBody>
          <a:bodyPr>
            <a:spAutoFit/>
          </a:bodyPr>
          <a:lstStyle/>
          <a:p>
            <a:r>
              <a:rPr lang="fr-FR" sz="1200"/>
              <a:t>10) Update the Technical Platform</a:t>
            </a:r>
          </a:p>
          <a:p>
            <a:r>
              <a:rPr lang="fr-FR" sz="1200"/>
              <a:t>Warning : no BP Platform publication</a:t>
            </a:r>
          </a:p>
          <a:p>
            <a:r>
              <a:rPr lang="fr-FR" sz="1200"/>
              <a:t>   </a:t>
            </a:r>
          </a:p>
        </p:txBody>
      </p:sp>
      <p:sp>
        <p:nvSpPr>
          <p:cNvPr id="46100" name="Content Placeholder 2"/>
          <p:cNvSpPr>
            <a:spLocks/>
          </p:cNvSpPr>
          <p:nvPr/>
        </p:nvSpPr>
        <p:spPr bwMode="auto">
          <a:xfrm>
            <a:off x="-144463" y="5084763"/>
            <a:ext cx="9288463" cy="1196975"/>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fr-FR" sz="1800"/>
              <a:t>The Studio manages only master MLs. Template and custom MLs are automatically created/ updated if their master ML has been created/updated</a:t>
            </a:r>
          </a:p>
          <a:p>
            <a:pPr marL="342900" indent="-342900" eaLnBrk="0" hangingPunct="0">
              <a:spcBef>
                <a:spcPct val="20000"/>
              </a:spcBef>
              <a:buFontTx/>
              <a:buBlip>
                <a:blip r:embed="rId2"/>
              </a:buBlip>
            </a:pPr>
            <a:r>
              <a:rPr lang="en-US" sz="1800"/>
              <a:t>The ML has a business key and a version. A ML family shares the same business key</a:t>
            </a:r>
          </a:p>
        </p:txBody>
      </p:sp>
      <p:sp>
        <p:nvSpPr>
          <p:cNvPr id="46101" name="Line 22"/>
          <p:cNvSpPr>
            <a:spLocks noChangeShapeType="1"/>
          </p:cNvSpPr>
          <p:nvPr/>
        </p:nvSpPr>
        <p:spPr bwMode="auto">
          <a:xfrm>
            <a:off x="5795963" y="1196975"/>
            <a:ext cx="0" cy="4103688"/>
          </a:xfrm>
          <a:prstGeom prst="line">
            <a:avLst/>
          </a:prstGeom>
          <a:noFill/>
          <a:ln w="9525">
            <a:solidFill>
              <a:schemeClr val="tx1"/>
            </a:solidFill>
            <a:prstDash val="dash"/>
            <a:round/>
            <a:headEnd/>
            <a:tailEnd/>
          </a:ln>
        </p:spPr>
        <p:txBody>
          <a:bodyPr/>
          <a:lstStyle/>
          <a:p>
            <a:endParaRPr lang="fr-FR"/>
          </a:p>
        </p:txBody>
      </p:sp>
      <p:sp>
        <p:nvSpPr>
          <p:cNvPr id="46102" name="Line 23"/>
          <p:cNvSpPr>
            <a:spLocks noChangeShapeType="1"/>
          </p:cNvSpPr>
          <p:nvPr/>
        </p:nvSpPr>
        <p:spPr bwMode="auto">
          <a:xfrm>
            <a:off x="5867400" y="1196975"/>
            <a:ext cx="0" cy="4103688"/>
          </a:xfrm>
          <a:prstGeom prst="line">
            <a:avLst/>
          </a:prstGeom>
          <a:noFill/>
          <a:ln w="9525">
            <a:solidFill>
              <a:schemeClr val="tx1"/>
            </a:solidFill>
            <a:prstDash val="dash"/>
            <a:round/>
            <a:headEnd/>
            <a:tailEnd/>
          </a:ln>
        </p:spPr>
        <p:txBody>
          <a:bodyPr/>
          <a:lstStyle/>
          <a:p>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anim calcmode="lin" valueType="num">
                                      <p:cBhvr additive="base">
                                        <p:cTn id="7" dur="500" fill="hold"/>
                                        <p:tgtEl>
                                          <p:spTgt spid="46094"/>
                                        </p:tgtEl>
                                        <p:attrNameLst>
                                          <p:attrName>ppt_x</p:attrName>
                                        </p:attrNameLst>
                                      </p:cBhvr>
                                      <p:tavLst>
                                        <p:tav tm="0">
                                          <p:val>
                                            <p:strVal val="#ppt_x"/>
                                          </p:val>
                                        </p:tav>
                                        <p:tav tm="100000">
                                          <p:val>
                                            <p:strVal val="#ppt_x"/>
                                          </p:val>
                                        </p:tav>
                                      </p:tavLst>
                                    </p:anim>
                                    <p:anim calcmode="lin" valueType="num">
                                      <p:cBhvr additive="base">
                                        <p:cTn id="8" dur="500" fill="hold"/>
                                        <p:tgtEl>
                                          <p:spTgt spid="460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95"/>
                                        </p:tgtEl>
                                        <p:attrNameLst>
                                          <p:attrName>style.visibility</p:attrName>
                                        </p:attrNameLst>
                                      </p:cBhvr>
                                      <p:to>
                                        <p:strVal val="visible"/>
                                      </p:to>
                                    </p:set>
                                    <p:anim calcmode="lin" valueType="num">
                                      <p:cBhvr additive="base">
                                        <p:cTn id="13" dur="500" fill="hold"/>
                                        <p:tgtEl>
                                          <p:spTgt spid="46095"/>
                                        </p:tgtEl>
                                        <p:attrNameLst>
                                          <p:attrName>ppt_x</p:attrName>
                                        </p:attrNameLst>
                                      </p:cBhvr>
                                      <p:tavLst>
                                        <p:tav tm="0">
                                          <p:val>
                                            <p:strVal val="#ppt_x"/>
                                          </p:val>
                                        </p:tav>
                                        <p:tav tm="100000">
                                          <p:val>
                                            <p:strVal val="#ppt_x"/>
                                          </p:val>
                                        </p:tav>
                                      </p:tavLst>
                                    </p:anim>
                                    <p:anim calcmode="lin" valueType="num">
                                      <p:cBhvr additive="base">
                                        <p:cTn id="14" dur="500" fill="hold"/>
                                        <p:tgtEl>
                                          <p:spTgt spid="460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96"/>
                                        </p:tgtEl>
                                        <p:attrNameLst>
                                          <p:attrName>style.visibility</p:attrName>
                                        </p:attrNameLst>
                                      </p:cBhvr>
                                      <p:to>
                                        <p:strVal val="visible"/>
                                      </p:to>
                                    </p:set>
                                    <p:anim calcmode="lin" valueType="num">
                                      <p:cBhvr additive="base">
                                        <p:cTn id="19" dur="500" fill="hold"/>
                                        <p:tgtEl>
                                          <p:spTgt spid="46096"/>
                                        </p:tgtEl>
                                        <p:attrNameLst>
                                          <p:attrName>ppt_x</p:attrName>
                                        </p:attrNameLst>
                                      </p:cBhvr>
                                      <p:tavLst>
                                        <p:tav tm="0">
                                          <p:val>
                                            <p:strVal val="#ppt_x"/>
                                          </p:val>
                                        </p:tav>
                                        <p:tav tm="100000">
                                          <p:val>
                                            <p:strVal val="#ppt_x"/>
                                          </p:val>
                                        </p:tav>
                                      </p:tavLst>
                                    </p:anim>
                                    <p:anim calcmode="lin" valueType="num">
                                      <p:cBhvr additive="base">
                                        <p:cTn id="20" dur="500" fill="hold"/>
                                        <p:tgtEl>
                                          <p:spTgt spid="460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97"/>
                                        </p:tgtEl>
                                        <p:attrNameLst>
                                          <p:attrName>style.visibility</p:attrName>
                                        </p:attrNameLst>
                                      </p:cBhvr>
                                      <p:to>
                                        <p:strVal val="visible"/>
                                      </p:to>
                                    </p:set>
                                    <p:anim calcmode="lin" valueType="num">
                                      <p:cBhvr additive="base">
                                        <p:cTn id="25" dur="500" fill="hold"/>
                                        <p:tgtEl>
                                          <p:spTgt spid="46097"/>
                                        </p:tgtEl>
                                        <p:attrNameLst>
                                          <p:attrName>ppt_x</p:attrName>
                                        </p:attrNameLst>
                                      </p:cBhvr>
                                      <p:tavLst>
                                        <p:tav tm="0">
                                          <p:val>
                                            <p:strVal val="#ppt_x"/>
                                          </p:val>
                                        </p:tav>
                                        <p:tav tm="100000">
                                          <p:val>
                                            <p:strVal val="#ppt_x"/>
                                          </p:val>
                                        </p:tav>
                                      </p:tavLst>
                                    </p:anim>
                                    <p:anim calcmode="lin" valueType="num">
                                      <p:cBhvr additive="base">
                                        <p:cTn id="26" dur="500" fill="hold"/>
                                        <p:tgtEl>
                                          <p:spTgt spid="460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098"/>
                                        </p:tgtEl>
                                        <p:attrNameLst>
                                          <p:attrName>style.visibility</p:attrName>
                                        </p:attrNameLst>
                                      </p:cBhvr>
                                      <p:to>
                                        <p:strVal val="visible"/>
                                      </p:to>
                                    </p:set>
                                    <p:anim calcmode="lin" valueType="num">
                                      <p:cBhvr additive="base">
                                        <p:cTn id="31" dur="500" fill="hold"/>
                                        <p:tgtEl>
                                          <p:spTgt spid="46098"/>
                                        </p:tgtEl>
                                        <p:attrNameLst>
                                          <p:attrName>ppt_x</p:attrName>
                                        </p:attrNameLst>
                                      </p:cBhvr>
                                      <p:tavLst>
                                        <p:tav tm="0">
                                          <p:val>
                                            <p:strVal val="#ppt_x"/>
                                          </p:val>
                                        </p:tav>
                                        <p:tav tm="100000">
                                          <p:val>
                                            <p:strVal val="#ppt_x"/>
                                          </p:val>
                                        </p:tav>
                                      </p:tavLst>
                                    </p:anim>
                                    <p:anim calcmode="lin" valueType="num">
                                      <p:cBhvr additive="base">
                                        <p:cTn id="32" dur="500" fill="hold"/>
                                        <p:tgtEl>
                                          <p:spTgt spid="4609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093"/>
                                        </p:tgtEl>
                                        <p:attrNameLst>
                                          <p:attrName>style.visibility</p:attrName>
                                        </p:attrNameLst>
                                      </p:cBhvr>
                                      <p:to>
                                        <p:strVal val="visible"/>
                                      </p:to>
                                    </p:set>
                                    <p:anim calcmode="lin" valueType="num">
                                      <p:cBhvr additive="base">
                                        <p:cTn id="37" dur="500" fill="hold"/>
                                        <p:tgtEl>
                                          <p:spTgt spid="46093"/>
                                        </p:tgtEl>
                                        <p:attrNameLst>
                                          <p:attrName>ppt_x</p:attrName>
                                        </p:attrNameLst>
                                      </p:cBhvr>
                                      <p:tavLst>
                                        <p:tav tm="0">
                                          <p:val>
                                            <p:strVal val="#ppt_x"/>
                                          </p:val>
                                        </p:tav>
                                        <p:tav tm="100000">
                                          <p:val>
                                            <p:strVal val="#ppt_x"/>
                                          </p:val>
                                        </p:tav>
                                      </p:tavLst>
                                    </p:anim>
                                    <p:anim calcmode="lin" valueType="num">
                                      <p:cBhvr additive="base">
                                        <p:cTn id="38" dur="500" fill="hold"/>
                                        <p:tgtEl>
                                          <p:spTgt spid="4609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80"/>
                                        </p:tgtEl>
                                        <p:attrNameLst>
                                          <p:attrName>style.visibility</p:attrName>
                                        </p:attrNameLst>
                                      </p:cBhvr>
                                      <p:to>
                                        <p:strVal val="visible"/>
                                      </p:to>
                                    </p:set>
                                    <p:anim calcmode="lin" valueType="num">
                                      <p:cBhvr additive="base">
                                        <p:cTn id="43" dur="500" fill="hold"/>
                                        <p:tgtEl>
                                          <p:spTgt spid="40980"/>
                                        </p:tgtEl>
                                        <p:attrNameLst>
                                          <p:attrName>ppt_x</p:attrName>
                                        </p:attrNameLst>
                                      </p:cBhvr>
                                      <p:tavLst>
                                        <p:tav tm="0">
                                          <p:val>
                                            <p:strVal val="#ppt_x"/>
                                          </p:val>
                                        </p:tav>
                                        <p:tav tm="100000">
                                          <p:val>
                                            <p:strVal val="#ppt_x"/>
                                          </p:val>
                                        </p:tav>
                                      </p:tavLst>
                                    </p:anim>
                                    <p:anim calcmode="lin" valueType="num">
                                      <p:cBhvr additive="base">
                                        <p:cTn id="44" dur="500" fill="hold"/>
                                        <p:tgtEl>
                                          <p:spTgt spid="4098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79"/>
                                        </p:tgtEl>
                                        <p:attrNameLst>
                                          <p:attrName>style.visibility</p:attrName>
                                        </p:attrNameLst>
                                      </p:cBhvr>
                                      <p:to>
                                        <p:strVal val="visible"/>
                                      </p:to>
                                    </p:set>
                                    <p:anim calcmode="lin" valueType="num">
                                      <p:cBhvr additive="base">
                                        <p:cTn id="49" dur="500" fill="hold"/>
                                        <p:tgtEl>
                                          <p:spTgt spid="40979"/>
                                        </p:tgtEl>
                                        <p:attrNameLst>
                                          <p:attrName>ppt_x</p:attrName>
                                        </p:attrNameLst>
                                      </p:cBhvr>
                                      <p:tavLst>
                                        <p:tav tm="0">
                                          <p:val>
                                            <p:strVal val="#ppt_x"/>
                                          </p:val>
                                        </p:tav>
                                        <p:tav tm="100000">
                                          <p:val>
                                            <p:strVal val="#ppt_x"/>
                                          </p:val>
                                        </p:tav>
                                      </p:tavLst>
                                    </p:anim>
                                    <p:anim calcmode="lin" valueType="num">
                                      <p:cBhvr additive="base">
                                        <p:cTn id="50" dur="500" fill="hold"/>
                                        <p:tgtEl>
                                          <p:spTgt spid="4097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83"/>
                                        </p:tgtEl>
                                        <p:attrNameLst>
                                          <p:attrName>style.visibility</p:attrName>
                                        </p:attrNameLst>
                                      </p:cBhvr>
                                      <p:to>
                                        <p:strVal val="visible"/>
                                      </p:to>
                                    </p:set>
                                    <p:anim calcmode="lin" valueType="num">
                                      <p:cBhvr additive="base">
                                        <p:cTn id="55" dur="500" fill="hold"/>
                                        <p:tgtEl>
                                          <p:spTgt spid="40983"/>
                                        </p:tgtEl>
                                        <p:attrNameLst>
                                          <p:attrName>ppt_x</p:attrName>
                                        </p:attrNameLst>
                                      </p:cBhvr>
                                      <p:tavLst>
                                        <p:tav tm="0">
                                          <p:val>
                                            <p:strVal val="#ppt_x"/>
                                          </p:val>
                                        </p:tav>
                                        <p:tav tm="100000">
                                          <p:val>
                                            <p:strVal val="#ppt_x"/>
                                          </p:val>
                                        </p:tav>
                                      </p:tavLst>
                                    </p:anim>
                                    <p:anim calcmode="lin" valueType="num">
                                      <p:cBhvr additive="base">
                                        <p:cTn id="56" dur="500" fill="hold"/>
                                        <p:tgtEl>
                                          <p:spTgt spid="4098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6100"/>
                                        </p:tgtEl>
                                        <p:attrNameLst>
                                          <p:attrName>style.visibility</p:attrName>
                                        </p:attrNameLst>
                                      </p:cBhvr>
                                      <p:to>
                                        <p:strVal val="visible"/>
                                      </p:to>
                                    </p:set>
                                    <p:anim calcmode="lin" valueType="num">
                                      <p:cBhvr additive="base">
                                        <p:cTn id="67" dur="500" fill="hold"/>
                                        <p:tgtEl>
                                          <p:spTgt spid="46100"/>
                                        </p:tgtEl>
                                        <p:attrNameLst>
                                          <p:attrName>ppt_x</p:attrName>
                                        </p:attrNameLst>
                                      </p:cBhvr>
                                      <p:tavLst>
                                        <p:tav tm="0">
                                          <p:val>
                                            <p:strVal val="#ppt_x"/>
                                          </p:val>
                                        </p:tav>
                                        <p:tav tm="100000">
                                          <p:val>
                                            <p:strVal val="#ppt_x"/>
                                          </p:val>
                                        </p:tav>
                                      </p:tavLst>
                                    </p:anim>
                                    <p:anim calcmode="lin" valueType="num">
                                      <p:cBhvr additive="base">
                                        <p:cTn id="68" dur="500" fill="hold"/>
                                        <p:tgtEl>
                                          <p:spTgt spid="46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9" grpId="0"/>
      <p:bldP spid="40980" grpId="0"/>
      <p:bldP spid="40983" grpId="0"/>
      <p:bldP spid="46093" grpId="0"/>
      <p:bldP spid="46094" grpId="0"/>
      <p:bldP spid="46095" grpId="0"/>
      <p:bldP spid="46096" grpId="0"/>
      <p:bldP spid="46097" grpId="0"/>
      <p:bldP spid="46098" grpId="0"/>
      <p:bldP spid="2" grpId="0"/>
      <p:bldP spid="46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ML customization</a:t>
            </a:r>
          </a:p>
          <a:p>
            <a:r>
              <a:rPr lang="en-US" sz="2400" b="0">
                <a:solidFill>
                  <a:schemeClr val="bg1"/>
                </a:solidFill>
              </a:rPr>
              <a:t>Sl 1/1</a:t>
            </a:r>
            <a:endParaRPr lang="fr-FR" b="0">
              <a:solidFill>
                <a:schemeClr val="bg1"/>
              </a:solidFill>
            </a:endParaRPr>
          </a:p>
        </p:txBody>
      </p:sp>
      <p:sp>
        <p:nvSpPr>
          <p:cNvPr id="47106" name="Content Placeholder 2"/>
          <p:cNvSpPr>
            <a:spLocks/>
          </p:cNvSpPr>
          <p:nvPr/>
        </p:nvSpPr>
        <p:spPr bwMode="auto">
          <a:xfrm>
            <a:off x="0" y="1003300"/>
            <a:ext cx="4572000" cy="433388"/>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p:txBody>
      </p:sp>
      <p:sp>
        <p:nvSpPr>
          <p:cNvPr id="47107" name="Content Placeholder 2"/>
          <p:cNvSpPr>
            <a:spLocks/>
          </p:cNvSpPr>
          <p:nvPr/>
        </p:nvSpPr>
        <p:spPr bwMode="auto">
          <a:xfrm>
            <a:off x="-180975" y="860425"/>
            <a:ext cx="3600450" cy="360363"/>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UI</a:t>
            </a:r>
          </a:p>
        </p:txBody>
      </p:sp>
      <p:sp>
        <p:nvSpPr>
          <p:cNvPr id="47108" name="Line 10"/>
          <p:cNvSpPr>
            <a:spLocks noChangeShapeType="1"/>
          </p:cNvSpPr>
          <p:nvPr/>
        </p:nvSpPr>
        <p:spPr bwMode="auto">
          <a:xfrm>
            <a:off x="250825" y="1436688"/>
            <a:ext cx="0" cy="3744912"/>
          </a:xfrm>
          <a:prstGeom prst="line">
            <a:avLst/>
          </a:prstGeom>
          <a:noFill/>
          <a:ln w="9525">
            <a:solidFill>
              <a:schemeClr val="tx1"/>
            </a:solidFill>
            <a:round/>
            <a:headEnd/>
            <a:tailEnd type="triangle" w="med" len="med"/>
          </a:ln>
        </p:spPr>
        <p:txBody>
          <a:bodyPr/>
          <a:lstStyle/>
          <a:p>
            <a:endParaRPr lang="fr-FR"/>
          </a:p>
        </p:txBody>
      </p:sp>
      <p:sp>
        <p:nvSpPr>
          <p:cNvPr id="47109" name="Content Placeholder 2"/>
          <p:cNvSpPr>
            <a:spLocks/>
          </p:cNvSpPr>
          <p:nvPr/>
        </p:nvSpPr>
        <p:spPr bwMode="auto">
          <a:xfrm>
            <a:off x="4211638" y="860425"/>
            <a:ext cx="3889375" cy="360363"/>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Manufacturing</a:t>
            </a:r>
          </a:p>
        </p:txBody>
      </p:sp>
      <p:sp>
        <p:nvSpPr>
          <p:cNvPr id="47110" name="Line 12"/>
          <p:cNvSpPr>
            <a:spLocks noChangeShapeType="1"/>
          </p:cNvSpPr>
          <p:nvPr/>
        </p:nvSpPr>
        <p:spPr bwMode="auto">
          <a:xfrm flipH="1">
            <a:off x="4643438" y="1436688"/>
            <a:ext cx="1587" cy="3744912"/>
          </a:xfrm>
          <a:prstGeom prst="line">
            <a:avLst/>
          </a:prstGeom>
          <a:noFill/>
          <a:ln w="9525">
            <a:solidFill>
              <a:schemeClr val="tx1"/>
            </a:solidFill>
            <a:round/>
            <a:headEnd/>
            <a:tailEnd type="triangle" w="med" len="med"/>
          </a:ln>
        </p:spPr>
        <p:txBody>
          <a:bodyPr/>
          <a:lstStyle/>
          <a:p>
            <a:endParaRPr lang="fr-FR"/>
          </a:p>
        </p:txBody>
      </p:sp>
      <p:sp>
        <p:nvSpPr>
          <p:cNvPr id="40980" name="Text Box 21"/>
          <p:cNvSpPr txBox="1">
            <a:spLocks noChangeArrowheads="1"/>
          </p:cNvSpPr>
          <p:nvPr/>
        </p:nvSpPr>
        <p:spPr bwMode="auto">
          <a:xfrm>
            <a:off x="250825" y="3525838"/>
            <a:ext cx="3151188" cy="457200"/>
          </a:xfrm>
          <a:prstGeom prst="rect">
            <a:avLst/>
          </a:prstGeom>
          <a:noFill/>
          <a:ln w="9525">
            <a:noFill/>
            <a:miter lim="800000"/>
            <a:headEnd/>
            <a:tailEnd/>
          </a:ln>
        </p:spPr>
        <p:txBody>
          <a:bodyPr wrap="none">
            <a:spAutoFit/>
          </a:bodyPr>
          <a:lstStyle/>
          <a:p>
            <a:r>
              <a:rPr lang="fr-FR" sz="1200"/>
              <a:t>7) The BP selects the custom processing profile</a:t>
            </a:r>
          </a:p>
          <a:p>
            <a:r>
              <a:rPr lang="fr-FR" sz="1200"/>
              <a:t>   </a:t>
            </a:r>
          </a:p>
        </p:txBody>
      </p:sp>
      <p:sp>
        <p:nvSpPr>
          <p:cNvPr id="47112" name="Text Box 25"/>
          <p:cNvSpPr txBox="1">
            <a:spLocks noChangeArrowheads="1"/>
          </p:cNvSpPr>
          <p:nvPr/>
        </p:nvSpPr>
        <p:spPr bwMode="auto">
          <a:xfrm>
            <a:off x="4645025" y="3203575"/>
            <a:ext cx="184150" cy="274638"/>
          </a:xfrm>
          <a:prstGeom prst="rect">
            <a:avLst/>
          </a:prstGeom>
          <a:noFill/>
          <a:ln w="9525">
            <a:noFill/>
            <a:miter lim="800000"/>
            <a:headEnd/>
            <a:tailEnd/>
          </a:ln>
        </p:spPr>
        <p:txBody>
          <a:bodyPr wrap="none">
            <a:spAutoFit/>
          </a:bodyPr>
          <a:lstStyle/>
          <a:p>
            <a:endParaRPr lang="en-US" sz="1200"/>
          </a:p>
        </p:txBody>
      </p:sp>
      <p:sp>
        <p:nvSpPr>
          <p:cNvPr id="47113" name="Text Box 15"/>
          <p:cNvSpPr txBox="1">
            <a:spLocks noChangeArrowheads="1"/>
          </p:cNvSpPr>
          <p:nvPr/>
        </p:nvSpPr>
        <p:spPr bwMode="auto">
          <a:xfrm>
            <a:off x="250825" y="1436688"/>
            <a:ext cx="3121025" cy="274637"/>
          </a:xfrm>
          <a:prstGeom prst="rect">
            <a:avLst/>
          </a:prstGeom>
          <a:noFill/>
          <a:ln w="9525">
            <a:noFill/>
            <a:miter lim="800000"/>
            <a:headEnd/>
            <a:tailEnd/>
          </a:ln>
        </p:spPr>
        <p:txBody>
          <a:bodyPr wrap="none">
            <a:spAutoFit/>
          </a:bodyPr>
          <a:lstStyle/>
          <a:p>
            <a:r>
              <a:rPr lang="fr-FR" sz="1200"/>
              <a:t>1) The BP selects a unit template (ex : fadecut)</a:t>
            </a:r>
          </a:p>
        </p:txBody>
      </p:sp>
      <p:sp>
        <p:nvSpPr>
          <p:cNvPr id="47114" name="Text Box 16"/>
          <p:cNvSpPr txBox="1">
            <a:spLocks noChangeArrowheads="1"/>
          </p:cNvSpPr>
          <p:nvPr/>
        </p:nvSpPr>
        <p:spPr bwMode="auto">
          <a:xfrm>
            <a:off x="250825" y="1797050"/>
            <a:ext cx="4400550" cy="274638"/>
          </a:xfrm>
          <a:prstGeom prst="rect">
            <a:avLst/>
          </a:prstGeom>
          <a:noFill/>
          <a:ln w="9525">
            <a:noFill/>
            <a:miter lim="800000"/>
            <a:headEnd/>
            <a:tailEnd/>
          </a:ln>
        </p:spPr>
        <p:txBody>
          <a:bodyPr wrap="none">
            <a:spAutoFit/>
          </a:bodyPr>
          <a:lstStyle/>
          <a:p>
            <a:r>
              <a:rPr lang="fr-FR" sz="1200"/>
              <a:t>2) The BP set the required values for the unit template parameters</a:t>
            </a:r>
          </a:p>
        </p:txBody>
      </p:sp>
      <p:sp>
        <p:nvSpPr>
          <p:cNvPr id="47115" name="Text Box 17"/>
          <p:cNvSpPr txBox="1">
            <a:spLocks noChangeArrowheads="1"/>
          </p:cNvSpPr>
          <p:nvPr/>
        </p:nvSpPr>
        <p:spPr bwMode="auto">
          <a:xfrm>
            <a:off x="4645025" y="2084388"/>
            <a:ext cx="1922463" cy="274637"/>
          </a:xfrm>
          <a:prstGeom prst="rect">
            <a:avLst/>
          </a:prstGeom>
          <a:noFill/>
          <a:ln w="9525">
            <a:noFill/>
            <a:miter lim="800000"/>
            <a:headEnd/>
            <a:tailEnd/>
          </a:ln>
        </p:spPr>
        <p:txBody>
          <a:bodyPr wrap="none">
            <a:spAutoFit/>
          </a:bodyPr>
          <a:lstStyle/>
          <a:p>
            <a:r>
              <a:rPr lang="fr-FR" sz="1200"/>
              <a:t>3) Unit Template validation</a:t>
            </a:r>
          </a:p>
        </p:txBody>
      </p:sp>
      <p:sp>
        <p:nvSpPr>
          <p:cNvPr id="47116" name="Text Box 15"/>
          <p:cNvSpPr txBox="1">
            <a:spLocks noChangeArrowheads="1"/>
          </p:cNvSpPr>
          <p:nvPr/>
        </p:nvSpPr>
        <p:spPr bwMode="auto">
          <a:xfrm>
            <a:off x="250825" y="3033713"/>
            <a:ext cx="4249738" cy="457200"/>
          </a:xfrm>
          <a:prstGeom prst="rect">
            <a:avLst/>
          </a:prstGeom>
          <a:noFill/>
          <a:ln w="9525">
            <a:noFill/>
            <a:miter lim="800000"/>
            <a:headEnd/>
            <a:tailEnd/>
          </a:ln>
        </p:spPr>
        <p:txBody>
          <a:bodyPr>
            <a:spAutoFit/>
          </a:bodyPr>
          <a:lstStyle/>
          <a:p>
            <a:r>
              <a:rPr lang="fr-FR" sz="1200"/>
              <a:t>6) The BP selects an ML available in its technical platform</a:t>
            </a:r>
          </a:p>
          <a:p>
            <a:r>
              <a:rPr lang="fr-FR" sz="1200" b="0"/>
              <a:t>The ML is a template and requires a custom processing profile</a:t>
            </a:r>
          </a:p>
        </p:txBody>
      </p:sp>
      <p:sp>
        <p:nvSpPr>
          <p:cNvPr id="47117" name="Text Box 17"/>
          <p:cNvSpPr txBox="1">
            <a:spLocks noChangeArrowheads="1"/>
          </p:cNvSpPr>
          <p:nvPr/>
        </p:nvSpPr>
        <p:spPr bwMode="auto">
          <a:xfrm>
            <a:off x="4654550" y="3754438"/>
            <a:ext cx="4352925" cy="274637"/>
          </a:xfrm>
          <a:prstGeom prst="rect">
            <a:avLst/>
          </a:prstGeom>
          <a:noFill/>
          <a:ln w="9525">
            <a:noFill/>
            <a:miter lim="800000"/>
            <a:headEnd/>
            <a:tailEnd/>
          </a:ln>
        </p:spPr>
        <p:txBody>
          <a:bodyPr wrap="none">
            <a:spAutoFit/>
          </a:bodyPr>
          <a:lstStyle/>
          <a:p>
            <a:r>
              <a:rPr lang="fr-FR" sz="1200"/>
              <a:t>8) ML Template + Unit Template + parameters =&gt; new ML Custom</a:t>
            </a:r>
          </a:p>
        </p:txBody>
      </p:sp>
      <p:sp>
        <p:nvSpPr>
          <p:cNvPr id="47118" name="Text Box 17"/>
          <p:cNvSpPr txBox="1">
            <a:spLocks noChangeArrowheads="1"/>
          </p:cNvSpPr>
          <p:nvPr/>
        </p:nvSpPr>
        <p:spPr bwMode="auto">
          <a:xfrm>
            <a:off x="4665663" y="2386013"/>
            <a:ext cx="1193800" cy="274637"/>
          </a:xfrm>
          <a:prstGeom prst="rect">
            <a:avLst/>
          </a:prstGeom>
          <a:noFill/>
          <a:ln w="9525">
            <a:noFill/>
            <a:miter lim="800000"/>
            <a:headEnd/>
            <a:tailEnd/>
          </a:ln>
        </p:spPr>
        <p:txBody>
          <a:bodyPr wrap="none">
            <a:spAutoFit/>
          </a:bodyPr>
          <a:lstStyle/>
          <a:p>
            <a:r>
              <a:rPr lang="fr-FR" sz="1200"/>
              <a:t>4) Unit Creation</a:t>
            </a:r>
          </a:p>
        </p:txBody>
      </p:sp>
      <p:sp>
        <p:nvSpPr>
          <p:cNvPr id="47119" name="Text Box 16"/>
          <p:cNvSpPr txBox="1">
            <a:spLocks noChangeArrowheads="1"/>
          </p:cNvSpPr>
          <p:nvPr/>
        </p:nvSpPr>
        <p:spPr bwMode="auto">
          <a:xfrm>
            <a:off x="250825" y="2660650"/>
            <a:ext cx="3113088" cy="274638"/>
          </a:xfrm>
          <a:prstGeom prst="rect">
            <a:avLst/>
          </a:prstGeom>
          <a:noFill/>
          <a:ln w="9525">
            <a:noFill/>
            <a:miter lim="800000"/>
            <a:headEnd/>
            <a:tailEnd/>
          </a:ln>
        </p:spPr>
        <p:txBody>
          <a:bodyPr wrap="none">
            <a:spAutoFit/>
          </a:bodyPr>
          <a:lstStyle/>
          <a:p>
            <a:r>
              <a:rPr lang="fr-FR" sz="1200"/>
              <a:t>5) The BP has a new custom processing profile</a:t>
            </a:r>
          </a:p>
        </p:txBody>
      </p:sp>
      <p:sp>
        <p:nvSpPr>
          <p:cNvPr id="47120" name="Text Box 17"/>
          <p:cNvSpPr txBox="1">
            <a:spLocks noChangeArrowheads="1"/>
          </p:cNvSpPr>
          <p:nvPr/>
        </p:nvSpPr>
        <p:spPr bwMode="auto">
          <a:xfrm>
            <a:off x="4643438" y="4029075"/>
            <a:ext cx="1749425" cy="274638"/>
          </a:xfrm>
          <a:prstGeom prst="rect">
            <a:avLst/>
          </a:prstGeom>
          <a:noFill/>
          <a:ln w="9525">
            <a:noFill/>
            <a:miter lim="800000"/>
            <a:headEnd/>
            <a:tailEnd/>
          </a:ln>
        </p:spPr>
        <p:txBody>
          <a:bodyPr wrap="none">
            <a:spAutoFit/>
          </a:bodyPr>
          <a:lstStyle/>
          <a:p>
            <a:r>
              <a:rPr lang="fr-FR" sz="1200"/>
              <a:t>9) ML Custom Validation</a:t>
            </a:r>
          </a:p>
        </p:txBody>
      </p:sp>
      <p:sp>
        <p:nvSpPr>
          <p:cNvPr id="47121" name="Text Box 17"/>
          <p:cNvSpPr txBox="1">
            <a:spLocks noChangeArrowheads="1"/>
          </p:cNvSpPr>
          <p:nvPr/>
        </p:nvSpPr>
        <p:spPr bwMode="auto">
          <a:xfrm>
            <a:off x="4643438" y="4330700"/>
            <a:ext cx="1714500" cy="274638"/>
          </a:xfrm>
          <a:prstGeom prst="rect">
            <a:avLst/>
          </a:prstGeom>
          <a:noFill/>
          <a:ln w="9525">
            <a:noFill/>
            <a:miter lim="800000"/>
            <a:headEnd/>
            <a:tailEnd/>
          </a:ln>
        </p:spPr>
        <p:txBody>
          <a:bodyPr wrap="none">
            <a:spAutoFit/>
          </a:bodyPr>
          <a:lstStyle/>
          <a:p>
            <a:r>
              <a:rPr lang="fr-FR" sz="1200"/>
              <a:t>10) ML Custom Creation</a:t>
            </a:r>
          </a:p>
        </p:txBody>
      </p:sp>
      <p:sp>
        <p:nvSpPr>
          <p:cNvPr id="2" name="Text Box 21"/>
          <p:cNvSpPr txBox="1">
            <a:spLocks noChangeArrowheads="1"/>
          </p:cNvSpPr>
          <p:nvPr/>
        </p:nvSpPr>
        <p:spPr bwMode="auto">
          <a:xfrm>
            <a:off x="250825" y="4676775"/>
            <a:ext cx="2892425" cy="457200"/>
          </a:xfrm>
          <a:prstGeom prst="rect">
            <a:avLst/>
          </a:prstGeom>
          <a:noFill/>
          <a:ln w="9525">
            <a:noFill/>
            <a:miter lim="800000"/>
            <a:headEnd/>
            <a:tailEnd/>
          </a:ln>
        </p:spPr>
        <p:txBody>
          <a:bodyPr wrap="none">
            <a:spAutoFit/>
          </a:bodyPr>
          <a:lstStyle/>
          <a:p>
            <a:r>
              <a:rPr lang="fr-FR" sz="1200"/>
              <a:t>11) The BP is linked to the new ML Custom</a:t>
            </a:r>
          </a:p>
          <a:p>
            <a:r>
              <a:rPr lang="fr-FR" sz="1200"/>
              <a:t>   </a:t>
            </a:r>
          </a:p>
        </p:txBody>
      </p:sp>
      <p:sp>
        <p:nvSpPr>
          <p:cNvPr id="47123" name="Content Placeholder 2"/>
          <p:cNvSpPr>
            <a:spLocks/>
          </p:cNvSpPr>
          <p:nvPr/>
        </p:nvSpPr>
        <p:spPr bwMode="auto">
          <a:xfrm>
            <a:off x="-144463" y="5111750"/>
            <a:ext cx="9288463" cy="1196975"/>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fr-FR" sz="1800"/>
              <a:t>If the unit or the custom ML already exists, the manufacturing uses the existing one</a:t>
            </a:r>
            <a:endParaRPr lang="fr-FR"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13"/>
                                        </p:tgtEl>
                                        <p:attrNameLst>
                                          <p:attrName>style.visibility</p:attrName>
                                        </p:attrNameLst>
                                      </p:cBhvr>
                                      <p:to>
                                        <p:strVal val="visible"/>
                                      </p:to>
                                    </p:set>
                                    <p:anim calcmode="lin" valueType="num">
                                      <p:cBhvr additive="base">
                                        <p:cTn id="7" dur="500" fill="hold"/>
                                        <p:tgtEl>
                                          <p:spTgt spid="47113"/>
                                        </p:tgtEl>
                                        <p:attrNameLst>
                                          <p:attrName>ppt_x</p:attrName>
                                        </p:attrNameLst>
                                      </p:cBhvr>
                                      <p:tavLst>
                                        <p:tav tm="0">
                                          <p:val>
                                            <p:strVal val="#ppt_x"/>
                                          </p:val>
                                        </p:tav>
                                        <p:tav tm="100000">
                                          <p:val>
                                            <p:strVal val="#ppt_x"/>
                                          </p:val>
                                        </p:tav>
                                      </p:tavLst>
                                    </p:anim>
                                    <p:anim calcmode="lin" valueType="num">
                                      <p:cBhvr additive="base">
                                        <p:cTn id="8" dur="500" fill="hold"/>
                                        <p:tgtEl>
                                          <p:spTgt spid="471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14"/>
                                        </p:tgtEl>
                                        <p:attrNameLst>
                                          <p:attrName>style.visibility</p:attrName>
                                        </p:attrNameLst>
                                      </p:cBhvr>
                                      <p:to>
                                        <p:strVal val="visible"/>
                                      </p:to>
                                    </p:set>
                                    <p:anim calcmode="lin" valueType="num">
                                      <p:cBhvr additive="base">
                                        <p:cTn id="13" dur="500" fill="hold"/>
                                        <p:tgtEl>
                                          <p:spTgt spid="47114"/>
                                        </p:tgtEl>
                                        <p:attrNameLst>
                                          <p:attrName>ppt_x</p:attrName>
                                        </p:attrNameLst>
                                      </p:cBhvr>
                                      <p:tavLst>
                                        <p:tav tm="0">
                                          <p:val>
                                            <p:strVal val="#ppt_x"/>
                                          </p:val>
                                        </p:tav>
                                        <p:tav tm="100000">
                                          <p:val>
                                            <p:strVal val="#ppt_x"/>
                                          </p:val>
                                        </p:tav>
                                      </p:tavLst>
                                    </p:anim>
                                    <p:anim calcmode="lin" valueType="num">
                                      <p:cBhvr additive="base">
                                        <p:cTn id="14" dur="500" fill="hold"/>
                                        <p:tgtEl>
                                          <p:spTgt spid="471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15"/>
                                        </p:tgtEl>
                                        <p:attrNameLst>
                                          <p:attrName>style.visibility</p:attrName>
                                        </p:attrNameLst>
                                      </p:cBhvr>
                                      <p:to>
                                        <p:strVal val="visible"/>
                                      </p:to>
                                    </p:set>
                                    <p:anim calcmode="lin" valueType="num">
                                      <p:cBhvr additive="base">
                                        <p:cTn id="19" dur="500" fill="hold"/>
                                        <p:tgtEl>
                                          <p:spTgt spid="47115"/>
                                        </p:tgtEl>
                                        <p:attrNameLst>
                                          <p:attrName>ppt_x</p:attrName>
                                        </p:attrNameLst>
                                      </p:cBhvr>
                                      <p:tavLst>
                                        <p:tav tm="0">
                                          <p:val>
                                            <p:strVal val="#ppt_x"/>
                                          </p:val>
                                        </p:tav>
                                        <p:tav tm="100000">
                                          <p:val>
                                            <p:strVal val="#ppt_x"/>
                                          </p:val>
                                        </p:tav>
                                      </p:tavLst>
                                    </p:anim>
                                    <p:anim calcmode="lin" valueType="num">
                                      <p:cBhvr additive="base">
                                        <p:cTn id="20" dur="500" fill="hold"/>
                                        <p:tgtEl>
                                          <p:spTgt spid="471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18"/>
                                        </p:tgtEl>
                                        <p:attrNameLst>
                                          <p:attrName>style.visibility</p:attrName>
                                        </p:attrNameLst>
                                      </p:cBhvr>
                                      <p:to>
                                        <p:strVal val="visible"/>
                                      </p:to>
                                    </p:set>
                                    <p:anim calcmode="lin" valueType="num">
                                      <p:cBhvr additive="base">
                                        <p:cTn id="25" dur="500" fill="hold"/>
                                        <p:tgtEl>
                                          <p:spTgt spid="47118"/>
                                        </p:tgtEl>
                                        <p:attrNameLst>
                                          <p:attrName>ppt_x</p:attrName>
                                        </p:attrNameLst>
                                      </p:cBhvr>
                                      <p:tavLst>
                                        <p:tav tm="0">
                                          <p:val>
                                            <p:strVal val="#ppt_x"/>
                                          </p:val>
                                        </p:tav>
                                        <p:tav tm="100000">
                                          <p:val>
                                            <p:strVal val="#ppt_x"/>
                                          </p:val>
                                        </p:tav>
                                      </p:tavLst>
                                    </p:anim>
                                    <p:anim calcmode="lin" valueType="num">
                                      <p:cBhvr additive="base">
                                        <p:cTn id="26" dur="500" fill="hold"/>
                                        <p:tgtEl>
                                          <p:spTgt spid="471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19"/>
                                        </p:tgtEl>
                                        <p:attrNameLst>
                                          <p:attrName>style.visibility</p:attrName>
                                        </p:attrNameLst>
                                      </p:cBhvr>
                                      <p:to>
                                        <p:strVal val="visible"/>
                                      </p:to>
                                    </p:set>
                                    <p:anim calcmode="lin" valueType="num">
                                      <p:cBhvr additive="base">
                                        <p:cTn id="31" dur="500" fill="hold"/>
                                        <p:tgtEl>
                                          <p:spTgt spid="47119"/>
                                        </p:tgtEl>
                                        <p:attrNameLst>
                                          <p:attrName>ppt_x</p:attrName>
                                        </p:attrNameLst>
                                      </p:cBhvr>
                                      <p:tavLst>
                                        <p:tav tm="0">
                                          <p:val>
                                            <p:strVal val="#ppt_x"/>
                                          </p:val>
                                        </p:tav>
                                        <p:tav tm="100000">
                                          <p:val>
                                            <p:strVal val="#ppt_x"/>
                                          </p:val>
                                        </p:tav>
                                      </p:tavLst>
                                    </p:anim>
                                    <p:anim calcmode="lin" valueType="num">
                                      <p:cBhvr additive="base">
                                        <p:cTn id="32" dur="500" fill="hold"/>
                                        <p:tgtEl>
                                          <p:spTgt spid="471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16"/>
                                        </p:tgtEl>
                                        <p:attrNameLst>
                                          <p:attrName>style.visibility</p:attrName>
                                        </p:attrNameLst>
                                      </p:cBhvr>
                                      <p:to>
                                        <p:strVal val="visible"/>
                                      </p:to>
                                    </p:set>
                                    <p:anim calcmode="lin" valueType="num">
                                      <p:cBhvr additive="base">
                                        <p:cTn id="37" dur="500" fill="hold"/>
                                        <p:tgtEl>
                                          <p:spTgt spid="47116"/>
                                        </p:tgtEl>
                                        <p:attrNameLst>
                                          <p:attrName>ppt_x</p:attrName>
                                        </p:attrNameLst>
                                      </p:cBhvr>
                                      <p:tavLst>
                                        <p:tav tm="0">
                                          <p:val>
                                            <p:strVal val="#ppt_x"/>
                                          </p:val>
                                        </p:tav>
                                        <p:tav tm="100000">
                                          <p:val>
                                            <p:strVal val="#ppt_x"/>
                                          </p:val>
                                        </p:tav>
                                      </p:tavLst>
                                    </p:anim>
                                    <p:anim calcmode="lin" valueType="num">
                                      <p:cBhvr additive="base">
                                        <p:cTn id="38" dur="500" fill="hold"/>
                                        <p:tgtEl>
                                          <p:spTgt spid="471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80"/>
                                        </p:tgtEl>
                                        <p:attrNameLst>
                                          <p:attrName>style.visibility</p:attrName>
                                        </p:attrNameLst>
                                      </p:cBhvr>
                                      <p:to>
                                        <p:strVal val="visible"/>
                                      </p:to>
                                    </p:set>
                                    <p:anim calcmode="lin" valueType="num">
                                      <p:cBhvr additive="base">
                                        <p:cTn id="43" dur="500" fill="hold"/>
                                        <p:tgtEl>
                                          <p:spTgt spid="40980"/>
                                        </p:tgtEl>
                                        <p:attrNameLst>
                                          <p:attrName>ppt_x</p:attrName>
                                        </p:attrNameLst>
                                      </p:cBhvr>
                                      <p:tavLst>
                                        <p:tav tm="0">
                                          <p:val>
                                            <p:strVal val="#ppt_x"/>
                                          </p:val>
                                        </p:tav>
                                        <p:tav tm="100000">
                                          <p:val>
                                            <p:strVal val="#ppt_x"/>
                                          </p:val>
                                        </p:tav>
                                      </p:tavLst>
                                    </p:anim>
                                    <p:anim calcmode="lin" valueType="num">
                                      <p:cBhvr additive="base">
                                        <p:cTn id="44" dur="500" fill="hold"/>
                                        <p:tgtEl>
                                          <p:spTgt spid="4098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117"/>
                                        </p:tgtEl>
                                        <p:attrNameLst>
                                          <p:attrName>style.visibility</p:attrName>
                                        </p:attrNameLst>
                                      </p:cBhvr>
                                      <p:to>
                                        <p:strVal val="visible"/>
                                      </p:to>
                                    </p:set>
                                    <p:anim calcmode="lin" valueType="num">
                                      <p:cBhvr additive="base">
                                        <p:cTn id="49" dur="500" fill="hold"/>
                                        <p:tgtEl>
                                          <p:spTgt spid="47117"/>
                                        </p:tgtEl>
                                        <p:attrNameLst>
                                          <p:attrName>ppt_x</p:attrName>
                                        </p:attrNameLst>
                                      </p:cBhvr>
                                      <p:tavLst>
                                        <p:tav tm="0">
                                          <p:val>
                                            <p:strVal val="#ppt_x"/>
                                          </p:val>
                                        </p:tav>
                                        <p:tav tm="100000">
                                          <p:val>
                                            <p:strVal val="#ppt_x"/>
                                          </p:val>
                                        </p:tav>
                                      </p:tavLst>
                                    </p:anim>
                                    <p:anim calcmode="lin" valueType="num">
                                      <p:cBhvr additive="base">
                                        <p:cTn id="50" dur="500" fill="hold"/>
                                        <p:tgtEl>
                                          <p:spTgt spid="471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120"/>
                                        </p:tgtEl>
                                        <p:attrNameLst>
                                          <p:attrName>style.visibility</p:attrName>
                                        </p:attrNameLst>
                                      </p:cBhvr>
                                      <p:to>
                                        <p:strVal val="visible"/>
                                      </p:to>
                                    </p:set>
                                    <p:anim calcmode="lin" valueType="num">
                                      <p:cBhvr additive="base">
                                        <p:cTn id="55" dur="500" fill="hold"/>
                                        <p:tgtEl>
                                          <p:spTgt spid="47120"/>
                                        </p:tgtEl>
                                        <p:attrNameLst>
                                          <p:attrName>ppt_x</p:attrName>
                                        </p:attrNameLst>
                                      </p:cBhvr>
                                      <p:tavLst>
                                        <p:tav tm="0">
                                          <p:val>
                                            <p:strVal val="#ppt_x"/>
                                          </p:val>
                                        </p:tav>
                                        <p:tav tm="100000">
                                          <p:val>
                                            <p:strVal val="#ppt_x"/>
                                          </p:val>
                                        </p:tav>
                                      </p:tavLst>
                                    </p:anim>
                                    <p:anim calcmode="lin" valueType="num">
                                      <p:cBhvr additive="base">
                                        <p:cTn id="56" dur="500" fill="hold"/>
                                        <p:tgtEl>
                                          <p:spTgt spid="471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121"/>
                                        </p:tgtEl>
                                        <p:attrNameLst>
                                          <p:attrName>style.visibility</p:attrName>
                                        </p:attrNameLst>
                                      </p:cBhvr>
                                      <p:to>
                                        <p:strVal val="visible"/>
                                      </p:to>
                                    </p:set>
                                    <p:anim calcmode="lin" valueType="num">
                                      <p:cBhvr additive="base">
                                        <p:cTn id="61" dur="500" fill="hold"/>
                                        <p:tgtEl>
                                          <p:spTgt spid="47121"/>
                                        </p:tgtEl>
                                        <p:attrNameLst>
                                          <p:attrName>ppt_x</p:attrName>
                                        </p:attrNameLst>
                                      </p:cBhvr>
                                      <p:tavLst>
                                        <p:tav tm="0">
                                          <p:val>
                                            <p:strVal val="#ppt_x"/>
                                          </p:val>
                                        </p:tav>
                                        <p:tav tm="100000">
                                          <p:val>
                                            <p:strVal val="#ppt_x"/>
                                          </p:val>
                                        </p:tav>
                                      </p:tavLst>
                                    </p:anim>
                                    <p:anim calcmode="lin" valueType="num">
                                      <p:cBhvr additive="base">
                                        <p:cTn id="62" dur="500" fill="hold"/>
                                        <p:tgtEl>
                                          <p:spTgt spid="471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7123"/>
                                        </p:tgtEl>
                                        <p:attrNameLst>
                                          <p:attrName>style.visibility</p:attrName>
                                        </p:attrNameLst>
                                      </p:cBhvr>
                                      <p:to>
                                        <p:strVal val="visible"/>
                                      </p:to>
                                    </p:set>
                                    <p:anim calcmode="lin" valueType="num">
                                      <p:cBhvr additive="base">
                                        <p:cTn id="73" dur="500" fill="hold"/>
                                        <p:tgtEl>
                                          <p:spTgt spid="47123"/>
                                        </p:tgtEl>
                                        <p:attrNameLst>
                                          <p:attrName>ppt_x</p:attrName>
                                        </p:attrNameLst>
                                      </p:cBhvr>
                                      <p:tavLst>
                                        <p:tav tm="0">
                                          <p:val>
                                            <p:strVal val="#ppt_x"/>
                                          </p:val>
                                        </p:tav>
                                        <p:tav tm="100000">
                                          <p:val>
                                            <p:strVal val="#ppt_x"/>
                                          </p:val>
                                        </p:tav>
                                      </p:tavLst>
                                    </p:anim>
                                    <p:anim calcmode="lin" valueType="num">
                                      <p:cBhvr additive="base">
                                        <p:cTn id="74" dur="500" fill="hold"/>
                                        <p:tgtEl>
                                          <p:spTgt spid="47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 grpId="0"/>
      <p:bldP spid="47113" grpId="0"/>
      <p:bldP spid="47114" grpId="0"/>
      <p:bldP spid="47115" grpId="0"/>
      <p:bldP spid="47116" grpId="0"/>
      <p:bldP spid="47117" grpId="0"/>
      <p:bldP spid="47118" grpId="0"/>
      <p:bldP spid="47119" grpId="0"/>
      <p:bldP spid="47120" grpId="0"/>
      <p:bldP spid="47121" grpId="0"/>
      <p:bldP spid="2" grpId="0"/>
      <p:bldP spid="471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MR Lifecycle</a:t>
            </a:r>
          </a:p>
          <a:p>
            <a:r>
              <a:rPr lang="en-US" sz="2400" b="0">
                <a:solidFill>
                  <a:schemeClr val="bg1"/>
                </a:solidFill>
              </a:rPr>
              <a:t>Sl 1/1</a:t>
            </a:r>
            <a:endParaRPr lang="fr-FR" b="0">
              <a:solidFill>
                <a:schemeClr val="bg1"/>
              </a:solidFill>
            </a:endParaRPr>
          </a:p>
        </p:txBody>
      </p:sp>
      <p:sp>
        <p:nvSpPr>
          <p:cNvPr id="48130" name="Content Placeholder 2"/>
          <p:cNvSpPr>
            <a:spLocks/>
          </p:cNvSpPr>
          <p:nvPr/>
        </p:nvSpPr>
        <p:spPr bwMode="auto">
          <a:xfrm>
            <a:off x="0" y="476250"/>
            <a:ext cx="4572000" cy="433388"/>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p:txBody>
      </p:sp>
      <p:sp>
        <p:nvSpPr>
          <p:cNvPr id="48131" name="Content Placeholder 2"/>
          <p:cNvSpPr>
            <a:spLocks/>
          </p:cNvSpPr>
          <p:nvPr/>
        </p:nvSpPr>
        <p:spPr bwMode="auto">
          <a:xfrm>
            <a:off x="-180975" y="836613"/>
            <a:ext cx="38893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PRV or Hal or …</a:t>
            </a:r>
          </a:p>
        </p:txBody>
      </p:sp>
      <p:sp>
        <p:nvSpPr>
          <p:cNvPr id="48132" name="Line 10"/>
          <p:cNvSpPr>
            <a:spLocks noChangeShapeType="1"/>
          </p:cNvSpPr>
          <p:nvPr/>
        </p:nvSpPr>
        <p:spPr bwMode="auto">
          <a:xfrm>
            <a:off x="250825" y="1412875"/>
            <a:ext cx="0" cy="3671888"/>
          </a:xfrm>
          <a:prstGeom prst="line">
            <a:avLst/>
          </a:prstGeom>
          <a:noFill/>
          <a:ln w="9525">
            <a:solidFill>
              <a:schemeClr val="tx1"/>
            </a:solidFill>
            <a:round/>
            <a:headEnd/>
            <a:tailEnd type="triangle" w="med" len="med"/>
          </a:ln>
        </p:spPr>
        <p:txBody>
          <a:bodyPr/>
          <a:lstStyle/>
          <a:p>
            <a:endParaRPr lang="fr-FR"/>
          </a:p>
        </p:txBody>
      </p:sp>
      <p:sp>
        <p:nvSpPr>
          <p:cNvPr id="48133" name="Content Placeholder 2"/>
          <p:cNvSpPr>
            <a:spLocks/>
          </p:cNvSpPr>
          <p:nvPr/>
        </p:nvSpPr>
        <p:spPr bwMode="auto">
          <a:xfrm>
            <a:off x="2338388" y="836613"/>
            <a:ext cx="43211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Manufacturing consumer</a:t>
            </a:r>
          </a:p>
        </p:txBody>
      </p:sp>
      <p:sp>
        <p:nvSpPr>
          <p:cNvPr id="48134" name="Line 12"/>
          <p:cNvSpPr>
            <a:spLocks noChangeShapeType="1"/>
          </p:cNvSpPr>
          <p:nvPr/>
        </p:nvSpPr>
        <p:spPr bwMode="auto">
          <a:xfrm flipH="1">
            <a:off x="2770188" y="1412875"/>
            <a:ext cx="1587" cy="3671888"/>
          </a:xfrm>
          <a:prstGeom prst="line">
            <a:avLst/>
          </a:prstGeom>
          <a:noFill/>
          <a:ln w="9525">
            <a:solidFill>
              <a:schemeClr val="tx1"/>
            </a:solidFill>
            <a:round/>
            <a:headEnd/>
            <a:tailEnd type="triangle" w="med" len="med"/>
          </a:ln>
        </p:spPr>
        <p:txBody>
          <a:bodyPr/>
          <a:lstStyle/>
          <a:p>
            <a:endParaRPr lang="fr-FR"/>
          </a:p>
        </p:txBody>
      </p:sp>
      <p:sp>
        <p:nvSpPr>
          <p:cNvPr id="48135" name="Text Box 15"/>
          <p:cNvSpPr txBox="1">
            <a:spLocks noChangeArrowheads="1"/>
          </p:cNvSpPr>
          <p:nvPr/>
        </p:nvSpPr>
        <p:spPr bwMode="auto">
          <a:xfrm>
            <a:off x="250825" y="1412875"/>
            <a:ext cx="1122363" cy="274638"/>
          </a:xfrm>
          <a:prstGeom prst="rect">
            <a:avLst/>
          </a:prstGeom>
          <a:noFill/>
          <a:ln w="9525">
            <a:noFill/>
            <a:miter lim="800000"/>
            <a:headEnd/>
            <a:tailEnd/>
          </a:ln>
        </p:spPr>
        <p:txBody>
          <a:bodyPr wrap="none">
            <a:spAutoFit/>
          </a:bodyPr>
          <a:lstStyle/>
          <a:p>
            <a:r>
              <a:rPr lang="fr-FR" sz="1200"/>
              <a:t>1) MR creation</a:t>
            </a:r>
          </a:p>
        </p:txBody>
      </p:sp>
      <p:sp>
        <p:nvSpPr>
          <p:cNvPr id="48136" name="Content Placeholder 2"/>
          <p:cNvSpPr>
            <a:spLocks/>
          </p:cNvSpPr>
          <p:nvPr/>
        </p:nvSpPr>
        <p:spPr bwMode="auto">
          <a:xfrm>
            <a:off x="5940425" y="836613"/>
            <a:ext cx="32035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TRC Alchemy Shell</a:t>
            </a:r>
          </a:p>
        </p:txBody>
      </p:sp>
      <p:sp>
        <p:nvSpPr>
          <p:cNvPr id="48137" name="Line 12"/>
          <p:cNvSpPr>
            <a:spLocks noChangeShapeType="1"/>
          </p:cNvSpPr>
          <p:nvPr/>
        </p:nvSpPr>
        <p:spPr bwMode="auto">
          <a:xfrm flipH="1">
            <a:off x="6372225" y="1412875"/>
            <a:ext cx="1588" cy="3671888"/>
          </a:xfrm>
          <a:prstGeom prst="line">
            <a:avLst/>
          </a:prstGeom>
          <a:noFill/>
          <a:ln w="9525">
            <a:solidFill>
              <a:schemeClr val="tx1"/>
            </a:solidFill>
            <a:round/>
            <a:headEnd/>
            <a:tailEnd type="triangle" w="med" len="med"/>
          </a:ln>
        </p:spPr>
        <p:txBody>
          <a:bodyPr/>
          <a:lstStyle/>
          <a:p>
            <a:endParaRPr lang="fr-FR"/>
          </a:p>
        </p:txBody>
      </p:sp>
      <p:sp>
        <p:nvSpPr>
          <p:cNvPr id="48138" name="Text Box 15"/>
          <p:cNvSpPr txBox="1">
            <a:spLocks noChangeArrowheads="1"/>
          </p:cNvSpPr>
          <p:nvPr/>
        </p:nvSpPr>
        <p:spPr bwMode="auto">
          <a:xfrm>
            <a:off x="2771775" y="1570038"/>
            <a:ext cx="2087563" cy="457200"/>
          </a:xfrm>
          <a:prstGeom prst="rect">
            <a:avLst/>
          </a:prstGeom>
          <a:noFill/>
          <a:ln w="9525">
            <a:noFill/>
            <a:miter lim="800000"/>
            <a:headEnd/>
            <a:tailEnd/>
          </a:ln>
        </p:spPr>
        <p:txBody>
          <a:bodyPr wrap="none">
            <a:spAutoFit/>
          </a:bodyPr>
          <a:lstStyle/>
          <a:p>
            <a:r>
              <a:rPr lang="fr-FR" sz="1200"/>
              <a:t>2) MR acquired by a TRC node</a:t>
            </a:r>
          </a:p>
          <a:p>
            <a:r>
              <a:rPr lang="fr-FR" sz="1200"/>
              <a:t>if compatible capabilities</a:t>
            </a:r>
          </a:p>
        </p:txBody>
      </p:sp>
      <p:sp>
        <p:nvSpPr>
          <p:cNvPr id="48139" name="Text Box 15"/>
          <p:cNvSpPr txBox="1">
            <a:spLocks noChangeArrowheads="1"/>
          </p:cNvSpPr>
          <p:nvPr/>
        </p:nvSpPr>
        <p:spPr bwMode="auto">
          <a:xfrm>
            <a:off x="2771775" y="2035175"/>
            <a:ext cx="1296988" cy="274638"/>
          </a:xfrm>
          <a:prstGeom prst="rect">
            <a:avLst/>
          </a:prstGeom>
          <a:noFill/>
          <a:ln w="9525">
            <a:noFill/>
            <a:miter lim="800000"/>
            <a:headEnd/>
            <a:tailEnd/>
          </a:ln>
        </p:spPr>
        <p:txBody>
          <a:bodyPr wrap="none">
            <a:spAutoFit/>
          </a:bodyPr>
          <a:lstStyle/>
          <a:p>
            <a:r>
              <a:rPr lang="fr-FR" sz="1200"/>
              <a:t>3) MR in progress</a:t>
            </a:r>
          </a:p>
        </p:txBody>
      </p:sp>
      <p:sp>
        <p:nvSpPr>
          <p:cNvPr id="48140" name="Text Box 15"/>
          <p:cNvSpPr txBox="1">
            <a:spLocks noChangeArrowheads="1"/>
          </p:cNvSpPr>
          <p:nvPr/>
        </p:nvSpPr>
        <p:spPr bwMode="auto">
          <a:xfrm>
            <a:off x="2771775" y="2276475"/>
            <a:ext cx="2716213" cy="457200"/>
          </a:xfrm>
          <a:prstGeom prst="rect">
            <a:avLst/>
          </a:prstGeom>
          <a:noFill/>
          <a:ln w="9525">
            <a:noFill/>
            <a:miter lim="800000"/>
            <a:headEnd/>
            <a:tailEnd/>
          </a:ln>
        </p:spPr>
        <p:txBody>
          <a:bodyPr wrap="none">
            <a:spAutoFit/>
          </a:bodyPr>
          <a:lstStyle/>
          <a:p>
            <a:r>
              <a:rPr lang="fr-FR" sz="1200"/>
              <a:t>4) Source file download from repository</a:t>
            </a:r>
          </a:p>
          <a:p>
            <a:r>
              <a:rPr lang="fr-FR" sz="1200" i="1"/>
              <a:t>  </a:t>
            </a:r>
            <a:r>
              <a:rPr lang="fr-FR" sz="1200" b="0" i="1"/>
              <a:t>check cache / threadpool</a:t>
            </a:r>
            <a:r>
              <a:rPr lang="fr-FR" sz="1200" b="0"/>
              <a:t> </a:t>
            </a:r>
          </a:p>
        </p:txBody>
      </p:sp>
      <p:sp>
        <p:nvSpPr>
          <p:cNvPr id="48141" name="Text Box 15"/>
          <p:cNvSpPr txBox="1">
            <a:spLocks noChangeArrowheads="1"/>
          </p:cNvSpPr>
          <p:nvPr/>
        </p:nvSpPr>
        <p:spPr bwMode="auto">
          <a:xfrm>
            <a:off x="2771775" y="2755900"/>
            <a:ext cx="2212975" cy="457200"/>
          </a:xfrm>
          <a:prstGeom prst="rect">
            <a:avLst/>
          </a:prstGeom>
          <a:noFill/>
          <a:ln w="9525">
            <a:noFill/>
            <a:miter lim="800000"/>
            <a:headEnd/>
            <a:tailEnd/>
          </a:ln>
        </p:spPr>
        <p:txBody>
          <a:bodyPr wrap="none">
            <a:spAutoFit/>
          </a:bodyPr>
          <a:lstStyle/>
          <a:p>
            <a:r>
              <a:rPr lang="fr-FR" sz="1200"/>
              <a:t>5) Create factory request</a:t>
            </a:r>
          </a:p>
          <a:p>
            <a:r>
              <a:rPr lang="fr-FR" sz="1200"/>
              <a:t>Using ML and cached source file</a:t>
            </a:r>
          </a:p>
        </p:txBody>
      </p:sp>
      <p:sp>
        <p:nvSpPr>
          <p:cNvPr id="48142" name="Text Box 15"/>
          <p:cNvSpPr txBox="1">
            <a:spLocks noChangeArrowheads="1"/>
          </p:cNvSpPr>
          <p:nvPr/>
        </p:nvSpPr>
        <p:spPr bwMode="auto">
          <a:xfrm>
            <a:off x="2771775" y="3260725"/>
            <a:ext cx="2751138" cy="274638"/>
          </a:xfrm>
          <a:prstGeom prst="rect">
            <a:avLst/>
          </a:prstGeom>
          <a:noFill/>
          <a:ln w="9525">
            <a:noFill/>
            <a:miter lim="800000"/>
            <a:headEnd/>
            <a:tailEnd/>
          </a:ln>
        </p:spPr>
        <p:txBody>
          <a:bodyPr wrap="none">
            <a:spAutoFit/>
          </a:bodyPr>
          <a:lstStyle/>
          <a:p>
            <a:r>
              <a:rPr lang="fr-FR" sz="1200"/>
              <a:t>6) Send factory request to Alchemy Shell</a:t>
            </a:r>
          </a:p>
        </p:txBody>
      </p:sp>
      <p:sp>
        <p:nvSpPr>
          <p:cNvPr id="48143" name="Text Box 15"/>
          <p:cNvSpPr txBox="1">
            <a:spLocks noChangeArrowheads="1"/>
          </p:cNvSpPr>
          <p:nvPr/>
        </p:nvSpPr>
        <p:spPr bwMode="auto">
          <a:xfrm>
            <a:off x="6445250" y="3357563"/>
            <a:ext cx="2146300" cy="274637"/>
          </a:xfrm>
          <a:prstGeom prst="rect">
            <a:avLst/>
          </a:prstGeom>
          <a:noFill/>
          <a:ln w="9525">
            <a:noFill/>
            <a:miter lim="800000"/>
            <a:headEnd/>
            <a:tailEnd/>
          </a:ln>
        </p:spPr>
        <p:txBody>
          <a:bodyPr wrap="none">
            <a:spAutoFit/>
          </a:bodyPr>
          <a:lstStyle/>
          <a:p>
            <a:r>
              <a:rPr lang="fr-FR" sz="1200"/>
              <a:t>7) Treat request synchronously</a:t>
            </a:r>
          </a:p>
        </p:txBody>
      </p:sp>
      <p:sp>
        <p:nvSpPr>
          <p:cNvPr id="48144" name="Text Box 15"/>
          <p:cNvSpPr txBox="1">
            <a:spLocks noChangeArrowheads="1"/>
          </p:cNvSpPr>
          <p:nvPr/>
        </p:nvSpPr>
        <p:spPr bwMode="auto">
          <a:xfrm>
            <a:off x="6445250" y="3611563"/>
            <a:ext cx="1997075" cy="274637"/>
          </a:xfrm>
          <a:prstGeom prst="rect">
            <a:avLst/>
          </a:prstGeom>
          <a:noFill/>
          <a:ln w="9525">
            <a:noFill/>
            <a:miter lim="800000"/>
            <a:headEnd/>
            <a:tailEnd/>
          </a:ln>
        </p:spPr>
        <p:txBody>
          <a:bodyPr wrap="none">
            <a:spAutoFit/>
          </a:bodyPr>
          <a:lstStyle/>
          <a:p>
            <a:r>
              <a:rPr lang="fr-FR" sz="1200"/>
              <a:t>8) Create the destination file</a:t>
            </a:r>
          </a:p>
        </p:txBody>
      </p:sp>
      <p:sp>
        <p:nvSpPr>
          <p:cNvPr id="48145" name="Text Box 15"/>
          <p:cNvSpPr txBox="1">
            <a:spLocks noChangeArrowheads="1"/>
          </p:cNvSpPr>
          <p:nvPr/>
        </p:nvSpPr>
        <p:spPr bwMode="auto">
          <a:xfrm>
            <a:off x="2771775" y="4076700"/>
            <a:ext cx="2730500" cy="457200"/>
          </a:xfrm>
          <a:prstGeom prst="rect">
            <a:avLst/>
          </a:prstGeom>
          <a:noFill/>
          <a:ln w="9525">
            <a:noFill/>
            <a:miter lim="800000"/>
            <a:headEnd/>
            <a:tailEnd/>
          </a:ln>
        </p:spPr>
        <p:txBody>
          <a:bodyPr wrap="none">
            <a:spAutoFit/>
          </a:bodyPr>
          <a:lstStyle/>
          <a:p>
            <a:r>
              <a:rPr lang="fr-FR" sz="1200"/>
              <a:t>10) Destination file upload to repository</a:t>
            </a:r>
          </a:p>
          <a:p>
            <a:r>
              <a:rPr lang="fr-FR" sz="1200" b="0" i="1"/>
              <a:t>threadpool</a:t>
            </a:r>
            <a:r>
              <a:rPr lang="fr-FR" sz="1200" b="0"/>
              <a:t> </a:t>
            </a:r>
          </a:p>
        </p:txBody>
      </p:sp>
      <p:sp>
        <p:nvSpPr>
          <p:cNvPr id="48146" name="Text Box 15"/>
          <p:cNvSpPr txBox="1">
            <a:spLocks noChangeArrowheads="1"/>
          </p:cNvSpPr>
          <p:nvPr/>
        </p:nvSpPr>
        <p:spPr bwMode="auto">
          <a:xfrm>
            <a:off x="250825" y="4797425"/>
            <a:ext cx="2332038" cy="274638"/>
          </a:xfrm>
          <a:prstGeom prst="rect">
            <a:avLst/>
          </a:prstGeom>
          <a:noFill/>
          <a:ln w="9525">
            <a:noFill/>
            <a:miter lim="800000"/>
            <a:headEnd/>
            <a:tailEnd/>
          </a:ln>
        </p:spPr>
        <p:txBody>
          <a:bodyPr wrap="none">
            <a:spAutoFit/>
          </a:bodyPr>
          <a:lstStyle/>
          <a:p>
            <a:r>
              <a:rPr lang="fr-FR" sz="1200"/>
              <a:t>12) Handle the MR Finished event</a:t>
            </a:r>
            <a:endParaRPr lang="fr-FR" sz="1200" b="0"/>
          </a:p>
        </p:txBody>
      </p:sp>
      <p:sp>
        <p:nvSpPr>
          <p:cNvPr id="48147" name="Text Box 15"/>
          <p:cNvSpPr txBox="1">
            <a:spLocks noChangeArrowheads="1"/>
          </p:cNvSpPr>
          <p:nvPr/>
        </p:nvSpPr>
        <p:spPr bwMode="auto">
          <a:xfrm>
            <a:off x="2743200" y="4606925"/>
            <a:ext cx="1206500" cy="274638"/>
          </a:xfrm>
          <a:prstGeom prst="rect">
            <a:avLst/>
          </a:prstGeom>
          <a:noFill/>
          <a:ln w="9525">
            <a:noFill/>
            <a:miter lim="800000"/>
            <a:headEnd/>
            <a:tailEnd/>
          </a:ln>
        </p:spPr>
        <p:txBody>
          <a:bodyPr wrap="none">
            <a:spAutoFit/>
          </a:bodyPr>
          <a:lstStyle/>
          <a:p>
            <a:r>
              <a:rPr lang="fr-FR" sz="1200"/>
              <a:t>11) MR Finished</a:t>
            </a:r>
            <a:endParaRPr lang="fr-FR" sz="1200" b="0"/>
          </a:p>
        </p:txBody>
      </p:sp>
      <p:sp>
        <p:nvSpPr>
          <p:cNvPr id="48148" name="Text Box 15"/>
          <p:cNvSpPr txBox="1">
            <a:spLocks noChangeArrowheads="1"/>
          </p:cNvSpPr>
          <p:nvPr/>
        </p:nvSpPr>
        <p:spPr bwMode="auto">
          <a:xfrm>
            <a:off x="6445250" y="3898900"/>
            <a:ext cx="1900238" cy="274638"/>
          </a:xfrm>
          <a:prstGeom prst="rect">
            <a:avLst/>
          </a:prstGeom>
          <a:noFill/>
          <a:ln w="9525">
            <a:noFill/>
            <a:miter lim="800000"/>
            <a:headEnd/>
            <a:tailEnd/>
          </a:ln>
        </p:spPr>
        <p:txBody>
          <a:bodyPr wrap="none">
            <a:spAutoFit/>
          </a:bodyPr>
          <a:lstStyle/>
          <a:p>
            <a:r>
              <a:rPr lang="fr-FR" sz="1200"/>
              <a:t>9) Return factory Response</a:t>
            </a:r>
          </a:p>
        </p:txBody>
      </p:sp>
      <p:sp>
        <p:nvSpPr>
          <p:cNvPr id="48149" name="Content Placeholder 2"/>
          <p:cNvSpPr>
            <a:spLocks/>
          </p:cNvSpPr>
          <p:nvPr/>
        </p:nvSpPr>
        <p:spPr bwMode="auto">
          <a:xfrm>
            <a:off x="-144463" y="4895850"/>
            <a:ext cx="9288463" cy="1196975"/>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fr-FR" sz="1800"/>
              <a:t>The Manufacturing doesn’t know the Provisioning or Hal. Handlers are implemented by the Provisioning and Hal</a:t>
            </a:r>
          </a:p>
          <a:p>
            <a:pPr marL="342900" indent="-342900" eaLnBrk="0" hangingPunct="0">
              <a:spcBef>
                <a:spcPct val="20000"/>
              </a:spcBef>
              <a:buFontTx/>
              <a:buBlip>
                <a:blip r:embed="rId2"/>
              </a:buBlip>
            </a:pPr>
            <a:r>
              <a:rPr lang="fr-FR" sz="1800"/>
              <a:t>A Manufacturing node has more than one consummer</a:t>
            </a:r>
          </a:p>
          <a:p>
            <a:pPr marL="342900" indent="-342900" eaLnBrk="0" hangingPunct="0">
              <a:spcBef>
                <a:spcPct val="20000"/>
              </a:spcBef>
              <a:buFontTx/>
              <a:buBlip>
                <a:blip r:embed="rId2"/>
              </a:buBlip>
            </a:pPr>
            <a:r>
              <a:rPr lang="fr-FR" sz="1800"/>
              <a:t>All Manufacturing consummers try to acquire the requests concurrently</a:t>
            </a:r>
          </a:p>
        </p:txBody>
      </p:sp>
      <p:sp>
        <p:nvSpPr>
          <p:cNvPr id="48150" name="Line 23"/>
          <p:cNvSpPr>
            <a:spLocks noChangeShapeType="1"/>
          </p:cNvSpPr>
          <p:nvPr/>
        </p:nvSpPr>
        <p:spPr bwMode="auto">
          <a:xfrm flipH="1">
            <a:off x="2554288" y="1125538"/>
            <a:ext cx="1587" cy="3959225"/>
          </a:xfrm>
          <a:prstGeom prst="line">
            <a:avLst/>
          </a:prstGeom>
          <a:noFill/>
          <a:ln w="9525">
            <a:solidFill>
              <a:schemeClr val="tx1"/>
            </a:solidFill>
            <a:prstDash val="dash"/>
            <a:round/>
            <a:headEnd/>
            <a:tailEnd/>
          </a:ln>
        </p:spPr>
        <p:txBody>
          <a:bodyPr/>
          <a:lstStyle/>
          <a:p>
            <a:endParaRPr lang="fr-FR"/>
          </a:p>
        </p:txBody>
      </p:sp>
      <p:sp>
        <p:nvSpPr>
          <p:cNvPr id="48151" name="Line 24"/>
          <p:cNvSpPr>
            <a:spLocks noChangeShapeType="1"/>
          </p:cNvSpPr>
          <p:nvPr/>
        </p:nvSpPr>
        <p:spPr bwMode="auto">
          <a:xfrm flipH="1">
            <a:off x="2625725" y="1125538"/>
            <a:ext cx="1588" cy="3959225"/>
          </a:xfrm>
          <a:prstGeom prst="line">
            <a:avLst/>
          </a:prstGeom>
          <a:noFill/>
          <a:ln w="9525">
            <a:solidFill>
              <a:schemeClr val="tx1"/>
            </a:solidFill>
            <a:prstDash val="dash"/>
            <a:round/>
            <a:headEnd/>
            <a:tailEnd/>
          </a:ln>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ppt_x"/>
                                          </p:val>
                                        </p:tav>
                                        <p:tav tm="100000">
                                          <p:val>
                                            <p:strVal val="#ppt_x"/>
                                          </p:val>
                                        </p:tav>
                                      </p:tavLst>
                                    </p:anim>
                                    <p:anim calcmode="lin" valueType="num">
                                      <p:cBhvr additive="base">
                                        <p:cTn id="8"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8"/>
                                        </p:tgtEl>
                                        <p:attrNameLst>
                                          <p:attrName>style.visibility</p:attrName>
                                        </p:attrNameLst>
                                      </p:cBhvr>
                                      <p:to>
                                        <p:strVal val="visible"/>
                                      </p:to>
                                    </p:set>
                                    <p:anim calcmode="lin" valueType="num">
                                      <p:cBhvr additive="base">
                                        <p:cTn id="13" dur="500" fill="hold"/>
                                        <p:tgtEl>
                                          <p:spTgt spid="48138"/>
                                        </p:tgtEl>
                                        <p:attrNameLst>
                                          <p:attrName>ppt_x</p:attrName>
                                        </p:attrNameLst>
                                      </p:cBhvr>
                                      <p:tavLst>
                                        <p:tav tm="0">
                                          <p:val>
                                            <p:strVal val="#ppt_x"/>
                                          </p:val>
                                        </p:tav>
                                        <p:tav tm="100000">
                                          <p:val>
                                            <p:strVal val="#ppt_x"/>
                                          </p:val>
                                        </p:tav>
                                      </p:tavLst>
                                    </p:anim>
                                    <p:anim calcmode="lin" valueType="num">
                                      <p:cBhvr additive="base">
                                        <p:cTn id="14" dur="500" fill="hold"/>
                                        <p:tgtEl>
                                          <p:spTgt spid="481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9"/>
                                        </p:tgtEl>
                                        <p:attrNameLst>
                                          <p:attrName>style.visibility</p:attrName>
                                        </p:attrNameLst>
                                      </p:cBhvr>
                                      <p:to>
                                        <p:strVal val="visible"/>
                                      </p:to>
                                    </p:set>
                                    <p:anim calcmode="lin" valueType="num">
                                      <p:cBhvr additive="base">
                                        <p:cTn id="19" dur="500" fill="hold"/>
                                        <p:tgtEl>
                                          <p:spTgt spid="48139"/>
                                        </p:tgtEl>
                                        <p:attrNameLst>
                                          <p:attrName>ppt_x</p:attrName>
                                        </p:attrNameLst>
                                      </p:cBhvr>
                                      <p:tavLst>
                                        <p:tav tm="0">
                                          <p:val>
                                            <p:strVal val="#ppt_x"/>
                                          </p:val>
                                        </p:tav>
                                        <p:tav tm="100000">
                                          <p:val>
                                            <p:strVal val="#ppt_x"/>
                                          </p:val>
                                        </p:tav>
                                      </p:tavLst>
                                    </p:anim>
                                    <p:anim calcmode="lin" valueType="num">
                                      <p:cBhvr additive="base">
                                        <p:cTn id="20" dur="500" fill="hold"/>
                                        <p:tgtEl>
                                          <p:spTgt spid="481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40"/>
                                        </p:tgtEl>
                                        <p:attrNameLst>
                                          <p:attrName>style.visibility</p:attrName>
                                        </p:attrNameLst>
                                      </p:cBhvr>
                                      <p:to>
                                        <p:strVal val="visible"/>
                                      </p:to>
                                    </p:set>
                                    <p:anim calcmode="lin" valueType="num">
                                      <p:cBhvr additive="base">
                                        <p:cTn id="25" dur="500" fill="hold"/>
                                        <p:tgtEl>
                                          <p:spTgt spid="48140"/>
                                        </p:tgtEl>
                                        <p:attrNameLst>
                                          <p:attrName>ppt_x</p:attrName>
                                        </p:attrNameLst>
                                      </p:cBhvr>
                                      <p:tavLst>
                                        <p:tav tm="0">
                                          <p:val>
                                            <p:strVal val="#ppt_x"/>
                                          </p:val>
                                        </p:tav>
                                        <p:tav tm="100000">
                                          <p:val>
                                            <p:strVal val="#ppt_x"/>
                                          </p:val>
                                        </p:tav>
                                      </p:tavLst>
                                    </p:anim>
                                    <p:anim calcmode="lin" valueType="num">
                                      <p:cBhvr additive="base">
                                        <p:cTn id="26" dur="500" fill="hold"/>
                                        <p:tgtEl>
                                          <p:spTgt spid="481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41"/>
                                        </p:tgtEl>
                                        <p:attrNameLst>
                                          <p:attrName>style.visibility</p:attrName>
                                        </p:attrNameLst>
                                      </p:cBhvr>
                                      <p:to>
                                        <p:strVal val="visible"/>
                                      </p:to>
                                    </p:set>
                                    <p:anim calcmode="lin" valueType="num">
                                      <p:cBhvr additive="base">
                                        <p:cTn id="31" dur="500" fill="hold"/>
                                        <p:tgtEl>
                                          <p:spTgt spid="48141"/>
                                        </p:tgtEl>
                                        <p:attrNameLst>
                                          <p:attrName>ppt_x</p:attrName>
                                        </p:attrNameLst>
                                      </p:cBhvr>
                                      <p:tavLst>
                                        <p:tav tm="0">
                                          <p:val>
                                            <p:strVal val="#ppt_x"/>
                                          </p:val>
                                        </p:tav>
                                        <p:tav tm="100000">
                                          <p:val>
                                            <p:strVal val="#ppt_x"/>
                                          </p:val>
                                        </p:tav>
                                      </p:tavLst>
                                    </p:anim>
                                    <p:anim calcmode="lin" valueType="num">
                                      <p:cBhvr additive="base">
                                        <p:cTn id="32" dur="500" fill="hold"/>
                                        <p:tgtEl>
                                          <p:spTgt spid="481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142"/>
                                        </p:tgtEl>
                                        <p:attrNameLst>
                                          <p:attrName>style.visibility</p:attrName>
                                        </p:attrNameLst>
                                      </p:cBhvr>
                                      <p:to>
                                        <p:strVal val="visible"/>
                                      </p:to>
                                    </p:set>
                                    <p:anim calcmode="lin" valueType="num">
                                      <p:cBhvr additive="base">
                                        <p:cTn id="37" dur="500" fill="hold"/>
                                        <p:tgtEl>
                                          <p:spTgt spid="48142"/>
                                        </p:tgtEl>
                                        <p:attrNameLst>
                                          <p:attrName>ppt_x</p:attrName>
                                        </p:attrNameLst>
                                      </p:cBhvr>
                                      <p:tavLst>
                                        <p:tav tm="0">
                                          <p:val>
                                            <p:strVal val="#ppt_x"/>
                                          </p:val>
                                        </p:tav>
                                        <p:tav tm="100000">
                                          <p:val>
                                            <p:strVal val="#ppt_x"/>
                                          </p:val>
                                        </p:tav>
                                      </p:tavLst>
                                    </p:anim>
                                    <p:anim calcmode="lin" valueType="num">
                                      <p:cBhvr additive="base">
                                        <p:cTn id="38" dur="500" fill="hold"/>
                                        <p:tgtEl>
                                          <p:spTgt spid="4814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143"/>
                                        </p:tgtEl>
                                        <p:attrNameLst>
                                          <p:attrName>style.visibility</p:attrName>
                                        </p:attrNameLst>
                                      </p:cBhvr>
                                      <p:to>
                                        <p:strVal val="visible"/>
                                      </p:to>
                                    </p:set>
                                    <p:anim calcmode="lin" valueType="num">
                                      <p:cBhvr additive="base">
                                        <p:cTn id="43" dur="500" fill="hold"/>
                                        <p:tgtEl>
                                          <p:spTgt spid="48143"/>
                                        </p:tgtEl>
                                        <p:attrNameLst>
                                          <p:attrName>ppt_x</p:attrName>
                                        </p:attrNameLst>
                                      </p:cBhvr>
                                      <p:tavLst>
                                        <p:tav tm="0">
                                          <p:val>
                                            <p:strVal val="#ppt_x"/>
                                          </p:val>
                                        </p:tav>
                                        <p:tav tm="100000">
                                          <p:val>
                                            <p:strVal val="#ppt_x"/>
                                          </p:val>
                                        </p:tav>
                                      </p:tavLst>
                                    </p:anim>
                                    <p:anim calcmode="lin" valueType="num">
                                      <p:cBhvr additive="base">
                                        <p:cTn id="44" dur="500" fill="hold"/>
                                        <p:tgtEl>
                                          <p:spTgt spid="4814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144"/>
                                        </p:tgtEl>
                                        <p:attrNameLst>
                                          <p:attrName>style.visibility</p:attrName>
                                        </p:attrNameLst>
                                      </p:cBhvr>
                                      <p:to>
                                        <p:strVal val="visible"/>
                                      </p:to>
                                    </p:set>
                                    <p:anim calcmode="lin" valueType="num">
                                      <p:cBhvr additive="base">
                                        <p:cTn id="49" dur="500" fill="hold"/>
                                        <p:tgtEl>
                                          <p:spTgt spid="48144"/>
                                        </p:tgtEl>
                                        <p:attrNameLst>
                                          <p:attrName>ppt_x</p:attrName>
                                        </p:attrNameLst>
                                      </p:cBhvr>
                                      <p:tavLst>
                                        <p:tav tm="0">
                                          <p:val>
                                            <p:strVal val="#ppt_x"/>
                                          </p:val>
                                        </p:tav>
                                        <p:tav tm="100000">
                                          <p:val>
                                            <p:strVal val="#ppt_x"/>
                                          </p:val>
                                        </p:tav>
                                      </p:tavLst>
                                    </p:anim>
                                    <p:anim calcmode="lin" valueType="num">
                                      <p:cBhvr additive="base">
                                        <p:cTn id="50" dur="500" fill="hold"/>
                                        <p:tgtEl>
                                          <p:spTgt spid="481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8148"/>
                                        </p:tgtEl>
                                        <p:attrNameLst>
                                          <p:attrName>style.visibility</p:attrName>
                                        </p:attrNameLst>
                                      </p:cBhvr>
                                      <p:to>
                                        <p:strVal val="visible"/>
                                      </p:to>
                                    </p:set>
                                    <p:anim calcmode="lin" valueType="num">
                                      <p:cBhvr additive="base">
                                        <p:cTn id="55" dur="500" fill="hold"/>
                                        <p:tgtEl>
                                          <p:spTgt spid="48148"/>
                                        </p:tgtEl>
                                        <p:attrNameLst>
                                          <p:attrName>ppt_x</p:attrName>
                                        </p:attrNameLst>
                                      </p:cBhvr>
                                      <p:tavLst>
                                        <p:tav tm="0">
                                          <p:val>
                                            <p:strVal val="#ppt_x"/>
                                          </p:val>
                                        </p:tav>
                                        <p:tav tm="100000">
                                          <p:val>
                                            <p:strVal val="#ppt_x"/>
                                          </p:val>
                                        </p:tav>
                                      </p:tavLst>
                                    </p:anim>
                                    <p:anim calcmode="lin" valueType="num">
                                      <p:cBhvr additive="base">
                                        <p:cTn id="56" dur="500" fill="hold"/>
                                        <p:tgtEl>
                                          <p:spTgt spid="4814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8145"/>
                                        </p:tgtEl>
                                        <p:attrNameLst>
                                          <p:attrName>style.visibility</p:attrName>
                                        </p:attrNameLst>
                                      </p:cBhvr>
                                      <p:to>
                                        <p:strVal val="visible"/>
                                      </p:to>
                                    </p:set>
                                    <p:anim calcmode="lin" valueType="num">
                                      <p:cBhvr additive="base">
                                        <p:cTn id="61" dur="500" fill="hold"/>
                                        <p:tgtEl>
                                          <p:spTgt spid="48145"/>
                                        </p:tgtEl>
                                        <p:attrNameLst>
                                          <p:attrName>ppt_x</p:attrName>
                                        </p:attrNameLst>
                                      </p:cBhvr>
                                      <p:tavLst>
                                        <p:tav tm="0">
                                          <p:val>
                                            <p:strVal val="#ppt_x"/>
                                          </p:val>
                                        </p:tav>
                                        <p:tav tm="100000">
                                          <p:val>
                                            <p:strVal val="#ppt_x"/>
                                          </p:val>
                                        </p:tav>
                                      </p:tavLst>
                                    </p:anim>
                                    <p:anim calcmode="lin" valueType="num">
                                      <p:cBhvr additive="base">
                                        <p:cTn id="62" dur="500" fill="hold"/>
                                        <p:tgtEl>
                                          <p:spTgt spid="4814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8147"/>
                                        </p:tgtEl>
                                        <p:attrNameLst>
                                          <p:attrName>style.visibility</p:attrName>
                                        </p:attrNameLst>
                                      </p:cBhvr>
                                      <p:to>
                                        <p:strVal val="visible"/>
                                      </p:to>
                                    </p:set>
                                    <p:anim calcmode="lin" valueType="num">
                                      <p:cBhvr additive="base">
                                        <p:cTn id="67" dur="500" fill="hold"/>
                                        <p:tgtEl>
                                          <p:spTgt spid="48147"/>
                                        </p:tgtEl>
                                        <p:attrNameLst>
                                          <p:attrName>ppt_x</p:attrName>
                                        </p:attrNameLst>
                                      </p:cBhvr>
                                      <p:tavLst>
                                        <p:tav tm="0">
                                          <p:val>
                                            <p:strVal val="#ppt_x"/>
                                          </p:val>
                                        </p:tav>
                                        <p:tav tm="100000">
                                          <p:val>
                                            <p:strVal val="#ppt_x"/>
                                          </p:val>
                                        </p:tav>
                                      </p:tavLst>
                                    </p:anim>
                                    <p:anim calcmode="lin" valueType="num">
                                      <p:cBhvr additive="base">
                                        <p:cTn id="68" dur="500" fill="hold"/>
                                        <p:tgtEl>
                                          <p:spTgt spid="4814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8146"/>
                                        </p:tgtEl>
                                        <p:attrNameLst>
                                          <p:attrName>style.visibility</p:attrName>
                                        </p:attrNameLst>
                                      </p:cBhvr>
                                      <p:to>
                                        <p:strVal val="visible"/>
                                      </p:to>
                                    </p:set>
                                    <p:anim calcmode="lin" valueType="num">
                                      <p:cBhvr additive="base">
                                        <p:cTn id="73" dur="500" fill="hold"/>
                                        <p:tgtEl>
                                          <p:spTgt spid="48146"/>
                                        </p:tgtEl>
                                        <p:attrNameLst>
                                          <p:attrName>ppt_x</p:attrName>
                                        </p:attrNameLst>
                                      </p:cBhvr>
                                      <p:tavLst>
                                        <p:tav tm="0">
                                          <p:val>
                                            <p:strVal val="#ppt_x"/>
                                          </p:val>
                                        </p:tav>
                                        <p:tav tm="100000">
                                          <p:val>
                                            <p:strVal val="#ppt_x"/>
                                          </p:val>
                                        </p:tav>
                                      </p:tavLst>
                                    </p:anim>
                                    <p:anim calcmode="lin" valueType="num">
                                      <p:cBhvr additive="base">
                                        <p:cTn id="74" dur="500" fill="hold"/>
                                        <p:tgtEl>
                                          <p:spTgt spid="4814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8149"/>
                                        </p:tgtEl>
                                        <p:attrNameLst>
                                          <p:attrName>style.visibility</p:attrName>
                                        </p:attrNameLst>
                                      </p:cBhvr>
                                      <p:to>
                                        <p:strVal val="visible"/>
                                      </p:to>
                                    </p:set>
                                    <p:anim calcmode="lin" valueType="num">
                                      <p:cBhvr additive="base">
                                        <p:cTn id="79" dur="500" fill="hold"/>
                                        <p:tgtEl>
                                          <p:spTgt spid="48149"/>
                                        </p:tgtEl>
                                        <p:attrNameLst>
                                          <p:attrName>ppt_x</p:attrName>
                                        </p:attrNameLst>
                                      </p:cBhvr>
                                      <p:tavLst>
                                        <p:tav tm="0">
                                          <p:val>
                                            <p:strVal val="#ppt_x"/>
                                          </p:val>
                                        </p:tav>
                                        <p:tav tm="100000">
                                          <p:val>
                                            <p:strVal val="#ppt_x"/>
                                          </p:val>
                                        </p:tav>
                                      </p:tavLst>
                                    </p:anim>
                                    <p:anim calcmode="lin" valueType="num">
                                      <p:cBhvr additive="base">
                                        <p:cTn id="80" dur="500" fill="hold"/>
                                        <p:tgtEl>
                                          <p:spTgt spid="48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8" grpId="0"/>
      <p:bldP spid="48139" grpId="0"/>
      <p:bldP spid="48140" grpId="0"/>
      <p:bldP spid="48141" grpId="0"/>
      <p:bldP spid="48142" grpId="0"/>
      <p:bldP spid="48143" grpId="0"/>
      <p:bldP spid="48144" grpId="0"/>
      <p:bldP spid="48145" grpId="0"/>
      <p:bldP spid="48146" grpId="0"/>
      <p:bldP spid="48147" grpId="0"/>
      <p:bldP spid="48148" grpId="0"/>
      <p:bldP spid="481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fr-FR" sz="2400" b="0">
                <a:solidFill>
                  <a:schemeClr val="bg1"/>
                </a:solidFill>
              </a:rPr>
              <a:t>Performances &amp; Scalability</a:t>
            </a:r>
          </a:p>
        </p:txBody>
      </p:sp>
      <p:sp>
        <p:nvSpPr>
          <p:cNvPr id="49154" name="Content Placeholder 2"/>
          <p:cNvSpPr>
            <a:spLocks noGrp="1"/>
          </p:cNvSpPr>
          <p:nvPr>
            <p:ph idx="4294967295"/>
          </p:nvPr>
        </p:nvSpPr>
        <p:spPr>
          <a:xfrm>
            <a:off x="0" y="549275"/>
            <a:ext cx="9144000" cy="5832475"/>
          </a:xfrm>
        </p:spPr>
        <p:txBody>
          <a:bodyPr/>
          <a:lstStyle/>
          <a:p>
            <a:pPr>
              <a:buFontTx/>
              <a:buNone/>
            </a:pPr>
            <a:endParaRPr lang="en-US" sz="2200" smtClean="0">
              <a:latin typeface="Calibri" pitchFamily="34" charset="0"/>
            </a:endParaRPr>
          </a:p>
          <a:p>
            <a:r>
              <a:rPr lang="en-US" sz="2200" smtClean="0">
                <a:latin typeface="Calibri" pitchFamily="34" charset="0"/>
              </a:rPr>
              <a:t>DSC : max 80 000 MRs per hour </a:t>
            </a:r>
          </a:p>
          <a:p>
            <a:r>
              <a:rPr lang="en-US" sz="2200" smtClean="0">
                <a:latin typeface="Calibri" pitchFamily="34" charset="0"/>
              </a:rPr>
              <a:t>Start/stop transcoder nodes indenpendently of backends / UI</a:t>
            </a:r>
          </a:p>
          <a:p>
            <a:r>
              <a:rPr lang="en-US" sz="2200" smtClean="0">
                <a:latin typeface="Calibri" pitchFamily="34" charset="0"/>
              </a:rPr>
              <a:t>Multiple consumers per transcoder</a:t>
            </a:r>
          </a:p>
          <a:p>
            <a:r>
              <a:rPr lang="en-US" sz="2200" smtClean="0">
                <a:latin typeface="Calibri" pitchFamily="34" charset="0"/>
              </a:rPr>
              <a:t>No dependencies to DSC </a:t>
            </a:r>
          </a:p>
          <a:p>
            <a:pPr lvl="1">
              <a:buFontTx/>
              <a:buChar char="•"/>
            </a:pPr>
            <a:r>
              <a:rPr lang="en-US" sz="1800" smtClean="0">
                <a:latin typeface="Calibri" pitchFamily="34" charset="0"/>
              </a:rPr>
              <a:t>source / destination </a:t>
            </a:r>
          </a:p>
          <a:p>
            <a:pPr lvl="1">
              <a:buFontTx/>
              <a:buChar char="•"/>
            </a:pPr>
            <a:r>
              <a:rPr lang="en-US" sz="1800" smtClean="0">
                <a:latin typeface="Calibri" pitchFamily="34" charset="0"/>
              </a:rPr>
              <a:t>handlers</a:t>
            </a:r>
          </a:p>
          <a:p>
            <a:r>
              <a:rPr lang="en-US" sz="2200" smtClean="0">
                <a:latin typeface="Calibri" pitchFamily="34" charset="0"/>
              </a:rPr>
              <a:t>Caches</a:t>
            </a:r>
          </a:p>
          <a:p>
            <a:pPr lvl="1">
              <a:buFontTx/>
              <a:buChar char="•"/>
            </a:pPr>
            <a:r>
              <a:rPr lang="en-US" sz="1800" smtClean="0">
                <a:latin typeface="Calibri" pitchFamily="34" charset="0"/>
              </a:rPr>
              <a:t>ML</a:t>
            </a:r>
          </a:p>
          <a:p>
            <a:pPr lvl="1">
              <a:buFontTx/>
              <a:buChar char="•"/>
            </a:pPr>
            <a:r>
              <a:rPr lang="en-US" sz="1800" smtClean="0">
                <a:latin typeface="Calibri" pitchFamily="34" charset="0"/>
              </a:rPr>
              <a:t>Source files</a:t>
            </a:r>
          </a:p>
          <a:p>
            <a:r>
              <a:rPr lang="en-US" sz="2200" smtClean="0">
                <a:latin typeface="Calibri" pitchFamily="34" charset="0"/>
              </a:rPr>
              <a:t>Threadpools</a:t>
            </a:r>
          </a:p>
          <a:p>
            <a:pPr lvl="1">
              <a:buFontTx/>
              <a:buChar char="•"/>
            </a:pPr>
            <a:r>
              <a:rPr lang="en-US" sz="1800" smtClean="0">
                <a:latin typeface="Calibri" pitchFamily="34" charset="0"/>
              </a:rPr>
              <a:t>Upload/download to repository</a:t>
            </a:r>
          </a:p>
          <a:p>
            <a:pPr lvl="1">
              <a:buFontTx/>
              <a:buChar char="•"/>
            </a:pPr>
            <a:r>
              <a:rPr lang="en-US" sz="1800" smtClean="0">
                <a:latin typeface="Calibri" pitchFamily="34" charset="0"/>
              </a:rPr>
              <a:t>Connections to alchemy shells</a:t>
            </a:r>
          </a:p>
          <a:p>
            <a:endParaRPr lang="en-US" sz="2200" smtClean="0">
              <a:latin typeface="Calibri" pitchFamily="34" charset="0"/>
            </a:endParaRPr>
          </a:p>
          <a:p>
            <a:endParaRPr lang="en-US" sz="2200" smtClean="0">
              <a:latin typeface="Calibri" pitchFamily="34" charset="0"/>
            </a:endParaRPr>
          </a:p>
          <a:p>
            <a:pPr>
              <a:buFontTx/>
              <a:buNone/>
            </a:pPr>
            <a:endParaRPr lang="en-US" sz="1400" smtClean="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b="0">
                <a:solidFill>
                  <a:schemeClr val="bg1"/>
                </a:solidFill>
              </a:rPr>
              <a:t>Reminder 1/3 – Business Model</a:t>
            </a:r>
            <a:endParaRPr lang="fr-FR" b="0">
              <a:solidFill>
                <a:schemeClr val="bg1"/>
              </a:solidFill>
            </a:endParaRPr>
          </a:p>
        </p:txBody>
      </p:sp>
      <p:sp>
        <p:nvSpPr>
          <p:cNvPr id="50178" name="Text Box 33"/>
          <p:cNvSpPr txBox="1">
            <a:spLocks noChangeArrowheads="1"/>
          </p:cNvSpPr>
          <p:nvPr/>
        </p:nvSpPr>
        <p:spPr bwMode="auto">
          <a:xfrm>
            <a:off x="1836738" y="2074863"/>
            <a:ext cx="647700" cy="346075"/>
          </a:xfrm>
          <a:prstGeom prst="rect">
            <a:avLst/>
          </a:prstGeom>
          <a:noFill/>
          <a:ln w="9525">
            <a:solidFill>
              <a:schemeClr val="tx1"/>
            </a:solidFill>
            <a:miter lim="800000"/>
            <a:headEnd/>
            <a:tailEnd/>
          </a:ln>
        </p:spPr>
        <p:txBody>
          <a:bodyPr>
            <a:spAutoFit/>
          </a:bodyPr>
          <a:lstStyle/>
          <a:p>
            <a:pPr algn="ctr"/>
            <a:r>
              <a:rPr lang="fr-FR"/>
              <a:t>ML</a:t>
            </a:r>
          </a:p>
        </p:txBody>
      </p:sp>
      <p:sp>
        <p:nvSpPr>
          <p:cNvPr id="50179" name="Text Box 33"/>
          <p:cNvSpPr txBox="1">
            <a:spLocks noChangeArrowheads="1"/>
          </p:cNvSpPr>
          <p:nvPr/>
        </p:nvSpPr>
        <p:spPr bwMode="auto">
          <a:xfrm>
            <a:off x="323850" y="1052513"/>
            <a:ext cx="1008063" cy="346075"/>
          </a:xfrm>
          <a:prstGeom prst="rect">
            <a:avLst/>
          </a:prstGeom>
          <a:noFill/>
          <a:ln w="9525">
            <a:solidFill>
              <a:schemeClr val="tx1"/>
            </a:solidFill>
            <a:miter lim="800000"/>
            <a:headEnd/>
            <a:tailEnd/>
          </a:ln>
        </p:spPr>
        <p:txBody>
          <a:bodyPr>
            <a:spAutoFit/>
          </a:bodyPr>
          <a:lstStyle/>
          <a:p>
            <a:pPr algn="ctr"/>
            <a:r>
              <a:rPr lang="fr-FR"/>
              <a:t>Identity</a:t>
            </a:r>
          </a:p>
        </p:txBody>
      </p:sp>
      <p:sp>
        <p:nvSpPr>
          <p:cNvPr id="50180" name="Text Box 33"/>
          <p:cNvSpPr txBox="1">
            <a:spLocks noChangeArrowheads="1"/>
          </p:cNvSpPr>
          <p:nvPr/>
        </p:nvSpPr>
        <p:spPr bwMode="auto">
          <a:xfrm>
            <a:off x="323850" y="1628775"/>
            <a:ext cx="1008063" cy="346075"/>
          </a:xfrm>
          <a:prstGeom prst="rect">
            <a:avLst/>
          </a:prstGeom>
          <a:noFill/>
          <a:ln w="9525">
            <a:solidFill>
              <a:schemeClr val="tx1"/>
            </a:solidFill>
            <a:miter lim="800000"/>
            <a:headEnd/>
            <a:tailEnd/>
          </a:ln>
        </p:spPr>
        <p:txBody>
          <a:bodyPr>
            <a:spAutoFit/>
          </a:bodyPr>
          <a:lstStyle/>
          <a:p>
            <a:pPr algn="ctr"/>
            <a:r>
              <a:rPr lang="fr-FR"/>
              <a:t>Master</a:t>
            </a:r>
          </a:p>
        </p:txBody>
      </p:sp>
      <p:sp>
        <p:nvSpPr>
          <p:cNvPr id="50181" name="Text Box 33"/>
          <p:cNvSpPr txBox="1">
            <a:spLocks noChangeArrowheads="1"/>
          </p:cNvSpPr>
          <p:nvPr/>
        </p:nvSpPr>
        <p:spPr bwMode="auto">
          <a:xfrm>
            <a:off x="323850" y="2362200"/>
            <a:ext cx="1008063" cy="346075"/>
          </a:xfrm>
          <a:prstGeom prst="rect">
            <a:avLst/>
          </a:prstGeom>
          <a:noFill/>
          <a:ln w="9525">
            <a:solidFill>
              <a:schemeClr val="tx1"/>
            </a:solidFill>
            <a:miter lim="800000"/>
            <a:headEnd/>
            <a:tailEnd/>
          </a:ln>
        </p:spPr>
        <p:txBody>
          <a:bodyPr>
            <a:spAutoFit/>
          </a:bodyPr>
          <a:lstStyle/>
          <a:p>
            <a:pPr algn="ctr"/>
            <a:r>
              <a:rPr lang="fr-FR"/>
              <a:t>Template</a:t>
            </a:r>
          </a:p>
        </p:txBody>
      </p:sp>
      <p:sp>
        <p:nvSpPr>
          <p:cNvPr id="50182" name="Text Box 33"/>
          <p:cNvSpPr txBox="1">
            <a:spLocks noChangeArrowheads="1"/>
          </p:cNvSpPr>
          <p:nvPr/>
        </p:nvSpPr>
        <p:spPr bwMode="auto">
          <a:xfrm>
            <a:off x="323850" y="3154363"/>
            <a:ext cx="1008063" cy="346075"/>
          </a:xfrm>
          <a:prstGeom prst="rect">
            <a:avLst/>
          </a:prstGeom>
          <a:noFill/>
          <a:ln w="9525">
            <a:solidFill>
              <a:schemeClr val="tx1"/>
            </a:solidFill>
            <a:miter lim="800000"/>
            <a:headEnd/>
            <a:tailEnd/>
          </a:ln>
        </p:spPr>
        <p:txBody>
          <a:bodyPr>
            <a:spAutoFit/>
          </a:bodyPr>
          <a:lstStyle/>
          <a:p>
            <a:pPr algn="ctr"/>
            <a:r>
              <a:rPr lang="fr-FR"/>
              <a:t>Custom</a:t>
            </a:r>
          </a:p>
        </p:txBody>
      </p:sp>
      <p:sp>
        <p:nvSpPr>
          <p:cNvPr id="50183" name="Line 63"/>
          <p:cNvSpPr>
            <a:spLocks noChangeShapeType="1"/>
          </p:cNvSpPr>
          <p:nvPr/>
        </p:nvSpPr>
        <p:spPr bwMode="auto">
          <a:xfrm>
            <a:off x="827088" y="1989138"/>
            <a:ext cx="0" cy="360362"/>
          </a:xfrm>
          <a:prstGeom prst="line">
            <a:avLst/>
          </a:prstGeom>
          <a:noFill/>
          <a:ln w="9525">
            <a:solidFill>
              <a:schemeClr val="tx1"/>
            </a:solidFill>
            <a:round/>
            <a:headEnd/>
            <a:tailEnd/>
          </a:ln>
        </p:spPr>
        <p:txBody>
          <a:bodyPr wrap="none" anchor="ctr"/>
          <a:lstStyle/>
          <a:p>
            <a:endParaRPr lang="fr-FR"/>
          </a:p>
        </p:txBody>
      </p:sp>
      <p:sp>
        <p:nvSpPr>
          <p:cNvPr id="50184" name="Text Box 64"/>
          <p:cNvSpPr txBox="1">
            <a:spLocks noChangeArrowheads="1"/>
          </p:cNvSpPr>
          <p:nvPr/>
        </p:nvSpPr>
        <p:spPr bwMode="auto">
          <a:xfrm>
            <a:off x="828675" y="1916113"/>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185" name="Text Box 65"/>
          <p:cNvSpPr txBox="1">
            <a:spLocks noChangeArrowheads="1"/>
          </p:cNvSpPr>
          <p:nvPr/>
        </p:nvSpPr>
        <p:spPr bwMode="auto">
          <a:xfrm>
            <a:off x="828675" y="2132013"/>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186" name="Line 66"/>
          <p:cNvSpPr>
            <a:spLocks noChangeShapeType="1"/>
          </p:cNvSpPr>
          <p:nvPr/>
        </p:nvSpPr>
        <p:spPr bwMode="auto">
          <a:xfrm>
            <a:off x="827088" y="2754313"/>
            <a:ext cx="0" cy="360362"/>
          </a:xfrm>
          <a:prstGeom prst="line">
            <a:avLst/>
          </a:prstGeom>
          <a:noFill/>
          <a:ln w="9525">
            <a:solidFill>
              <a:schemeClr val="tx1"/>
            </a:solidFill>
            <a:round/>
            <a:headEnd/>
            <a:tailEnd/>
          </a:ln>
        </p:spPr>
        <p:txBody>
          <a:bodyPr wrap="none" anchor="ctr"/>
          <a:lstStyle/>
          <a:p>
            <a:endParaRPr lang="fr-FR"/>
          </a:p>
        </p:txBody>
      </p:sp>
      <p:sp>
        <p:nvSpPr>
          <p:cNvPr id="50187" name="Text Box 67"/>
          <p:cNvSpPr txBox="1">
            <a:spLocks noChangeArrowheads="1"/>
          </p:cNvSpPr>
          <p:nvPr/>
        </p:nvSpPr>
        <p:spPr bwMode="auto">
          <a:xfrm>
            <a:off x="828675" y="2681288"/>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188" name="Text Box 68"/>
          <p:cNvSpPr txBox="1">
            <a:spLocks noChangeArrowheads="1"/>
          </p:cNvSpPr>
          <p:nvPr/>
        </p:nvSpPr>
        <p:spPr bwMode="auto">
          <a:xfrm>
            <a:off x="828675" y="2897188"/>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189" name="AutoShape 69"/>
          <p:cNvSpPr>
            <a:spLocks/>
          </p:cNvSpPr>
          <p:nvPr/>
        </p:nvSpPr>
        <p:spPr bwMode="auto">
          <a:xfrm>
            <a:off x="1403350" y="1052513"/>
            <a:ext cx="288925" cy="2447925"/>
          </a:xfrm>
          <a:prstGeom prst="rightBrace">
            <a:avLst>
              <a:gd name="adj1" fmla="val 70604"/>
              <a:gd name="adj2" fmla="val 50000"/>
            </a:avLst>
          </a:prstGeom>
          <a:noFill/>
          <a:ln w="9525">
            <a:solidFill>
              <a:schemeClr val="tx1"/>
            </a:solidFill>
            <a:round/>
            <a:headEnd/>
            <a:tailEnd/>
          </a:ln>
        </p:spPr>
        <p:txBody>
          <a:bodyPr wrap="none" anchor="ctr"/>
          <a:lstStyle/>
          <a:p>
            <a:pPr algn="ctr"/>
            <a:endParaRPr lang="fr-FR"/>
          </a:p>
        </p:txBody>
      </p:sp>
      <p:sp>
        <p:nvSpPr>
          <p:cNvPr id="50190" name="Text Box 33"/>
          <p:cNvSpPr txBox="1">
            <a:spLocks noChangeArrowheads="1"/>
          </p:cNvSpPr>
          <p:nvPr/>
        </p:nvSpPr>
        <p:spPr bwMode="auto">
          <a:xfrm>
            <a:off x="1547813" y="3587750"/>
            <a:ext cx="1150937" cy="346075"/>
          </a:xfrm>
          <a:prstGeom prst="rect">
            <a:avLst/>
          </a:prstGeom>
          <a:noFill/>
          <a:ln w="9525">
            <a:solidFill>
              <a:schemeClr val="tx1"/>
            </a:solidFill>
            <a:miter lim="800000"/>
            <a:headEnd/>
            <a:tailEnd/>
          </a:ln>
        </p:spPr>
        <p:txBody>
          <a:bodyPr>
            <a:spAutoFit/>
          </a:bodyPr>
          <a:lstStyle/>
          <a:p>
            <a:pPr algn="ctr"/>
            <a:r>
              <a:rPr lang="fr-FR"/>
              <a:t>ML UNIT</a:t>
            </a:r>
          </a:p>
        </p:txBody>
      </p:sp>
      <p:sp>
        <p:nvSpPr>
          <p:cNvPr id="50191" name="Line 71"/>
          <p:cNvSpPr>
            <a:spLocks noChangeShapeType="1"/>
          </p:cNvSpPr>
          <p:nvPr/>
        </p:nvSpPr>
        <p:spPr bwMode="auto">
          <a:xfrm>
            <a:off x="2124075" y="2420938"/>
            <a:ext cx="0" cy="1152525"/>
          </a:xfrm>
          <a:prstGeom prst="line">
            <a:avLst/>
          </a:prstGeom>
          <a:noFill/>
          <a:ln w="9525">
            <a:solidFill>
              <a:schemeClr val="tx1"/>
            </a:solidFill>
            <a:round/>
            <a:headEnd/>
            <a:tailEnd/>
          </a:ln>
        </p:spPr>
        <p:txBody>
          <a:bodyPr wrap="none" anchor="ctr"/>
          <a:lstStyle/>
          <a:p>
            <a:endParaRPr lang="fr-FR"/>
          </a:p>
        </p:txBody>
      </p:sp>
      <p:sp>
        <p:nvSpPr>
          <p:cNvPr id="50192" name="Text Box 73"/>
          <p:cNvSpPr txBox="1">
            <a:spLocks noChangeArrowheads="1"/>
          </p:cNvSpPr>
          <p:nvPr/>
        </p:nvSpPr>
        <p:spPr bwMode="auto">
          <a:xfrm>
            <a:off x="2124075" y="2420938"/>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193" name="Text Box 74"/>
          <p:cNvSpPr txBox="1">
            <a:spLocks noChangeArrowheads="1"/>
          </p:cNvSpPr>
          <p:nvPr/>
        </p:nvSpPr>
        <p:spPr bwMode="auto">
          <a:xfrm>
            <a:off x="2124075" y="3328988"/>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194" name="Text Box 33"/>
          <p:cNvSpPr txBox="1">
            <a:spLocks noChangeArrowheads="1"/>
          </p:cNvSpPr>
          <p:nvPr/>
        </p:nvSpPr>
        <p:spPr bwMode="auto">
          <a:xfrm>
            <a:off x="1835150" y="4724400"/>
            <a:ext cx="647700" cy="346075"/>
          </a:xfrm>
          <a:prstGeom prst="rect">
            <a:avLst/>
          </a:prstGeom>
          <a:noFill/>
          <a:ln w="9525">
            <a:solidFill>
              <a:schemeClr val="tx1"/>
            </a:solidFill>
            <a:miter lim="800000"/>
            <a:headEnd/>
            <a:tailEnd/>
          </a:ln>
        </p:spPr>
        <p:txBody>
          <a:bodyPr>
            <a:spAutoFit/>
          </a:bodyPr>
          <a:lstStyle/>
          <a:p>
            <a:pPr algn="ctr"/>
            <a:r>
              <a:rPr lang="fr-FR"/>
              <a:t>UNIT</a:t>
            </a:r>
          </a:p>
        </p:txBody>
      </p:sp>
      <p:sp>
        <p:nvSpPr>
          <p:cNvPr id="50195" name="Text Box 33"/>
          <p:cNvSpPr txBox="1">
            <a:spLocks noChangeArrowheads="1"/>
          </p:cNvSpPr>
          <p:nvPr/>
        </p:nvSpPr>
        <p:spPr bwMode="auto">
          <a:xfrm>
            <a:off x="323850" y="4019550"/>
            <a:ext cx="1008063" cy="346075"/>
          </a:xfrm>
          <a:prstGeom prst="rect">
            <a:avLst/>
          </a:prstGeom>
          <a:noFill/>
          <a:ln w="9525">
            <a:solidFill>
              <a:schemeClr val="tx1"/>
            </a:solidFill>
            <a:miter lim="800000"/>
            <a:headEnd/>
            <a:tailEnd/>
          </a:ln>
        </p:spPr>
        <p:txBody>
          <a:bodyPr>
            <a:spAutoFit/>
          </a:bodyPr>
          <a:lstStyle/>
          <a:p>
            <a:pPr algn="ctr"/>
            <a:r>
              <a:rPr lang="fr-FR"/>
              <a:t>Format</a:t>
            </a:r>
          </a:p>
        </p:txBody>
      </p:sp>
      <p:sp>
        <p:nvSpPr>
          <p:cNvPr id="50196" name="Text Box 33"/>
          <p:cNvSpPr txBox="1">
            <a:spLocks noChangeArrowheads="1"/>
          </p:cNvSpPr>
          <p:nvPr/>
        </p:nvSpPr>
        <p:spPr bwMode="auto">
          <a:xfrm>
            <a:off x="323850" y="4522788"/>
            <a:ext cx="1008063" cy="346075"/>
          </a:xfrm>
          <a:prstGeom prst="rect">
            <a:avLst/>
          </a:prstGeom>
          <a:noFill/>
          <a:ln w="9525">
            <a:solidFill>
              <a:schemeClr val="tx1"/>
            </a:solidFill>
            <a:miter lim="800000"/>
            <a:headEnd/>
            <a:tailEnd/>
          </a:ln>
        </p:spPr>
        <p:txBody>
          <a:bodyPr>
            <a:spAutoFit/>
          </a:bodyPr>
          <a:lstStyle/>
          <a:p>
            <a:pPr algn="ctr"/>
            <a:r>
              <a:rPr lang="fr-FR"/>
              <a:t>DSPU</a:t>
            </a:r>
          </a:p>
        </p:txBody>
      </p:sp>
      <p:sp>
        <p:nvSpPr>
          <p:cNvPr id="50197" name="Text Box 33"/>
          <p:cNvSpPr txBox="1">
            <a:spLocks noChangeArrowheads="1"/>
          </p:cNvSpPr>
          <p:nvPr/>
        </p:nvSpPr>
        <p:spPr bwMode="auto">
          <a:xfrm>
            <a:off x="323850" y="5027613"/>
            <a:ext cx="1008063" cy="346075"/>
          </a:xfrm>
          <a:prstGeom prst="rect">
            <a:avLst/>
          </a:prstGeom>
          <a:noFill/>
          <a:ln w="9525">
            <a:solidFill>
              <a:schemeClr val="tx1"/>
            </a:solidFill>
            <a:miter lim="800000"/>
            <a:headEnd/>
            <a:tailEnd/>
          </a:ln>
        </p:spPr>
        <p:txBody>
          <a:bodyPr>
            <a:spAutoFit/>
          </a:bodyPr>
          <a:lstStyle/>
          <a:p>
            <a:pPr algn="ctr"/>
            <a:r>
              <a:rPr lang="fr-FR"/>
              <a:t>DRM</a:t>
            </a:r>
          </a:p>
        </p:txBody>
      </p:sp>
      <p:sp>
        <p:nvSpPr>
          <p:cNvPr id="50198" name="Text Box 33"/>
          <p:cNvSpPr txBox="1">
            <a:spLocks noChangeArrowheads="1"/>
          </p:cNvSpPr>
          <p:nvPr/>
        </p:nvSpPr>
        <p:spPr bwMode="auto">
          <a:xfrm>
            <a:off x="323850" y="5518150"/>
            <a:ext cx="1008063" cy="346075"/>
          </a:xfrm>
          <a:prstGeom prst="rect">
            <a:avLst/>
          </a:prstGeom>
          <a:noFill/>
          <a:ln w="9525">
            <a:solidFill>
              <a:schemeClr val="tx1"/>
            </a:solidFill>
            <a:miter lim="800000"/>
            <a:headEnd/>
            <a:tailEnd/>
          </a:ln>
        </p:spPr>
        <p:txBody>
          <a:bodyPr>
            <a:spAutoFit/>
          </a:bodyPr>
          <a:lstStyle/>
          <a:p>
            <a:pPr algn="ctr"/>
            <a:r>
              <a:rPr lang="fr-FR"/>
              <a:t>Template</a:t>
            </a:r>
          </a:p>
        </p:txBody>
      </p:sp>
      <p:sp>
        <p:nvSpPr>
          <p:cNvPr id="50199" name="AutoShape 86"/>
          <p:cNvSpPr>
            <a:spLocks/>
          </p:cNvSpPr>
          <p:nvPr/>
        </p:nvSpPr>
        <p:spPr bwMode="auto">
          <a:xfrm>
            <a:off x="1403350" y="4005263"/>
            <a:ext cx="288925" cy="1871662"/>
          </a:xfrm>
          <a:prstGeom prst="rightBrace">
            <a:avLst>
              <a:gd name="adj1" fmla="val 53984"/>
              <a:gd name="adj2" fmla="val 50000"/>
            </a:avLst>
          </a:prstGeom>
          <a:noFill/>
          <a:ln w="9525">
            <a:solidFill>
              <a:schemeClr val="tx1"/>
            </a:solidFill>
            <a:round/>
            <a:headEnd/>
            <a:tailEnd/>
          </a:ln>
        </p:spPr>
        <p:txBody>
          <a:bodyPr wrap="none" anchor="ctr"/>
          <a:lstStyle/>
          <a:p>
            <a:pPr algn="ctr"/>
            <a:endParaRPr lang="fr-FR"/>
          </a:p>
        </p:txBody>
      </p:sp>
      <p:sp>
        <p:nvSpPr>
          <p:cNvPr id="50200" name="Line 87"/>
          <p:cNvSpPr>
            <a:spLocks noChangeShapeType="1"/>
          </p:cNvSpPr>
          <p:nvPr/>
        </p:nvSpPr>
        <p:spPr bwMode="auto">
          <a:xfrm>
            <a:off x="2124075" y="3932238"/>
            <a:ext cx="0" cy="792162"/>
          </a:xfrm>
          <a:prstGeom prst="line">
            <a:avLst/>
          </a:prstGeom>
          <a:noFill/>
          <a:ln w="9525">
            <a:solidFill>
              <a:schemeClr val="tx1"/>
            </a:solidFill>
            <a:round/>
            <a:headEnd/>
            <a:tailEnd/>
          </a:ln>
        </p:spPr>
        <p:txBody>
          <a:bodyPr wrap="none" anchor="ctr"/>
          <a:lstStyle/>
          <a:p>
            <a:endParaRPr lang="fr-FR"/>
          </a:p>
        </p:txBody>
      </p:sp>
      <p:sp>
        <p:nvSpPr>
          <p:cNvPr id="50201" name="Text Box 88"/>
          <p:cNvSpPr txBox="1">
            <a:spLocks noChangeArrowheads="1"/>
          </p:cNvSpPr>
          <p:nvPr/>
        </p:nvSpPr>
        <p:spPr bwMode="auto">
          <a:xfrm>
            <a:off x="2124075" y="3933825"/>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02" name="Text Box 89"/>
          <p:cNvSpPr txBox="1">
            <a:spLocks noChangeArrowheads="1"/>
          </p:cNvSpPr>
          <p:nvPr/>
        </p:nvSpPr>
        <p:spPr bwMode="auto">
          <a:xfrm>
            <a:off x="2124075" y="4479925"/>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03" name="Text Box 33"/>
          <p:cNvSpPr txBox="1">
            <a:spLocks noChangeArrowheads="1"/>
          </p:cNvSpPr>
          <p:nvPr/>
        </p:nvSpPr>
        <p:spPr bwMode="auto">
          <a:xfrm>
            <a:off x="1476375" y="5962650"/>
            <a:ext cx="1295400" cy="346075"/>
          </a:xfrm>
          <a:prstGeom prst="rect">
            <a:avLst/>
          </a:prstGeom>
          <a:noFill/>
          <a:ln w="9525">
            <a:solidFill>
              <a:schemeClr val="tx1"/>
            </a:solidFill>
            <a:miter lim="800000"/>
            <a:headEnd/>
            <a:tailEnd/>
          </a:ln>
        </p:spPr>
        <p:txBody>
          <a:bodyPr>
            <a:spAutoFit/>
          </a:bodyPr>
          <a:lstStyle/>
          <a:p>
            <a:pPr algn="ctr"/>
            <a:r>
              <a:rPr lang="fr-FR"/>
              <a:t>Parameters</a:t>
            </a:r>
          </a:p>
        </p:txBody>
      </p:sp>
      <p:sp>
        <p:nvSpPr>
          <p:cNvPr id="50204" name="Line 91"/>
          <p:cNvSpPr>
            <a:spLocks noChangeShapeType="1"/>
          </p:cNvSpPr>
          <p:nvPr/>
        </p:nvSpPr>
        <p:spPr bwMode="auto">
          <a:xfrm>
            <a:off x="2124075" y="5084763"/>
            <a:ext cx="0" cy="865187"/>
          </a:xfrm>
          <a:prstGeom prst="line">
            <a:avLst/>
          </a:prstGeom>
          <a:noFill/>
          <a:ln w="9525">
            <a:solidFill>
              <a:schemeClr val="tx1"/>
            </a:solidFill>
            <a:round/>
            <a:headEnd/>
            <a:tailEnd/>
          </a:ln>
        </p:spPr>
        <p:txBody>
          <a:bodyPr wrap="none" anchor="ctr"/>
          <a:lstStyle/>
          <a:p>
            <a:endParaRPr lang="fr-FR"/>
          </a:p>
        </p:txBody>
      </p:sp>
      <p:sp>
        <p:nvSpPr>
          <p:cNvPr id="50205" name="Text Box 93"/>
          <p:cNvSpPr txBox="1">
            <a:spLocks noChangeArrowheads="1"/>
          </p:cNvSpPr>
          <p:nvPr/>
        </p:nvSpPr>
        <p:spPr bwMode="auto">
          <a:xfrm>
            <a:off x="2124075" y="5056188"/>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06" name="Text Box 94"/>
          <p:cNvSpPr txBox="1">
            <a:spLocks noChangeArrowheads="1"/>
          </p:cNvSpPr>
          <p:nvPr/>
        </p:nvSpPr>
        <p:spPr bwMode="auto">
          <a:xfrm>
            <a:off x="2124075" y="5705475"/>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07" name="Line 95"/>
          <p:cNvSpPr>
            <a:spLocks noChangeShapeType="1"/>
          </p:cNvSpPr>
          <p:nvPr/>
        </p:nvSpPr>
        <p:spPr bwMode="auto">
          <a:xfrm>
            <a:off x="2484438" y="4868863"/>
            <a:ext cx="574675" cy="0"/>
          </a:xfrm>
          <a:prstGeom prst="line">
            <a:avLst/>
          </a:prstGeom>
          <a:noFill/>
          <a:ln w="9525">
            <a:solidFill>
              <a:schemeClr val="tx1"/>
            </a:solidFill>
            <a:round/>
            <a:headEnd/>
            <a:tailEnd/>
          </a:ln>
        </p:spPr>
        <p:txBody>
          <a:bodyPr wrap="none" anchor="ctr"/>
          <a:lstStyle/>
          <a:p>
            <a:endParaRPr lang="fr-FR"/>
          </a:p>
        </p:txBody>
      </p:sp>
      <p:sp>
        <p:nvSpPr>
          <p:cNvPr id="50208" name="Text Box 33"/>
          <p:cNvSpPr txBox="1">
            <a:spLocks noChangeArrowheads="1"/>
          </p:cNvSpPr>
          <p:nvPr/>
        </p:nvSpPr>
        <p:spPr bwMode="auto">
          <a:xfrm>
            <a:off x="3059113" y="4724400"/>
            <a:ext cx="1727200" cy="346075"/>
          </a:xfrm>
          <a:prstGeom prst="rect">
            <a:avLst/>
          </a:prstGeom>
          <a:noFill/>
          <a:ln w="9525">
            <a:solidFill>
              <a:schemeClr val="tx1"/>
            </a:solidFill>
            <a:miter lim="800000"/>
            <a:headEnd/>
            <a:tailEnd/>
          </a:ln>
        </p:spPr>
        <p:txBody>
          <a:bodyPr>
            <a:spAutoFit/>
          </a:bodyPr>
          <a:lstStyle/>
          <a:p>
            <a:pPr algn="ctr"/>
            <a:r>
              <a:rPr lang="fr-FR"/>
              <a:t>Unit Definition</a:t>
            </a:r>
          </a:p>
        </p:txBody>
      </p:sp>
      <p:sp>
        <p:nvSpPr>
          <p:cNvPr id="50209" name="Text Box 97"/>
          <p:cNvSpPr txBox="1">
            <a:spLocks noChangeArrowheads="1"/>
          </p:cNvSpPr>
          <p:nvPr/>
        </p:nvSpPr>
        <p:spPr bwMode="auto">
          <a:xfrm>
            <a:off x="2843213" y="4624388"/>
            <a:ext cx="309562"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10" name="Text Box 98"/>
          <p:cNvSpPr txBox="1">
            <a:spLocks noChangeArrowheads="1"/>
          </p:cNvSpPr>
          <p:nvPr/>
        </p:nvSpPr>
        <p:spPr bwMode="auto">
          <a:xfrm>
            <a:off x="2484438" y="4624388"/>
            <a:ext cx="503237"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11" name="Text Box 33"/>
          <p:cNvSpPr txBox="1">
            <a:spLocks noChangeArrowheads="1"/>
          </p:cNvSpPr>
          <p:nvPr/>
        </p:nvSpPr>
        <p:spPr bwMode="auto">
          <a:xfrm>
            <a:off x="3059113" y="5805488"/>
            <a:ext cx="1727200" cy="590550"/>
          </a:xfrm>
          <a:prstGeom prst="rect">
            <a:avLst/>
          </a:prstGeom>
          <a:noFill/>
          <a:ln w="9525">
            <a:solidFill>
              <a:schemeClr val="tx1"/>
            </a:solidFill>
            <a:miter lim="800000"/>
            <a:headEnd/>
            <a:tailEnd/>
          </a:ln>
        </p:spPr>
        <p:txBody>
          <a:bodyPr>
            <a:spAutoFit/>
          </a:bodyPr>
          <a:lstStyle/>
          <a:p>
            <a:pPr algn="ctr"/>
            <a:r>
              <a:rPr lang="fr-FR"/>
              <a:t>Parameters Definition</a:t>
            </a:r>
          </a:p>
        </p:txBody>
      </p:sp>
      <p:sp>
        <p:nvSpPr>
          <p:cNvPr id="50212" name="Line 100"/>
          <p:cNvSpPr>
            <a:spLocks noChangeShapeType="1"/>
          </p:cNvSpPr>
          <p:nvPr/>
        </p:nvSpPr>
        <p:spPr bwMode="auto">
          <a:xfrm>
            <a:off x="3922713" y="5084763"/>
            <a:ext cx="0" cy="720725"/>
          </a:xfrm>
          <a:prstGeom prst="line">
            <a:avLst/>
          </a:prstGeom>
          <a:noFill/>
          <a:ln w="9525">
            <a:solidFill>
              <a:schemeClr val="tx1"/>
            </a:solidFill>
            <a:round/>
            <a:headEnd/>
            <a:tailEnd/>
          </a:ln>
        </p:spPr>
        <p:txBody>
          <a:bodyPr wrap="none" anchor="ctr"/>
          <a:lstStyle/>
          <a:p>
            <a:endParaRPr lang="fr-FR"/>
          </a:p>
        </p:txBody>
      </p:sp>
      <p:sp>
        <p:nvSpPr>
          <p:cNvPr id="50213" name="Text Box 101"/>
          <p:cNvSpPr txBox="1">
            <a:spLocks noChangeArrowheads="1"/>
          </p:cNvSpPr>
          <p:nvPr/>
        </p:nvSpPr>
        <p:spPr bwMode="auto">
          <a:xfrm>
            <a:off x="3924300" y="5056188"/>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14" name="Text Box 102"/>
          <p:cNvSpPr txBox="1">
            <a:spLocks noChangeArrowheads="1"/>
          </p:cNvSpPr>
          <p:nvPr/>
        </p:nvSpPr>
        <p:spPr bwMode="auto">
          <a:xfrm>
            <a:off x="3924300" y="5589588"/>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15" name="Text Box 33"/>
          <p:cNvSpPr txBox="1">
            <a:spLocks noChangeArrowheads="1"/>
          </p:cNvSpPr>
          <p:nvPr/>
        </p:nvSpPr>
        <p:spPr bwMode="auto">
          <a:xfrm>
            <a:off x="5868988" y="2074863"/>
            <a:ext cx="647700" cy="346075"/>
          </a:xfrm>
          <a:prstGeom prst="rect">
            <a:avLst/>
          </a:prstGeom>
          <a:noFill/>
          <a:ln w="9525">
            <a:solidFill>
              <a:schemeClr val="tx1"/>
            </a:solidFill>
            <a:miter lim="800000"/>
            <a:headEnd/>
            <a:tailEnd/>
          </a:ln>
        </p:spPr>
        <p:txBody>
          <a:bodyPr>
            <a:spAutoFit/>
          </a:bodyPr>
          <a:lstStyle/>
          <a:p>
            <a:pPr algn="ctr"/>
            <a:r>
              <a:rPr lang="fr-FR"/>
              <a:t>MR</a:t>
            </a:r>
          </a:p>
        </p:txBody>
      </p:sp>
      <p:sp>
        <p:nvSpPr>
          <p:cNvPr id="50216" name="Line 104"/>
          <p:cNvSpPr>
            <a:spLocks noChangeShapeType="1"/>
          </p:cNvSpPr>
          <p:nvPr/>
        </p:nvSpPr>
        <p:spPr bwMode="auto">
          <a:xfrm>
            <a:off x="2484438" y="2276475"/>
            <a:ext cx="3382962" cy="0"/>
          </a:xfrm>
          <a:prstGeom prst="line">
            <a:avLst/>
          </a:prstGeom>
          <a:noFill/>
          <a:ln w="9525">
            <a:solidFill>
              <a:schemeClr val="tx1"/>
            </a:solidFill>
            <a:round/>
            <a:headEnd/>
            <a:tailEnd/>
          </a:ln>
        </p:spPr>
        <p:txBody>
          <a:bodyPr wrap="none" anchor="ctr"/>
          <a:lstStyle/>
          <a:p>
            <a:endParaRPr lang="fr-FR"/>
          </a:p>
        </p:txBody>
      </p:sp>
      <p:sp>
        <p:nvSpPr>
          <p:cNvPr id="50217" name="Text Box 105"/>
          <p:cNvSpPr txBox="1">
            <a:spLocks noChangeArrowheads="1"/>
          </p:cNvSpPr>
          <p:nvPr/>
        </p:nvSpPr>
        <p:spPr bwMode="auto">
          <a:xfrm>
            <a:off x="2555875" y="2060575"/>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18" name="Text Box 106"/>
          <p:cNvSpPr txBox="1">
            <a:spLocks noChangeArrowheads="1"/>
          </p:cNvSpPr>
          <p:nvPr/>
        </p:nvSpPr>
        <p:spPr bwMode="auto">
          <a:xfrm>
            <a:off x="5508625" y="1989138"/>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19" name="Text Box 33"/>
          <p:cNvSpPr txBox="1">
            <a:spLocks noChangeArrowheads="1"/>
          </p:cNvSpPr>
          <p:nvPr/>
        </p:nvSpPr>
        <p:spPr bwMode="auto">
          <a:xfrm>
            <a:off x="7380288" y="1844675"/>
            <a:ext cx="1295400" cy="346075"/>
          </a:xfrm>
          <a:prstGeom prst="rect">
            <a:avLst/>
          </a:prstGeom>
          <a:noFill/>
          <a:ln w="9525">
            <a:solidFill>
              <a:schemeClr val="tx1"/>
            </a:solidFill>
            <a:miter lim="800000"/>
            <a:headEnd/>
            <a:tailEnd/>
          </a:ln>
        </p:spPr>
        <p:txBody>
          <a:bodyPr>
            <a:spAutoFit/>
          </a:bodyPr>
          <a:lstStyle/>
          <a:p>
            <a:pPr algn="ctr"/>
            <a:r>
              <a:rPr lang="fr-FR"/>
              <a:t>Source</a:t>
            </a:r>
          </a:p>
        </p:txBody>
      </p:sp>
      <p:sp>
        <p:nvSpPr>
          <p:cNvPr id="50220" name="Text Box 33"/>
          <p:cNvSpPr txBox="1">
            <a:spLocks noChangeArrowheads="1"/>
          </p:cNvSpPr>
          <p:nvPr/>
        </p:nvSpPr>
        <p:spPr bwMode="auto">
          <a:xfrm>
            <a:off x="7380288" y="2420938"/>
            <a:ext cx="1295400" cy="346075"/>
          </a:xfrm>
          <a:prstGeom prst="rect">
            <a:avLst/>
          </a:prstGeom>
          <a:noFill/>
          <a:ln w="9525">
            <a:solidFill>
              <a:schemeClr val="tx1"/>
            </a:solidFill>
            <a:miter lim="800000"/>
            <a:headEnd/>
            <a:tailEnd/>
          </a:ln>
        </p:spPr>
        <p:txBody>
          <a:bodyPr>
            <a:spAutoFit/>
          </a:bodyPr>
          <a:lstStyle/>
          <a:p>
            <a:pPr algn="ctr"/>
            <a:r>
              <a:rPr lang="fr-FR"/>
              <a:t>Destination</a:t>
            </a:r>
          </a:p>
        </p:txBody>
      </p:sp>
      <p:sp>
        <p:nvSpPr>
          <p:cNvPr id="50221" name="Line 110"/>
          <p:cNvSpPr>
            <a:spLocks noChangeShapeType="1"/>
          </p:cNvSpPr>
          <p:nvPr/>
        </p:nvSpPr>
        <p:spPr bwMode="auto">
          <a:xfrm flipV="1">
            <a:off x="6516688" y="1989138"/>
            <a:ext cx="863600" cy="215900"/>
          </a:xfrm>
          <a:prstGeom prst="line">
            <a:avLst/>
          </a:prstGeom>
          <a:noFill/>
          <a:ln w="9525">
            <a:solidFill>
              <a:schemeClr val="tx1"/>
            </a:solidFill>
            <a:round/>
            <a:headEnd/>
            <a:tailEnd/>
          </a:ln>
        </p:spPr>
        <p:txBody>
          <a:bodyPr wrap="none" anchor="ctr"/>
          <a:lstStyle/>
          <a:p>
            <a:endParaRPr lang="fr-FR"/>
          </a:p>
        </p:txBody>
      </p:sp>
      <p:sp>
        <p:nvSpPr>
          <p:cNvPr id="50222" name="Line 111"/>
          <p:cNvSpPr>
            <a:spLocks noChangeShapeType="1"/>
          </p:cNvSpPr>
          <p:nvPr/>
        </p:nvSpPr>
        <p:spPr bwMode="auto">
          <a:xfrm>
            <a:off x="6516688" y="2276475"/>
            <a:ext cx="863600" cy="288925"/>
          </a:xfrm>
          <a:prstGeom prst="line">
            <a:avLst/>
          </a:prstGeom>
          <a:noFill/>
          <a:ln w="9525">
            <a:solidFill>
              <a:schemeClr val="tx1"/>
            </a:solidFill>
            <a:round/>
            <a:headEnd/>
            <a:tailEnd/>
          </a:ln>
        </p:spPr>
        <p:txBody>
          <a:bodyPr wrap="none" anchor="ctr"/>
          <a:lstStyle/>
          <a:p>
            <a:endParaRPr lang="fr-FR"/>
          </a:p>
        </p:txBody>
      </p:sp>
      <p:sp>
        <p:nvSpPr>
          <p:cNvPr id="50223" name="Line 75"/>
          <p:cNvSpPr>
            <a:spLocks noChangeShapeType="1"/>
          </p:cNvSpPr>
          <p:nvPr/>
        </p:nvSpPr>
        <p:spPr bwMode="auto">
          <a:xfrm>
            <a:off x="6948488" y="1052513"/>
            <a:ext cx="0" cy="2089150"/>
          </a:xfrm>
          <a:prstGeom prst="line">
            <a:avLst/>
          </a:prstGeom>
          <a:noFill/>
          <a:ln w="19050">
            <a:solidFill>
              <a:schemeClr val="tx1"/>
            </a:solidFill>
            <a:prstDash val="sysDot"/>
            <a:round/>
            <a:headEnd/>
            <a:tailEnd/>
          </a:ln>
        </p:spPr>
        <p:txBody>
          <a:bodyPr/>
          <a:lstStyle/>
          <a:p>
            <a:endParaRPr lang="fr-FR"/>
          </a:p>
        </p:txBody>
      </p:sp>
      <p:sp>
        <p:nvSpPr>
          <p:cNvPr id="50224" name="Text Box 81"/>
          <p:cNvSpPr txBox="1">
            <a:spLocks noChangeArrowheads="1"/>
          </p:cNvSpPr>
          <p:nvPr/>
        </p:nvSpPr>
        <p:spPr bwMode="auto">
          <a:xfrm>
            <a:off x="3181350" y="1052513"/>
            <a:ext cx="1751013" cy="396875"/>
          </a:xfrm>
          <a:prstGeom prst="rect">
            <a:avLst/>
          </a:prstGeom>
          <a:noFill/>
          <a:ln w="9525">
            <a:noFill/>
            <a:miter lim="800000"/>
            <a:headEnd/>
            <a:tailEnd/>
          </a:ln>
        </p:spPr>
        <p:txBody>
          <a:bodyPr wrap="none">
            <a:spAutoFit/>
          </a:bodyPr>
          <a:lstStyle/>
          <a:p>
            <a:r>
              <a:rPr lang="fr-FR" sz="2000"/>
              <a:t>Manufacturing</a:t>
            </a:r>
          </a:p>
        </p:txBody>
      </p:sp>
      <p:sp>
        <p:nvSpPr>
          <p:cNvPr id="50225" name="Text Box 81"/>
          <p:cNvSpPr txBox="1">
            <a:spLocks noChangeArrowheads="1"/>
          </p:cNvSpPr>
          <p:nvPr/>
        </p:nvSpPr>
        <p:spPr bwMode="auto">
          <a:xfrm>
            <a:off x="7407275" y="1052513"/>
            <a:ext cx="1125538" cy="396875"/>
          </a:xfrm>
          <a:prstGeom prst="rect">
            <a:avLst/>
          </a:prstGeom>
          <a:noFill/>
          <a:ln w="9525">
            <a:noFill/>
            <a:miter lim="800000"/>
            <a:headEnd/>
            <a:tailEnd/>
          </a:ln>
        </p:spPr>
        <p:txBody>
          <a:bodyPr wrap="none">
            <a:spAutoFit/>
          </a:bodyPr>
          <a:lstStyle/>
          <a:p>
            <a:r>
              <a:rPr lang="fr-FR" sz="2000"/>
              <a:t>Handlers</a:t>
            </a:r>
          </a:p>
        </p:txBody>
      </p:sp>
      <p:sp>
        <p:nvSpPr>
          <p:cNvPr id="50226" name="Text Box 33"/>
          <p:cNvSpPr txBox="1">
            <a:spLocks noChangeArrowheads="1"/>
          </p:cNvSpPr>
          <p:nvPr/>
        </p:nvSpPr>
        <p:spPr bwMode="auto">
          <a:xfrm>
            <a:off x="5508625" y="2867025"/>
            <a:ext cx="1295400" cy="346075"/>
          </a:xfrm>
          <a:prstGeom prst="rect">
            <a:avLst/>
          </a:prstGeom>
          <a:noFill/>
          <a:ln w="9525">
            <a:solidFill>
              <a:schemeClr val="tx1"/>
            </a:solidFill>
            <a:miter lim="800000"/>
            <a:headEnd/>
            <a:tailEnd/>
          </a:ln>
        </p:spPr>
        <p:txBody>
          <a:bodyPr>
            <a:spAutoFit/>
          </a:bodyPr>
          <a:lstStyle/>
          <a:p>
            <a:pPr algn="ctr"/>
            <a:r>
              <a:rPr lang="fr-FR"/>
              <a:t>Capability</a:t>
            </a:r>
          </a:p>
        </p:txBody>
      </p:sp>
      <p:sp>
        <p:nvSpPr>
          <p:cNvPr id="50227" name="Line 117"/>
          <p:cNvSpPr>
            <a:spLocks noChangeShapeType="1"/>
          </p:cNvSpPr>
          <p:nvPr/>
        </p:nvSpPr>
        <p:spPr bwMode="auto">
          <a:xfrm>
            <a:off x="6156325" y="2420938"/>
            <a:ext cx="0" cy="431800"/>
          </a:xfrm>
          <a:prstGeom prst="line">
            <a:avLst/>
          </a:prstGeom>
          <a:noFill/>
          <a:ln w="9525">
            <a:solidFill>
              <a:schemeClr val="tx1"/>
            </a:solidFill>
            <a:round/>
            <a:headEnd/>
            <a:tailEnd/>
          </a:ln>
        </p:spPr>
        <p:txBody>
          <a:bodyPr wrap="none" anchor="ctr"/>
          <a:lstStyle/>
          <a:p>
            <a:endParaRPr lang="fr-FR"/>
          </a:p>
        </p:txBody>
      </p:sp>
      <p:sp>
        <p:nvSpPr>
          <p:cNvPr id="50228" name="Line 75"/>
          <p:cNvSpPr>
            <a:spLocks noChangeShapeType="1"/>
          </p:cNvSpPr>
          <p:nvPr/>
        </p:nvSpPr>
        <p:spPr bwMode="auto">
          <a:xfrm flipH="1">
            <a:off x="6948488" y="3141663"/>
            <a:ext cx="1800225" cy="0"/>
          </a:xfrm>
          <a:prstGeom prst="line">
            <a:avLst/>
          </a:prstGeom>
          <a:noFill/>
          <a:ln w="19050">
            <a:solidFill>
              <a:schemeClr val="tx1"/>
            </a:solidFill>
            <a:prstDash val="sysDot"/>
            <a:round/>
            <a:headEnd/>
            <a:tailEnd/>
          </a:ln>
        </p:spPr>
        <p:txBody>
          <a:bodyPr/>
          <a:lstStyle/>
          <a:p>
            <a:endParaRPr lang="fr-FR"/>
          </a:p>
        </p:txBody>
      </p:sp>
      <p:sp>
        <p:nvSpPr>
          <p:cNvPr id="50229" name="Text Box 33"/>
          <p:cNvSpPr txBox="1">
            <a:spLocks noChangeArrowheads="1"/>
          </p:cNvSpPr>
          <p:nvPr/>
        </p:nvSpPr>
        <p:spPr bwMode="auto">
          <a:xfrm>
            <a:off x="5508625" y="3644900"/>
            <a:ext cx="1295400" cy="590550"/>
          </a:xfrm>
          <a:prstGeom prst="rect">
            <a:avLst/>
          </a:prstGeom>
          <a:noFill/>
          <a:ln w="9525">
            <a:solidFill>
              <a:schemeClr val="tx1"/>
            </a:solidFill>
            <a:miter lim="800000"/>
            <a:headEnd/>
            <a:tailEnd/>
          </a:ln>
        </p:spPr>
        <p:txBody>
          <a:bodyPr>
            <a:spAutoFit/>
          </a:bodyPr>
          <a:lstStyle/>
          <a:p>
            <a:pPr algn="ctr"/>
            <a:r>
              <a:rPr lang="fr-FR"/>
              <a:t>Transcoder Capability</a:t>
            </a:r>
          </a:p>
        </p:txBody>
      </p:sp>
      <p:sp>
        <p:nvSpPr>
          <p:cNvPr id="50230" name="Text Box 33"/>
          <p:cNvSpPr txBox="1">
            <a:spLocks noChangeArrowheads="1"/>
          </p:cNvSpPr>
          <p:nvPr/>
        </p:nvSpPr>
        <p:spPr bwMode="auto">
          <a:xfrm>
            <a:off x="5508625" y="4724400"/>
            <a:ext cx="1295400" cy="346075"/>
          </a:xfrm>
          <a:prstGeom prst="rect">
            <a:avLst/>
          </a:prstGeom>
          <a:noFill/>
          <a:ln w="9525">
            <a:solidFill>
              <a:schemeClr val="tx1"/>
            </a:solidFill>
            <a:miter lim="800000"/>
            <a:headEnd/>
            <a:tailEnd/>
          </a:ln>
        </p:spPr>
        <p:txBody>
          <a:bodyPr>
            <a:spAutoFit/>
          </a:bodyPr>
          <a:lstStyle/>
          <a:p>
            <a:pPr algn="ctr"/>
            <a:r>
              <a:rPr lang="fr-FR"/>
              <a:t>Transcoder</a:t>
            </a:r>
          </a:p>
        </p:txBody>
      </p:sp>
      <p:sp>
        <p:nvSpPr>
          <p:cNvPr id="50231" name="Line 121"/>
          <p:cNvSpPr>
            <a:spLocks noChangeShapeType="1"/>
          </p:cNvSpPr>
          <p:nvPr/>
        </p:nvSpPr>
        <p:spPr bwMode="auto">
          <a:xfrm>
            <a:off x="6156325" y="3213100"/>
            <a:ext cx="0" cy="431800"/>
          </a:xfrm>
          <a:prstGeom prst="line">
            <a:avLst/>
          </a:prstGeom>
          <a:noFill/>
          <a:ln w="9525">
            <a:solidFill>
              <a:schemeClr val="tx1"/>
            </a:solidFill>
            <a:round/>
            <a:headEnd/>
            <a:tailEnd/>
          </a:ln>
        </p:spPr>
        <p:txBody>
          <a:bodyPr wrap="none" anchor="ctr"/>
          <a:lstStyle/>
          <a:p>
            <a:endParaRPr lang="fr-FR"/>
          </a:p>
        </p:txBody>
      </p:sp>
      <p:sp>
        <p:nvSpPr>
          <p:cNvPr id="50232" name="Line 122"/>
          <p:cNvSpPr>
            <a:spLocks noChangeShapeType="1"/>
          </p:cNvSpPr>
          <p:nvPr/>
        </p:nvSpPr>
        <p:spPr bwMode="auto">
          <a:xfrm>
            <a:off x="6156325" y="4221163"/>
            <a:ext cx="0" cy="503237"/>
          </a:xfrm>
          <a:prstGeom prst="line">
            <a:avLst/>
          </a:prstGeom>
          <a:noFill/>
          <a:ln w="9525">
            <a:solidFill>
              <a:schemeClr val="tx1"/>
            </a:solidFill>
            <a:round/>
            <a:headEnd/>
            <a:tailEnd/>
          </a:ln>
        </p:spPr>
        <p:txBody>
          <a:bodyPr wrap="none" anchor="ctr"/>
          <a:lstStyle/>
          <a:p>
            <a:endParaRPr lang="fr-FR"/>
          </a:p>
        </p:txBody>
      </p:sp>
      <p:sp>
        <p:nvSpPr>
          <p:cNvPr id="50233" name="Text Box 123"/>
          <p:cNvSpPr txBox="1">
            <a:spLocks noChangeArrowheads="1"/>
          </p:cNvSpPr>
          <p:nvPr/>
        </p:nvSpPr>
        <p:spPr bwMode="auto">
          <a:xfrm>
            <a:off x="6156325" y="2636838"/>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34" name="Text Box 124"/>
          <p:cNvSpPr txBox="1">
            <a:spLocks noChangeArrowheads="1"/>
          </p:cNvSpPr>
          <p:nvPr/>
        </p:nvSpPr>
        <p:spPr bwMode="auto">
          <a:xfrm>
            <a:off x="6156325" y="3184525"/>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35" name="Text Box 125"/>
          <p:cNvSpPr txBox="1">
            <a:spLocks noChangeArrowheads="1"/>
          </p:cNvSpPr>
          <p:nvPr/>
        </p:nvSpPr>
        <p:spPr bwMode="auto">
          <a:xfrm>
            <a:off x="6134100" y="4508500"/>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36" name="Text Box 126"/>
          <p:cNvSpPr txBox="1">
            <a:spLocks noChangeArrowheads="1"/>
          </p:cNvSpPr>
          <p:nvPr/>
        </p:nvSpPr>
        <p:spPr bwMode="auto">
          <a:xfrm>
            <a:off x="6156325" y="2392363"/>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37" name="Text Box 127"/>
          <p:cNvSpPr txBox="1">
            <a:spLocks noChangeArrowheads="1"/>
          </p:cNvSpPr>
          <p:nvPr/>
        </p:nvSpPr>
        <p:spPr bwMode="auto">
          <a:xfrm>
            <a:off x="6156325" y="3429000"/>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38" name="Text Box 128"/>
          <p:cNvSpPr txBox="1">
            <a:spLocks noChangeArrowheads="1"/>
          </p:cNvSpPr>
          <p:nvPr/>
        </p:nvSpPr>
        <p:spPr bwMode="auto">
          <a:xfrm>
            <a:off x="6156325" y="4221163"/>
            <a:ext cx="503238" cy="244475"/>
          </a:xfrm>
          <a:prstGeom prst="rect">
            <a:avLst/>
          </a:prstGeom>
          <a:noFill/>
          <a:ln w="9525" algn="ctr">
            <a:noFill/>
            <a:miter lim="800000"/>
            <a:headEnd/>
            <a:tailEnd/>
          </a:ln>
        </p:spPr>
        <p:txBody>
          <a:bodyPr>
            <a:spAutoFit/>
          </a:bodyPr>
          <a:lstStyle/>
          <a:p>
            <a:pPr>
              <a:spcBef>
                <a:spcPct val="50000"/>
              </a:spcBef>
            </a:pPr>
            <a:r>
              <a:rPr lang="fr-FR" sz="1000" b="0"/>
              <a:t>0..*</a:t>
            </a:r>
          </a:p>
        </p:txBody>
      </p:sp>
      <p:sp>
        <p:nvSpPr>
          <p:cNvPr id="50239" name="Line 129"/>
          <p:cNvSpPr>
            <a:spLocks noChangeShapeType="1"/>
          </p:cNvSpPr>
          <p:nvPr/>
        </p:nvSpPr>
        <p:spPr bwMode="auto">
          <a:xfrm>
            <a:off x="4787900" y="4868863"/>
            <a:ext cx="720725" cy="0"/>
          </a:xfrm>
          <a:prstGeom prst="line">
            <a:avLst/>
          </a:prstGeom>
          <a:noFill/>
          <a:ln w="9525">
            <a:solidFill>
              <a:schemeClr val="tx1"/>
            </a:solidFill>
            <a:prstDash val="dash"/>
            <a:round/>
            <a:headEnd/>
            <a:tailEnd/>
          </a:ln>
        </p:spPr>
        <p:txBody>
          <a:bodyPr wrap="none" anchor="ctr"/>
          <a:lstStyle/>
          <a:p>
            <a:endParaRPr lang="fr-FR"/>
          </a:p>
        </p:txBody>
      </p:sp>
      <p:sp>
        <p:nvSpPr>
          <p:cNvPr id="50240" name="Text Box 33"/>
          <p:cNvSpPr txBox="1">
            <a:spLocks noChangeArrowheads="1"/>
          </p:cNvSpPr>
          <p:nvPr/>
        </p:nvSpPr>
        <p:spPr bwMode="auto">
          <a:xfrm>
            <a:off x="7307263" y="4508500"/>
            <a:ext cx="1512887" cy="346075"/>
          </a:xfrm>
          <a:prstGeom prst="rect">
            <a:avLst/>
          </a:prstGeom>
          <a:noFill/>
          <a:ln w="9525">
            <a:solidFill>
              <a:schemeClr val="tx1"/>
            </a:solidFill>
            <a:miter lim="800000"/>
            <a:headEnd/>
            <a:tailEnd/>
          </a:ln>
        </p:spPr>
        <p:txBody>
          <a:bodyPr>
            <a:spAutoFit/>
          </a:bodyPr>
          <a:lstStyle/>
          <a:p>
            <a:pPr algn="ctr"/>
            <a:r>
              <a:rPr lang="fr-FR"/>
              <a:t>Alchemy</a:t>
            </a:r>
          </a:p>
        </p:txBody>
      </p:sp>
      <p:sp>
        <p:nvSpPr>
          <p:cNvPr id="50241" name="Text Box 33"/>
          <p:cNvSpPr txBox="1">
            <a:spLocks noChangeArrowheads="1"/>
          </p:cNvSpPr>
          <p:nvPr/>
        </p:nvSpPr>
        <p:spPr bwMode="auto">
          <a:xfrm>
            <a:off x="7307263" y="4954588"/>
            <a:ext cx="1512887" cy="346075"/>
          </a:xfrm>
          <a:prstGeom prst="rect">
            <a:avLst/>
          </a:prstGeom>
          <a:noFill/>
          <a:ln w="9525">
            <a:solidFill>
              <a:schemeClr val="tx1"/>
            </a:solidFill>
            <a:miter lim="800000"/>
            <a:headEnd/>
            <a:tailEnd/>
          </a:ln>
        </p:spPr>
        <p:txBody>
          <a:bodyPr>
            <a:spAutoFit/>
          </a:bodyPr>
          <a:lstStyle/>
          <a:p>
            <a:pPr algn="ctr"/>
            <a:r>
              <a:rPr lang="fr-FR"/>
              <a:t>Dummy (Dev)</a:t>
            </a:r>
          </a:p>
        </p:txBody>
      </p:sp>
      <p:sp>
        <p:nvSpPr>
          <p:cNvPr id="50242" name="AutoShape 132"/>
          <p:cNvSpPr>
            <a:spLocks/>
          </p:cNvSpPr>
          <p:nvPr/>
        </p:nvSpPr>
        <p:spPr bwMode="auto">
          <a:xfrm>
            <a:off x="6948488" y="4508500"/>
            <a:ext cx="287337" cy="792163"/>
          </a:xfrm>
          <a:prstGeom prst="leftBrace">
            <a:avLst>
              <a:gd name="adj1" fmla="val 22974"/>
              <a:gd name="adj2" fmla="val 50000"/>
            </a:avLst>
          </a:prstGeom>
          <a:noFill/>
          <a:ln w="9525">
            <a:solidFill>
              <a:schemeClr val="tx1"/>
            </a:solidFill>
            <a:round/>
            <a:headEnd/>
            <a:tailEnd/>
          </a:ln>
        </p:spPr>
        <p:txBody>
          <a:bodyPr wrap="none" anchor="ctr"/>
          <a:lstStyle/>
          <a:p>
            <a:pPr algn="ctr"/>
            <a:endParaRPr lang="fr-FR"/>
          </a:p>
        </p:txBody>
      </p:sp>
      <p:sp>
        <p:nvSpPr>
          <p:cNvPr id="50243" name="Text Box 133"/>
          <p:cNvSpPr txBox="1">
            <a:spLocks noChangeArrowheads="1"/>
          </p:cNvSpPr>
          <p:nvPr/>
        </p:nvSpPr>
        <p:spPr bwMode="auto">
          <a:xfrm>
            <a:off x="5364163" y="5084763"/>
            <a:ext cx="1584325" cy="639762"/>
          </a:xfrm>
          <a:prstGeom prst="rect">
            <a:avLst/>
          </a:prstGeom>
          <a:noFill/>
          <a:ln w="9525" algn="ctr">
            <a:noFill/>
            <a:miter lim="800000"/>
            <a:headEnd/>
            <a:tailEnd/>
          </a:ln>
        </p:spPr>
        <p:txBody>
          <a:bodyPr>
            <a:spAutoFit/>
          </a:bodyPr>
          <a:lstStyle/>
          <a:p>
            <a:pPr algn="ctr">
              <a:spcBef>
                <a:spcPct val="50000"/>
              </a:spcBef>
            </a:pPr>
            <a:r>
              <a:rPr lang="fr-FR" sz="1200" b="0"/>
              <a:t>See node profile configuration and assignation</a:t>
            </a:r>
          </a:p>
        </p:txBody>
      </p:sp>
      <p:sp>
        <p:nvSpPr>
          <p:cNvPr id="50244" name="Text Box 134"/>
          <p:cNvSpPr txBox="1">
            <a:spLocks noChangeArrowheads="1"/>
          </p:cNvSpPr>
          <p:nvPr/>
        </p:nvSpPr>
        <p:spPr bwMode="auto">
          <a:xfrm>
            <a:off x="7164388" y="1341438"/>
            <a:ext cx="1584325" cy="274637"/>
          </a:xfrm>
          <a:prstGeom prst="rect">
            <a:avLst/>
          </a:prstGeom>
          <a:noFill/>
          <a:ln w="9525" algn="ctr">
            <a:noFill/>
            <a:miter lim="800000"/>
            <a:headEnd/>
            <a:tailEnd/>
          </a:ln>
        </p:spPr>
        <p:txBody>
          <a:bodyPr>
            <a:spAutoFit/>
          </a:bodyPr>
          <a:lstStyle/>
          <a:p>
            <a:pPr algn="ctr">
              <a:spcBef>
                <a:spcPct val="50000"/>
              </a:spcBef>
            </a:pPr>
            <a:r>
              <a:rPr lang="fr-FR" sz="1200" b="0"/>
              <a:t>Provisioning or Hal</a:t>
            </a:r>
          </a:p>
        </p:txBody>
      </p:sp>
      <p:sp>
        <p:nvSpPr>
          <p:cNvPr id="50245" name="Text Box 136"/>
          <p:cNvSpPr txBox="1">
            <a:spLocks noChangeArrowheads="1"/>
          </p:cNvSpPr>
          <p:nvPr/>
        </p:nvSpPr>
        <p:spPr bwMode="auto">
          <a:xfrm>
            <a:off x="7070725" y="1773238"/>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46" name="Text Box 137"/>
          <p:cNvSpPr txBox="1">
            <a:spLocks noChangeArrowheads="1"/>
          </p:cNvSpPr>
          <p:nvPr/>
        </p:nvSpPr>
        <p:spPr bwMode="auto">
          <a:xfrm>
            <a:off x="7092950" y="2492375"/>
            <a:ext cx="309563" cy="244475"/>
          </a:xfrm>
          <a:prstGeom prst="rect">
            <a:avLst/>
          </a:prstGeom>
          <a:noFill/>
          <a:ln w="9525" algn="ctr">
            <a:noFill/>
            <a:miter lim="800000"/>
            <a:headEnd/>
            <a:tailEnd/>
          </a:ln>
        </p:spPr>
        <p:txBody>
          <a:bodyPr>
            <a:spAutoFit/>
          </a:bodyPr>
          <a:lstStyle/>
          <a:p>
            <a:pPr>
              <a:spcBef>
                <a:spcPct val="50000"/>
              </a:spcBef>
            </a:pPr>
            <a:r>
              <a:rPr lang="fr-FR" sz="1000" b="0"/>
              <a:t>1</a:t>
            </a:r>
          </a:p>
        </p:txBody>
      </p:sp>
      <p:sp>
        <p:nvSpPr>
          <p:cNvPr id="50247" name="Text Box 33"/>
          <p:cNvSpPr txBox="1">
            <a:spLocks noChangeArrowheads="1"/>
          </p:cNvSpPr>
          <p:nvPr/>
        </p:nvSpPr>
        <p:spPr bwMode="auto">
          <a:xfrm>
            <a:off x="3995738" y="2852738"/>
            <a:ext cx="1295400" cy="346075"/>
          </a:xfrm>
          <a:prstGeom prst="rect">
            <a:avLst/>
          </a:prstGeom>
          <a:noFill/>
          <a:ln w="9525">
            <a:solidFill>
              <a:schemeClr val="tx1"/>
            </a:solidFill>
            <a:miter lim="800000"/>
            <a:headEnd/>
            <a:tailEnd/>
          </a:ln>
        </p:spPr>
        <p:txBody>
          <a:bodyPr>
            <a:spAutoFit/>
          </a:bodyPr>
          <a:lstStyle/>
          <a:p>
            <a:pPr algn="ctr"/>
            <a:r>
              <a:rPr lang="fr-FR"/>
              <a:t>Priority</a:t>
            </a:r>
          </a:p>
        </p:txBody>
      </p:sp>
      <p:sp>
        <p:nvSpPr>
          <p:cNvPr id="50248" name="Line 81"/>
          <p:cNvSpPr>
            <a:spLocks noChangeShapeType="1"/>
          </p:cNvSpPr>
          <p:nvPr/>
        </p:nvSpPr>
        <p:spPr bwMode="auto">
          <a:xfrm flipV="1">
            <a:off x="5292725" y="2420938"/>
            <a:ext cx="574675" cy="431800"/>
          </a:xfrm>
          <a:prstGeom prst="line">
            <a:avLst/>
          </a:prstGeom>
          <a:noFill/>
          <a:ln w="9525">
            <a:solidFill>
              <a:schemeClr val="tx1"/>
            </a:solidFill>
            <a:round/>
            <a:headEnd/>
            <a:tailEnd/>
          </a:ln>
        </p:spPr>
        <p:txBody>
          <a:bodyPr/>
          <a:lstStyle/>
          <a:p>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b="0">
                <a:solidFill>
                  <a:schemeClr val="bg1"/>
                </a:solidFill>
              </a:rPr>
              <a:t>Reminder 2/3 - Alchemy Shell Transcoder</a:t>
            </a:r>
            <a:endParaRPr lang="fr-FR" b="0">
              <a:solidFill>
                <a:schemeClr val="bg1"/>
              </a:solidFill>
            </a:endParaRPr>
          </a:p>
        </p:txBody>
      </p:sp>
      <p:sp>
        <p:nvSpPr>
          <p:cNvPr id="44034" name="Content Placeholder 2"/>
          <p:cNvSpPr>
            <a:spLocks noGrp="1"/>
          </p:cNvSpPr>
          <p:nvPr>
            <p:ph idx="4294967295"/>
          </p:nvPr>
        </p:nvSpPr>
        <p:spPr>
          <a:xfrm>
            <a:off x="0" y="908050"/>
            <a:ext cx="9144000" cy="576263"/>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44035" name="Text Box 5"/>
          <p:cNvSpPr txBox="1">
            <a:spLocks noChangeArrowheads="1"/>
          </p:cNvSpPr>
          <p:nvPr/>
        </p:nvSpPr>
        <p:spPr bwMode="auto">
          <a:xfrm>
            <a:off x="2771775" y="1052513"/>
            <a:ext cx="3455988" cy="588962"/>
          </a:xfrm>
          <a:prstGeom prst="rect">
            <a:avLst/>
          </a:prstGeom>
          <a:noFill/>
          <a:ln w="9525">
            <a:solidFill>
              <a:schemeClr val="tx1"/>
            </a:solidFill>
            <a:miter lim="800000"/>
            <a:headEnd/>
            <a:tailEnd/>
          </a:ln>
        </p:spPr>
        <p:txBody>
          <a:bodyPr>
            <a:spAutoFit/>
          </a:bodyPr>
          <a:lstStyle/>
          <a:p>
            <a:pPr algn="ctr">
              <a:spcBef>
                <a:spcPct val="50000"/>
              </a:spcBef>
            </a:pPr>
            <a:r>
              <a:rPr lang="fr-FR" sz="3200"/>
              <a:t>Manufacturing</a:t>
            </a:r>
          </a:p>
        </p:txBody>
      </p:sp>
      <p:sp>
        <p:nvSpPr>
          <p:cNvPr id="44036" name="Text Box 5"/>
          <p:cNvSpPr txBox="1">
            <a:spLocks noChangeArrowheads="1"/>
          </p:cNvSpPr>
          <p:nvPr/>
        </p:nvSpPr>
        <p:spPr bwMode="auto">
          <a:xfrm>
            <a:off x="2771775" y="2408238"/>
            <a:ext cx="3455988" cy="588962"/>
          </a:xfrm>
          <a:prstGeom prst="rect">
            <a:avLst/>
          </a:prstGeom>
          <a:noFill/>
          <a:ln w="9525">
            <a:solidFill>
              <a:schemeClr val="tx1"/>
            </a:solidFill>
            <a:miter lim="800000"/>
            <a:headEnd/>
            <a:tailEnd/>
          </a:ln>
        </p:spPr>
        <p:txBody>
          <a:bodyPr>
            <a:spAutoFit/>
          </a:bodyPr>
          <a:lstStyle/>
          <a:p>
            <a:pPr algn="ctr">
              <a:spcBef>
                <a:spcPct val="50000"/>
              </a:spcBef>
            </a:pPr>
            <a:r>
              <a:rPr lang="fr-FR" sz="3200"/>
              <a:t>Alchemy Shell</a:t>
            </a:r>
          </a:p>
        </p:txBody>
      </p:sp>
      <p:sp>
        <p:nvSpPr>
          <p:cNvPr id="35892" name="Oval 52"/>
          <p:cNvSpPr>
            <a:spLocks noChangeArrowheads="1"/>
          </p:cNvSpPr>
          <p:nvPr/>
        </p:nvSpPr>
        <p:spPr bwMode="auto">
          <a:xfrm>
            <a:off x="754063" y="3551238"/>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Formats</a:t>
            </a:r>
          </a:p>
        </p:txBody>
      </p:sp>
      <p:sp>
        <p:nvSpPr>
          <p:cNvPr id="44038" name="Text Box 12"/>
          <p:cNvSpPr txBox="1">
            <a:spLocks noChangeArrowheads="1"/>
          </p:cNvSpPr>
          <p:nvPr/>
        </p:nvSpPr>
        <p:spPr bwMode="auto">
          <a:xfrm>
            <a:off x="825500" y="4186238"/>
            <a:ext cx="1019175" cy="1187450"/>
          </a:xfrm>
          <a:prstGeom prst="rect">
            <a:avLst/>
          </a:prstGeom>
          <a:noFill/>
          <a:ln w="9525">
            <a:noFill/>
            <a:miter lim="800000"/>
            <a:headEnd/>
            <a:tailEnd/>
          </a:ln>
        </p:spPr>
        <p:txBody>
          <a:bodyPr wrap="none">
            <a:spAutoFit/>
          </a:bodyPr>
          <a:lstStyle/>
          <a:p>
            <a:pPr>
              <a:buFontTx/>
              <a:buChar char="-"/>
            </a:pPr>
            <a:r>
              <a:rPr lang="fr-FR" sz="1200"/>
              <a:t> ffmpeg</a:t>
            </a:r>
          </a:p>
          <a:p>
            <a:pPr>
              <a:buFontTx/>
              <a:buChar char="-"/>
            </a:pPr>
            <a:r>
              <a:rPr lang="fr-FR" sz="1200"/>
              <a:t> xenon </a:t>
            </a:r>
          </a:p>
          <a:p>
            <a:pPr>
              <a:buFontTx/>
              <a:buChar char="-"/>
            </a:pPr>
            <a:r>
              <a:rPr lang="fr-FR" sz="1200"/>
              <a:t> vidiator</a:t>
            </a:r>
          </a:p>
          <a:p>
            <a:pPr>
              <a:buFontTx/>
              <a:buChar char="-"/>
            </a:pPr>
            <a:r>
              <a:rPr lang="fr-FR" sz="1200"/>
              <a:t>flixEncoder</a:t>
            </a:r>
          </a:p>
          <a:p>
            <a:pPr>
              <a:buFontTx/>
              <a:buChar char="-"/>
            </a:pPr>
            <a:r>
              <a:rPr lang="fr-FR" sz="1200"/>
              <a:t>WMencoder</a:t>
            </a:r>
          </a:p>
          <a:p>
            <a:pPr>
              <a:buFontTx/>
              <a:buChar char="-"/>
            </a:pPr>
            <a:r>
              <a:rPr lang="fr-FR" sz="1200"/>
              <a:t>…</a:t>
            </a:r>
          </a:p>
        </p:txBody>
      </p:sp>
      <p:sp>
        <p:nvSpPr>
          <p:cNvPr id="2" name="Oval 52"/>
          <p:cNvSpPr>
            <a:spLocks noChangeArrowheads="1"/>
          </p:cNvSpPr>
          <p:nvPr/>
        </p:nvSpPr>
        <p:spPr bwMode="auto">
          <a:xfrm>
            <a:off x="1854200" y="4510088"/>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DSPUs</a:t>
            </a:r>
          </a:p>
        </p:txBody>
      </p:sp>
      <p:sp>
        <p:nvSpPr>
          <p:cNvPr id="3" name="Oval 52"/>
          <p:cNvSpPr>
            <a:spLocks noChangeArrowheads="1"/>
          </p:cNvSpPr>
          <p:nvPr/>
        </p:nvSpPr>
        <p:spPr bwMode="auto">
          <a:xfrm>
            <a:off x="5075238" y="4522788"/>
            <a:ext cx="2212975" cy="635000"/>
          </a:xfrm>
          <a:prstGeom prst="ellipse">
            <a:avLst/>
          </a:prstGeom>
          <a:solidFill>
            <a:schemeClr val="bg1"/>
          </a:solidFill>
          <a:ln w="9525">
            <a:solidFill>
              <a:schemeClr val="bg2"/>
            </a:solidFill>
            <a:round/>
            <a:headEnd/>
            <a:tailEnd/>
          </a:ln>
          <a:effectLst>
            <a:outerShdw dist="35921" dir="2700000" algn="ctr" rotWithShape="0">
              <a:schemeClr val="bg2">
                <a:alpha val="50000"/>
              </a:schemeClr>
            </a:outerShdw>
          </a:effectLst>
        </p:spPr>
        <p:txBody>
          <a:bodyPr wrap="none" anchor="ctr"/>
          <a:lstStyle/>
          <a:p>
            <a:pPr algn="ctr">
              <a:defRPr/>
            </a:pPr>
            <a:r>
              <a:rPr lang="fr-FR">
                <a:solidFill>
                  <a:schemeClr val="bg2"/>
                </a:solidFill>
              </a:rPr>
              <a:t>QA</a:t>
            </a:r>
          </a:p>
        </p:txBody>
      </p:sp>
      <p:sp>
        <p:nvSpPr>
          <p:cNvPr id="44041" name="Text Box 12"/>
          <p:cNvSpPr txBox="1">
            <a:spLocks noChangeArrowheads="1"/>
          </p:cNvSpPr>
          <p:nvPr/>
        </p:nvSpPr>
        <p:spPr bwMode="auto">
          <a:xfrm>
            <a:off x="2409825" y="5114925"/>
            <a:ext cx="912813" cy="1187450"/>
          </a:xfrm>
          <a:prstGeom prst="rect">
            <a:avLst/>
          </a:prstGeom>
          <a:noFill/>
          <a:ln w="9525">
            <a:noFill/>
            <a:miter lim="800000"/>
            <a:headEnd/>
            <a:tailEnd/>
          </a:ln>
        </p:spPr>
        <p:txBody>
          <a:bodyPr wrap="none">
            <a:spAutoFit/>
          </a:bodyPr>
          <a:lstStyle/>
          <a:p>
            <a:pPr>
              <a:buFontTx/>
              <a:buChar char="-"/>
            </a:pPr>
            <a:r>
              <a:rPr lang="fr-FR" sz="1200"/>
              <a:t>Trim</a:t>
            </a:r>
          </a:p>
          <a:p>
            <a:pPr>
              <a:buFontTx/>
              <a:buChar char="-"/>
            </a:pPr>
            <a:r>
              <a:rPr lang="fr-FR" sz="1200"/>
              <a:t> Fade</a:t>
            </a:r>
          </a:p>
          <a:p>
            <a:pPr>
              <a:buFontTx/>
              <a:buChar char="-"/>
            </a:pPr>
            <a:r>
              <a:rPr lang="fr-FR" sz="1200"/>
              <a:t> Cut</a:t>
            </a:r>
          </a:p>
          <a:p>
            <a:pPr>
              <a:buFontTx/>
              <a:buChar char="-"/>
            </a:pPr>
            <a:r>
              <a:rPr lang="fr-FR" sz="1200"/>
              <a:t> Normalize</a:t>
            </a:r>
          </a:p>
          <a:p>
            <a:pPr>
              <a:buFontTx/>
              <a:buChar char="-"/>
            </a:pPr>
            <a:r>
              <a:rPr lang="fr-FR" sz="1200"/>
              <a:t> amplify</a:t>
            </a:r>
          </a:p>
          <a:p>
            <a:pPr>
              <a:buFontTx/>
              <a:buChar char="-"/>
            </a:pPr>
            <a:r>
              <a:rPr lang="fr-FR" sz="1200"/>
              <a:t>…</a:t>
            </a:r>
          </a:p>
        </p:txBody>
      </p:sp>
      <p:sp>
        <p:nvSpPr>
          <p:cNvPr id="44042" name="Text Box 12"/>
          <p:cNvSpPr txBox="1">
            <a:spLocks noChangeArrowheads="1"/>
          </p:cNvSpPr>
          <p:nvPr/>
        </p:nvSpPr>
        <p:spPr bwMode="auto">
          <a:xfrm>
            <a:off x="5724525" y="5229225"/>
            <a:ext cx="1728788" cy="457200"/>
          </a:xfrm>
          <a:prstGeom prst="rect">
            <a:avLst/>
          </a:prstGeom>
          <a:noFill/>
          <a:ln w="9525">
            <a:noFill/>
            <a:miter lim="800000"/>
            <a:headEnd/>
            <a:tailEnd/>
          </a:ln>
        </p:spPr>
        <p:txBody>
          <a:bodyPr>
            <a:spAutoFit/>
          </a:bodyPr>
          <a:lstStyle/>
          <a:p>
            <a:r>
              <a:rPr lang="fr-FR" sz="1200">
                <a:solidFill>
                  <a:schemeClr val="bg2"/>
                </a:solidFill>
              </a:rPr>
              <a:t>- validation by the transcoder</a:t>
            </a:r>
          </a:p>
        </p:txBody>
      </p:sp>
      <p:sp>
        <p:nvSpPr>
          <p:cNvPr id="44043" name="Text Box 12"/>
          <p:cNvSpPr txBox="1">
            <a:spLocks noChangeArrowheads="1"/>
          </p:cNvSpPr>
          <p:nvPr/>
        </p:nvSpPr>
        <p:spPr bwMode="auto">
          <a:xfrm>
            <a:off x="3563938" y="5919788"/>
            <a:ext cx="2232025" cy="822325"/>
          </a:xfrm>
          <a:prstGeom prst="rect">
            <a:avLst/>
          </a:prstGeom>
          <a:noFill/>
          <a:ln w="9525">
            <a:noFill/>
            <a:miter lim="800000"/>
            <a:headEnd/>
            <a:tailEnd/>
          </a:ln>
        </p:spPr>
        <p:txBody>
          <a:bodyPr>
            <a:spAutoFit/>
          </a:bodyPr>
          <a:lstStyle/>
          <a:p>
            <a:r>
              <a:rPr lang="fr-FR" sz="1200"/>
              <a:t>- Metamodel</a:t>
            </a:r>
          </a:p>
          <a:p>
            <a:r>
              <a:rPr lang="fr-FR" sz="1200"/>
              <a:t>- Exhaustive list of what the manufacturing can ask to alchemy</a:t>
            </a:r>
          </a:p>
        </p:txBody>
      </p:sp>
      <p:sp>
        <p:nvSpPr>
          <p:cNvPr id="4" name="Oval 52"/>
          <p:cNvSpPr>
            <a:spLocks noChangeArrowheads="1"/>
          </p:cNvSpPr>
          <p:nvPr/>
        </p:nvSpPr>
        <p:spPr bwMode="auto">
          <a:xfrm>
            <a:off x="3367088" y="5314950"/>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Unit Definitions</a:t>
            </a:r>
          </a:p>
        </p:txBody>
      </p:sp>
      <p:sp>
        <p:nvSpPr>
          <p:cNvPr id="44045" name="Line 18"/>
          <p:cNvSpPr>
            <a:spLocks noChangeShapeType="1"/>
          </p:cNvSpPr>
          <p:nvPr/>
        </p:nvSpPr>
        <p:spPr bwMode="auto">
          <a:xfrm flipH="1">
            <a:off x="2843213" y="2997200"/>
            <a:ext cx="1295400" cy="720725"/>
          </a:xfrm>
          <a:prstGeom prst="line">
            <a:avLst/>
          </a:prstGeom>
          <a:noFill/>
          <a:ln w="9525">
            <a:solidFill>
              <a:schemeClr val="tx1"/>
            </a:solidFill>
            <a:round/>
            <a:headEnd/>
            <a:tailEnd type="triangle" w="med" len="med"/>
          </a:ln>
        </p:spPr>
        <p:txBody>
          <a:bodyPr/>
          <a:lstStyle/>
          <a:p>
            <a:endParaRPr lang="fr-FR"/>
          </a:p>
        </p:txBody>
      </p:sp>
      <p:sp>
        <p:nvSpPr>
          <p:cNvPr id="44046" name="Line 19"/>
          <p:cNvSpPr>
            <a:spLocks noChangeShapeType="1"/>
          </p:cNvSpPr>
          <p:nvPr/>
        </p:nvSpPr>
        <p:spPr bwMode="auto">
          <a:xfrm flipH="1">
            <a:off x="3203575" y="2997200"/>
            <a:ext cx="1152525" cy="1512888"/>
          </a:xfrm>
          <a:prstGeom prst="line">
            <a:avLst/>
          </a:prstGeom>
          <a:noFill/>
          <a:ln w="9525">
            <a:solidFill>
              <a:schemeClr val="tx1"/>
            </a:solidFill>
            <a:round/>
            <a:headEnd/>
            <a:tailEnd type="triangle" w="med" len="med"/>
          </a:ln>
        </p:spPr>
        <p:txBody>
          <a:bodyPr/>
          <a:lstStyle/>
          <a:p>
            <a:endParaRPr lang="fr-FR"/>
          </a:p>
        </p:txBody>
      </p:sp>
      <p:sp>
        <p:nvSpPr>
          <p:cNvPr id="44047" name="Line 20"/>
          <p:cNvSpPr>
            <a:spLocks noChangeShapeType="1"/>
          </p:cNvSpPr>
          <p:nvPr/>
        </p:nvSpPr>
        <p:spPr bwMode="auto">
          <a:xfrm>
            <a:off x="4500563" y="2997200"/>
            <a:ext cx="0" cy="2305050"/>
          </a:xfrm>
          <a:prstGeom prst="line">
            <a:avLst/>
          </a:prstGeom>
          <a:noFill/>
          <a:ln w="9525">
            <a:solidFill>
              <a:schemeClr val="tx1"/>
            </a:solidFill>
            <a:round/>
            <a:headEnd/>
            <a:tailEnd type="triangle" w="med" len="med"/>
          </a:ln>
        </p:spPr>
        <p:txBody>
          <a:bodyPr/>
          <a:lstStyle/>
          <a:p>
            <a:endParaRPr lang="fr-FR"/>
          </a:p>
        </p:txBody>
      </p:sp>
      <p:sp>
        <p:nvSpPr>
          <p:cNvPr id="44048" name="Line 21"/>
          <p:cNvSpPr>
            <a:spLocks noChangeShapeType="1"/>
          </p:cNvSpPr>
          <p:nvPr/>
        </p:nvSpPr>
        <p:spPr bwMode="auto">
          <a:xfrm>
            <a:off x="4643438" y="2997200"/>
            <a:ext cx="1296987" cy="1512888"/>
          </a:xfrm>
          <a:prstGeom prst="line">
            <a:avLst/>
          </a:prstGeom>
          <a:noFill/>
          <a:ln w="9525">
            <a:solidFill>
              <a:schemeClr val="bg2"/>
            </a:solidFill>
            <a:round/>
            <a:headEnd/>
            <a:tailEnd type="triangle" w="med" len="med"/>
          </a:ln>
        </p:spPr>
        <p:txBody>
          <a:bodyPr/>
          <a:lstStyle/>
          <a:p>
            <a:endParaRPr lang="fr-FR"/>
          </a:p>
        </p:txBody>
      </p:sp>
      <p:sp>
        <p:nvSpPr>
          <p:cNvPr id="5" name="Oval 52"/>
          <p:cNvSpPr>
            <a:spLocks noChangeArrowheads="1"/>
          </p:cNvSpPr>
          <p:nvPr/>
        </p:nvSpPr>
        <p:spPr bwMode="auto">
          <a:xfrm>
            <a:off x="6030913" y="3514725"/>
            <a:ext cx="2212975" cy="635000"/>
          </a:xfrm>
          <a:prstGeom prst="ellipse">
            <a:avLst/>
          </a:prstGeom>
          <a:solidFill>
            <a:schemeClr val="bg1"/>
          </a:solidFill>
          <a:ln w="9525">
            <a:solidFill>
              <a:schemeClr val="bg2"/>
            </a:solidFill>
            <a:round/>
            <a:headEnd/>
            <a:tailEnd/>
          </a:ln>
          <a:effectLst>
            <a:outerShdw dist="35921" dir="2700000" algn="ctr" rotWithShape="0">
              <a:schemeClr val="bg2">
                <a:alpha val="50000"/>
              </a:schemeClr>
            </a:outerShdw>
          </a:effectLst>
        </p:spPr>
        <p:txBody>
          <a:bodyPr wrap="none" anchor="ctr"/>
          <a:lstStyle/>
          <a:p>
            <a:pPr algn="ctr">
              <a:defRPr/>
            </a:pPr>
            <a:r>
              <a:rPr lang="fr-FR">
                <a:solidFill>
                  <a:schemeClr val="bg2"/>
                </a:solidFill>
              </a:rPr>
              <a:t>DRMs</a:t>
            </a:r>
          </a:p>
        </p:txBody>
      </p:sp>
      <p:sp>
        <p:nvSpPr>
          <p:cNvPr id="53309" name="Line 61"/>
          <p:cNvSpPr>
            <a:spLocks noChangeShapeType="1"/>
          </p:cNvSpPr>
          <p:nvPr/>
        </p:nvSpPr>
        <p:spPr bwMode="auto">
          <a:xfrm>
            <a:off x="4859338" y="2997200"/>
            <a:ext cx="1296987" cy="647700"/>
          </a:xfrm>
          <a:prstGeom prst="line">
            <a:avLst/>
          </a:prstGeom>
          <a:noFill/>
          <a:ln w="9525">
            <a:solidFill>
              <a:schemeClr val="bg2"/>
            </a:solidFill>
            <a:round/>
            <a:headEnd/>
            <a:tailEnd type="triangle" w="med" len="med"/>
          </a:ln>
          <a:effectLst>
            <a:outerShdw dist="35921" dir="2700000" algn="ctr" rotWithShape="0">
              <a:schemeClr val="bg2">
                <a:alpha val="50000"/>
              </a:schemeClr>
            </a:outerShdw>
          </a:effectLst>
        </p:spPr>
        <p:txBody>
          <a:bodyPr wrap="none" anchor="ctr"/>
          <a:lstStyle/>
          <a:p>
            <a:pPr algn="ctr">
              <a:defRPr/>
            </a:pPr>
            <a:endParaRPr lang="fr-FR"/>
          </a:p>
        </p:txBody>
      </p:sp>
      <p:sp>
        <p:nvSpPr>
          <p:cNvPr id="44051" name="Text Box 12"/>
          <p:cNvSpPr txBox="1">
            <a:spLocks noChangeArrowheads="1"/>
          </p:cNvSpPr>
          <p:nvPr/>
        </p:nvSpPr>
        <p:spPr bwMode="auto">
          <a:xfrm>
            <a:off x="7307263" y="4149725"/>
            <a:ext cx="1728787" cy="639763"/>
          </a:xfrm>
          <a:prstGeom prst="rect">
            <a:avLst/>
          </a:prstGeom>
          <a:noFill/>
          <a:ln w="9525">
            <a:noFill/>
            <a:miter lim="800000"/>
            <a:headEnd/>
            <a:tailEnd/>
          </a:ln>
        </p:spPr>
        <p:txBody>
          <a:bodyPr>
            <a:spAutoFit/>
          </a:bodyPr>
          <a:lstStyle/>
          <a:p>
            <a:pPr>
              <a:buFontTx/>
              <a:buChar char="-"/>
            </a:pPr>
            <a:r>
              <a:rPr lang="fr-FR" sz="1200">
                <a:solidFill>
                  <a:schemeClr val="bg2"/>
                </a:solidFill>
              </a:rPr>
              <a:t> Forward lock</a:t>
            </a:r>
          </a:p>
          <a:p>
            <a:pPr>
              <a:buFontTx/>
              <a:buChar char="-"/>
            </a:pPr>
            <a:r>
              <a:rPr lang="fr-FR" sz="1200">
                <a:solidFill>
                  <a:schemeClr val="bg2"/>
                </a:solidFill>
              </a:rPr>
              <a:t> Combined Delivery</a:t>
            </a:r>
          </a:p>
          <a:p>
            <a:pPr>
              <a:buFontTx/>
              <a:buChar char="-"/>
            </a:pPr>
            <a:r>
              <a:rPr lang="fr-FR" sz="1200">
                <a:solidFill>
                  <a:schemeClr val="bg2"/>
                </a:solidFill>
              </a:rPr>
              <a:t> Smaf Copy Status</a:t>
            </a:r>
          </a:p>
        </p:txBody>
      </p:sp>
      <p:sp>
        <p:nvSpPr>
          <p:cNvPr id="44052" name="Line 63"/>
          <p:cNvSpPr>
            <a:spLocks noChangeShapeType="1"/>
          </p:cNvSpPr>
          <p:nvPr/>
        </p:nvSpPr>
        <p:spPr bwMode="auto">
          <a:xfrm>
            <a:off x="4500563" y="1628775"/>
            <a:ext cx="0" cy="792163"/>
          </a:xfrm>
          <a:prstGeom prst="line">
            <a:avLst/>
          </a:prstGeom>
          <a:noFill/>
          <a:ln w="9525">
            <a:solidFill>
              <a:schemeClr val="tx1"/>
            </a:solidFill>
            <a:round/>
            <a:headEnd/>
            <a:tailEnd/>
          </a:ln>
        </p:spPr>
        <p:txBody>
          <a:bodyPr wrap="none" anchor="ctr"/>
          <a:lstStyle/>
          <a:p>
            <a:endParaRPr lang="fr-FR"/>
          </a:p>
        </p:txBody>
      </p:sp>
      <p:sp>
        <p:nvSpPr>
          <p:cNvPr id="44053" name="Text Box 12"/>
          <p:cNvSpPr txBox="1">
            <a:spLocks noChangeArrowheads="1"/>
          </p:cNvSpPr>
          <p:nvPr/>
        </p:nvSpPr>
        <p:spPr bwMode="auto">
          <a:xfrm>
            <a:off x="4643438" y="1628775"/>
            <a:ext cx="2449512" cy="639763"/>
          </a:xfrm>
          <a:prstGeom prst="rect">
            <a:avLst/>
          </a:prstGeom>
          <a:noFill/>
          <a:ln w="9525">
            <a:noFill/>
            <a:miter lim="800000"/>
            <a:headEnd/>
            <a:tailEnd/>
          </a:ln>
        </p:spPr>
        <p:txBody>
          <a:bodyPr>
            <a:spAutoFit/>
          </a:bodyPr>
          <a:lstStyle/>
          <a:p>
            <a:r>
              <a:rPr lang="fr-FR" sz="1200"/>
              <a:t>Create a connection from the manufacturing alchemy transcoder to an alchemy shell</a:t>
            </a:r>
          </a:p>
        </p:txBody>
      </p:sp>
      <p:sp>
        <p:nvSpPr>
          <p:cNvPr id="44054" name="Text Box 65"/>
          <p:cNvSpPr txBox="1">
            <a:spLocks noChangeArrowheads="1"/>
          </p:cNvSpPr>
          <p:nvPr/>
        </p:nvSpPr>
        <p:spPr bwMode="auto">
          <a:xfrm>
            <a:off x="539750" y="1700213"/>
            <a:ext cx="2017713" cy="549275"/>
          </a:xfrm>
          <a:prstGeom prst="rect">
            <a:avLst/>
          </a:prstGeom>
          <a:noFill/>
          <a:ln w="9525" algn="ctr">
            <a:noFill/>
            <a:miter lim="800000"/>
            <a:headEnd/>
            <a:tailEnd/>
          </a:ln>
        </p:spPr>
        <p:txBody>
          <a:bodyPr>
            <a:spAutoFit/>
          </a:bodyPr>
          <a:lstStyle/>
          <a:p>
            <a:pPr algn="ctr">
              <a:spcBef>
                <a:spcPct val="50000"/>
              </a:spcBef>
            </a:pPr>
            <a:r>
              <a:rPr lang="fr-FR" sz="1200" b="0"/>
              <a:t>factoryRequest.xsd</a:t>
            </a:r>
          </a:p>
          <a:p>
            <a:pPr algn="ctr">
              <a:spcBef>
                <a:spcPct val="50000"/>
              </a:spcBef>
            </a:pPr>
            <a:r>
              <a:rPr lang="fr-FR" sz="1200" b="0"/>
              <a:t>factoryResponse.xsd</a:t>
            </a:r>
          </a:p>
        </p:txBody>
      </p:sp>
      <p:sp>
        <p:nvSpPr>
          <p:cNvPr id="44055" name="Text Box 24"/>
          <p:cNvSpPr txBox="1">
            <a:spLocks noChangeArrowheads="1"/>
          </p:cNvSpPr>
          <p:nvPr/>
        </p:nvSpPr>
        <p:spPr bwMode="auto">
          <a:xfrm rot="-2393134">
            <a:off x="4859338" y="3452813"/>
            <a:ext cx="1549400" cy="336550"/>
          </a:xfrm>
          <a:prstGeom prst="rect">
            <a:avLst/>
          </a:prstGeom>
          <a:noFill/>
          <a:ln w="9525">
            <a:noFill/>
            <a:miter lim="800000"/>
            <a:headEnd/>
            <a:tailEnd/>
          </a:ln>
        </p:spPr>
        <p:txBody>
          <a:bodyPr wrap="none">
            <a:spAutoFit/>
          </a:bodyPr>
          <a:lstStyle/>
          <a:p>
            <a:r>
              <a:rPr lang="fr-FR" b="0">
                <a:solidFill>
                  <a:schemeClr val="bg2"/>
                </a:solidFill>
              </a:rPr>
              <a:t>Not used by DSC</a:t>
            </a:r>
          </a:p>
        </p:txBody>
      </p:sp>
      <p:sp>
        <p:nvSpPr>
          <p:cNvPr id="44056" name="Text Box 25"/>
          <p:cNvSpPr txBox="1">
            <a:spLocks noChangeArrowheads="1"/>
          </p:cNvSpPr>
          <p:nvPr/>
        </p:nvSpPr>
        <p:spPr bwMode="auto">
          <a:xfrm>
            <a:off x="6372225" y="1209675"/>
            <a:ext cx="2324100" cy="274638"/>
          </a:xfrm>
          <a:prstGeom prst="rect">
            <a:avLst/>
          </a:prstGeom>
          <a:noFill/>
          <a:ln w="9525">
            <a:noFill/>
            <a:miter lim="800000"/>
            <a:headEnd/>
            <a:tailEnd/>
          </a:ln>
        </p:spPr>
        <p:txBody>
          <a:bodyPr wrap="none">
            <a:spAutoFit/>
          </a:bodyPr>
          <a:lstStyle/>
          <a:p>
            <a:r>
              <a:rPr lang="fr-FR" sz="1200" b="0"/>
              <a:t>DRM and QA in the Manufacturing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b="0">
                <a:solidFill>
                  <a:schemeClr val="bg1"/>
                </a:solidFill>
              </a:rPr>
              <a:t>Reminder 3/3</a:t>
            </a:r>
            <a:endParaRPr lang="fr-FR" b="0">
              <a:solidFill>
                <a:schemeClr val="bg1"/>
              </a:solidFill>
            </a:endParaRPr>
          </a:p>
        </p:txBody>
      </p:sp>
      <p:sp>
        <p:nvSpPr>
          <p:cNvPr id="45058" name="Content Placeholder 2"/>
          <p:cNvSpPr>
            <a:spLocks noGrp="1"/>
          </p:cNvSpPr>
          <p:nvPr>
            <p:ph idx="4294967295"/>
          </p:nvPr>
        </p:nvSpPr>
        <p:spPr>
          <a:xfrm>
            <a:off x="0" y="908050"/>
            <a:ext cx="9144000" cy="576263"/>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45059" name="Line 19"/>
          <p:cNvSpPr>
            <a:spLocks noChangeShapeType="1"/>
          </p:cNvSpPr>
          <p:nvPr/>
        </p:nvSpPr>
        <p:spPr bwMode="auto">
          <a:xfrm>
            <a:off x="1116013" y="4652963"/>
            <a:ext cx="6769100" cy="0"/>
          </a:xfrm>
          <a:prstGeom prst="line">
            <a:avLst/>
          </a:prstGeom>
          <a:noFill/>
          <a:ln w="9525">
            <a:solidFill>
              <a:schemeClr val="tx1"/>
            </a:solidFill>
            <a:round/>
            <a:headEnd/>
            <a:tailEnd/>
          </a:ln>
        </p:spPr>
        <p:txBody>
          <a:bodyPr/>
          <a:lstStyle/>
          <a:p>
            <a:endParaRPr lang="fr-FR"/>
          </a:p>
        </p:txBody>
      </p:sp>
      <p:sp>
        <p:nvSpPr>
          <p:cNvPr id="45060" name="Rectangle 20"/>
          <p:cNvSpPr>
            <a:spLocks noChangeArrowheads="1"/>
          </p:cNvSpPr>
          <p:nvPr/>
        </p:nvSpPr>
        <p:spPr bwMode="auto">
          <a:xfrm>
            <a:off x="395288" y="5157788"/>
            <a:ext cx="1368425" cy="719137"/>
          </a:xfrm>
          <a:prstGeom prst="rect">
            <a:avLst/>
          </a:prstGeom>
          <a:noFill/>
          <a:ln w="9525">
            <a:solidFill>
              <a:schemeClr val="tx1"/>
            </a:solidFill>
            <a:miter lim="800000"/>
            <a:headEnd/>
            <a:tailEnd/>
          </a:ln>
        </p:spPr>
        <p:txBody>
          <a:bodyPr wrap="none" anchor="ctr"/>
          <a:lstStyle/>
          <a:p>
            <a:pPr algn="ctr"/>
            <a:r>
              <a:rPr lang="fr-FR" sz="2200"/>
              <a:t>TRC 1</a:t>
            </a:r>
          </a:p>
          <a:p>
            <a:pPr algn="ctr"/>
            <a:r>
              <a:rPr lang="fr-FR" sz="1400"/>
              <a:t>Alchemy/licence</a:t>
            </a:r>
          </a:p>
        </p:txBody>
      </p:sp>
      <p:sp>
        <p:nvSpPr>
          <p:cNvPr id="45061" name="Rectangle 21"/>
          <p:cNvSpPr>
            <a:spLocks noChangeArrowheads="1"/>
          </p:cNvSpPr>
          <p:nvPr/>
        </p:nvSpPr>
        <p:spPr bwMode="auto">
          <a:xfrm>
            <a:off x="2484438" y="5157788"/>
            <a:ext cx="1368425" cy="719137"/>
          </a:xfrm>
          <a:prstGeom prst="rect">
            <a:avLst/>
          </a:prstGeom>
          <a:noFill/>
          <a:ln w="9525">
            <a:solidFill>
              <a:schemeClr val="tx1"/>
            </a:solidFill>
            <a:miter lim="800000"/>
            <a:headEnd/>
            <a:tailEnd/>
          </a:ln>
        </p:spPr>
        <p:txBody>
          <a:bodyPr wrap="none" anchor="ctr"/>
          <a:lstStyle/>
          <a:p>
            <a:pPr algn="ctr"/>
            <a:r>
              <a:rPr lang="fr-FR" sz="2200"/>
              <a:t>TRC 3</a:t>
            </a:r>
          </a:p>
          <a:p>
            <a:pPr algn="ctr"/>
            <a:r>
              <a:rPr lang="fr-FR" sz="1400"/>
              <a:t>Alchemy/free</a:t>
            </a:r>
          </a:p>
        </p:txBody>
      </p:sp>
      <p:sp>
        <p:nvSpPr>
          <p:cNvPr id="45062" name="Rectangle 22"/>
          <p:cNvSpPr>
            <a:spLocks noChangeArrowheads="1"/>
          </p:cNvSpPr>
          <p:nvPr/>
        </p:nvSpPr>
        <p:spPr bwMode="auto">
          <a:xfrm>
            <a:off x="6948488" y="5157788"/>
            <a:ext cx="1871662" cy="719137"/>
          </a:xfrm>
          <a:prstGeom prst="rect">
            <a:avLst/>
          </a:prstGeom>
          <a:noFill/>
          <a:ln w="9525">
            <a:solidFill>
              <a:schemeClr val="tx1"/>
            </a:solidFill>
            <a:miter lim="800000"/>
            <a:headEnd/>
            <a:tailEnd/>
          </a:ln>
        </p:spPr>
        <p:txBody>
          <a:bodyPr wrap="none" anchor="ctr"/>
          <a:lstStyle/>
          <a:p>
            <a:pPr algn="ctr"/>
            <a:r>
              <a:rPr lang="fr-FR" sz="2200"/>
              <a:t>TRC 13</a:t>
            </a:r>
          </a:p>
          <a:p>
            <a:pPr algn="ctr"/>
            <a:r>
              <a:rPr lang="fr-FR" sz="1400"/>
              <a:t>Alchemy/audio_image</a:t>
            </a:r>
          </a:p>
        </p:txBody>
      </p:sp>
      <p:sp>
        <p:nvSpPr>
          <p:cNvPr id="45063" name="Rectangle 23"/>
          <p:cNvSpPr>
            <a:spLocks noChangeArrowheads="1"/>
          </p:cNvSpPr>
          <p:nvPr/>
        </p:nvSpPr>
        <p:spPr bwMode="auto">
          <a:xfrm>
            <a:off x="4716463" y="5157788"/>
            <a:ext cx="1368425" cy="719137"/>
          </a:xfrm>
          <a:prstGeom prst="rect">
            <a:avLst/>
          </a:prstGeom>
          <a:noFill/>
          <a:ln w="9525">
            <a:solidFill>
              <a:schemeClr val="tx1"/>
            </a:solidFill>
            <a:miter lim="800000"/>
            <a:headEnd/>
            <a:tailEnd/>
          </a:ln>
        </p:spPr>
        <p:txBody>
          <a:bodyPr wrap="none" anchor="ctr"/>
          <a:lstStyle/>
          <a:p>
            <a:pPr algn="ctr"/>
            <a:r>
              <a:rPr lang="fr-FR" sz="2200"/>
              <a:t>TRC 8</a:t>
            </a:r>
          </a:p>
          <a:p>
            <a:pPr algn="ctr"/>
            <a:r>
              <a:rPr lang="fr-FR" sz="1400"/>
              <a:t>Alchemy/video</a:t>
            </a:r>
          </a:p>
        </p:txBody>
      </p:sp>
      <p:sp>
        <p:nvSpPr>
          <p:cNvPr id="45064" name="Text Box 24"/>
          <p:cNvSpPr txBox="1">
            <a:spLocks noChangeArrowheads="1"/>
          </p:cNvSpPr>
          <p:nvPr/>
        </p:nvSpPr>
        <p:spPr bwMode="auto">
          <a:xfrm>
            <a:off x="1763713" y="5516563"/>
            <a:ext cx="719137" cy="366712"/>
          </a:xfrm>
          <a:prstGeom prst="rect">
            <a:avLst/>
          </a:prstGeom>
          <a:noFill/>
          <a:ln w="9525">
            <a:noFill/>
            <a:miter lim="800000"/>
            <a:headEnd/>
            <a:tailEnd/>
          </a:ln>
        </p:spPr>
        <p:txBody>
          <a:bodyPr>
            <a:spAutoFit/>
          </a:bodyPr>
          <a:lstStyle/>
          <a:p>
            <a:pPr algn="ctr">
              <a:spcBef>
                <a:spcPct val="50000"/>
              </a:spcBef>
            </a:pPr>
            <a:r>
              <a:rPr lang="fr-FR" sz="1800" b="0"/>
              <a:t>…</a:t>
            </a:r>
          </a:p>
        </p:txBody>
      </p:sp>
      <p:sp>
        <p:nvSpPr>
          <p:cNvPr id="45065" name="Text Box 25"/>
          <p:cNvSpPr txBox="1">
            <a:spLocks noChangeArrowheads="1"/>
          </p:cNvSpPr>
          <p:nvPr/>
        </p:nvSpPr>
        <p:spPr bwMode="auto">
          <a:xfrm>
            <a:off x="3924300" y="5510213"/>
            <a:ext cx="719138" cy="366712"/>
          </a:xfrm>
          <a:prstGeom prst="rect">
            <a:avLst/>
          </a:prstGeom>
          <a:noFill/>
          <a:ln w="9525">
            <a:noFill/>
            <a:miter lim="800000"/>
            <a:headEnd/>
            <a:tailEnd/>
          </a:ln>
        </p:spPr>
        <p:txBody>
          <a:bodyPr>
            <a:spAutoFit/>
          </a:bodyPr>
          <a:lstStyle/>
          <a:p>
            <a:pPr algn="ctr">
              <a:spcBef>
                <a:spcPct val="50000"/>
              </a:spcBef>
            </a:pPr>
            <a:r>
              <a:rPr lang="fr-FR" sz="1800" b="0"/>
              <a:t>…</a:t>
            </a:r>
          </a:p>
        </p:txBody>
      </p:sp>
      <p:sp>
        <p:nvSpPr>
          <p:cNvPr id="45066" name="Text Box 26"/>
          <p:cNvSpPr txBox="1">
            <a:spLocks noChangeArrowheads="1"/>
          </p:cNvSpPr>
          <p:nvPr/>
        </p:nvSpPr>
        <p:spPr bwMode="auto">
          <a:xfrm>
            <a:off x="6157913" y="5510213"/>
            <a:ext cx="719137" cy="366712"/>
          </a:xfrm>
          <a:prstGeom prst="rect">
            <a:avLst/>
          </a:prstGeom>
          <a:noFill/>
          <a:ln w="9525">
            <a:noFill/>
            <a:miter lim="800000"/>
            <a:headEnd/>
            <a:tailEnd/>
          </a:ln>
        </p:spPr>
        <p:txBody>
          <a:bodyPr>
            <a:spAutoFit/>
          </a:bodyPr>
          <a:lstStyle/>
          <a:p>
            <a:pPr algn="ctr">
              <a:spcBef>
                <a:spcPct val="50000"/>
              </a:spcBef>
            </a:pPr>
            <a:r>
              <a:rPr lang="fr-FR" sz="1800" b="0"/>
              <a:t>…</a:t>
            </a:r>
          </a:p>
        </p:txBody>
      </p:sp>
      <p:sp>
        <p:nvSpPr>
          <p:cNvPr id="45067" name="Line 27"/>
          <p:cNvSpPr>
            <a:spLocks noChangeShapeType="1"/>
          </p:cNvSpPr>
          <p:nvPr/>
        </p:nvSpPr>
        <p:spPr bwMode="auto">
          <a:xfrm flipV="1">
            <a:off x="1116013" y="4652963"/>
            <a:ext cx="0" cy="504825"/>
          </a:xfrm>
          <a:prstGeom prst="line">
            <a:avLst/>
          </a:prstGeom>
          <a:noFill/>
          <a:ln w="9525">
            <a:solidFill>
              <a:schemeClr val="tx1"/>
            </a:solidFill>
            <a:round/>
            <a:headEnd/>
            <a:tailEnd/>
          </a:ln>
        </p:spPr>
        <p:txBody>
          <a:bodyPr/>
          <a:lstStyle/>
          <a:p>
            <a:endParaRPr lang="fr-FR"/>
          </a:p>
        </p:txBody>
      </p:sp>
      <p:sp>
        <p:nvSpPr>
          <p:cNvPr id="45068" name="Line 29"/>
          <p:cNvSpPr>
            <a:spLocks noChangeShapeType="1"/>
          </p:cNvSpPr>
          <p:nvPr/>
        </p:nvSpPr>
        <p:spPr bwMode="auto">
          <a:xfrm flipV="1">
            <a:off x="3203575" y="4652963"/>
            <a:ext cx="0" cy="504825"/>
          </a:xfrm>
          <a:prstGeom prst="line">
            <a:avLst/>
          </a:prstGeom>
          <a:noFill/>
          <a:ln w="9525">
            <a:solidFill>
              <a:schemeClr val="tx1"/>
            </a:solidFill>
            <a:round/>
            <a:headEnd/>
            <a:tailEnd/>
          </a:ln>
        </p:spPr>
        <p:txBody>
          <a:bodyPr/>
          <a:lstStyle/>
          <a:p>
            <a:endParaRPr lang="fr-FR"/>
          </a:p>
        </p:txBody>
      </p:sp>
      <p:sp>
        <p:nvSpPr>
          <p:cNvPr id="45069" name="Line 30"/>
          <p:cNvSpPr>
            <a:spLocks noChangeShapeType="1"/>
          </p:cNvSpPr>
          <p:nvPr/>
        </p:nvSpPr>
        <p:spPr bwMode="auto">
          <a:xfrm flipV="1">
            <a:off x="5435600" y="4652963"/>
            <a:ext cx="0" cy="504825"/>
          </a:xfrm>
          <a:prstGeom prst="line">
            <a:avLst/>
          </a:prstGeom>
          <a:noFill/>
          <a:ln w="9525">
            <a:solidFill>
              <a:schemeClr val="tx1"/>
            </a:solidFill>
            <a:round/>
            <a:headEnd/>
            <a:tailEnd/>
          </a:ln>
        </p:spPr>
        <p:txBody>
          <a:bodyPr/>
          <a:lstStyle/>
          <a:p>
            <a:endParaRPr lang="fr-FR"/>
          </a:p>
        </p:txBody>
      </p:sp>
      <p:sp>
        <p:nvSpPr>
          <p:cNvPr id="45070" name="Line 31"/>
          <p:cNvSpPr>
            <a:spLocks noChangeShapeType="1"/>
          </p:cNvSpPr>
          <p:nvPr/>
        </p:nvSpPr>
        <p:spPr bwMode="auto">
          <a:xfrm>
            <a:off x="7885113" y="4652963"/>
            <a:ext cx="0" cy="504825"/>
          </a:xfrm>
          <a:prstGeom prst="line">
            <a:avLst/>
          </a:prstGeom>
          <a:noFill/>
          <a:ln w="9525">
            <a:solidFill>
              <a:schemeClr val="tx1"/>
            </a:solidFill>
            <a:round/>
            <a:headEnd/>
            <a:tailEnd/>
          </a:ln>
        </p:spPr>
        <p:txBody>
          <a:bodyPr/>
          <a:lstStyle/>
          <a:p>
            <a:endParaRPr lang="fr-FR"/>
          </a:p>
        </p:txBody>
      </p:sp>
      <p:sp>
        <p:nvSpPr>
          <p:cNvPr id="45071" name="Line 32"/>
          <p:cNvSpPr>
            <a:spLocks noChangeShapeType="1"/>
          </p:cNvSpPr>
          <p:nvPr/>
        </p:nvSpPr>
        <p:spPr bwMode="auto">
          <a:xfrm flipV="1">
            <a:off x="4572000" y="2565400"/>
            <a:ext cx="0" cy="2087563"/>
          </a:xfrm>
          <a:prstGeom prst="line">
            <a:avLst/>
          </a:prstGeom>
          <a:noFill/>
          <a:ln w="9525">
            <a:solidFill>
              <a:schemeClr val="tx1"/>
            </a:solidFill>
            <a:round/>
            <a:headEnd/>
            <a:tailEnd/>
          </a:ln>
        </p:spPr>
        <p:txBody>
          <a:bodyPr/>
          <a:lstStyle/>
          <a:p>
            <a:endParaRPr lang="fr-FR"/>
          </a:p>
        </p:txBody>
      </p:sp>
      <p:sp>
        <p:nvSpPr>
          <p:cNvPr id="45072" name="Line 33"/>
          <p:cNvSpPr>
            <a:spLocks noChangeShapeType="1"/>
          </p:cNvSpPr>
          <p:nvPr/>
        </p:nvSpPr>
        <p:spPr bwMode="auto">
          <a:xfrm>
            <a:off x="1116013" y="2563813"/>
            <a:ext cx="6769100" cy="0"/>
          </a:xfrm>
          <a:prstGeom prst="line">
            <a:avLst/>
          </a:prstGeom>
          <a:noFill/>
          <a:ln w="9525">
            <a:solidFill>
              <a:schemeClr val="tx1"/>
            </a:solidFill>
            <a:round/>
            <a:headEnd/>
            <a:tailEnd/>
          </a:ln>
        </p:spPr>
        <p:txBody>
          <a:bodyPr/>
          <a:lstStyle/>
          <a:p>
            <a:endParaRPr lang="fr-FR"/>
          </a:p>
        </p:txBody>
      </p:sp>
      <p:sp>
        <p:nvSpPr>
          <p:cNvPr id="45073" name="Rectangle 34"/>
          <p:cNvSpPr>
            <a:spLocks noChangeArrowheads="1"/>
          </p:cNvSpPr>
          <p:nvPr/>
        </p:nvSpPr>
        <p:spPr bwMode="auto">
          <a:xfrm>
            <a:off x="395288" y="1341438"/>
            <a:ext cx="1368425" cy="719137"/>
          </a:xfrm>
          <a:prstGeom prst="rect">
            <a:avLst/>
          </a:prstGeom>
          <a:noFill/>
          <a:ln w="9525">
            <a:solidFill>
              <a:schemeClr val="tx1"/>
            </a:solidFill>
            <a:miter lim="800000"/>
            <a:headEnd/>
            <a:tailEnd/>
          </a:ln>
        </p:spPr>
        <p:txBody>
          <a:bodyPr wrap="none" anchor="ctr"/>
          <a:lstStyle/>
          <a:p>
            <a:pPr algn="ctr"/>
            <a:r>
              <a:rPr lang="fr-FR" sz="2200"/>
              <a:t>Backend</a:t>
            </a:r>
            <a:endParaRPr lang="fr-FR" sz="1400"/>
          </a:p>
        </p:txBody>
      </p:sp>
      <p:sp>
        <p:nvSpPr>
          <p:cNvPr id="45074" name="Rectangle 35"/>
          <p:cNvSpPr>
            <a:spLocks noChangeArrowheads="1"/>
          </p:cNvSpPr>
          <p:nvPr/>
        </p:nvSpPr>
        <p:spPr bwMode="auto">
          <a:xfrm>
            <a:off x="2484438" y="1341438"/>
            <a:ext cx="1368425" cy="719137"/>
          </a:xfrm>
          <a:prstGeom prst="rect">
            <a:avLst/>
          </a:prstGeom>
          <a:noFill/>
          <a:ln w="9525">
            <a:solidFill>
              <a:schemeClr val="tx1"/>
            </a:solidFill>
            <a:miter lim="800000"/>
            <a:headEnd/>
            <a:tailEnd/>
          </a:ln>
        </p:spPr>
        <p:txBody>
          <a:bodyPr wrap="none" anchor="ctr"/>
          <a:lstStyle/>
          <a:p>
            <a:pPr algn="ctr"/>
            <a:r>
              <a:rPr lang="fr-FR" sz="2200" b="0">
                <a:solidFill>
                  <a:schemeClr val="bg2"/>
                </a:solidFill>
              </a:rPr>
              <a:t>Packaging</a:t>
            </a:r>
            <a:endParaRPr lang="fr-FR" sz="1400" b="0">
              <a:solidFill>
                <a:schemeClr val="bg2"/>
              </a:solidFill>
            </a:endParaRPr>
          </a:p>
        </p:txBody>
      </p:sp>
      <p:sp>
        <p:nvSpPr>
          <p:cNvPr id="45075" name="Rectangle 36"/>
          <p:cNvSpPr>
            <a:spLocks noChangeArrowheads="1"/>
          </p:cNvSpPr>
          <p:nvPr/>
        </p:nvSpPr>
        <p:spPr bwMode="auto">
          <a:xfrm>
            <a:off x="6948488" y="1341438"/>
            <a:ext cx="1871662" cy="719137"/>
          </a:xfrm>
          <a:prstGeom prst="rect">
            <a:avLst/>
          </a:prstGeom>
          <a:noFill/>
          <a:ln w="9525">
            <a:solidFill>
              <a:schemeClr val="tx1"/>
            </a:solidFill>
            <a:miter lim="800000"/>
            <a:headEnd/>
            <a:tailEnd/>
          </a:ln>
        </p:spPr>
        <p:txBody>
          <a:bodyPr wrap="none" anchor="ctr"/>
          <a:lstStyle/>
          <a:p>
            <a:pPr algn="ctr"/>
            <a:r>
              <a:rPr lang="fr-FR" sz="2200" b="0">
                <a:solidFill>
                  <a:schemeClr val="bg2"/>
                </a:solidFill>
              </a:rPr>
              <a:t>UCS</a:t>
            </a:r>
            <a:endParaRPr lang="fr-FR" sz="1400" b="0">
              <a:solidFill>
                <a:schemeClr val="bg2"/>
              </a:solidFill>
            </a:endParaRPr>
          </a:p>
        </p:txBody>
      </p:sp>
      <p:sp>
        <p:nvSpPr>
          <p:cNvPr id="45076" name="Rectangle 37"/>
          <p:cNvSpPr>
            <a:spLocks noChangeArrowheads="1"/>
          </p:cNvSpPr>
          <p:nvPr/>
        </p:nvSpPr>
        <p:spPr bwMode="auto">
          <a:xfrm>
            <a:off x="4716463" y="1341438"/>
            <a:ext cx="1368425" cy="719137"/>
          </a:xfrm>
          <a:prstGeom prst="rect">
            <a:avLst/>
          </a:prstGeom>
          <a:noFill/>
          <a:ln w="9525">
            <a:solidFill>
              <a:schemeClr val="tx1"/>
            </a:solidFill>
            <a:miter lim="800000"/>
            <a:headEnd/>
            <a:tailEnd/>
          </a:ln>
        </p:spPr>
        <p:txBody>
          <a:bodyPr wrap="none" anchor="ctr"/>
          <a:lstStyle/>
          <a:p>
            <a:pPr algn="ctr"/>
            <a:r>
              <a:rPr lang="fr-FR" sz="1800"/>
              <a:t>UI</a:t>
            </a:r>
          </a:p>
        </p:txBody>
      </p:sp>
      <p:sp>
        <p:nvSpPr>
          <p:cNvPr id="45077" name="Text Box 38"/>
          <p:cNvSpPr txBox="1">
            <a:spLocks noChangeArrowheads="1"/>
          </p:cNvSpPr>
          <p:nvPr/>
        </p:nvSpPr>
        <p:spPr bwMode="auto">
          <a:xfrm>
            <a:off x="1763713" y="1700213"/>
            <a:ext cx="719137" cy="366712"/>
          </a:xfrm>
          <a:prstGeom prst="rect">
            <a:avLst/>
          </a:prstGeom>
          <a:noFill/>
          <a:ln w="9525">
            <a:noFill/>
            <a:miter lim="800000"/>
            <a:headEnd/>
            <a:tailEnd/>
          </a:ln>
        </p:spPr>
        <p:txBody>
          <a:bodyPr>
            <a:spAutoFit/>
          </a:bodyPr>
          <a:lstStyle/>
          <a:p>
            <a:pPr algn="ctr">
              <a:spcBef>
                <a:spcPct val="50000"/>
              </a:spcBef>
            </a:pPr>
            <a:r>
              <a:rPr lang="fr-FR" sz="1800" b="0"/>
              <a:t>…</a:t>
            </a:r>
          </a:p>
        </p:txBody>
      </p:sp>
      <p:sp>
        <p:nvSpPr>
          <p:cNvPr id="45078" name="Text Box 39"/>
          <p:cNvSpPr txBox="1">
            <a:spLocks noChangeArrowheads="1"/>
          </p:cNvSpPr>
          <p:nvPr/>
        </p:nvSpPr>
        <p:spPr bwMode="auto">
          <a:xfrm>
            <a:off x="3924300" y="1693863"/>
            <a:ext cx="719138" cy="366712"/>
          </a:xfrm>
          <a:prstGeom prst="rect">
            <a:avLst/>
          </a:prstGeom>
          <a:noFill/>
          <a:ln w="9525">
            <a:noFill/>
            <a:miter lim="800000"/>
            <a:headEnd/>
            <a:tailEnd/>
          </a:ln>
        </p:spPr>
        <p:txBody>
          <a:bodyPr>
            <a:spAutoFit/>
          </a:bodyPr>
          <a:lstStyle/>
          <a:p>
            <a:pPr algn="ctr">
              <a:spcBef>
                <a:spcPct val="50000"/>
              </a:spcBef>
            </a:pPr>
            <a:r>
              <a:rPr lang="fr-FR" sz="1800" b="0"/>
              <a:t>…</a:t>
            </a:r>
          </a:p>
        </p:txBody>
      </p:sp>
      <p:sp>
        <p:nvSpPr>
          <p:cNvPr id="45079" name="Text Box 40"/>
          <p:cNvSpPr txBox="1">
            <a:spLocks noChangeArrowheads="1"/>
          </p:cNvSpPr>
          <p:nvPr/>
        </p:nvSpPr>
        <p:spPr bwMode="auto">
          <a:xfrm>
            <a:off x="6157913" y="1693863"/>
            <a:ext cx="719137" cy="366712"/>
          </a:xfrm>
          <a:prstGeom prst="rect">
            <a:avLst/>
          </a:prstGeom>
          <a:noFill/>
          <a:ln w="9525">
            <a:noFill/>
            <a:miter lim="800000"/>
            <a:headEnd/>
            <a:tailEnd/>
          </a:ln>
        </p:spPr>
        <p:txBody>
          <a:bodyPr>
            <a:spAutoFit/>
          </a:bodyPr>
          <a:lstStyle/>
          <a:p>
            <a:pPr algn="ctr">
              <a:spcBef>
                <a:spcPct val="50000"/>
              </a:spcBef>
            </a:pPr>
            <a:r>
              <a:rPr lang="fr-FR" sz="1800" b="0"/>
              <a:t>…</a:t>
            </a:r>
          </a:p>
        </p:txBody>
      </p:sp>
      <p:sp>
        <p:nvSpPr>
          <p:cNvPr id="45080" name="Line 41"/>
          <p:cNvSpPr>
            <a:spLocks noChangeShapeType="1"/>
          </p:cNvSpPr>
          <p:nvPr/>
        </p:nvSpPr>
        <p:spPr bwMode="auto">
          <a:xfrm flipV="1">
            <a:off x="1116013" y="2060575"/>
            <a:ext cx="0" cy="504825"/>
          </a:xfrm>
          <a:prstGeom prst="line">
            <a:avLst/>
          </a:prstGeom>
          <a:noFill/>
          <a:ln w="9525">
            <a:solidFill>
              <a:schemeClr val="tx1"/>
            </a:solidFill>
            <a:round/>
            <a:headEnd/>
            <a:tailEnd/>
          </a:ln>
        </p:spPr>
        <p:txBody>
          <a:bodyPr/>
          <a:lstStyle/>
          <a:p>
            <a:endParaRPr lang="fr-FR"/>
          </a:p>
        </p:txBody>
      </p:sp>
      <p:sp>
        <p:nvSpPr>
          <p:cNvPr id="45081" name="Line 42"/>
          <p:cNvSpPr>
            <a:spLocks noChangeShapeType="1"/>
          </p:cNvSpPr>
          <p:nvPr/>
        </p:nvSpPr>
        <p:spPr bwMode="auto">
          <a:xfrm flipV="1">
            <a:off x="3203575" y="2060575"/>
            <a:ext cx="0" cy="504825"/>
          </a:xfrm>
          <a:prstGeom prst="line">
            <a:avLst/>
          </a:prstGeom>
          <a:noFill/>
          <a:ln w="9525">
            <a:solidFill>
              <a:schemeClr val="tx1"/>
            </a:solidFill>
            <a:round/>
            <a:headEnd/>
            <a:tailEnd/>
          </a:ln>
        </p:spPr>
        <p:txBody>
          <a:bodyPr/>
          <a:lstStyle/>
          <a:p>
            <a:endParaRPr lang="fr-FR"/>
          </a:p>
        </p:txBody>
      </p:sp>
      <p:sp>
        <p:nvSpPr>
          <p:cNvPr id="45082" name="Line 43"/>
          <p:cNvSpPr>
            <a:spLocks noChangeShapeType="1"/>
          </p:cNvSpPr>
          <p:nvPr/>
        </p:nvSpPr>
        <p:spPr bwMode="auto">
          <a:xfrm flipV="1">
            <a:off x="5435600" y="2060575"/>
            <a:ext cx="0" cy="504825"/>
          </a:xfrm>
          <a:prstGeom prst="line">
            <a:avLst/>
          </a:prstGeom>
          <a:noFill/>
          <a:ln w="9525">
            <a:solidFill>
              <a:schemeClr val="tx1"/>
            </a:solidFill>
            <a:round/>
            <a:headEnd/>
            <a:tailEnd/>
          </a:ln>
        </p:spPr>
        <p:txBody>
          <a:bodyPr/>
          <a:lstStyle/>
          <a:p>
            <a:endParaRPr lang="fr-FR"/>
          </a:p>
        </p:txBody>
      </p:sp>
      <p:sp>
        <p:nvSpPr>
          <p:cNvPr id="45083" name="Line 44"/>
          <p:cNvSpPr>
            <a:spLocks noChangeShapeType="1"/>
          </p:cNvSpPr>
          <p:nvPr/>
        </p:nvSpPr>
        <p:spPr bwMode="auto">
          <a:xfrm>
            <a:off x="7885113" y="2060575"/>
            <a:ext cx="0" cy="504825"/>
          </a:xfrm>
          <a:prstGeom prst="line">
            <a:avLst/>
          </a:prstGeom>
          <a:noFill/>
          <a:ln w="9525">
            <a:solidFill>
              <a:schemeClr val="tx1"/>
            </a:solidFill>
            <a:round/>
            <a:headEnd/>
            <a:tailEnd/>
          </a:ln>
        </p:spPr>
        <p:txBody>
          <a:bodyPr/>
          <a:lstStyle/>
          <a:p>
            <a:endParaRPr lang="fr-FR"/>
          </a:p>
        </p:txBody>
      </p:sp>
      <p:sp>
        <p:nvSpPr>
          <p:cNvPr id="45084" name="Line 49"/>
          <p:cNvSpPr>
            <a:spLocks noChangeShapeType="1"/>
          </p:cNvSpPr>
          <p:nvPr/>
        </p:nvSpPr>
        <p:spPr bwMode="auto">
          <a:xfrm>
            <a:off x="4572000" y="3716338"/>
            <a:ext cx="863600" cy="0"/>
          </a:xfrm>
          <a:prstGeom prst="line">
            <a:avLst/>
          </a:prstGeom>
          <a:noFill/>
          <a:ln w="9525">
            <a:solidFill>
              <a:schemeClr val="tx1"/>
            </a:solidFill>
            <a:round/>
            <a:headEnd/>
            <a:tailEnd/>
          </a:ln>
        </p:spPr>
        <p:txBody>
          <a:bodyPr/>
          <a:lstStyle/>
          <a:p>
            <a:endParaRPr lang="fr-FR"/>
          </a:p>
        </p:txBody>
      </p:sp>
      <p:grpSp>
        <p:nvGrpSpPr>
          <p:cNvPr id="45085" name="Group 51"/>
          <p:cNvGrpSpPr>
            <a:grpSpLocks/>
          </p:cNvGrpSpPr>
          <p:nvPr/>
        </p:nvGrpSpPr>
        <p:grpSpPr bwMode="auto">
          <a:xfrm>
            <a:off x="5435600" y="2997200"/>
            <a:ext cx="1008063" cy="1223963"/>
            <a:chOff x="3424" y="1888"/>
            <a:chExt cx="635" cy="771"/>
          </a:xfrm>
        </p:grpSpPr>
        <p:sp>
          <p:nvSpPr>
            <p:cNvPr id="45093" name="AutoShape 48"/>
            <p:cNvSpPr>
              <a:spLocks noChangeArrowheads="1"/>
            </p:cNvSpPr>
            <p:nvPr/>
          </p:nvSpPr>
          <p:spPr bwMode="auto">
            <a:xfrm>
              <a:off x="3424" y="1888"/>
              <a:ext cx="635" cy="771"/>
            </a:xfrm>
            <a:prstGeom prst="can">
              <a:avLst>
                <a:gd name="adj" fmla="val 30354"/>
              </a:avLst>
            </a:prstGeom>
            <a:noFill/>
            <a:ln w="9525">
              <a:solidFill>
                <a:schemeClr val="tx1"/>
              </a:solidFill>
              <a:round/>
              <a:headEnd/>
              <a:tailEnd/>
            </a:ln>
          </p:spPr>
          <p:txBody>
            <a:bodyPr wrap="none" anchor="ctr"/>
            <a:lstStyle/>
            <a:p>
              <a:pPr algn="ctr"/>
              <a:endParaRPr lang="fr-FR"/>
            </a:p>
          </p:txBody>
        </p:sp>
        <p:sp>
          <p:nvSpPr>
            <p:cNvPr id="45094" name="Text Box 50"/>
            <p:cNvSpPr txBox="1">
              <a:spLocks noChangeArrowheads="1"/>
            </p:cNvSpPr>
            <p:nvPr/>
          </p:nvSpPr>
          <p:spPr bwMode="auto">
            <a:xfrm>
              <a:off x="3424" y="2205"/>
              <a:ext cx="635" cy="231"/>
            </a:xfrm>
            <a:prstGeom prst="rect">
              <a:avLst/>
            </a:prstGeom>
            <a:noFill/>
            <a:ln w="9525">
              <a:noFill/>
              <a:miter lim="800000"/>
              <a:headEnd/>
              <a:tailEnd/>
            </a:ln>
          </p:spPr>
          <p:txBody>
            <a:bodyPr>
              <a:spAutoFit/>
            </a:bodyPr>
            <a:lstStyle/>
            <a:p>
              <a:pPr algn="ctr">
                <a:spcBef>
                  <a:spcPct val="50000"/>
                </a:spcBef>
              </a:pPr>
              <a:r>
                <a:rPr lang="fr-FR" sz="1800"/>
                <a:t>DB</a:t>
              </a:r>
            </a:p>
          </p:txBody>
        </p:sp>
      </p:grpSp>
      <p:grpSp>
        <p:nvGrpSpPr>
          <p:cNvPr id="45086" name="Group 52"/>
          <p:cNvGrpSpPr>
            <a:grpSpLocks/>
          </p:cNvGrpSpPr>
          <p:nvPr/>
        </p:nvGrpSpPr>
        <p:grpSpPr bwMode="auto">
          <a:xfrm>
            <a:off x="2700338" y="2997200"/>
            <a:ext cx="1008062" cy="1223963"/>
            <a:chOff x="3424" y="1888"/>
            <a:chExt cx="635" cy="771"/>
          </a:xfrm>
        </p:grpSpPr>
        <p:sp>
          <p:nvSpPr>
            <p:cNvPr id="45091" name="AutoShape 53"/>
            <p:cNvSpPr>
              <a:spLocks noChangeArrowheads="1"/>
            </p:cNvSpPr>
            <p:nvPr/>
          </p:nvSpPr>
          <p:spPr bwMode="auto">
            <a:xfrm>
              <a:off x="3424" y="1888"/>
              <a:ext cx="635" cy="771"/>
            </a:xfrm>
            <a:prstGeom prst="can">
              <a:avLst>
                <a:gd name="adj" fmla="val 30354"/>
              </a:avLst>
            </a:prstGeom>
            <a:noFill/>
            <a:ln w="9525">
              <a:solidFill>
                <a:schemeClr val="tx1"/>
              </a:solidFill>
              <a:round/>
              <a:headEnd/>
              <a:tailEnd/>
            </a:ln>
          </p:spPr>
          <p:txBody>
            <a:bodyPr wrap="none" anchor="ctr"/>
            <a:lstStyle/>
            <a:p>
              <a:pPr algn="ctr"/>
              <a:endParaRPr lang="fr-FR"/>
            </a:p>
          </p:txBody>
        </p:sp>
        <p:sp>
          <p:nvSpPr>
            <p:cNvPr id="45092" name="Text Box 54"/>
            <p:cNvSpPr txBox="1">
              <a:spLocks noChangeArrowheads="1"/>
            </p:cNvSpPr>
            <p:nvPr/>
          </p:nvSpPr>
          <p:spPr bwMode="auto">
            <a:xfrm>
              <a:off x="3424" y="2205"/>
              <a:ext cx="635" cy="231"/>
            </a:xfrm>
            <a:prstGeom prst="rect">
              <a:avLst/>
            </a:prstGeom>
            <a:noFill/>
            <a:ln w="9525">
              <a:noFill/>
              <a:miter lim="800000"/>
              <a:headEnd/>
              <a:tailEnd/>
            </a:ln>
          </p:spPr>
          <p:txBody>
            <a:bodyPr>
              <a:spAutoFit/>
            </a:bodyPr>
            <a:lstStyle/>
            <a:p>
              <a:pPr algn="ctr">
                <a:spcBef>
                  <a:spcPct val="50000"/>
                </a:spcBef>
              </a:pPr>
              <a:r>
                <a:rPr lang="fr-FR" sz="1800"/>
                <a:t>Repo</a:t>
              </a:r>
            </a:p>
          </p:txBody>
        </p:sp>
      </p:grpSp>
      <p:sp>
        <p:nvSpPr>
          <p:cNvPr id="45087" name="Line 55"/>
          <p:cNvSpPr>
            <a:spLocks noChangeShapeType="1"/>
          </p:cNvSpPr>
          <p:nvPr/>
        </p:nvSpPr>
        <p:spPr bwMode="auto">
          <a:xfrm>
            <a:off x="3708400" y="3716338"/>
            <a:ext cx="863600" cy="0"/>
          </a:xfrm>
          <a:prstGeom prst="line">
            <a:avLst/>
          </a:prstGeom>
          <a:noFill/>
          <a:ln w="9525">
            <a:solidFill>
              <a:schemeClr val="tx1"/>
            </a:solidFill>
            <a:round/>
            <a:headEnd/>
            <a:tailEnd/>
          </a:ln>
        </p:spPr>
        <p:txBody>
          <a:bodyPr/>
          <a:lstStyle/>
          <a:p>
            <a:endParaRPr lang="fr-FR"/>
          </a:p>
        </p:txBody>
      </p:sp>
      <p:sp>
        <p:nvSpPr>
          <p:cNvPr id="45088" name="Text Box 56"/>
          <p:cNvSpPr txBox="1">
            <a:spLocks noChangeArrowheads="1"/>
          </p:cNvSpPr>
          <p:nvPr/>
        </p:nvSpPr>
        <p:spPr bwMode="auto">
          <a:xfrm>
            <a:off x="6877050" y="2781300"/>
            <a:ext cx="1582738" cy="639763"/>
          </a:xfrm>
          <a:prstGeom prst="rect">
            <a:avLst/>
          </a:prstGeom>
          <a:noFill/>
          <a:ln w="9525">
            <a:noFill/>
            <a:miter lim="800000"/>
            <a:headEnd/>
            <a:tailEnd/>
          </a:ln>
        </p:spPr>
        <p:txBody>
          <a:bodyPr>
            <a:spAutoFit/>
          </a:bodyPr>
          <a:lstStyle/>
          <a:p>
            <a:pPr>
              <a:spcBef>
                <a:spcPct val="50000"/>
              </a:spcBef>
            </a:pPr>
            <a:r>
              <a:rPr lang="fr-FR" sz="1200" b="0"/>
              <a:t>UI for ML creation/update and for QA validation</a:t>
            </a:r>
          </a:p>
        </p:txBody>
      </p:sp>
      <p:sp>
        <p:nvSpPr>
          <p:cNvPr id="45089" name="Text Box 57"/>
          <p:cNvSpPr txBox="1">
            <a:spLocks noChangeArrowheads="1"/>
          </p:cNvSpPr>
          <p:nvPr/>
        </p:nvSpPr>
        <p:spPr bwMode="auto">
          <a:xfrm>
            <a:off x="468313" y="2781300"/>
            <a:ext cx="1871662" cy="274638"/>
          </a:xfrm>
          <a:prstGeom prst="rect">
            <a:avLst/>
          </a:prstGeom>
          <a:noFill/>
          <a:ln w="9525">
            <a:noFill/>
            <a:miter lim="800000"/>
            <a:headEnd/>
            <a:tailEnd/>
          </a:ln>
        </p:spPr>
        <p:txBody>
          <a:bodyPr>
            <a:spAutoFit/>
          </a:bodyPr>
          <a:lstStyle/>
          <a:p>
            <a:pPr>
              <a:spcBef>
                <a:spcPct val="50000"/>
              </a:spcBef>
            </a:pPr>
            <a:r>
              <a:rPr lang="fr-FR" sz="1200" b="0"/>
              <a:t>Backend for MR creation</a:t>
            </a:r>
          </a:p>
        </p:txBody>
      </p:sp>
      <p:sp>
        <p:nvSpPr>
          <p:cNvPr id="45090" name="Text Box 58"/>
          <p:cNvSpPr txBox="1">
            <a:spLocks noChangeArrowheads="1"/>
          </p:cNvSpPr>
          <p:nvPr/>
        </p:nvSpPr>
        <p:spPr bwMode="auto">
          <a:xfrm>
            <a:off x="468313" y="4233863"/>
            <a:ext cx="2303462" cy="274637"/>
          </a:xfrm>
          <a:prstGeom prst="rect">
            <a:avLst/>
          </a:prstGeom>
          <a:noFill/>
          <a:ln w="9525">
            <a:noFill/>
            <a:miter lim="800000"/>
            <a:headEnd/>
            <a:tailEnd/>
          </a:ln>
        </p:spPr>
        <p:txBody>
          <a:bodyPr>
            <a:spAutoFit/>
          </a:bodyPr>
          <a:lstStyle/>
          <a:p>
            <a:pPr>
              <a:spcBef>
                <a:spcPct val="50000"/>
              </a:spcBef>
            </a:pPr>
            <a:r>
              <a:rPr lang="fr-FR" sz="1200" b="0"/>
              <a:t>Consumers acquire MR created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23"/>
          <p:cNvSpPr txBox="1">
            <a:spLocks noChangeArrowheads="1"/>
          </p:cNvSpPr>
          <p:nvPr/>
        </p:nvSpPr>
        <p:spPr bwMode="auto">
          <a:xfrm>
            <a:off x="0" y="0"/>
            <a:ext cx="9144000" cy="461963"/>
          </a:xfrm>
          <a:prstGeom prst="rect">
            <a:avLst/>
          </a:prstGeom>
          <a:noFill/>
          <a:ln w="9525">
            <a:noFill/>
            <a:miter lim="800000"/>
            <a:headEnd/>
            <a:tailEnd/>
          </a:ln>
        </p:spPr>
        <p:txBody>
          <a:bodyPr>
            <a:spAutoFit/>
          </a:bodyPr>
          <a:lstStyle/>
          <a:p>
            <a:r>
              <a:rPr lang="fr-FR" sz="2400" b="0">
                <a:solidFill>
                  <a:schemeClr val="bg1"/>
                </a:solidFill>
                <a:latin typeface="Arial" charset="0"/>
              </a:rPr>
              <a:t>Questions and answers</a:t>
            </a:r>
          </a:p>
        </p:txBody>
      </p:sp>
      <p:pic>
        <p:nvPicPr>
          <p:cNvPr id="51202" name="Picture 2" descr="D:\Users\manuel.claveras\AppData\Local\Microsoft\Windows\Temporary Internet Files\Content.IE5\RQWRBO7X\MC900383550[1].wmf"/>
          <p:cNvPicPr>
            <a:picLocks noChangeAspect="1" noChangeArrowheads="1"/>
          </p:cNvPicPr>
          <p:nvPr/>
        </p:nvPicPr>
        <p:blipFill>
          <a:blip r:embed="rId2"/>
          <a:srcRect/>
          <a:stretch>
            <a:fillRect/>
          </a:stretch>
        </p:blipFill>
        <p:spPr bwMode="auto">
          <a:xfrm>
            <a:off x="3851275" y="1916113"/>
            <a:ext cx="1600200" cy="3516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fr-FR" sz="2400" b="0">
                <a:solidFill>
                  <a:schemeClr val="bg1"/>
                </a:solidFill>
              </a:rPr>
              <a:t>Summary</a:t>
            </a:r>
          </a:p>
        </p:txBody>
      </p:sp>
      <p:sp>
        <p:nvSpPr>
          <p:cNvPr id="34818" name="Content Placeholder 2"/>
          <p:cNvSpPr>
            <a:spLocks noGrp="1"/>
          </p:cNvSpPr>
          <p:nvPr>
            <p:ph idx="1"/>
          </p:nvPr>
        </p:nvSpPr>
        <p:spPr>
          <a:xfrm>
            <a:off x="0" y="549275"/>
            <a:ext cx="9144000" cy="5832475"/>
          </a:xfrm>
        </p:spPr>
        <p:txBody>
          <a:bodyPr/>
          <a:lstStyle/>
          <a:p>
            <a:pPr>
              <a:buFontTx/>
              <a:buNone/>
            </a:pPr>
            <a:endParaRPr lang="en-US" smtClean="0">
              <a:latin typeface="Calibri" pitchFamily="34" charset="0"/>
            </a:endParaRPr>
          </a:p>
          <a:p>
            <a:r>
              <a:rPr lang="en-US" smtClean="0">
                <a:latin typeface="Calibri" pitchFamily="34" charset="0"/>
              </a:rPr>
              <a:t>Business</a:t>
            </a:r>
          </a:p>
          <a:p>
            <a:r>
              <a:rPr lang="en-US" smtClean="0">
                <a:latin typeface="Calibri" pitchFamily="34" charset="0"/>
              </a:rPr>
              <a:t>Workflows</a:t>
            </a:r>
          </a:p>
          <a:p>
            <a:r>
              <a:rPr lang="en-US" smtClean="0">
                <a:latin typeface="Calibri" pitchFamily="34" charset="0"/>
              </a:rPr>
              <a:t>Module dependencies</a:t>
            </a:r>
          </a:p>
          <a:p>
            <a:r>
              <a:rPr lang="en-US" smtClean="0">
                <a:latin typeface="Calibri" pitchFamily="34" charset="0"/>
              </a:rPr>
              <a:t>Business objects</a:t>
            </a:r>
          </a:p>
          <a:p>
            <a:r>
              <a:rPr lang="en-US" smtClean="0">
                <a:latin typeface="Calibri" pitchFamily="34" charset="0"/>
              </a:rPr>
              <a:t>Details </a:t>
            </a:r>
          </a:p>
          <a:p>
            <a:pPr lvl="2"/>
            <a:r>
              <a:rPr lang="en-US" sz="1800" smtClean="0">
                <a:latin typeface="Calibri" pitchFamily="34" charset="0"/>
              </a:rPr>
              <a:t>ML creation / update by the studio</a:t>
            </a:r>
          </a:p>
          <a:p>
            <a:pPr lvl="2"/>
            <a:r>
              <a:rPr lang="en-US" sz="1800" smtClean="0">
                <a:latin typeface="Calibri" pitchFamily="34" charset="0"/>
              </a:rPr>
              <a:t>ML Customization</a:t>
            </a:r>
          </a:p>
          <a:p>
            <a:pPr lvl="2"/>
            <a:r>
              <a:rPr lang="en-US" sz="1800" smtClean="0">
                <a:latin typeface="Calibri" pitchFamily="34" charset="0"/>
              </a:rPr>
              <a:t>MR Lifecycle</a:t>
            </a:r>
          </a:p>
          <a:p>
            <a:r>
              <a:rPr lang="en-US" smtClean="0">
                <a:latin typeface="Calibri" pitchFamily="34" charset="0"/>
              </a:rPr>
              <a:t>Performances &amp; Scalability</a:t>
            </a:r>
          </a:p>
          <a:p>
            <a:r>
              <a:rPr lang="en-US" smtClean="0">
                <a:latin typeface="Calibri" pitchFamily="34" charset="0"/>
              </a:rPr>
              <a:t>Reminder</a:t>
            </a:r>
          </a:p>
          <a:p>
            <a:r>
              <a:rPr lang="en-US" smtClean="0">
                <a:latin typeface="Calibri" pitchFamily="34" charset="0"/>
              </a:rPr>
              <a:t>Questions and Answers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b="0">
                <a:solidFill>
                  <a:schemeClr val="bg1"/>
                </a:solidFill>
              </a:rPr>
              <a:t>Business</a:t>
            </a:r>
            <a:endParaRPr lang="fr-FR" b="0">
              <a:solidFill>
                <a:schemeClr val="bg1"/>
              </a:solidFill>
            </a:endParaRPr>
          </a:p>
        </p:txBody>
      </p:sp>
      <p:sp>
        <p:nvSpPr>
          <p:cNvPr id="35842" name="Content Placeholder 2"/>
          <p:cNvSpPr>
            <a:spLocks noGrp="1"/>
          </p:cNvSpPr>
          <p:nvPr>
            <p:ph idx="1"/>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5843"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a:latin typeface="Myriad Pro"/>
            </a:endParaRPr>
          </a:p>
          <a:p>
            <a:pPr marL="342900" indent="-342900" eaLnBrk="0" hangingPunct="0">
              <a:spcBef>
                <a:spcPct val="20000"/>
              </a:spcBef>
              <a:buFontTx/>
              <a:buBlip>
                <a:blip r:embed="rId2"/>
              </a:buBlip>
            </a:pPr>
            <a:endParaRPr lang="en-GB" sz="1400">
              <a:latin typeface="Myriad Pro"/>
            </a:endParaRPr>
          </a:p>
          <a:p>
            <a:pPr marL="342900" indent="-342900" eaLnBrk="0" hangingPunct="0">
              <a:spcBef>
                <a:spcPct val="20000"/>
              </a:spcBef>
            </a:pPr>
            <a:endParaRPr lang="en-GB"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buFontTx/>
              <a:buBlip>
                <a:blip r:embed="rId2"/>
              </a:buBlip>
            </a:pPr>
            <a:endParaRPr lang="en-US" sz="1400">
              <a:latin typeface="Myriad Pro"/>
            </a:endParaRPr>
          </a:p>
        </p:txBody>
      </p:sp>
      <p:sp>
        <p:nvSpPr>
          <p:cNvPr id="35844"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a:p>
            <a:pPr marL="342900" indent="-342900" eaLnBrk="0" hangingPunct="0">
              <a:spcBef>
                <a:spcPct val="20000"/>
              </a:spcBef>
              <a:buFontTx/>
              <a:buBlip>
                <a:blip r:embed="rId2"/>
              </a:buBlip>
            </a:pPr>
            <a:r>
              <a:rPr lang="en-US" sz="2200"/>
              <a:t>The Manufacturing module aims to </a:t>
            </a:r>
          </a:p>
          <a:p>
            <a:pPr marL="742950" lvl="1" indent="-285750" eaLnBrk="0" hangingPunct="0">
              <a:spcBef>
                <a:spcPct val="20000"/>
              </a:spcBef>
              <a:buFontTx/>
              <a:buBlip>
                <a:blip r:embed="rId3"/>
              </a:buBlip>
            </a:pPr>
            <a:r>
              <a:rPr lang="en-US" sz="1800" b="0"/>
              <a:t>Manage the manufacturing lines</a:t>
            </a:r>
          </a:p>
          <a:p>
            <a:pPr marL="742950" lvl="1" indent="-285750" eaLnBrk="0" hangingPunct="0">
              <a:spcBef>
                <a:spcPct val="20000"/>
              </a:spcBef>
              <a:buFontTx/>
              <a:buBlip>
                <a:blip r:embed="rId3"/>
              </a:buBlip>
            </a:pPr>
            <a:r>
              <a:rPr lang="en-US" sz="1800" b="0"/>
              <a:t>Stock/Treat the manufacturing requests</a:t>
            </a:r>
          </a:p>
          <a:p>
            <a:pPr marL="742950" lvl="1" indent="-285750" eaLnBrk="0" hangingPunct="0">
              <a:spcBef>
                <a:spcPct val="20000"/>
              </a:spcBef>
              <a:buFontTx/>
              <a:buBlip>
                <a:blip r:embed="rId3"/>
              </a:buBlip>
            </a:pPr>
            <a:r>
              <a:rPr lang="en-US" sz="1800" b="0"/>
              <a:t>Call the transcoders</a:t>
            </a:r>
          </a:p>
          <a:p>
            <a:pPr marL="742950" lvl="1" indent="-285750" eaLnBrk="0" hangingPunct="0">
              <a:spcBef>
                <a:spcPct val="20000"/>
              </a:spcBef>
              <a:buFontTx/>
              <a:buBlip>
                <a:blip r:embed="rId3"/>
              </a:buBlip>
            </a:pPr>
            <a:r>
              <a:rPr lang="en-US" sz="1800" b="0"/>
              <a:t>Manage the QA requests</a:t>
            </a:r>
          </a:p>
          <a:p>
            <a:pPr marL="342900" indent="-342900" eaLnBrk="0" hangingPunct="0">
              <a:spcBef>
                <a:spcPct val="20000"/>
              </a:spcBef>
            </a:pPr>
            <a:endParaRPr lang="en-US" sz="2200"/>
          </a:p>
        </p:txBody>
      </p:sp>
      <p:sp>
        <p:nvSpPr>
          <p:cNvPr id="35845" name="Text Box 49"/>
          <p:cNvSpPr txBox="1">
            <a:spLocks noChangeArrowheads="1"/>
          </p:cNvSpPr>
          <p:nvPr/>
        </p:nvSpPr>
        <p:spPr bwMode="auto">
          <a:xfrm>
            <a:off x="3222625" y="3416300"/>
            <a:ext cx="2717800" cy="588963"/>
          </a:xfrm>
          <a:prstGeom prst="rect">
            <a:avLst/>
          </a:prstGeom>
          <a:noFill/>
          <a:ln w="9525">
            <a:solidFill>
              <a:schemeClr val="tx1"/>
            </a:solidFill>
            <a:miter lim="800000"/>
            <a:headEnd/>
            <a:tailEnd/>
          </a:ln>
        </p:spPr>
        <p:txBody>
          <a:bodyPr>
            <a:spAutoFit/>
          </a:bodyPr>
          <a:lstStyle/>
          <a:p>
            <a:pPr algn="ctr">
              <a:spcBef>
                <a:spcPct val="50000"/>
              </a:spcBef>
            </a:pPr>
            <a:r>
              <a:rPr lang="fr-FR" sz="3200"/>
              <a:t>Manufacturing</a:t>
            </a:r>
          </a:p>
        </p:txBody>
      </p:sp>
      <p:sp>
        <p:nvSpPr>
          <p:cNvPr id="35892" name="Oval 52"/>
          <p:cNvSpPr>
            <a:spLocks noChangeArrowheads="1"/>
          </p:cNvSpPr>
          <p:nvPr/>
        </p:nvSpPr>
        <p:spPr bwMode="auto">
          <a:xfrm>
            <a:off x="611188" y="4160838"/>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Manufacturing Lines</a:t>
            </a:r>
          </a:p>
        </p:txBody>
      </p:sp>
      <p:sp>
        <p:nvSpPr>
          <p:cNvPr id="35847" name="Text Box 12"/>
          <p:cNvSpPr txBox="1">
            <a:spLocks noChangeArrowheads="1"/>
          </p:cNvSpPr>
          <p:nvPr/>
        </p:nvSpPr>
        <p:spPr bwMode="auto">
          <a:xfrm>
            <a:off x="395288" y="4795838"/>
            <a:ext cx="1801812" cy="1187450"/>
          </a:xfrm>
          <a:prstGeom prst="rect">
            <a:avLst/>
          </a:prstGeom>
          <a:noFill/>
          <a:ln w="9525">
            <a:noFill/>
            <a:miter lim="800000"/>
            <a:headEnd/>
            <a:tailEnd/>
          </a:ln>
        </p:spPr>
        <p:txBody>
          <a:bodyPr wrap="none">
            <a:spAutoFit/>
          </a:bodyPr>
          <a:lstStyle/>
          <a:p>
            <a:r>
              <a:rPr lang="fr-FR" sz="1200"/>
              <a:t>A ML is </a:t>
            </a:r>
          </a:p>
          <a:p>
            <a:r>
              <a:rPr lang="fr-FR" sz="1200"/>
              <a:t> - the list of modifications</a:t>
            </a:r>
          </a:p>
          <a:p>
            <a:pPr>
              <a:buFontTx/>
              <a:buChar char="-"/>
            </a:pPr>
            <a:r>
              <a:rPr lang="fr-FR" sz="1200"/>
              <a:t> DSPU</a:t>
            </a:r>
          </a:p>
          <a:p>
            <a:pPr>
              <a:buFontTx/>
              <a:buChar char="-"/>
            </a:pPr>
            <a:r>
              <a:rPr lang="fr-FR" sz="1200"/>
              <a:t> Format</a:t>
            </a:r>
          </a:p>
          <a:p>
            <a:pPr>
              <a:buFontTx/>
              <a:buChar char="-"/>
            </a:pPr>
            <a:r>
              <a:rPr lang="fr-FR" sz="1200"/>
              <a:t> DRM</a:t>
            </a:r>
          </a:p>
          <a:p>
            <a:pPr>
              <a:buFontTx/>
              <a:buChar char="-"/>
            </a:pPr>
            <a:r>
              <a:rPr lang="fr-FR" sz="1200"/>
              <a:t> master or custom</a:t>
            </a:r>
          </a:p>
        </p:txBody>
      </p:sp>
      <p:sp>
        <p:nvSpPr>
          <p:cNvPr id="2" name="Oval 52"/>
          <p:cNvSpPr>
            <a:spLocks noChangeArrowheads="1"/>
          </p:cNvSpPr>
          <p:nvPr/>
        </p:nvSpPr>
        <p:spPr bwMode="auto">
          <a:xfrm>
            <a:off x="2268538" y="4810125"/>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Manufacturing Requests</a:t>
            </a:r>
          </a:p>
        </p:txBody>
      </p:sp>
      <p:sp>
        <p:nvSpPr>
          <p:cNvPr id="3" name="Oval 52"/>
          <p:cNvSpPr>
            <a:spLocks noChangeArrowheads="1"/>
          </p:cNvSpPr>
          <p:nvPr/>
        </p:nvSpPr>
        <p:spPr bwMode="auto">
          <a:xfrm>
            <a:off x="6462713" y="4076700"/>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QA Requests</a:t>
            </a:r>
          </a:p>
        </p:txBody>
      </p:sp>
      <p:sp>
        <p:nvSpPr>
          <p:cNvPr id="35850" name="Text Box 12"/>
          <p:cNvSpPr txBox="1">
            <a:spLocks noChangeArrowheads="1"/>
          </p:cNvSpPr>
          <p:nvPr/>
        </p:nvSpPr>
        <p:spPr bwMode="auto">
          <a:xfrm>
            <a:off x="2484438" y="5414963"/>
            <a:ext cx="2052637" cy="822325"/>
          </a:xfrm>
          <a:prstGeom prst="rect">
            <a:avLst/>
          </a:prstGeom>
          <a:noFill/>
          <a:ln w="9525">
            <a:noFill/>
            <a:miter lim="800000"/>
            <a:headEnd/>
            <a:tailEnd/>
          </a:ln>
        </p:spPr>
        <p:txBody>
          <a:bodyPr wrap="none">
            <a:spAutoFit/>
          </a:bodyPr>
          <a:lstStyle/>
          <a:p>
            <a:r>
              <a:rPr lang="fr-FR" sz="1200"/>
              <a:t>A MR has </a:t>
            </a:r>
          </a:p>
          <a:p>
            <a:r>
              <a:rPr lang="fr-FR" sz="1200"/>
              <a:t> - a reference on a ML</a:t>
            </a:r>
          </a:p>
          <a:p>
            <a:r>
              <a:rPr lang="fr-FR" sz="1200"/>
              <a:t> - a reference to a source</a:t>
            </a:r>
          </a:p>
          <a:p>
            <a:r>
              <a:rPr lang="fr-FR" sz="1200"/>
              <a:t> - a reference to a destination</a:t>
            </a:r>
          </a:p>
        </p:txBody>
      </p:sp>
      <p:sp>
        <p:nvSpPr>
          <p:cNvPr id="35851" name="Text Box 12"/>
          <p:cNvSpPr txBox="1">
            <a:spLocks noChangeArrowheads="1"/>
          </p:cNvSpPr>
          <p:nvPr/>
        </p:nvSpPr>
        <p:spPr bwMode="auto">
          <a:xfrm>
            <a:off x="6948488" y="4724400"/>
            <a:ext cx="1728787" cy="822325"/>
          </a:xfrm>
          <a:prstGeom prst="rect">
            <a:avLst/>
          </a:prstGeom>
          <a:noFill/>
          <a:ln w="9525">
            <a:noFill/>
            <a:miter lim="800000"/>
            <a:headEnd/>
            <a:tailEnd/>
          </a:ln>
        </p:spPr>
        <p:txBody>
          <a:bodyPr>
            <a:spAutoFit/>
          </a:bodyPr>
          <a:lstStyle/>
          <a:p>
            <a:r>
              <a:rPr lang="fr-FR" sz="1200"/>
              <a:t>A QA Request </a:t>
            </a:r>
          </a:p>
          <a:p>
            <a:r>
              <a:rPr lang="fr-FR" sz="1200"/>
              <a:t>- Ask (the studio) to check the quality of a file</a:t>
            </a:r>
          </a:p>
        </p:txBody>
      </p:sp>
      <p:sp>
        <p:nvSpPr>
          <p:cNvPr id="35852" name="Text Box 12"/>
          <p:cNvSpPr txBox="1">
            <a:spLocks noChangeArrowheads="1"/>
          </p:cNvSpPr>
          <p:nvPr/>
        </p:nvSpPr>
        <p:spPr bwMode="auto">
          <a:xfrm>
            <a:off x="4787900" y="5445125"/>
            <a:ext cx="1846263" cy="639763"/>
          </a:xfrm>
          <a:prstGeom prst="rect">
            <a:avLst/>
          </a:prstGeom>
          <a:noFill/>
          <a:ln w="9525">
            <a:noFill/>
            <a:miter lim="800000"/>
            <a:headEnd/>
            <a:tailEnd/>
          </a:ln>
        </p:spPr>
        <p:txBody>
          <a:bodyPr wrap="none">
            <a:spAutoFit/>
          </a:bodyPr>
          <a:lstStyle/>
          <a:p>
            <a:r>
              <a:rPr lang="fr-FR" sz="1200"/>
              <a:t>A transcoder</a:t>
            </a:r>
          </a:p>
          <a:p>
            <a:pPr>
              <a:buFontTx/>
              <a:buChar char="-"/>
            </a:pPr>
            <a:r>
              <a:rPr lang="fr-FR" sz="1200"/>
              <a:t>Transcode a source into a</a:t>
            </a:r>
          </a:p>
          <a:p>
            <a:r>
              <a:rPr lang="fr-FR" sz="1200"/>
              <a:t>destination, using a ML</a:t>
            </a:r>
          </a:p>
        </p:txBody>
      </p:sp>
      <p:sp>
        <p:nvSpPr>
          <p:cNvPr id="4" name="Oval 52"/>
          <p:cNvSpPr>
            <a:spLocks noChangeArrowheads="1"/>
          </p:cNvSpPr>
          <p:nvPr/>
        </p:nvSpPr>
        <p:spPr bwMode="auto">
          <a:xfrm>
            <a:off x="4643438" y="4810125"/>
            <a:ext cx="2212975" cy="6350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Transcoders</a:t>
            </a:r>
          </a:p>
        </p:txBody>
      </p:sp>
      <p:sp>
        <p:nvSpPr>
          <p:cNvPr id="35854" name="Line 18"/>
          <p:cNvSpPr>
            <a:spLocks noChangeShapeType="1"/>
          </p:cNvSpPr>
          <p:nvPr/>
        </p:nvSpPr>
        <p:spPr bwMode="auto">
          <a:xfrm flipH="1">
            <a:off x="2771775" y="4005263"/>
            <a:ext cx="936625" cy="360362"/>
          </a:xfrm>
          <a:prstGeom prst="line">
            <a:avLst/>
          </a:prstGeom>
          <a:noFill/>
          <a:ln w="9525">
            <a:solidFill>
              <a:schemeClr val="tx1"/>
            </a:solidFill>
            <a:round/>
            <a:headEnd/>
            <a:tailEnd type="triangle" w="med" len="med"/>
          </a:ln>
        </p:spPr>
        <p:txBody>
          <a:bodyPr/>
          <a:lstStyle/>
          <a:p>
            <a:endParaRPr lang="fr-FR"/>
          </a:p>
        </p:txBody>
      </p:sp>
      <p:sp>
        <p:nvSpPr>
          <p:cNvPr id="35855" name="Line 19"/>
          <p:cNvSpPr>
            <a:spLocks noChangeShapeType="1"/>
          </p:cNvSpPr>
          <p:nvPr/>
        </p:nvSpPr>
        <p:spPr bwMode="auto">
          <a:xfrm flipH="1">
            <a:off x="3419475" y="4005263"/>
            <a:ext cx="792163" cy="792162"/>
          </a:xfrm>
          <a:prstGeom prst="line">
            <a:avLst/>
          </a:prstGeom>
          <a:noFill/>
          <a:ln w="9525">
            <a:solidFill>
              <a:schemeClr val="tx1"/>
            </a:solidFill>
            <a:round/>
            <a:headEnd/>
            <a:tailEnd type="triangle" w="med" len="med"/>
          </a:ln>
        </p:spPr>
        <p:txBody>
          <a:bodyPr/>
          <a:lstStyle/>
          <a:p>
            <a:endParaRPr lang="fr-FR"/>
          </a:p>
        </p:txBody>
      </p:sp>
      <p:sp>
        <p:nvSpPr>
          <p:cNvPr id="35856" name="Line 20"/>
          <p:cNvSpPr>
            <a:spLocks noChangeShapeType="1"/>
          </p:cNvSpPr>
          <p:nvPr/>
        </p:nvSpPr>
        <p:spPr bwMode="auto">
          <a:xfrm>
            <a:off x="5003800" y="4005263"/>
            <a:ext cx="792163" cy="792162"/>
          </a:xfrm>
          <a:prstGeom prst="line">
            <a:avLst/>
          </a:prstGeom>
          <a:noFill/>
          <a:ln w="9525">
            <a:solidFill>
              <a:schemeClr val="tx1"/>
            </a:solidFill>
            <a:round/>
            <a:headEnd/>
            <a:tailEnd type="triangle" w="med" len="med"/>
          </a:ln>
        </p:spPr>
        <p:txBody>
          <a:bodyPr/>
          <a:lstStyle/>
          <a:p>
            <a:endParaRPr lang="fr-FR"/>
          </a:p>
        </p:txBody>
      </p:sp>
      <p:sp>
        <p:nvSpPr>
          <p:cNvPr id="35857" name="Line 21"/>
          <p:cNvSpPr>
            <a:spLocks noChangeShapeType="1"/>
          </p:cNvSpPr>
          <p:nvPr/>
        </p:nvSpPr>
        <p:spPr bwMode="auto">
          <a:xfrm>
            <a:off x="5508625" y="4005263"/>
            <a:ext cx="935038" cy="360362"/>
          </a:xfrm>
          <a:prstGeom prst="line">
            <a:avLst/>
          </a:prstGeom>
          <a:noFill/>
          <a:ln w="9525">
            <a:solidFill>
              <a:schemeClr val="tx1"/>
            </a:solidFill>
            <a:round/>
            <a:headEnd/>
            <a:tailEnd type="triangle" w="med" len="med"/>
          </a:ln>
        </p:spPr>
        <p:txBody>
          <a:bodyPr/>
          <a:lstStyle/>
          <a:p>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b="0">
                <a:solidFill>
                  <a:schemeClr val="bg1"/>
                </a:solidFill>
              </a:rPr>
              <a:t>Workflows</a:t>
            </a:r>
            <a:endParaRPr lang="fr-FR" b="0">
              <a:solidFill>
                <a:schemeClr val="bg1"/>
              </a:solidFill>
            </a:endParaRPr>
          </a:p>
        </p:txBody>
      </p:sp>
      <p:sp>
        <p:nvSpPr>
          <p:cNvPr id="36866" name="Content Placeholder 2"/>
          <p:cNvSpPr>
            <a:spLocks noGrp="1"/>
          </p:cNvSpPr>
          <p:nvPr>
            <p:ph idx="4294967295"/>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6867"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a:latin typeface="Myriad Pro"/>
            </a:endParaRPr>
          </a:p>
          <a:p>
            <a:pPr marL="342900" indent="-342900" eaLnBrk="0" hangingPunct="0">
              <a:spcBef>
                <a:spcPct val="20000"/>
              </a:spcBef>
              <a:buFontTx/>
              <a:buBlip>
                <a:blip r:embed="rId2"/>
              </a:buBlip>
            </a:pPr>
            <a:endParaRPr lang="en-GB" sz="1400">
              <a:latin typeface="Myriad Pro"/>
            </a:endParaRPr>
          </a:p>
          <a:p>
            <a:pPr marL="342900" indent="-342900" eaLnBrk="0" hangingPunct="0">
              <a:spcBef>
                <a:spcPct val="20000"/>
              </a:spcBef>
            </a:pPr>
            <a:endParaRPr lang="en-GB"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buFontTx/>
              <a:buBlip>
                <a:blip r:embed="rId2"/>
              </a:buBlip>
            </a:pPr>
            <a:endParaRPr lang="en-US" sz="1400">
              <a:latin typeface="Myriad Pro"/>
            </a:endParaRPr>
          </a:p>
        </p:txBody>
      </p:sp>
      <p:sp>
        <p:nvSpPr>
          <p:cNvPr id="36868"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a:p>
            <a:pPr marL="342900" indent="-342900" eaLnBrk="0" hangingPunct="0">
              <a:spcBef>
                <a:spcPct val="20000"/>
              </a:spcBef>
              <a:buFontTx/>
              <a:buBlip>
                <a:blip r:embed="rId2"/>
              </a:buBlip>
            </a:pPr>
            <a:r>
              <a:rPr lang="en-US" sz="2200"/>
              <a:t>The Manufacturing module has 3 main workflows</a:t>
            </a:r>
          </a:p>
          <a:p>
            <a:pPr marL="742950" lvl="1" indent="-285750" eaLnBrk="0" hangingPunct="0">
              <a:spcBef>
                <a:spcPct val="20000"/>
              </a:spcBef>
              <a:buFontTx/>
              <a:buChar char="•"/>
            </a:pPr>
            <a:r>
              <a:rPr lang="en-US" sz="2200"/>
              <a:t>ML creation/update by the studio</a:t>
            </a:r>
          </a:p>
          <a:p>
            <a:pPr marL="342900" indent="-342900" eaLnBrk="0" hangingPunct="0">
              <a:spcBef>
                <a:spcPct val="20000"/>
              </a:spcBef>
              <a:buFontTx/>
              <a:buBlip>
                <a:blip r:embed="rId2"/>
              </a:buBlip>
            </a:pPr>
            <a:endParaRPr lang="en-US" sz="2200"/>
          </a:p>
          <a:p>
            <a:pPr marL="342900" indent="-342900" eaLnBrk="0" hangingPunct="0">
              <a:spcBef>
                <a:spcPct val="20000"/>
              </a:spcBef>
              <a:buFontTx/>
              <a:buBlip>
                <a:blip r:embed="rId2"/>
              </a:buBlip>
            </a:pPr>
            <a:endParaRPr lang="en-US" sz="2200"/>
          </a:p>
          <a:p>
            <a:pPr marL="742950" lvl="1" indent="-285750" eaLnBrk="0" hangingPunct="0">
              <a:spcBef>
                <a:spcPct val="20000"/>
              </a:spcBef>
              <a:buFontTx/>
              <a:buChar char="•"/>
            </a:pPr>
            <a:endParaRPr lang="en-US" sz="2200"/>
          </a:p>
          <a:p>
            <a:pPr marL="742950" lvl="1" indent="-285750" eaLnBrk="0" hangingPunct="0">
              <a:spcBef>
                <a:spcPct val="20000"/>
              </a:spcBef>
              <a:buFontTx/>
              <a:buChar char="•"/>
            </a:pPr>
            <a:r>
              <a:rPr lang="en-US" sz="2200"/>
              <a:t>ML customization by the BPs (Custom Processing Profile)</a:t>
            </a:r>
          </a:p>
          <a:p>
            <a:pPr marL="342900" indent="-342900" eaLnBrk="0" hangingPunct="0">
              <a:spcBef>
                <a:spcPct val="20000"/>
              </a:spcBef>
            </a:pPr>
            <a:endParaRPr lang="en-US" sz="2200"/>
          </a:p>
          <a:p>
            <a:pPr marL="342900" indent="-342900" eaLnBrk="0" hangingPunct="0">
              <a:spcBef>
                <a:spcPct val="20000"/>
              </a:spcBef>
              <a:buFontTx/>
              <a:buBlip>
                <a:blip r:embed="rId2"/>
              </a:buBlip>
            </a:pPr>
            <a:endParaRPr lang="en-US" sz="2200"/>
          </a:p>
          <a:p>
            <a:pPr marL="742950" lvl="1" indent="-285750" eaLnBrk="0" hangingPunct="0">
              <a:spcBef>
                <a:spcPct val="20000"/>
              </a:spcBef>
              <a:buFontTx/>
              <a:buChar char="•"/>
            </a:pPr>
            <a:endParaRPr lang="en-US" sz="2200"/>
          </a:p>
          <a:p>
            <a:pPr marL="742950" lvl="1" indent="-285750" eaLnBrk="0" hangingPunct="0">
              <a:spcBef>
                <a:spcPct val="20000"/>
              </a:spcBef>
              <a:buFontTx/>
              <a:buChar char="•"/>
            </a:pPr>
            <a:r>
              <a:rPr lang="en-US" sz="2200"/>
              <a:t>MR Lifecycle</a:t>
            </a:r>
          </a:p>
          <a:p>
            <a:pPr marL="742950" lvl="1" indent="-285750" eaLnBrk="0" hangingPunct="0">
              <a:spcBef>
                <a:spcPct val="20000"/>
              </a:spcBef>
            </a:pPr>
            <a:r>
              <a:rPr lang="en-US" sz="2200"/>
              <a:t>	</a:t>
            </a:r>
          </a:p>
          <a:p>
            <a:pPr marL="342900" indent="-342900" eaLnBrk="0" hangingPunct="0">
              <a:spcBef>
                <a:spcPct val="20000"/>
              </a:spcBef>
              <a:buFontTx/>
              <a:buBlip>
                <a:blip r:embed="rId2"/>
              </a:buBlip>
            </a:pPr>
            <a:endParaRPr lang="en-US" sz="2200"/>
          </a:p>
          <a:p>
            <a:pPr marL="342900" indent="-342900" eaLnBrk="0" hangingPunct="0">
              <a:spcBef>
                <a:spcPct val="20000"/>
              </a:spcBef>
            </a:pPr>
            <a:endParaRPr lang="en-US" sz="2200"/>
          </a:p>
        </p:txBody>
      </p:sp>
      <p:sp>
        <p:nvSpPr>
          <p:cNvPr id="36869" name="AutoShape 7"/>
          <p:cNvSpPr>
            <a:spLocks noChangeArrowheads="1"/>
          </p:cNvSpPr>
          <p:nvPr/>
        </p:nvSpPr>
        <p:spPr bwMode="auto">
          <a:xfrm>
            <a:off x="1835150" y="2133600"/>
            <a:ext cx="1800225" cy="576263"/>
          </a:xfrm>
          <a:prstGeom prst="chevron">
            <a:avLst>
              <a:gd name="adj" fmla="val 60382"/>
            </a:avLst>
          </a:prstGeom>
          <a:noFill/>
          <a:ln w="9525">
            <a:solidFill>
              <a:schemeClr val="tx1"/>
            </a:solidFill>
            <a:miter lim="800000"/>
            <a:headEnd/>
            <a:tailEnd/>
          </a:ln>
        </p:spPr>
        <p:txBody>
          <a:bodyPr wrap="none" anchor="ctr"/>
          <a:lstStyle/>
          <a:p>
            <a:pPr algn="ctr"/>
            <a:r>
              <a:rPr lang="fr-FR" sz="1400"/>
              <a:t>       Studio</a:t>
            </a:r>
          </a:p>
        </p:txBody>
      </p:sp>
      <p:sp>
        <p:nvSpPr>
          <p:cNvPr id="36870" name="AutoShape 11"/>
          <p:cNvSpPr>
            <a:spLocks noChangeArrowheads="1"/>
          </p:cNvSpPr>
          <p:nvPr/>
        </p:nvSpPr>
        <p:spPr bwMode="auto">
          <a:xfrm>
            <a:off x="4860925" y="2133600"/>
            <a:ext cx="1871663" cy="576263"/>
          </a:xfrm>
          <a:prstGeom prst="chevron">
            <a:avLst>
              <a:gd name="adj" fmla="val 62778"/>
            </a:avLst>
          </a:prstGeom>
          <a:noFill/>
          <a:ln w="9525">
            <a:solidFill>
              <a:schemeClr val="tx1"/>
            </a:solidFill>
            <a:miter lim="800000"/>
            <a:headEnd/>
            <a:tailEnd/>
          </a:ln>
        </p:spPr>
        <p:txBody>
          <a:bodyPr wrap="none" anchor="ctr"/>
          <a:lstStyle/>
          <a:p>
            <a:pPr algn="ctr"/>
            <a:r>
              <a:rPr lang="fr-FR" sz="1400"/>
              <a:t>BP config</a:t>
            </a:r>
          </a:p>
        </p:txBody>
      </p:sp>
      <p:sp>
        <p:nvSpPr>
          <p:cNvPr id="36871" name="AutoShape 13"/>
          <p:cNvSpPr>
            <a:spLocks noChangeArrowheads="1"/>
          </p:cNvSpPr>
          <p:nvPr/>
        </p:nvSpPr>
        <p:spPr bwMode="auto">
          <a:xfrm>
            <a:off x="3348038" y="2133600"/>
            <a:ext cx="1800225" cy="576263"/>
          </a:xfrm>
          <a:prstGeom prst="chevron">
            <a:avLst>
              <a:gd name="adj" fmla="val 60382"/>
            </a:avLst>
          </a:prstGeom>
          <a:noFill/>
          <a:ln w="9525">
            <a:solidFill>
              <a:schemeClr val="tx1"/>
            </a:solidFill>
            <a:miter lim="800000"/>
            <a:headEnd/>
            <a:tailEnd/>
          </a:ln>
        </p:spPr>
        <p:txBody>
          <a:bodyPr wrap="none" anchor="ctr"/>
          <a:lstStyle/>
          <a:p>
            <a:pPr algn="ctr"/>
            <a:r>
              <a:rPr lang="fr-FR" sz="1400"/>
              <a:t>          Manufacturing</a:t>
            </a:r>
          </a:p>
        </p:txBody>
      </p:sp>
      <p:sp>
        <p:nvSpPr>
          <p:cNvPr id="36872" name="AutoShape 7"/>
          <p:cNvSpPr>
            <a:spLocks noChangeArrowheads="1"/>
          </p:cNvSpPr>
          <p:nvPr/>
        </p:nvSpPr>
        <p:spPr bwMode="auto">
          <a:xfrm>
            <a:off x="1835150" y="3716338"/>
            <a:ext cx="1800225" cy="576262"/>
          </a:xfrm>
          <a:prstGeom prst="chevron">
            <a:avLst>
              <a:gd name="adj" fmla="val 60382"/>
            </a:avLst>
          </a:prstGeom>
          <a:noFill/>
          <a:ln w="9525">
            <a:solidFill>
              <a:schemeClr val="tx1"/>
            </a:solidFill>
            <a:miter lim="800000"/>
            <a:headEnd/>
            <a:tailEnd/>
          </a:ln>
        </p:spPr>
        <p:txBody>
          <a:bodyPr wrap="none" anchor="ctr"/>
          <a:lstStyle/>
          <a:p>
            <a:pPr algn="ctr"/>
            <a:r>
              <a:rPr lang="fr-FR" sz="1400"/>
              <a:t>       BP config</a:t>
            </a:r>
          </a:p>
        </p:txBody>
      </p:sp>
      <p:sp>
        <p:nvSpPr>
          <p:cNvPr id="36873" name="AutoShape 11"/>
          <p:cNvSpPr>
            <a:spLocks noChangeArrowheads="1"/>
          </p:cNvSpPr>
          <p:nvPr/>
        </p:nvSpPr>
        <p:spPr bwMode="auto">
          <a:xfrm>
            <a:off x="4860925" y="3716338"/>
            <a:ext cx="1871663" cy="576262"/>
          </a:xfrm>
          <a:prstGeom prst="chevron">
            <a:avLst>
              <a:gd name="adj" fmla="val 62778"/>
            </a:avLst>
          </a:prstGeom>
          <a:noFill/>
          <a:ln w="9525">
            <a:solidFill>
              <a:schemeClr val="tx1"/>
            </a:solidFill>
            <a:miter lim="800000"/>
            <a:headEnd/>
            <a:tailEnd/>
          </a:ln>
        </p:spPr>
        <p:txBody>
          <a:bodyPr wrap="none" anchor="ctr"/>
          <a:lstStyle/>
          <a:p>
            <a:pPr algn="ctr"/>
            <a:r>
              <a:rPr lang="fr-FR" sz="1400"/>
              <a:t>BP config</a:t>
            </a:r>
          </a:p>
        </p:txBody>
      </p:sp>
      <p:sp>
        <p:nvSpPr>
          <p:cNvPr id="36874" name="AutoShape 13"/>
          <p:cNvSpPr>
            <a:spLocks noChangeArrowheads="1"/>
          </p:cNvSpPr>
          <p:nvPr/>
        </p:nvSpPr>
        <p:spPr bwMode="auto">
          <a:xfrm>
            <a:off x="3348038" y="3716338"/>
            <a:ext cx="1800225" cy="576262"/>
          </a:xfrm>
          <a:prstGeom prst="chevron">
            <a:avLst>
              <a:gd name="adj" fmla="val 60382"/>
            </a:avLst>
          </a:prstGeom>
          <a:noFill/>
          <a:ln w="9525">
            <a:solidFill>
              <a:schemeClr val="tx1"/>
            </a:solidFill>
            <a:miter lim="800000"/>
            <a:headEnd/>
            <a:tailEnd/>
          </a:ln>
        </p:spPr>
        <p:txBody>
          <a:bodyPr wrap="none" anchor="ctr"/>
          <a:lstStyle/>
          <a:p>
            <a:pPr algn="ctr"/>
            <a:r>
              <a:rPr lang="fr-FR" sz="1400"/>
              <a:t>          Manufacturing</a:t>
            </a:r>
          </a:p>
        </p:txBody>
      </p:sp>
      <p:sp>
        <p:nvSpPr>
          <p:cNvPr id="36875" name="AutoShape 7"/>
          <p:cNvSpPr>
            <a:spLocks noChangeArrowheads="1"/>
          </p:cNvSpPr>
          <p:nvPr/>
        </p:nvSpPr>
        <p:spPr bwMode="auto">
          <a:xfrm>
            <a:off x="468313" y="5300663"/>
            <a:ext cx="1943100" cy="576262"/>
          </a:xfrm>
          <a:prstGeom prst="chevron">
            <a:avLst>
              <a:gd name="adj" fmla="val 60054"/>
            </a:avLst>
          </a:prstGeom>
          <a:noFill/>
          <a:ln w="9525">
            <a:solidFill>
              <a:schemeClr val="tx1"/>
            </a:solidFill>
            <a:miter lim="800000"/>
            <a:headEnd/>
            <a:tailEnd/>
          </a:ln>
        </p:spPr>
        <p:txBody>
          <a:bodyPr wrap="none" anchor="ctr"/>
          <a:lstStyle/>
          <a:p>
            <a:pPr algn="ctr"/>
            <a:r>
              <a:rPr lang="fr-FR" sz="1400"/>
              <a:t>          Provisioning or Hal</a:t>
            </a:r>
          </a:p>
        </p:txBody>
      </p:sp>
      <p:sp>
        <p:nvSpPr>
          <p:cNvPr id="36876" name="AutoShape 13"/>
          <p:cNvSpPr>
            <a:spLocks noChangeArrowheads="1"/>
          </p:cNvSpPr>
          <p:nvPr/>
        </p:nvSpPr>
        <p:spPr bwMode="auto">
          <a:xfrm>
            <a:off x="2124075" y="5300663"/>
            <a:ext cx="1800225" cy="576262"/>
          </a:xfrm>
          <a:prstGeom prst="chevron">
            <a:avLst>
              <a:gd name="adj" fmla="val 60382"/>
            </a:avLst>
          </a:prstGeom>
          <a:noFill/>
          <a:ln w="9525">
            <a:solidFill>
              <a:schemeClr val="tx1"/>
            </a:solidFill>
            <a:miter lim="800000"/>
            <a:headEnd/>
            <a:tailEnd/>
          </a:ln>
        </p:spPr>
        <p:txBody>
          <a:bodyPr wrap="none" anchor="ctr"/>
          <a:lstStyle/>
          <a:p>
            <a:pPr algn="ctr"/>
            <a:r>
              <a:rPr lang="fr-FR" sz="1400"/>
              <a:t>          Manufacturing</a:t>
            </a:r>
          </a:p>
        </p:txBody>
      </p:sp>
      <p:sp>
        <p:nvSpPr>
          <p:cNvPr id="36877" name="AutoShape 7"/>
          <p:cNvSpPr>
            <a:spLocks noChangeArrowheads="1"/>
          </p:cNvSpPr>
          <p:nvPr/>
        </p:nvSpPr>
        <p:spPr bwMode="auto">
          <a:xfrm>
            <a:off x="6659563" y="5300663"/>
            <a:ext cx="1943100" cy="576262"/>
          </a:xfrm>
          <a:prstGeom prst="chevron">
            <a:avLst>
              <a:gd name="adj" fmla="val 65175"/>
            </a:avLst>
          </a:prstGeom>
          <a:noFill/>
          <a:ln w="9525">
            <a:solidFill>
              <a:schemeClr val="tx1"/>
            </a:solidFill>
            <a:miter lim="800000"/>
            <a:headEnd/>
            <a:tailEnd/>
          </a:ln>
        </p:spPr>
        <p:txBody>
          <a:bodyPr wrap="none" anchor="ctr"/>
          <a:lstStyle/>
          <a:p>
            <a:pPr algn="ctr"/>
            <a:r>
              <a:rPr lang="fr-FR" sz="1400"/>
              <a:t>          Provisioning or Hal</a:t>
            </a:r>
          </a:p>
        </p:txBody>
      </p:sp>
      <p:sp>
        <p:nvSpPr>
          <p:cNvPr id="36878" name="AutoShape 13"/>
          <p:cNvSpPr>
            <a:spLocks noChangeArrowheads="1"/>
          </p:cNvSpPr>
          <p:nvPr/>
        </p:nvSpPr>
        <p:spPr bwMode="auto">
          <a:xfrm>
            <a:off x="5148263" y="5300663"/>
            <a:ext cx="1800225" cy="576262"/>
          </a:xfrm>
          <a:prstGeom prst="chevron">
            <a:avLst>
              <a:gd name="adj" fmla="val 60382"/>
            </a:avLst>
          </a:prstGeom>
          <a:noFill/>
          <a:ln w="9525">
            <a:solidFill>
              <a:schemeClr val="tx1"/>
            </a:solidFill>
            <a:miter lim="800000"/>
            <a:headEnd/>
            <a:tailEnd/>
          </a:ln>
        </p:spPr>
        <p:txBody>
          <a:bodyPr wrap="none" anchor="ctr"/>
          <a:lstStyle/>
          <a:p>
            <a:pPr algn="ctr"/>
            <a:r>
              <a:rPr lang="fr-FR" sz="1400"/>
              <a:t>          Manufacturing</a:t>
            </a:r>
          </a:p>
        </p:txBody>
      </p:sp>
      <p:sp>
        <p:nvSpPr>
          <p:cNvPr id="36879" name="AutoShape 13"/>
          <p:cNvSpPr>
            <a:spLocks noChangeArrowheads="1"/>
          </p:cNvSpPr>
          <p:nvPr/>
        </p:nvSpPr>
        <p:spPr bwMode="auto">
          <a:xfrm>
            <a:off x="3635375" y="5300663"/>
            <a:ext cx="1800225" cy="576262"/>
          </a:xfrm>
          <a:prstGeom prst="chevron">
            <a:avLst>
              <a:gd name="adj" fmla="val 60382"/>
            </a:avLst>
          </a:prstGeom>
          <a:noFill/>
          <a:ln w="9525">
            <a:solidFill>
              <a:schemeClr val="tx1"/>
            </a:solidFill>
            <a:miter lim="800000"/>
            <a:headEnd/>
            <a:tailEnd/>
          </a:ln>
        </p:spPr>
        <p:txBody>
          <a:bodyPr wrap="none" anchor="ctr"/>
          <a:lstStyle/>
          <a:p>
            <a:pPr algn="ctr"/>
            <a:r>
              <a:rPr lang="fr-FR" sz="1400"/>
              <a:t>          Transcoder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b="0">
                <a:solidFill>
                  <a:schemeClr val="bg1"/>
                </a:solidFill>
              </a:rPr>
              <a:t>Module dependencies</a:t>
            </a:r>
            <a:endParaRPr lang="fr-FR" b="0">
              <a:solidFill>
                <a:schemeClr val="bg1"/>
              </a:solidFill>
            </a:endParaRPr>
          </a:p>
        </p:txBody>
      </p:sp>
      <p:sp>
        <p:nvSpPr>
          <p:cNvPr id="37890" name="Content Placeholder 2"/>
          <p:cNvSpPr>
            <a:spLocks noGrp="1"/>
          </p:cNvSpPr>
          <p:nvPr>
            <p:ph idx="4294967295"/>
          </p:nvPr>
        </p:nvSpPr>
        <p:spPr>
          <a:xfrm>
            <a:off x="0" y="908050"/>
            <a:ext cx="9144000" cy="576263"/>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7891" name="Text Box 5"/>
          <p:cNvSpPr txBox="1">
            <a:spLocks noChangeArrowheads="1"/>
          </p:cNvSpPr>
          <p:nvPr/>
        </p:nvSpPr>
        <p:spPr bwMode="auto">
          <a:xfrm>
            <a:off x="2844800" y="3644900"/>
            <a:ext cx="3455988" cy="588963"/>
          </a:xfrm>
          <a:prstGeom prst="rect">
            <a:avLst/>
          </a:prstGeom>
          <a:noFill/>
          <a:ln w="9525">
            <a:solidFill>
              <a:schemeClr val="tx1"/>
            </a:solidFill>
            <a:miter lim="800000"/>
            <a:headEnd/>
            <a:tailEnd/>
          </a:ln>
        </p:spPr>
        <p:txBody>
          <a:bodyPr>
            <a:spAutoFit/>
          </a:bodyPr>
          <a:lstStyle/>
          <a:p>
            <a:pPr algn="ctr">
              <a:spcBef>
                <a:spcPct val="50000"/>
              </a:spcBef>
            </a:pPr>
            <a:r>
              <a:rPr lang="fr-FR" sz="3200"/>
              <a:t>Manufacturing</a:t>
            </a:r>
          </a:p>
        </p:txBody>
      </p:sp>
      <p:sp>
        <p:nvSpPr>
          <p:cNvPr id="37892" name="Text Box 12"/>
          <p:cNvSpPr txBox="1">
            <a:spLocks noChangeArrowheads="1"/>
          </p:cNvSpPr>
          <p:nvPr/>
        </p:nvSpPr>
        <p:spPr bwMode="auto">
          <a:xfrm>
            <a:off x="2413000" y="1700213"/>
            <a:ext cx="2087563" cy="376237"/>
          </a:xfrm>
          <a:prstGeom prst="rect">
            <a:avLst/>
          </a:prstGeom>
          <a:noFill/>
          <a:ln w="9525">
            <a:solidFill>
              <a:schemeClr val="tx1"/>
            </a:solidFill>
            <a:miter lim="800000"/>
            <a:headEnd/>
            <a:tailEnd/>
          </a:ln>
        </p:spPr>
        <p:txBody>
          <a:bodyPr>
            <a:spAutoFit/>
          </a:bodyPr>
          <a:lstStyle/>
          <a:p>
            <a:pPr algn="ctr">
              <a:spcBef>
                <a:spcPct val="50000"/>
              </a:spcBef>
            </a:pPr>
            <a:r>
              <a:rPr lang="fr-FR" sz="1800"/>
              <a:t>Distribution</a:t>
            </a:r>
          </a:p>
        </p:txBody>
      </p:sp>
      <p:sp>
        <p:nvSpPr>
          <p:cNvPr id="37893" name="Text Box 13"/>
          <p:cNvSpPr txBox="1">
            <a:spLocks noChangeArrowheads="1"/>
          </p:cNvSpPr>
          <p:nvPr/>
        </p:nvSpPr>
        <p:spPr bwMode="auto">
          <a:xfrm>
            <a:off x="6732588" y="1700213"/>
            <a:ext cx="2087562" cy="376237"/>
          </a:xfrm>
          <a:prstGeom prst="rect">
            <a:avLst/>
          </a:prstGeom>
          <a:noFill/>
          <a:ln w="9525">
            <a:solidFill>
              <a:schemeClr val="tx1"/>
            </a:solidFill>
            <a:miter lim="800000"/>
            <a:headEnd/>
            <a:tailEnd/>
          </a:ln>
        </p:spPr>
        <p:txBody>
          <a:bodyPr>
            <a:spAutoFit/>
          </a:bodyPr>
          <a:lstStyle/>
          <a:p>
            <a:pPr algn="ctr">
              <a:spcBef>
                <a:spcPct val="50000"/>
              </a:spcBef>
            </a:pPr>
            <a:r>
              <a:rPr lang="fr-FR" sz="1800"/>
              <a:t>Asset Management</a:t>
            </a:r>
          </a:p>
        </p:txBody>
      </p:sp>
      <p:sp>
        <p:nvSpPr>
          <p:cNvPr id="37894" name="Text Box 14"/>
          <p:cNvSpPr txBox="1">
            <a:spLocks noChangeArrowheads="1"/>
          </p:cNvSpPr>
          <p:nvPr/>
        </p:nvSpPr>
        <p:spPr bwMode="auto">
          <a:xfrm>
            <a:off x="252413" y="1700213"/>
            <a:ext cx="2087562" cy="376237"/>
          </a:xfrm>
          <a:prstGeom prst="rect">
            <a:avLst/>
          </a:prstGeom>
          <a:noFill/>
          <a:ln w="9525">
            <a:solidFill>
              <a:schemeClr val="tx1"/>
            </a:solidFill>
            <a:miter lim="800000"/>
            <a:headEnd/>
            <a:tailEnd/>
          </a:ln>
        </p:spPr>
        <p:txBody>
          <a:bodyPr>
            <a:spAutoFit/>
          </a:bodyPr>
          <a:lstStyle/>
          <a:p>
            <a:pPr algn="ctr">
              <a:spcBef>
                <a:spcPct val="50000"/>
              </a:spcBef>
            </a:pPr>
            <a:r>
              <a:rPr lang="fr-FR" sz="1800"/>
              <a:t>BP Configuration</a:t>
            </a:r>
          </a:p>
        </p:txBody>
      </p:sp>
      <p:sp>
        <p:nvSpPr>
          <p:cNvPr id="37895" name="Text Box 16"/>
          <p:cNvSpPr txBox="1">
            <a:spLocks noChangeArrowheads="1"/>
          </p:cNvSpPr>
          <p:nvPr/>
        </p:nvSpPr>
        <p:spPr bwMode="auto">
          <a:xfrm>
            <a:off x="1476375" y="5284788"/>
            <a:ext cx="2663825" cy="376237"/>
          </a:xfrm>
          <a:prstGeom prst="rect">
            <a:avLst/>
          </a:prstGeom>
          <a:noFill/>
          <a:ln w="9525">
            <a:solidFill>
              <a:schemeClr val="tx1"/>
            </a:solidFill>
            <a:miter lim="800000"/>
            <a:headEnd/>
            <a:tailEnd/>
          </a:ln>
        </p:spPr>
        <p:txBody>
          <a:bodyPr>
            <a:spAutoFit/>
          </a:bodyPr>
          <a:lstStyle/>
          <a:p>
            <a:pPr algn="ctr">
              <a:spcBef>
                <a:spcPct val="50000"/>
              </a:spcBef>
            </a:pPr>
            <a:r>
              <a:rPr lang="fr-FR" sz="1800"/>
              <a:t>SDK</a:t>
            </a:r>
          </a:p>
        </p:txBody>
      </p:sp>
      <p:sp>
        <p:nvSpPr>
          <p:cNvPr id="37896" name="Line 22"/>
          <p:cNvSpPr>
            <a:spLocks noChangeShapeType="1"/>
          </p:cNvSpPr>
          <p:nvPr/>
        </p:nvSpPr>
        <p:spPr bwMode="auto">
          <a:xfrm>
            <a:off x="5148263" y="4221163"/>
            <a:ext cx="1008062" cy="1079500"/>
          </a:xfrm>
          <a:prstGeom prst="line">
            <a:avLst/>
          </a:prstGeom>
          <a:noFill/>
          <a:ln w="9525">
            <a:solidFill>
              <a:schemeClr val="tx1"/>
            </a:solidFill>
            <a:prstDash val="lgDash"/>
            <a:round/>
            <a:headEnd/>
            <a:tailEnd type="triangle" w="med" len="med"/>
          </a:ln>
        </p:spPr>
        <p:txBody>
          <a:bodyPr/>
          <a:lstStyle/>
          <a:p>
            <a:endParaRPr lang="fr-FR"/>
          </a:p>
        </p:txBody>
      </p:sp>
      <p:sp>
        <p:nvSpPr>
          <p:cNvPr id="37897" name="Line 23"/>
          <p:cNvSpPr>
            <a:spLocks noChangeShapeType="1"/>
          </p:cNvSpPr>
          <p:nvPr/>
        </p:nvSpPr>
        <p:spPr bwMode="auto">
          <a:xfrm flipH="1">
            <a:off x="2843213" y="4221163"/>
            <a:ext cx="1152525" cy="1079500"/>
          </a:xfrm>
          <a:prstGeom prst="line">
            <a:avLst/>
          </a:prstGeom>
          <a:noFill/>
          <a:ln w="9525">
            <a:solidFill>
              <a:schemeClr val="tx1"/>
            </a:solidFill>
            <a:round/>
            <a:headEnd/>
            <a:tailEnd type="triangle" w="med" len="med"/>
          </a:ln>
        </p:spPr>
        <p:txBody>
          <a:bodyPr/>
          <a:lstStyle/>
          <a:p>
            <a:endParaRPr lang="fr-FR"/>
          </a:p>
        </p:txBody>
      </p:sp>
      <p:sp>
        <p:nvSpPr>
          <p:cNvPr id="37898" name="Text Box 12"/>
          <p:cNvSpPr txBox="1">
            <a:spLocks noChangeArrowheads="1"/>
          </p:cNvSpPr>
          <p:nvPr/>
        </p:nvSpPr>
        <p:spPr bwMode="auto">
          <a:xfrm>
            <a:off x="4573588" y="1700213"/>
            <a:ext cx="2087562" cy="376237"/>
          </a:xfrm>
          <a:prstGeom prst="rect">
            <a:avLst/>
          </a:prstGeom>
          <a:noFill/>
          <a:ln w="9525">
            <a:solidFill>
              <a:schemeClr val="tx1"/>
            </a:solidFill>
            <a:miter lim="800000"/>
            <a:headEnd/>
            <a:tailEnd/>
          </a:ln>
        </p:spPr>
        <p:txBody>
          <a:bodyPr>
            <a:spAutoFit/>
          </a:bodyPr>
          <a:lstStyle/>
          <a:p>
            <a:pPr algn="ctr">
              <a:spcBef>
                <a:spcPct val="50000"/>
              </a:spcBef>
            </a:pPr>
            <a:r>
              <a:rPr lang="fr-FR" sz="1800"/>
              <a:t>Provisioning</a:t>
            </a:r>
          </a:p>
        </p:txBody>
      </p:sp>
      <p:sp>
        <p:nvSpPr>
          <p:cNvPr id="37899" name="Text Box 14"/>
          <p:cNvSpPr txBox="1">
            <a:spLocks noChangeArrowheads="1"/>
          </p:cNvSpPr>
          <p:nvPr/>
        </p:nvSpPr>
        <p:spPr bwMode="auto">
          <a:xfrm>
            <a:off x="180975" y="1125538"/>
            <a:ext cx="8712200" cy="1201737"/>
          </a:xfrm>
          <a:prstGeom prst="rect">
            <a:avLst/>
          </a:prstGeom>
          <a:noFill/>
          <a:ln w="9525">
            <a:solidFill>
              <a:schemeClr val="tx1"/>
            </a:solidFill>
            <a:miter lim="800000"/>
            <a:headEnd/>
            <a:tailEnd/>
          </a:ln>
        </p:spPr>
        <p:txBody>
          <a:bodyPr>
            <a:spAutoFit/>
          </a:bodyPr>
          <a:lstStyle/>
          <a:p>
            <a:pPr algn="ctr">
              <a:spcBef>
                <a:spcPct val="50000"/>
              </a:spcBef>
            </a:pPr>
            <a:r>
              <a:rPr lang="fr-FR" sz="1800"/>
              <a:t>DSC</a:t>
            </a:r>
          </a:p>
          <a:p>
            <a:pPr algn="ctr">
              <a:spcBef>
                <a:spcPct val="50000"/>
              </a:spcBef>
            </a:pPr>
            <a:endParaRPr lang="fr-FR" sz="1800"/>
          </a:p>
          <a:p>
            <a:pPr algn="ctr">
              <a:spcBef>
                <a:spcPct val="50000"/>
              </a:spcBef>
            </a:pPr>
            <a:endParaRPr lang="fr-FR" sz="1800"/>
          </a:p>
        </p:txBody>
      </p:sp>
      <p:sp>
        <p:nvSpPr>
          <p:cNvPr id="37900" name="Line 18"/>
          <p:cNvSpPr>
            <a:spLocks noChangeShapeType="1"/>
          </p:cNvSpPr>
          <p:nvPr/>
        </p:nvSpPr>
        <p:spPr bwMode="auto">
          <a:xfrm>
            <a:off x="4572000" y="2349500"/>
            <a:ext cx="0" cy="1295400"/>
          </a:xfrm>
          <a:prstGeom prst="line">
            <a:avLst/>
          </a:prstGeom>
          <a:noFill/>
          <a:ln w="9525">
            <a:solidFill>
              <a:schemeClr val="tx1"/>
            </a:solidFill>
            <a:round/>
            <a:headEnd type="triangle" w="med" len="med"/>
            <a:tailEnd/>
          </a:ln>
        </p:spPr>
        <p:txBody>
          <a:bodyPr/>
          <a:lstStyle/>
          <a:p>
            <a:endParaRPr lang="fr-FR"/>
          </a:p>
        </p:txBody>
      </p:sp>
      <p:sp>
        <p:nvSpPr>
          <p:cNvPr id="37901" name="Line 22"/>
          <p:cNvSpPr>
            <a:spLocks noChangeShapeType="1"/>
          </p:cNvSpPr>
          <p:nvPr/>
        </p:nvSpPr>
        <p:spPr bwMode="auto">
          <a:xfrm>
            <a:off x="4284663" y="2781300"/>
            <a:ext cx="574675" cy="431800"/>
          </a:xfrm>
          <a:prstGeom prst="line">
            <a:avLst/>
          </a:prstGeom>
          <a:noFill/>
          <a:ln w="38100">
            <a:solidFill>
              <a:schemeClr val="tx1"/>
            </a:solidFill>
            <a:round/>
            <a:headEnd/>
            <a:tailEnd/>
          </a:ln>
        </p:spPr>
        <p:txBody>
          <a:bodyPr/>
          <a:lstStyle/>
          <a:p>
            <a:endParaRPr lang="fr-FR"/>
          </a:p>
        </p:txBody>
      </p:sp>
      <p:sp>
        <p:nvSpPr>
          <p:cNvPr id="37902" name="Line 23"/>
          <p:cNvSpPr>
            <a:spLocks noChangeShapeType="1"/>
          </p:cNvSpPr>
          <p:nvPr/>
        </p:nvSpPr>
        <p:spPr bwMode="auto">
          <a:xfrm flipV="1">
            <a:off x="4284663" y="2781300"/>
            <a:ext cx="574675" cy="431800"/>
          </a:xfrm>
          <a:prstGeom prst="line">
            <a:avLst/>
          </a:prstGeom>
          <a:noFill/>
          <a:ln w="38100">
            <a:solidFill>
              <a:schemeClr val="tx1"/>
            </a:solidFill>
            <a:round/>
            <a:headEnd/>
            <a:tailEnd/>
          </a:ln>
        </p:spPr>
        <p:txBody>
          <a:bodyPr/>
          <a:lstStyle/>
          <a:p>
            <a:endParaRPr lang="fr-FR"/>
          </a:p>
        </p:txBody>
      </p:sp>
      <p:sp>
        <p:nvSpPr>
          <p:cNvPr id="37903" name="Text Box 15"/>
          <p:cNvSpPr txBox="1">
            <a:spLocks noChangeArrowheads="1"/>
          </p:cNvSpPr>
          <p:nvPr/>
        </p:nvSpPr>
        <p:spPr bwMode="auto">
          <a:xfrm>
            <a:off x="4787900" y="5300663"/>
            <a:ext cx="2663825" cy="376237"/>
          </a:xfrm>
          <a:prstGeom prst="rect">
            <a:avLst/>
          </a:prstGeom>
          <a:noFill/>
          <a:ln w="9525">
            <a:solidFill>
              <a:schemeClr val="tx1"/>
            </a:solidFill>
            <a:miter lim="800000"/>
            <a:headEnd/>
            <a:tailEnd/>
          </a:ln>
        </p:spPr>
        <p:txBody>
          <a:bodyPr>
            <a:spAutoFit/>
          </a:bodyPr>
          <a:lstStyle/>
          <a:p>
            <a:pPr algn="ctr">
              <a:spcBef>
                <a:spcPct val="50000"/>
              </a:spcBef>
            </a:pPr>
            <a:r>
              <a:rPr lang="fr-FR" sz="1800"/>
              <a:t>Alchemy</a:t>
            </a:r>
          </a:p>
        </p:txBody>
      </p:sp>
      <p:sp>
        <p:nvSpPr>
          <p:cNvPr id="37904" name="Text Box 27"/>
          <p:cNvSpPr txBox="1">
            <a:spLocks noChangeArrowheads="1"/>
          </p:cNvSpPr>
          <p:nvPr/>
        </p:nvSpPr>
        <p:spPr bwMode="auto">
          <a:xfrm>
            <a:off x="5940425" y="4518025"/>
            <a:ext cx="2855913" cy="639763"/>
          </a:xfrm>
          <a:prstGeom prst="rect">
            <a:avLst/>
          </a:prstGeom>
          <a:noFill/>
          <a:ln w="9525">
            <a:noFill/>
            <a:miter lim="800000"/>
            <a:headEnd/>
            <a:tailEnd/>
          </a:ln>
        </p:spPr>
        <p:txBody>
          <a:bodyPr wrap="none">
            <a:spAutoFit/>
          </a:bodyPr>
          <a:lstStyle/>
          <a:p>
            <a:r>
              <a:rPr lang="fr-FR" sz="1200"/>
              <a:t>Alchemy is an external application called</a:t>
            </a:r>
          </a:p>
          <a:p>
            <a:r>
              <a:rPr lang="fr-FR" sz="1200"/>
              <a:t>by the manufacturing-transcoder-alchemy</a:t>
            </a:r>
          </a:p>
          <a:p>
            <a:r>
              <a:rPr lang="fr-FR" sz="1200"/>
              <a:t>sub-module of the manufacturing</a:t>
            </a:r>
          </a:p>
        </p:txBody>
      </p:sp>
      <p:sp>
        <p:nvSpPr>
          <p:cNvPr id="37905" name="Text Box 27"/>
          <p:cNvSpPr txBox="1">
            <a:spLocks noChangeArrowheads="1"/>
          </p:cNvSpPr>
          <p:nvPr/>
        </p:nvSpPr>
        <p:spPr bwMode="auto">
          <a:xfrm>
            <a:off x="4884738" y="2867025"/>
            <a:ext cx="1631950" cy="274638"/>
          </a:xfrm>
          <a:prstGeom prst="rect">
            <a:avLst/>
          </a:prstGeom>
          <a:noFill/>
          <a:ln w="9525">
            <a:noFill/>
            <a:miter lim="800000"/>
            <a:headEnd/>
            <a:tailEnd/>
          </a:ln>
        </p:spPr>
        <p:txBody>
          <a:bodyPr wrap="none">
            <a:spAutoFit/>
          </a:bodyPr>
          <a:lstStyle/>
          <a:p>
            <a:r>
              <a:rPr lang="fr-FR" sz="1200"/>
              <a:t>No dependency to DSC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Business Objects - general</a:t>
            </a:r>
          </a:p>
          <a:p>
            <a:r>
              <a:rPr lang="en-US" sz="2400" b="0">
                <a:solidFill>
                  <a:schemeClr val="bg1"/>
                </a:solidFill>
              </a:rPr>
              <a:t>Sl 1/5</a:t>
            </a:r>
            <a:endParaRPr lang="fr-FR" b="0">
              <a:solidFill>
                <a:schemeClr val="bg1"/>
              </a:solidFill>
            </a:endParaRPr>
          </a:p>
        </p:txBody>
      </p:sp>
      <p:sp>
        <p:nvSpPr>
          <p:cNvPr id="38914" name="Content Placeholder 2"/>
          <p:cNvSpPr>
            <a:spLocks noGrp="1"/>
          </p:cNvSpPr>
          <p:nvPr>
            <p:ph idx="4294967295"/>
          </p:nvPr>
        </p:nvSpPr>
        <p:spPr>
          <a:xfrm>
            <a:off x="0" y="908050"/>
            <a:ext cx="9144000" cy="576263"/>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8915" name="Line 17"/>
          <p:cNvSpPr>
            <a:spLocks noChangeShapeType="1"/>
          </p:cNvSpPr>
          <p:nvPr/>
        </p:nvSpPr>
        <p:spPr bwMode="auto">
          <a:xfrm>
            <a:off x="4572000" y="1125538"/>
            <a:ext cx="0" cy="5256212"/>
          </a:xfrm>
          <a:prstGeom prst="line">
            <a:avLst/>
          </a:prstGeom>
          <a:noFill/>
          <a:ln w="9525">
            <a:solidFill>
              <a:schemeClr val="tx1"/>
            </a:solidFill>
            <a:round/>
            <a:headEnd/>
            <a:tailEnd/>
          </a:ln>
        </p:spPr>
        <p:txBody>
          <a:bodyPr/>
          <a:lstStyle/>
          <a:p>
            <a:endParaRPr lang="fr-FR"/>
          </a:p>
        </p:txBody>
      </p:sp>
      <p:sp>
        <p:nvSpPr>
          <p:cNvPr id="38916" name="Content Placeholder 2"/>
          <p:cNvSpPr>
            <a:spLocks/>
          </p:cNvSpPr>
          <p:nvPr/>
        </p:nvSpPr>
        <p:spPr bwMode="auto">
          <a:xfrm>
            <a:off x="0" y="1700213"/>
            <a:ext cx="4572000" cy="2232025"/>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Manufacturing Line</a:t>
            </a:r>
          </a:p>
          <a:p>
            <a:pPr marL="742950" lvl="1" indent="-285750" eaLnBrk="0" hangingPunct="0">
              <a:spcBef>
                <a:spcPct val="20000"/>
              </a:spcBef>
              <a:buFontTx/>
              <a:buChar char="•"/>
            </a:pPr>
            <a:r>
              <a:rPr lang="en-US" sz="1800" b="0"/>
              <a:t>Master / Template / Custom / Identity</a:t>
            </a:r>
          </a:p>
          <a:p>
            <a:pPr marL="342900" indent="-342900" eaLnBrk="0" hangingPunct="0">
              <a:spcBef>
                <a:spcPct val="20000"/>
              </a:spcBef>
              <a:buFontTx/>
              <a:buBlip>
                <a:blip r:embed="rId2"/>
              </a:buBlip>
            </a:pPr>
            <a:r>
              <a:rPr lang="en-US" sz="2200"/>
              <a:t>Unit Definition</a:t>
            </a:r>
          </a:p>
          <a:p>
            <a:pPr marL="742950" lvl="1" indent="-285750" eaLnBrk="0" hangingPunct="0">
              <a:spcBef>
                <a:spcPct val="20000"/>
              </a:spcBef>
              <a:buFontTx/>
              <a:buChar char="•"/>
            </a:pPr>
            <a:r>
              <a:rPr lang="en-US" sz="1800" b="0"/>
              <a:t>From Alchemy / Metamodel</a:t>
            </a:r>
          </a:p>
          <a:p>
            <a:pPr marL="342900" indent="-342900" eaLnBrk="0" hangingPunct="0">
              <a:spcBef>
                <a:spcPct val="20000"/>
              </a:spcBef>
              <a:buFontTx/>
              <a:buBlip>
                <a:blip r:embed="rId2"/>
              </a:buBlip>
            </a:pPr>
            <a:r>
              <a:rPr lang="en-US" sz="2200"/>
              <a:t>Unit</a:t>
            </a:r>
          </a:p>
          <a:p>
            <a:pPr marL="742950" lvl="1" indent="-285750" eaLnBrk="0" hangingPunct="0">
              <a:spcBef>
                <a:spcPct val="20000"/>
              </a:spcBef>
              <a:buFontTx/>
              <a:buChar char="•"/>
            </a:pPr>
            <a:r>
              <a:rPr lang="en-US" sz="1800" b="0"/>
              <a:t>Format / DSPU / DRM / Unit Template</a:t>
            </a:r>
          </a:p>
        </p:txBody>
      </p:sp>
      <p:sp>
        <p:nvSpPr>
          <p:cNvPr id="38917" name="Content Placeholder 2"/>
          <p:cNvSpPr>
            <a:spLocks/>
          </p:cNvSpPr>
          <p:nvPr/>
        </p:nvSpPr>
        <p:spPr bwMode="auto">
          <a:xfrm>
            <a:off x="4572000" y="1773238"/>
            <a:ext cx="4572000" cy="2232025"/>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a:t>Manufacturing Request</a:t>
            </a:r>
          </a:p>
          <a:p>
            <a:pPr marL="742950" lvl="1" indent="-285750" eaLnBrk="0" hangingPunct="0">
              <a:spcBef>
                <a:spcPct val="20000"/>
              </a:spcBef>
              <a:buFontTx/>
              <a:buChar char="•"/>
            </a:pPr>
            <a:r>
              <a:rPr lang="en-US" sz="1800" b="0"/>
              <a:t>Provisioning (PMR)</a:t>
            </a:r>
          </a:p>
          <a:p>
            <a:pPr marL="742950" lvl="1" indent="-285750" eaLnBrk="0" hangingPunct="0">
              <a:spcBef>
                <a:spcPct val="20000"/>
              </a:spcBef>
              <a:buFontTx/>
              <a:buChar char="•"/>
            </a:pPr>
            <a:r>
              <a:rPr lang="en-US" sz="1800" b="0"/>
              <a:t>Hal (HALMR)</a:t>
            </a:r>
            <a:endParaRPr lang="en-US" sz="2200"/>
          </a:p>
          <a:p>
            <a:pPr marL="342900" indent="-342900" eaLnBrk="0" hangingPunct="0">
              <a:spcBef>
                <a:spcPct val="20000"/>
              </a:spcBef>
              <a:buFontTx/>
              <a:buBlip>
                <a:blip r:embed="rId2"/>
              </a:buBlip>
            </a:pPr>
            <a:r>
              <a:rPr lang="en-US" sz="2200"/>
              <a:t>Capability</a:t>
            </a:r>
          </a:p>
          <a:p>
            <a:pPr marL="742950" lvl="1" indent="-285750" eaLnBrk="0" hangingPunct="0">
              <a:spcBef>
                <a:spcPct val="20000"/>
              </a:spcBef>
              <a:buFontTx/>
              <a:buChar char="•"/>
            </a:pPr>
            <a:r>
              <a:rPr lang="en-US" sz="1800" b="0"/>
              <a:t>Media type / Content type</a:t>
            </a:r>
          </a:p>
          <a:p>
            <a:pPr marL="342900" indent="-342900" eaLnBrk="0" hangingPunct="0">
              <a:spcBef>
                <a:spcPct val="20000"/>
              </a:spcBef>
              <a:buFontTx/>
              <a:buBlip>
                <a:blip r:embed="rId2"/>
              </a:buBlip>
            </a:pPr>
            <a:r>
              <a:rPr lang="en-US" sz="2200"/>
              <a:t>Transcoder Definition</a:t>
            </a:r>
          </a:p>
          <a:p>
            <a:pPr marL="742950" lvl="1" indent="-285750" eaLnBrk="0" hangingPunct="0">
              <a:spcBef>
                <a:spcPct val="20000"/>
              </a:spcBef>
              <a:buFontTx/>
              <a:buChar char="•"/>
            </a:pPr>
            <a:r>
              <a:rPr lang="en-US" sz="1800" b="0"/>
              <a:t>{capabilities}</a:t>
            </a:r>
          </a:p>
          <a:p>
            <a:pPr marL="342900" indent="-342900" eaLnBrk="0" hangingPunct="0">
              <a:spcBef>
                <a:spcPct val="20000"/>
              </a:spcBef>
              <a:buFontTx/>
              <a:buBlip>
                <a:blip r:embed="rId2"/>
              </a:buBlip>
            </a:pPr>
            <a:r>
              <a:rPr lang="en-US" sz="2200"/>
              <a:t>Transcoder</a:t>
            </a:r>
          </a:p>
          <a:p>
            <a:pPr marL="742950" lvl="1" indent="-285750" eaLnBrk="0" hangingPunct="0">
              <a:spcBef>
                <a:spcPct val="20000"/>
              </a:spcBef>
              <a:buFontTx/>
              <a:buChar char="•"/>
            </a:pPr>
            <a:r>
              <a:rPr lang="en-US" sz="1800" b="0"/>
              <a:t>Alchemy/Dummy</a:t>
            </a:r>
          </a:p>
          <a:p>
            <a:pPr marL="342900" indent="-342900" eaLnBrk="0" hangingPunct="0">
              <a:spcBef>
                <a:spcPct val="20000"/>
              </a:spcBef>
              <a:buFontTx/>
              <a:buBlip>
                <a:blip r:embed="rId2"/>
              </a:buBlip>
            </a:pPr>
            <a:r>
              <a:rPr lang="en-US" sz="2200"/>
              <a:t>Consumer</a:t>
            </a:r>
          </a:p>
          <a:p>
            <a:pPr marL="742950" lvl="1" indent="-285750" eaLnBrk="0" hangingPunct="0">
              <a:spcBef>
                <a:spcPct val="20000"/>
              </a:spcBef>
              <a:buFontTx/>
              <a:buChar char="•"/>
            </a:pPr>
            <a:r>
              <a:rPr lang="en-US" sz="1800" b="0"/>
              <a:t>Definition + Transcoder</a:t>
            </a:r>
          </a:p>
        </p:txBody>
      </p:sp>
      <p:sp>
        <p:nvSpPr>
          <p:cNvPr id="48152" name="Oval 24"/>
          <p:cNvSpPr>
            <a:spLocks noChangeArrowheads="1"/>
          </p:cNvSpPr>
          <p:nvPr/>
        </p:nvSpPr>
        <p:spPr bwMode="auto">
          <a:xfrm>
            <a:off x="754063" y="1125538"/>
            <a:ext cx="3097212" cy="647700"/>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Manufacturing Lines</a:t>
            </a:r>
          </a:p>
        </p:txBody>
      </p:sp>
      <p:sp>
        <p:nvSpPr>
          <p:cNvPr id="48153" name="Oval 25"/>
          <p:cNvSpPr>
            <a:spLocks noChangeArrowheads="1"/>
          </p:cNvSpPr>
          <p:nvPr/>
        </p:nvSpPr>
        <p:spPr bwMode="auto">
          <a:xfrm>
            <a:off x="5291138" y="1125538"/>
            <a:ext cx="3097212" cy="719137"/>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Manufacturing Requests</a:t>
            </a:r>
          </a:p>
        </p:txBody>
      </p:sp>
      <p:sp>
        <p:nvSpPr>
          <p:cNvPr id="38920" name="AutoShape 7"/>
          <p:cNvSpPr>
            <a:spLocks noChangeArrowheads="1"/>
          </p:cNvSpPr>
          <p:nvPr/>
        </p:nvSpPr>
        <p:spPr bwMode="auto">
          <a:xfrm>
            <a:off x="179388" y="5300663"/>
            <a:ext cx="1079500" cy="576262"/>
          </a:xfrm>
          <a:prstGeom prst="chevron">
            <a:avLst>
              <a:gd name="adj" fmla="val 36208"/>
            </a:avLst>
          </a:prstGeom>
          <a:noFill/>
          <a:ln w="9525">
            <a:solidFill>
              <a:schemeClr val="tx1"/>
            </a:solidFill>
            <a:miter lim="800000"/>
            <a:headEnd/>
            <a:tailEnd/>
          </a:ln>
        </p:spPr>
        <p:txBody>
          <a:bodyPr wrap="none" anchor="ctr"/>
          <a:lstStyle/>
          <a:p>
            <a:pPr algn="ctr"/>
            <a:r>
              <a:rPr lang="fr-FR" sz="1400"/>
              <a:t>   DSPU</a:t>
            </a:r>
          </a:p>
        </p:txBody>
      </p:sp>
      <p:sp>
        <p:nvSpPr>
          <p:cNvPr id="38921" name="AutoShape 7"/>
          <p:cNvSpPr>
            <a:spLocks noChangeArrowheads="1"/>
          </p:cNvSpPr>
          <p:nvPr/>
        </p:nvSpPr>
        <p:spPr bwMode="auto">
          <a:xfrm>
            <a:off x="1116013" y="5300663"/>
            <a:ext cx="1079500" cy="576262"/>
          </a:xfrm>
          <a:prstGeom prst="chevron">
            <a:avLst>
              <a:gd name="adj" fmla="val 36208"/>
            </a:avLst>
          </a:prstGeom>
          <a:noFill/>
          <a:ln w="9525">
            <a:solidFill>
              <a:schemeClr val="tx1"/>
            </a:solidFill>
            <a:miter lim="800000"/>
            <a:headEnd/>
            <a:tailEnd/>
          </a:ln>
        </p:spPr>
        <p:txBody>
          <a:bodyPr wrap="none" anchor="ctr"/>
          <a:lstStyle/>
          <a:p>
            <a:pPr algn="ctr"/>
            <a:r>
              <a:rPr lang="fr-FR" sz="1400"/>
              <a:t>    FORMAT</a:t>
            </a:r>
          </a:p>
        </p:txBody>
      </p:sp>
      <p:sp>
        <p:nvSpPr>
          <p:cNvPr id="38922" name="AutoShape 7"/>
          <p:cNvSpPr>
            <a:spLocks noChangeArrowheads="1"/>
          </p:cNvSpPr>
          <p:nvPr/>
        </p:nvSpPr>
        <p:spPr bwMode="auto">
          <a:xfrm>
            <a:off x="2052638" y="5300663"/>
            <a:ext cx="1079500" cy="576262"/>
          </a:xfrm>
          <a:prstGeom prst="chevron">
            <a:avLst>
              <a:gd name="adj" fmla="val 36208"/>
            </a:avLst>
          </a:prstGeom>
          <a:noFill/>
          <a:ln w="9525">
            <a:solidFill>
              <a:schemeClr val="tx1"/>
            </a:solidFill>
            <a:prstDash val="dash"/>
            <a:miter lim="800000"/>
            <a:headEnd/>
            <a:tailEnd/>
          </a:ln>
        </p:spPr>
        <p:txBody>
          <a:bodyPr wrap="none" anchor="ctr"/>
          <a:lstStyle/>
          <a:p>
            <a:pPr algn="ctr"/>
            <a:r>
              <a:rPr lang="fr-FR" sz="1400"/>
              <a:t>    DRM</a:t>
            </a:r>
          </a:p>
        </p:txBody>
      </p:sp>
      <p:sp>
        <p:nvSpPr>
          <p:cNvPr id="38923" name="Text Box 16"/>
          <p:cNvSpPr txBox="1">
            <a:spLocks noChangeArrowheads="1"/>
          </p:cNvSpPr>
          <p:nvPr/>
        </p:nvSpPr>
        <p:spPr bwMode="auto">
          <a:xfrm>
            <a:off x="3132138" y="5300663"/>
            <a:ext cx="431800" cy="579437"/>
          </a:xfrm>
          <a:prstGeom prst="rect">
            <a:avLst/>
          </a:prstGeom>
          <a:noFill/>
          <a:ln w="9525">
            <a:noFill/>
            <a:miter lim="800000"/>
            <a:headEnd/>
            <a:tailEnd/>
          </a:ln>
        </p:spPr>
        <p:txBody>
          <a:bodyPr>
            <a:spAutoFit/>
          </a:bodyPr>
          <a:lstStyle/>
          <a:p>
            <a:pPr>
              <a:spcBef>
                <a:spcPct val="50000"/>
              </a:spcBef>
            </a:pPr>
            <a:r>
              <a:rPr lang="fr-FR" sz="3200" b="0">
                <a:latin typeface="Arial" charset="0"/>
              </a:rPr>
              <a:t>=</a:t>
            </a:r>
          </a:p>
        </p:txBody>
      </p:sp>
      <p:sp>
        <p:nvSpPr>
          <p:cNvPr id="38924" name="AutoShape 7"/>
          <p:cNvSpPr>
            <a:spLocks noChangeArrowheads="1"/>
          </p:cNvSpPr>
          <p:nvPr/>
        </p:nvSpPr>
        <p:spPr bwMode="auto">
          <a:xfrm>
            <a:off x="3421063" y="5300663"/>
            <a:ext cx="1079500" cy="576262"/>
          </a:xfrm>
          <a:prstGeom prst="chevron">
            <a:avLst>
              <a:gd name="adj" fmla="val 36208"/>
            </a:avLst>
          </a:prstGeom>
          <a:noFill/>
          <a:ln w="9525">
            <a:solidFill>
              <a:schemeClr val="tx1"/>
            </a:solidFill>
            <a:miter lim="800000"/>
            <a:headEnd/>
            <a:tailEnd/>
          </a:ln>
        </p:spPr>
        <p:txBody>
          <a:bodyPr wrap="none" anchor="ctr"/>
          <a:lstStyle/>
          <a:p>
            <a:pPr algn="ctr"/>
            <a:r>
              <a:rPr lang="fr-FR" sz="1400"/>
              <a:t>    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Business Objects – MLs</a:t>
            </a:r>
          </a:p>
          <a:p>
            <a:r>
              <a:rPr lang="en-US" sz="2400" b="0">
                <a:solidFill>
                  <a:schemeClr val="bg1"/>
                </a:solidFill>
              </a:rPr>
              <a:t>Sl 2/5</a:t>
            </a:r>
            <a:endParaRPr lang="fr-FR" b="0">
              <a:solidFill>
                <a:schemeClr val="bg1"/>
              </a:solidFill>
            </a:endParaRPr>
          </a:p>
        </p:txBody>
      </p:sp>
      <p:sp>
        <p:nvSpPr>
          <p:cNvPr id="39938" name="Content Placeholder 2"/>
          <p:cNvSpPr>
            <a:spLocks noGrp="1"/>
          </p:cNvSpPr>
          <p:nvPr>
            <p:ph idx="4294967295"/>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9939"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a:latin typeface="Myriad Pro"/>
            </a:endParaRPr>
          </a:p>
          <a:p>
            <a:pPr marL="342900" indent="-342900" eaLnBrk="0" hangingPunct="0">
              <a:spcBef>
                <a:spcPct val="20000"/>
              </a:spcBef>
              <a:buFontTx/>
              <a:buBlip>
                <a:blip r:embed="rId2"/>
              </a:buBlip>
            </a:pPr>
            <a:endParaRPr lang="en-GB" sz="1400">
              <a:latin typeface="Myriad Pro"/>
            </a:endParaRPr>
          </a:p>
          <a:p>
            <a:pPr marL="342900" indent="-342900" eaLnBrk="0" hangingPunct="0">
              <a:spcBef>
                <a:spcPct val="20000"/>
              </a:spcBef>
            </a:pPr>
            <a:endParaRPr lang="en-GB"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buFontTx/>
              <a:buBlip>
                <a:blip r:embed="rId2"/>
              </a:buBlip>
            </a:pPr>
            <a:endParaRPr lang="en-US" sz="1400">
              <a:latin typeface="Myriad Pro"/>
            </a:endParaRPr>
          </a:p>
        </p:txBody>
      </p:sp>
      <p:sp>
        <p:nvSpPr>
          <p:cNvPr id="39940"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a:p>
            <a:pPr marL="342900" indent="-342900" eaLnBrk="0" hangingPunct="0">
              <a:spcBef>
                <a:spcPct val="20000"/>
              </a:spcBef>
              <a:buFontTx/>
              <a:buBlip>
                <a:blip r:embed="rId2"/>
              </a:buBlip>
            </a:pPr>
            <a:r>
              <a:rPr lang="en-US" sz="2200"/>
              <a:t>The MLs</a:t>
            </a:r>
          </a:p>
          <a:p>
            <a:pPr marL="742950" lvl="1" indent="-285750" eaLnBrk="0" hangingPunct="0">
              <a:spcBef>
                <a:spcPct val="20000"/>
              </a:spcBef>
              <a:buFontTx/>
              <a:buChar char="•"/>
            </a:pPr>
            <a:r>
              <a:rPr lang="en-US" sz="1800" b="0"/>
              <a:t>List of transformations to apply on a source file to create a destination file</a:t>
            </a:r>
          </a:p>
          <a:p>
            <a:pPr marL="742950" lvl="1" indent="-285750" eaLnBrk="0" hangingPunct="0">
              <a:spcBef>
                <a:spcPct val="20000"/>
              </a:spcBef>
              <a:buFontTx/>
              <a:buChar char="•"/>
            </a:pPr>
            <a:r>
              <a:rPr lang="en-US" sz="1800" b="0"/>
              <a:t>Transformations are DSPU, FORMAT or DRM</a:t>
            </a:r>
          </a:p>
          <a:p>
            <a:pPr marL="742950" lvl="1" indent="-285750" eaLnBrk="0" hangingPunct="0">
              <a:spcBef>
                <a:spcPct val="20000"/>
              </a:spcBef>
              <a:buFontTx/>
              <a:buChar char="•"/>
            </a:pPr>
            <a:r>
              <a:rPr lang="en-US" sz="1800" b="0"/>
              <a:t>Metamodel : unit definitions</a:t>
            </a:r>
          </a:p>
          <a:p>
            <a:pPr marL="742950" lvl="1" indent="-285750" eaLnBrk="0" hangingPunct="0">
              <a:spcBef>
                <a:spcPct val="20000"/>
              </a:spcBef>
              <a:buFontTx/>
              <a:buChar char="•"/>
            </a:pPr>
            <a:r>
              <a:rPr lang="en-US" sz="1800" b="0"/>
              <a:t>Versioning / Business key</a:t>
            </a:r>
          </a:p>
          <a:p>
            <a:pPr marL="742950" lvl="1" indent="-285750" eaLnBrk="0" hangingPunct="0">
              <a:spcBef>
                <a:spcPct val="20000"/>
              </a:spcBef>
              <a:buFontTx/>
              <a:buChar char="•"/>
            </a:pPr>
            <a:r>
              <a:rPr lang="en-US" sz="1800" b="0"/>
              <a:t>ML Family : same business key, different version</a:t>
            </a:r>
          </a:p>
          <a:p>
            <a:pPr marL="742950" lvl="1" indent="-285750" eaLnBrk="0" hangingPunct="0">
              <a:spcBef>
                <a:spcPct val="20000"/>
              </a:spcBef>
              <a:buFontTx/>
              <a:buChar char="•"/>
            </a:pPr>
            <a:r>
              <a:rPr lang="en-US" sz="1800" b="0"/>
              <a:t>Inheritance : Master =&gt; Template =&gt; Custom</a:t>
            </a:r>
          </a:p>
          <a:p>
            <a:pPr marL="742950" lvl="1" indent="-285750" eaLnBrk="0" hangingPunct="0">
              <a:spcBef>
                <a:spcPct val="20000"/>
              </a:spcBef>
              <a:buFontTx/>
              <a:buChar char="•"/>
            </a:pPr>
            <a:r>
              <a:rPr lang="en-US" sz="1800" b="0"/>
              <a:t>36 Identity</a:t>
            </a:r>
          </a:p>
          <a:p>
            <a:pPr marL="742950" lvl="1" indent="-285750" eaLnBrk="0" hangingPunct="0">
              <a:spcBef>
                <a:spcPct val="20000"/>
              </a:spcBef>
              <a:buFontTx/>
              <a:buChar char="•"/>
            </a:pPr>
            <a:r>
              <a:rPr lang="en-US" sz="1800" b="0"/>
              <a:t>1323 Master</a:t>
            </a:r>
          </a:p>
          <a:p>
            <a:pPr marL="742950" lvl="1" indent="-285750" eaLnBrk="0" hangingPunct="0">
              <a:spcBef>
                <a:spcPct val="20000"/>
              </a:spcBef>
              <a:buFontTx/>
              <a:buChar char="•"/>
            </a:pPr>
            <a:r>
              <a:rPr lang="en-US" sz="1800" b="0"/>
              <a:t>1145 Template</a:t>
            </a:r>
          </a:p>
          <a:p>
            <a:pPr marL="742950" lvl="1" indent="-285750" eaLnBrk="0" hangingPunct="0">
              <a:spcBef>
                <a:spcPct val="20000"/>
              </a:spcBef>
              <a:buFontTx/>
              <a:buChar char="•"/>
            </a:pPr>
            <a:r>
              <a:rPr lang="en-US" sz="1800" b="0"/>
              <a:t>1404 Custom</a:t>
            </a:r>
          </a:p>
          <a:p>
            <a:pPr marL="742950" lvl="1" indent="-285750" eaLnBrk="0" hangingPunct="0">
              <a:spcBef>
                <a:spcPct val="20000"/>
              </a:spcBef>
              <a:buFontTx/>
              <a:buChar char="•"/>
            </a:pPr>
            <a:r>
              <a:rPr lang="en-US" sz="1800" b="0"/>
              <a:t>Ex : </a:t>
            </a:r>
            <a:r>
              <a:rPr lang="en-US" b="0"/>
              <a:t>mp3_192kbps_44100hz_16bit_stereo_ID3v1_fl_fadecut_30000_3000_3000_50000</a:t>
            </a:r>
          </a:p>
        </p:txBody>
      </p:sp>
      <p:sp>
        <p:nvSpPr>
          <p:cNvPr id="39941" name="AutoShape 7"/>
          <p:cNvSpPr>
            <a:spLocks noChangeArrowheads="1"/>
          </p:cNvSpPr>
          <p:nvPr/>
        </p:nvSpPr>
        <p:spPr bwMode="auto">
          <a:xfrm>
            <a:off x="2268538" y="5445125"/>
            <a:ext cx="1079500" cy="576263"/>
          </a:xfrm>
          <a:prstGeom prst="chevron">
            <a:avLst>
              <a:gd name="adj" fmla="val 36208"/>
            </a:avLst>
          </a:prstGeom>
          <a:noFill/>
          <a:ln w="9525">
            <a:solidFill>
              <a:schemeClr val="tx1"/>
            </a:solidFill>
            <a:miter lim="800000"/>
            <a:headEnd/>
            <a:tailEnd/>
          </a:ln>
        </p:spPr>
        <p:txBody>
          <a:bodyPr wrap="none" anchor="ctr"/>
          <a:lstStyle/>
          <a:p>
            <a:pPr algn="ctr"/>
            <a:r>
              <a:rPr lang="fr-FR" sz="1400"/>
              <a:t>   DSPU</a:t>
            </a:r>
          </a:p>
        </p:txBody>
      </p:sp>
      <p:sp>
        <p:nvSpPr>
          <p:cNvPr id="39942" name="AutoShape 7"/>
          <p:cNvSpPr>
            <a:spLocks noChangeArrowheads="1"/>
          </p:cNvSpPr>
          <p:nvPr/>
        </p:nvSpPr>
        <p:spPr bwMode="auto">
          <a:xfrm>
            <a:off x="3205163" y="5445125"/>
            <a:ext cx="1079500" cy="576263"/>
          </a:xfrm>
          <a:prstGeom prst="chevron">
            <a:avLst>
              <a:gd name="adj" fmla="val 36208"/>
            </a:avLst>
          </a:prstGeom>
          <a:noFill/>
          <a:ln w="9525">
            <a:solidFill>
              <a:schemeClr val="tx1"/>
            </a:solidFill>
            <a:miter lim="800000"/>
            <a:headEnd/>
            <a:tailEnd/>
          </a:ln>
        </p:spPr>
        <p:txBody>
          <a:bodyPr wrap="none" anchor="ctr"/>
          <a:lstStyle/>
          <a:p>
            <a:pPr algn="ctr"/>
            <a:r>
              <a:rPr lang="fr-FR" sz="1400"/>
              <a:t>    FORMAT</a:t>
            </a:r>
          </a:p>
        </p:txBody>
      </p:sp>
      <p:sp>
        <p:nvSpPr>
          <p:cNvPr id="39943" name="AutoShape 7"/>
          <p:cNvSpPr>
            <a:spLocks noChangeArrowheads="1"/>
          </p:cNvSpPr>
          <p:nvPr/>
        </p:nvSpPr>
        <p:spPr bwMode="auto">
          <a:xfrm>
            <a:off x="4141788" y="5445125"/>
            <a:ext cx="1079500" cy="576263"/>
          </a:xfrm>
          <a:prstGeom prst="chevron">
            <a:avLst>
              <a:gd name="adj" fmla="val 36208"/>
            </a:avLst>
          </a:prstGeom>
          <a:noFill/>
          <a:ln w="9525">
            <a:solidFill>
              <a:schemeClr val="tx1"/>
            </a:solidFill>
            <a:prstDash val="dash"/>
            <a:miter lim="800000"/>
            <a:headEnd/>
            <a:tailEnd/>
          </a:ln>
        </p:spPr>
        <p:txBody>
          <a:bodyPr wrap="none" anchor="ctr"/>
          <a:lstStyle/>
          <a:p>
            <a:pPr algn="ctr"/>
            <a:r>
              <a:rPr lang="fr-FR" sz="1400"/>
              <a:t>    DRM</a:t>
            </a:r>
          </a:p>
        </p:txBody>
      </p:sp>
      <p:sp>
        <p:nvSpPr>
          <p:cNvPr id="39944" name="Text Box 16"/>
          <p:cNvSpPr txBox="1">
            <a:spLocks noChangeArrowheads="1"/>
          </p:cNvSpPr>
          <p:nvPr/>
        </p:nvSpPr>
        <p:spPr bwMode="auto">
          <a:xfrm>
            <a:off x="5221288" y="5445125"/>
            <a:ext cx="431800" cy="579438"/>
          </a:xfrm>
          <a:prstGeom prst="rect">
            <a:avLst/>
          </a:prstGeom>
          <a:noFill/>
          <a:ln w="9525">
            <a:noFill/>
            <a:miter lim="800000"/>
            <a:headEnd/>
            <a:tailEnd/>
          </a:ln>
        </p:spPr>
        <p:txBody>
          <a:bodyPr>
            <a:spAutoFit/>
          </a:bodyPr>
          <a:lstStyle/>
          <a:p>
            <a:pPr>
              <a:spcBef>
                <a:spcPct val="50000"/>
              </a:spcBef>
            </a:pPr>
            <a:r>
              <a:rPr lang="fr-FR" sz="3200" b="0">
                <a:latin typeface="Arial" charset="0"/>
              </a:rPr>
              <a:t>=</a:t>
            </a:r>
          </a:p>
        </p:txBody>
      </p:sp>
      <p:sp>
        <p:nvSpPr>
          <p:cNvPr id="39945" name="AutoShape 7"/>
          <p:cNvSpPr>
            <a:spLocks noChangeArrowheads="1"/>
          </p:cNvSpPr>
          <p:nvPr/>
        </p:nvSpPr>
        <p:spPr bwMode="auto">
          <a:xfrm>
            <a:off x="5510213" y="5445125"/>
            <a:ext cx="1079500" cy="576263"/>
          </a:xfrm>
          <a:prstGeom prst="chevron">
            <a:avLst>
              <a:gd name="adj" fmla="val 36208"/>
            </a:avLst>
          </a:prstGeom>
          <a:noFill/>
          <a:ln w="9525">
            <a:solidFill>
              <a:schemeClr val="tx1"/>
            </a:solidFill>
            <a:miter lim="800000"/>
            <a:headEnd/>
            <a:tailEnd/>
          </a:ln>
        </p:spPr>
        <p:txBody>
          <a:bodyPr wrap="none" anchor="ctr"/>
          <a:lstStyle/>
          <a:p>
            <a:pPr algn="ctr"/>
            <a:r>
              <a:rPr lang="fr-FR" sz="1400"/>
              <a:t>    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Business Objects – MRs</a:t>
            </a:r>
          </a:p>
          <a:p>
            <a:r>
              <a:rPr lang="en-US" sz="2400" b="0">
                <a:solidFill>
                  <a:schemeClr val="bg1"/>
                </a:solidFill>
              </a:rPr>
              <a:t>Sl 3/5</a:t>
            </a:r>
            <a:endParaRPr lang="fr-FR" b="0">
              <a:solidFill>
                <a:schemeClr val="bg1"/>
              </a:solidFill>
            </a:endParaRPr>
          </a:p>
        </p:txBody>
      </p:sp>
      <p:sp>
        <p:nvSpPr>
          <p:cNvPr id="40962" name="Content Placeholder 2"/>
          <p:cNvSpPr>
            <a:spLocks noGrp="1"/>
          </p:cNvSpPr>
          <p:nvPr>
            <p:ph idx="4294967295"/>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40963"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a:latin typeface="Myriad Pro"/>
            </a:endParaRPr>
          </a:p>
          <a:p>
            <a:pPr marL="342900" indent="-342900" eaLnBrk="0" hangingPunct="0">
              <a:spcBef>
                <a:spcPct val="20000"/>
              </a:spcBef>
              <a:buFontTx/>
              <a:buBlip>
                <a:blip r:embed="rId2"/>
              </a:buBlip>
            </a:pPr>
            <a:endParaRPr lang="en-GB" sz="1400">
              <a:latin typeface="Myriad Pro"/>
            </a:endParaRPr>
          </a:p>
          <a:p>
            <a:pPr marL="342900" indent="-342900" eaLnBrk="0" hangingPunct="0">
              <a:spcBef>
                <a:spcPct val="20000"/>
              </a:spcBef>
            </a:pPr>
            <a:endParaRPr lang="en-GB"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buFontTx/>
              <a:buBlip>
                <a:blip r:embed="rId2"/>
              </a:buBlip>
            </a:pPr>
            <a:endParaRPr lang="en-US" sz="1400">
              <a:latin typeface="Myriad Pro"/>
            </a:endParaRPr>
          </a:p>
        </p:txBody>
      </p:sp>
      <p:sp>
        <p:nvSpPr>
          <p:cNvPr id="40964"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a:p>
            <a:pPr marL="342900" indent="-342900" eaLnBrk="0" hangingPunct="0">
              <a:spcBef>
                <a:spcPct val="20000"/>
              </a:spcBef>
              <a:buFontTx/>
              <a:buBlip>
                <a:blip r:embed="rId2"/>
              </a:buBlip>
            </a:pPr>
            <a:r>
              <a:rPr lang="en-US" sz="2200"/>
              <a:t>The MRs</a:t>
            </a:r>
          </a:p>
          <a:p>
            <a:pPr marL="742950" lvl="1" indent="-285750" eaLnBrk="0" hangingPunct="0">
              <a:spcBef>
                <a:spcPct val="20000"/>
              </a:spcBef>
              <a:buFontTx/>
              <a:buChar char="•"/>
            </a:pPr>
            <a:r>
              <a:rPr lang="en-US" sz="1800" b="0"/>
              <a:t>Class for handlers</a:t>
            </a:r>
          </a:p>
          <a:p>
            <a:pPr marL="742950" lvl="1" indent="-285750" eaLnBrk="0" hangingPunct="0">
              <a:spcBef>
                <a:spcPct val="20000"/>
              </a:spcBef>
              <a:buFontTx/>
              <a:buChar char="•"/>
            </a:pPr>
            <a:r>
              <a:rPr lang="en-US" sz="1800" b="0"/>
              <a:t>Use a ML</a:t>
            </a:r>
          </a:p>
          <a:p>
            <a:pPr marL="742950" lvl="1" indent="-285750" eaLnBrk="0" hangingPunct="0">
              <a:spcBef>
                <a:spcPct val="20000"/>
              </a:spcBef>
              <a:buFontTx/>
              <a:buChar char="•"/>
            </a:pPr>
            <a:r>
              <a:rPr lang="en-US" sz="1800" b="0"/>
              <a:t>Source id &amp; Destination id</a:t>
            </a:r>
          </a:p>
          <a:p>
            <a:pPr marL="1143000" lvl="2" indent="-228600" eaLnBrk="0" hangingPunct="0">
              <a:spcBef>
                <a:spcPct val="20000"/>
              </a:spcBef>
              <a:buFontTx/>
              <a:buChar char="•"/>
            </a:pPr>
            <a:r>
              <a:rPr lang="en-US" sz="1800" b="0"/>
              <a:t>The handlers know how to get the source file and where to put the destination file</a:t>
            </a:r>
          </a:p>
          <a:p>
            <a:pPr marL="742950" lvl="1" indent="-285750" eaLnBrk="0" hangingPunct="0">
              <a:spcBef>
                <a:spcPct val="20000"/>
              </a:spcBef>
              <a:buFontTx/>
              <a:buChar char="•"/>
            </a:pPr>
            <a:r>
              <a:rPr lang="en-US" sz="1800" b="0"/>
              <a:t>Priority </a:t>
            </a:r>
          </a:p>
          <a:p>
            <a:pPr marL="1143000" lvl="2" indent="-228600" eaLnBrk="0" hangingPunct="0">
              <a:spcBef>
                <a:spcPct val="20000"/>
              </a:spcBef>
              <a:buFontTx/>
              <a:buChar char="•"/>
            </a:pPr>
            <a:r>
              <a:rPr lang="en-US" sz="1800" b="0"/>
              <a:t>Start date / due date/ level</a:t>
            </a:r>
          </a:p>
          <a:p>
            <a:pPr marL="742950" lvl="1" indent="-285750" eaLnBrk="0" hangingPunct="0">
              <a:spcBef>
                <a:spcPct val="20000"/>
              </a:spcBef>
              <a:buFontTx/>
              <a:buChar char="•"/>
            </a:pPr>
            <a:r>
              <a:rPr lang="en-US" sz="1800" b="0"/>
              <a:t>Capability for consumers</a:t>
            </a:r>
          </a:p>
          <a:p>
            <a:pPr marL="742950" lvl="1" indent="-285750" eaLnBrk="0" hangingPunct="0">
              <a:spcBef>
                <a:spcPct val="20000"/>
              </a:spcBef>
              <a:buFontTx/>
              <a:buChar char="•"/>
            </a:pPr>
            <a:r>
              <a:rPr lang="en-US" sz="1800" b="0"/>
              <a:t>Lock owner &amp; Lock time</a:t>
            </a:r>
          </a:p>
          <a:p>
            <a:pPr marL="742950" lvl="1" indent="-285750" eaLnBrk="0" hangingPunct="0">
              <a:spcBef>
                <a:spcPct val="20000"/>
              </a:spcBef>
              <a:buFontTx/>
              <a:buChar char="•"/>
            </a:pPr>
            <a:endParaRPr lang="en-US" sz="1800" b="0"/>
          </a:p>
          <a:p>
            <a:pPr marL="742950" lvl="1" indent="-285750" eaLnBrk="0" hangingPunct="0">
              <a:spcBef>
                <a:spcPct val="20000"/>
              </a:spcBef>
            </a:pPr>
            <a:endParaRPr lang="en-US" sz="1800"/>
          </a:p>
        </p:txBody>
      </p:sp>
      <p:sp>
        <p:nvSpPr>
          <p:cNvPr id="48153" name="Oval 25"/>
          <p:cNvSpPr>
            <a:spLocks noChangeArrowheads="1"/>
          </p:cNvSpPr>
          <p:nvPr/>
        </p:nvSpPr>
        <p:spPr bwMode="auto">
          <a:xfrm>
            <a:off x="2843213" y="5014913"/>
            <a:ext cx="3097212" cy="719137"/>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a:t>Manufacturing Requests</a:t>
            </a:r>
          </a:p>
        </p:txBody>
      </p:sp>
      <p:sp>
        <p:nvSpPr>
          <p:cNvPr id="40968" name="Text Box 8"/>
          <p:cNvSpPr txBox="1">
            <a:spLocks noChangeArrowheads="1"/>
          </p:cNvSpPr>
          <p:nvPr/>
        </p:nvSpPr>
        <p:spPr bwMode="auto">
          <a:xfrm>
            <a:off x="755650" y="5229225"/>
            <a:ext cx="1871663" cy="304800"/>
          </a:xfrm>
          <a:prstGeom prst="rect">
            <a:avLst/>
          </a:prstGeom>
          <a:noFill/>
          <a:ln w="9525">
            <a:noFill/>
            <a:miter lim="800000"/>
            <a:headEnd/>
            <a:tailEnd/>
          </a:ln>
          <a:effectLst/>
        </p:spPr>
        <p:txBody>
          <a:bodyPr>
            <a:spAutoFit/>
          </a:bodyPr>
          <a:lstStyle/>
          <a:p>
            <a:pPr algn="ctr">
              <a:spcBef>
                <a:spcPct val="50000"/>
              </a:spcBef>
            </a:pPr>
            <a:r>
              <a:rPr lang="fr-FR" sz="1400"/>
              <a:t>Class PMR ou HalMR</a:t>
            </a:r>
          </a:p>
        </p:txBody>
      </p:sp>
      <p:sp>
        <p:nvSpPr>
          <p:cNvPr id="40969" name="Text Box 9"/>
          <p:cNvSpPr txBox="1">
            <a:spLocks noChangeArrowheads="1"/>
          </p:cNvSpPr>
          <p:nvPr/>
        </p:nvSpPr>
        <p:spPr bwMode="auto">
          <a:xfrm>
            <a:off x="2987675" y="6021388"/>
            <a:ext cx="2879725" cy="304800"/>
          </a:xfrm>
          <a:prstGeom prst="rect">
            <a:avLst/>
          </a:prstGeom>
          <a:noFill/>
          <a:ln w="9525">
            <a:noFill/>
            <a:miter lim="800000"/>
            <a:headEnd/>
            <a:tailEnd/>
          </a:ln>
          <a:effectLst/>
        </p:spPr>
        <p:txBody>
          <a:bodyPr>
            <a:spAutoFit/>
          </a:bodyPr>
          <a:lstStyle/>
          <a:p>
            <a:pPr algn="ctr">
              <a:spcBef>
                <a:spcPct val="50000"/>
              </a:spcBef>
            </a:pPr>
            <a:r>
              <a:rPr lang="fr-FR" sz="1400"/>
              <a:t>Source + ML =&gt; Destination</a:t>
            </a:r>
          </a:p>
        </p:txBody>
      </p:sp>
      <p:sp>
        <p:nvSpPr>
          <p:cNvPr id="40970" name="Text Box 10"/>
          <p:cNvSpPr txBox="1">
            <a:spLocks noChangeArrowheads="1"/>
          </p:cNvSpPr>
          <p:nvPr/>
        </p:nvSpPr>
        <p:spPr bwMode="auto">
          <a:xfrm>
            <a:off x="6300788" y="5211763"/>
            <a:ext cx="2663825" cy="304800"/>
          </a:xfrm>
          <a:prstGeom prst="rect">
            <a:avLst/>
          </a:prstGeom>
          <a:noFill/>
          <a:ln w="9525">
            <a:noFill/>
            <a:miter lim="800000"/>
            <a:headEnd/>
            <a:tailEnd/>
          </a:ln>
          <a:effectLst/>
        </p:spPr>
        <p:txBody>
          <a:bodyPr>
            <a:spAutoFit/>
          </a:bodyPr>
          <a:lstStyle/>
          <a:p>
            <a:pPr>
              <a:spcBef>
                <a:spcPct val="50000"/>
              </a:spcBef>
            </a:pPr>
            <a:r>
              <a:rPr lang="fr-FR" sz="1400"/>
              <a:t>Priority + Capability =&gt; Consumer</a:t>
            </a:r>
          </a:p>
        </p:txBody>
      </p:sp>
      <p:sp>
        <p:nvSpPr>
          <p:cNvPr id="40973" name="Line 13"/>
          <p:cNvSpPr>
            <a:spLocks noChangeShapeType="1"/>
          </p:cNvSpPr>
          <p:nvPr/>
        </p:nvSpPr>
        <p:spPr bwMode="auto">
          <a:xfrm>
            <a:off x="2555875" y="5373688"/>
            <a:ext cx="287338" cy="0"/>
          </a:xfrm>
          <a:prstGeom prst="line">
            <a:avLst/>
          </a:prstGeom>
          <a:noFill/>
          <a:ln w="9525">
            <a:solidFill>
              <a:schemeClr val="tx1"/>
            </a:solidFill>
            <a:round/>
            <a:headEnd/>
            <a:tailEnd/>
          </a:ln>
          <a:effectLst/>
        </p:spPr>
        <p:txBody>
          <a:bodyPr/>
          <a:lstStyle/>
          <a:p>
            <a:endParaRPr lang="fr-FR"/>
          </a:p>
        </p:txBody>
      </p:sp>
      <p:sp>
        <p:nvSpPr>
          <p:cNvPr id="40974" name="Line 14"/>
          <p:cNvSpPr>
            <a:spLocks noChangeShapeType="1"/>
          </p:cNvSpPr>
          <p:nvPr/>
        </p:nvSpPr>
        <p:spPr bwMode="auto">
          <a:xfrm flipH="1">
            <a:off x="4356100" y="5734050"/>
            <a:ext cx="0" cy="287338"/>
          </a:xfrm>
          <a:prstGeom prst="line">
            <a:avLst/>
          </a:prstGeom>
          <a:noFill/>
          <a:ln w="9525">
            <a:solidFill>
              <a:schemeClr val="tx1"/>
            </a:solidFill>
            <a:round/>
            <a:headEnd/>
            <a:tailEnd/>
          </a:ln>
          <a:effectLst/>
        </p:spPr>
        <p:txBody>
          <a:bodyPr/>
          <a:lstStyle/>
          <a:p>
            <a:endParaRPr lang="fr-FR"/>
          </a:p>
        </p:txBody>
      </p:sp>
      <p:sp>
        <p:nvSpPr>
          <p:cNvPr id="40975" name="Line 15"/>
          <p:cNvSpPr>
            <a:spLocks noChangeShapeType="1"/>
          </p:cNvSpPr>
          <p:nvPr/>
        </p:nvSpPr>
        <p:spPr bwMode="auto">
          <a:xfrm>
            <a:off x="5940425" y="5372100"/>
            <a:ext cx="431800" cy="1588"/>
          </a:xfrm>
          <a:prstGeom prst="line">
            <a:avLst/>
          </a:prstGeom>
          <a:noFill/>
          <a:ln w="9525">
            <a:solidFill>
              <a:schemeClr val="tx1"/>
            </a:solidFill>
            <a:round/>
            <a:headEnd/>
            <a:tailEnd/>
          </a:ln>
          <a:effectLst/>
        </p:spPr>
        <p:txBody>
          <a:bodyPr/>
          <a:lstStyle/>
          <a:p>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b="0">
                <a:solidFill>
                  <a:schemeClr val="bg1"/>
                </a:solidFill>
              </a:rPr>
              <a:t>Business Objects - Capability &amp; Definition</a:t>
            </a:r>
          </a:p>
          <a:p>
            <a:r>
              <a:rPr lang="en-US" sz="2400" b="0">
                <a:solidFill>
                  <a:schemeClr val="bg1"/>
                </a:solidFill>
              </a:rPr>
              <a:t>Sl 4/5</a:t>
            </a:r>
            <a:endParaRPr lang="fr-FR" b="0">
              <a:solidFill>
                <a:schemeClr val="bg1"/>
              </a:solidFill>
            </a:endParaRPr>
          </a:p>
        </p:txBody>
      </p:sp>
      <p:sp>
        <p:nvSpPr>
          <p:cNvPr id="41986" name="Content Placeholder 2"/>
          <p:cNvSpPr>
            <a:spLocks noGrp="1"/>
          </p:cNvSpPr>
          <p:nvPr>
            <p:ph idx="4294967295"/>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41987"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a:latin typeface="Myriad Pro"/>
            </a:endParaRPr>
          </a:p>
          <a:p>
            <a:pPr marL="342900" indent="-342900" eaLnBrk="0" hangingPunct="0">
              <a:spcBef>
                <a:spcPct val="20000"/>
              </a:spcBef>
              <a:buFontTx/>
              <a:buBlip>
                <a:blip r:embed="rId2"/>
              </a:buBlip>
            </a:pPr>
            <a:endParaRPr lang="en-GB" sz="1400">
              <a:latin typeface="Myriad Pro"/>
            </a:endParaRPr>
          </a:p>
          <a:p>
            <a:pPr marL="342900" indent="-342900" eaLnBrk="0" hangingPunct="0">
              <a:spcBef>
                <a:spcPct val="20000"/>
              </a:spcBef>
            </a:pPr>
            <a:endParaRPr lang="en-GB"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pPr>
            <a:r>
              <a:rPr lang="en-GB" sz="1400">
                <a:latin typeface="Myriad Pro"/>
              </a:rPr>
              <a:t>	</a:t>
            </a:r>
            <a:endParaRPr lang="en-US" sz="1400">
              <a:latin typeface="Myriad Pro"/>
            </a:endParaRPr>
          </a:p>
          <a:p>
            <a:pPr marL="342900" indent="-342900" eaLnBrk="0" hangingPunct="0">
              <a:spcBef>
                <a:spcPct val="20000"/>
              </a:spcBef>
              <a:buFontTx/>
              <a:buBlip>
                <a:blip r:embed="rId2"/>
              </a:buBlip>
            </a:pPr>
            <a:endParaRPr lang="en-US" sz="1400">
              <a:latin typeface="Myriad Pro"/>
            </a:endParaRPr>
          </a:p>
        </p:txBody>
      </p:sp>
      <p:sp>
        <p:nvSpPr>
          <p:cNvPr id="41988"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a:p>
          <a:p>
            <a:pPr marL="342900" indent="-342900" eaLnBrk="0" hangingPunct="0">
              <a:spcBef>
                <a:spcPct val="20000"/>
              </a:spcBef>
              <a:buFontTx/>
              <a:buBlip>
                <a:blip r:embed="rId2"/>
              </a:buBlip>
            </a:pPr>
            <a:r>
              <a:rPr lang="en-US" sz="2200"/>
              <a:t>The Capabilities</a:t>
            </a:r>
          </a:p>
          <a:p>
            <a:pPr marL="742950" lvl="1" indent="-285750" eaLnBrk="0" hangingPunct="0">
              <a:spcBef>
                <a:spcPct val="20000"/>
              </a:spcBef>
              <a:buFontTx/>
              <a:buBlip>
                <a:blip r:embed="rId3"/>
              </a:buBlip>
            </a:pPr>
            <a:r>
              <a:rPr lang="en-US" sz="1800" b="0"/>
              <a:t>Ability to work on a content type</a:t>
            </a:r>
          </a:p>
          <a:p>
            <a:pPr marL="742950" lvl="1" indent="-285750" eaLnBrk="0" hangingPunct="0">
              <a:spcBef>
                <a:spcPct val="20000"/>
              </a:spcBef>
              <a:buFontTx/>
              <a:buBlip>
                <a:blip r:embed="rId3"/>
              </a:buBlip>
            </a:pPr>
            <a:r>
              <a:rPr lang="en-US" sz="1800" b="0"/>
              <a:t>Ex : </a:t>
            </a:r>
          </a:p>
          <a:p>
            <a:pPr marL="1143000" lvl="2" indent="-228600" eaLnBrk="0" hangingPunct="0">
              <a:spcBef>
                <a:spcPct val="20000"/>
              </a:spcBef>
              <a:buFontTx/>
              <a:buBlip>
                <a:blip r:embed="rId3"/>
              </a:buBlip>
            </a:pPr>
            <a:r>
              <a:rPr lang="en-US" b="0"/>
              <a:t>capability name="audio/wav" mediaType="AUDIO“ contentType="audio/wav" </a:t>
            </a:r>
          </a:p>
          <a:p>
            <a:pPr marL="1143000" lvl="2" indent="-228600" eaLnBrk="0" hangingPunct="0">
              <a:spcBef>
                <a:spcPct val="20000"/>
              </a:spcBef>
              <a:buFontTx/>
              <a:buBlip>
                <a:blip r:embed="rId3"/>
              </a:buBlip>
            </a:pPr>
            <a:r>
              <a:rPr lang="en-US" b="0"/>
              <a:t>capability name="audio/mpeg" mediaType="AUDIO" contentType="audio/mpeg“</a:t>
            </a:r>
          </a:p>
          <a:p>
            <a:pPr marL="1143000" lvl="2" indent="-228600" eaLnBrk="0" hangingPunct="0">
              <a:spcBef>
                <a:spcPct val="20000"/>
              </a:spcBef>
              <a:buFontTx/>
              <a:buBlip>
                <a:blip r:embed="rId3"/>
              </a:buBlip>
            </a:pPr>
            <a:r>
              <a:rPr lang="en-US" b="0"/>
              <a:t>capability name="video/mpeg" mediaType="VIDEO" contentType="video/mpeg“</a:t>
            </a:r>
          </a:p>
          <a:p>
            <a:pPr marL="1143000" lvl="2" indent="-228600" eaLnBrk="0" hangingPunct="0">
              <a:spcBef>
                <a:spcPct val="20000"/>
              </a:spcBef>
              <a:buFontTx/>
              <a:buBlip>
                <a:blip r:embed="rId3"/>
              </a:buBlip>
            </a:pPr>
            <a:r>
              <a:rPr lang="en-US" b="0"/>
              <a:t>capability name="image/jpeg" mediaType="ARTWORK" contentType="image/jpeg"</a:t>
            </a:r>
          </a:p>
          <a:p>
            <a:pPr marL="342900" indent="-342900" eaLnBrk="0" hangingPunct="0">
              <a:spcBef>
                <a:spcPct val="20000"/>
              </a:spcBef>
              <a:buFontTx/>
              <a:buBlip>
                <a:blip r:embed="rId2"/>
              </a:buBlip>
            </a:pPr>
            <a:endParaRPr lang="en-US" sz="2200"/>
          </a:p>
          <a:p>
            <a:pPr marL="342900" indent="-342900" eaLnBrk="0" hangingPunct="0">
              <a:spcBef>
                <a:spcPct val="20000"/>
              </a:spcBef>
              <a:buFontTx/>
              <a:buBlip>
                <a:blip r:embed="rId2"/>
              </a:buBlip>
            </a:pPr>
            <a:r>
              <a:rPr lang="en-US" sz="2200"/>
              <a:t>The Definitions</a:t>
            </a:r>
          </a:p>
          <a:p>
            <a:pPr marL="742950" lvl="1" indent="-285750" eaLnBrk="0" hangingPunct="0">
              <a:spcBef>
                <a:spcPct val="20000"/>
              </a:spcBef>
              <a:buFontTx/>
              <a:buBlip>
                <a:blip r:embed="rId3"/>
              </a:buBlip>
            </a:pPr>
            <a:r>
              <a:rPr lang="en-US" sz="1800" b="0"/>
              <a:t>List of included and/or excluded capabilities</a:t>
            </a:r>
          </a:p>
          <a:p>
            <a:pPr marL="742950" lvl="1" indent="-285750" eaLnBrk="0" hangingPunct="0">
              <a:spcBef>
                <a:spcPct val="20000"/>
              </a:spcBef>
              <a:buFontTx/>
              <a:buBlip>
                <a:blip r:embed="rId3"/>
              </a:buBlip>
            </a:pPr>
            <a:r>
              <a:rPr lang="en-US" sz="1800" b="0"/>
              <a:t>Ex :</a:t>
            </a:r>
          </a:p>
          <a:p>
            <a:pPr marL="1143000" lvl="2" indent="-228600" eaLnBrk="0" hangingPunct="0">
              <a:spcBef>
                <a:spcPct val="20000"/>
              </a:spcBef>
              <a:buFontTx/>
              <a:buBlip>
                <a:blip r:embed="rId3"/>
              </a:buBlip>
            </a:pPr>
            <a:r>
              <a:rPr lang="en-US" b="0"/>
              <a:t>definition  name="alchemy/core" </a:t>
            </a:r>
          </a:p>
          <a:p>
            <a:pPr marL="1143000" lvl="2" indent="-228600" eaLnBrk="0" hangingPunct="0">
              <a:spcBef>
                <a:spcPct val="20000"/>
              </a:spcBef>
              <a:buFontTx/>
              <a:buBlip>
                <a:blip r:embed="rId3"/>
              </a:buBlip>
            </a:pPr>
            <a:r>
              <a:rPr lang="en-US" b="0"/>
              <a:t>includes :  AUDIO, VIDEO, ARTWORK</a:t>
            </a:r>
          </a:p>
          <a:p>
            <a:pPr marL="1143000" lvl="2" indent="-228600" eaLnBrk="0" hangingPunct="0">
              <a:spcBef>
                <a:spcPct val="20000"/>
              </a:spcBef>
              <a:buFontTx/>
              <a:buBlip>
                <a:blip r:embed="rId3"/>
              </a:buBlip>
            </a:pPr>
            <a:r>
              <a:rPr lang="en-US" b="0"/>
              <a:t>excludes : video/quicktime, video/x-flv, video/mp4, video/mp4-flix, video/3gpp, video/3gpp2, application/x-shockwave-flash, application/x-mld</a:t>
            </a:r>
            <a:endParaRPr lang="en-US" sz="1800" b="0"/>
          </a:p>
          <a:p>
            <a:pPr marL="742950" lvl="1" indent="-285750" eaLnBrk="0" hangingPunct="0">
              <a:spcBef>
                <a:spcPct val="20000"/>
              </a:spcBef>
            </a:pPr>
            <a:endParaRPr lang="en-US" sz="1800" b="0"/>
          </a:p>
          <a:p>
            <a:pPr marL="342900" indent="-342900" eaLnBrk="0" hangingPunct="0">
              <a:spcBef>
                <a:spcPct val="20000"/>
              </a:spcBef>
            </a:pPr>
            <a:endParaRPr lang="en-US" sz="2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lnDef>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11387</TotalTime>
  <Words>1074</Words>
  <Application>Microsoft Office PowerPoint</Application>
  <PresentationFormat>Affichage à l'écran (4:3)</PresentationFormat>
  <Paragraphs>462</Paragraphs>
  <Slides>18</Slides>
  <Notes>1</Notes>
  <HiddenSlides>0</HiddenSlides>
  <MMClips>0</MMClips>
  <ScaleCrop>false</ScaleCrop>
  <HeadingPairs>
    <vt:vector size="6" baseType="variant">
      <vt:variant>
        <vt:lpstr>Polices utilisées</vt:lpstr>
      </vt:variant>
      <vt:variant>
        <vt:i4>3</vt:i4>
      </vt:variant>
      <vt:variant>
        <vt:lpstr>Modèle de conception</vt:lpstr>
      </vt:variant>
      <vt:variant>
        <vt:i4>4</vt:i4>
      </vt:variant>
      <vt:variant>
        <vt:lpstr>Titres des diapositives</vt:lpstr>
      </vt:variant>
      <vt:variant>
        <vt:i4>18</vt:i4>
      </vt:variant>
    </vt:vector>
  </HeadingPairs>
  <TitlesOfParts>
    <vt:vector size="25" baseType="lpstr">
      <vt:lpstr>Calibri</vt:lpstr>
      <vt:lpstr>Arial</vt:lpstr>
      <vt:lpstr>Myriad Pro</vt:lpstr>
      <vt:lpstr>tempnow</vt:lpstr>
      <vt:lpstr>1_tempnow</vt:lpstr>
      <vt:lpstr>tempnow</vt:lpstr>
      <vt:lpstr>1_tempnow</vt:lpstr>
      <vt:lpstr>Digital Supply Chain Platform for UMGI  Manufacturing | 17th March 2011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vector>
  </TitlesOfParts>
  <Company>Digiplug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 Cut over  Overview</dc:title>
  <dc:creator>ch.joseph</dc:creator>
  <cp:lastModifiedBy>edouard.berteloot</cp:lastModifiedBy>
  <cp:revision>549</cp:revision>
  <dcterms:created xsi:type="dcterms:W3CDTF">2009-01-29T08:59:36Z</dcterms:created>
  <dcterms:modified xsi:type="dcterms:W3CDTF">2011-03-11T10:52:09Z</dcterms:modified>
</cp:coreProperties>
</file>