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342" r:id="rId2"/>
    <p:sldId id="385" r:id="rId3"/>
    <p:sldId id="375" r:id="rId4"/>
    <p:sldId id="387" r:id="rId5"/>
    <p:sldId id="383" r:id="rId6"/>
    <p:sldId id="388" r:id="rId7"/>
    <p:sldId id="377" r:id="rId8"/>
    <p:sldId id="389" r:id="rId9"/>
    <p:sldId id="379" r:id="rId10"/>
    <p:sldId id="380" r:id="rId11"/>
    <p:sldId id="384" r:id="rId12"/>
    <p:sldId id="381" r:id="rId13"/>
    <p:sldId id="393" r:id="rId14"/>
    <p:sldId id="390" r:id="rId15"/>
    <p:sldId id="391" r:id="rId16"/>
    <p:sldId id="382" r:id="rId17"/>
    <p:sldId id="392" r:id="rId18"/>
    <p:sldId id="284" r:id="rId1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Pro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Pro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Pro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Pro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.ayemeli" initials="p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1B11DF"/>
    <a:srgbClr val="FFFFFF"/>
    <a:srgbClr val="FF0000"/>
    <a:srgbClr val="FF5000"/>
    <a:srgbClr val="E2E2E2"/>
    <a:srgbClr val="60D2FA"/>
    <a:srgbClr val="666666"/>
    <a:srgbClr val="E8DBD2"/>
    <a:srgbClr val="E1C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7" autoAdjust="0"/>
    <p:restoredTop sz="94820" autoAdjust="0"/>
  </p:normalViewPr>
  <p:slideViewPr>
    <p:cSldViewPr snapToGrid="0" snapToObjects="1">
      <p:cViewPr varScale="1">
        <p:scale>
          <a:sx n="78" d="100"/>
          <a:sy n="78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-2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94CD855-ADD3-445E-AA51-13A280C20BBF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119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7E4504A7-1F4F-4A8A-A8B2-CD99C4789792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226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4504A7-1F4F-4A8A-A8B2-CD99C4789792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38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 err="1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Arial" charset="0"/>
              </a:rPr>
              <a:t>ThreadId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Arial" charset="0"/>
              </a:rPr>
              <a:t> : batch ID</a:t>
            </a:r>
            <a:br>
              <a:rPr lang="en-US" sz="900" b="0" i="0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Arial" charset="0"/>
              </a:rPr>
            </a:br>
            <a:r>
              <a:rPr lang="en-US" sz="900" b="0" i="0" kern="1200" dirty="0" err="1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Arial" charset="0"/>
              </a:rPr>
              <a:t>MessageId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Arial" charset="0"/>
              </a:rPr>
              <a:t> : </a:t>
            </a:r>
            <a:r>
              <a:rPr lang="en-US" sz="900" b="0" i="0" kern="1200" dirty="0" err="1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Arial" charset="0"/>
              </a:rPr>
              <a:t>Batch_Catalogue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Arial" charset="0"/>
              </a:rPr>
              <a:t> item ID</a:t>
            </a:r>
            <a:br>
              <a:rPr lang="en-US" sz="900" b="0" i="0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Arial" charset="0"/>
              </a:rPr>
            </a:br>
            <a:r>
              <a:rPr lang="en-US" sz="900" b="0" i="0" kern="1200" dirty="0" err="1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Arial" charset="0"/>
              </a:rPr>
              <a:t>FileName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Arial" charset="0"/>
              </a:rPr>
              <a:t> : File name</a:t>
            </a:r>
            <a:br>
              <a:rPr lang="en-US" sz="900" b="0" i="0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Arial" charset="0"/>
              </a:rPr>
            </a:br>
            <a:r>
              <a:rPr lang="en-US" sz="900" b="0" i="0" kern="1200" dirty="0" err="1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Arial" charset="0"/>
              </a:rPr>
              <a:t>CreationDate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Arial" charset="0"/>
              </a:rPr>
              <a:t> : XML creation date</a:t>
            </a:r>
            <a:br>
              <a:rPr lang="en-US" sz="900" b="0" i="0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Arial" charset="0"/>
              </a:rPr>
            </a:b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Arial" charset="0"/>
              </a:rPr>
              <a:t>Status : New or Update message</a:t>
            </a:r>
            <a:br>
              <a:rPr lang="en-US" sz="900" b="0" i="0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Arial" charset="0"/>
              </a:rPr>
            </a:br>
            <a:r>
              <a:rPr lang="en-US" sz="900" b="0" i="0" kern="1200" dirty="0" err="1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Arial" charset="0"/>
              </a:rPr>
              <a:t>ControlType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Arial" charset="0"/>
              </a:rPr>
              <a:t> : Test delivery (</a:t>
            </a:r>
            <a:r>
              <a:rPr lang="en-US" sz="900" b="0" i="0" kern="1200" dirty="0" err="1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Arial" charset="0"/>
              </a:rPr>
              <a:t>TestMessage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Arial" charset="0"/>
              </a:rPr>
              <a:t>) or production delivery (</a:t>
            </a:r>
            <a:r>
              <a:rPr lang="en-US" sz="900" b="0" i="0" kern="1200" dirty="0" err="1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Arial" charset="0"/>
              </a:rPr>
              <a:t>LiveMessage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Arial" charset="0"/>
              </a:rPr>
              <a:t>)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4504A7-1F4F-4A8A-A8B2-CD99C4789792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294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4504A7-1F4F-4A8A-A8B2-CD99C4789792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5599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4504A7-1F4F-4A8A-A8B2-CD99C4789792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035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4504A7-1F4F-4A8A-A8B2-CD99C4789792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035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4504A7-1F4F-4A8A-A8B2-CD99C4789792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0357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4504A7-1F4F-4A8A-A8B2-CD99C4789792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0357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4504A7-1F4F-4A8A-A8B2-CD99C4789792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035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755578"/>
            <a:ext cx="8104186" cy="529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861450" y="3955629"/>
            <a:ext cx="5436000" cy="503590"/>
          </a:xfrm>
          <a:prstGeom prst="rect">
            <a:avLst/>
          </a:prstGeom>
        </p:spPr>
        <p:txBody>
          <a:bodyPr wrap="square" lIns="0" tIns="36000" rIns="0" bIns="36000" anchor="t" anchorCtr="0">
            <a:spAutoFit/>
          </a:bodyPr>
          <a:lstStyle>
            <a:lvl1pPr>
              <a:defRPr sz="2800" b="1"/>
            </a:lvl1pPr>
          </a:lstStyle>
          <a:p>
            <a:r>
              <a:rPr lang="en-US" noProof="0" smtClean="0"/>
              <a:t>Slide deck title</a:t>
            </a:r>
            <a:endParaRPr lang="en-US" noProof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861451" y="2752656"/>
            <a:ext cx="3438561" cy="8345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5658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755578"/>
            <a:ext cx="8104186" cy="529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61450" y="3955629"/>
            <a:ext cx="5436000" cy="503590"/>
          </a:xfrm>
          <a:prstGeom prst="rect">
            <a:avLst/>
          </a:prstGeom>
        </p:spPr>
        <p:txBody>
          <a:bodyPr wrap="square" lIns="0" tIns="36000" rIns="0" bIns="36000" anchor="t" anchorCtr="0">
            <a:spAutoFit/>
          </a:bodyPr>
          <a:lstStyle>
            <a:lvl1pPr>
              <a:defRPr sz="2800" b="1"/>
            </a:lvl1pPr>
          </a:lstStyle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755577"/>
            <a:ext cx="8104186" cy="529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900447" y="3955629"/>
            <a:ext cx="5436000" cy="503590"/>
          </a:xfrm>
          <a:prstGeom prst="rect">
            <a:avLst/>
          </a:prstGeom>
        </p:spPr>
        <p:txBody>
          <a:bodyPr wrap="square" lIns="0" tIns="36000" rIns="0" bIns="36000" anchor="t" anchorCtr="0">
            <a:spAutoFit/>
          </a:bodyPr>
          <a:lstStyle>
            <a:lvl1pPr>
              <a:defRPr sz="2800" b="1"/>
            </a:lvl1pPr>
          </a:lstStyle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0331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28638" y="182973"/>
            <a:ext cx="2874185" cy="442035"/>
          </a:xfrm>
          <a:prstGeom prst="rect">
            <a:avLst/>
          </a:prstGeom>
        </p:spPr>
        <p:txBody>
          <a:bodyPr wrap="none" lIns="0" tIns="36000" rIns="0" bIns="36000" anchor="ctr" anchorCtr="0">
            <a:sp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28638" y="740946"/>
            <a:ext cx="8103600" cy="5316040"/>
          </a:xfrm>
          <a:prstGeom prst="rect">
            <a:avLst/>
          </a:prstGeom>
        </p:spPr>
        <p:txBody>
          <a:bodyPr lIns="288000" tIns="216000" rIns="288000" bIns="216000"/>
          <a:lstStyle>
            <a:lvl1pPr marL="273050" indent="-273050"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900"/>
              </a:spcBef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noProof="0" dirty="0" smtClean="0"/>
              <a:t>Click to edit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4477578" y="6557219"/>
            <a:ext cx="157095" cy="15388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fld id="{7931A017-F6E8-4DC0-A1DB-E54771EAB1C0}" type="slidenum">
              <a:rPr lang="en-US" sz="1000" noProof="0" smtClean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pPr algn="ctr">
                <a:defRPr/>
              </a:pPr>
              <a:t>‹#›</a:t>
            </a:fld>
            <a:endParaRPr lang="en-US" sz="1000" noProof="0" dirty="0">
              <a:solidFill>
                <a:srgbClr val="4D4D4D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755577"/>
            <a:ext cx="8104186" cy="529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887747" y="943464"/>
            <a:ext cx="7453312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000" tIns="108000" rIns="108000" bIns="10800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fr-FR" b="0" kern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Myriad Pro" pitchFamily="34" charset="0"/>
                <a:cs typeface="Myriad Pro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en-US" noProof="0" smtClean="0"/>
              <a:t>Section tagline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900447" y="3955629"/>
            <a:ext cx="5436000" cy="503590"/>
          </a:xfrm>
          <a:prstGeom prst="rect">
            <a:avLst/>
          </a:prstGeom>
        </p:spPr>
        <p:txBody>
          <a:bodyPr wrap="square" lIns="0" tIns="36000" rIns="0" bIns="36000" anchor="t" anchorCtr="0">
            <a:spAutoFit/>
          </a:bodyPr>
          <a:lstStyle>
            <a:lvl1pPr>
              <a:defRPr sz="2800" b="1"/>
            </a:lvl1pPr>
          </a:lstStyle>
          <a:p>
            <a:r>
              <a:rPr lang="en-US" noProof="0" smtClean="0"/>
              <a:t>Section 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327643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755577"/>
            <a:ext cx="8104186" cy="529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887747" y="943464"/>
            <a:ext cx="7453312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000" tIns="108000" rIns="108000" bIns="10800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fr-FR" b="0" kern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Myriad Pro" pitchFamily="34" charset="0"/>
                <a:cs typeface="Myriad Pro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en-US" noProof="0" smtClean="0"/>
              <a:t>Section tagline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900447" y="3955629"/>
            <a:ext cx="5436000" cy="503590"/>
          </a:xfrm>
          <a:prstGeom prst="rect">
            <a:avLst/>
          </a:prstGeom>
        </p:spPr>
        <p:txBody>
          <a:bodyPr wrap="square" lIns="0" tIns="36000" rIns="0" bIns="36000" anchor="t" anchorCtr="0">
            <a:spAutoFit/>
          </a:bodyPr>
          <a:lstStyle>
            <a:lvl1pPr>
              <a:defRPr sz="2800" b="1"/>
            </a:lvl1pPr>
          </a:lstStyle>
          <a:p>
            <a:r>
              <a:rPr lang="en-US" noProof="0" smtClean="0"/>
              <a:t>Section title</a:t>
            </a:r>
            <a:endParaRPr lang="en-US" noProof="0"/>
          </a:p>
        </p:txBody>
      </p:sp>
      <p:sp>
        <p:nvSpPr>
          <p:cNvPr id="6" name="TextBox 5"/>
          <p:cNvSpPr txBox="1"/>
          <p:nvPr userDrawn="1"/>
        </p:nvSpPr>
        <p:spPr bwMode="gray">
          <a:xfrm>
            <a:off x="4477578" y="6557219"/>
            <a:ext cx="157095" cy="15388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fld id="{7931A017-F6E8-4DC0-A1DB-E54771EAB1C0}" type="slidenum">
              <a:rPr lang="en-US" sz="1000" smtClean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pPr algn="ctr">
                <a:defRPr/>
              </a:pPr>
              <a:t>‹#›</a:t>
            </a:fld>
            <a:endParaRPr lang="en-US" sz="1000" dirty="0">
              <a:solidFill>
                <a:srgbClr val="4D4D4D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012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8638" y="755577"/>
            <a:ext cx="8103600" cy="5296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" name="Text Box 111"/>
          <p:cNvSpPr txBox="1">
            <a:spLocks noChangeArrowheads="1"/>
          </p:cNvSpPr>
          <p:nvPr/>
        </p:nvSpPr>
        <p:spPr bwMode="gray">
          <a:xfrm>
            <a:off x="528638" y="6581988"/>
            <a:ext cx="2037417" cy="15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000" noProof="0" dirty="0" smtClean="0">
                <a:solidFill>
                  <a:srgbClr val="4D4D4D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rPr>
              <a:t>© 2012 Digiplug. All rights reserved.</a:t>
            </a:r>
            <a:endParaRPr lang="en-US" sz="1000" noProof="0" dirty="0">
              <a:solidFill>
                <a:srgbClr val="4D4D4D"/>
              </a:solidFill>
              <a:latin typeface="Arial" pitchFamily="34" charset="0"/>
              <a:ea typeface="MS PGothic" pitchFamily="34" charset="-128"/>
              <a:cs typeface="Arial" pitchFamily="34" charset="0"/>
              <a:sym typeface="Arial" pitchFamily="34" charset="0"/>
            </a:endParaRPr>
          </a:p>
        </p:txBody>
      </p:sp>
      <p:pic>
        <p:nvPicPr>
          <p:cNvPr id="12" name="Picture 10" descr="dp3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9250" y="6166888"/>
            <a:ext cx="2682988" cy="34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214" r:id="rId1"/>
    <p:sldLayoutId id="2147486199" r:id="rId2"/>
    <p:sldLayoutId id="2147486200" r:id="rId3"/>
    <p:sldLayoutId id="2147486139" r:id="rId4"/>
    <p:sldLayoutId id="2147486215" r:id="rId5"/>
    <p:sldLayoutId id="2147486216" r:id="rId6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0" lang="fr-FR" sz="2400" b="0" i="0" u="none" strike="noStrike" kern="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Myriad Pro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Myriad Pro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Myriad Pro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Myriad Pro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Myriad Pro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Myriad Pro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Myriad Pro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Myriad Pro" pitchFamily="34" charset="0"/>
          <a:cs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FontTx/>
        <a:buNone/>
        <a:defRPr lang="en-US" sz="2400" b="1" noProof="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Font typeface="Arial" pitchFamily="34" charset="0"/>
        <a:buChar char="−"/>
        <a:defRPr lang="en-US" sz="2000" noProof="0" dirty="0" smtClean="0">
          <a:solidFill>
            <a:schemeClr val="tx1">
              <a:lumMod val="75000"/>
              <a:lumOff val="25000"/>
            </a:schemeClr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Blip>
          <a:blip r:embed="rId10"/>
        </a:buBlip>
        <a:defRPr sz="1800">
          <a:solidFill>
            <a:schemeClr val="tx1">
              <a:lumMod val="75000"/>
              <a:lumOff val="25000"/>
            </a:schemeClr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xml.digiplug.com/xsl/atlc-exp-ddex-metadata/parse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8899" y="3752166"/>
            <a:ext cx="41008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kern="0" dirty="0" smtClean="0">
                <a:solidFill>
                  <a:srgbClr val="F2F2F2"/>
                </a:solidFill>
                <a:latin typeface="Arial"/>
                <a:ea typeface="+mj-ea"/>
                <a:cs typeface="+mj-cs"/>
              </a:rPr>
              <a:t>DDEX XML Reader Tool</a:t>
            </a:r>
          </a:p>
          <a:p>
            <a:r>
              <a:rPr lang="en-US" sz="2000" kern="0" dirty="0">
                <a:solidFill>
                  <a:srgbClr val="F2F2F2"/>
                </a:solidFill>
                <a:latin typeface="Arial"/>
                <a:ea typeface="+mj-ea"/>
                <a:cs typeface="+mj-cs"/>
              </a:rPr>
              <a:t>Overview </a:t>
            </a:r>
          </a:p>
        </p:txBody>
      </p:sp>
    </p:spTree>
    <p:extLst>
      <p:ext uri="{BB962C8B-B14F-4D97-AF65-F5344CB8AC3E}">
        <p14:creationId xmlns:p14="http://schemas.microsoft.com/office/powerpoint/2010/main" val="35266663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51" y="1385369"/>
            <a:ext cx="7502874" cy="1674631"/>
          </a:xfrm>
          <a:prstGeom prst="rect">
            <a:avLst/>
          </a:prstGeom>
          <a:noFill/>
          <a:ln w="12700">
            <a:solidFill>
              <a:srgbClr val="1B11D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182973"/>
            <a:ext cx="5065489" cy="442035"/>
          </a:xfrm>
        </p:spPr>
        <p:txBody>
          <a:bodyPr/>
          <a:lstStyle/>
          <a:p>
            <a:r>
              <a:rPr lang="en-US" dirty="0"/>
              <a:t>DDEX XML Reader Tool </a:t>
            </a:r>
            <a:r>
              <a:rPr lang="en-US" dirty="0" smtClean="0"/>
              <a:t>–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9" y="740946"/>
            <a:ext cx="7398561" cy="5316040"/>
          </a:xfrm>
        </p:spPr>
        <p:txBody>
          <a:bodyPr/>
          <a:lstStyle/>
          <a:p>
            <a:r>
              <a:rPr lang="en-US" dirty="0" smtClean="0"/>
              <a:t>Product Structure (Summary)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457200" lvl="1" indent="0">
              <a:buNone/>
            </a:pPr>
            <a:endParaRPr lang="en-US" sz="1200" dirty="0" smtClean="0">
              <a:solidFill>
                <a:srgbClr val="1B11DF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 smtClean="0">
                <a:solidFill>
                  <a:srgbClr val="1B11DF"/>
                </a:solidFill>
              </a:rPr>
              <a:t>Product information:</a:t>
            </a:r>
            <a:endParaRPr lang="en-US" sz="1400" dirty="0">
              <a:solidFill>
                <a:srgbClr val="1B11DF"/>
              </a:solidFill>
            </a:endParaRPr>
          </a:p>
          <a:p>
            <a:pPr marL="457200" lvl="1" indent="0">
              <a:buNone/>
            </a:pPr>
            <a:r>
              <a:rPr lang="en-US" sz="1000" dirty="0" smtClean="0">
                <a:solidFill>
                  <a:srgbClr val="1B11DF"/>
                </a:solidFill>
              </a:rPr>
              <a:t>	</a:t>
            </a:r>
            <a:r>
              <a:rPr lang="en-US" sz="1050" dirty="0" smtClean="0"/>
              <a:t>UPC, Artist name, title, Music genre, Product type</a:t>
            </a:r>
          </a:p>
          <a:p>
            <a:pPr marL="457200" lvl="1" indent="0">
              <a:buNone/>
            </a:pPr>
            <a:r>
              <a:rPr lang="fr-FR" sz="1000" dirty="0"/>
              <a:t>	</a:t>
            </a:r>
            <a:r>
              <a:rPr lang="fr-FR" sz="1050" dirty="0" smtClean="0">
                <a:solidFill>
                  <a:srgbClr val="00B0F0"/>
                </a:solidFill>
                <a:sym typeface="Wingdings" pitchFamily="2" charset="2"/>
              </a:rPr>
              <a:t></a:t>
            </a:r>
            <a:r>
              <a:rPr lang="fr-FR" sz="1050" dirty="0" smtClean="0">
                <a:solidFill>
                  <a:srgbClr val="00B0F0"/>
                </a:solidFill>
              </a:rPr>
              <a:t>Click on « </a:t>
            </a:r>
            <a:r>
              <a:rPr lang="fr-FR" sz="1050" dirty="0" err="1" smtClean="0">
                <a:solidFill>
                  <a:srgbClr val="00B0F0"/>
                </a:solidFill>
              </a:rPr>
              <a:t>Toggle</a:t>
            </a:r>
            <a:r>
              <a:rPr lang="fr-FR" sz="1050" dirty="0" smtClean="0">
                <a:solidFill>
                  <a:srgbClr val="00B0F0"/>
                </a:solidFill>
              </a:rPr>
              <a:t> </a:t>
            </a:r>
            <a:r>
              <a:rPr lang="fr-FR" sz="1050" dirty="0" err="1" smtClean="0">
                <a:solidFill>
                  <a:srgbClr val="00B0F0"/>
                </a:solidFill>
              </a:rPr>
              <a:t>Everything</a:t>
            </a:r>
            <a:r>
              <a:rPr lang="fr-FR" sz="1050" dirty="0" smtClean="0">
                <a:solidFill>
                  <a:srgbClr val="00B0F0"/>
                </a:solidFill>
              </a:rPr>
              <a:t> » to </a:t>
            </a:r>
            <a:r>
              <a:rPr lang="fr-FR" sz="1050" dirty="0" err="1" smtClean="0">
                <a:solidFill>
                  <a:srgbClr val="00B0F0"/>
                </a:solidFill>
              </a:rPr>
              <a:t>expand</a:t>
            </a:r>
            <a:r>
              <a:rPr lang="fr-FR" sz="1050" dirty="0" smtClean="0">
                <a:solidFill>
                  <a:srgbClr val="00B0F0"/>
                </a:solidFill>
              </a:rPr>
              <a:t>/collapse « Sections»</a:t>
            </a:r>
            <a:endParaRPr lang="en-US" sz="1050" dirty="0" smtClean="0">
              <a:solidFill>
                <a:srgbClr val="00B0F0"/>
              </a:solidFill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n-US" sz="1400" dirty="0" smtClean="0">
                <a:solidFill>
                  <a:srgbClr val="1B11DF"/>
                </a:solidFill>
              </a:rPr>
              <a:t>Product structure: </a:t>
            </a:r>
          </a:p>
          <a:p>
            <a:pPr lvl="2">
              <a:buFont typeface="Arial" pitchFamily="34" charset="0"/>
              <a:buChar char="•"/>
            </a:pPr>
            <a:r>
              <a:rPr lang="en-US" sz="1050" dirty="0" smtClean="0"/>
              <a:t>Volumes</a:t>
            </a:r>
            <a:endParaRPr lang="en-US" sz="1050" dirty="0"/>
          </a:p>
          <a:p>
            <a:pPr lvl="2">
              <a:buFont typeface="Arial" pitchFamily="34" charset="0"/>
              <a:buChar char="•"/>
            </a:pPr>
            <a:r>
              <a:rPr lang="en-US" sz="1050" dirty="0" smtClean="0"/>
              <a:t>Works (Classical products)</a:t>
            </a:r>
          </a:p>
          <a:p>
            <a:pPr lvl="2">
              <a:buFont typeface="Arial" pitchFamily="34" charset="0"/>
              <a:buChar char="•"/>
            </a:pPr>
            <a:r>
              <a:rPr lang="en-US" sz="1050" dirty="0" smtClean="0"/>
              <a:t>Tracks details </a:t>
            </a:r>
            <a:r>
              <a:rPr lang="en-US" sz="1050" dirty="0" smtClean="0">
                <a:solidFill>
                  <a:srgbClr val="00B0F0"/>
                </a:solidFill>
                <a:sym typeface="Wingdings" pitchFamily="2" charset="2"/>
              </a:rPr>
              <a:t></a:t>
            </a:r>
            <a:r>
              <a:rPr lang="en-US" sz="1050" dirty="0" smtClean="0">
                <a:solidFill>
                  <a:srgbClr val="00B0F0"/>
                </a:solidFill>
              </a:rPr>
              <a:t> Click on ISRC to view corresponding “Sections” highlighted (see next slide) </a:t>
            </a:r>
          </a:p>
          <a:p>
            <a:pPr lvl="2">
              <a:buFont typeface="Arial" pitchFamily="34" charset="0"/>
              <a:buChar char="•"/>
            </a:pPr>
            <a:r>
              <a:rPr lang="en-US" sz="1050" dirty="0" smtClean="0"/>
              <a:t>Un-sequenced Assets details – Other Resources (image, Video, </a:t>
            </a:r>
            <a:r>
              <a:rPr lang="en-US" sz="1050" dirty="0" err="1" smtClean="0"/>
              <a:t>etc</a:t>
            </a:r>
            <a:r>
              <a:rPr lang="en-US" sz="1050" dirty="0" smtClean="0"/>
              <a:t>)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1400" dirty="0" smtClean="0">
                <a:solidFill>
                  <a:srgbClr val="1B11DF"/>
                </a:solidFill>
              </a:rPr>
              <a:t>Territories listing: </a:t>
            </a:r>
          </a:p>
          <a:p>
            <a:pPr lvl="2">
              <a:buFont typeface="Arial" pitchFamily="34" charset="0"/>
              <a:buChar char="•"/>
            </a:pPr>
            <a:r>
              <a:rPr lang="en-US" sz="1050" dirty="0" smtClean="0">
                <a:sym typeface="Wingdings" pitchFamily="2" charset="2"/>
              </a:rPr>
              <a:t>Only </a:t>
            </a:r>
            <a:r>
              <a:rPr lang="en-US" sz="1050" dirty="0">
                <a:sym typeface="Wingdings" pitchFamily="2" charset="2"/>
              </a:rPr>
              <a:t>selected territories are viewable in “Sections” </a:t>
            </a:r>
            <a:r>
              <a:rPr lang="en-US" sz="1050" dirty="0" smtClean="0">
                <a:sym typeface="Wingdings" pitchFamily="2" charset="2"/>
              </a:rPr>
              <a:t>part</a:t>
            </a:r>
          </a:p>
          <a:p>
            <a:pPr marL="914400" lvl="2" indent="0">
              <a:buNone/>
            </a:pPr>
            <a:r>
              <a:rPr lang="en-US" sz="1050" dirty="0" smtClean="0">
                <a:solidFill>
                  <a:srgbClr val="00B0F0"/>
                </a:solidFill>
                <a:sym typeface="Wingdings" pitchFamily="2" charset="2"/>
              </a:rPr>
              <a:t> </a:t>
            </a:r>
            <a:r>
              <a:rPr lang="en-US" sz="1050" dirty="0" smtClean="0">
                <a:solidFill>
                  <a:srgbClr val="00B0F0"/>
                </a:solidFill>
              </a:rPr>
              <a:t>Click </a:t>
            </a:r>
            <a:r>
              <a:rPr lang="en-US" sz="1050" dirty="0">
                <a:solidFill>
                  <a:srgbClr val="00B0F0"/>
                </a:solidFill>
              </a:rPr>
              <a:t>on « </a:t>
            </a:r>
            <a:r>
              <a:rPr lang="en-US" sz="1050" dirty="0" smtClean="0">
                <a:solidFill>
                  <a:srgbClr val="00B0F0"/>
                </a:solidFill>
              </a:rPr>
              <a:t>(Un)Select All</a:t>
            </a:r>
            <a:r>
              <a:rPr lang="en-US" sz="1050" dirty="0">
                <a:solidFill>
                  <a:srgbClr val="00B0F0"/>
                </a:solidFill>
              </a:rPr>
              <a:t> » to </a:t>
            </a:r>
            <a:r>
              <a:rPr lang="en-US" sz="1050" dirty="0" smtClean="0">
                <a:solidFill>
                  <a:srgbClr val="00B0F0"/>
                </a:solidFill>
              </a:rPr>
              <a:t>select/unselect all territories</a:t>
            </a:r>
            <a:endParaRPr lang="en-US" sz="1050" dirty="0">
              <a:solidFill>
                <a:srgbClr val="00B0F0"/>
              </a:solidFill>
            </a:endParaRPr>
          </a:p>
        </p:txBody>
      </p:sp>
      <p:sp>
        <p:nvSpPr>
          <p:cNvPr id="13" name="Line Callout 1 12"/>
          <p:cNvSpPr/>
          <p:nvPr/>
        </p:nvSpPr>
        <p:spPr bwMode="auto">
          <a:xfrm>
            <a:off x="1793837" y="1613951"/>
            <a:ext cx="228600" cy="306324"/>
          </a:xfrm>
          <a:prstGeom prst="borderCallout1">
            <a:avLst>
              <a:gd name="adj1" fmla="val 18750"/>
              <a:gd name="adj2" fmla="val -8333"/>
              <a:gd name="adj3" fmla="val 65010"/>
              <a:gd name="adj4" fmla="val -79279"/>
            </a:avLst>
          </a:prstGeom>
          <a:noFill/>
          <a:ln w="19050">
            <a:solidFill>
              <a:srgbClr val="1B11D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 smtClean="0">
                <a:solidFill>
                  <a:srgbClr val="1B11DF"/>
                </a:solidFill>
              </a:rPr>
              <a:t>1</a:t>
            </a:r>
            <a:endParaRPr lang="en-US" sz="1200" b="1" dirty="0">
              <a:solidFill>
                <a:srgbClr val="1B11DF"/>
              </a:solidFill>
            </a:endParaRPr>
          </a:p>
        </p:txBody>
      </p:sp>
      <p:sp>
        <p:nvSpPr>
          <p:cNvPr id="20" name="Line Callout 1 19"/>
          <p:cNvSpPr/>
          <p:nvPr/>
        </p:nvSpPr>
        <p:spPr bwMode="auto">
          <a:xfrm>
            <a:off x="6465110" y="1916360"/>
            <a:ext cx="228600" cy="306324"/>
          </a:xfrm>
          <a:prstGeom prst="borderCallout1">
            <a:avLst>
              <a:gd name="adj1" fmla="val 18750"/>
              <a:gd name="adj2" fmla="val -8333"/>
              <a:gd name="adj3" fmla="val 65010"/>
              <a:gd name="adj4" fmla="val -79279"/>
            </a:avLst>
          </a:prstGeom>
          <a:noFill/>
          <a:ln w="19050">
            <a:solidFill>
              <a:srgbClr val="1B11D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1B11DF"/>
                </a:solidFill>
              </a:rPr>
              <a:t>2</a:t>
            </a:r>
          </a:p>
        </p:txBody>
      </p:sp>
      <p:sp>
        <p:nvSpPr>
          <p:cNvPr id="21" name="Line Callout 1 20"/>
          <p:cNvSpPr/>
          <p:nvPr/>
        </p:nvSpPr>
        <p:spPr bwMode="auto">
          <a:xfrm>
            <a:off x="1543774" y="2568737"/>
            <a:ext cx="228600" cy="306324"/>
          </a:xfrm>
          <a:prstGeom prst="borderCallout1">
            <a:avLst>
              <a:gd name="adj1" fmla="val 18750"/>
              <a:gd name="adj2" fmla="val -8333"/>
              <a:gd name="adj3" fmla="val 65010"/>
              <a:gd name="adj4" fmla="val -79279"/>
            </a:avLst>
          </a:prstGeom>
          <a:noFill/>
          <a:ln w="19050">
            <a:solidFill>
              <a:srgbClr val="1B11D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dirty="0" smtClean="0">
                <a:solidFill>
                  <a:srgbClr val="1B11DF"/>
                </a:solidFill>
              </a:rPr>
              <a:t>3</a:t>
            </a:r>
            <a:endParaRPr lang="en-US" sz="1200" b="1" dirty="0">
              <a:solidFill>
                <a:srgbClr val="1B11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128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182973"/>
            <a:ext cx="1899559" cy="442035"/>
          </a:xfrm>
        </p:spPr>
        <p:txBody>
          <a:bodyPr/>
          <a:lstStyle/>
          <a:p>
            <a:r>
              <a:rPr lang="fr-FR" dirty="0" err="1" smtClean="0"/>
              <a:t>Coming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!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4" y="1285006"/>
            <a:ext cx="7518399" cy="412864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1327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902496" y="3975563"/>
            <a:ext cx="2556000" cy="2052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ounded Rectangle 11"/>
          <p:cNvSpPr/>
          <p:nvPr/>
        </p:nvSpPr>
        <p:spPr>
          <a:xfrm>
            <a:off x="3252560" y="3975563"/>
            <a:ext cx="2556000" cy="2052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ounded Rectangle 10"/>
          <p:cNvSpPr/>
          <p:nvPr/>
        </p:nvSpPr>
        <p:spPr>
          <a:xfrm>
            <a:off x="602624" y="3975563"/>
            <a:ext cx="2556000" cy="2052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87994"/>
              </p:ext>
            </p:extLst>
          </p:nvPr>
        </p:nvGraphicFramePr>
        <p:xfrm>
          <a:off x="595425" y="3967740"/>
          <a:ext cx="7896159" cy="20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053"/>
                <a:gridCol w="2632053"/>
                <a:gridCol w="2632053"/>
              </a:tblGrid>
              <a:tr h="2030400">
                <a:tc>
                  <a:txBody>
                    <a:bodyPr/>
                    <a:lstStyle/>
                    <a:p>
                      <a:pPr marL="228600" indent="-228600" algn="ctr">
                        <a:buFont typeface="+mj-lt"/>
                        <a:buAutoNum type="arabicPeriod"/>
                      </a:pPr>
                      <a:r>
                        <a:rPr lang="en-GB" sz="900" u="sng" baseline="0" noProof="0" dirty="0" smtClean="0">
                          <a:solidFill>
                            <a:srgbClr val="7030A0"/>
                          </a:solidFill>
                        </a:rPr>
                        <a:t>Resources details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GB" sz="900" b="0" baseline="0" noProof="0" dirty="0" smtClean="0">
                          <a:solidFill>
                            <a:schemeClr val="tx1"/>
                          </a:solidFill>
                        </a:rPr>
                        <a:t>Information regrouped by Sound recording </a:t>
                      </a:r>
                    </a:p>
                    <a:p>
                      <a:pPr marL="457200" lvl="1" indent="0">
                        <a:buFont typeface="Arial" pitchFamily="34" charset="0"/>
                        <a:buNone/>
                      </a:pPr>
                      <a:r>
                        <a:rPr lang="en-GB" sz="900" b="0" baseline="0" noProof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Click to view details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GB" sz="900" b="0" baseline="0" noProof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Details regrouped by Territories</a:t>
                      </a:r>
                    </a:p>
                    <a:p>
                      <a:pPr marL="628650" lvl="1" indent="-171450">
                        <a:buFont typeface="Wingdings"/>
                        <a:buChar char="à"/>
                      </a:pPr>
                      <a:r>
                        <a:rPr lang="en-GB" sz="900" b="0" baseline="0" noProof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Click to view details for each territory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GB" sz="900" b="0" baseline="0" noProof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Click on a </a:t>
                      </a:r>
                      <a:r>
                        <a:rPr lang="en-GB" sz="900" b="0" u="sng" kern="1200" baseline="0" noProof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Resource ID </a:t>
                      </a:r>
                      <a:r>
                        <a:rPr lang="en-GB" sz="900" b="0" baseline="0" noProof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from Summary to highlight the corresponding resources details here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GB" sz="900" b="0" baseline="0" noProof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Click on “</a:t>
                      </a:r>
                      <a:r>
                        <a:rPr lang="en-GB" sz="900" b="0" u="sng" baseline="0" noProof="0" dirty="0" smtClean="0">
                          <a:solidFill>
                            <a:srgbClr val="00B0F0"/>
                          </a:solidFill>
                          <a:sym typeface="Wingdings" pitchFamily="2" charset="2"/>
                        </a:rPr>
                        <a:t>See the release</a:t>
                      </a:r>
                      <a:r>
                        <a:rPr lang="en-GB" sz="900" b="0" u="none" baseline="0" noProof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” </a:t>
                      </a:r>
                      <a:r>
                        <a:rPr lang="en-GB" sz="900" b="0" baseline="0" noProof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to highlight the corresponding release section details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GB" sz="900" b="0" baseline="0" noProof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Click on section title « Resources » to expand/collapse all the section</a:t>
                      </a:r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buFont typeface="+mj-lt"/>
                        <a:buAutoNum type="arabicPeriod" startAt="2"/>
                      </a:pPr>
                      <a:r>
                        <a:rPr lang="en-US" sz="900" u="sng" baseline="0" dirty="0" smtClean="0">
                          <a:solidFill>
                            <a:srgbClr val="7030A0"/>
                          </a:solidFill>
                        </a:rPr>
                        <a:t>Releases details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</a:rPr>
                        <a:t>Information regrouped by Releases </a:t>
                      </a:r>
                    </a:p>
                    <a:p>
                      <a:pPr marL="457200" lvl="1" indent="0">
                        <a:buFont typeface="Arial" pitchFamily="34" charset="0"/>
                        <a:buNone/>
                      </a:pP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Click to view details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Details regrouped by Territories</a:t>
                      </a:r>
                    </a:p>
                    <a:p>
                      <a:pPr marL="628650" lvl="1" indent="-171450">
                        <a:buFont typeface="Wingdings"/>
                        <a:buChar char="à"/>
                      </a:pP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Click to view details for each territory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Click on a </a:t>
                      </a:r>
                      <a:r>
                        <a:rPr lang="en-US" sz="900" b="0" u="sng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Resource ID 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from this section to highlight the corresponding  Resources section details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Click on “</a:t>
                      </a:r>
                      <a:r>
                        <a:rPr lang="en-US" sz="900" b="0" u="sng" baseline="0" dirty="0" smtClean="0">
                          <a:solidFill>
                            <a:srgbClr val="00B0F0"/>
                          </a:solidFill>
                          <a:sym typeface="Wingdings" pitchFamily="2" charset="2"/>
                        </a:rPr>
                        <a:t>See the deal</a:t>
                      </a:r>
                      <a:r>
                        <a:rPr lang="en-US" sz="900" b="0" u="none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” 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to highlight the corresponding deals section details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Click on section title « Release » to expand/collapse all the section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buFont typeface="+mj-lt"/>
                        <a:buAutoNum type="arabicPeriod" startAt="3"/>
                      </a:pPr>
                      <a:r>
                        <a:rPr lang="en-US" sz="900" u="sng" baseline="0" dirty="0" smtClean="0">
                          <a:solidFill>
                            <a:srgbClr val="7030A0"/>
                          </a:solidFill>
                        </a:rPr>
                        <a:t>Deals details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</a:rPr>
                        <a:t>Information regrouped by Releases </a:t>
                      </a:r>
                    </a:p>
                    <a:p>
                      <a:pPr marL="457200" lvl="1" indent="0">
                        <a:buFont typeface="Arial" pitchFamily="34" charset="0"/>
                        <a:buNone/>
                      </a:pP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Click to view details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Details regrouped by Territories</a:t>
                      </a:r>
                    </a:p>
                    <a:p>
                      <a:pPr marL="628650" lvl="1" indent="-171450">
                        <a:buFont typeface="Wingdings"/>
                        <a:buChar char="à"/>
                      </a:pP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Click to view details for each territory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Click on a </a:t>
                      </a:r>
                      <a:r>
                        <a:rPr lang="en-US" sz="900" b="0" u="sng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Release ID 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from this section to highlight the corresponding  Release section details</a:t>
                      </a:r>
                      <a:endParaRPr lang="en-US" sz="900" b="1" baseline="0" dirty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Click on section title « Deals» to expand/collapse all the section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endParaRPr lang="en-US" sz="900" b="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182973"/>
            <a:ext cx="5065489" cy="442035"/>
          </a:xfrm>
        </p:spPr>
        <p:txBody>
          <a:bodyPr/>
          <a:lstStyle/>
          <a:p>
            <a:r>
              <a:rPr lang="en-US" dirty="0"/>
              <a:t>DDEX XML Reader Tool </a:t>
            </a:r>
            <a:r>
              <a:rPr lang="en-US" dirty="0" smtClean="0"/>
              <a:t>–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5" y="740946"/>
            <a:ext cx="8103600" cy="5316040"/>
          </a:xfrm>
        </p:spPr>
        <p:txBody>
          <a:bodyPr/>
          <a:lstStyle/>
          <a:p>
            <a:r>
              <a:rPr lang="en-US" dirty="0" smtClean="0"/>
              <a:t>Xml Sections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5" y="1338569"/>
            <a:ext cx="7884000" cy="2504375"/>
          </a:xfrm>
          <a:prstGeom prst="rect">
            <a:avLst/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Callout 1 5"/>
          <p:cNvSpPr/>
          <p:nvPr/>
        </p:nvSpPr>
        <p:spPr bwMode="auto">
          <a:xfrm>
            <a:off x="5205110" y="2038760"/>
            <a:ext cx="228600" cy="306324"/>
          </a:xfrm>
          <a:prstGeom prst="borderCallout1">
            <a:avLst>
              <a:gd name="adj1" fmla="val 18750"/>
              <a:gd name="adj2" fmla="val -8333"/>
              <a:gd name="adj3" fmla="val 65010"/>
              <a:gd name="adj4" fmla="val -79279"/>
            </a:avLst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" name="Line Callout 1 7"/>
          <p:cNvSpPr/>
          <p:nvPr/>
        </p:nvSpPr>
        <p:spPr bwMode="auto">
          <a:xfrm>
            <a:off x="2771510" y="2038760"/>
            <a:ext cx="228600" cy="306324"/>
          </a:xfrm>
          <a:prstGeom prst="borderCallout1">
            <a:avLst>
              <a:gd name="adj1" fmla="val 18750"/>
              <a:gd name="adj2" fmla="val -8333"/>
              <a:gd name="adj3" fmla="val 65010"/>
              <a:gd name="adj4" fmla="val -79279"/>
            </a:avLst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dirty="0" smtClean="0">
                <a:solidFill>
                  <a:srgbClr val="7030A0"/>
                </a:solidFill>
              </a:rPr>
              <a:t>1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10" name="Line Callout 1 9"/>
          <p:cNvSpPr/>
          <p:nvPr/>
        </p:nvSpPr>
        <p:spPr bwMode="auto">
          <a:xfrm>
            <a:off x="7977110" y="2038760"/>
            <a:ext cx="228600" cy="306324"/>
          </a:xfrm>
          <a:prstGeom prst="borderCallout1">
            <a:avLst>
              <a:gd name="adj1" fmla="val 18750"/>
              <a:gd name="adj2" fmla="val -8333"/>
              <a:gd name="adj3" fmla="val 65010"/>
              <a:gd name="adj4" fmla="val -79279"/>
            </a:avLst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dirty="0" smtClean="0">
                <a:solidFill>
                  <a:srgbClr val="7030A0"/>
                </a:solidFill>
              </a:rPr>
              <a:t>3</a:t>
            </a:r>
            <a:endParaRPr 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435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8638" y="182973"/>
            <a:ext cx="5254644" cy="442035"/>
          </a:xfrm>
        </p:spPr>
        <p:txBody>
          <a:bodyPr/>
          <a:lstStyle/>
          <a:p>
            <a:r>
              <a:rPr lang="en-US" dirty="0"/>
              <a:t>DDEX XML Reader Tool </a:t>
            </a:r>
            <a:r>
              <a:rPr lang="en-US" dirty="0" smtClean="0"/>
              <a:t>– Resources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8930" y="1082301"/>
            <a:ext cx="7154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itchFamily="34" charset="0"/>
              <a:buChar char="•"/>
            </a:pPr>
            <a:r>
              <a:rPr lang="en-GB" dirty="0">
                <a:sym typeface="Wingdings" pitchFamily="2" charset="2"/>
              </a:rPr>
              <a:t>Click on “</a:t>
            </a:r>
            <a:r>
              <a:rPr lang="en-GB" u="sng" dirty="0" smtClean="0">
                <a:solidFill>
                  <a:srgbClr val="00B0F0"/>
                </a:solidFill>
                <a:sym typeface="Wingdings" pitchFamily="2" charset="2"/>
              </a:rPr>
              <a:t>Sound Recording</a:t>
            </a:r>
            <a:r>
              <a:rPr lang="en-GB" dirty="0" smtClean="0">
                <a:sym typeface="Wingdings" pitchFamily="2" charset="2"/>
              </a:rPr>
              <a:t>” to view Title, Bonus and Duration information.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Click on the territory to view further information including Display Artist, Contributors and Technical Details. </a:t>
            </a:r>
            <a:endParaRPr lang="en-GB" dirty="0" smtClean="0">
              <a:sym typeface="Wingdings" pitchFamily="2" charset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83" y="2282630"/>
            <a:ext cx="3422849" cy="3536969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4053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62" y="1976418"/>
            <a:ext cx="6832638" cy="309509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8638" y="182973"/>
            <a:ext cx="5067093" cy="442035"/>
          </a:xfrm>
        </p:spPr>
        <p:txBody>
          <a:bodyPr/>
          <a:lstStyle/>
          <a:p>
            <a:r>
              <a:rPr lang="en-US" dirty="0"/>
              <a:t>DDEX XML Reader Tool </a:t>
            </a:r>
            <a:r>
              <a:rPr lang="en-US" dirty="0" smtClean="0"/>
              <a:t>– Releases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8930" y="1082301"/>
            <a:ext cx="7154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itchFamily="34" charset="0"/>
              <a:buChar char="•"/>
            </a:pPr>
            <a:r>
              <a:rPr lang="en-GB" dirty="0">
                <a:sym typeface="Wingdings" pitchFamily="2" charset="2"/>
              </a:rPr>
              <a:t>Click on “</a:t>
            </a:r>
            <a:r>
              <a:rPr lang="en-GB" u="sng" dirty="0">
                <a:solidFill>
                  <a:srgbClr val="00B0F0"/>
                </a:solidFill>
                <a:sym typeface="Wingdings" pitchFamily="2" charset="2"/>
              </a:rPr>
              <a:t>See the release</a:t>
            </a:r>
            <a:r>
              <a:rPr lang="en-GB" dirty="0">
                <a:sym typeface="Wingdings" pitchFamily="2" charset="2"/>
              </a:rPr>
              <a:t>” to highlight the corresponding release section </a:t>
            </a:r>
            <a:r>
              <a:rPr lang="en-GB" dirty="0" smtClean="0">
                <a:sym typeface="Wingdings" pitchFamily="2" charset="2"/>
              </a:rPr>
              <a:t>details.</a:t>
            </a:r>
          </a:p>
        </p:txBody>
      </p:sp>
    </p:spTree>
    <p:extLst>
      <p:ext uri="{BB962C8B-B14F-4D97-AF65-F5344CB8AC3E}">
        <p14:creationId xmlns:p14="http://schemas.microsoft.com/office/powerpoint/2010/main" val="35896682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8638" y="182973"/>
            <a:ext cx="5067093" cy="442035"/>
          </a:xfrm>
        </p:spPr>
        <p:txBody>
          <a:bodyPr/>
          <a:lstStyle/>
          <a:p>
            <a:r>
              <a:rPr lang="en-US" dirty="0"/>
              <a:t>DDEX XML Reader Tool </a:t>
            </a:r>
            <a:r>
              <a:rPr lang="en-US" dirty="0" smtClean="0"/>
              <a:t>– Releases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8930" y="1082301"/>
            <a:ext cx="7154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Click on the </a:t>
            </a:r>
            <a:r>
              <a:rPr lang="en-US" dirty="0" err="1" smtClean="0">
                <a:sym typeface="Wingdings" pitchFamily="2" charset="2"/>
              </a:rPr>
              <a:t>ProprietaryID</a:t>
            </a:r>
            <a:r>
              <a:rPr lang="en-US" dirty="0" smtClean="0">
                <a:sym typeface="Wingdings" pitchFamily="2" charset="2"/>
              </a:rPr>
              <a:t> to view the release information.</a:t>
            </a:r>
            <a:endParaRPr lang="en-GB" dirty="0">
              <a:sym typeface="Wingdings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79" y="1642541"/>
            <a:ext cx="4324354" cy="39624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8099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90" y="1989668"/>
            <a:ext cx="6530977" cy="313266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28638" y="182973"/>
            <a:ext cx="4570162" cy="442035"/>
          </a:xfrm>
        </p:spPr>
        <p:txBody>
          <a:bodyPr/>
          <a:lstStyle/>
          <a:p>
            <a:r>
              <a:rPr lang="en-US" dirty="0"/>
              <a:t>DDEX XML Reader Tool </a:t>
            </a:r>
            <a:r>
              <a:rPr lang="en-US" dirty="0" smtClean="0"/>
              <a:t>– Deals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0466" y="1082301"/>
            <a:ext cx="7509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dirty="0">
                <a:sym typeface="Wingdings" pitchFamily="2" charset="2"/>
              </a:rPr>
              <a:t>Click on “</a:t>
            </a:r>
            <a:r>
              <a:rPr lang="en-US" u="sng" dirty="0">
                <a:solidFill>
                  <a:srgbClr val="00B0F0"/>
                </a:solidFill>
                <a:sym typeface="Wingdings" pitchFamily="2" charset="2"/>
              </a:rPr>
              <a:t>See the deal</a:t>
            </a:r>
            <a:r>
              <a:rPr lang="en-US" dirty="0">
                <a:sym typeface="Wingdings" pitchFamily="2" charset="2"/>
              </a:rPr>
              <a:t>” to highlight the corresponding deals section </a:t>
            </a:r>
            <a:r>
              <a:rPr lang="en-US" dirty="0" smtClean="0">
                <a:sym typeface="Wingdings" pitchFamily="2" charset="2"/>
              </a:rPr>
              <a:t>details.</a:t>
            </a:r>
          </a:p>
        </p:txBody>
      </p:sp>
    </p:spTree>
    <p:extLst>
      <p:ext uri="{BB962C8B-B14F-4D97-AF65-F5344CB8AC3E}">
        <p14:creationId xmlns:p14="http://schemas.microsoft.com/office/powerpoint/2010/main" val="30584276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8638" y="182973"/>
            <a:ext cx="4570162" cy="442035"/>
          </a:xfrm>
        </p:spPr>
        <p:txBody>
          <a:bodyPr/>
          <a:lstStyle/>
          <a:p>
            <a:r>
              <a:rPr lang="en-US" dirty="0"/>
              <a:t>DDEX XML Reader Tool </a:t>
            </a:r>
            <a:r>
              <a:rPr lang="en-US" dirty="0" smtClean="0"/>
              <a:t>– Deals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8930" y="1082301"/>
            <a:ext cx="7154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Click </a:t>
            </a:r>
            <a:r>
              <a:rPr lang="en-US" dirty="0">
                <a:sym typeface="Wingdings" pitchFamily="2" charset="2"/>
              </a:rPr>
              <a:t>on the Territory to view the deal </a:t>
            </a:r>
            <a:r>
              <a:rPr lang="en-US" dirty="0" smtClean="0">
                <a:sym typeface="Wingdings" pitchFamily="2" charset="2"/>
              </a:rPr>
              <a:t>information</a:t>
            </a:r>
            <a:r>
              <a:rPr lang="en-GB" dirty="0" smtClean="0">
                <a:sym typeface="Wingdings" pitchFamily="2" charset="2"/>
              </a:rPr>
              <a:t>.</a:t>
            </a:r>
            <a:endParaRPr lang="en-US" dirty="0">
              <a:sym typeface="Wingdings" pitchFamily="2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1666348"/>
            <a:ext cx="3733800" cy="374385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9800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2861451" y="2752656"/>
            <a:ext cx="3438561" cy="8345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66668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re 1"/>
          <p:cNvSpPr txBox="1">
            <a:spLocks/>
          </p:cNvSpPr>
          <p:nvPr/>
        </p:nvSpPr>
        <p:spPr bwMode="gray">
          <a:xfrm>
            <a:off x="528638" y="182973"/>
            <a:ext cx="8103600" cy="442035"/>
          </a:xfrm>
          <a:prstGeom prst="rect">
            <a:avLst/>
          </a:prstGeom>
        </p:spPr>
        <p:txBody>
          <a:bodyPr wrap="square" lIns="0" tIns="36000" rIns="0" bIns="36000" anchor="t" anchorCtr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fr-FR" sz="2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9pPr>
          </a:lstStyle>
          <a:p>
            <a:r>
              <a:rPr lang="en-US" sz="2400" b="0" dirty="0" smtClean="0">
                <a:solidFill>
                  <a:srgbClr val="F2F2F2"/>
                </a:solidFill>
              </a:rPr>
              <a:t>Contents</a:t>
            </a:r>
            <a:endParaRPr lang="en-US" sz="2400" b="0" dirty="0">
              <a:solidFill>
                <a:srgbClr val="F2F2F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7999" y="102063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F2F2F2"/>
                </a:solidFill>
                <a:latin typeface="Calibri" pitchFamily="34" charset="0"/>
              </a:rPr>
              <a:t>DDEX XML Reader - Overview</a:t>
            </a:r>
            <a:endParaRPr lang="en-GB" sz="1600" dirty="0" smtClean="0">
              <a:solidFill>
                <a:srgbClr val="F2F2F2"/>
              </a:solidFill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54994" y="1687976"/>
            <a:ext cx="6464601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F2F2F2"/>
                </a:solidFill>
                <a:latin typeface="Calibri" pitchFamily="34" charset="0"/>
              </a:rPr>
              <a:t>DDEX XML Reader – Pre-requisites</a:t>
            </a:r>
            <a:endParaRPr lang="en-GB" sz="1600" dirty="0">
              <a:solidFill>
                <a:srgbClr val="F2F2F2"/>
              </a:solidFill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96066" y="1054252"/>
            <a:ext cx="7508838" cy="474427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1926" y="2235491"/>
            <a:ext cx="6464601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F2F2F2"/>
                </a:solidFill>
                <a:latin typeface="Calibri" pitchFamily="34" charset="0"/>
              </a:rPr>
              <a:t>How to use the DDEX XML Reader </a:t>
            </a:r>
            <a:endParaRPr lang="en-GB" sz="1600" dirty="0">
              <a:solidFill>
                <a:srgbClr val="F2F2F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643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182973"/>
            <a:ext cx="4980531" cy="442035"/>
          </a:xfrm>
        </p:spPr>
        <p:txBody>
          <a:bodyPr/>
          <a:lstStyle/>
          <a:p>
            <a:r>
              <a:rPr lang="en-US" dirty="0" smtClean="0"/>
              <a:t>DDEX XML Reader Tool 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The DDEX standard is currently being rolled out throughout the industry by music labels and BP.</a:t>
            </a:r>
          </a:p>
          <a:p>
            <a:endParaRPr lang="en-US" sz="1800" dirty="0" smtClean="0"/>
          </a:p>
          <a:p>
            <a:r>
              <a:rPr lang="en-US" sz="1800" dirty="0" smtClean="0"/>
              <a:t>UMGI are currently setting up new BP with the DDEX.</a:t>
            </a:r>
          </a:p>
          <a:p>
            <a:endParaRPr lang="en-US" sz="1800" dirty="0"/>
          </a:p>
          <a:p>
            <a:r>
              <a:rPr lang="en-US" sz="1800" dirty="0" smtClean="0"/>
              <a:t>The DDEX XML is designed to be read by computers.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Reading the DDEX XML by the naked eye is difficult.</a:t>
            </a:r>
          </a:p>
          <a:p>
            <a:endParaRPr lang="en-US" sz="1800" dirty="0" smtClean="0"/>
          </a:p>
          <a:p>
            <a:r>
              <a:rPr lang="en-US" sz="1800" dirty="0" smtClean="0"/>
              <a:t>There are programs that allow you easily read the DDEX XML.</a:t>
            </a:r>
          </a:p>
          <a:p>
            <a:endParaRPr lang="en-US" sz="1800" dirty="0"/>
          </a:p>
          <a:p>
            <a:r>
              <a:rPr lang="en-US" sz="1800" dirty="0" err="1" smtClean="0"/>
              <a:t>Digiplug</a:t>
            </a:r>
            <a:r>
              <a:rPr lang="en-US" sz="1800" dirty="0" smtClean="0"/>
              <a:t> however has designed a tool to make the XML more usable and interactive (dynamic).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240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re 1"/>
          <p:cNvSpPr txBox="1">
            <a:spLocks/>
          </p:cNvSpPr>
          <p:nvPr/>
        </p:nvSpPr>
        <p:spPr bwMode="gray">
          <a:xfrm>
            <a:off x="528638" y="182973"/>
            <a:ext cx="8103600" cy="442035"/>
          </a:xfrm>
          <a:prstGeom prst="rect">
            <a:avLst/>
          </a:prstGeom>
        </p:spPr>
        <p:txBody>
          <a:bodyPr wrap="square" lIns="0" tIns="36000" rIns="0" bIns="36000" anchor="t" anchorCtr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fr-FR" sz="2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9pPr>
          </a:lstStyle>
          <a:p>
            <a:r>
              <a:rPr lang="en-US" sz="2400" b="0" dirty="0" smtClean="0">
                <a:solidFill>
                  <a:srgbClr val="F2F2F2"/>
                </a:solidFill>
              </a:rPr>
              <a:t>Contents</a:t>
            </a:r>
            <a:endParaRPr lang="en-US" sz="2400" b="0" dirty="0">
              <a:solidFill>
                <a:srgbClr val="F2F2F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7999" y="10432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F2F2F2"/>
                </a:solidFill>
                <a:latin typeface="Calibri" pitchFamily="34" charset="0"/>
              </a:rPr>
              <a:t>DDEX XML Reader - Overview</a:t>
            </a:r>
            <a:endParaRPr lang="en-GB" sz="1600" dirty="0" smtClean="0">
              <a:solidFill>
                <a:srgbClr val="F2F2F2"/>
              </a:solidFill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54994" y="1687976"/>
            <a:ext cx="6464601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F2F2F2"/>
                </a:solidFill>
                <a:latin typeface="Calibri" pitchFamily="34" charset="0"/>
              </a:rPr>
              <a:t>DDEX XML Reader – Pre-requisites</a:t>
            </a:r>
            <a:endParaRPr lang="en-GB" sz="1600" dirty="0">
              <a:solidFill>
                <a:srgbClr val="F2F2F2"/>
              </a:solidFill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96066" y="1686436"/>
            <a:ext cx="7508838" cy="474427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1926" y="2235491"/>
            <a:ext cx="6464601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F2F2F2"/>
                </a:solidFill>
                <a:latin typeface="Calibri" pitchFamily="34" charset="0"/>
              </a:rPr>
              <a:t>How to use the DDEX XML Reader </a:t>
            </a:r>
            <a:endParaRPr lang="en-GB" sz="1600" dirty="0">
              <a:solidFill>
                <a:srgbClr val="F2F2F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950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182973"/>
            <a:ext cx="5597686" cy="442035"/>
          </a:xfrm>
        </p:spPr>
        <p:txBody>
          <a:bodyPr/>
          <a:lstStyle/>
          <a:p>
            <a:r>
              <a:rPr lang="en-US" dirty="0" smtClean="0"/>
              <a:t>DDEX XML Reader Tool –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smtClean="0"/>
              <a:t>Connect to the following </a:t>
            </a:r>
            <a:r>
              <a:rPr lang="en-GB" sz="1600" dirty="0" err="1" smtClean="0"/>
              <a:t>url</a:t>
            </a:r>
            <a:r>
              <a:rPr lang="en-GB" sz="1600" dirty="0" smtClean="0"/>
              <a:t> </a:t>
            </a:r>
            <a:r>
              <a:rPr lang="en-GB" sz="1600" dirty="0" smtClean="0"/>
              <a:t>: </a:t>
            </a:r>
            <a:r>
              <a:rPr lang="en-US" sz="1600" u="sng" dirty="0">
                <a:hlinkClick r:id="rId3"/>
              </a:rPr>
              <a:t>http://</a:t>
            </a:r>
            <a:r>
              <a:rPr lang="en-US" sz="1600" u="sng" dirty="0" smtClean="0">
                <a:hlinkClick r:id="rId3"/>
              </a:rPr>
              <a:t>xml.digiplug.com/xsl/atlc-exp-ddex-metadata/parse/index.html</a:t>
            </a:r>
            <a:endParaRPr lang="en-GB" sz="1600" u="sng" dirty="0" smtClean="0">
              <a:solidFill>
                <a:srgbClr val="00B0F0"/>
              </a:solidFill>
            </a:endParaRPr>
          </a:p>
          <a:p>
            <a:r>
              <a:rPr lang="en-GB" sz="1600" dirty="0" smtClean="0"/>
              <a:t>The following page is displayed in your browser</a:t>
            </a:r>
            <a:r>
              <a:rPr lang="en-GB" sz="1600" dirty="0" smtClean="0">
                <a:solidFill>
                  <a:srgbClr val="00B0F0"/>
                </a:solidFill>
              </a:rPr>
              <a:t>*</a:t>
            </a:r>
          </a:p>
          <a:p>
            <a:pPr marL="457200" indent="-457200">
              <a:buFont typeface="+mj-lt"/>
              <a:buAutoNum type="arabicPeriod"/>
            </a:pPr>
            <a:endParaRPr lang="en-GB" sz="1600" dirty="0" smtClean="0"/>
          </a:p>
          <a:p>
            <a:pPr marL="457200" indent="-457200">
              <a:buFont typeface="+mj-lt"/>
              <a:buAutoNum type="arabicPeriod"/>
            </a:pPr>
            <a:endParaRPr lang="en-GB" sz="1600" dirty="0" smtClean="0"/>
          </a:p>
          <a:p>
            <a:pPr marL="457200" indent="-457200">
              <a:buFont typeface="+mj-lt"/>
              <a:buAutoNum type="arabicPeriod"/>
            </a:pPr>
            <a:endParaRPr lang="en-GB" sz="1600" dirty="0" smtClean="0"/>
          </a:p>
          <a:p>
            <a:pPr marL="457200" indent="-457200">
              <a:buFont typeface="+mj-lt"/>
              <a:buAutoNum type="arabicPeriod"/>
            </a:pPr>
            <a:endParaRPr lang="en-GB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button to upload your DDEX XML</a:t>
            </a:r>
            <a:r>
              <a:rPr lang="en-GB" sz="1600" dirty="0" smtClean="0">
                <a:solidFill>
                  <a:srgbClr val="00B0F0"/>
                </a:solidFill>
              </a:rPr>
              <a:t>**</a:t>
            </a:r>
            <a:r>
              <a:rPr lang="en-GB" sz="1600" dirty="0" smtClean="0"/>
              <a:t> </a:t>
            </a:r>
            <a:r>
              <a:rPr lang="en-GB" sz="1600" b="1" u="sng" dirty="0" smtClean="0"/>
              <a:t>or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Drag and drop your DDEX XML directly into the dashed zone</a:t>
            </a:r>
            <a:endParaRPr lang="en-GB" sz="1600" b="1" dirty="0" smtClean="0">
              <a:solidFill>
                <a:srgbClr val="1B11DF"/>
              </a:solidFill>
            </a:endParaRPr>
          </a:p>
          <a:p>
            <a:r>
              <a:rPr lang="en-GB" sz="1600" dirty="0" smtClean="0"/>
              <a:t>You can then view the </a:t>
            </a:r>
            <a:r>
              <a:rPr lang="en-GB" sz="1600" dirty="0" err="1" smtClean="0"/>
              <a:t>the</a:t>
            </a:r>
            <a:r>
              <a:rPr lang="en-GB" sz="1600" dirty="0" smtClean="0"/>
              <a:t>  DDEX XML as described in the next  slides</a:t>
            </a:r>
          </a:p>
          <a:p>
            <a:r>
              <a:rPr lang="en-GB" sz="1600" i="1" u="sng" dirty="0" smtClean="0"/>
              <a:t>Note</a:t>
            </a:r>
            <a:r>
              <a:rPr lang="en-GB" sz="1600" i="1" dirty="0" smtClean="0"/>
              <a:t>: Large file could take time to load and lower your computer performance</a:t>
            </a:r>
            <a:endParaRPr lang="en-GB" sz="1200" i="1" dirty="0" smtClean="0"/>
          </a:p>
          <a:p>
            <a:pPr marL="0" indent="0">
              <a:buNone/>
            </a:pPr>
            <a:r>
              <a:rPr lang="en-GB" sz="1000" i="1" dirty="0" smtClean="0"/>
              <a:t>(</a:t>
            </a:r>
            <a:r>
              <a:rPr lang="en-GB" sz="1000" i="1" dirty="0" smtClean="0">
                <a:solidFill>
                  <a:srgbClr val="00B0F0"/>
                </a:solidFill>
              </a:rPr>
              <a:t>*</a:t>
            </a:r>
            <a:r>
              <a:rPr lang="en-GB" sz="1000" i="1" dirty="0" smtClean="0"/>
              <a:t>)Firefox, Chrome, Opera recommended // (</a:t>
            </a:r>
            <a:r>
              <a:rPr lang="en-GB" sz="1000" i="1" dirty="0" smtClean="0">
                <a:solidFill>
                  <a:srgbClr val="00B0F0"/>
                </a:solidFill>
              </a:rPr>
              <a:t>**</a:t>
            </a:r>
            <a:r>
              <a:rPr lang="en-GB" sz="1000" i="1" dirty="0" smtClean="0"/>
              <a:t>) Use recent XML where link to the tool is automatically integrated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00" y="2043290"/>
            <a:ext cx="7956000" cy="125713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0079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re 1"/>
          <p:cNvSpPr txBox="1">
            <a:spLocks/>
          </p:cNvSpPr>
          <p:nvPr/>
        </p:nvSpPr>
        <p:spPr bwMode="gray">
          <a:xfrm>
            <a:off x="528638" y="182973"/>
            <a:ext cx="8103600" cy="442035"/>
          </a:xfrm>
          <a:prstGeom prst="rect">
            <a:avLst/>
          </a:prstGeom>
        </p:spPr>
        <p:txBody>
          <a:bodyPr wrap="square" lIns="0" tIns="36000" rIns="0" bIns="36000" anchor="t" anchorCtr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fr-FR" sz="2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Myriad Pro" pitchFamily="34" charset="0"/>
                <a:cs typeface="Arial" charset="0"/>
              </a:defRPr>
            </a:lvl9pPr>
          </a:lstStyle>
          <a:p>
            <a:r>
              <a:rPr lang="en-US" sz="2400" b="0" dirty="0" smtClean="0">
                <a:solidFill>
                  <a:srgbClr val="F2F2F2"/>
                </a:solidFill>
              </a:rPr>
              <a:t>Contents</a:t>
            </a:r>
            <a:endParaRPr lang="en-US" sz="2400" b="0" dirty="0">
              <a:solidFill>
                <a:srgbClr val="F2F2F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7999" y="10432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F2F2F2"/>
                </a:solidFill>
                <a:latin typeface="Calibri" pitchFamily="34" charset="0"/>
              </a:rPr>
              <a:t>DDEX XML Reader - Overview</a:t>
            </a:r>
            <a:endParaRPr lang="en-GB" sz="1600" dirty="0" smtClean="0">
              <a:solidFill>
                <a:srgbClr val="F2F2F2"/>
              </a:solidFill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54994" y="1687976"/>
            <a:ext cx="6464601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F2F2F2"/>
                </a:solidFill>
                <a:latin typeface="Calibri" pitchFamily="34" charset="0"/>
              </a:rPr>
              <a:t>DDEX XML Reader – Pre-requisites</a:t>
            </a:r>
            <a:endParaRPr lang="en-GB" sz="1600" dirty="0">
              <a:solidFill>
                <a:srgbClr val="F2F2F2"/>
              </a:solidFill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96066" y="2307331"/>
            <a:ext cx="7508838" cy="474427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1926" y="2235491"/>
            <a:ext cx="6464601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F2F2F2"/>
                </a:solidFill>
                <a:latin typeface="Calibri" pitchFamily="34" charset="0"/>
              </a:rPr>
              <a:t>How to use the DDEX XML Reader </a:t>
            </a:r>
            <a:endParaRPr lang="en-GB" sz="1600" dirty="0">
              <a:solidFill>
                <a:srgbClr val="F2F2F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6028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182973"/>
            <a:ext cx="5065489" cy="442035"/>
          </a:xfrm>
        </p:spPr>
        <p:txBody>
          <a:bodyPr/>
          <a:lstStyle/>
          <a:p>
            <a:r>
              <a:rPr lang="en-US" dirty="0"/>
              <a:t>DDEX XML Reader Tool </a:t>
            </a:r>
            <a:r>
              <a:rPr lang="en-US" dirty="0" smtClean="0"/>
              <a:t>–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85" y="740946"/>
            <a:ext cx="8103600" cy="5316040"/>
          </a:xfrm>
        </p:spPr>
        <p:txBody>
          <a:bodyPr/>
          <a:lstStyle/>
          <a:p>
            <a:r>
              <a:rPr lang="en-US" dirty="0" smtClean="0"/>
              <a:t>Open the XML with the Tool as described in the previous slide.</a:t>
            </a:r>
          </a:p>
          <a:p>
            <a:endParaRPr lang="en-US" dirty="0" smtClean="0"/>
          </a:p>
          <a:p>
            <a:r>
              <a:rPr lang="en-US" dirty="0" smtClean="0"/>
              <a:t> The default view of the XML will be as follows:</a:t>
            </a:r>
          </a:p>
          <a:p>
            <a:pPr lvl="1">
              <a:buFont typeface="Arial" pitchFamily="34" charset="0"/>
              <a:buChar char="-"/>
            </a:pPr>
            <a:r>
              <a:rPr lang="en-US" dirty="0" smtClean="0"/>
              <a:t>Header</a:t>
            </a:r>
          </a:p>
          <a:p>
            <a:pPr lvl="1">
              <a:buFont typeface="Arial" pitchFamily="34" charset="0"/>
              <a:buChar char="-"/>
            </a:pPr>
            <a:r>
              <a:rPr lang="en-US" dirty="0" smtClean="0"/>
              <a:t>Product Structure (Summary)  </a:t>
            </a:r>
          </a:p>
          <a:p>
            <a:pPr lvl="1">
              <a:buFont typeface="Arial" pitchFamily="34" charset="0"/>
              <a:buChar char="-"/>
            </a:pPr>
            <a:r>
              <a:rPr lang="en-US" dirty="0" err="1" smtClean="0"/>
              <a:t>Resources,Releases,Deals</a:t>
            </a:r>
            <a:r>
              <a:rPr lang="en-US" dirty="0" smtClean="0"/>
              <a:t> (XML Sections)</a:t>
            </a:r>
          </a:p>
          <a:p>
            <a:pPr lvl="1">
              <a:buFont typeface="Arial" pitchFamily="34" charset="0"/>
              <a:buChar char="-"/>
            </a:pPr>
            <a:endParaRPr lang="en-US" dirty="0"/>
          </a:p>
          <a:p>
            <a:pPr lvl="1">
              <a:buFont typeface="Arial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253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51" y="1057484"/>
            <a:ext cx="6840000" cy="453102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182973"/>
            <a:ext cx="5065489" cy="442035"/>
          </a:xfrm>
        </p:spPr>
        <p:txBody>
          <a:bodyPr/>
          <a:lstStyle/>
          <a:p>
            <a:r>
              <a:rPr lang="en-US" dirty="0"/>
              <a:t>DDEX XML Reader Tool </a:t>
            </a:r>
            <a:r>
              <a:rPr lang="en-US" dirty="0" smtClean="0"/>
              <a:t>– Overview 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 bwMode="auto">
          <a:xfrm>
            <a:off x="7680179" y="1529311"/>
            <a:ext cx="807895" cy="306324"/>
          </a:xfrm>
          <a:prstGeom prst="borderCallout1">
            <a:avLst>
              <a:gd name="adj1" fmla="val 18750"/>
              <a:gd name="adj2" fmla="val -8333"/>
              <a:gd name="adj3" fmla="val 54834"/>
              <a:gd name="adj4" fmla="val -74105"/>
            </a:avLst>
          </a:prstGeom>
          <a:noFill/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 smtClean="0">
                <a:solidFill>
                  <a:srgbClr val="FF5000"/>
                </a:solidFill>
              </a:rPr>
              <a:t>Header</a:t>
            </a:r>
            <a:endParaRPr lang="en-US" sz="1200" b="1" dirty="0">
              <a:solidFill>
                <a:srgbClr val="FF5000"/>
              </a:solidFill>
            </a:endParaRPr>
          </a:p>
        </p:txBody>
      </p:sp>
      <p:sp>
        <p:nvSpPr>
          <p:cNvPr id="10" name="Line Callout 1 9"/>
          <p:cNvSpPr/>
          <p:nvPr/>
        </p:nvSpPr>
        <p:spPr bwMode="auto">
          <a:xfrm>
            <a:off x="7680179" y="2367184"/>
            <a:ext cx="807895" cy="306324"/>
          </a:xfrm>
          <a:prstGeom prst="borderCallout1">
            <a:avLst>
              <a:gd name="adj1" fmla="val 18750"/>
              <a:gd name="adj2" fmla="val -8333"/>
              <a:gd name="adj3" fmla="val 51442"/>
              <a:gd name="adj4" fmla="val -60491"/>
            </a:avLst>
          </a:prstGeom>
          <a:noFill/>
          <a:ln w="19050" cap="flat" cmpd="sng" algn="ctr">
            <a:solidFill>
              <a:srgbClr val="1B11D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 smtClean="0">
                <a:solidFill>
                  <a:srgbClr val="1B11DF"/>
                </a:solidFill>
              </a:rPr>
              <a:t>Summary </a:t>
            </a:r>
            <a:endParaRPr lang="en-US" sz="1200" b="1" dirty="0">
              <a:solidFill>
                <a:srgbClr val="1B11DF"/>
              </a:solidFill>
            </a:endParaRPr>
          </a:p>
        </p:txBody>
      </p:sp>
      <p:sp>
        <p:nvSpPr>
          <p:cNvPr id="11" name="Line Callout 1 10"/>
          <p:cNvSpPr/>
          <p:nvPr/>
        </p:nvSpPr>
        <p:spPr bwMode="auto">
          <a:xfrm>
            <a:off x="7680179" y="3615543"/>
            <a:ext cx="807895" cy="437168"/>
          </a:xfrm>
          <a:prstGeom prst="borderCallout1">
            <a:avLst>
              <a:gd name="adj1" fmla="val 69632"/>
              <a:gd name="adj2" fmla="val -52063"/>
              <a:gd name="adj3" fmla="val 27697"/>
              <a:gd name="adj4" fmla="val -2612"/>
            </a:avLst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 smtClean="0">
                <a:solidFill>
                  <a:srgbClr val="7030A0"/>
                </a:solidFill>
              </a:rPr>
              <a:t>Xml Sections</a:t>
            </a:r>
            <a:endParaRPr 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886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350645"/>
            <a:ext cx="6867525" cy="2038350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182973"/>
            <a:ext cx="5168081" cy="442035"/>
          </a:xfrm>
        </p:spPr>
        <p:txBody>
          <a:bodyPr/>
          <a:lstStyle/>
          <a:p>
            <a:r>
              <a:rPr lang="en-US" dirty="0"/>
              <a:t>DDEX XML Reader Tool </a:t>
            </a:r>
            <a:r>
              <a:rPr lang="en-US" dirty="0" smtClean="0"/>
              <a:t>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85" y="740946"/>
            <a:ext cx="3824682" cy="3785898"/>
          </a:xfrm>
        </p:spPr>
        <p:txBody>
          <a:bodyPr/>
          <a:lstStyle/>
          <a:p>
            <a:r>
              <a:rPr lang="en-US" dirty="0" smtClean="0"/>
              <a:t>Header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200" b="1" dirty="0" smtClean="0"/>
              <a:t>Header:</a:t>
            </a:r>
            <a:endParaRPr lang="en-US" sz="1200" b="1" dirty="0"/>
          </a:p>
          <a:p>
            <a:r>
              <a:rPr lang="fr-FR" sz="1050" i="1" dirty="0" err="1"/>
              <a:t>ThreadId</a:t>
            </a:r>
            <a:r>
              <a:rPr lang="fr-FR" sz="1050" i="1" dirty="0"/>
              <a:t> </a:t>
            </a:r>
            <a:r>
              <a:rPr lang="fr-FR" sz="1050" i="1" dirty="0" smtClean="0">
                <a:sym typeface="Wingdings" pitchFamily="2" charset="2"/>
              </a:rPr>
              <a:t> </a:t>
            </a:r>
            <a:r>
              <a:rPr lang="fr-FR" sz="1050" dirty="0" smtClean="0"/>
              <a:t>Batch ID</a:t>
            </a:r>
          </a:p>
          <a:p>
            <a:r>
              <a:rPr lang="fr-FR" sz="1050" i="1" dirty="0" err="1" smtClean="0"/>
              <a:t>MessageID</a:t>
            </a:r>
            <a:r>
              <a:rPr lang="fr-FR" sz="1050" i="1" dirty="0" smtClean="0">
                <a:sym typeface="Wingdings" pitchFamily="2" charset="2"/>
              </a:rPr>
              <a:t></a:t>
            </a:r>
            <a:r>
              <a:rPr lang="fr-FR" sz="1050" i="1" dirty="0" smtClean="0"/>
              <a:t> </a:t>
            </a:r>
          </a:p>
          <a:p>
            <a:r>
              <a:rPr lang="fr-FR" sz="1050" i="1" dirty="0" err="1" smtClean="0"/>
              <a:t>FileName</a:t>
            </a:r>
            <a:r>
              <a:rPr lang="fr-FR" sz="1050" i="1" dirty="0" smtClean="0">
                <a:sym typeface="Wingdings" pitchFamily="2" charset="2"/>
              </a:rPr>
              <a:t></a:t>
            </a:r>
          </a:p>
          <a:p>
            <a:r>
              <a:rPr lang="en-US" sz="1050" i="1" dirty="0" err="1">
                <a:sym typeface="Wingdings" pitchFamily="2" charset="2"/>
              </a:rPr>
              <a:t>CreationDate</a:t>
            </a:r>
            <a:r>
              <a:rPr lang="en-US" sz="1050" i="1" dirty="0">
                <a:sym typeface="Wingdings" pitchFamily="2" charset="2"/>
              </a:rPr>
              <a:t> </a:t>
            </a:r>
            <a:r>
              <a:rPr lang="en-US" sz="1050" dirty="0">
                <a:sym typeface="Wingdings" pitchFamily="2" charset="2"/>
              </a:rPr>
              <a:t> </a:t>
            </a:r>
            <a:r>
              <a:rPr lang="en-US" sz="1050" dirty="0"/>
              <a:t>Date of the message </a:t>
            </a:r>
            <a:endParaRPr lang="en-US" sz="1050" i="1" dirty="0" smtClean="0"/>
          </a:p>
          <a:p>
            <a:r>
              <a:rPr lang="en-US" sz="1050" i="1" dirty="0" smtClean="0">
                <a:sym typeface="Wingdings" pitchFamily="2" charset="2"/>
              </a:rPr>
              <a:t>Status</a:t>
            </a:r>
            <a:r>
              <a:rPr lang="en-US" sz="1050" dirty="0" smtClean="0">
                <a:sym typeface="Wingdings" pitchFamily="2" charset="2"/>
              </a:rPr>
              <a:t>: </a:t>
            </a:r>
            <a:r>
              <a:rPr lang="en-US" sz="1050" i="1" dirty="0" err="1" smtClean="0">
                <a:sym typeface="Wingdings" pitchFamily="2" charset="2"/>
              </a:rPr>
              <a:t>OriginalMessage</a:t>
            </a:r>
            <a:r>
              <a:rPr lang="en-US" sz="1050" i="1" dirty="0" smtClean="0">
                <a:sym typeface="Wingdings" pitchFamily="2" charset="2"/>
              </a:rPr>
              <a:t> (New) or </a:t>
            </a:r>
            <a:r>
              <a:rPr lang="en-US" sz="1050" i="1" dirty="0" err="1" smtClean="0">
                <a:sym typeface="Wingdings" pitchFamily="2" charset="2"/>
              </a:rPr>
              <a:t>UpdateMessage</a:t>
            </a:r>
            <a:r>
              <a:rPr lang="en-US" sz="1050" i="1" dirty="0" smtClean="0">
                <a:sym typeface="Wingdings" pitchFamily="2" charset="2"/>
              </a:rPr>
              <a:t> (Update) </a:t>
            </a:r>
            <a:r>
              <a:rPr lang="en-US" sz="1050" i="1" dirty="0">
                <a:sym typeface="Wingdings" pitchFamily="2" charset="2"/>
              </a:rPr>
              <a:t> </a:t>
            </a:r>
            <a:r>
              <a:rPr lang="en-US" sz="1050" dirty="0" smtClean="0">
                <a:sym typeface="Wingdings" pitchFamily="2" charset="2"/>
              </a:rPr>
              <a:t>Update or New message </a:t>
            </a:r>
          </a:p>
          <a:p>
            <a:r>
              <a:rPr lang="en-US" sz="1050" i="1" dirty="0" err="1">
                <a:sym typeface="Wingdings" pitchFamily="2" charset="2"/>
              </a:rPr>
              <a:t>ControlTypeTestMessage</a:t>
            </a:r>
            <a:r>
              <a:rPr lang="en-US" sz="1050" i="1" dirty="0">
                <a:sym typeface="Wingdings" pitchFamily="2" charset="2"/>
              </a:rPr>
              <a:t> or Live </a:t>
            </a:r>
            <a:r>
              <a:rPr lang="en-US" sz="1050" i="1" dirty="0" err="1">
                <a:sym typeface="Wingdings" pitchFamily="2" charset="2"/>
              </a:rPr>
              <a:t>Messsage</a:t>
            </a:r>
            <a:endParaRPr lang="en-US" sz="1050" i="1" dirty="0">
              <a:sym typeface="Wingdings" pitchFamily="2" charset="2"/>
            </a:endParaRPr>
          </a:p>
          <a:p>
            <a:pPr marL="273050" lvl="1" indent="-27305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050" i="1" dirty="0">
                <a:ea typeface="+mn-ea"/>
                <a:sym typeface="Wingdings" pitchFamily="2" charset="2"/>
              </a:rPr>
              <a:t>DSP Party Name (details)</a:t>
            </a:r>
            <a:r>
              <a:rPr lang="en-US" sz="1050" i="1" dirty="0">
                <a:ea typeface="+mn-ea"/>
              </a:rPr>
              <a:t> </a:t>
            </a:r>
            <a:r>
              <a:rPr lang="en-US" sz="1050" i="1" dirty="0">
                <a:ea typeface="+mn-ea"/>
                <a:sym typeface="Wingdings" pitchFamily="2" charset="2"/>
              </a:rPr>
              <a:t> </a:t>
            </a:r>
            <a:r>
              <a:rPr lang="en-US" sz="1050" i="1" dirty="0">
                <a:ea typeface="+mn-ea"/>
              </a:rPr>
              <a:t>BP </a:t>
            </a:r>
            <a:r>
              <a:rPr lang="en-US" sz="1050" dirty="0"/>
              <a:t>name </a:t>
            </a:r>
            <a:endParaRPr lang="en-US" sz="105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88" y="2690980"/>
            <a:ext cx="4257675" cy="1952625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>
            <a:stCxn id="14" idx="2"/>
            <a:endCxn id="4098" idx="1"/>
          </p:cNvCxnSpPr>
          <p:nvPr/>
        </p:nvCxnSpPr>
        <p:spPr bwMode="auto">
          <a:xfrm>
            <a:off x="1464425" y="3249931"/>
            <a:ext cx="2635063" cy="417362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1207358" y="3114849"/>
            <a:ext cx="514134" cy="13508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37707" y="3108407"/>
            <a:ext cx="1197399" cy="242794"/>
          </a:xfrm>
          <a:prstGeom prst="rect">
            <a:avLst/>
          </a:prstGeom>
          <a:noFill/>
          <a:ln w="19050">
            <a:noFill/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yriad Pro" pitchFamily="34" charset="0"/>
                <a:cs typeface="Arial" charset="0"/>
              </a:rPr>
              <a:t>One click to expand</a:t>
            </a:r>
          </a:p>
        </p:txBody>
      </p:sp>
      <p:pic>
        <p:nvPicPr>
          <p:cNvPr id="2051" name="Picture 3" descr="C:\Users\p.ayemeli\Documents\AXE_Missions\DIGIPLUG\OPS Work\Design\XSLT\Demo\Mouse_poi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24" y="3207151"/>
            <a:ext cx="217347" cy="21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gray">
          <a:xfrm>
            <a:off x="3834860" y="893346"/>
            <a:ext cx="3824682" cy="3785898"/>
          </a:xfrm>
          <a:prstGeom prst="rect">
            <a:avLst/>
          </a:prstGeom>
        </p:spPr>
        <p:txBody>
          <a:bodyPr lIns="288000" tIns="216000" rIns="288000" bIns="216000"/>
          <a:lstStyle>
            <a:lvl1pPr marL="273050" indent="-27305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lang="en-US" sz="2400" b="0" noProof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−"/>
              <a:defRPr lang="en-US" sz="2000" noProof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Blip>
                <a:blip r:embed="rId6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Font typeface="Wingdings" pitchFamily="2" charset="2"/>
              <a:buNone/>
            </a:pPr>
            <a:endParaRPr lang="en-GB" sz="1200" b="1" dirty="0" smtClean="0"/>
          </a:p>
          <a:p>
            <a:pPr marL="0" indent="0">
              <a:buFont typeface="Wingdings" pitchFamily="2" charset="2"/>
              <a:buNone/>
            </a:pPr>
            <a:endParaRPr lang="en-GB" sz="1200" b="1" dirty="0"/>
          </a:p>
          <a:p>
            <a:pPr marL="0" indent="0">
              <a:buFont typeface="Wingdings" pitchFamily="2" charset="2"/>
              <a:buNone/>
            </a:pPr>
            <a:endParaRPr lang="en-GB" sz="1200" b="1" dirty="0" smtClean="0"/>
          </a:p>
          <a:p>
            <a:pPr marL="0" indent="0">
              <a:buFont typeface="Wingdings" pitchFamily="2" charset="2"/>
              <a:buNone/>
            </a:pPr>
            <a:endParaRPr lang="en-GB" sz="1200" b="1" dirty="0" smtClean="0"/>
          </a:p>
          <a:p>
            <a:pPr marL="0" indent="0">
              <a:buFont typeface="Wingdings" pitchFamily="2" charset="2"/>
              <a:buNone/>
            </a:pPr>
            <a:endParaRPr lang="en-GB" sz="1200" b="1" dirty="0"/>
          </a:p>
          <a:p>
            <a:pPr marL="0" indent="0">
              <a:buFont typeface="Wingdings" pitchFamily="2" charset="2"/>
              <a:buNone/>
            </a:pPr>
            <a:r>
              <a:rPr lang="en-GB" sz="1200" b="1" dirty="0" smtClean="0"/>
              <a:t>Details:</a:t>
            </a:r>
          </a:p>
          <a:p>
            <a:r>
              <a:rPr lang="en-GB" sz="1050" i="1" dirty="0" smtClean="0">
                <a:sym typeface="Wingdings" pitchFamily="2" charset="2"/>
              </a:rPr>
              <a:t>Content Distributor DPID / </a:t>
            </a:r>
            <a:r>
              <a:rPr lang="en-GB" sz="1050" i="1" dirty="0" err="1" smtClean="0">
                <a:sym typeface="Wingdings" pitchFamily="2" charset="2"/>
              </a:rPr>
              <a:t>Digiplug</a:t>
            </a:r>
            <a:endParaRPr lang="en-GB" sz="1050" i="1" dirty="0">
              <a:sym typeface="Wingdings" pitchFamily="2" charset="2"/>
            </a:endParaRPr>
          </a:p>
          <a:p>
            <a:r>
              <a:rPr lang="en-US" sz="1050" i="1" dirty="0" smtClean="0">
                <a:sym typeface="Wingdings" pitchFamily="2" charset="2"/>
              </a:rPr>
              <a:t>Content Owner</a:t>
            </a:r>
            <a:r>
              <a:rPr lang="en-GB" sz="1050" i="1" dirty="0" smtClean="0">
                <a:sym typeface="Wingdings" pitchFamily="2" charset="2"/>
              </a:rPr>
              <a:t> DPID / UMGI</a:t>
            </a:r>
          </a:p>
          <a:p>
            <a:pPr marL="273050" lvl="1" indent="-273050">
              <a:spcBef>
                <a:spcPts val="1200"/>
              </a:spcBef>
              <a:buFont typeface="Wingdings" pitchFamily="2" charset="2"/>
              <a:buChar char="§"/>
            </a:pPr>
            <a:r>
              <a:rPr lang="en-GB" sz="1050" i="1" dirty="0" smtClean="0">
                <a:ea typeface="+mn-ea"/>
                <a:sym typeface="Wingdings" pitchFamily="2" charset="2"/>
              </a:rPr>
              <a:t>DSP  DPID / </a:t>
            </a:r>
            <a:r>
              <a:rPr lang="en-GB" sz="1050" i="1" dirty="0" smtClean="0">
                <a:ea typeface="+mn-ea"/>
              </a:rPr>
              <a:t>BP </a:t>
            </a:r>
            <a:r>
              <a:rPr lang="en-GB" sz="1050" dirty="0" smtClean="0"/>
              <a:t>name </a:t>
            </a:r>
            <a:endParaRPr lang="en-GB" sz="1050" i="1" dirty="0"/>
          </a:p>
        </p:txBody>
      </p:sp>
    </p:spTree>
    <p:extLst>
      <p:ext uri="{BB962C8B-B14F-4D97-AF65-F5344CB8AC3E}">
        <p14:creationId xmlns:p14="http://schemas.microsoft.com/office/powerpoint/2010/main" val="25389582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plug">
  <a:themeElements>
    <a:clrScheme name="Digiplug">
      <a:dk1>
        <a:srgbClr val="000000"/>
      </a:dk1>
      <a:lt1>
        <a:srgbClr val="F2F2F2"/>
      </a:lt1>
      <a:dk2>
        <a:srgbClr val="000000"/>
      </a:dk2>
      <a:lt2>
        <a:srgbClr val="F2F2F2"/>
      </a:lt2>
      <a:accent1>
        <a:srgbClr val="005878"/>
      </a:accent1>
      <a:accent2>
        <a:srgbClr val="0084B4"/>
      </a:accent2>
      <a:accent3>
        <a:srgbClr val="5DD3FF"/>
      </a:accent3>
      <a:accent4>
        <a:srgbClr val="93E2FF"/>
      </a:accent4>
      <a:accent5>
        <a:srgbClr val="C9F0FF"/>
      </a:accent5>
      <a:accent6>
        <a:srgbClr val="CDCDEE"/>
      </a:accent6>
      <a:hlink>
        <a:srgbClr val="00B0F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90000"/>
          </a:schemeClr>
        </a:solidFill>
        <a:ln w="6350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360000" tIns="360000" rIns="360000" bIns="360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  <a:cs typeface="Arial" charset="0"/>
          </a:defRPr>
        </a:defPPr>
      </a:lstStyle>
    </a:spDef>
    <a:lnDef>
      <a:spPr bwMode="auto">
        <a:noFill/>
        <a:ln w="6350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Modele final 15 Dec 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final 15 Dec 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final 15 Dec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final 15 Dec 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final 15 Dec 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final 15 Dec 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final 15 Dec 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final 15 Dec 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final 15 Dec 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final 15 Dec 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final 15 Dec 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final 15 Dec 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Digiplug</Template>
  <TotalTime>8749</TotalTime>
  <Words>676</Words>
  <Application>Microsoft Office PowerPoint</Application>
  <PresentationFormat>On-screen Show (4:3)</PresentationFormat>
  <Paragraphs>146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Digiplug</vt:lpstr>
      <vt:lpstr>PowerPoint Presentation</vt:lpstr>
      <vt:lpstr>PowerPoint Presentation</vt:lpstr>
      <vt:lpstr>DDEX XML Reader Tool – Overview</vt:lpstr>
      <vt:lpstr>PowerPoint Presentation</vt:lpstr>
      <vt:lpstr>DDEX XML Reader Tool – Prerequisites</vt:lpstr>
      <vt:lpstr>PowerPoint Presentation</vt:lpstr>
      <vt:lpstr>DDEX XML Reader Tool – Overview </vt:lpstr>
      <vt:lpstr>DDEX XML Reader Tool – Overview </vt:lpstr>
      <vt:lpstr>DDEX XML Reader Tool – Overview</vt:lpstr>
      <vt:lpstr>DDEX XML Reader Tool – Overview </vt:lpstr>
      <vt:lpstr>Coming next !</vt:lpstr>
      <vt:lpstr>DDEX XML Reader Tool – Overview </vt:lpstr>
      <vt:lpstr>DDEX XML Reader Tool – Resources </vt:lpstr>
      <vt:lpstr>DDEX XML Reader Tool – Releases </vt:lpstr>
      <vt:lpstr>DDEX XML Reader Tool – Releases </vt:lpstr>
      <vt:lpstr>DDEX XML Reader Tool – Deals </vt:lpstr>
      <vt:lpstr>DDEX XML Reader Tool – Deals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eBooks Kick-Off Session</dc:title>
  <dc:creator>Mory Diané</dc:creator>
  <cp:keywords>Digiplug</cp:keywords>
  <cp:lastModifiedBy>marc.lewis</cp:lastModifiedBy>
  <cp:revision>278</cp:revision>
  <dcterms:created xsi:type="dcterms:W3CDTF">2011-11-16T10:55:10Z</dcterms:created>
  <dcterms:modified xsi:type="dcterms:W3CDTF">2012-09-20T12:17:59Z</dcterms:modified>
</cp:coreProperties>
</file>