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69" r:id="rId3"/>
    <p:sldId id="259" r:id="rId4"/>
    <p:sldId id="297" r:id="rId5"/>
    <p:sldId id="298" r:id="rId6"/>
    <p:sldId id="299" r:id="rId7"/>
    <p:sldId id="300" r:id="rId8"/>
    <p:sldId id="301" r:id="rId9"/>
    <p:sldId id="268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ucida Handwriting" panose="03010101010101010101" pitchFamily="66" charset="0"/>
      <p:regular r:id="rId16"/>
    </p:embeddedFont>
    <p:embeddedFont>
      <p:font typeface="Maven Pro" panose="020B0604020202020204" charset="0"/>
      <p:regular r:id="rId17"/>
      <p:bold r:id="rId18"/>
    </p:embeddedFont>
    <p:embeddedFont>
      <p:font typeface="Share Tech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03"/>
    <a:srgbClr val="292929"/>
    <a:srgbClr val="00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204CEF-F122-4E3C-AF7B-1FB865654C53}">
  <a:tblStyle styleId="{76204CEF-F122-4E3C-AF7B-1FB865654C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206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is where your presentation begins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55057" y="155772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Face Recognition </a:t>
            </a:r>
            <a:br>
              <a:rPr lang="fr-FR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Model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776465" y="4509065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2B46BABF-FF9A-A684-C393-1AC0CF7C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33743"/>
            <a:ext cx="3609975" cy="12668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D52C604-6AD8-35B8-D502-2C7085CB4AF1}"/>
              </a:ext>
            </a:extLst>
          </p:cNvPr>
          <p:cNvSpPr txBox="1"/>
          <p:nvPr/>
        </p:nvSpPr>
        <p:spPr>
          <a:xfrm>
            <a:off x="2285999" y="402999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10203"/>
                </a:solidFill>
                <a:latin typeface="Lato"/>
                <a:ea typeface="Lato"/>
                <a:cs typeface="Lato"/>
              </a:rPr>
              <a:t>Introduced by </a:t>
            </a:r>
            <a:r>
              <a:rPr lang="en-US" dirty="0">
                <a:solidFill>
                  <a:srgbClr val="010203"/>
                </a:solidFill>
                <a:latin typeface="Lato"/>
                <a:ea typeface="Lato"/>
                <a:cs typeface="Lato"/>
              </a:rPr>
              <a:t>: </a:t>
            </a:r>
          </a:p>
          <a:p>
            <a:pPr algn="ctr"/>
            <a:r>
              <a:rPr lang="en-US" dirty="0">
                <a:solidFill>
                  <a:srgbClr val="010203"/>
                </a:solidFill>
                <a:latin typeface="Lato"/>
                <a:ea typeface="Lato"/>
                <a:cs typeface="Lato"/>
              </a:rPr>
              <a:t>Khalil </a:t>
            </a:r>
            <a:r>
              <a:rPr lang="en-US" dirty="0" err="1">
                <a:solidFill>
                  <a:srgbClr val="010203"/>
                </a:solidFill>
                <a:latin typeface="Lato"/>
                <a:ea typeface="Lato"/>
                <a:cs typeface="Lato"/>
              </a:rPr>
              <a:t>Bessaad</a:t>
            </a:r>
            <a:r>
              <a:rPr lang="en-US" dirty="0">
                <a:solidFill>
                  <a:srgbClr val="010203"/>
                </a:solidFill>
                <a:latin typeface="Lato"/>
                <a:ea typeface="Lato"/>
                <a:cs typeface="Lato"/>
              </a:rPr>
              <a:t> &amp; Malek </a:t>
            </a:r>
            <a:r>
              <a:rPr lang="en-US" dirty="0" err="1">
                <a:solidFill>
                  <a:srgbClr val="010203"/>
                </a:solidFill>
                <a:latin typeface="Lato"/>
                <a:ea typeface="Lato"/>
                <a:cs typeface="Lato"/>
              </a:rPr>
              <a:t>Fehri</a:t>
            </a:r>
            <a:endParaRPr lang="en-US" dirty="0">
              <a:solidFill>
                <a:srgbClr val="010203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>
            <a:cxnSpLocks/>
          </p:cNvCxnSpPr>
          <p:nvPr/>
        </p:nvCxnSpPr>
        <p:spPr>
          <a:xfrm>
            <a:off x="1072117" y="2433578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>
            <a:cxnSpLocks/>
          </p:cNvCxnSpPr>
          <p:nvPr/>
        </p:nvCxnSpPr>
        <p:spPr>
          <a:xfrm>
            <a:off x="2249695" y="3009628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>
            <a:cxnSpLocks/>
          </p:cNvCxnSpPr>
          <p:nvPr/>
        </p:nvCxnSpPr>
        <p:spPr>
          <a:xfrm flipV="1">
            <a:off x="3606420" y="2396628"/>
            <a:ext cx="0" cy="51535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1089" name="Google Shape;1089;p38"/>
          <p:cNvCxnSpPr>
            <a:cxnSpLocks/>
          </p:cNvCxnSpPr>
          <p:nvPr/>
        </p:nvCxnSpPr>
        <p:spPr>
          <a:xfrm>
            <a:off x="315943" y="2914956"/>
            <a:ext cx="839262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893754" y="2760378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2062957" y="2727478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3419682" y="2695063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131467" y="188682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Goal</a:t>
            </a:r>
            <a:endParaRPr sz="2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2630957" y="186512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Overview</a:t>
            </a: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1404445" y="3492770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 Choice</a:t>
            </a:r>
            <a:endParaRPr sz="1800" dirty="0"/>
          </a:p>
        </p:txBody>
      </p:sp>
      <p:cxnSp>
        <p:nvCxnSpPr>
          <p:cNvPr id="21" name="Google Shape;1084;p38">
            <a:extLst>
              <a:ext uri="{FF2B5EF4-FFF2-40B4-BE49-F238E27FC236}">
                <a16:creationId xmlns:a16="http://schemas.microsoft.com/office/drawing/2014/main" id="{6D1BF5FB-5FA9-27BB-187C-63A21DF7054D}"/>
              </a:ext>
            </a:extLst>
          </p:cNvPr>
          <p:cNvCxnSpPr>
            <a:cxnSpLocks/>
          </p:cNvCxnSpPr>
          <p:nvPr/>
        </p:nvCxnSpPr>
        <p:spPr>
          <a:xfrm flipV="1">
            <a:off x="4821866" y="2816585"/>
            <a:ext cx="0" cy="63702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oogle Shape;1090;p38">
            <a:extLst>
              <a:ext uri="{FF2B5EF4-FFF2-40B4-BE49-F238E27FC236}">
                <a16:creationId xmlns:a16="http://schemas.microsoft.com/office/drawing/2014/main" id="{AF4FA72C-3C77-B91E-8E40-F2387CEF7F1A}"/>
              </a:ext>
            </a:extLst>
          </p:cNvPr>
          <p:cNvGrpSpPr/>
          <p:nvPr/>
        </p:nvGrpSpPr>
        <p:grpSpPr>
          <a:xfrm>
            <a:off x="4635128" y="2695063"/>
            <a:ext cx="373500" cy="373500"/>
            <a:chOff x="1372725" y="1912500"/>
            <a:chExt cx="373500" cy="373500"/>
          </a:xfrm>
        </p:grpSpPr>
        <p:sp>
          <p:nvSpPr>
            <p:cNvPr id="23" name="Google Shape;1091;p38">
              <a:extLst>
                <a:ext uri="{FF2B5EF4-FFF2-40B4-BE49-F238E27FC236}">
                  <a16:creationId xmlns:a16="http://schemas.microsoft.com/office/drawing/2014/main" id="{D1368A8D-059D-3E17-092B-BCF88850A81D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;p38">
              <a:extLst>
                <a:ext uri="{FF2B5EF4-FFF2-40B4-BE49-F238E27FC236}">
                  <a16:creationId xmlns:a16="http://schemas.microsoft.com/office/drawing/2014/main" id="{C9BE9ADB-694C-BAAE-5459-E24D3635BF86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93;p38">
            <a:extLst>
              <a:ext uri="{FF2B5EF4-FFF2-40B4-BE49-F238E27FC236}">
                <a16:creationId xmlns:a16="http://schemas.microsoft.com/office/drawing/2014/main" id="{6D89B846-9EAC-81F4-F4D6-747BA36B1F5D}"/>
              </a:ext>
            </a:extLst>
          </p:cNvPr>
          <p:cNvGrpSpPr/>
          <p:nvPr/>
        </p:nvGrpSpPr>
        <p:grpSpPr>
          <a:xfrm>
            <a:off x="5867124" y="2728677"/>
            <a:ext cx="373500" cy="373500"/>
            <a:chOff x="3212675" y="1912500"/>
            <a:chExt cx="373500" cy="373500"/>
          </a:xfrm>
        </p:grpSpPr>
        <p:sp>
          <p:nvSpPr>
            <p:cNvPr id="26" name="Google Shape;1094;p38">
              <a:extLst>
                <a:ext uri="{FF2B5EF4-FFF2-40B4-BE49-F238E27FC236}">
                  <a16:creationId xmlns:a16="http://schemas.microsoft.com/office/drawing/2014/main" id="{9338216E-BC32-E5BD-99EF-05DFDCF9F481}"/>
                </a:ext>
              </a:extLst>
            </p:cNvPr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5;p38">
              <a:extLst>
                <a:ext uri="{FF2B5EF4-FFF2-40B4-BE49-F238E27FC236}">
                  <a16:creationId xmlns:a16="http://schemas.microsoft.com/office/drawing/2014/main" id="{4B516547-EA7C-2EEB-8992-EDE74214EC6C}"/>
                </a:ext>
              </a:extLst>
            </p:cNvPr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6;p38">
            <a:extLst>
              <a:ext uri="{FF2B5EF4-FFF2-40B4-BE49-F238E27FC236}">
                <a16:creationId xmlns:a16="http://schemas.microsoft.com/office/drawing/2014/main" id="{39748A7E-84EB-D230-7270-29EA3D6040BB}"/>
              </a:ext>
            </a:extLst>
          </p:cNvPr>
          <p:cNvGrpSpPr/>
          <p:nvPr/>
        </p:nvGrpSpPr>
        <p:grpSpPr>
          <a:xfrm>
            <a:off x="7084153" y="2701928"/>
            <a:ext cx="373500" cy="373500"/>
            <a:chOff x="5557850" y="1912500"/>
            <a:chExt cx="373500" cy="373500"/>
          </a:xfrm>
        </p:grpSpPr>
        <p:sp>
          <p:nvSpPr>
            <p:cNvPr id="29" name="Google Shape;1097;p38">
              <a:extLst>
                <a:ext uri="{FF2B5EF4-FFF2-40B4-BE49-F238E27FC236}">
                  <a16:creationId xmlns:a16="http://schemas.microsoft.com/office/drawing/2014/main" id="{67603F70-B830-1595-5BB6-78735D9A09F1}"/>
                </a:ext>
              </a:extLst>
            </p:cNvPr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8;p38">
              <a:extLst>
                <a:ext uri="{FF2B5EF4-FFF2-40B4-BE49-F238E27FC236}">
                  <a16:creationId xmlns:a16="http://schemas.microsoft.com/office/drawing/2014/main" id="{E2BD5B94-B89F-FAE1-354A-694FB2E19E69}"/>
                </a:ext>
              </a:extLst>
            </p:cNvPr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1" name="Google Shape;1084;p38">
            <a:extLst>
              <a:ext uri="{FF2B5EF4-FFF2-40B4-BE49-F238E27FC236}">
                <a16:creationId xmlns:a16="http://schemas.microsoft.com/office/drawing/2014/main" id="{7CB31666-04B2-77F6-8039-CB2A396111C1}"/>
              </a:ext>
            </a:extLst>
          </p:cNvPr>
          <p:cNvCxnSpPr>
            <a:cxnSpLocks/>
          </p:cNvCxnSpPr>
          <p:nvPr/>
        </p:nvCxnSpPr>
        <p:spPr>
          <a:xfrm flipV="1">
            <a:off x="6053862" y="2396628"/>
            <a:ext cx="0" cy="613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084;p38">
            <a:extLst>
              <a:ext uri="{FF2B5EF4-FFF2-40B4-BE49-F238E27FC236}">
                <a16:creationId xmlns:a16="http://schemas.microsoft.com/office/drawing/2014/main" id="{9EC3DDA6-AB5D-9A56-1E13-E29D1B1BF7D4}"/>
              </a:ext>
            </a:extLst>
          </p:cNvPr>
          <p:cNvCxnSpPr>
            <a:cxnSpLocks/>
          </p:cNvCxnSpPr>
          <p:nvPr/>
        </p:nvCxnSpPr>
        <p:spPr>
          <a:xfrm flipV="1">
            <a:off x="7270891" y="2851728"/>
            <a:ext cx="0" cy="60188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21D020F-D5C3-571D-D994-447C6506C70B}"/>
              </a:ext>
            </a:extLst>
          </p:cNvPr>
          <p:cNvSpPr txBox="1"/>
          <p:nvPr/>
        </p:nvSpPr>
        <p:spPr>
          <a:xfrm>
            <a:off x="4064001" y="3502524"/>
            <a:ext cx="464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lt1"/>
                </a:solidFill>
                <a:latin typeface="Share Tech"/>
                <a:sym typeface="Share Tech"/>
              </a:rPr>
              <a:t>Model Evaluation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5C7503-F970-4971-2462-21E614E6BE80}"/>
              </a:ext>
            </a:extLst>
          </p:cNvPr>
          <p:cNvSpPr txBox="1"/>
          <p:nvPr/>
        </p:nvSpPr>
        <p:spPr>
          <a:xfrm>
            <a:off x="5237488" y="1914432"/>
            <a:ext cx="482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lt1"/>
                </a:solidFill>
                <a:latin typeface="Share Tech"/>
              </a:rPr>
              <a:t>Web Application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5F2F1C-3FC4-BDD8-8AD6-F17137C4E9A7}"/>
              </a:ext>
            </a:extLst>
          </p:cNvPr>
          <p:cNvSpPr txBox="1"/>
          <p:nvPr/>
        </p:nvSpPr>
        <p:spPr>
          <a:xfrm>
            <a:off x="6786518" y="3478329"/>
            <a:ext cx="5656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lt1"/>
                </a:solidFill>
                <a:latin typeface="Share Tech"/>
                <a:sym typeface="Share Tech"/>
              </a:rPr>
              <a:t>Next</a:t>
            </a:r>
            <a:r>
              <a:rPr lang="fr-FR" dirty="0">
                <a:solidFill>
                  <a:schemeClr val="lt1"/>
                </a:solidFill>
                <a:latin typeface="Share Tech"/>
                <a:sym typeface="Share Tech"/>
              </a:rPr>
              <a:t> </a:t>
            </a:r>
            <a:r>
              <a:rPr lang="fr-FR" sz="1800" dirty="0" err="1">
                <a:solidFill>
                  <a:schemeClr val="lt1"/>
                </a:solidFill>
                <a:latin typeface="Share Tech"/>
                <a:sym typeface="Share Tech"/>
              </a:rPr>
              <a:t>Step</a:t>
            </a:r>
            <a:endParaRPr lang="fr-FR" sz="1800" dirty="0">
              <a:solidFill>
                <a:schemeClr val="lt1"/>
              </a:solidFill>
              <a:latin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 and the smallest one in the Solar System—it’s only a bit larger than the Moon. The planet’s name has nothing to do with the liquid metal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Goal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73DFAC-480C-5320-484A-957ACE5C1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1" r="8386"/>
          <a:stretch/>
        </p:blipFill>
        <p:spPr>
          <a:xfrm>
            <a:off x="262270" y="1313543"/>
            <a:ext cx="8402759" cy="2690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AD807A5-F189-E02C-016F-EA45AFD61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  <a:latin typeface="Share Tech" panose="020B0604020202020204" charset="0"/>
              </a:rPr>
              <a:t>Model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choice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7" name="Google Shape;9138;p56">
            <a:extLst>
              <a:ext uri="{FF2B5EF4-FFF2-40B4-BE49-F238E27FC236}">
                <a16:creationId xmlns:a16="http://schemas.microsoft.com/office/drawing/2014/main" id="{5A2E202B-7838-33E6-B9B1-68CC82699927}"/>
              </a:ext>
            </a:extLst>
          </p:cNvPr>
          <p:cNvGrpSpPr/>
          <p:nvPr/>
        </p:nvGrpSpPr>
        <p:grpSpPr>
          <a:xfrm>
            <a:off x="3377303" y="1474094"/>
            <a:ext cx="3097088" cy="2789130"/>
            <a:chOff x="7721175" y="2093194"/>
            <a:chExt cx="682987" cy="623846"/>
          </a:xfrm>
        </p:grpSpPr>
        <p:cxnSp>
          <p:nvCxnSpPr>
            <p:cNvPr id="23" name="Google Shape;9144;p56">
              <a:extLst>
                <a:ext uri="{FF2B5EF4-FFF2-40B4-BE49-F238E27FC236}">
                  <a16:creationId xmlns:a16="http://schemas.microsoft.com/office/drawing/2014/main" id="{0F851A0C-D968-5154-03E7-32C7D83D644F}"/>
                </a:ext>
              </a:extLst>
            </p:cNvPr>
            <p:cNvCxnSpPr/>
            <p:nvPr/>
          </p:nvCxnSpPr>
          <p:spPr>
            <a:xfrm rot="10800000">
              <a:off x="8320762" y="235919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" name="Google Shape;9145;p56">
              <a:extLst>
                <a:ext uri="{FF2B5EF4-FFF2-40B4-BE49-F238E27FC236}">
                  <a16:creationId xmlns:a16="http://schemas.microsoft.com/office/drawing/2014/main" id="{DBC2C988-224E-704D-2706-64A6DD5128F4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25" name="Google Shape;9146;p56">
                <a:extLst>
                  <a:ext uri="{FF2B5EF4-FFF2-40B4-BE49-F238E27FC236}">
                    <a16:creationId xmlns:a16="http://schemas.microsoft.com/office/drawing/2014/main" id="{7E6064A7-880A-592C-2315-77E9C09803D3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34" name="Google Shape;9147;p56">
                  <a:extLst>
                    <a:ext uri="{FF2B5EF4-FFF2-40B4-BE49-F238E27FC236}">
                      <a16:creationId xmlns:a16="http://schemas.microsoft.com/office/drawing/2014/main" id="{4AF7F252-F862-1126-C991-44BC0702C969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148;p56">
                  <a:extLst>
                    <a:ext uri="{FF2B5EF4-FFF2-40B4-BE49-F238E27FC236}">
                      <a16:creationId xmlns:a16="http://schemas.microsoft.com/office/drawing/2014/main" id="{70DBF090-0230-2808-5C0D-DD28486D8013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9149;p56">
                  <a:extLst>
                    <a:ext uri="{FF2B5EF4-FFF2-40B4-BE49-F238E27FC236}">
                      <a16:creationId xmlns:a16="http://schemas.microsoft.com/office/drawing/2014/main" id="{F6A5629C-0CEE-B434-E667-5197A4BC33CC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150;p56">
                  <a:extLst>
                    <a:ext uri="{FF2B5EF4-FFF2-40B4-BE49-F238E27FC236}">
                      <a16:creationId xmlns:a16="http://schemas.microsoft.com/office/drawing/2014/main" id="{4B887652-0220-D735-AE29-ACCD95CF5C31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151;p56">
                  <a:extLst>
                    <a:ext uri="{FF2B5EF4-FFF2-40B4-BE49-F238E27FC236}">
                      <a16:creationId xmlns:a16="http://schemas.microsoft.com/office/drawing/2014/main" id="{2C80513F-A842-77FD-3F46-35EC3578F00A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152;p56">
                  <a:extLst>
                    <a:ext uri="{FF2B5EF4-FFF2-40B4-BE49-F238E27FC236}">
                      <a16:creationId xmlns:a16="http://schemas.microsoft.com/office/drawing/2014/main" id="{E65B6367-EE97-5479-6376-041ED64AFA6E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153;p56">
                  <a:extLst>
                    <a:ext uri="{FF2B5EF4-FFF2-40B4-BE49-F238E27FC236}">
                      <a16:creationId xmlns:a16="http://schemas.microsoft.com/office/drawing/2014/main" id="{D10E05C5-00ED-7EC1-675E-FF02CA8C7853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9154;p56">
                <a:extLst>
                  <a:ext uri="{FF2B5EF4-FFF2-40B4-BE49-F238E27FC236}">
                    <a16:creationId xmlns:a16="http://schemas.microsoft.com/office/drawing/2014/main" id="{E50ABBFF-4865-D73F-7748-F7183BE0EB08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27" name="Google Shape;9155;p56">
                  <a:extLst>
                    <a:ext uri="{FF2B5EF4-FFF2-40B4-BE49-F238E27FC236}">
                      <a16:creationId xmlns:a16="http://schemas.microsoft.com/office/drawing/2014/main" id="{5E7485EC-EA4C-626C-975D-D6158DFFDE37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156;p56">
                  <a:extLst>
                    <a:ext uri="{FF2B5EF4-FFF2-40B4-BE49-F238E27FC236}">
                      <a16:creationId xmlns:a16="http://schemas.microsoft.com/office/drawing/2014/main" id="{980202A2-5CC2-079F-139D-C7ED7F0B66DC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9157;p56">
                  <a:extLst>
                    <a:ext uri="{FF2B5EF4-FFF2-40B4-BE49-F238E27FC236}">
                      <a16:creationId xmlns:a16="http://schemas.microsoft.com/office/drawing/2014/main" id="{D92AF4E8-590E-D2DE-8BDE-1497DAA4BFF2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9158;p56">
                  <a:extLst>
                    <a:ext uri="{FF2B5EF4-FFF2-40B4-BE49-F238E27FC236}">
                      <a16:creationId xmlns:a16="http://schemas.microsoft.com/office/drawing/2014/main" id="{6E434EEE-74B0-6E33-5788-4A46A6467FE6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159;p56">
                  <a:extLst>
                    <a:ext uri="{FF2B5EF4-FFF2-40B4-BE49-F238E27FC236}">
                      <a16:creationId xmlns:a16="http://schemas.microsoft.com/office/drawing/2014/main" id="{CB1AC4E9-991B-4E92-1E85-688A081F71E3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160;p56">
                  <a:extLst>
                    <a:ext uri="{FF2B5EF4-FFF2-40B4-BE49-F238E27FC236}">
                      <a16:creationId xmlns:a16="http://schemas.microsoft.com/office/drawing/2014/main" id="{D1404F21-644A-420F-36C0-A810161A6FA0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9161;p56">
                  <a:extLst>
                    <a:ext uri="{FF2B5EF4-FFF2-40B4-BE49-F238E27FC236}">
                      <a16:creationId xmlns:a16="http://schemas.microsoft.com/office/drawing/2014/main" id="{D27156EC-F227-C232-84DC-431FB37EA199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C6316E8C-9B93-1CEF-1332-5F09C412E37E}"/>
              </a:ext>
            </a:extLst>
          </p:cNvPr>
          <p:cNvSpPr/>
          <p:nvPr/>
        </p:nvSpPr>
        <p:spPr>
          <a:xfrm>
            <a:off x="4252166" y="2442025"/>
            <a:ext cx="1024946" cy="85326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1800" b="1" dirty="0">
                <a:ln/>
                <a:solidFill>
                  <a:srgbClr val="C00000"/>
                </a:solidFill>
                <a:latin typeface="Lucida Handwriting" panose="03010101010101010101" pitchFamily="66" charset="0"/>
              </a:rPr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9006A6-E916-FDE0-F461-650927301316}"/>
              </a:ext>
            </a:extLst>
          </p:cNvPr>
          <p:cNvSpPr/>
          <p:nvPr/>
        </p:nvSpPr>
        <p:spPr>
          <a:xfrm>
            <a:off x="81700" y="1614736"/>
            <a:ext cx="2768821" cy="1817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8F69E5B-9DA4-8D54-0335-242C5694E660}"/>
              </a:ext>
            </a:extLst>
          </p:cNvPr>
          <p:cNvSpPr txBox="1"/>
          <p:nvPr/>
        </p:nvSpPr>
        <p:spPr>
          <a:xfrm>
            <a:off x="147876" y="1783066"/>
            <a:ext cx="26797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292929"/>
                </a:solidFill>
                <a:latin typeface="Share Tech" panose="020B0604020202020204" charset="0"/>
              </a:rPr>
              <a:t>What</a:t>
            </a:r>
            <a:r>
              <a:rPr lang="fr-FR" sz="1600" b="1" dirty="0">
                <a:solidFill>
                  <a:srgbClr val="292929"/>
                </a:solidFill>
                <a:latin typeface="Share Tech" panose="020B0604020202020204" charset="0"/>
              </a:rPr>
              <a:t> </a:t>
            </a:r>
            <a:r>
              <a:rPr lang="fr-FR" sz="1600" b="1" dirty="0" err="1">
                <a:solidFill>
                  <a:srgbClr val="292929"/>
                </a:solidFill>
                <a:latin typeface="Share Tech" panose="020B0604020202020204" charset="0"/>
              </a:rPr>
              <a:t>is</a:t>
            </a:r>
            <a:r>
              <a:rPr lang="fr-FR" sz="1600" b="1" dirty="0">
                <a:solidFill>
                  <a:srgbClr val="292929"/>
                </a:solidFill>
                <a:latin typeface="Share Tech" panose="020B0604020202020204" charset="0"/>
              </a:rPr>
              <a:t> CNN?</a:t>
            </a:r>
          </a:p>
          <a:p>
            <a:endParaRPr lang="fr-FR" b="1" dirty="0">
              <a:latin typeface="Share Tech" panose="020B0604020202020204" charset="0"/>
            </a:endParaRPr>
          </a:p>
          <a:p>
            <a:pPr algn="ctr"/>
            <a:r>
              <a:rPr lang="fr-FR" dirty="0" err="1">
                <a:solidFill>
                  <a:srgbClr val="C00000"/>
                </a:solidFill>
                <a:latin typeface="Share Tech" panose="020B0604020202020204" charset="0"/>
              </a:rPr>
              <a:t>C</a:t>
            </a:r>
            <a:r>
              <a:rPr lang="fr-FR" dirty="0" err="1">
                <a:solidFill>
                  <a:srgbClr val="292929"/>
                </a:solidFill>
                <a:latin typeface="Share Tech" panose="020B0604020202020204" charset="0"/>
              </a:rPr>
              <a:t>onvolutional</a:t>
            </a:r>
            <a:r>
              <a:rPr lang="fr-FR" dirty="0">
                <a:solidFill>
                  <a:srgbClr val="C00000"/>
                </a:solidFill>
                <a:latin typeface="Share Tech" panose="020B0604020202020204" charset="0"/>
              </a:rPr>
              <a:t> N</a:t>
            </a:r>
            <a:r>
              <a:rPr lang="fr-FR" dirty="0">
                <a:solidFill>
                  <a:srgbClr val="292929"/>
                </a:solidFill>
                <a:latin typeface="Share Tech" panose="020B0604020202020204" charset="0"/>
              </a:rPr>
              <a:t>eural</a:t>
            </a:r>
            <a:r>
              <a:rPr lang="fr-FR" dirty="0">
                <a:solidFill>
                  <a:srgbClr val="C00000"/>
                </a:solidFill>
                <a:latin typeface="Share Tech" panose="020B0604020202020204" charset="0"/>
              </a:rPr>
              <a:t> N</a:t>
            </a:r>
            <a:r>
              <a:rPr lang="fr-FR" dirty="0">
                <a:solidFill>
                  <a:srgbClr val="292929"/>
                </a:solidFill>
                <a:latin typeface="Share Tech" panose="020B0604020202020204" charset="0"/>
              </a:rPr>
              <a:t>etwork</a:t>
            </a:r>
          </a:p>
          <a:p>
            <a:pPr algn="ctr"/>
            <a:endParaRPr lang="fr-FR" dirty="0">
              <a:solidFill>
                <a:srgbClr val="292929"/>
              </a:solidFill>
              <a:latin typeface="Share Tech" panose="020B0604020202020204" charset="0"/>
            </a:endParaRPr>
          </a:p>
          <a:p>
            <a:pPr algn="ctr"/>
            <a:r>
              <a:rPr lang="fr-FR" dirty="0" err="1">
                <a:solidFill>
                  <a:srgbClr val="292929"/>
                </a:solidFill>
                <a:latin typeface="Share Tech" panose="020B0604020202020204" charset="0"/>
              </a:rPr>
              <a:t>It’s</a:t>
            </a:r>
            <a:r>
              <a:rPr lang="fr-FR" dirty="0">
                <a:solidFill>
                  <a:srgbClr val="292929"/>
                </a:solidFill>
                <a:latin typeface="Share Tech" panose="020B0604020202020204" charset="0"/>
              </a:rPr>
              <a:t> a </a:t>
            </a:r>
            <a:r>
              <a:rPr lang="fr-FR" dirty="0" err="1">
                <a:solidFill>
                  <a:srgbClr val="292929"/>
                </a:solidFill>
                <a:latin typeface="Share Tech" panose="020B0604020202020204" charset="0"/>
              </a:rPr>
              <a:t>Deep</a:t>
            </a:r>
            <a:r>
              <a:rPr lang="fr-FR" dirty="0">
                <a:solidFill>
                  <a:srgbClr val="292929"/>
                </a:solidFill>
                <a:latin typeface="Share Tech" panose="020B0604020202020204" charset="0"/>
              </a:rPr>
              <a:t> Learning </a:t>
            </a:r>
          </a:p>
          <a:p>
            <a:pPr algn="ctr"/>
            <a:r>
              <a:rPr lang="fr-FR" dirty="0">
                <a:solidFill>
                  <a:srgbClr val="292929"/>
                </a:solidFill>
                <a:latin typeface="Share Tech" panose="020B0604020202020204" charset="0"/>
              </a:rPr>
              <a:t>technique</a:t>
            </a:r>
          </a:p>
          <a:p>
            <a:pPr algn="ctr"/>
            <a:r>
              <a:rPr lang="fr-FR" dirty="0">
                <a:solidFill>
                  <a:srgbClr val="C00000"/>
                </a:solidFill>
                <a:latin typeface="Share Tech" panose="020B0604020202020204" charset="0"/>
              </a:rPr>
              <a:t> </a:t>
            </a:r>
          </a:p>
          <a:p>
            <a:endParaRPr lang="fr-FR" dirty="0"/>
          </a:p>
        </p:txBody>
      </p:sp>
      <p:cxnSp>
        <p:nvCxnSpPr>
          <p:cNvPr id="44" name="Google Shape;9139;p56">
            <a:extLst>
              <a:ext uri="{FF2B5EF4-FFF2-40B4-BE49-F238E27FC236}">
                <a16:creationId xmlns:a16="http://schemas.microsoft.com/office/drawing/2014/main" id="{F007F9EE-2F35-0B73-CC4B-746AB72FA721}"/>
              </a:ext>
            </a:extLst>
          </p:cNvPr>
          <p:cNvCxnSpPr>
            <a:cxnSpLocks/>
          </p:cNvCxnSpPr>
          <p:nvPr/>
        </p:nvCxnSpPr>
        <p:spPr>
          <a:xfrm rot="10800000">
            <a:off x="2832479" y="1707544"/>
            <a:ext cx="991366" cy="3148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20F62-2B53-0A9C-2D84-B1629D363F8F}"/>
              </a:ext>
            </a:extLst>
          </p:cNvPr>
          <p:cNvSpPr/>
          <p:nvPr/>
        </p:nvSpPr>
        <p:spPr>
          <a:xfrm>
            <a:off x="6285297" y="1863320"/>
            <a:ext cx="2683890" cy="1736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41C0DEB-48EC-DBDF-E7D6-60E9B046D24E}"/>
              </a:ext>
            </a:extLst>
          </p:cNvPr>
          <p:cNvSpPr txBox="1"/>
          <p:nvPr/>
        </p:nvSpPr>
        <p:spPr>
          <a:xfrm>
            <a:off x="6316363" y="2029835"/>
            <a:ext cx="2679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292929"/>
                </a:solidFill>
                <a:latin typeface="Share Tech" panose="020B0604020202020204" charset="0"/>
              </a:rPr>
              <a:t>Why</a:t>
            </a:r>
            <a:r>
              <a:rPr lang="fr-FR" sz="1600" b="1" dirty="0">
                <a:solidFill>
                  <a:srgbClr val="292929"/>
                </a:solidFill>
                <a:latin typeface="Share Tech" panose="020B0604020202020204" charset="0"/>
              </a:rPr>
              <a:t> CNN?</a:t>
            </a:r>
          </a:p>
          <a:p>
            <a:endParaRPr lang="fr-FR" b="1" dirty="0">
              <a:latin typeface="Share Tech" panose="020B0604020202020204" charset="0"/>
            </a:endParaRPr>
          </a:p>
          <a:p>
            <a:pPr algn="ctr"/>
            <a:r>
              <a:rPr lang="en-US" dirty="0">
                <a:solidFill>
                  <a:srgbClr val="292929"/>
                </a:solidFill>
                <a:latin typeface="Share Tech" panose="020B0604020202020204" charset="0"/>
              </a:rPr>
              <a:t>CNN is a more accurate way for image classification problems. </a:t>
            </a:r>
            <a:r>
              <a:rPr lang="fr-FR" dirty="0">
                <a:solidFill>
                  <a:srgbClr val="292929"/>
                </a:solidFill>
                <a:latin typeface="Share Tech" panose="020B0604020202020204" charset="0"/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D676A2-9E0B-F4D7-6996-78912ABA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767"/>
            <a:ext cx="9144000" cy="4479733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A4A6DF0-D091-451F-DCE5-1DAE785D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500743"/>
            <a:ext cx="2661404" cy="488732"/>
          </a:xfrm>
        </p:spPr>
        <p:txBody>
          <a:bodyPr/>
          <a:lstStyle/>
          <a:p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Overview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F28E14-ADF9-0EE8-BE8C-A28219CA5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227461" cy="5778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Model Evaluation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78741D-9C7E-B741-547C-DE76F048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72" y="0"/>
            <a:ext cx="5585527" cy="51435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45C9E6-558B-B03D-8452-B33FDEAE4B73}"/>
              </a:ext>
            </a:extLst>
          </p:cNvPr>
          <p:cNvSpPr txBox="1"/>
          <p:nvPr/>
        </p:nvSpPr>
        <p:spPr>
          <a:xfrm>
            <a:off x="280211" y="2076893"/>
            <a:ext cx="322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Good training </a:t>
            </a:r>
            <a:r>
              <a:rPr lang="fr-FR" sz="1600" dirty="0" err="1">
                <a:solidFill>
                  <a:srgbClr val="292929"/>
                </a:solidFill>
                <a:latin typeface="Share Tech"/>
                <a:sym typeface="Share Tech"/>
              </a:rPr>
              <a:t>accuracy</a:t>
            </a: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Validation </a:t>
            </a:r>
            <a:r>
              <a:rPr lang="fr-FR" sz="1600" dirty="0" err="1">
                <a:solidFill>
                  <a:srgbClr val="292929"/>
                </a:solidFill>
                <a:latin typeface="Share Tech"/>
                <a:sym typeface="Share Tech"/>
              </a:rPr>
              <a:t>accuracy</a:t>
            </a: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 can </a:t>
            </a:r>
            <a:r>
              <a:rPr lang="fr-FR" sz="1600" dirty="0" err="1">
                <a:solidFill>
                  <a:srgbClr val="292929"/>
                </a:solidFill>
                <a:latin typeface="Share Tech"/>
                <a:sym typeface="Share Tech"/>
              </a:rPr>
              <a:t>be</a:t>
            </a: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 </a:t>
            </a:r>
            <a:r>
              <a:rPr lang="fr-FR" sz="1600" dirty="0" err="1">
                <a:solidFill>
                  <a:srgbClr val="292929"/>
                </a:solidFill>
                <a:latin typeface="Share Tech"/>
                <a:sym typeface="Share Tech"/>
              </a:rPr>
              <a:t>better</a:t>
            </a: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In </a:t>
            </a:r>
            <a:r>
              <a:rPr lang="fr-FR" sz="1600" dirty="0" err="1">
                <a:solidFill>
                  <a:srgbClr val="292929"/>
                </a:solidFill>
                <a:latin typeface="Share Tech"/>
                <a:sym typeface="Share Tech"/>
              </a:rPr>
              <a:t>this</a:t>
            </a: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 case </a:t>
            </a:r>
            <a:r>
              <a:rPr lang="fr-FR" sz="1600" dirty="0" err="1">
                <a:solidFill>
                  <a:srgbClr val="292929"/>
                </a:solidFill>
                <a:latin typeface="Share Tech"/>
                <a:sym typeface="Share Tech"/>
              </a:rPr>
              <a:t>there</a:t>
            </a: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 </a:t>
            </a:r>
            <a:r>
              <a:rPr lang="fr-FR" sz="1600" dirty="0" err="1">
                <a:solidFill>
                  <a:srgbClr val="292929"/>
                </a:solidFill>
                <a:latin typeface="Share Tech"/>
                <a:sym typeface="Share Tech"/>
              </a:rPr>
              <a:t>is</a:t>
            </a: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 no </a:t>
            </a:r>
            <a:r>
              <a:rPr lang="fr-FR" sz="1600" dirty="0" err="1">
                <a:solidFill>
                  <a:srgbClr val="292929"/>
                </a:solidFill>
                <a:latin typeface="Share Tech"/>
                <a:sym typeface="Share Tech"/>
              </a:rPr>
              <a:t>overfit</a:t>
            </a:r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.</a:t>
            </a:r>
          </a:p>
          <a:p>
            <a:r>
              <a:rPr lang="fr-FR" sz="1600" dirty="0">
                <a:solidFill>
                  <a:srgbClr val="292929"/>
                </a:solidFill>
                <a:latin typeface="Share Tech"/>
                <a:sym typeface="Share Tech"/>
              </a:rPr>
              <a:t> </a:t>
            </a:r>
            <a:endParaRPr lang="fr-FR" sz="3000" dirty="0">
              <a:solidFill>
                <a:srgbClr val="292929"/>
              </a:solidFill>
              <a:latin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81099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9FD1417-44E1-B6BA-FA90-5944F101727B}"/>
              </a:ext>
            </a:extLst>
          </p:cNvPr>
          <p:cNvSpPr/>
          <p:nvPr/>
        </p:nvSpPr>
        <p:spPr>
          <a:xfrm>
            <a:off x="280365" y="1224435"/>
            <a:ext cx="8575081" cy="1787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1CA38F-813A-BF8B-F699-468C4227C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solidFill>
                  <a:schemeClr val="tx1">
                    <a:lumMod val="50000"/>
                  </a:schemeClr>
                </a:solidFill>
              </a:rPr>
              <a:t>Web Application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54FC12-7AB4-53AE-EF9B-130BE6E9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8" y="1534269"/>
            <a:ext cx="2597623" cy="9369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9CEEE-76AB-4C1B-913B-6FAF090D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49" y="904659"/>
            <a:ext cx="4392386" cy="219619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FF0D244-8994-7A6E-EA39-AB7309449D0A}"/>
              </a:ext>
            </a:extLst>
          </p:cNvPr>
          <p:cNvCxnSpPr/>
          <p:nvPr/>
        </p:nvCxnSpPr>
        <p:spPr>
          <a:xfrm>
            <a:off x="3150260" y="1702492"/>
            <a:ext cx="24133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42631B4-E372-DFB7-AB47-63D7D6213405}"/>
              </a:ext>
            </a:extLst>
          </p:cNvPr>
          <p:cNvCxnSpPr/>
          <p:nvPr/>
        </p:nvCxnSpPr>
        <p:spPr>
          <a:xfrm flipH="1">
            <a:off x="3105821" y="2303020"/>
            <a:ext cx="230534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7020209-230A-ED06-7D05-1957F7C601C0}"/>
              </a:ext>
            </a:extLst>
          </p:cNvPr>
          <p:cNvSpPr txBox="1"/>
          <p:nvPr/>
        </p:nvSpPr>
        <p:spPr>
          <a:xfrm>
            <a:off x="3879907" y="1827023"/>
            <a:ext cx="168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Images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45C7F5-5662-DA7E-D2E2-380C1AAEF82B}"/>
              </a:ext>
            </a:extLst>
          </p:cNvPr>
          <p:cNvSpPr txBox="1"/>
          <p:nvPr/>
        </p:nvSpPr>
        <p:spPr>
          <a:xfrm>
            <a:off x="1356849" y="2548048"/>
            <a:ext cx="174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Backend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B5D58C-DB8F-2AA0-942E-9110EFA291CF}"/>
              </a:ext>
            </a:extLst>
          </p:cNvPr>
          <p:cNvSpPr txBox="1"/>
          <p:nvPr/>
        </p:nvSpPr>
        <p:spPr>
          <a:xfrm>
            <a:off x="6350000" y="254804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Frontend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2DEA611-7E3C-DB26-97E9-484B7D4D9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53" y="3444020"/>
            <a:ext cx="1066192" cy="1421590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1C5843A-BF7A-8CA8-A4E0-176A1453C314}"/>
              </a:ext>
            </a:extLst>
          </p:cNvPr>
          <p:cNvCxnSpPr/>
          <p:nvPr/>
        </p:nvCxnSpPr>
        <p:spPr>
          <a:xfrm>
            <a:off x="3344514" y="4657774"/>
            <a:ext cx="24133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F6C9108-0F7F-0D34-08EF-14207B7260DE}"/>
              </a:ext>
            </a:extLst>
          </p:cNvPr>
          <p:cNvSpPr txBox="1"/>
          <p:nvPr/>
        </p:nvSpPr>
        <p:spPr>
          <a:xfrm>
            <a:off x="4012806" y="4298705"/>
            <a:ext cx="1381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Prediction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CC15445-5D06-6484-95E8-3364D067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92" y="3479411"/>
            <a:ext cx="1066193" cy="142159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54464D92-B245-D593-C38D-5BDC265F72BC}"/>
              </a:ext>
            </a:extLst>
          </p:cNvPr>
          <p:cNvSpPr txBox="1"/>
          <p:nvPr/>
        </p:nvSpPr>
        <p:spPr>
          <a:xfrm>
            <a:off x="618825" y="3136243"/>
            <a:ext cx="5471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292929"/>
                </a:solidFill>
              </a:rPr>
              <a:t>Use case: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9DAE7F1-68EC-A65D-A268-A9B7A35EE414}"/>
              </a:ext>
            </a:extLst>
          </p:cNvPr>
          <p:cNvCxnSpPr/>
          <p:nvPr/>
        </p:nvCxnSpPr>
        <p:spPr>
          <a:xfrm flipH="1">
            <a:off x="3419328" y="3886795"/>
            <a:ext cx="230534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69FD0A3-C94E-3A74-2F0B-D3AC2E19A08D}"/>
              </a:ext>
            </a:extLst>
          </p:cNvPr>
          <p:cNvSpPr txBox="1"/>
          <p:nvPr/>
        </p:nvSpPr>
        <p:spPr>
          <a:xfrm>
            <a:off x="4229532" y="3540984"/>
            <a:ext cx="168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Selfie</a:t>
            </a:r>
          </a:p>
        </p:txBody>
      </p:sp>
    </p:spTree>
    <p:extLst>
      <p:ext uri="{BB962C8B-B14F-4D97-AF65-F5344CB8AC3E}">
        <p14:creationId xmlns:p14="http://schemas.microsoft.com/office/powerpoint/2010/main" val="172070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13B12C5-7BE2-5EE1-4D98-832736A7D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Next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Step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274295-1E88-00DD-D533-C0C770E4E538}"/>
              </a:ext>
            </a:extLst>
          </p:cNvPr>
          <p:cNvSpPr txBox="1"/>
          <p:nvPr/>
        </p:nvSpPr>
        <p:spPr>
          <a:xfrm>
            <a:off x="450850" y="3628419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rgbClr val="292929"/>
                </a:solidFill>
                <a:latin typeface="Share Tech"/>
              </a:rPr>
              <a:t>Fine tune hyper </a:t>
            </a:r>
            <a:r>
              <a:rPr lang="fr-FR" sz="1800" dirty="0" err="1">
                <a:solidFill>
                  <a:srgbClr val="292929"/>
                </a:solidFill>
                <a:latin typeface="Share Tech"/>
              </a:rPr>
              <a:t>parameters</a:t>
            </a:r>
            <a:endParaRPr lang="fr-FR" sz="1800" dirty="0">
              <a:solidFill>
                <a:srgbClr val="292929"/>
              </a:solidFill>
              <a:latin typeface="Share Tech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6DA78C-622D-E1FA-BB44-5F4010466EE0}"/>
              </a:ext>
            </a:extLst>
          </p:cNvPr>
          <p:cNvSpPr txBox="1"/>
          <p:nvPr/>
        </p:nvSpPr>
        <p:spPr>
          <a:xfrm>
            <a:off x="3741489" y="376691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92929"/>
                </a:solidFill>
                <a:latin typeface="Share Tech"/>
              </a:rPr>
              <a:t>Regularization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B6867B-1B99-DADD-F924-D4E3F814BD19}"/>
              </a:ext>
            </a:extLst>
          </p:cNvPr>
          <p:cNvSpPr txBox="1"/>
          <p:nvPr/>
        </p:nvSpPr>
        <p:spPr>
          <a:xfrm>
            <a:off x="6305550" y="3766919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solidFill>
                  <a:srgbClr val="292929"/>
                </a:solidFill>
                <a:latin typeface="Share Tech"/>
              </a:rPr>
              <a:t>Improve</a:t>
            </a:r>
            <a:r>
              <a:rPr lang="fr-FR" sz="1800" dirty="0">
                <a:solidFill>
                  <a:srgbClr val="292929"/>
                </a:solidFill>
                <a:latin typeface="Share Tech"/>
              </a:rPr>
              <a:t> face </a:t>
            </a:r>
            <a:r>
              <a:rPr lang="fr-FR" sz="1800" dirty="0" err="1">
                <a:solidFill>
                  <a:srgbClr val="292929"/>
                </a:solidFill>
                <a:latin typeface="Share Tech"/>
              </a:rPr>
              <a:t>detection</a:t>
            </a:r>
            <a:endParaRPr lang="fr-FR" sz="1800" dirty="0">
              <a:solidFill>
                <a:srgbClr val="292929"/>
              </a:solidFill>
              <a:latin typeface="Share Tech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8E6622-D22A-33BA-2B25-F46DE093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736725"/>
            <a:ext cx="153035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23853A-8995-75EB-0D70-7915BD8D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87" y="1452637"/>
            <a:ext cx="2098525" cy="20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B2B762-5994-D373-E8C1-F43A1E21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57" y="1841499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5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282257" y="2149543"/>
            <a:ext cx="6729629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7200" dirty="0">
                <a:solidFill>
                  <a:schemeClr val="accent2"/>
                </a:solidFill>
              </a:rPr>
              <a:t>Thank You!</a:t>
            </a:r>
            <a:br>
              <a:rPr lang="en" sz="7200" dirty="0">
                <a:solidFill>
                  <a:schemeClr val="accent2"/>
                </a:solidFill>
              </a:rPr>
            </a:br>
            <a:r>
              <a:rPr lang="fr-FR" sz="7200" b="1" dirty="0" err="1">
                <a:solidFill>
                  <a:schemeClr val="lt1"/>
                </a:solidFill>
              </a:rPr>
              <a:t>Any</a:t>
            </a:r>
            <a:r>
              <a:rPr lang="fr-FR" sz="7200" b="1" dirty="0">
                <a:solidFill>
                  <a:schemeClr val="lt1"/>
                </a:solidFill>
              </a:rPr>
              <a:t> questions?</a:t>
            </a:r>
            <a:br>
              <a:rPr lang="fr-FR" sz="7200" b="1" dirty="0">
                <a:solidFill>
                  <a:schemeClr val="lt1"/>
                </a:solidFill>
              </a:rPr>
            </a:b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150</Words>
  <Application>Microsoft Office PowerPoint</Application>
  <PresentationFormat>Affichage à l'écran (16:9)</PresentationFormat>
  <Paragraphs>43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Lucida Handwriting</vt:lpstr>
      <vt:lpstr>Share Tech</vt:lpstr>
      <vt:lpstr>Arial</vt:lpstr>
      <vt:lpstr>Lato</vt:lpstr>
      <vt:lpstr>Maven Pro</vt:lpstr>
      <vt:lpstr>Wingdings</vt:lpstr>
      <vt:lpstr>Data Science Consulting by Slidesgo</vt:lpstr>
      <vt:lpstr>DATA  Face Recognition  Model</vt:lpstr>
      <vt:lpstr>OUR PROCESS</vt:lpstr>
      <vt:lpstr>Goal</vt:lpstr>
      <vt:lpstr>Model choice</vt:lpstr>
      <vt:lpstr>Overview</vt:lpstr>
      <vt:lpstr>Model Evaluation</vt:lpstr>
      <vt:lpstr>Web Application</vt:lpstr>
      <vt:lpstr>Next Step</vt:lpstr>
      <vt:lpstr>Thank You!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Face recognition CONSULTING</dc:title>
  <dc:creator>MALEK</dc:creator>
  <cp:lastModifiedBy>KHALIL BESSAAD</cp:lastModifiedBy>
  <cp:revision>4</cp:revision>
  <dcterms:modified xsi:type="dcterms:W3CDTF">2022-11-20T15:14:11Z</dcterms:modified>
</cp:coreProperties>
</file>