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7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4" r:id="rId18"/>
    <p:sldId id="275" r:id="rId19"/>
    <p:sldId id="276" r:id="rId20"/>
    <p:sldId id="271" r:id="rId21"/>
    <p:sldId id="27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04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3112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25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15441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7837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0349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7151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5984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589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113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0460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516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395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770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486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877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79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2/25/2018</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210723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2718"/>
            <a:ext cx="9601200" cy="2138082"/>
          </a:xfrm>
        </p:spPr>
        <p:txBody>
          <a:bodyPr/>
          <a:lstStyle/>
          <a:p>
            <a:pPr algn="ctr"/>
            <a:r>
              <a:rPr lang="en-US" sz="7200" dirty="0" err="1">
                <a:latin typeface="Broadway" panose="04040905080B02020502" pitchFamily="82" charset="0"/>
              </a:rPr>
              <a:t>LiveIn</a:t>
            </a:r>
            <a:r>
              <a:rPr lang="en-US" sz="7200" dirty="0">
                <a:latin typeface="Broadway" panose="04040905080B02020502" pitchFamily="82" charset="0"/>
              </a:rPr>
              <a:t> Sri </a:t>
            </a:r>
            <a:r>
              <a:rPr lang="en-US" sz="7200" dirty="0" err="1">
                <a:latin typeface="Broadway" panose="04040905080B02020502" pitchFamily="82" charset="0"/>
              </a:rPr>
              <a:t>sai</a:t>
            </a:r>
            <a:r>
              <a:rPr lang="en-US" sz="7200" dirty="0">
                <a:latin typeface="Broadway" panose="04040905080B02020502" pitchFamily="82" charset="0"/>
              </a:rPr>
              <a:t> Constructions</a:t>
            </a:r>
            <a:endParaRPr lang="en-IN" sz="7200" dirty="0">
              <a:latin typeface="Broadway" panose="04040905080B02020502" pitchFamily="82" charset="0"/>
            </a:endParaRPr>
          </a:p>
        </p:txBody>
      </p:sp>
      <p:sp>
        <p:nvSpPr>
          <p:cNvPr id="3" name="Title 1"/>
          <p:cNvSpPr txBox="1">
            <a:spLocks/>
          </p:cNvSpPr>
          <p:nvPr/>
        </p:nvSpPr>
        <p:spPr>
          <a:xfrm>
            <a:off x="2362200" y="2568054"/>
            <a:ext cx="7055380" cy="140053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t>Together Towards Tomorrow</a:t>
            </a:r>
            <a:endParaRPr lang="en-IN" sz="3600" dirty="0"/>
          </a:p>
        </p:txBody>
      </p:sp>
    </p:spTree>
    <p:extLst>
      <p:ext uri="{BB962C8B-B14F-4D97-AF65-F5344CB8AC3E}">
        <p14:creationId xmlns:p14="http://schemas.microsoft.com/office/powerpoint/2010/main" val="3426182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4" name="Rectangle 3"/>
          <p:cNvSpPr/>
          <p:nvPr/>
        </p:nvSpPr>
        <p:spPr>
          <a:xfrm>
            <a:off x="2637183" y="1414666"/>
            <a:ext cx="2750432" cy="405817"/>
          </a:xfrm>
          <a:prstGeom prst="rect">
            <a:avLst/>
          </a:prstGeom>
        </p:spPr>
        <p:txBody>
          <a:bodyPr wrap="none">
            <a:spAutoFit/>
          </a:bodyPr>
          <a:lstStyle/>
          <a:p>
            <a:pPr algn="ctr" fontAlgn="base">
              <a:lnSpc>
                <a:spcPts val="2700"/>
              </a:lnSpc>
              <a:spcAft>
                <a:spcPts val="0"/>
              </a:spcAft>
            </a:pPr>
            <a:r>
              <a:rPr lang="en-IN" u="sng" cap="all" spc="115" dirty="0">
                <a:latin typeface="Arial" panose="020B0604020202020204" pitchFamily="34" charset="0"/>
                <a:ea typeface="Times New Roman" panose="02020603050405020304" pitchFamily="18" charset="0"/>
              </a:rPr>
              <a:t>SERVICES OFFERED</a:t>
            </a:r>
            <a:endParaRPr lang="en-IN" sz="2800" b="1" u="sng"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304800" y="1869170"/>
            <a:ext cx="8610600" cy="2222147"/>
          </a:xfrm>
          <a:prstGeom prst="rect">
            <a:avLst/>
          </a:prstGeom>
        </p:spPr>
        <p:txBody>
          <a:bodyPr wrap="square">
            <a:spAutoFit/>
          </a:bodyPr>
          <a:lstStyle/>
          <a:p>
            <a:pPr fontAlgn="base">
              <a:spcBef>
                <a:spcPts val="1000"/>
              </a:spcBef>
              <a:spcAft>
                <a:spcPts val="0"/>
              </a:spcAft>
            </a:pPr>
            <a:r>
              <a:rPr lang="en-IN" cap="all" spc="150" dirty="0">
                <a:latin typeface="Arial" panose="020B0604020202020204" pitchFamily="34" charset="0"/>
                <a:ea typeface="Times New Roman" panose="02020603050405020304" pitchFamily="18" charset="0"/>
                <a:cs typeface="Times New Roman" panose="02020603050405020304" pitchFamily="18" charset="0"/>
              </a:rPr>
              <a:t>MASTER PLANNING</a:t>
            </a:r>
            <a:r>
              <a:rPr lang="en-IN" cap="all" spc="150" dirty="0">
                <a:solidFill>
                  <a:srgbClr val="313131"/>
                </a:solidFill>
                <a:latin typeface="Arial" panose="020B0604020202020204" pitchFamily="34" charset="0"/>
                <a:ea typeface="Times New Roman" panose="02020603050405020304" pitchFamily="18" charset="0"/>
                <a:cs typeface="Times New Roman" panose="02020603050405020304" pitchFamily="18" charset="0"/>
              </a:rPr>
              <a:t>					</a:t>
            </a:r>
            <a:endParaRPr lang="en-IN" sz="1600"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endParaRPr>
          </a:p>
          <a:p>
            <a:pPr marL="342900" marR="95250" lvl="0" indent="-342900" fontAlgn="base">
              <a:spcAft>
                <a:spcPts val="1500"/>
              </a:spcAft>
              <a:buFont typeface="Symbol" panose="05050102010706020507" pitchFamily="18" charset="2"/>
              <a:buChar char=""/>
              <a:tabLst>
                <a:tab pos="18034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Concept and master plan design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95250" lvl="0" indent="-342900" fontAlgn="base">
              <a:spcAft>
                <a:spcPts val="0"/>
              </a:spcAft>
              <a:buFont typeface="Symbol" panose="05050102010706020507" pitchFamily="18" charset="2"/>
              <a:buChar char=""/>
              <a:tabLst>
                <a:tab pos="18034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Developing building programs &amp;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R="95250" fontAlgn="base">
              <a:spcAft>
                <a:spcPts val="0"/>
              </a:spcAft>
              <a:tabLst>
                <a:tab pos="18034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      feasibility studies      </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95250" lvl="0" indent="-342900" fontAlgn="base">
              <a:lnSpc>
                <a:spcPct val="115000"/>
              </a:lnSpc>
              <a:spcAft>
                <a:spcPts val="1500"/>
              </a:spcAft>
              <a:buFont typeface="Symbol" panose="05050102010706020507" pitchFamily="18" charset="2"/>
              <a:buChar char=""/>
              <a:tabLst>
                <a:tab pos="18034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Preparing site plan strategies</a:t>
            </a:r>
          </a:p>
          <a:p>
            <a:pPr marL="342900" marR="95250" lvl="0" indent="-342900" fontAlgn="base">
              <a:lnSpc>
                <a:spcPct val="115000"/>
              </a:lnSpc>
              <a:spcAft>
                <a:spcPts val="1500"/>
              </a:spcAft>
              <a:buFont typeface="Symbol" panose="05050102010706020507" pitchFamily="18" charset="2"/>
              <a:buChar char=""/>
              <a:tabLst>
                <a:tab pos="18034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Integrating existing buildings with new construction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p:cNvSpPr/>
          <p:nvPr/>
        </p:nvSpPr>
        <p:spPr>
          <a:xfrm>
            <a:off x="181478" y="4419600"/>
            <a:ext cx="3830921" cy="369332"/>
          </a:xfrm>
          <a:prstGeom prst="rect">
            <a:avLst/>
          </a:prstGeom>
        </p:spPr>
        <p:txBody>
          <a:bodyPr wrap="none">
            <a:spAutoFit/>
          </a:bodyPr>
          <a:lstStyle/>
          <a:p>
            <a:r>
              <a:rPr lang="en-IN" cap="all" spc="150" dirty="0">
                <a:latin typeface="Arial" panose="020B0604020202020204" pitchFamily="34" charset="0"/>
                <a:ea typeface="Times New Roman" panose="02020603050405020304" pitchFamily="18" charset="0"/>
              </a:rPr>
              <a:t>STRUCTURAL ENGINEERING</a:t>
            </a:r>
            <a:endParaRPr lang="en-IN" dirty="0"/>
          </a:p>
        </p:txBody>
      </p:sp>
      <p:sp>
        <p:nvSpPr>
          <p:cNvPr id="8" name="Rectangle 7"/>
          <p:cNvSpPr/>
          <p:nvPr/>
        </p:nvSpPr>
        <p:spPr>
          <a:xfrm>
            <a:off x="181478" y="4724450"/>
            <a:ext cx="8124322" cy="729430"/>
          </a:xfrm>
          <a:prstGeom prst="rect">
            <a:avLst/>
          </a:prstGeom>
        </p:spPr>
        <p:txBody>
          <a:bodyPr wrap="square">
            <a:spAutoFit/>
          </a:bodyPr>
          <a:lstStyle/>
          <a:p>
            <a:pPr marL="342900" marR="95250" lvl="0" indent="-342900" fontAlgn="base">
              <a:lnSpc>
                <a:spcPct val="115000"/>
              </a:lnSpc>
              <a:spcAft>
                <a:spcPts val="1500"/>
              </a:spcAft>
              <a:buFont typeface="Symbol" panose="05050102010706020507" pitchFamily="18" charset="2"/>
              <a:buChar char=""/>
              <a:tabLst>
                <a:tab pos="180340"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Advanced analysis including seismic analysis, structural dynamics, vibration analysis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p:cNvSpPr/>
          <p:nvPr/>
        </p:nvSpPr>
        <p:spPr>
          <a:xfrm>
            <a:off x="443270" y="5574064"/>
            <a:ext cx="3561168" cy="369332"/>
          </a:xfrm>
          <a:prstGeom prst="rect">
            <a:avLst/>
          </a:prstGeom>
        </p:spPr>
        <p:txBody>
          <a:bodyPr wrap="none">
            <a:spAutoFit/>
          </a:bodyPr>
          <a:lstStyle/>
          <a:p>
            <a:r>
              <a:rPr lang="en-IN" dirty="0">
                <a:latin typeface="Calibri" panose="020F0502020204030204" pitchFamily="34" charset="0"/>
                <a:ea typeface="Times New Roman" panose="02020603050405020304" pitchFamily="18" charset="0"/>
                <a:cs typeface="Times New Roman" panose="02020603050405020304" pitchFamily="18" charset="0"/>
              </a:rPr>
              <a:t>Wind studies and tension structures</a:t>
            </a:r>
            <a:endParaRPr lang="en-IN" dirty="0"/>
          </a:p>
        </p:txBody>
      </p:sp>
    </p:spTree>
    <p:extLst>
      <p:ext uri="{BB962C8B-B14F-4D97-AF65-F5344CB8AC3E}">
        <p14:creationId xmlns:p14="http://schemas.microsoft.com/office/powerpoint/2010/main" val="233468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2718"/>
            <a:ext cx="7924800" cy="1400530"/>
          </a:xfrm>
        </p:spPr>
        <p:txBody>
          <a:bodyPr/>
          <a:lstStyle/>
          <a:p>
            <a:pPr fontAlgn="base"/>
            <a:r>
              <a:rPr lang="en-IN" sz="2000" cap="all" dirty="0"/>
              <a:t>Continued…..</a:t>
            </a:r>
            <a:br>
              <a:rPr lang="en-IN" sz="2000" cap="all" dirty="0"/>
            </a:br>
            <a:r>
              <a:rPr lang="en-IN" sz="2000" cap="all" dirty="0"/>
              <a:t>ARCHITECTURE + INTERIOR DESIGN</a:t>
            </a:r>
            <a:br>
              <a:rPr lang="en-IN" sz="2000" cap="all" dirty="0"/>
            </a:br>
            <a:br>
              <a:rPr lang="en-IN" sz="2000" b="1" dirty="0"/>
            </a:br>
            <a:endParaRPr lang="en-IN" dirty="0"/>
          </a:p>
        </p:txBody>
      </p:sp>
      <p:sp>
        <p:nvSpPr>
          <p:cNvPr id="3" name="Rectangle 2"/>
          <p:cNvSpPr/>
          <p:nvPr/>
        </p:nvSpPr>
        <p:spPr>
          <a:xfrm>
            <a:off x="609600" y="1295400"/>
            <a:ext cx="8534400" cy="4524315"/>
          </a:xfrm>
          <a:prstGeom prst="rect">
            <a:avLst/>
          </a:prstGeom>
        </p:spPr>
        <p:txBody>
          <a:bodyPr wrap="square">
            <a:spAutoFit/>
          </a:bodyPr>
          <a:lstStyle/>
          <a:p>
            <a:pPr marL="285750" indent="-285750">
              <a:buFont typeface="Arial" panose="020B0604020202020204" pitchFamily="34" charset="0"/>
              <a:buChar char="•"/>
            </a:pPr>
            <a:r>
              <a:rPr lang="en-IN" dirty="0"/>
              <a:t>Innovative solutions and inspiring design</a:t>
            </a:r>
          </a:p>
          <a:p>
            <a:pPr marL="285750" indent="-285750">
              <a:buFont typeface="Arial" panose="020B0604020202020204" pitchFamily="34" charset="0"/>
              <a:buChar char="•"/>
            </a:pPr>
            <a:r>
              <a:rPr lang="en-IN" dirty="0"/>
              <a:t>Creative &amp; efficient planning</a:t>
            </a:r>
          </a:p>
          <a:p>
            <a:pPr marL="285750" indent="-285750">
              <a:buFont typeface="Arial" panose="020B0604020202020204" pitchFamily="34" charset="0"/>
              <a:buChar char="•"/>
            </a:pPr>
            <a:r>
              <a:rPr lang="en-IN" dirty="0"/>
              <a:t>Application of cumulative experience from various projects</a:t>
            </a:r>
          </a:p>
          <a:p>
            <a:pPr marL="285750" indent="-285750">
              <a:buFont typeface="Arial" panose="020B0604020202020204" pitchFamily="34" charset="0"/>
              <a:buChar char="•"/>
            </a:pPr>
            <a:r>
              <a:rPr lang="en-IN" dirty="0"/>
              <a:t>Responding to site and client needs</a:t>
            </a:r>
          </a:p>
          <a:p>
            <a:pPr marL="285750" indent="-285750">
              <a:buFont typeface="Arial" panose="020B0604020202020204" pitchFamily="34" charset="0"/>
              <a:buChar char="•"/>
            </a:pPr>
            <a:r>
              <a:rPr lang="en-IN" dirty="0"/>
              <a:t>Committed to satisfying each clients' unique needs</a:t>
            </a:r>
          </a:p>
          <a:p>
            <a:pPr marL="285750" indent="-285750">
              <a:buFont typeface="Arial" panose="020B0604020202020204" pitchFamily="34" charset="0"/>
              <a:buChar char="•"/>
            </a:pPr>
            <a:r>
              <a:rPr lang="en-IN" dirty="0"/>
              <a:t>Presentation of detailed CAD drawings</a:t>
            </a:r>
          </a:p>
          <a:p>
            <a:pPr marL="285750" indent="-285750">
              <a:buFont typeface="Arial" panose="020B0604020202020204" pitchFamily="34" charset="0"/>
              <a:buChar char="•"/>
            </a:pPr>
            <a:r>
              <a:rPr lang="en-IN" dirty="0"/>
              <a:t>Presentation of material schemes and 3 Dimensional views</a:t>
            </a:r>
          </a:p>
          <a:p>
            <a:pPr marL="285750" indent="-285750">
              <a:buFont typeface="Arial" panose="020B0604020202020204" pitchFamily="34" charset="0"/>
              <a:buChar char="•"/>
            </a:pPr>
            <a:r>
              <a:rPr lang="en-IN" dirty="0"/>
              <a:t>Presentation of initial schemes and concepts</a:t>
            </a:r>
          </a:p>
          <a:p>
            <a:pPr marL="285750" indent="-285750">
              <a:buFont typeface="Arial" panose="020B0604020202020204" pitchFamily="34" charset="0"/>
              <a:buChar char="•"/>
            </a:pPr>
            <a:r>
              <a:rPr lang="en-IN" dirty="0"/>
              <a:t>Provide skilled workforce of carpenters, painters, false ceiling, civil works, electrical, tiling and plumbing technicians</a:t>
            </a:r>
          </a:p>
          <a:p>
            <a:pPr marL="285750" indent="-285750">
              <a:buFont typeface="Arial" panose="020B0604020202020204" pitchFamily="34" charset="0"/>
              <a:buChar char="•"/>
            </a:pPr>
            <a:r>
              <a:rPr lang="en-IN" dirty="0"/>
              <a:t>Coordinating work among fire alarm, fire suppression and access control contractors</a:t>
            </a:r>
          </a:p>
          <a:p>
            <a:pPr marL="285750" indent="-285750">
              <a:buFont typeface="Arial" panose="020B0604020202020204" pitchFamily="34" charset="0"/>
              <a:buChar char="•"/>
            </a:pPr>
            <a:r>
              <a:rPr lang="en-IN" dirty="0"/>
              <a:t>Coordinating work among heating, ventilation and air-conditioning contractors</a:t>
            </a:r>
          </a:p>
          <a:p>
            <a:pPr marL="285750" indent="-285750">
              <a:buFont typeface="Arial" panose="020B0604020202020204" pitchFamily="34" charset="0"/>
              <a:buChar char="•"/>
            </a:pPr>
            <a:r>
              <a:rPr lang="en-IN" dirty="0"/>
              <a:t>Coordinating work among lighting contractors</a:t>
            </a:r>
            <a:br>
              <a:rPr lang="en-IN" sz="1600" dirty="0"/>
            </a:br>
            <a:endParaRPr lang="en-IN" dirty="0"/>
          </a:p>
        </p:txBody>
      </p:sp>
    </p:spTree>
    <p:extLst>
      <p:ext uri="{BB962C8B-B14F-4D97-AF65-F5344CB8AC3E}">
        <p14:creationId xmlns:p14="http://schemas.microsoft.com/office/powerpoint/2010/main" val="360357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Rectangle 2"/>
          <p:cNvSpPr/>
          <p:nvPr/>
        </p:nvSpPr>
        <p:spPr>
          <a:xfrm>
            <a:off x="-152400" y="1371600"/>
            <a:ext cx="7772400" cy="2274982"/>
          </a:xfrm>
          <a:prstGeom prst="rect">
            <a:avLst/>
          </a:prstGeom>
        </p:spPr>
        <p:txBody>
          <a:bodyPr wrap="square">
            <a:spAutoFit/>
          </a:bodyPr>
          <a:lstStyle/>
          <a:p>
            <a:pPr algn="ctr" fontAlgn="base">
              <a:lnSpc>
                <a:spcPts val="2250"/>
              </a:lnSpc>
              <a:spcBef>
                <a:spcPts val="1000"/>
              </a:spcBef>
              <a:spcAft>
                <a:spcPts val="0"/>
              </a:spcAft>
            </a:pPr>
            <a:r>
              <a:rPr lang="en-IN" cap="all" spc="150" dirty="0">
                <a:latin typeface="Arial" panose="020B0604020202020204" pitchFamily="34" charset="0"/>
                <a:ea typeface="Times New Roman" panose="02020603050405020304" pitchFamily="18" charset="0"/>
                <a:cs typeface="Times New Roman" panose="02020603050405020304" pitchFamily="18" charset="0"/>
              </a:rPr>
              <a:t>ELECTRICAL + MECHANICAL DESIGN + ENERGY MANAGEMENT</a:t>
            </a:r>
            <a:endParaRPr lang="en-IN" sz="1600" b="1" dirty="0">
              <a:latin typeface="Cambria" panose="02040503050406030204" pitchFamily="18" charset="0"/>
              <a:ea typeface="Times New Roman" panose="02020603050405020304" pitchFamily="18" charset="0"/>
              <a:cs typeface="Times New Roman" panose="02020603050405020304" pitchFamily="18" charset="0"/>
            </a:endParaRPr>
          </a:p>
          <a:p>
            <a:pPr marL="342900" marR="95250" lvl="0" indent="-342900" algn="ctr" fontAlgn="base">
              <a:lnSpc>
                <a:spcPct val="115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Electrical systems design</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95250" lvl="0" indent="-342900" algn="ctr" fontAlgn="base">
              <a:lnSpc>
                <a:spcPct val="115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Lighting and power systems Designs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95250" lvl="0" indent="-342900" algn="ctr" fontAlgn="base">
              <a:lnSpc>
                <a:spcPct val="115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Fire, alarm, security and safety systems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95250" lvl="0" indent="-342900" algn="ctr" fontAlgn="base">
              <a:lnSpc>
                <a:spcPct val="115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HVAC &amp; ventilation systems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marR="95250" lvl="0" indent="-342900" algn="ctr" fontAlgn="base">
              <a:lnSpc>
                <a:spcPct val="115000"/>
              </a:lnSpc>
              <a:spcAft>
                <a:spcPts val="150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Process piping systems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87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354490" cy="1400530"/>
          </a:xfrm>
        </p:spPr>
        <p:txBody>
          <a:bodyPr/>
          <a:lstStyle/>
          <a:p>
            <a:r>
              <a:rPr lang="en-US" sz="2800" dirty="0"/>
              <a:t>When we click on constructions, </a:t>
            </a:r>
            <a:r>
              <a:rPr lang="en-US" sz="2800" dirty="0" err="1"/>
              <a:t>sai</a:t>
            </a:r>
            <a:r>
              <a:rPr lang="en-US" sz="2800" dirty="0"/>
              <a:t> construction page will come with the details below</a:t>
            </a:r>
            <a:endParaRPr lang="en-IN" sz="2800" dirty="0"/>
          </a:p>
        </p:txBody>
      </p:sp>
      <p:sp>
        <p:nvSpPr>
          <p:cNvPr id="3" name="Rectangle 2"/>
          <p:cNvSpPr/>
          <p:nvPr/>
        </p:nvSpPr>
        <p:spPr>
          <a:xfrm>
            <a:off x="304800" y="1844149"/>
            <a:ext cx="8354490" cy="1323439"/>
          </a:xfrm>
          <a:prstGeom prst="rect">
            <a:avLst/>
          </a:prstGeom>
        </p:spPr>
        <p:txBody>
          <a:bodyPr wrap="square">
            <a:spAutoFit/>
          </a:bodyPr>
          <a:lstStyle/>
          <a:p>
            <a:pPr algn="ctr" fontAlgn="base">
              <a:spcAft>
                <a:spcPts val="0"/>
              </a:spcAft>
            </a:pPr>
            <a:r>
              <a:rPr lang="en-IN" sz="4400" spc="-75" dirty="0">
                <a:solidFill>
                  <a:srgbClr val="F58220"/>
                </a:solidFill>
                <a:latin typeface="Arial" panose="020B0604020202020204" pitchFamily="34" charset="0"/>
                <a:ea typeface="Times New Roman" panose="02020603050405020304" pitchFamily="18" charset="0"/>
              </a:rPr>
              <a:t>Sri Sai Constructions</a:t>
            </a:r>
            <a:endParaRPr lang="en-IN" sz="3600" b="1" dirty="0">
              <a:latin typeface="Times New Roman" panose="02020603050405020304" pitchFamily="18" charset="0"/>
              <a:ea typeface="Times New Roman" panose="02020603050405020304" pitchFamily="18" charset="0"/>
            </a:endParaRPr>
          </a:p>
          <a:p>
            <a:pPr marL="635000" marR="635000" algn="ctr" fontAlgn="base">
              <a:spcAft>
                <a:spcPts val="0"/>
              </a:spcAft>
            </a:pPr>
            <a:r>
              <a:rPr lang="en-IN" dirty="0">
                <a:latin typeface="Arial" panose="020B0604020202020204" pitchFamily="34" charset="0"/>
                <a:ea typeface="Times New Roman" panose="02020603050405020304" pitchFamily="18" charset="0"/>
              </a:rPr>
              <a:t>specializes in small to large scale constructions by adopting new age construction technologies</a:t>
            </a:r>
            <a:r>
              <a:rPr lang="en-IN" dirty="0">
                <a:solidFill>
                  <a:srgbClr val="676E73"/>
                </a:solidFill>
                <a:latin typeface="Arial" panose="020B0604020202020204" pitchFamily="34"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p:txBody>
      </p:sp>
      <p:sp>
        <p:nvSpPr>
          <p:cNvPr id="4" name="Rectangle 3"/>
          <p:cNvSpPr/>
          <p:nvPr/>
        </p:nvSpPr>
        <p:spPr>
          <a:xfrm>
            <a:off x="506318" y="3164740"/>
            <a:ext cx="8485281" cy="3596369"/>
          </a:xfrm>
          <a:prstGeom prst="rect">
            <a:avLst/>
          </a:prstGeom>
        </p:spPr>
        <p:txBody>
          <a:bodyPr wrap="square">
            <a:spAutoFit/>
          </a:bodyPr>
          <a:lstStyle/>
          <a:p>
            <a:pPr algn="just">
              <a:lnSpc>
                <a:spcPct val="115000"/>
              </a:lnSpc>
              <a:spcAft>
                <a:spcPts val="1000"/>
              </a:spcAft>
              <a:tabLst>
                <a:tab pos="4770755" algn="l"/>
                <a:tab pos="4860925" algn="l"/>
                <a:tab pos="5581015" algn="l"/>
                <a:tab pos="5943600" algn="l"/>
                <a:tab pos="6657975" algn="l"/>
              </a:tabLst>
            </a:pPr>
            <a:r>
              <a:rPr lang="en-IN" dirty="0">
                <a:latin typeface="Verdana" panose="020B0604030504040204" pitchFamily="34" charset="0"/>
                <a:ea typeface="Times New Roman" panose="02020603050405020304" pitchFamily="18" charset="0"/>
                <a:cs typeface="Times New Roman" panose="02020603050405020304" pitchFamily="18" charset="0"/>
              </a:rPr>
              <a:t>Construction is a civil contracting company, excelling in construction to achieve enhanced customer satisfaction, delivering quality finished product. We are resolved to complete all our assignments in time creating a safe working environment. We are dedicated to make improvements in every vertical of civil construction. Every service we render carries with it the quality. As a part of our extended services we are even present to guide and support our customers in all their purchase decisions. This is done following on the budgetary provisions of our customers and we strongly believe that they need our supportive services when it is about purchasing items for floor, wall, furnishing, plumbing and electrical requirements.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50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Rectangle 2"/>
          <p:cNvSpPr/>
          <p:nvPr/>
        </p:nvSpPr>
        <p:spPr>
          <a:xfrm>
            <a:off x="914400" y="1524000"/>
            <a:ext cx="7391400" cy="4191019"/>
          </a:xfrm>
          <a:prstGeom prst="rect">
            <a:avLst/>
          </a:prstGeom>
        </p:spPr>
        <p:txBody>
          <a:bodyPr wrap="square">
            <a:spAutoFit/>
          </a:bodyPr>
          <a:lstStyle/>
          <a:p>
            <a:pPr algn="ctr" fontAlgn="base">
              <a:lnSpc>
                <a:spcPct val="200000"/>
              </a:lnSpc>
              <a:spcAft>
                <a:spcPts val="900"/>
              </a:spcAft>
            </a:pPr>
            <a:r>
              <a:rPr lang="en-IN" sz="2400" cap="all" spc="115" dirty="0">
                <a:latin typeface="Arial" panose="020B0604020202020204" pitchFamily="34" charset="0"/>
                <a:ea typeface="Times New Roman" panose="02020603050405020304" pitchFamily="18" charset="0"/>
              </a:rPr>
              <a:t>Services we offer </a:t>
            </a:r>
            <a:endParaRPr lang="en-IN" sz="3600" b="1" dirty="0">
              <a:latin typeface="Times New Roman" panose="02020603050405020304" pitchFamily="18" charset="0"/>
              <a:ea typeface="Times New Roman" panose="02020603050405020304" pitchFamily="18" charset="0"/>
            </a:endParaRPr>
          </a:p>
          <a:p>
            <a:pPr marL="342900" lvl="0" indent="-342900" algn="ctr" fontAlgn="base">
              <a:lnSpc>
                <a:spcPct val="200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Civil Engineering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lnSpc>
                <a:spcPct val="200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Electrical Engineering</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lnSpc>
                <a:spcPct val="200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HVAC</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lnSpc>
                <a:spcPct val="200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Developing building programs &amp; feasibility studies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lnSpc>
                <a:spcPct val="200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Preparing site plan strategies</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lnSpc>
                <a:spcPct val="200000"/>
              </a:lnSpc>
              <a:spcAft>
                <a:spcPts val="0"/>
              </a:spcAft>
              <a:buSzPts val="1000"/>
              <a:buFont typeface="Symbol" panose="05050102010706020507" pitchFamily="18" charset="2"/>
              <a:buChar char=""/>
              <a:tabLst>
                <a:tab pos="457200" algn="l"/>
              </a:tabLst>
            </a:pPr>
            <a:r>
              <a:rPr lang="en-IN" dirty="0">
                <a:latin typeface="Arial" panose="020B0604020202020204" pitchFamily="34" charset="0"/>
                <a:ea typeface="Times New Roman" panose="02020603050405020304" pitchFamily="18" charset="0"/>
                <a:cs typeface="Times New Roman" panose="02020603050405020304" pitchFamily="18" charset="0"/>
              </a:rPr>
              <a:t>Integrating existing buildings with new construction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08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kern="1800" spc="-75" dirty="0" err="1">
                <a:solidFill>
                  <a:schemeClr val="tx1"/>
                </a:solidFill>
                <a:latin typeface="Arial" panose="020B0604020202020204" pitchFamily="34" charset="0"/>
                <a:ea typeface="Times New Roman" panose="02020603050405020304" pitchFamily="18" charset="0"/>
                <a:cs typeface="Times New Roman" panose="02020603050405020304" pitchFamily="18" charset="0"/>
              </a:rPr>
              <a:t>Vasthu</a:t>
            </a:r>
            <a:r>
              <a:rPr lang="en-IN" sz="4400" kern="1800" spc="-75" dirty="0">
                <a:solidFill>
                  <a:schemeClr val="tx1"/>
                </a:solidFill>
                <a:latin typeface="Arial" panose="020B0604020202020204" pitchFamily="34" charset="0"/>
                <a:ea typeface="Times New Roman" panose="02020603050405020304" pitchFamily="18" charset="0"/>
                <a:cs typeface="Times New Roman" panose="02020603050405020304" pitchFamily="18" charset="0"/>
              </a:rPr>
              <a:t> Plans</a:t>
            </a:r>
            <a:br>
              <a:rPr lang="en-IN" sz="1600" dirty="0">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Rectangle 2"/>
          <p:cNvSpPr/>
          <p:nvPr/>
        </p:nvSpPr>
        <p:spPr>
          <a:xfrm>
            <a:off x="609600" y="1600200"/>
            <a:ext cx="8077200" cy="4787464"/>
          </a:xfrm>
          <a:prstGeom prst="rect">
            <a:avLst/>
          </a:prstGeom>
        </p:spPr>
        <p:txBody>
          <a:bodyPr wrap="square">
            <a:spAutoFit/>
          </a:bodyPr>
          <a:lstStyle/>
          <a:p>
            <a:pPr algn="just" fontAlgn="base">
              <a:lnSpc>
                <a:spcPct val="150000"/>
              </a:lnSpc>
              <a:spcAft>
                <a:spcPts val="0"/>
              </a:spcAft>
            </a:pPr>
            <a:r>
              <a:rPr lang="en-IN" dirty="0" err="1">
                <a:latin typeface="Verdana" panose="020B0604030504040204" pitchFamily="34" charset="0"/>
                <a:ea typeface="Times New Roman" panose="02020603050405020304" pitchFamily="18" charset="0"/>
                <a:cs typeface="Times New Roman" panose="02020603050405020304" pitchFamily="18" charset="0"/>
              </a:rPr>
              <a:t>Vastu</a:t>
            </a:r>
            <a:r>
              <a:rPr lang="en-IN" dirty="0">
                <a:latin typeface="Verdana" panose="020B0604030504040204" pitchFamily="34" charset="0"/>
                <a:ea typeface="Times New Roman" panose="02020603050405020304" pitchFamily="18" charset="0"/>
                <a:cs typeface="Times New Roman" panose="02020603050405020304" pitchFamily="18" charset="0"/>
              </a:rPr>
              <a:t> is not a religion it's a science of setting the things correctly and balances the five elements that is Earth, fire, water, space, and air to have the maximum benefit out of life.  </a:t>
            </a:r>
            <a:r>
              <a:rPr lang="en-IN" dirty="0" err="1">
                <a:latin typeface="Verdana" panose="020B0604030504040204" pitchFamily="34" charset="0"/>
                <a:ea typeface="Times New Roman" panose="02020603050405020304" pitchFamily="18" charset="0"/>
                <a:cs typeface="Times New Roman" panose="02020603050405020304" pitchFamily="18" charset="0"/>
              </a:rPr>
              <a:t>Vastushastra</a:t>
            </a:r>
            <a:r>
              <a:rPr lang="en-IN" dirty="0">
                <a:latin typeface="Verdana" panose="020B0604030504040204" pitchFamily="34" charset="0"/>
                <a:ea typeface="Times New Roman" panose="02020603050405020304" pitchFamily="18" charset="0"/>
                <a:cs typeface="Times New Roman" panose="02020603050405020304" pitchFamily="18" charset="0"/>
              </a:rPr>
              <a:t> is based on various energies that come from atmosphere like solar energy from sun, cosmic energy, lunar energy, thermal energy, magnetic energy, light energy, wind energy. These energies can be balanced to enhance peace, prosperity and success. We are the pioneers in the arena of </a:t>
            </a:r>
            <a:r>
              <a:rPr lang="en-IN" dirty="0" err="1">
                <a:latin typeface="Verdana" panose="020B0604030504040204" pitchFamily="34" charset="0"/>
                <a:ea typeface="Times New Roman" panose="02020603050405020304" pitchFamily="18" charset="0"/>
                <a:cs typeface="Times New Roman" panose="02020603050405020304" pitchFamily="18" charset="0"/>
              </a:rPr>
              <a:t>Vastu</a:t>
            </a:r>
            <a:r>
              <a:rPr lang="en-IN" dirty="0">
                <a:latin typeface="Verdana" panose="020B0604030504040204" pitchFamily="34" charset="0"/>
                <a:ea typeface="Times New Roman" panose="02020603050405020304" pitchFamily="18" charset="0"/>
                <a:cs typeface="Times New Roman" panose="02020603050405020304" pitchFamily="18" charset="0"/>
              </a:rPr>
              <a:t> Shastra services and your one-stop site for the best Information. </a:t>
            </a:r>
          </a:p>
          <a:p>
            <a:pPr marL="2743200" indent="457200" fontAlgn="base">
              <a:lnSpc>
                <a:spcPct val="115000"/>
              </a:lnSpc>
              <a:spcAft>
                <a:spcPts val="0"/>
              </a:spcAft>
            </a:pPr>
            <a:r>
              <a:rPr lang="en-IN" sz="5400" kern="1800" spc="-75" dirty="0">
                <a:solidFill>
                  <a:srgbClr val="F58220"/>
                </a:solidFill>
                <a:latin typeface="Arial" panose="020B0604020202020204" pitchFamily="34"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54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Products </a:t>
            </a:r>
            <a:endParaRPr lang="en-IN" dirty="0"/>
          </a:p>
        </p:txBody>
      </p:sp>
      <p:sp>
        <p:nvSpPr>
          <p:cNvPr id="3" name="Rectangle 2"/>
          <p:cNvSpPr/>
          <p:nvPr/>
        </p:nvSpPr>
        <p:spPr>
          <a:xfrm>
            <a:off x="831591" y="2514600"/>
            <a:ext cx="8312409" cy="2640723"/>
          </a:xfrm>
          <a:prstGeom prst="rect">
            <a:avLst/>
          </a:prstGeom>
        </p:spPr>
        <p:txBody>
          <a:bodyPr wrap="square">
            <a:spAutoFit/>
          </a:bodyPr>
          <a:lstStyle/>
          <a:p>
            <a:pPr>
              <a:lnSpc>
                <a:spcPct val="115000"/>
              </a:lnSpc>
              <a:spcAft>
                <a:spcPts val="1000"/>
              </a:spcAft>
              <a:tabLst>
                <a:tab pos="4770755" algn="l"/>
                <a:tab pos="4860925" algn="l"/>
                <a:tab pos="5581015" algn="l"/>
                <a:tab pos="5943600" algn="l"/>
                <a:tab pos="6657975" algn="l"/>
              </a:tabLst>
            </a:pPr>
            <a:r>
              <a:rPr lang="en-IN" dirty="0">
                <a:latin typeface="Verdana" panose="020B0604030504040204" pitchFamily="34" charset="0"/>
                <a:ea typeface="Times New Roman" panose="02020603050405020304" pitchFamily="18" charset="0"/>
                <a:cs typeface="Times New Roman" panose="02020603050405020304" pitchFamily="18" charset="0"/>
              </a:rPr>
              <a:t>We believe in offering the best cement concrete and steel, In terms of cement we bank on quality cement products of India Cement, </a:t>
            </a:r>
            <a:r>
              <a:rPr lang="en-IN" dirty="0" err="1">
                <a:latin typeface="Verdana" panose="020B0604030504040204" pitchFamily="34" charset="0"/>
                <a:ea typeface="Times New Roman" panose="02020603050405020304" pitchFamily="18" charset="0"/>
                <a:cs typeface="Times New Roman" panose="02020603050405020304" pitchFamily="18" charset="0"/>
              </a:rPr>
              <a:t>Zuari</a:t>
            </a:r>
            <a:r>
              <a:rPr lang="en-IN" dirty="0">
                <a:latin typeface="Verdana" panose="020B0604030504040204" pitchFamily="34" charset="0"/>
                <a:ea typeface="Times New Roman" panose="02020603050405020304" pitchFamily="18" charset="0"/>
                <a:cs typeface="Times New Roman" panose="02020603050405020304" pitchFamily="18" charset="0"/>
              </a:rPr>
              <a:t> Cements, L &amp; T, ACC, Coromandel and Birla. Steel is one of the most important components in construction. Steel is used to add strength and durability to the constructed structure as it is used in foundation, </a:t>
            </a:r>
            <a:r>
              <a:rPr lang="en-IN" dirty="0" err="1">
                <a:latin typeface="Verdana" panose="020B0604030504040204" pitchFamily="34" charset="0"/>
                <a:ea typeface="Times New Roman" panose="02020603050405020304" pitchFamily="18" charset="0"/>
                <a:cs typeface="Times New Roman" panose="02020603050405020304" pitchFamily="18" charset="0"/>
              </a:rPr>
              <a:t>i-beams</a:t>
            </a:r>
            <a:r>
              <a:rPr lang="en-IN" dirty="0">
                <a:latin typeface="Verdana" panose="020B0604030504040204" pitchFamily="34" charset="0"/>
                <a:ea typeface="Times New Roman" panose="02020603050405020304" pitchFamily="18" charset="0"/>
                <a:cs typeface="Times New Roman" panose="02020603050405020304" pitchFamily="18" charset="0"/>
              </a:rPr>
              <a:t>, pillar or ceiling etc. Since, SV Constructions is aware of the importance of steel, it relies on quality steel from lead companies like: Tata, Indus Steel &amp; </a:t>
            </a:r>
            <a:r>
              <a:rPr lang="en-IN" dirty="0" err="1">
                <a:latin typeface="Verdana" panose="020B0604030504040204" pitchFamily="34" charset="0"/>
                <a:ea typeface="Times New Roman" panose="02020603050405020304" pitchFamily="18" charset="0"/>
                <a:cs typeface="Times New Roman" panose="02020603050405020304" pitchFamily="18" charset="0"/>
              </a:rPr>
              <a:t>Suguna</a:t>
            </a:r>
            <a:r>
              <a:rPr lang="en-IN" dirty="0">
                <a:latin typeface="Verdana" panose="020B0604030504040204" pitchFamily="34" charset="0"/>
                <a:ea typeface="Times New Roman" panose="02020603050405020304" pitchFamily="18" charset="0"/>
                <a:cs typeface="Times New Roman" panose="02020603050405020304" pitchFamily="18" charset="0"/>
              </a:rPr>
              <a:t>. </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06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973490" cy="1400530"/>
          </a:xfrm>
        </p:spPr>
        <p:txBody>
          <a:bodyPr/>
          <a:lstStyle/>
          <a:p>
            <a:r>
              <a:rPr lang="en-US" dirty="0"/>
              <a:t>Projects :</a:t>
            </a:r>
            <a:br>
              <a:rPr lang="en-US" dirty="0"/>
            </a:br>
            <a:br>
              <a:rPr lang="en-US" dirty="0"/>
            </a:br>
            <a:r>
              <a:rPr lang="en-US" dirty="0"/>
              <a:t>(A new page with completed and ongoing project details with picture if possible</a:t>
            </a:r>
            <a:endParaRPr lang="en-IN" dirty="0"/>
          </a:p>
        </p:txBody>
      </p:sp>
    </p:spTree>
    <p:extLst>
      <p:ext uri="{BB962C8B-B14F-4D97-AF65-F5344CB8AC3E}">
        <p14:creationId xmlns:p14="http://schemas.microsoft.com/office/powerpoint/2010/main" val="13558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202090" cy="1400530"/>
          </a:xfrm>
        </p:spPr>
        <p:txBody>
          <a:bodyPr/>
          <a:lstStyle/>
          <a:p>
            <a:r>
              <a:rPr lang="en-US" dirty="0"/>
              <a:t>Clients:</a:t>
            </a:r>
            <a:br>
              <a:rPr lang="en-US" dirty="0"/>
            </a:br>
            <a:r>
              <a:rPr lang="en-US" dirty="0"/>
              <a:t>A new page with clients we worked and working </a:t>
            </a:r>
            <a:endParaRPr lang="en-IN" dirty="0"/>
          </a:p>
        </p:txBody>
      </p:sp>
    </p:spTree>
    <p:extLst>
      <p:ext uri="{BB962C8B-B14F-4D97-AF65-F5344CB8AC3E}">
        <p14:creationId xmlns:p14="http://schemas.microsoft.com/office/powerpoint/2010/main" val="291008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Gallery:</a:t>
            </a:r>
            <a:br>
              <a:rPr lang="en-US" dirty="0"/>
            </a:br>
            <a:br>
              <a:rPr lang="en-US" dirty="0"/>
            </a:br>
            <a:r>
              <a:rPr lang="en-US" dirty="0"/>
              <a:t>Completed Project pictures</a:t>
            </a:r>
            <a:endParaRPr lang="en-IN" dirty="0"/>
          </a:p>
        </p:txBody>
      </p:sp>
    </p:spTree>
    <p:extLst>
      <p:ext uri="{BB962C8B-B14F-4D97-AF65-F5344CB8AC3E}">
        <p14:creationId xmlns:p14="http://schemas.microsoft.com/office/powerpoint/2010/main" val="182908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4785" y="235551"/>
            <a:ext cx="9073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1pPr>
            <a:lvl2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2pPr>
            <a:lvl3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3pPr>
            <a:lvl4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4pPr>
            <a:lvl5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5pPr>
            <a:lvl6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6pPr>
            <a:lvl7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7pPr>
            <a:lvl8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8pPr>
            <a:lvl9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770438" algn="l"/>
                <a:tab pos="4860925" algn="l"/>
                <a:tab pos="5581650" algn="l"/>
                <a:tab pos="5943600" algn="l"/>
                <a:tab pos="6657975" algn="l"/>
              </a:tabLst>
            </a:pPr>
            <a:r>
              <a:rPr kumimoji="0" lang="en-US" altLang="en-US" sz="2000" b="0" i="0" u="none" strike="noStrike" cap="none" normalizeH="0" baseline="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LOGO                  Home          About Us     Services </a:t>
            </a:r>
            <a:r>
              <a:rPr kumimoji="0" lang="en-US" altLang="en-US" sz="2000" b="0" i="0" u="none" strike="noStrike" cap="none" normalizeH="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 Projects               </a:t>
            </a:r>
            <a:r>
              <a:rPr kumimoji="0" lang="en-US" altLang="en-US" sz="2000" b="0" i="0" u="none" strike="noStrike" cap="none" normalizeH="0" baseline="0" dirty="0">
                <a:ln>
                  <a:noFill/>
                </a:ln>
                <a:solidFill>
                  <a:schemeClr val="tx1"/>
                </a:solidFill>
                <a:effectLst/>
                <a:highlight>
                  <a:srgbClr val="00FF00"/>
                </a:highlight>
                <a:latin typeface="Bodoni MT Condensed" panose="02070606080606020203" pitchFamily="18" charset="0"/>
                <a:ea typeface="Times New Roman" panose="02020603050405020304" pitchFamily="18" charset="0"/>
                <a:cs typeface="Times New Roman" panose="02020603050405020304" pitchFamily="18" charset="0"/>
              </a:rPr>
              <a:t>Enquiry</a:t>
            </a:r>
            <a:r>
              <a:rPr kumimoji="0" lang="en-US" altLang="en-US" sz="2000" b="0" i="0" u="none" strike="noStrike" cap="none" normalizeH="0" baseline="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       Gallery      </a:t>
            </a:r>
            <a:r>
              <a:rPr kumimoji="0" lang="en-US" altLang="en-US" sz="2000" b="0" i="0" u="none" strike="noStrike" cap="none" normalizeH="0" baseline="0" dirty="0">
                <a:ln>
                  <a:noFill/>
                </a:ln>
                <a:solidFill>
                  <a:schemeClr val="tx1"/>
                </a:solidFill>
                <a:effectLst/>
                <a:highlight>
                  <a:srgbClr val="00FF00"/>
                </a:highlight>
                <a:latin typeface="Bodoni MT Condensed" panose="02070606080606020203" pitchFamily="18" charset="0"/>
                <a:ea typeface="Times New Roman" panose="02020603050405020304" pitchFamily="18" charset="0"/>
                <a:cs typeface="Times New Roman" panose="02020603050405020304" pitchFamily="18" charset="0"/>
              </a:rPr>
              <a:t>Clients</a:t>
            </a:r>
            <a:r>
              <a:rPr kumimoji="0" lang="en-US" altLang="en-US" sz="2000" b="0" i="0" u="none" strike="noStrike" cap="none" normalizeH="0" baseline="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       Contact Us</a:t>
            </a:r>
            <a:endParaRPr kumimoji="0" lang="en-US" altLang="en-US" sz="1200" b="0" i="0" u="none" strike="noStrike" cap="none" normalizeH="0" baseline="0" dirty="0">
              <a:ln>
                <a:noFill/>
              </a:ln>
              <a:solidFill>
                <a:schemeClr val="tx1"/>
              </a:solidFill>
              <a:effectLst/>
              <a:latin typeface="Bodoni MT Condensed" panose="02070606080606020203" pitchFamily="18" charset="0"/>
            </a:endParaRPr>
          </a:p>
        </p:txBody>
      </p:sp>
      <p:sp>
        <p:nvSpPr>
          <p:cNvPr id="6" name="Rectangle 5"/>
          <p:cNvSpPr/>
          <p:nvPr/>
        </p:nvSpPr>
        <p:spPr>
          <a:xfrm>
            <a:off x="2895600" y="725051"/>
            <a:ext cx="4572000" cy="2031325"/>
          </a:xfrm>
          <a:prstGeom prst="rect">
            <a:avLst/>
          </a:prstGeom>
        </p:spPr>
        <p:txBody>
          <a:bodyPr>
            <a:spAutoFit/>
          </a:bodyPr>
          <a:lstStyle/>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Sanction             1. Ongoing</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Home loan        2.  Completed</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Site analysis </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Architects and Interiors</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Constructions</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err="1">
                <a:latin typeface="Aparajita" panose="020B0604020202020204" pitchFamily="34" charset="0"/>
                <a:ea typeface="Times New Roman" panose="02020603050405020304" pitchFamily="18" charset="0"/>
                <a:cs typeface="Aparajita" panose="020B0604020202020204" pitchFamily="34" charset="0"/>
              </a:rPr>
              <a:t>Vasthu</a:t>
            </a:r>
            <a:r>
              <a:rPr lang="en-US" altLang="en-US" dirty="0">
                <a:latin typeface="Aparajita" panose="020B0604020202020204" pitchFamily="34" charset="0"/>
                <a:ea typeface="Times New Roman" panose="02020603050405020304" pitchFamily="18" charset="0"/>
                <a:cs typeface="Aparajita" panose="020B0604020202020204" pitchFamily="34" charset="0"/>
              </a:rPr>
              <a:t> Plans</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Products (Bricks/Blocks </a:t>
            </a:r>
            <a:r>
              <a:rPr lang="en-US" altLang="en-US" dirty="0" err="1">
                <a:latin typeface="Aparajita" panose="020B0604020202020204" pitchFamily="34" charset="0"/>
                <a:ea typeface="Times New Roman" panose="02020603050405020304" pitchFamily="18" charset="0"/>
                <a:cs typeface="Aparajita" panose="020B0604020202020204" pitchFamily="34" charset="0"/>
              </a:rPr>
              <a:t>etc</a:t>
            </a:r>
            <a:r>
              <a:rPr lang="en-US" altLang="en-US" dirty="0">
                <a:latin typeface="Aparajita" panose="020B0604020202020204" pitchFamily="34" charset="0"/>
                <a:ea typeface="Times New Roman" panose="02020603050405020304" pitchFamily="18" charset="0"/>
                <a:cs typeface="Aparajita" panose="020B0604020202020204" pitchFamily="34" charset="0"/>
              </a:rPr>
              <a:t>)</a:t>
            </a:r>
            <a:endParaRPr lang="en-US" altLang="en-US" sz="3200" dirty="0">
              <a:latin typeface="Aparajita" panose="020B0604020202020204" pitchFamily="34" charset="0"/>
              <a:cs typeface="Aparajita" panose="020B0604020202020204" pitchFamily="34" charset="0"/>
            </a:endParaRPr>
          </a:p>
        </p:txBody>
      </p:sp>
      <p:sp>
        <p:nvSpPr>
          <p:cNvPr id="7" name="Flowchart: Merge 6"/>
          <p:cNvSpPr/>
          <p:nvPr/>
        </p:nvSpPr>
        <p:spPr>
          <a:xfrm>
            <a:off x="3505200" y="605661"/>
            <a:ext cx="152400" cy="1193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Merge 7"/>
          <p:cNvSpPr/>
          <p:nvPr/>
        </p:nvSpPr>
        <p:spPr>
          <a:xfrm>
            <a:off x="4521958" y="541341"/>
            <a:ext cx="152400" cy="1193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4800" y="3200400"/>
            <a:ext cx="8229600" cy="1295400"/>
          </a:xfrm>
          <a:prstGeom prst="rect">
            <a:avLst/>
          </a:prstGeom>
        </p:spPr>
        <p:txBody>
          <a:bodyPr wrap="square">
            <a:spAutoFit/>
          </a:bodyPr>
          <a:lstStyle/>
          <a:p>
            <a:pPr lvl="0" defTabSz="914400" eaLnBrk="0" fontAlgn="base" hangingPunct="0">
              <a:spcBef>
                <a:spcPct val="0"/>
              </a:spcBef>
              <a:spcAft>
                <a:spcPct val="0"/>
              </a:spcAft>
              <a:tabLst>
                <a:tab pos="4770438" algn="l"/>
                <a:tab pos="4860925" algn="l"/>
                <a:tab pos="5581650" algn="l"/>
                <a:tab pos="5943600" algn="l"/>
                <a:tab pos="6657975" algn="l"/>
              </a:tabLst>
            </a:pPr>
            <a:endParaRPr lang="en-US" altLang="en-US" sz="3200" dirty="0">
              <a:latin typeface="Aparajita" panose="020B0604020202020204" pitchFamily="34" charset="0"/>
              <a:cs typeface="Aparajita" panose="020B0604020202020204" pitchFamily="34" charset="0"/>
            </a:endParaRPr>
          </a:p>
        </p:txBody>
      </p:sp>
      <p:sp>
        <p:nvSpPr>
          <p:cNvPr id="10" name="Rectangle 9"/>
          <p:cNvSpPr/>
          <p:nvPr/>
        </p:nvSpPr>
        <p:spPr>
          <a:xfrm>
            <a:off x="304800" y="3064285"/>
            <a:ext cx="8753902" cy="2644827"/>
          </a:xfrm>
          <a:prstGeom prst="rect">
            <a:avLst/>
          </a:prstGeom>
        </p:spPr>
        <p:txBody>
          <a:bodyPr wrap="square">
            <a:spAutoFit/>
          </a:bodyPr>
          <a:lstStyle/>
          <a:p>
            <a:pPr>
              <a:lnSpc>
                <a:spcPct val="115000"/>
              </a:lnSpc>
              <a:spcAft>
                <a:spcPts val="1000"/>
              </a:spcAft>
              <a:tabLst>
                <a:tab pos="4770755" algn="l"/>
                <a:tab pos="4860925" algn="l"/>
                <a:tab pos="5581015" algn="l"/>
                <a:tab pos="5943600" algn="l"/>
                <a:tab pos="665797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When we click on home button, movable pictures with the below captions will come</a:t>
            </a:r>
          </a:p>
          <a:p>
            <a:pPr marL="342900" indent="-342900">
              <a:lnSpc>
                <a:spcPct val="115000"/>
              </a:lnSpc>
              <a:spcAft>
                <a:spcPts val="1000"/>
              </a:spcAft>
              <a:buAutoNum type="arabicPeriod"/>
              <a:tabLst>
                <a:tab pos="4770755" algn="l"/>
                <a:tab pos="4860925" algn="l"/>
                <a:tab pos="5581015" algn="l"/>
                <a:tab pos="5943600" algn="l"/>
                <a:tab pos="665797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A construction for every imagination </a:t>
            </a:r>
            <a:r>
              <a:rPr lang="en-IN" dirty="0">
                <a:highlight>
                  <a:srgbClr val="00FF00"/>
                </a:highlight>
                <a:latin typeface="Calibri" panose="020F0502020204030204" pitchFamily="34" charset="0"/>
                <a:ea typeface="Times New Roman" panose="02020603050405020304" pitchFamily="18" charset="0"/>
                <a:cs typeface="Times New Roman" panose="02020603050405020304" pitchFamily="18" charset="0"/>
              </a:rPr>
              <a:t>– Suitable picture</a:t>
            </a:r>
            <a:r>
              <a:rPr lang="en-IN" dirty="0">
                <a:latin typeface="Calibri" panose="020F0502020204030204" pitchFamily="34" charset="0"/>
                <a:ea typeface="Times New Roman" panose="02020603050405020304" pitchFamily="18" charset="0"/>
                <a:cs typeface="Times New Roman" panose="02020603050405020304" pitchFamily="18" charset="0"/>
              </a:rPr>
              <a:t> needs to be incorporated</a:t>
            </a:r>
          </a:p>
          <a:p>
            <a:pPr marL="342900" indent="-342900">
              <a:lnSpc>
                <a:spcPct val="115000"/>
              </a:lnSpc>
              <a:spcAft>
                <a:spcPts val="1000"/>
              </a:spcAft>
              <a:buAutoNum type="arabicPeriod"/>
              <a:tabLst>
                <a:tab pos="4770755" algn="l"/>
                <a:tab pos="4860925" algn="l"/>
                <a:tab pos="5581015" algn="l"/>
                <a:tab pos="5943600" algn="l"/>
                <a:tab pos="665797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Engineering your dream – Suitable picture</a:t>
            </a:r>
          </a:p>
          <a:p>
            <a:pPr marL="342900" indent="-342900">
              <a:lnSpc>
                <a:spcPct val="115000"/>
              </a:lnSpc>
              <a:spcAft>
                <a:spcPts val="1000"/>
              </a:spcAft>
              <a:buAutoNum type="arabicPeriod"/>
              <a:tabLst>
                <a:tab pos="4770755" algn="l"/>
                <a:tab pos="4860925" algn="l"/>
                <a:tab pos="5581015" algn="l"/>
                <a:tab pos="5943600" algn="l"/>
                <a:tab pos="665797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Concept to create – Suitable picture</a:t>
            </a:r>
          </a:p>
          <a:p>
            <a:pPr marL="342900" indent="-342900">
              <a:lnSpc>
                <a:spcPct val="115000"/>
              </a:lnSpc>
              <a:spcAft>
                <a:spcPts val="1000"/>
              </a:spcAft>
              <a:buAutoNum type="arabicPeriod"/>
              <a:tabLst>
                <a:tab pos="4770755" algn="l"/>
                <a:tab pos="4860925" algn="l"/>
                <a:tab pos="5581015" algn="l"/>
                <a:tab pos="5943600" algn="l"/>
                <a:tab pos="665797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Cementing relationships – Suitable picture</a:t>
            </a:r>
          </a:p>
          <a:p>
            <a:pPr marL="342900" indent="-342900">
              <a:lnSpc>
                <a:spcPct val="115000"/>
              </a:lnSpc>
              <a:spcAft>
                <a:spcPts val="1000"/>
              </a:spcAft>
              <a:buAutoNum type="arabicPeriod"/>
              <a:tabLst>
                <a:tab pos="4770755" algn="l"/>
                <a:tab pos="4860925" algn="l"/>
                <a:tab pos="5581015" algn="l"/>
                <a:tab pos="5943600" algn="l"/>
                <a:tab pos="6657975" algn="l"/>
              </a:tabLst>
            </a:pPr>
            <a:r>
              <a:rPr lang="en-IN" dirty="0">
                <a:latin typeface="Calibri" panose="020F0502020204030204" pitchFamily="34" charset="0"/>
                <a:ea typeface="Times New Roman" panose="02020603050405020304" pitchFamily="18" charset="0"/>
                <a:cs typeface="Times New Roman" panose="02020603050405020304" pitchFamily="18" charset="0"/>
              </a:rPr>
              <a:t>Building an experience  - Suitable picture</a:t>
            </a:r>
          </a:p>
        </p:txBody>
      </p:sp>
    </p:spTree>
    <p:extLst>
      <p:ext uri="{BB962C8B-B14F-4D97-AF65-F5344CB8AC3E}">
        <p14:creationId xmlns:p14="http://schemas.microsoft.com/office/powerpoint/2010/main" val="393040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Enquiry</a:t>
            </a:r>
            <a:endParaRPr lang="en-IN" dirty="0"/>
          </a:p>
        </p:txBody>
      </p:sp>
      <p:pic>
        <p:nvPicPr>
          <p:cNvPr id="3" name="Picture 2"/>
          <p:cNvPicPr/>
          <p:nvPr/>
        </p:nvPicPr>
        <p:blipFill>
          <a:blip r:embed="rId2"/>
          <a:srcRect/>
          <a:stretch>
            <a:fillRect/>
          </a:stretch>
        </p:blipFill>
        <p:spPr bwMode="auto">
          <a:xfrm>
            <a:off x="1066800" y="2057400"/>
            <a:ext cx="6257925" cy="4657725"/>
          </a:xfrm>
          <a:prstGeom prst="rect">
            <a:avLst/>
          </a:prstGeom>
          <a:noFill/>
          <a:ln w="9525">
            <a:noFill/>
            <a:miter lim="800000"/>
            <a:headEnd/>
            <a:tailEnd/>
          </a:ln>
        </p:spPr>
      </p:pic>
    </p:spTree>
    <p:extLst>
      <p:ext uri="{BB962C8B-B14F-4D97-AF65-F5344CB8AC3E}">
        <p14:creationId xmlns:p14="http://schemas.microsoft.com/office/powerpoint/2010/main" val="221070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a:t>
            </a:r>
            <a:endParaRPr lang="en-IN" dirty="0"/>
          </a:p>
        </p:txBody>
      </p:sp>
      <p:sp>
        <p:nvSpPr>
          <p:cNvPr id="4" name="Title 1"/>
          <p:cNvSpPr txBox="1">
            <a:spLocks/>
          </p:cNvSpPr>
          <p:nvPr/>
        </p:nvSpPr>
        <p:spPr>
          <a:xfrm>
            <a:off x="493809" y="2133600"/>
            <a:ext cx="7055380" cy="1400530"/>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Office address</a:t>
            </a:r>
          </a:p>
          <a:p>
            <a:r>
              <a:rPr lang="en-US" dirty="0"/>
              <a:t>Email</a:t>
            </a:r>
          </a:p>
          <a:p>
            <a:r>
              <a:rPr lang="en-US" dirty="0"/>
              <a:t>Phone number</a:t>
            </a:r>
          </a:p>
          <a:p>
            <a:r>
              <a:rPr lang="en-US" dirty="0"/>
              <a:t>location</a:t>
            </a:r>
            <a:endParaRPr lang="en-IN" dirty="0"/>
          </a:p>
        </p:txBody>
      </p:sp>
    </p:spTree>
    <p:extLst>
      <p:ext uri="{BB962C8B-B14F-4D97-AF65-F5344CB8AC3E}">
        <p14:creationId xmlns:p14="http://schemas.microsoft.com/office/powerpoint/2010/main" val="351662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4785" y="235551"/>
            <a:ext cx="9073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1pPr>
            <a:lvl2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2pPr>
            <a:lvl3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3pPr>
            <a:lvl4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4pPr>
            <a:lvl5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5pPr>
            <a:lvl6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6pPr>
            <a:lvl7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7pPr>
            <a:lvl8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8pPr>
            <a:lvl9pPr eaLnBrk="0" fontAlgn="base" hangingPunct="0">
              <a:spcBef>
                <a:spcPct val="0"/>
              </a:spcBef>
              <a:spcAft>
                <a:spcPct val="0"/>
              </a:spcAft>
              <a:tabLst>
                <a:tab pos="4770438" algn="l"/>
                <a:tab pos="4860925" algn="l"/>
                <a:tab pos="5581650" algn="l"/>
                <a:tab pos="5943600" algn="l"/>
                <a:tab pos="6657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770438" algn="l"/>
                <a:tab pos="4860925" algn="l"/>
                <a:tab pos="5581650" algn="l"/>
                <a:tab pos="5943600" algn="l"/>
                <a:tab pos="6657975" algn="l"/>
              </a:tabLst>
            </a:pPr>
            <a:r>
              <a:rPr kumimoji="0" lang="en-US" altLang="en-US" sz="2000" b="0" i="0" u="none" strike="noStrike" cap="none" normalizeH="0" baseline="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LOGO                  Home          About Us     Services </a:t>
            </a:r>
            <a:r>
              <a:rPr kumimoji="0" lang="en-US" altLang="en-US" sz="2000" b="0" i="0" u="none" strike="noStrike" cap="none" normalizeH="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Bodoni MT Condensed" panose="02070606080606020203" pitchFamily="18" charset="0"/>
                <a:ea typeface="Times New Roman" panose="02020603050405020304" pitchFamily="18" charset="0"/>
                <a:cs typeface="Times New Roman" panose="02020603050405020304" pitchFamily="18" charset="0"/>
              </a:rPr>
              <a:t> Projects               Enquiry       Gallery      Clients       Contact Us</a:t>
            </a:r>
            <a:endParaRPr kumimoji="0" lang="en-US" altLang="en-US" sz="1200" b="0" i="0" u="none" strike="noStrike" cap="none" normalizeH="0" baseline="0" dirty="0">
              <a:ln>
                <a:noFill/>
              </a:ln>
              <a:solidFill>
                <a:schemeClr val="tx1"/>
              </a:solidFill>
              <a:effectLst/>
              <a:latin typeface="Bodoni MT Condensed" panose="02070606080606020203" pitchFamily="18" charset="0"/>
            </a:endParaRPr>
          </a:p>
        </p:txBody>
      </p:sp>
      <p:sp>
        <p:nvSpPr>
          <p:cNvPr id="6" name="Rectangle 5"/>
          <p:cNvSpPr/>
          <p:nvPr/>
        </p:nvSpPr>
        <p:spPr>
          <a:xfrm>
            <a:off x="2895600" y="725051"/>
            <a:ext cx="4572000" cy="2031325"/>
          </a:xfrm>
          <a:prstGeom prst="rect">
            <a:avLst/>
          </a:prstGeom>
        </p:spPr>
        <p:txBody>
          <a:bodyPr>
            <a:spAutoFit/>
          </a:bodyPr>
          <a:lstStyle/>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Sanction             1. Ongoing</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Home loan        2.  Completed</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Site Analysis </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Architects and Interiors</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Constructions</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err="1">
                <a:latin typeface="Aparajita" panose="020B0604020202020204" pitchFamily="34" charset="0"/>
                <a:ea typeface="Times New Roman" panose="02020603050405020304" pitchFamily="18" charset="0"/>
                <a:cs typeface="Aparajita" panose="020B0604020202020204" pitchFamily="34" charset="0"/>
              </a:rPr>
              <a:t>Vasthu</a:t>
            </a:r>
            <a:r>
              <a:rPr lang="en-US" altLang="en-US" dirty="0">
                <a:latin typeface="Aparajita" panose="020B0604020202020204" pitchFamily="34" charset="0"/>
                <a:ea typeface="Times New Roman" panose="02020603050405020304" pitchFamily="18" charset="0"/>
                <a:cs typeface="Aparajita" panose="020B0604020202020204" pitchFamily="34" charset="0"/>
              </a:rPr>
              <a:t> Plans</a:t>
            </a:r>
            <a:endParaRPr lang="en-US" altLang="en-US" sz="1100" dirty="0">
              <a:latin typeface="Aparajita" panose="020B0604020202020204" pitchFamily="34" charset="0"/>
              <a:cs typeface="Aparajita" panose="020B0604020202020204" pitchFamily="34" charset="0"/>
            </a:endParaRPr>
          </a:p>
          <a:p>
            <a:pPr lvl="0" defTabSz="914400" eaLnBrk="0" fontAlgn="base" hangingPunct="0">
              <a:spcBef>
                <a:spcPct val="0"/>
              </a:spcBef>
              <a:spcAft>
                <a:spcPct val="0"/>
              </a:spcAft>
              <a:buFontTx/>
              <a:buChar char="•"/>
              <a:tabLst>
                <a:tab pos="4770438" algn="l"/>
                <a:tab pos="4860925" algn="l"/>
                <a:tab pos="5581650" algn="l"/>
                <a:tab pos="5943600" algn="l"/>
                <a:tab pos="6657975" algn="l"/>
              </a:tabLst>
            </a:pPr>
            <a:r>
              <a:rPr lang="en-US" altLang="en-US" dirty="0">
                <a:latin typeface="Aparajita" panose="020B0604020202020204" pitchFamily="34" charset="0"/>
                <a:ea typeface="Times New Roman" panose="02020603050405020304" pitchFamily="18" charset="0"/>
                <a:cs typeface="Aparajita" panose="020B0604020202020204" pitchFamily="34" charset="0"/>
              </a:rPr>
              <a:t>Products (Bricks/Blocks/cement </a:t>
            </a:r>
            <a:r>
              <a:rPr lang="en-US" altLang="en-US" dirty="0" err="1">
                <a:latin typeface="Aparajita" panose="020B0604020202020204" pitchFamily="34" charset="0"/>
                <a:ea typeface="Times New Roman" panose="02020603050405020304" pitchFamily="18" charset="0"/>
                <a:cs typeface="Aparajita" panose="020B0604020202020204" pitchFamily="34" charset="0"/>
              </a:rPr>
              <a:t>etc</a:t>
            </a:r>
            <a:r>
              <a:rPr lang="en-US" altLang="en-US" dirty="0">
                <a:latin typeface="Aparajita" panose="020B0604020202020204" pitchFamily="34" charset="0"/>
                <a:ea typeface="Times New Roman" panose="02020603050405020304" pitchFamily="18" charset="0"/>
                <a:cs typeface="Aparajita" panose="020B0604020202020204" pitchFamily="34" charset="0"/>
              </a:rPr>
              <a:t>)</a:t>
            </a:r>
            <a:endParaRPr lang="en-US" altLang="en-US" sz="3200" dirty="0">
              <a:latin typeface="Aparajita" panose="020B0604020202020204" pitchFamily="34" charset="0"/>
              <a:cs typeface="Aparajita" panose="020B0604020202020204" pitchFamily="34" charset="0"/>
            </a:endParaRPr>
          </a:p>
        </p:txBody>
      </p:sp>
      <p:sp>
        <p:nvSpPr>
          <p:cNvPr id="7" name="Flowchart: Merge 6"/>
          <p:cNvSpPr/>
          <p:nvPr/>
        </p:nvSpPr>
        <p:spPr>
          <a:xfrm>
            <a:off x="3505200" y="605661"/>
            <a:ext cx="152400" cy="1193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Merge 7"/>
          <p:cNvSpPr/>
          <p:nvPr/>
        </p:nvSpPr>
        <p:spPr>
          <a:xfrm>
            <a:off x="4521958" y="541341"/>
            <a:ext cx="152400" cy="1193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04800" y="3200400"/>
            <a:ext cx="8229600" cy="1295400"/>
          </a:xfrm>
          <a:prstGeom prst="rect">
            <a:avLst/>
          </a:prstGeom>
        </p:spPr>
        <p:txBody>
          <a:bodyPr wrap="square">
            <a:spAutoFit/>
          </a:bodyPr>
          <a:lstStyle/>
          <a:p>
            <a:pPr lvl="0" defTabSz="914400" eaLnBrk="0" fontAlgn="base" hangingPunct="0">
              <a:spcBef>
                <a:spcPct val="0"/>
              </a:spcBef>
              <a:spcAft>
                <a:spcPct val="0"/>
              </a:spcAft>
              <a:tabLst>
                <a:tab pos="4770438" algn="l"/>
                <a:tab pos="4860925" algn="l"/>
                <a:tab pos="5581650" algn="l"/>
                <a:tab pos="5943600" algn="l"/>
                <a:tab pos="6657975" algn="l"/>
              </a:tabLst>
            </a:pPr>
            <a:endParaRPr lang="en-US" altLang="en-US" sz="3200" dirty="0">
              <a:latin typeface="Aparajita" panose="020B0604020202020204" pitchFamily="34" charset="0"/>
              <a:cs typeface="Aparajita" panose="020B0604020202020204" pitchFamily="34" charset="0"/>
            </a:endParaRPr>
          </a:p>
        </p:txBody>
      </p:sp>
      <p:sp>
        <p:nvSpPr>
          <p:cNvPr id="10" name="Rectangle 9"/>
          <p:cNvSpPr/>
          <p:nvPr/>
        </p:nvSpPr>
        <p:spPr>
          <a:xfrm>
            <a:off x="221207" y="2845766"/>
            <a:ext cx="8753902" cy="1751249"/>
          </a:xfrm>
          <a:prstGeom prst="rect">
            <a:avLst/>
          </a:prstGeom>
        </p:spPr>
        <p:txBody>
          <a:bodyPr wrap="square">
            <a:spAutoFit/>
          </a:bodyPr>
          <a:lstStyle/>
          <a:p>
            <a:pPr algn="just">
              <a:lnSpc>
                <a:spcPct val="115000"/>
              </a:lnSpc>
              <a:spcAft>
                <a:spcPts val="1000"/>
              </a:spcAft>
              <a:tabLst>
                <a:tab pos="4770755" algn="l"/>
                <a:tab pos="4860925" algn="l"/>
                <a:tab pos="5581015" algn="l"/>
                <a:tab pos="5943600" algn="l"/>
                <a:tab pos="665797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When we click on About us, it will have options like </a:t>
            </a:r>
          </a:p>
          <a:p>
            <a:pPr algn="just">
              <a:lnSpc>
                <a:spcPct val="115000"/>
              </a:lnSpc>
              <a:spcAft>
                <a:spcPts val="1000"/>
              </a:spcAft>
              <a:tabLst>
                <a:tab pos="4770755" algn="l"/>
                <a:tab pos="4860925" algn="l"/>
                <a:tab pos="5581015" algn="l"/>
                <a:tab pos="5943600" algn="l"/>
                <a:tab pos="665797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Company profile, </a:t>
            </a:r>
          </a:p>
          <a:p>
            <a:pPr algn="just">
              <a:lnSpc>
                <a:spcPct val="115000"/>
              </a:lnSpc>
              <a:spcAft>
                <a:spcPts val="1000"/>
              </a:spcAft>
              <a:tabLst>
                <a:tab pos="4770755" algn="l"/>
                <a:tab pos="4860925" algn="l"/>
                <a:tab pos="5581015" algn="l"/>
                <a:tab pos="5943600" algn="l"/>
                <a:tab pos="665797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Partners, </a:t>
            </a:r>
          </a:p>
          <a:p>
            <a:pPr algn="just">
              <a:lnSpc>
                <a:spcPct val="115000"/>
              </a:lnSpc>
              <a:spcAft>
                <a:spcPts val="1000"/>
              </a:spcAft>
              <a:tabLst>
                <a:tab pos="4770755" algn="l"/>
                <a:tab pos="4860925" algn="l"/>
                <a:tab pos="5581015" algn="l"/>
                <a:tab pos="5943600" algn="l"/>
                <a:tab pos="6657975" algn="l"/>
              </a:tabLst>
            </a:pPr>
            <a:r>
              <a:rPr lang="en-US" dirty="0">
                <a:latin typeface="Calibri" panose="020F0502020204030204" pitchFamily="34" charset="0"/>
                <a:ea typeface="Times New Roman" panose="02020603050405020304" pitchFamily="18" charset="0"/>
                <a:cs typeface="Times New Roman" panose="02020603050405020304" pitchFamily="18" charset="0"/>
              </a:rPr>
              <a:t>Vision and Mission</a:t>
            </a:r>
          </a:p>
        </p:txBody>
      </p:sp>
      <p:sp>
        <p:nvSpPr>
          <p:cNvPr id="11" name="Flowchart: Merge 10"/>
          <p:cNvSpPr/>
          <p:nvPr/>
        </p:nvSpPr>
        <p:spPr>
          <a:xfrm>
            <a:off x="2743200" y="541341"/>
            <a:ext cx="152400" cy="119390"/>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0808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13" y="152400"/>
            <a:ext cx="8354490" cy="1223682"/>
          </a:xfrm>
        </p:spPr>
        <p:txBody>
          <a:bodyPr/>
          <a:lstStyle/>
          <a:p>
            <a:pPr fontAlgn="base"/>
            <a:r>
              <a:rPr lang="en-IN" sz="3600" dirty="0"/>
              <a:t>Company profile</a:t>
            </a:r>
            <a:br>
              <a:rPr lang="en-IN" sz="2800" dirty="0"/>
            </a:br>
            <a:br>
              <a:rPr lang="en-IN" sz="1600" dirty="0"/>
            </a:br>
            <a:br>
              <a:rPr lang="en-IN" sz="1600" dirty="0"/>
            </a:br>
            <a:r>
              <a:rPr lang="en-IN" sz="1600" dirty="0"/>
              <a:t> </a:t>
            </a:r>
            <a:br>
              <a:rPr lang="en-IN" sz="1600" dirty="0"/>
            </a:br>
            <a:r>
              <a:rPr lang="en-IN" sz="1600" dirty="0"/>
              <a:t> </a:t>
            </a:r>
            <a:br>
              <a:rPr lang="en-IN" sz="1600" dirty="0"/>
            </a:br>
            <a:br>
              <a:rPr lang="en-IN" sz="1600" dirty="0">
                <a:latin typeface="Calibri" panose="020F0502020204030204" pitchFamily="34" charset="0"/>
                <a:ea typeface="Times New Roman" panose="02020603050405020304" pitchFamily="18" charset="0"/>
                <a:cs typeface="Times New Roman" panose="02020603050405020304" pitchFamily="18" charset="0"/>
              </a:rPr>
            </a:br>
            <a:endParaRPr lang="en-IN" sz="1600" dirty="0"/>
          </a:p>
        </p:txBody>
      </p:sp>
      <p:sp>
        <p:nvSpPr>
          <p:cNvPr id="3" name="Rectangle 2"/>
          <p:cNvSpPr/>
          <p:nvPr/>
        </p:nvSpPr>
        <p:spPr>
          <a:xfrm>
            <a:off x="484710" y="1064559"/>
            <a:ext cx="8539872" cy="5632311"/>
          </a:xfrm>
          <a:prstGeom prst="rect">
            <a:avLst/>
          </a:prstGeom>
        </p:spPr>
        <p:txBody>
          <a:bodyPr wrap="square">
            <a:spAutoFit/>
          </a:bodyPr>
          <a:lstStyle/>
          <a:p>
            <a:pPr algn="just"/>
            <a:r>
              <a:rPr lang="en-IN" sz="2400" dirty="0"/>
              <a:t>Sri Sai constructions established in the year 2011  is providing value-added construction services to our esteemed customers creating a successful partnership with them throughout the construction process and beyond.  We specialize in small to large scale constructions by adopting new age construction technologies. Sri Sai Constructions is offering construction services in terms of site analysis, feasibility studies, preliminary design studies, obtaining permits / sanctions, Loans, Architecture, engineering, interior designing  etc. We have been handling variety of projects creating industrial, residential, office, recreational and commercial spaces also provide expansion, renovation and refurbishment of existing facilities.</a:t>
            </a:r>
          </a:p>
        </p:txBody>
      </p:sp>
    </p:spTree>
    <p:extLst>
      <p:ext uri="{BB962C8B-B14F-4D97-AF65-F5344CB8AC3E}">
        <p14:creationId xmlns:p14="http://schemas.microsoft.com/office/powerpoint/2010/main" val="293425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3" y="132118"/>
            <a:ext cx="8610600" cy="1465091"/>
          </a:xfrm>
        </p:spPr>
        <p:txBody>
          <a:bodyPr/>
          <a:lstStyle/>
          <a:p>
            <a:pPr fontAlgn="base"/>
            <a:r>
              <a:rPr lang="en-IN" sz="1600" dirty="0"/>
              <a:t>Sri </a:t>
            </a:r>
            <a:r>
              <a:rPr lang="en-IN" sz="1600" dirty="0" err="1"/>
              <a:t>sai</a:t>
            </a:r>
            <a:r>
              <a:rPr lang="en-IN" sz="1600" dirty="0"/>
              <a:t> constructions work on 4 basic elements</a:t>
            </a:r>
            <a:br>
              <a:rPr lang="en-IN" sz="1600" dirty="0"/>
            </a:br>
            <a:r>
              <a:rPr lang="en-IN" sz="1600" dirty="0"/>
              <a:t>Quality</a:t>
            </a:r>
            <a:br>
              <a:rPr lang="en-IN" sz="1600" dirty="0"/>
            </a:br>
            <a:r>
              <a:rPr lang="en-IN" sz="1600" dirty="0"/>
              <a:t>Integrity</a:t>
            </a:r>
            <a:br>
              <a:rPr lang="en-IN" sz="1600" dirty="0"/>
            </a:br>
            <a:r>
              <a:rPr lang="en-IN" sz="1600" dirty="0"/>
              <a:t>Safety</a:t>
            </a:r>
            <a:br>
              <a:rPr lang="en-IN" sz="1600" dirty="0"/>
            </a:br>
            <a:r>
              <a:rPr lang="en-IN" sz="1600" dirty="0"/>
              <a:t>Teamwork</a:t>
            </a:r>
            <a:br>
              <a:rPr lang="en-IN" dirty="0"/>
            </a:br>
            <a:br>
              <a:rPr lang="en-IN" dirty="0"/>
            </a:br>
            <a:r>
              <a:rPr lang="en-IN" dirty="0"/>
              <a:t> </a:t>
            </a:r>
            <a:br>
              <a:rPr lang="en-IN" dirty="0"/>
            </a:br>
            <a:endParaRPr lang="en-IN" dirty="0"/>
          </a:p>
        </p:txBody>
      </p:sp>
      <p:sp>
        <p:nvSpPr>
          <p:cNvPr id="4" name="Rectangle 3"/>
          <p:cNvSpPr/>
          <p:nvPr/>
        </p:nvSpPr>
        <p:spPr>
          <a:xfrm>
            <a:off x="183107" y="1597209"/>
            <a:ext cx="8610600" cy="923330"/>
          </a:xfrm>
          <a:prstGeom prst="rect">
            <a:avLst/>
          </a:prstGeom>
        </p:spPr>
        <p:txBody>
          <a:bodyPr wrap="square">
            <a:spAutoFit/>
          </a:bodyPr>
          <a:lstStyle/>
          <a:p>
            <a:r>
              <a:rPr lang="en-IN" dirty="0"/>
              <a:t>Quality: </a:t>
            </a:r>
            <a:br>
              <a:rPr lang="en-IN" dirty="0"/>
            </a:br>
            <a:r>
              <a:rPr lang="en-IN" dirty="0"/>
              <a:t>Our aim is to continuously exceed the expectations of our client to </a:t>
            </a:r>
            <a:r>
              <a:rPr lang="en-IN" dirty="0" err="1"/>
              <a:t>dliver</a:t>
            </a:r>
            <a:r>
              <a:rPr lang="en-IN" dirty="0"/>
              <a:t> quality construction. Our team members verify all features of work</a:t>
            </a:r>
          </a:p>
        </p:txBody>
      </p:sp>
      <p:sp>
        <p:nvSpPr>
          <p:cNvPr id="5" name="Rectangle 4"/>
          <p:cNvSpPr/>
          <p:nvPr/>
        </p:nvSpPr>
        <p:spPr>
          <a:xfrm>
            <a:off x="228600" y="2560122"/>
            <a:ext cx="8444552" cy="1241365"/>
          </a:xfrm>
          <a:prstGeom prst="rect">
            <a:avLst/>
          </a:prstGeom>
        </p:spPr>
        <p:txBody>
          <a:bodyPr wrap="square">
            <a:spAutoFit/>
          </a:bodyPr>
          <a:lstStyle/>
          <a:p>
            <a:pPr fontAlgn="base">
              <a:lnSpc>
                <a:spcPct val="150000"/>
              </a:lnSpc>
              <a:spcAft>
                <a:spcPts val="0"/>
              </a:spcAft>
            </a:pPr>
            <a:r>
              <a:rPr lang="en-IN" dirty="0"/>
              <a:t>Integrity:</a:t>
            </a:r>
          </a:p>
          <a:p>
            <a:pPr fontAlgn="base">
              <a:spcAft>
                <a:spcPts val="0"/>
              </a:spcAft>
            </a:pPr>
            <a:r>
              <a:rPr lang="en-IN" dirty="0"/>
              <a:t>Maintaining strong ethics, valuing honesty and cementing our reputation for transparency and accountability</a:t>
            </a:r>
          </a:p>
          <a:p>
            <a:pPr fontAlgn="base">
              <a:lnSpc>
                <a:spcPts val="1440"/>
              </a:lnSpc>
              <a:spcAft>
                <a:spcPts val="0"/>
              </a:spcAft>
            </a:pPr>
            <a:r>
              <a:rPr lang="en-IN" dirty="0"/>
              <a:t> </a:t>
            </a:r>
          </a:p>
        </p:txBody>
      </p:sp>
      <p:sp>
        <p:nvSpPr>
          <p:cNvPr id="7" name="Rectangle 6"/>
          <p:cNvSpPr/>
          <p:nvPr/>
        </p:nvSpPr>
        <p:spPr>
          <a:xfrm>
            <a:off x="246796" y="3841070"/>
            <a:ext cx="8435453" cy="1005403"/>
          </a:xfrm>
          <a:prstGeom prst="rect">
            <a:avLst/>
          </a:prstGeom>
        </p:spPr>
        <p:txBody>
          <a:bodyPr wrap="square">
            <a:spAutoFit/>
          </a:bodyPr>
          <a:lstStyle/>
          <a:p>
            <a:pPr fontAlgn="base">
              <a:lnSpc>
                <a:spcPts val="1440"/>
              </a:lnSpc>
              <a:spcAft>
                <a:spcPts val="0"/>
              </a:spcAft>
            </a:pPr>
            <a:r>
              <a:rPr lang="en-IN" dirty="0"/>
              <a:t>Safety</a:t>
            </a:r>
          </a:p>
          <a:p>
            <a:pPr fontAlgn="base">
              <a:lnSpc>
                <a:spcPts val="1440"/>
              </a:lnSpc>
              <a:spcAft>
                <a:spcPts val="0"/>
              </a:spcAft>
            </a:pPr>
            <a:endParaRPr lang="en-IN" dirty="0"/>
          </a:p>
          <a:p>
            <a:pPr fontAlgn="base">
              <a:spcAft>
                <a:spcPts val="0"/>
              </a:spcAft>
            </a:pPr>
            <a:r>
              <a:rPr lang="en-IN" dirty="0"/>
              <a:t>Proactive safety planning helps us to provide a safe working environment for everyone working on the project, people visiting the job site.</a:t>
            </a:r>
          </a:p>
        </p:txBody>
      </p:sp>
      <p:sp>
        <p:nvSpPr>
          <p:cNvPr id="8" name="Rectangle 7"/>
          <p:cNvSpPr/>
          <p:nvPr/>
        </p:nvSpPr>
        <p:spPr>
          <a:xfrm>
            <a:off x="429491" y="5126182"/>
            <a:ext cx="8364216" cy="1928733"/>
          </a:xfrm>
          <a:prstGeom prst="rect">
            <a:avLst/>
          </a:prstGeom>
        </p:spPr>
        <p:txBody>
          <a:bodyPr wrap="square">
            <a:spAutoFit/>
          </a:bodyPr>
          <a:lstStyle/>
          <a:p>
            <a:pPr fontAlgn="base">
              <a:lnSpc>
                <a:spcPts val="1440"/>
              </a:lnSpc>
            </a:pPr>
            <a:r>
              <a:rPr lang="en-IN" dirty="0"/>
              <a:t>Teamwork</a:t>
            </a:r>
          </a:p>
          <a:p>
            <a:pPr fontAlgn="base">
              <a:lnSpc>
                <a:spcPts val="1440"/>
              </a:lnSpc>
            </a:pPr>
            <a:endParaRPr lang="en-IN" dirty="0"/>
          </a:p>
          <a:p>
            <a:pPr algn="just" fontAlgn="base"/>
            <a:r>
              <a:rPr lang="en-IN" dirty="0"/>
              <a:t>To become an industry leader it is important for us to </a:t>
            </a:r>
            <a:r>
              <a:rPr lang="en-IN" dirty="0" err="1"/>
              <a:t>emcourage</a:t>
            </a:r>
            <a:r>
              <a:rPr lang="en-IN" dirty="0"/>
              <a:t> team work in order to solve any construction challenges and to achieve results</a:t>
            </a:r>
          </a:p>
          <a:p>
            <a:pPr algn="just" fontAlgn="base">
              <a:spcAft>
                <a:spcPts val="0"/>
              </a:spcAft>
            </a:pPr>
            <a:r>
              <a:rPr lang="en-IN" sz="6000" dirty="0">
                <a:solidFill>
                  <a:srgbClr val="635856"/>
                </a:solidFill>
                <a:latin typeface="Arial" panose="020B0604020202020204" pitchFamily="34" charset="0"/>
                <a:ea typeface="Times New Roman" panose="02020603050405020304" pitchFamily="18" charset="0"/>
                <a:cs typeface="Times New Roman" panose="02020603050405020304" pitchFamily="18" charset="0"/>
              </a:rPr>
              <a:t> </a:t>
            </a:r>
            <a:endParaRPr lang="en-IN"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250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049690" cy="1400530"/>
          </a:xfrm>
        </p:spPr>
        <p:txBody>
          <a:bodyPr/>
          <a:lstStyle/>
          <a:p>
            <a:r>
              <a:rPr lang="en-US" dirty="0">
                <a:highlight>
                  <a:srgbClr val="00FF00"/>
                </a:highlight>
              </a:rPr>
              <a:t>Partners</a:t>
            </a:r>
            <a:r>
              <a:rPr lang="en-US" dirty="0"/>
              <a:t>:(Names)</a:t>
            </a:r>
            <a:br>
              <a:rPr lang="en-US" dirty="0"/>
            </a:br>
            <a:r>
              <a:rPr lang="en-US" dirty="0"/>
              <a:t>1.        2.            3.        4.</a:t>
            </a:r>
            <a:br>
              <a:rPr lang="en-US" dirty="0"/>
            </a:br>
            <a:endParaRPr lang="en-IN" dirty="0"/>
          </a:p>
        </p:txBody>
      </p:sp>
      <p:sp>
        <p:nvSpPr>
          <p:cNvPr id="4" name="Rectangle 3"/>
          <p:cNvSpPr/>
          <p:nvPr/>
        </p:nvSpPr>
        <p:spPr>
          <a:xfrm>
            <a:off x="484710" y="2057296"/>
            <a:ext cx="8188442" cy="1723549"/>
          </a:xfrm>
          <a:prstGeom prst="rect">
            <a:avLst/>
          </a:prstGeom>
        </p:spPr>
        <p:txBody>
          <a:bodyPr wrap="square">
            <a:spAutoFit/>
          </a:bodyPr>
          <a:lstStyle/>
          <a:p>
            <a:r>
              <a:rPr lang="en-IN" sz="3200" dirty="0">
                <a:solidFill>
                  <a:schemeClr val="tx2"/>
                </a:solidFill>
                <a:latin typeface="+mj-lt"/>
                <a:ea typeface="+mj-ea"/>
                <a:cs typeface="+mj-cs"/>
              </a:rPr>
              <a:t>Vision: </a:t>
            </a:r>
          </a:p>
          <a:p>
            <a:pPr algn="just"/>
            <a:r>
              <a:rPr lang="en-IN" sz="3200" dirty="0">
                <a:solidFill>
                  <a:schemeClr val="tx2"/>
                </a:solidFill>
                <a:latin typeface="+mj-lt"/>
                <a:ea typeface="+mj-ea"/>
                <a:cs typeface="+mj-cs"/>
              </a:rPr>
              <a:t>Transform the way people perceive 'Quality</a:t>
            </a:r>
            <a:r>
              <a:rPr lang="en-IN" sz="4200" dirty="0">
                <a:solidFill>
                  <a:schemeClr val="tx2"/>
                </a:solidFill>
                <a:latin typeface="+mj-lt"/>
                <a:ea typeface="+mj-ea"/>
                <a:cs typeface="+mj-cs"/>
              </a:rPr>
              <a:t>'</a:t>
            </a:r>
          </a:p>
        </p:txBody>
      </p:sp>
      <p:sp>
        <p:nvSpPr>
          <p:cNvPr id="5" name="Rectangle 4"/>
          <p:cNvSpPr/>
          <p:nvPr/>
        </p:nvSpPr>
        <p:spPr>
          <a:xfrm>
            <a:off x="489259" y="4114800"/>
            <a:ext cx="8188442" cy="2392963"/>
          </a:xfrm>
          <a:prstGeom prst="rect">
            <a:avLst/>
          </a:prstGeom>
        </p:spPr>
        <p:txBody>
          <a:bodyPr wrap="square">
            <a:spAutoFit/>
          </a:bodyPr>
          <a:lstStyle/>
          <a:p>
            <a:pPr algn="just" fontAlgn="base">
              <a:lnSpc>
                <a:spcPct val="115000"/>
              </a:lnSpc>
              <a:spcAft>
                <a:spcPts val="0"/>
              </a:spcAft>
            </a:pPr>
            <a:r>
              <a:rPr lang="en-IN" sz="2800" dirty="0">
                <a:solidFill>
                  <a:schemeClr val="tx2"/>
                </a:solidFill>
                <a:latin typeface="+mj-lt"/>
                <a:ea typeface="+mj-ea"/>
                <a:cs typeface="+mj-cs"/>
              </a:rPr>
              <a:t>Mission :</a:t>
            </a:r>
          </a:p>
          <a:p>
            <a:pPr algn="just" fontAlgn="base">
              <a:lnSpc>
                <a:spcPct val="115000"/>
              </a:lnSpc>
              <a:spcAft>
                <a:spcPts val="0"/>
              </a:spcAft>
            </a:pPr>
            <a:r>
              <a:rPr lang="en-IN" sz="2800" dirty="0">
                <a:solidFill>
                  <a:schemeClr val="tx2"/>
                </a:solidFill>
                <a:latin typeface="+mj-lt"/>
                <a:ea typeface="+mj-ea"/>
                <a:cs typeface="+mj-cs"/>
              </a:rPr>
              <a:t>To cement your requirement to satisfaction with quality &amp; Compassion. No shortcuts to quality</a:t>
            </a:r>
          </a:p>
          <a:p>
            <a:pPr fontAlgn="base">
              <a:lnSpc>
                <a:spcPct val="115000"/>
              </a:lnSpc>
              <a:spcAft>
                <a:spcPts val="0"/>
              </a:spcAft>
            </a:pPr>
            <a:r>
              <a:rPr lang="en-IN" kern="1800" spc="-75" dirty="0">
                <a:solidFill>
                  <a:srgbClr val="F58220"/>
                </a:solidFill>
                <a:latin typeface="Arial" panose="020B0604020202020204" pitchFamily="34" charset="0"/>
                <a:ea typeface="Times New Roman" panose="02020603050405020304" pitchFamily="18" charset="0"/>
                <a:cs typeface="Times New Roman" panose="02020603050405020304" pitchFamily="18" charset="0"/>
              </a:rPr>
              <a:t> </a:t>
            </a:r>
            <a:endParaRPr lang="en-IN" sz="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43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we click on </a:t>
            </a:r>
            <a:r>
              <a:rPr lang="en-US" dirty="0" err="1"/>
              <a:t>servives</a:t>
            </a:r>
            <a:r>
              <a:rPr lang="en-US" dirty="0"/>
              <a:t>, it will have subtitles like </a:t>
            </a:r>
            <a:endParaRPr lang="en-IN" dirty="0"/>
          </a:p>
        </p:txBody>
      </p:sp>
      <p:sp>
        <p:nvSpPr>
          <p:cNvPr id="3" name="Rectangle 2"/>
          <p:cNvSpPr/>
          <p:nvPr/>
        </p:nvSpPr>
        <p:spPr>
          <a:xfrm>
            <a:off x="515416" y="1945935"/>
            <a:ext cx="8323784" cy="4154342"/>
          </a:xfrm>
          <a:prstGeom prst="rect">
            <a:avLst/>
          </a:prstGeom>
        </p:spPr>
        <p:txBody>
          <a:bodyPr wrap="square">
            <a:spAutoFit/>
          </a:bodyPr>
          <a:lstStyle/>
          <a:p>
            <a:pPr algn="just" fontAlgn="base">
              <a:lnSpc>
                <a:spcPct val="150000"/>
              </a:lnSpc>
              <a:spcAft>
                <a:spcPts val="0"/>
              </a:spcAft>
            </a:pPr>
            <a:r>
              <a:rPr lang="en-IN" sz="6600" kern="1800" spc="-75" dirty="0">
                <a:latin typeface="Arabic Typesetting" panose="03020402040406030203" pitchFamily="66" charset="-78"/>
                <a:ea typeface="Times New Roman" panose="02020603050405020304" pitchFamily="18" charset="0"/>
                <a:cs typeface="Arabic Typesetting" panose="03020402040406030203" pitchFamily="66" charset="-78"/>
              </a:rPr>
              <a:t>Sanction </a:t>
            </a:r>
          </a:p>
          <a:p>
            <a:pPr algn="just" fontAlgn="base">
              <a:lnSpc>
                <a:spcPct val="150000"/>
              </a:lnSpc>
              <a:spcAft>
                <a:spcPts val="0"/>
              </a:spcAft>
            </a:pPr>
            <a:r>
              <a:rPr lang="en-IN" sz="1600" dirty="0">
                <a:solidFill>
                  <a:schemeClr val="tx2"/>
                </a:solidFill>
                <a:latin typeface="+mj-lt"/>
                <a:ea typeface="+mj-ea"/>
                <a:cs typeface="+mj-cs"/>
              </a:rPr>
              <a:t>Construction of the house involves considerable preparation. The preparation stage involves getting all the documents related to the site, identifying the contractor, submission of documents for a loan, approval from the concerned authorities like </a:t>
            </a:r>
            <a:r>
              <a:rPr lang="en-IN" sz="1600" dirty="0" err="1">
                <a:solidFill>
                  <a:schemeClr val="tx2"/>
                </a:solidFill>
                <a:latin typeface="+mj-lt"/>
                <a:ea typeface="+mj-ea"/>
                <a:cs typeface="+mj-cs"/>
              </a:rPr>
              <a:t>Bruhat</a:t>
            </a:r>
            <a:r>
              <a:rPr lang="en-IN" sz="1600" dirty="0">
                <a:solidFill>
                  <a:schemeClr val="tx2"/>
                </a:solidFill>
                <a:latin typeface="+mj-lt"/>
                <a:ea typeface="+mj-ea"/>
                <a:cs typeface="+mj-cs"/>
              </a:rPr>
              <a:t> Bengaluru </a:t>
            </a:r>
            <a:r>
              <a:rPr lang="en-IN" sz="1600" dirty="0" err="1">
                <a:solidFill>
                  <a:schemeClr val="tx2"/>
                </a:solidFill>
                <a:latin typeface="+mj-lt"/>
                <a:ea typeface="+mj-ea"/>
                <a:cs typeface="+mj-cs"/>
              </a:rPr>
              <a:t>Mahanagara</a:t>
            </a:r>
            <a:r>
              <a:rPr lang="en-IN" sz="1600" dirty="0">
                <a:solidFill>
                  <a:schemeClr val="tx2"/>
                </a:solidFill>
                <a:latin typeface="+mj-lt"/>
                <a:ea typeface="+mj-ea"/>
                <a:cs typeface="+mj-cs"/>
              </a:rPr>
              <a:t> </a:t>
            </a:r>
            <a:r>
              <a:rPr lang="en-IN" sz="1600" dirty="0" err="1">
                <a:solidFill>
                  <a:schemeClr val="tx2"/>
                </a:solidFill>
                <a:latin typeface="+mj-lt"/>
                <a:ea typeface="+mj-ea"/>
                <a:cs typeface="+mj-cs"/>
              </a:rPr>
              <a:t>Palike</a:t>
            </a:r>
            <a:r>
              <a:rPr lang="en-IN" sz="1600" dirty="0">
                <a:solidFill>
                  <a:schemeClr val="tx2"/>
                </a:solidFill>
                <a:latin typeface="+mj-lt"/>
                <a:ea typeface="+mj-ea"/>
                <a:cs typeface="+mj-cs"/>
              </a:rPr>
              <a:t> (BBMP), Bangalore Water Sewerage and Sanitary Board (BWSSB) and Bangalore Electricity Company (BESCOM). We bring in a facility to help our clients on easy sanctioning from the concerned authorities</a:t>
            </a:r>
          </a:p>
        </p:txBody>
      </p:sp>
    </p:spTree>
    <p:extLst>
      <p:ext uri="{BB962C8B-B14F-4D97-AF65-F5344CB8AC3E}">
        <p14:creationId xmlns:p14="http://schemas.microsoft.com/office/powerpoint/2010/main" val="159903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055380" cy="1400530"/>
          </a:xfrm>
        </p:spPr>
        <p:txBody>
          <a:bodyPr/>
          <a:lstStyle/>
          <a:p>
            <a:r>
              <a:rPr lang="en-US" sz="4800" dirty="0"/>
              <a:t>Home loans </a:t>
            </a:r>
            <a:r>
              <a:rPr lang="en-US" sz="2800" dirty="0"/>
              <a:t>(Additional page with picture of currency and a bank executive</a:t>
            </a:r>
            <a:r>
              <a:rPr lang="en-US" sz="2000" dirty="0"/>
              <a:t>)</a:t>
            </a:r>
            <a:endParaRPr lang="en-IN" dirty="0"/>
          </a:p>
        </p:txBody>
      </p:sp>
      <p:sp>
        <p:nvSpPr>
          <p:cNvPr id="4" name="Rectangle 3"/>
          <p:cNvSpPr/>
          <p:nvPr/>
        </p:nvSpPr>
        <p:spPr>
          <a:xfrm>
            <a:off x="391343" y="2286000"/>
            <a:ext cx="8361314" cy="3490186"/>
          </a:xfrm>
          <a:prstGeom prst="rect">
            <a:avLst/>
          </a:prstGeom>
        </p:spPr>
        <p:txBody>
          <a:bodyPr wrap="square">
            <a:spAutoFit/>
          </a:bodyPr>
          <a:lstStyle/>
          <a:p>
            <a:pPr algn="just" fontAlgn="base">
              <a:lnSpc>
                <a:spcPct val="115000"/>
              </a:lnSpc>
              <a:spcAft>
                <a:spcPts val="2250"/>
              </a:spcAft>
            </a:pPr>
            <a:r>
              <a:rPr lang="en-IN" sz="2400" dirty="0">
                <a:latin typeface="Arial" panose="020B0604020202020204" pitchFamily="34" charset="0"/>
                <a:ea typeface="Times New Roman" panose="02020603050405020304" pitchFamily="18" charset="0"/>
                <a:cs typeface="Times New Roman" panose="02020603050405020304" pitchFamily="18" charset="0"/>
              </a:rPr>
              <a:t>We bring in a facility to ensure convenience for our customers to interact with financial institutions and banks to avail housing loans. We help our clients with easy processing of loans by closely working with them during the documentation process required by financial institutions and banks like HDFC Limited, HDFC Bank, Corporation Bank, State Bank Of India, ICICI Limited and Axis Bank, DHFL, </a:t>
            </a:r>
            <a:r>
              <a:rPr lang="en-IN" sz="2400" dirty="0" err="1">
                <a:latin typeface="Arial" panose="020B0604020202020204" pitchFamily="34" charset="0"/>
                <a:ea typeface="Times New Roman" panose="02020603050405020304" pitchFamily="18" charset="0"/>
                <a:cs typeface="Times New Roman" panose="02020603050405020304" pitchFamily="18" charset="0"/>
              </a:rPr>
              <a:t>etc</a:t>
            </a:r>
            <a:r>
              <a:rPr lang="en-IN" sz="2400" dirty="0">
                <a:latin typeface="Arial" panose="020B0604020202020204" pitchFamily="34" charset="0"/>
                <a:ea typeface="Times New Roman" panose="02020603050405020304" pitchFamily="18" charset="0"/>
                <a:cs typeface="Times New Roman" panose="02020603050405020304" pitchFamily="18" charset="0"/>
              </a:rPr>
              <a:t> in all our projects</a:t>
            </a:r>
            <a:r>
              <a:rPr lang="en-IN" dirty="0">
                <a:solidFill>
                  <a:srgbClr val="676E73"/>
                </a:solidFill>
                <a:latin typeface="Arial" panose="020B0604020202020204" pitchFamily="34"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93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8354490" cy="1400530"/>
          </a:xfrm>
        </p:spPr>
        <p:txBody>
          <a:bodyPr/>
          <a:lstStyle/>
          <a:p>
            <a:r>
              <a:rPr lang="en-US" sz="2800" dirty="0"/>
              <a:t>When we click on Architecture and interior design, the page will open with the architectural pictures, drawings and sublines and brief description and services we offer</a:t>
            </a:r>
            <a:endParaRPr lang="en-IN" sz="2800" dirty="0"/>
          </a:p>
        </p:txBody>
      </p:sp>
      <p:sp>
        <p:nvSpPr>
          <p:cNvPr id="4" name="Rectangle 3"/>
          <p:cNvSpPr/>
          <p:nvPr/>
        </p:nvSpPr>
        <p:spPr>
          <a:xfrm>
            <a:off x="-304800" y="2362200"/>
            <a:ext cx="8153400" cy="543610"/>
          </a:xfrm>
          <a:prstGeom prst="rect">
            <a:avLst/>
          </a:prstGeom>
        </p:spPr>
        <p:txBody>
          <a:bodyPr wrap="square">
            <a:spAutoFit/>
          </a:bodyPr>
          <a:lstStyle/>
          <a:p>
            <a:pPr marL="2743200" indent="457200" fontAlgn="base">
              <a:lnSpc>
                <a:spcPct val="115000"/>
              </a:lnSpc>
              <a:spcAft>
                <a:spcPts val="0"/>
              </a:spcAft>
            </a:pPr>
            <a:r>
              <a:rPr lang="en-IN" sz="2800" dirty="0" err="1">
                <a:solidFill>
                  <a:schemeClr val="tx2"/>
                </a:solidFill>
                <a:latin typeface="+mj-lt"/>
                <a:ea typeface="+mj-ea"/>
                <a:cs typeface="+mj-cs"/>
              </a:rPr>
              <a:t>LiveIn</a:t>
            </a:r>
            <a:r>
              <a:rPr lang="en-IN" sz="2800" dirty="0">
                <a:solidFill>
                  <a:schemeClr val="tx2"/>
                </a:solidFill>
                <a:latin typeface="+mj-lt"/>
                <a:ea typeface="+mj-ea"/>
                <a:cs typeface="+mj-cs"/>
              </a:rPr>
              <a:t> Architects</a:t>
            </a:r>
          </a:p>
        </p:txBody>
      </p:sp>
      <p:sp>
        <p:nvSpPr>
          <p:cNvPr id="5" name="Rectangle 4"/>
          <p:cNvSpPr/>
          <p:nvPr/>
        </p:nvSpPr>
        <p:spPr>
          <a:xfrm>
            <a:off x="332310" y="2634005"/>
            <a:ext cx="8506890" cy="923330"/>
          </a:xfrm>
          <a:prstGeom prst="rect">
            <a:avLst/>
          </a:prstGeom>
        </p:spPr>
        <p:txBody>
          <a:bodyPr wrap="square">
            <a:spAutoFit/>
          </a:bodyPr>
          <a:lstStyle/>
          <a:p>
            <a:r>
              <a:rPr lang="en-IN" dirty="0">
                <a:solidFill>
                  <a:schemeClr val="tx2"/>
                </a:solidFill>
              </a:rPr>
              <a:t>is a multi-disciplinary firm specialising in projects ranging from Individual Residences, Apartments, Row Housing, Religious &amp; Educational Institutions, Hotels, Cinemas etc.</a:t>
            </a:r>
          </a:p>
        </p:txBody>
      </p:sp>
      <p:sp>
        <p:nvSpPr>
          <p:cNvPr id="7" name="Rectangle 6"/>
          <p:cNvSpPr/>
          <p:nvPr/>
        </p:nvSpPr>
        <p:spPr>
          <a:xfrm>
            <a:off x="432855" y="3725155"/>
            <a:ext cx="8458200" cy="2746906"/>
          </a:xfrm>
          <a:prstGeom prst="rect">
            <a:avLst/>
          </a:prstGeom>
        </p:spPr>
        <p:txBody>
          <a:bodyPr wrap="square">
            <a:spAutoFit/>
          </a:bodyPr>
          <a:lstStyle/>
          <a:p>
            <a:pPr marR="635000" algn="just" fontAlgn="base">
              <a:lnSpc>
                <a:spcPts val="2250"/>
              </a:lnSpc>
              <a:spcBef>
                <a:spcPts val="900"/>
              </a:spcBef>
              <a:spcAft>
                <a:spcPts val="0"/>
              </a:spcAft>
            </a:pPr>
            <a:r>
              <a:rPr lang="en-IN" sz="1200" dirty="0">
                <a:solidFill>
                  <a:schemeClr val="tx2"/>
                </a:solidFill>
              </a:rPr>
              <a:t>Designing dreams needs a lot of creativity, and creativity is not based on age, experience and gender. </a:t>
            </a:r>
            <a:r>
              <a:rPr lang="en-IN" sz="1200" dirty="0" err="1">
                <a:solidFill>
                  <a:schemeClr val="tx2"/>
                </a:solidFill>
              </a:rPr>
              <a:t>LiveIn</a:t>
            </a:r>
            <a:r>
              <a:rPr lang="en-IN" sz="1200" dirty="0">
                <a:solidFill>
                  <a:schemeClr val="tx2"/>
                </a:solidFill>
              </a:rPr>
              <a:t> Architectural and Interior Design team combine design with technology. We take up execution &amp; Design consultation (Design + supervision) or complete Turnkey based on the need. We believe creativity is unlimited…so we love to experiment and create unique designs. Constant application of best practices and newer technology keeps us ahead of time .We work to design evolved spaces that are balanced with </a:t>
            </a:r>
            <a:r>
              <a:rPr lang="en-IN" sz="1200" dirty="0" err="1">
                <a:solidFill>
                  <a:schemeClr val="tx2"/>
                </a:solidFill>
              </a:rPr>
              <a:t>air,light</a:t>
            </a:r>
            <a:r>
              <a:rPr lang="en-IN" sz="1200" dirty="0">
                <a:solidFill>
                  <a:schemeClr val="tx2"/>
                </a:solidFill>
              </a:rPr>
              <a:t> and space. Making your living spaces comfortable and suit your tastes. Personal attention to detail in every step of the project development pushes us to reach newer heights in the </a:t>
            </a:r>
            <a:r>
              <a:rPr lang="en-IN" sz="1400" dirty="0">
                <a:solidFill>
                  <a:schemeClr val="tx2"/>
                </a:solidFill>
              </a:rPr>
              <a:t>services we provide, across </a:t>
            </a:r>
            <a:r>
              <a:rPr lang="en-IN" sz="1400" dirty="0" err="1">
                <a:solidFill>
                  <a:schemeClr val="tx2"/>
                </a:solidFill>
              </a:rPr>
              <a:t>planning,designing</a:t>
            </a:r>
            <a:r>
              <a:rPr lang="en-IN" sz="1400" dirty="0">
                <a:solidFill>
                  <a:schemeClr val="tx2"/>
                </a:solidFill>
              </a:rPr>
              <a:t>, supervising and </a:t>
            </a:r>
            <a:r>
              <a:rPr lang="en-IN" sz="1600" dirty="0">
                <a:solidFill>
                  <a:schemeClr val="tx2"/>
                </a:solidFill>
              </a:rPr>
              <a:t>coord</a:t>
            </a:r>
            <a:r>
              <a:rPr lang="en-IN" sz="1400" dirty="0">
                <a:solidFill>
                  <a:schemeClr val="tx2"/>
                </a:solidFill>
              </a:rPr>
              <a:t>inating all aspects of the </a:t>
            </a:r>
            <a:r>
              <a:rPr lang="en-IN" sz="1200" dirty="0">
                <a:solidFill>
                  <a:schemeClr val="tx2"/>
                </a:solidFill>
              </a:rPr>
              <a:t>developments.</a:t>
            </a:r>
            <a:endParaRPr lang="en-IN" sz="1100" dirty="0">
              <a:solidFill>
                <a:schemeClr val="tx2"/>
              </a:solidFill>
            </a:endParaRPr>
          </a:p>
        </p:txBody>
      </p:sp>
    </p:spTree>
    <p:extLst>
      <p:ext uri="{BB962C8B-B14F-4D97-AF65-F5344CB8AC3E}">
        <p14:creationId xmlns:p14="http://schemas.microsoft.com/office/powerpoint/2010/main" val="2863328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1168</TotalTime>
  <Words>1048</Words>
  <Application>Microsoft Office PowerPoint</Application>
  <PresentationFormat>On-screen Show (4:3)</PresentationFormat>
  <Paragraphs>114</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Aparajita</vt:lpstr>
      <vt:lpstr>Arabic Typesetting</vt:lpstr>
      <vt:lpstr>Arial</vt:lpstr>
      <vt:lpstr>Bodoni MT Condensed</vt:lpstr>
      <vt:lpstr>Broadway</vt:lpstr>
      <vt:lpstr>Calibri</vt:lpstr>
      <vt:lpstr>Cambria</vt:lpstr>
      <vt:lpstr>Century Gothic</vt:lpstr>
      <vt:lpstr>Symbol</vt:lpstr>
      <vt:lpstr>Times New Roman</vt:lpstr>
      <vt:lpstr>Verdana</vt:lpstr>
      <vt:lpstr>Wingdings 3</vt:lpstr>
      <vt:lpstr>Ion</vt:lpstr>
      <vt:lpstr>LiveIn Sri sai Constructions</vt:lpstr>
      <vt:lpstr>PowerPoint Presentation</vt:lpstr>
      <vt:lpstr>PowerPoint Presentation</vt:lpstr>
      <vt:lpstr>Company profile        </vt:lpstr>
      <vt:lpstr>Sri sai constructions work on 4 basic elements Quality Integrity Safety Teamwork    </vt:lpstr>
      <vt:lpstr>Partners:(Names) 1.        2.            3.        4. </vt:lpstr>
      <vt:lpstr>When we click on servives, it will have subtitles like </vt:lpstr>
      <vt:lpstr>Home loans (Additional page with picture of currency and a bank executive)</vt:lpstr>
      <vt:lpstr>When we click on Architecture and interior design, the page will open with the architectural pictures, drawings and sublines and brief description and services we offer</vt:lpstr>
      <vt:lpstr>Continued…..</vt:lpstr>
      <vt:lpstr>Continued….. ARCHITECTURE + INTERIOR DESIGN  </vt:lpstr>
      <vt:lpstr>Continued…..</vt:lpstr>
      <vt:lpstr>When we click on constructions, sai construction page will come with the details below</vt:lpstr>
      <vt:lpstr>Continued…..</vt:lpstr>
      <vt:lpstr>Vasthu Plans </vt:lpstr>
      <vt:lpstr>Products </vt:lpstr>
      <vt:lpstr>Projects :  (A new page with completed and ongoing project details with picture if possible</vt:lpstr>
      <vt:lpstr>Clients: A new page with clients we worked and working </vt:lpstr>
      <vt:lpstr>Gallery:  Completed Project pictures</vt:lpstr>
      <vt:lpstr>Enquiry</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Ankur Kumar</cp:lastModifiedBy>
  <cp:revision>19</cp:revision>
  <dcterms:created xsi:type="dcterms:W3CDTF">2006-08-16T00:00:00Z</dcterms:created>
  <dcterms:modified xsi:type="dcterms:W3CDTF">2018-02-26T04:19:43Z</dcterms:modified>
</cp:coreProperties>
</file>