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57" r:id="rId3"/>
    <p:sldId id="258" r:id="rId4"/>
    <p:sldId id="259" r:id="rId5"/>
    <p:sldId id="261" r:id="rId6"/>
    <p:sldId id="260" r:id="rId7"/>
    <p:sldId id="262" r:id="rId8"/>
    <p:sldId id="268" r:id="rId9"/>
    <p:sldId id="269" r:id="rId10"/>
    <p:sldId id="263" r:id="rId11"/>
    <p:sldId id="276" r:id="rId12"/>
    <p:sldId id="275" r:id="rId13"/>
    <p:sldId id="266" r:id="rId14"/>
    <p:sldId id="270" r:id="rId15"/>
    <p:sldId id="274" r:id="rId16"/>
    <p:sldId id="272" r:id="rId17"/>
    <p:sldId id="271" r:id="rId18"/>
    <p:sldId id="273" r:id="rId19"/>
    <p:sldId id="277" r:id="rId20"/>
    <p:sldId id="267"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6711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5" d="100"/>
          <a:sy n="65" d="100"/>
        </p:scale>
        <p:origin x="1452" y="6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FD6A8EA-D8E3-487D-96DF-0209AD029231}" type="datetimeFigureOut">
              <a:rPr lang="en-IN" smtClean="0"/>
              <a:t>16-04-2018</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EC7B22F-8060-4D5C-8D99-CF51CC5539AA}" type="slidenum">
              <a:rPr lang="en-IN" smtClean="0"/>
              <a:t>‹#›</a:t>
            </a:fld>
            <a:endParaRPr lang="en-IN"/>
          </a:p>
        </p:txBody>
      </p:sp>
    </p:spTree>
    <p:extLst>
      <p:ext uri="{BB962C8B-B14F-4D97-AF65-F5344CB8AC3E}">
        <p14:creationId xmlns:p14="http://schemas.microsoft.com/office/powerpoint/2010/main" val="1175519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0EC7B22F-8060-4D5C-8D99-CF51CC5539AA}" type="slidenum">
              <a:rPr lang="en-IN" smtClean="0"/>
              <a:t>2</a:t>
            </a:fld>
            <a:endParaRPr lang="en-IN"/>
          </a:p>
        </p:txBody>
      </p:sp>
    </p:spTree>
    <p:extLst>
      <p:ext uri="{BB962C8B-B14F-4D97-AF65-F5344CB8AC3E}">
        <p14:creationId xmlns:p14="http://schemas.microsoft.com/office/powerpoint/2010/main" val="33987685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altLang="en-US" sz="1200" dirty="0">
                <a:solidFill>
                  <a:srgbClr val="267111"/>
                </a:solidFill>
                <a:latin typeface="Agency FB" panose="020B0503020202020204" pitchFamily="34" charset="0"/>
              </a:rPr>
              <a:t>Jo </a:t>
            </a:r>
            <a:r>
              <a:rPr lang="en-US" altLang="en-US" sz="1200" dirty="0" err="1">
                <a:solidFill>
                  <a:srgbClr val="267111"/>
                </a:solidFill>
                <a:latin typeface="Agency FB" panose="020B0503020202020204" pitchFamily="34" charset="0"/>
              </a:rPr>
              <a:t>bhi</a:t>
            </a:r>
            <a:r>
              <a:rPr lang="en-US" altLang="en-US" sz="1200" dirty="0">
                <a:solidFill>
                  <a:srgbClr val="267111"/>
                </a:solidFill>
                <a:latin typeface="Agency FB" panose="020B0503020202020204" pitchFamily="34" charset="0"/>
              </a:rPr>
              <a:t> current situation </a:t>
            </a:r>
            <a:r>
              <a:rPr lang="en-US" altLang="en-US" sz="1200" dirty="0" err="1">
                <a:solidFill>
                  <a:srgbClr val="267111"/>
                </a:solidFill>
                <a:latin typeface="Agency FB" panose="020B0503020202020204" pitchFamily="34" charset="0"/>
              </a:rPr>
              <a:t>hai</a:t>
            </a:r>
            <a:r>
              <a:rPr lang="en-US" altLang="en-US" sz="1200" dirty="0">
                <a:solidFill>
                  <a:srgbClr val="267111"/>
                </a:solidFill>
                <a:latin typeface="Agency FB" panose="020B0503020202020204" pitchFamily="34" charset="0"/>
              </a:rPr>
              <a:t> us par ye agent action </a:t>
            </a:r>
            <a:r>
              <a:rPr lang="en-US" altLang="en-US" sz="1200" dirty="0" err="1">
                <a:solidFill>
                  <a:srgbClr val="267111"/>
                </a:solidFill>
                <a:latin typeface="Agency FB" panose="020B0503020202020204" pitchFamily="34" charset="0"/>
              </a:rPr>
              <a:t>leta</a:t>
            </a:r>
            <a:r>
              <a:rPr lang="en-US" altLang="en-US" sz="1200" dirty="0">
                <a:solidFill>
                  <a:srgbClr val="267111"/>
                </a:solidFill>
                <a:latin typeface="Agency FB" panose="020B0503020202020204" pitchFamily="34" charset="0"/>
              </a:rPr>
              <a:t> </a:t>
            </a:r>
            <a:r>
              <a:rPr lang="en-US" altLang="en-US" sz="1200" dirty="0" err="1">
                <a:solidFill>
                  <a:srgbClr val="267111"/>
                </a:solidFill>
                <a:latin typeface="Agency FB" panose="020B0503020202020204" pitchFamily="34" charset="0"/>
              </a:rPr>
              <a:t>hai</a:t>
            </a:r>
            <a:r>
              <a:rPr lang="en-US" altLang="en-US" sz="1200" dirty="0">
                <a:solidFill>
                  <a:srgbClr val="267111"/>
                </a:solidFill>
                <a:latin typeface="Agency FB" panose="020B0503020202020204" pitchFamily="34" charset="0"/>
              </a:rPr>
              <a:t>. </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altLang="en-US" sz="1200" dirty="0">
                <a:solidFill>
                  <a:srgbClr val="267111"/>
                </a:solidFill>
                <a:latin typeface="Agency FB" panose="020B0503020202020204" pitchFamily="34" charset="0"/>
              </a:rPr>
              <a:t>Chess is the example…the environment is completely observable…if I kill </a:t>
            </a:r>
            <a:r>
              <a:rPr lang="en-US" altLang="en-US" sz="1200" dirty="0" err="1">
                <a:solidFill>
                  <a:srgbClr val="267111"/>
                </a:solidFill>
                <a:latin typeface="Agency FB" panose="020B0503020202020204" pitchFamily="34" charset="0"/>
              </a:rPr>
              <a:t>Vajir</a:t>
            </a:r>
            <a:r>
              <a:rPr lang="en-US" altLang="en-US" sz="1200" dirty="0">
                <a:solidFill>
                  <a:srgbClr val="267111"/>
                </a:solidFill>
                <a:latin typeface="Agency FB" panose="020B0503020202020204" pitchFamily="34" charset="0"/>
              </a:rPr>
              <a:t> then Robot whom </a:t>
            </a:r>
            <a:r>
              <a:rPr lang="en-US" altLang="en-US" sz="1200" dirty="0" err="1">
                <a:solidFill>
                  <a:srgbClr val="267111"/>
                </a:solidFill>
                <a:latin typeface="Agency FB" panose="020B0503020202020204" pitchFamily="34" charset="0"/>
              </a:rPr>
              <a:t>whith</a:t>
            </a:r>
            <a:r>
              <a:rPr lang="en-US" altLang="en-US" sz="1200" dirty="0">
                <a:solidFill>
                  <a:srgbClr val="267111"/>
                </a:solidFill>
                <a:latin typeface="Agency FB" panose="020B0503020202020204" pitchFamily="34" charset="0"/>
              </a:rPr>
              <a:t> I am playing will try to kill some of my </a:t>
            </a:r>
            <a:r>
              <a:rPr lang="en-US" altLang="en-US" sz="1200" dirty="0" err="1">
                <a:solidFill>
                  <a:srgbClr val="267111"/>
                </a:solidFill>
                <a:latin typeface="Agency FB" panose="020B0503020202020204" pitchFamily="34" charset="0"/>
              </a:rPr>
              <a:t>pyada</a:t>
            </a:r>
            <a:r>
              <a:rPr lang="en-US" altLang="en-US" sz="1200" dirty="0">
                <a:solidFill>
                  <a:srgbClr val="267111"/>
                </a:solidFill>
                <a:latin typeface="Agency FB" panose="020B0503020202020204" pitchFamily="34" charset="0"/>
              </a:rPr>
              <a:t> or </a:t>
            </a:r>
            <a:r>
              <a:rPr lang="en-US" altLang="en-US" sz="1200" dirty="0" err="1">
                <a:solidFill>
                  <a:srgbClr val="267111"/>
                </a:solidFill>
                <a:latin typeface="Agency FB" panose="020B0503020202020204" pitchFamily="34" charset="0"/>
              </a:rPr>
              <a:t>ghoda</a:t>
            </a:r>
            <a:endParaRPr lang="en-US" altLang="en-US" sz="1200" dirty="0">
              <a:solidFill>
                <a:srgbClr val="267111"/>
              </a:solidFill>
              <a:latin typeface="Agency FB" panose="020B0503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1200" dirty="0">
                <a:solidFill>
                  <a:srgbClr val="267111"/>
                </a:solidFill>
                <a:latin typeface="Agency FB" panose="020B0503020202020204" pitchFamily="34" charset="0"/>
              </a:rPr>
              <a:t> based on current situation.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1200" dirty="0">
                <a:solidFill>
                  <a:srgbClr val="267111"/>
                </a:solidFill>
                <a:latin typeface="Agency FB" panose="020B0503020202020204" pitchFamily="34" charset="0"/>
              </a:rPr>
              <a:t> Agents are autonomous in nature.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1200" dirty="0">
                <a:solidFill>
                  <a:srgbClr val="7030A0"/>
                </a:solidFill>
                <a:latin typeface="Agency FB" panose="020B0503020202020204" pitchFamily="34" charset="0"/>
              </a:rPr>
              <a:t>Consider cleaning machine: it has self-directed activities.</a:t>
            </a:r>
            <a:endParaRPr lang="en-IN" sz="1200" dirty="0">
              <a:solidFill>
                <a:srgbClr val="7030A0"/>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1200" dirty="0">
                <a:solidFill>
                  <a:srgbClr val="267111"/>
                </a:solidFill>
                <a:latin typeface="Agency FB" panose="020B0503020202020204" pitchFamily="34" charset="0"/>
              </a:rPr>
              <a:t>In any point of time the machine will check for the dirt in particular place.</a:t>
            </a:r>
            <a:endParaRPr lang="en-IN" sz="1200" dirty="0">
              <a:solidFill>
                <a:srgbClr val="26711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1200" dirty="0">
                <a:solidFill>
                  <a:srgbClr val="7030A0"/>
                </a:solidFill>
                <a:latin typeface="Agency FB" panose="020B0503020202020204" pitchFamily="34" charset="0"/>
              </a:rPr>
              <a:t>This shows that agent is taking the autonomous decision.</a:t>
            </a:r>
            <a:endParaRPr lang="en-IN" sz="1200" dirty="0">
              <a:solidFill>
                <a:srgbClr val="7030A0"/>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200" dirty="0">
              <a:solidFill>
                <a:srgbClr val="267111"/>
              </a:solidFill>
            </a:endParaRPr>
          </a:p>
          <a:p>
            <a:endParaRPr lang="en-IN" dirty="0"/>
          </a:p>
        </p:txBody>
      </p:sp>
      <p:sp>
        <p:nvSpPr>
          <p:cNvPr id="4" name="Slide Number Placeholder 3"/>
          <p:cNvSpPr>
            <a:spLocks noGrp="1"/>
          </p:cNvSpPr>
          <p:nvPr>
            <p:ph type="sldNum" sz="quarter" idx="10"/>
          </p:nvPr>
        </p:nvSpPr>
        <p:spPr/>
        <p:txBody>
          <a:bodyPr/>
          <a:lstStyle/>
          <a:p>
            <a:fld id="{0EC7B22F-8060-4D5C-8D99-CF51CC5539AA}" type="slidenum">
              <a:rPr lang="en-IN" smtClean="0"/>
              <a:t>14</a:t>
            </a:fld>
            <a:endParaRPr lang="en-IN"/>
          </a:p>
        </p:txBody>
      </p:sp>
    </p:spTree>
    <p:extLst>
      <p:ext uri="{BB962C8B-B14F-4D97-AF65-F5344CB8AC3E}">
        <p14:creationId xmlns:p14="http://schemas.microsoft.com/office/powerpoint/2010/main" val="39193288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1" dirty="0"/>
              <a:t>It is used for unobserved state.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1200" dirty="0">
                <a:solidFill>
                  <a:srgbClr val="267111"/>
                </a:solidFill>
                <a:latin typeface="Agency FB" panose="020B0503020202020204" pitchFamily="34" charset="0"/>
              </a:rPr>
              <a:t>To take some autonomous decision the agent should keep track of some extra function…internal State.</a:t>
            </a:r>
            <a:endParaRPr lang="en-IN" sz="1200" dirty="0">
              <a:solidFill>
                <a:srgbClr val="26711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1200" dirty="0">
                <a:solidFill>
                  <a:srgbClr val="7030A0"/>
                </a:solidFill>
                <a:latin typeface="Agency FB" panose="020B0503020202020204" pitchFamily="34" charset="0"/>
              </a:rPr>
              <a:t>For Example: If we consider an automatic car agent apart from all conventional activities, agent has to consider the special case of overtaking other cars. </a:t>
            </a:r>
            <a:endParaRPr lang="en-IN" sz="1200" dirty="0">
              <a:solidFill>
                <a:srgbClr val="7030A0"/>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1200" dirty="0">
                <a:solidFill>
                  <a:srgbClr val="7030A0"/>
                </a:solidFill>
                <a:latin typeface="Agency FB" panose="020B0503020202020204" pitchFamily="34" charset="0"/>
              </a:rPr>
              <a:t>This action must be self-directed activities, agent has to consider the special case of overtaking other cars; this action must be taken few moments before the overtaking. Due to this the agent should maintain internal state that depends upon current perception history.</a:t>
            </a:r>
            <a:endParaRPr lang="en-IN" sz="1200" dirty="0">
              <a:solidFill>
                <a:srgbClr val="7030A0"/>
              </a:solidFill>
            </a:endParaRPr>
          </a:p>
          <a:p>
            <a:endParaRPr lang="en-IN" b="1" dirty="0"/>
          </a:p>
        </p:txBody>
      </p:sp>
      <p:sp>
        <p:nvSpPr>
          <p:cNvPr id="4" name="Slide Number Placeholder 3"/>
          <p:cNvSpPr>
            <a:spLocks noGrp="1"/>
          </p:cNvSpPr>
          <p:nvPr>
            <p:ph type="sldNum" sz="quarter" idx="10"/>
          </p:nvPr>
        </p:nvSpPr>
        <p:spPr/>
        <p:txBody>
          <a:bodyPr/>
          <a:lstStyle/>
          <a:p>
            <a:fld id="{0EC7B22F-8060-4D5C-8D99-CF51CC5539AA}" type="slidenum">
              <a:rPr lang="en-IN" smtClean="0"/>
              <a:t>15</a:t>
            </a:fld>
            <a:endParaRPr lang="en-IN"/>
          </a:p>
        </p:txBody>
      </p:sp>
    </p:spTree>
    <p:extLst>
      <p:ext uri="{BB962C8B-B14F-4D97-AF65-F5344CB8AC3E}">
        <p14:creationId xmlns:p14="http://schemas.microsoft.com/office/powerpoint/2010/main" val="16933840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1200" dirty="0">
                <a:solidFill>
                  <a:srgbClr val="267111"/>
                </a:solidFill>
                <a:latin typeface="Agency FB" panose="020B0503020202020204" pitchFamily="34" charset="0"/>
              </a:rPr>
              <a:t>[</a:t>
            </a:r>
            <a:r>
              <a:rPr lang="en-US" altLang="en-US" sz="1200" b="1" dirty="0">
                <a:solidFill>
                  <a:srgbClr val="267111"/>
                </a:solidFill>
                <a:latin typeface="Agency FB" panose="020B0503020202020204" pitchFamily="34" charset="0"/>
              </a:rPr>
              <a:t>It says don’t rely on current state only but agent should have some goal information also.</a:t>
            </a:r>
            <a:r>
              <a:rPr lang="en-US" altLang="en-US" sz="1200" dirty="0">
                <a:solidFill>
                  <a:srgbClr val="267111"/>
                </a:solidFill>
                <a:latin typeface="Agency FB" panose="020B0503020202020204" pitchFamily="34"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en-US" sz="1200" dirty="0">
              <a:solidFill>
                <a:srgbClr val="267111"/>
              </a:solidFill>
              <a:latin typeface="Agency FB" panose="020B0503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1200" dirty="0">
                <a:solidFill>
                  <a:srgbClr val="267111"/>
                </a:solidFill>
                <a:latin typeface="Agency FB" panose="020B0503020202020204" pitchFamily="34" charset="0"/>
              </a:rPr>
              <a:t>The agent should move from current state info to the successive stages i.e. </a:t>
            </a:r>
            <a:r>
              <a:rPr lang="en-US" altLang="en-US" sz="1200" dirty="0">
                <a:solidFill>
                  <a:srgbClr val="C00000"/>
                </a:solidFill>
                <a:latin typeface="Agency FB" panose="020B0503020202020204" pitchFamily="34" charset="0"/>
              </a:rPr>
              <a:t>it will take decision what to do next.</a:t>
            </a:r>
            <a:endParaRPr lang="en-IN" sz="1200" dirty="0">
              <a:solidFill>
                <a:srgbClr val="C00000"/>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1200" dirty="0">
                <a:solidFill>
                  <a:srgbClr val="7030A0"/>
                </a:solidFill>
                <a:latin typeface="Agency FB" panose="020B0503020202020204" pitchFamily="34" charset="0"/>
              </a:rPr>
              <a:t>For automatic car agent on the road, agent has to move right, left, straight ; along with these info. The goal info…destination of this car is equally important.</a:t>
            </a:r>
            <a:endParaRPr lang="en-IN" sz="1200" dirty="0">
              <a:solidFill>
                <a:srgbClr val="7030A0"/>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1200" dirty="0">
                <a:solidFill>
                  <a:srgbClr val="267111"/>
                </a:solidFill>
                <a:latin typeface="Agency FB" panose="020B0503020202020204" pitchFamily="34" charset="0"/>
              </a:rPr>
              <a:t>Goal based approach is more flexible than reflex agent since the knowledge supporting a decision is now explicitly modeled.</a:t>
            </a:r>
            <a:endParaRPr lang="en-IN" sz="1200" dirty="0">
              <a:solidFill>
                <a:srgbClr val="C00000"/>
              </a:solidFill>
            </a:endParaRPr>
          </a:p>
          <a:p>
            <a:endParaRPr lang="en-IN" dirty="0"/>
          </a:p>
        </p:txBody>
      </p:sp>
      <p:sp>
        <p:nvSpPr>
          <p:cNvPr id="4" name="Slide Number Placeholder 3"/>
          <p:cNvSpPr>
            <a:spLocks noGrp="1"/>
          </p:cNvSpPr>
          <p:nvPr>
            <p:ph type="sldNum" sz="quarter" idx="10"/>
          </p:nvPr>
        </p:nvSpPr>
        <p:spPr/>
        <p:txBody>
          <a:bodyPr/>
          <a:lstStyle/>
          <a:p>
            <a:fld id="{0EC7B22F-8060-4D5C-8D99-CF51CC5539AA}" type="slidenum">
              <a:rPr lang="en-IN" smtClean="0"/>
              <a:t>16</a:t>
            </a:fld>
            <a:endParaRPr lang="en-IN"/>
          </a:p>
        </p:txBody>
      </p:sp>
    </p:spTree>
    <p:extLst>
      <p:ext uri="{BB962C8B-B14F-4D97-AF65-F5344CB8AC3E}">
        <p14:creationId xmlns:p14="http://schemas.microsoft.com/office/powerpoint/2010/main" val="37482841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we know that human brain is a biological computer</a:t>
            </a:r>
            <a:r>
              <a:rPr lang="en-US" baseline="0" dirty="0"/>
              <a:t> which is made up of 10</a:t>
            </a:r>
            <a:r>
              <a:rPr lang="en-US" sz="1050" baseline="30000" dirty="0"/>
              <a:t>11</a:t>
            </a:r>
            <a:r>
              <a:rPr lang="en-US" sz="1050" baseline="0" dirty="0"/>
              <a:t> neurons and these neurons are connected with approximately 1015 links…as the no of neurons increases in human brain the links to connect them will also increase exponentially…So, AI is designed to identify and understand the thought process of human mind.</a:t>
            </a:r>
          </a:p>
          <a:p>
            <a:r>
              <a:rPr lang="en-US" sz="1050" b="1" baseline="0" dirty="0"/>
              <a:t>Automatic Vacuum Gadget: </a:t>
            </a:r>
            <a:r>
              <a:rPr lang="en-US" sz="1050" b="0" baseline="0" dirty="0"/>
              <a:t>learn and map the logistics of a leaving area. It learns the co-ordinates based on hitting the walls and furniture’s of the home. Once the vacuum cleaner has mapped the room, it can clean the room without even hitting any obstacle.</a:t>
            </a:r>
          </a:p>
          <a:p>
            <a:pPr marL="0" marR="0" indent="0" algn="l" defTabSz="914400" rtl="0" eaLnBrk="1" fontAlgn="auto" latinLnBrk="0" hangingPunct="1">
              <a:lnSpc>
                <a:spcPct val="100000"/>
              </a:lnSpc>
              <a:spcBef>
                <a:spcPts val="0"/>
              </a:spcBef>
              <a:spcAft>
                <a:spcPts val="0"/>
              </a:spcAft>
              <a:buClrTx/>
              <a:buSzTx/>
              <a:buFontTx/>
              <a:buNone/>
              <a:tabLst/>
              <a:defRPr/>
            </a:pPr>
            <a:r>
              <a:rPr lang="en-US" sz="1050" b="0" baseline="0" dirty="0"/>
              <a:t>1.3 </a:t>
            </a:r>
            <a:r>
              <a:rPr lang="en-US" sz="1200" dirty="0">
                <a:solidFill>
                  <a:srgbClr val="7030A0"/>
                </a:solidFill>
                <a:latin typeface="Agency FB" panose="020B0503020202020204" pitchFamily="34" charset="0"/>
              </a:rPr>
              <a:t>Artificial Intelligence</a:t>
            </a:r>
            <a:endParaRPr lang="en-IN" sz="1200" dirty="0"/>
          </a:p>
          <a:p>
            <a:r>
              <a:rPr lang="en-US" b="0" dirty="0"/>
              <a:t>According to definition Intelligence</a:t>
            </a:r>
            <a:r>
              <a:rPr lang="en-US" b="0" baseline="0" dirty="0"/>
              <a:t> and Device are two basic components of AI concept.</a:t>
            </a:r>
            <a:endParaRPr lang="en-IN" b="0" dirty="0"/>
          </a:p>
        </p:txBody>
      </p:sp>
      <p:sp>
        <p:nvSpPr>
          <p:cNvPr id="4" name="Slide Number Placeholder 3"/>
          <p:cNvSpPr>
            <a:spLocks noGrp="1"/>
          </p:cNvSpPr>
          <p:nvPr>
            <p:ph type="sldNum" sz="quarter" idx="10"/>
          </p:nvPr>
        </p:nvSpPr>
        <p:spPr/>
        <p:txBody>
          <a:bodyPr/>
          <a:lstStyle/>
          <a:p>
            <a:fld id="{0EC7B22F-8060-4D5C-8D99-CF51CC5539AA}" type="slidenum">
              <a:rPr lang="en-IN" smtClean="0"/>
              <a:t>3</a:t>
            </a:fld>
            <a:endParaRPr lang="en-IN"/>
          </a:p>
        </p:txBody>
      </p:sp>
    </p:spTree>
    <p:extLst>
      <p:ext uri="{BB962C8B-B14F-4D97-AF65-F5344CB8AC3E}">
        <p14:creationId xmlns:p14="http://schemas.microsoft.com/office/powerpoint/2010/main" val="25201798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0EC7B22F-8060-4D5C-8D99-CF51CC5539AA}" type="slidenum">
              <a:rPr lang="en-IN" smtClean="0"/>
              <a:t>4</a:t>
            </a:fld>
            <a:endParaRPr lang="en-IN"/>
          </a:p>
        </p:txBody>
      </p:sp>
    </p:spTree>
    <p:extLst>
      <p:ext uri="{BB962C8B-B14F-4D97-AF65-F5344CB8AC3E}">
        <p14:creationId xmlns:p14="http://schemas.microsoft.com/office/powerpoint/2010/main" val="41721405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Since all the jobs performed by the system with same skills…therefore there must be a classification of jobs ….by doing this we can have clear cut idea that which tasks are easy or which one is hard.</a:t>
            </a:r>
          </a:p>
          <a:p>
            <a:r>
              <a:rPr lang="en-US" dirty="0"/>
              <a:t>Tasks are </a:t>
            </a:r>
          </a:p>
          <a:p>
            <a:r>
              <a:rPr lang="en-US" dirty="0"/>
              <a:t>Mundane ka </a:t>
            </a:r>
            <a:r>
              <a:rPr lang="en-US" dirty="0" err="1"/>
              <a:t>matalab</a:t>
            </a:r>
            <a:r>
              <a:rPr lang="en-US" dirty="0"/>
              <a:t> ROJ MARRA </a:t>
            </a:r>
            <a:r>
              <a:rPr lang="en-US" dirty="0" err="1"/>
              <a:t>Ke</a:t>
            </a:r>
            <a:r>
              <a:rPr lang="en-US" dirty="0"/>
              <a:t> KAM (Day to day work).</a:t>
            </a:r>
            <a:endParaRPr lang="en-IN" dirty="0"/>
          </a:p>
        </p:txBody>
      </p:sp>
      <p:sp>
        <p:nvSpPr>
          <p:cNvPr id="4" name="Slide Number Placeholder 3"/>
          <p:cNvSpPr>
            <a:spLocks noGrp="1"/>
          </p:cNvSpPr>
          <p:nvPr>
            <p:ph type="sldNum" sz="quarter" idx="10"/>
          </p:nvPr>
        </p:nvSpPr>
        <p:spPr/>
        <p:txBody>
          <a:bodyPr/>
          <a:lstStyle/>
          <a:p>
            <a:fld id="{0EC7B22F-8060-4D5C-8D99-CF51CC5539AA}" type="slidenum">
              <a:rPr lang="en-IN" smtClean="0"/>
              <a:t>5</a:t>
            </a:fld>
            <a:endParaRPr lang="en-IN"/>
          </a:p>
        </p:txBody>
      </p:sp>
    </p:spTree>
    <p:extLst>
      <p:ext uri="{BB962C8B-B14F-4D97-AF65-F5344CB8AC3E}">
        <p14:creationId xmlns:p14="http://schemas.microsoft.com/office/powerpoint/2010/main" val="7314548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dirty="0">
                <a:solidFill>
                  <a:srgbClr val="7030A0"/>
                </a:solidFill>
                <a:latin typeface="Agency FB" panose="020B0503020202020204" pitchFamily="34" charset="0"/>
              </a:rPr>
              <a:t>Programming methods :</a:t>
            </a:r>
          </a:p>
          <a:p>
            <a:r>
              <a:rPr lang="en-US" dirty="0"/>
              <a:t>Basically</a:t>
            </a:r>
            <a:r>
              <a:rPr lang="en-US" baseline="0" dirty="0"/>
              <a:t> human thought process has following problems:</a:t>
            </a:r>
          </a:p>
          <a:p>
            <a:r>
              <a:rPr lang="en-US" baseline="0" dirty="0"/>
              <a:t>Ambiguity, indistinctness</a:t>
            </a:r>
          </a:p>
          <a:p>
            <a:r>
              <a:rPr lang="en-US" baseline="0" dirty="0"/>
              <a:t>To handle such problems AI uses “First order predicate logic” . </a:t>
            </a:r>
            <a:r>
              <a:rPr lang="en-US" baseline="0" dirty="0" err="1"/>
              <a:t>Genrally</a:t>
            </a:r>
            <a:r>
              <a:rPr lang="en-US" baseline="0" dirty="0"/>
              <a:t> AI is not used in the application that has a straight forward approach to solve the specific problem.  this technique is useful in evolutionary approaches, PROLOG and LISP languages are used for programming.</a:t>
            </a:r>
            <a:endParaRPr lang="en-IN" dirty="0"/>
          </a:p>
        </p:txBody>
      </p:sp>
      <p:sp>
        <p:nvSpPr>
          <p:cNvPr id="4" name="Slide Number Placeholder 3"/>
          <p:cNvSpPr>
            <a:spLocks noGrp="1"/>
          </p:cNvSpPr>
          <p:nvPr>
            <p:ph type="sldNum" sz="quarter" idx="10"/>
          </p:nvPr>
        </p:nvSpPr>
        <p:spPr/>
        <p:txBody>
          <a:bodyPr/>
          <a:lstStyle/>
          <a:p>
            <a:fld id="{0EC7B22F-8060-4D5C-8D99-CF51CC5539AA}" type="slidenum">
              <a:rPr lang="en-IN" smtClean="0"/>
              <a:t>6</a:t>
            </a:fld>
            <a:endParaRPr lang="en-IN"/>
          </a:p>
        </p:txBody>
      </p:sp>
    </p:spTree>
    <p:extLst>
      <p:ext uri="{BB962C8B-B14F-4D97-AF65-F5344CB8AC3E}">
        <p14:creationId xmlns:p14="http://schemas.microsoft.com/office/powerpoint/2010/main" val="41016225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An agent can be a robot or a machine guided by a program which analyse and understand the environment and act upon that or perform some actions through actuators. </a:t>
            </a:r>
          </a:p>
          <a:p>
            <a:r>
              <a:rPr lang="en-IN" dirty="0"/>
              <a:t>So, agent could be a software or a program or any king of machine. Actuators are some times called as effectors also. </a:t>
            </a:r>
          </a:p>
        </p:txBody>
      </p:sp>
      <p:sp>
        <p:nvSpPr>
          <p:cNvPr id="4" name="Slide Number Placeholder 3"/>
          <p:cNvSpPr>
            <a:spLocks noGrp="1"/>
          </p:cNvSpPr>
          <p:nvPr>
            <p:ph type="sldNum" sz="quarter" idx="10"/>
          </p:nvPr>
        </p:nvSpPr>
        <p:spPr/>
        <p:txBody>
          <a:bodyPr/>
          <a:lstStyle/>
          <a:p>
            <a:fld id="{0EC7B22F-8060-4D5C-8D99-CF51CC5539AA}" type="slidenum">
              <a:rPr lang="en-IN" smtClean="0"/>
              <a:t>7</a:t>
            </a:fld>
            <a:endParaRPr lang="en-IN"/>
          </a:p>
        </p:txBody>
      </p:sp>
    </p:spTree>
    <p:extLst>
      <p:ext uri="{BB962C8B-B14F-4D97-AF65-F5344CB8AC3E}">
        <p14:creationId xmlns:p14="http://schemas.microsoft.com/office/powerpoint/2010/main" val="1088233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solidFill>
                  <a:srgbClr val="267111"/>
                </a:solidFill>
                <a:latin typeface="Agency FB" panose="020B0503020202020204" pitchFamily="34" charset="0"/>
              </a:rPr>
              <a:t>Performance Measure: </a:t>
            </a:r>
            <a:r>
              <a:rPr lang="en-US" sz="1200" dirty="0">
                <a:solidFill>
                  <a:srgbClr val="267111"/>
                </a:solidFill>
                <a:latin typeface="Agency FB" panose="020B0503020202020204" pitchFamily="34" charset="0"/>
              </a:rPr>
              <a:t>Automated Taxi Driver Agent mean automatic machine. What I am expecting from this automatic machine is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267111"/>
                </a:solidFill>
                <a:latin typeface="Agency FB" panose="020B0503020202020204" pitchFamily="34" charset="0"/>
              </a:rPr>
              <a:t>  - It should drop my customers to their desired destination.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267111"/>
                </a:solidFill>
                <a:latin typeface="Agency FB" panose="020B0503020202020204" pitchFamily="34" charset="0"/>
              </a:rPr>
              <a:t>  - It should satisfy my customer by charging lesser cost for ride.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267111"/>
                </a:solidFill>
                <a:latin typeface="Agency FB" panose="020B0503020202020204" pitchFamily="34" charset="0"/>
              </a:rPr>
              <a:t>  - Machine should take them safely ..it should not bang any where.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solidFill>
                  <a:srgbClr val="267111"/>
                </a:solidFill>
                <a:latin typeface="Agency FB" panose="020B0503020202020204" pitchFamily="34" charset="0"/>
              </a:rPr>
              <a:t>Environment: </a:t>
            </a:r>
            <a:r>
              <a:rPr lang="en-US" sz="1200" b="0" dirty="0">
                <a:solidFill>
                  <a:srgbClr val="267111"/>
                </a:solidFill>
                <a:latin typeface="Agency FB" panose="020B0503020202020204" pitchFamily="34" charset="0"/>
              </a:rPr>
              <a:t>What will around automatic machine? Lots of traffic around it, various roads and every time there will be new customer.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solidFill>
                  <a:srgbClr val="267111"/>
                </a:solidFill>
                <a:latin typeface="Agency FB" panose="020B0503020202020204" pitchFamily="34" charset="0"/>
              </a:rPr>
              <a:t>Actuators: </a:t>
            </a:r>
            <a:r>
              <a:rPr lang="en-US" sz="1200" b="0" dirty="0">
                <a:solidFill>
                  <a:srgbClr val="267111"/>
                </a:solidFill>
                <a:latin typeface="Agency FB" panose="020B0503020202020204" pitchFamily="34" charset="0"/>
              </a:rPr>
              <a:t>By which means my automatic taxi will perform- by steering, Accelerator, clutch and break</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solidFill>
                  <a:srgbClr val="267111"/>
                </a:solidFill>
                <a:latin typeface="Agency FB" panose="020B0503020202020204" pitchFamily="34" charset="0"/>
              </a:rPr>
              <a:t>Sensors:</a:t>
            </a:r>
            <a:r>
              <a:rPr lang="en-US" sz="1200" b="0" dirty="0">
                <a:solidFill>
                  <a:srgbClr val="267111"/>
                </a:solidFill>
                <a:latin typeface="Agency FB" panose="020B0503020202020204" pitchFamily="34" charset="0"/>
              </a:rPr>
              <a:t>  Since driver is not there then how it will act by sensing the environment. For that it must have Cameras, then GPS to get the location then IR sensors are used to detect the distance between the object and the automatic taxi.</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rgbClr val="267111"/>
              </a:solidFill>
              <a:latin typeface="Agency FB" panose="020B0503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200" dirty="0">
              <a:solidFill>
                <a:srgbClr val="267111"/>
              </a:solidFill>
            </a:endParaRPr>
          </a:p>
          <a:p>
            <a:endParaRPr lang="en-IN" dirty="0"/>
          </a:p>
        </p:txBody>
      </p:sp>
      <p:sp>
        <p:nvSpPr>
          <p:cNvPr id="4" name="Slide Number Placeholder 3"/>
          <p:cNvSpPr>
            <a:spLocks noGrp="1"/>
          </p:cNvSpPr>
          <p:nvPr>
            <p:ph type="sldNum" sz="quarter" idx="10"/>
          </p:nvPr>
        </p:nvSpPr>
        <p:spPr/>
        <p:txBody>
          <a:bodyPr/>
          <a:lstStyle/>
          <a:p>
            <a:fld id="{0EC7B22F-8060-4D5C-8D99-CF51CC5539AA}" type="slidenum">
              <a:rPr lang="en-IN" smtClean="0"/>
              <a:t>10</a:t>
            </a:fld>
            <a:endParaRPr lang="en-IN"/>
          </a:p>
        </p:txBody>
      </p:sp>
    </p:spTree>
    <p:extLst>
      <p:ext uri="{BB962C8B-B14F-4D97-AF65-F5344CB8AC3E}">
        <p14:creationId xmlns:p14="http://schemas.microsoft.com/office/powerpoint/2010/main" val="38374070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solidFill>
                  <a:srgbClr val="267111"/>
                </a:solidFill>
                <a:latin typeface="Agency FB" panose="020B0503020202020204" pitchFamily="34" charset="0"/>
              </a:rPr>
              <a:t>Performance Measure: </a:t>
            </a:r>
            <a:r>
              <a:rPr lang="en-US" sz="1200" dirty="0">
                <a:solidFill>
                  <a:srgbClr val="267111"/>
                </a:solidFill>
                <a:latin typeface="Agency FB" panose="020B0503020202020204" pitchFamily="34" charset="0"/>
              </a:rPr>
              <a:t>Automated Taxi Driver Agent mean automatic machine. What I am expecting from this automatic machine is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267111"/>
                </a:solidFill>
                <a:latin typeface="Agency FB" panose="020B0503020202020204" pitchFamily="34" charset="0"/>
              </a:rPr>
              <a:t>  - It should drop my customers to their desired destination.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267111"/>
                </a:solidFill>
                <a:latin typeface="Agency FB" panose="020B0503020202020204" pitchFamily="34" charset="0"/>
              </a:rPr>
              <a:t>  - It should satisfy my customer by charging lesser cost for ride.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267111"/>
                </a:solidFill>
                <a:latin typeface="Agency FB" panose="020B0503020202020204" pitchFamily="34" charset="0"/>
              </a:rPr>
              <a:t>  - Machine should take them safely ..it should not bang any where.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solidFill>
                  <a:srgbClr val="267111"/>
                </a:solidFill>
                <a:latin typeface="Agency FB" panose="020B0503020202020204" pitchFamily="34" charset="0"/>
              </a:rPr>
              <a:t>Environment: </a:t>
            </a:r>
            <a:r>
              <a:rPr lang="en-US" sz="1200" b="0" dirty="0">
                <a:solidFill>
                  <a:srgbClr val="267111"/>
                </a:solidFill>
                <a:latin typeface="Agency FB" panose="020B0503020202020204" pitchFamily="34" charset="0"/>
              </a:rPr>
              <a:t>What will around automatic machine? Lots of traffic around it, various roads and every time there will be new customer.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solidFill>
                  <a:srgbClr val="267111"/>
                </a:solidFill>
                <a:latin typeface="Agency FB" panose="020B0503020202020204" pitchFamily="34" charset="0"/>
              </a:rPr>
              <a:t>Actuators: </a:t>
            </a:r>
            <a:r>
              <a:rPr lang="en-US" sz="1200" b="0" dirty="0">
                <a:solidFill>
                  <a:srgbClr val="267111"/>
                </a:solidFill>
                <a:latin typeface="Agency FB" panose="020B0503020202020204" pitchFamily="34" charset="0"/>
              </a:rPr>
              <a:t>By which means my automatic taxi will perform- by steering, Accelerator, clutch and break</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solidFill>
                  <a:srgbClr val="267111"/>
                </a:solidFill>
                <a:latin typeface="Agency FB" panose="020B0503020202020204" pitchFamily="34" charset="0"/>
              </a:rPr>
              <a:t>Sensors:</a:t>
            </a:r>
            <a:r>
              <a:rPr lang="en-US" sz="1200" b="0" dirty="0">
                <a:solidFill>
                  <a:srgbClr val="267111"/>
                </a:solidFill>
                <a:latin typeface="Agency FB" panose="020B0503020202020204" pitchFamily="34" charset="0"/>
              </a:rPr>
              <a:t>  Since driver is not there then how it will act by sensing the environment. For that it must have Cameras, then GPS to get the location then IR sensors are used to detect the distance between the object and the automatic taxi.</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rgbClr val="267111"/>
              </a:solidFill>
              <a:latin typeface="Agency FB" panose="020B0503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200" dirty="0">
              <a:solidFill>
                <a:srgbClr val="267111"/>
              </a:solidFill>
            </a:endParaRPr>
          </a:p>
          <a:p>
            <a:endParaRPr lang="en-IN" dirty="0"/>
          </a:p>
        </p:txBody>
      </p:sp>
      <p:sp>
        <p:nvSpPr>
          <p:cNvPr id="4" name="Slide Number Placeholder 3"/>
          <p:cNvSpPr>
            <a:spLocks noGrp="1"/>
          </p:cNvSpPr>
          <p:nvPr>
            <p:ph type="sldNum" sz="quarter" idx="10"/>
          </p:nvPr>
        </p:nvSpPr>
        <p:spPr/>
        <p:txBody>
          <a:bodyPr/>
          <a:lstStyle/>
          <a:p>
            <a:fld id="{0EC7B22F-8060-4D5C-8D99-CF51CC5539AA}" type="slidenum">
              <a:rPr lang="en-IN" smtClean="0"/>
              <a:t>11</a:t>
            </a:fld>
            <a:endParaRPr lang="en-IN"/>
          </a:p>
        </p:txBody>
      </p:sp>
    </p:spTree>
    <p:extLst>
      <p:ext uri="{BB962C8B-B14F-4D97-AF65-F5344CB8AC3E}">
        <p14:creationId xmlns:p14="http://schemas.microsoft.com/office/powerpoint/2010/main" val="30960185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solidFill>
                  <a:srgbClr val="267111"/>
                </a:solidFill>
                <a:latin typeface="Agency FB" panose="020B0503020202020204" pitchFamily="34" charset="0"/>
              </a:rPr>
              <a:t>Performance Measure: </a:t>
            </a:r>
            <a:r>
              <a:rPr lang="en-US" sz="1200" dirty="0">
                <a:solidFill>
                  <a:srgbClr val="267111"/>
                </a:solidFill>
                <a:latin typeface="Agency FB" panose="020B0503020202020204" pitchFamily="34" charset="0"/>
              </a:rPr>
              <a:t>Automated Taxi Driver Agent mean automatic machine. What I am expecting from this automatic machine is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267111"/>
                </a:solidFill>
                <a:latin typeface="Agency FB" panose="020B0503020202020204" pitchFamily="34" charset="0"/>
              </a:rPr>
              <a:t>  - It should drop my customers to their desired destination.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267111"/>
                </a:solidFill>
                <a:latin typeface="Agency FB" panose="020B0503020202020204" pitchFamily="34" charset="0"/>
              </a:rPr>
              <a:t>  - It should satisfy my customer by charging lesser cost for ride.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267111"/>
                </a:solidFill>
                <a:latin typeface="Agency FB" panose="020B0503020202020204" pitchFamily="34" charset="0"/>
              </a:rPr>
              <a:t>  - Machine should take them safely ..it should not bang any where.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solidFill>
                  <a:srgbClr val="267111"/>
                </a:solidFill>
                <a:latin typeface="Agency FB" panose="020B0503020202020204" pitchFamily="34" charset="0"/>
              </a:rPr>
              <a:t>Environment: </a:t>
            </a:r>
            <a:r>
              <a:rPr lang="en-US" sz="1200" b="0" dirty="0">
                <a:solidFill>
                  <a:srgbClr val="267111"/>
                </a:solidFill>
                <a:latin typeface="Agency FB" panose="020B0503020202020204" pitchFamily="34" charset="0"/>
              </a:rPr>
              <a:t>What will around automatic machine? Lots of traffic around it, various roads and every time there will be new customer.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solidFill>
                  <a:srgbClr val="267111"/>
                </a:solidFill>
                <a:latin typeface="Agency FB" panose="020B0503020202020204" pitchFamily="34" charset="0"/>
              </a:rPr>
              <a:t>Actuators: </a:t>
            </a:r>
            <a:r>
              <a:rPr lang="en-US" sz="1200" b="0" dirty="0">
                <a:solidFill>
                  <a:srgbClr val="267111"/>
                </a:solidFill>
                <a:latin typeface="Agency FB" panose="020B0503020202020204" pitchFamily="34" charset="0"/>
              </a:rPr>
              <a:t>By which means my automatic taxi will perform- by steering, Accelerator, clutch and break</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solidFill>
                  <a:srgbClr val="267111"/>
                </a:solidFill>
                <a:latin typeface="Agency FB" panose="020B0503020202020204" pitchFamily="34" charset="0"/>
              </a:rPr>
              <a:t>Sensors:</a:t>
            </a:r>
            <a:r>
              <a:rPr lang="en-US" sz="1200" b="0" dirty="0">
                <a:solidFill>
                  <a:srgbClr val="267111"/>
                </a:solidFill>
                <a:latin typeface="Agency FB" panose="020B0503020202020204" pitchFamily="34" charset="0"/>
              </a:rPr>
              <a:t>  Since driver is not there then how it will act by sensing the environment. For that it must have Cameras, then GPS to get the location then IR sensors are used to detect the distance between the object and the automatic taxi.</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rgbClr val="267111"/>
              </a:solidFill>
              <a:latin typeface="Agency FB" panose="020B0503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200" dirty="0">
              <a:solidFill>
                <a:srgbClr val="267111"/>
              </a:solidFill>
            </a:endParaRPr>
          </a:p>
          <a:p>
            <a:endParaRPr lang="en-IN" dirty="0"/>
          </a:p>
        </p:txBody>
      </p:sp>
      <p:sp>
        <p:nvSpPr>
          <p:cNvPr id="4" name="Slide Number Placeholder 3"/>
          <p:cNvSpPr>
            <a:spLocks noGrp="1"/>
          </p:cNvSpPr>
          <p:nvPr>
            <p:ph type="sldNum" sz="quarter" idx="10"/>
          </p:nvPr>
        </p:nvSpPr>
        <p:spPr/>
        <p:txBody>
          <a:bodyPr/>
          <a:lstStyle/>
          <a:p>
            <a:fld id="{0EC7B22F-8060-4D5C-8D99-CF51CC5539AA}" type="slidenum">
              <a:rPr lang="en-IN" smtClean="0"/>
              <a:t>12</a:t>
            </a:fld>
            <a:endParaRPr lang="en-IN"/>
          </a:p>
        </p:txBody>
      </p:sp>
    </p:spTree>
    <p:extLst>
      <p:ext uri="{BB962C8B-B14F-4D97-AF65-F5344CB8AC3E}">
        <p14:creationId xmlns:p14="http://schemas.microsoft.com/office/powerpoint/2010/main" val="12264145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C734DED8-BE5D-4EC7-A313-857CD65D7E67}" type="datetimeFigureOut">
              <a:rPr lang="en-IN" smtClean="0"/>
              <a:t>16-04-2018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3AA1A0-3420-4782-B42D-4D2216102885}" type="slidenum">
              <a:rPr lang="en-IN" smtClean="0"/>
              <a:t>‹#›</a:t>
            </a:fld>
            <a:endParaRPr lang="en-IN"/>
          </a:p>
        </p:txBody>
      </p:sp>
    </p:spTree>
    <p:extLst>
      <p:ext uri="{BB962C8B-B14F-4D97-AF65-F5344CB8AC3E}">
        <p14:creationId xmlns:p14="http://schemas.microsoft.com/office/powerpoint/2010/main" val="10144157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C734DED8-BE5D-4EC7-A313-857CD65D7E67}" type="datetimeFigureOut">
              <a:rPr lang="en-IN" smtClean="0"/>
              <a:t>16-04-2018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3AA1A0-3420-4782-B42D-4D2216102885}" type="slidenum">
              <a:rPr lang="en-IN" smtClean="0"/>
              <a:t>‹#›</a:t>
            </a:fld>
            <a:endParaRPr lang="en-IN"/>
          </a:p>
        </p:txBody>
      </p:sp>
    </p:spTree>
    <p:extLst>
      <p:ext uri="{BB962C8B-B14F-4D97-AF65-F5344CB8AC3E}">
        <p14:creationId xmlns:p14="http://schemas.microsoft.com/office/powerpoint/2010/main" val="16209690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C734DED8-BE5D-4EC7-A313-857CD65D7E67}" type="datetimeFigureOut">
              <a:rPr lang="en-IN" smtClean="0"/>
              <a:t>16-04-2018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3AA1A0-3420-4782-B42D-4D2216102885}" type="slidenum">
              <a:rPr lang="en-IN" smtClean="0"/>
              <a:t>‹#›</a:t>
            </a:fld>
            <a:endParaRPr lang="en-IN"/>
          </a:p>
        </p:txBody>
      </p:sp>
    </p:spTree>
    <p:extLst>
      <p:ext uri="{BB962C8B-B14F-4D97-AF65-F5344CB8AC3E}">
        <p14:creationId xmlns:p14="http://schemas.microsoft.com/office/powerpoint/2010/main" val="904417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C734DED8-BE5D-4EC7-A313-857CD65D7E67}" type="datetimeFigureOut">
              <a:rPr lang="en-IN" smtClean="0"/>
              <a:t>16-04-2018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3AA1A0-3420-4782-B42D-4D2216102885}" type="slidenum">
              <a:rPr lang="en-IN" smtClean="0"/>
              <a:t>‹#›</a:t>
            </a:fld>
            <a:endParaRPr lang="en-IN"/>
          </a:p>
        </p:txBody>
      </p:sp>
    </p:spTree>
    <p:extLst>
      <p:ext uri="{BB962C8B-B14F-4D97-AF65-F5344CB8AC3E}">
        <p14:creationId xmlns:p14="http://schemas.microsoft.com/office/powerpoint/2010/main" val="10772116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34DED8-BE5D-4EC7-A313-857CD65D7E67}" type="datetimeFigureOut">
              <a:rPr lang="en-IN" smtClean="0"/>
              <a:t>16-04-2018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3AA1A0-3420-4782-B42D-4D2216102885}" type="slidenum">
              <a:rPr lang="en-IN" smtClean="0"/>
              <a:t>‹#›</a:t>
            </a:fld>
            <a:endParaRPr lang="en-IN"/>
          </a:p>
        </p:txBody>
      </p:sp>
    </p:spTree>
    <p:extLst>
      <p:ext uri="{BB962C8B-B14F-4D97-AF65-F5344CB8AC3E}">
        <p14:creationId xmlns:p14="http://schemas.microsoft.com/office/powerpoint/2010/main" val="10368724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C734DED8-BE5D-4EC7-A313-857CD65D7E67}" type="datetimeFigureOut">
              <a:rPr lang="en-IN" smtClean="0"/>
              <a:t>16-04-2018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73AA1A0-3420-4782-B42D-4D2216102885}" type="slidenum">
              <a:rPr lang="en-IN" smtClean="0"/>
              <a:t>‹#›</a:t>
            </a:fld>
            <a:endParaRPr lang="en-IN"/>
          </a:p>
        </p:txBody>
      </p:sp>
    </p:spTree>
    <p:extLst>
      <p:ext uri="{BB962C8B-B14F-4D97-AF65-F5344CB8AC3E}">
        <p14:creationId xmlns:p14="http://schemas.microsoft.com/office/powerpoint/2010/main" val="39018967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C734DED8-BE5D-4EC7-A313-857CD65D7E67}" type="datetimeFigureOut">
              <a:rPr lang="en-IN" smtClean="0"/>
              <a:t>16-04-2018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73AA1A0-3420-4782-B42D-4D2216102885}" type="slidenum">
              <a:rPr lang="en-IN" smtClean="0"/>
              <a:t>‹#›</a:t>
            </a:fld>
            <a:endParaRPr lang="en-IN"/>
          </a:p>
        </p:txBody>
      </p:sp>
    </p:spTree>
    <p:extLst>
      <p:ext uri="{BB962C8B-B14F-4D97-AF65-F5344CB8AC3E}">
        <p14:creationId xmlns:p14="http://schemas.microsoft.com/office/powerpoint/2010/main" val="2881278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C734DED8-BE5D-4EC7-A313-857CD65D7E67}" type="datetimeFigureOut">
              <a:rPr lang="en-IN" smtClean="0"/>
              <a:t>16-04-2018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73AA1A0-3420-4782-B42D-4D2216102885}" type="slidenum">
              <a:rPr lang="en-IN" smtClean="0"/>
              <a:t>‹#›</a:t>
            </a:fld>
            <a:endParaRPr lang="en-IN"/>
          </a:p>
        </p:txBody>
      </p:sp>
    </p:spTree>
    <p:extLst>
      <p:ext uri="{BB962C8B-B14F-4D97-AF65-F5344CB8AC3E}">
        <p14:creationId xmlns:p14="http://schemas.microsoft.com/office/powerpoint/2010/main" val="41541241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34DED8-BE5D-4EC7-A313-857CD65D7E67}" type="datetimeFigureOut">
              <a:rPr lang="en-IN" smtClean="0"/>
              <a:t>16-04-2018</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73AA1A0-3420-4782-B42D-4D2216102885}" type="slidenum">
              <a:rPr lang="en-IN" smtClean="0"/>
              <a:t>‹#›</a:t>
            </a:fld>
            <a:endParaRPr lang="en-IN"/>
          </a:p>
        </p:txBody>
      </p:sp>
    </p:spTree>
    <p:extLst>
      <p:ext uri="{BB962C8B-B14F-4D97-AF65-F5344CB8AC3E}">
        <p14:creationId xmlns:p14="http://schemas.microsoft.com/office/powerpoint/2010/main" val="23648159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734DED8-BE5D-4EC7-A313-857CD65D7E67}" type="datetimeFigureOut">
              <a:rPr lang="en-IN" smtClean="0"/>
              <a:t>16-04-2018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73AA1A0-3420-4782-B42D-4D2216102885}" type="slidenum">
              <a:rPr lang="en-IN" smtClean="0"/>
              <a:t>‹#›</a:t>
            </a:fld>
            <a:endParaRPr lang="en-IN"/>
          </a:p>
        </p:txBody>
      </p:sp>
    </p:spTree>
    <p:extLst>
      <p:ext uri="{BB962C8B-B14F-4D97-AF65-F5344CB8AC3E}">
        <p14:creationId xmlns:p14="http://schemas.microsoft.com/office/powerpoint/2010/main" val="24696511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734DED8-BE5D-4EC7-A313-857CD65D7E67}" type="datetimeFigureOut">
              <a:rPr lang="en-IN" smtClean="0"/>
              <a:t>16-04-2018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73AA1A0-3420-4782-B42D-4D2216102885}" type="slidenum">
              <a:rPr lang="en-IN" smtClean="0"/>
              <a:t>‹#›</a:t>
            </a:fld>
            <a:endParaRPr lang="en-IN"/>
          </a:p>
        </p:txBody>
      </p:sp>
    </p:spTree>
    <p:extLst>
      <p:ext uri="{BB962C8B-B14F-4D97-AF65-F5344CB8AC3E}">
        <p14:creationId xmlns:p14="http://schemas.microsoft.com/office/powerpoint/2010/main" val="199928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34DED8-BE5D-4EC7-A313-857CD65D7E67}" type="datetimeFigureOut">
              <a:rPr lang="en-IN" smtClean="0"/>
              <a:t>16-04-2018</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73AA1A0-3420-4782-B42D-4D2216102885}" type="slidenum">
              <a:rPr lang="en-IN" smtClean="0"/>
              <a:t>‹#›</a:t>
            </a:fld>
            <a:endParaRPr lang="en-IN"/>
          </a:p>
        </p:txBody>
      </p:sp>
    </p:spTree>
    <p:extLst>
      <p:ext uri="{BB962C8B-B14F-4D97-AF65-F5344CB8AC3E}">
        <p14:creationId xmlns:p14="http://schemas.microsoft.com/office/powerpoint/2010/main" val="31084537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hyperlink" Target="3.%20Emergence%20of%20Locomotion%20Behaviours%20in%20Rich%20Environments.mp4" TargetMode="External"/><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sz="4900" dirty="0">
                <a:solidFill>
                  <a:srgbClr val="C00000"/>
                </a:solidFill>
                <a:latin typeface="Agency FB" panose="020B0503020202020204" pitchFamily="34" charset="0"/>
              </a:rPr>
              <a:t>Artificial Intelligence </a:t>
            </a:r>
            <a:br>
              <a:rPr lang="en-US" sz="4900" dirty="0">
                <a:solidFill>
                  <a:srgbClr val="C00000"/>
                </a:solidFill>
                <a:latin typeface="Agency FB" panose="020B0503020202020204" pitchFamily="34" charset="0"/>
              </a:rPr>
            </a:br>
            <a:r>
              <a:rPr lang="en-US" sz="4900" dirty="0">
                <a:solidFill>
                  <a:srgbClr val="C00000"/>
                </a:solidFill>
                <a:latin typeface="Agency FB" panose="020B0503020202020204" pitchFamily="34" charset="0"/>
              </a:rPr>
              <a:t>&amp;</a:t>
            </a:r>
            <a:br>
              <a:rPr lang="en-US" sz="4900" dirty="0">
                <a:solidFill>
                  <a:srgbClr val="C00000"/>
                </a:solidFill>
                <a:latin typeface="Agency FB" panose="020B0503020202020204" pitchFamily="34" charset="0"/>
              </a:rPr>
            </a:br>
            <a:r>
              <a:rPr lang="en-US" sz="4900" dirty="0">
                <a:solidFill>
                  <a:srgbClr val="C00000"/>
                </a:solidFill>
                <a:latin typeface="Agency FB" panose="020B0503020202020204" pitchFamily="34" charset="0"/>
              </a:rPr>
              <a:t>Soft Computing</a:t>
            </a:r>
            <a:br>
              <a:rPr lang="en-US" dirty="0"/>
            </a:br>
            <a:endParaRPr lang="en-IN" dirty="0"/>
          </a:p>
        </p:txBody>
      </p:sp>
      <p:sp>
        <p:nvSpPr>
          <p:cNvPr id="3" name="Subtitle 2"/>
          <p:cNvSpPr>
            <a:spLocks noGrp="1"/>
          </p:cNvSpPr>
          <p:nvPr>
            <p:ph type="subTitle" idx="1"/>
          </p:nvPr>
        </p:nvSpPr>
        <p:spPr/>
        <p:txBody>
          <a:bodyPr>
            <a:normAutofit/>
          </a:bodyPr>
          <a:lstStyle/>
          <a:p>
            <a:r>
              <a:rPr lang="en-US" sz="4000" dirty="0">
                <a:solidFill>
                  <a:srgbClr val="7030A0"/>
                </a:solidFill>
                <a:latin typeface="Agency FB" panose="020B0503020202020204" pitchFamily="34" charset="0"/>
              </a:rPr>
              <a:t>Subject Code: MCA 4054</a:t>
            </a:r>
          </a:p>
          <a:p>
            <a:r>
              <a:rPr lang="en-US" sz="4000" dirty="0">
                <a:solidFill>
                  <a:srgbClr val="7030A0"/>
                </a:solidFill>
                <a:latin typeface="Agency FB" panose="020B0503020202020204" pitchFamily="34" charset="0"/>
              </a:rPr>
              <a:t>Lecture 1</a:t>
            </a:r>
            <a:endParaRPr lang="en-IN" sz="4000" dirty="0">
              <a:solidFill>
                <a:srgbClr val="7030A0"/>
              </a:solidFill>
              <a:latin typeface="Agency FB" panose="020B0503020202020204" pitchFamily="34" charset="0"/>
            </a:endParaRPr>
          </a:p>
        </p:txBody>
      </p:sp>
    </p:spTree>
    <p:extLst>
      <p:ext uri="{BB962C8B-B14F-4D97-AF65-F5344CB8AC3E}">
        <p14:creationId xmlns:p14="http://schemas.microsoft.com/office/powerpoint/2010/main" val="109324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690639" y="188640"/>
            <a:ext cx="3191899" cy="584775"/>
          </a:xfrm>
          <a:prstGeom prst="rect">
            <a:avLst/>
          </a:prstGeom>
        </p:spPr>
        <p:txBody>
          <a:bodyPr wrap="none">
            <a:spAutoFit/>
          </a:bodyPr>
          <a:lstStyle/>
          <a:p>
            <a:pPr algn="ctr"/>
            <a:r>
              <a:rPr lang="en-US" sz="3200" dirty="0">
                <a:solidFill>
                  <a:srgbClr val="7030A0"/>
                </a:solidFill>
                <a:latin typeface="Agency FB" panose="020B0503020202020204" pitchFamily="34" charset="0"/>
              </a:rPr>
              <a:t>Unit 1 Introduction to AI</a:t>
            </a:r>
            <a:endParaRPr lang="en-IN" sz="3200" dirty="0">
              <a:solidFill>
                <a:srgbClr val="7030A0"/>
              </a:solidFill>
              <a:latin typeface="Agency FB" panose="020B0503020202020204" pitchFamily="34" charset="0"/>
            </a:endParaRPr>
          </a:p>
        </p:txBody>
      </p:sp>
      <p:sp>
        <p:nvSpPr>
          <p:cNvPr id="6" name="Rectangle 5"/>
          <p:cNvSpPr/>
          <p:nvPr/>
        </p:nvSpPr>
        <p:spPr>
          <a:xfrm>
            <a:off x="6300192" y="188640"/>
            <a:ext cx="2228495" cy="523220"/>
          </a:xfrm>
          <a:prstGeom prst="rect">
            <a:avLst/>
          </a:prstGeom>
        </p:spPr>
        <p:txBody>
          <a:bodyPr wrap="none">
            <a:spAutoFit/>
          </a:bodyPr>
          <a:lstStyle/>
          <a:p>
            <a:r>
              <a:rPr lang="en-US" sz="2800" dirty="0">
                <a:solidFill>
                  <a:srgbClr val="7030A0"/>
                </a:solidFill>
                <a:latin typeface="Agency FB" panose="020B0503020202020204" pitchFamily="34" charset="0"/>
              </a:rPr>
              <a:t>[Intelligent Agent]</a:t>
            </a:r>
            <a:endParaRPr lang="en-IN" sz="2800" dirty="0"/>
          </a:p>
        </p:txBody>
      </p:sp>
      <p:sp>
        <p:nvSpPr>
          <p:cNvPr id="7" name="Rectangle 6"/>
          <p:cNvSpPr/>
          <p:nvPr/>
        </p:nvSpPr>
        <p:spPr>
          <a:xfrm>
            <a:off x="-36512" y="673532"/>
            <a:ext cx="4490525" cy="523220"/>
          </a:xfrm>
          <a:prstGeom prst="rect">
            <a:avLst/>
          </a:prstGeom>
        </p:spPr>
        <p:txBody>
          <a:bodyPr wrap="square">
            <a:spAutoFit/>
          </a:bodyPr>
          <a:lstStyle/>
          <a:p>
            <a:r>
              <a:rPr lang="en-US" sz="2800" dirty="0">
                <a:solidFill>
                  <a:srgbClr val="7030A0"/>
                </a:solidFill>
                <a:latin typeface="Agency FB" panose="020B0503020202020204" pitchFamily="34" charset="0"/>
              </a:rPr>
              <a:t>1.7 Performance Evaluation / Measure</a:t>
            </a:r>
          </a:p>
        </p:txBody>
      </p:sp>
      <p:sp>
        <p:nvSpPr>
          <p:cNvPr id="9" name="Rectangle 8">
            <a:extLst>
              <a:ext uri="{FF2B5EF4-FFF2-40B4-BE49-F238E27FC236}">
                <a16:creationId xmlns:a16="http://schemas.microsoft.com/office/drawing/2014/main" id="{6D2A90F2-A2EA-4B7F-B0F8-6EE3C3609C02}"/>
              </a:ext>
            </a:extLst>
          </p:cNvPr>
          <p:cNvSpPr/>
          <p:nvPr/>
        </p:nvSpPr>
        <p:spPr>
          <a:xfrm>
            <a:off x="4545971" y="673532"/>
            <a:ext cx="4490525" cy="523220"/>
          </a:xfrm>
          <a:prstGeom prst="rect">
            <a:avLst/>
          </a:prstGeom>
        </p:spPr>
        <p:txBody>
          <a:bodyPr wrap="square">
            <a:spAutoFit/>
          </a:bodyPr>
          <a:lstStyle/>
          <a:p>
            <a:r>
              <a:rPr lang="en-US" sz="2800" dirty="0">
                <a:solidFill>
                  <a:srgbClr val="0070C0"/>
                </a:solidFill>
                <a:latin typeface="Agency FB" panose="020B0503020202020204" pitchFamily="34" charset="0"/>
              </a:rPr>
              <a:t>(What I am expecting from agent.)</a:t>
            </a:r>
          </a:p>
        </p:txBody>
      </p:sp>
      <p:sp>
        <p:nvSpPr>
          <p:cNvPr id="27" name="Rectangle 26">
            <a:extLst>
              <a:ext uri="{FF2B5EF4-FFF2-40B4-BE49-F238E27FC236}">
                <a16:creationId xmlns:a16="http://schemas.microsoft.com/office/drawing/2014/main" id="{61517804-CCCF-44DD-B751-37EF4B5CC220}"/>
              </a:ext>
            </a:extLst>
          </p:cNvPr>
          <p:cNvSpPr/>
          <p:nvPr/>
        </p:nvSpPr>
        <p:spPr>
          <a:xfrm>
            <a:off x="683568" y="1052736"/>
            <a:ext cx="8064896" cy="461665"/>
          </a:xfrm>
          <a:prstGeom prst="rect">
            <a:avLst/>
          </a:prstGeom>
        </p:spPr>
        <p:txBody>
          <a:bodyPr wrap="square">
            <a:spAutoFit/>
          </a:bodyPr>
          <a:lstStyle/>
          <a:p>
            <a:r>
              <a:rPr lang="en-US" sz="2400" dirty="0">
                <a:solidFill>
                  <a:srgbClr val="267111"/>
                </a:solidFill>
                <a:latin typeface="Agency FB" panose="020B0503020202020204" pitchFamily="34" charset="0"/>
              </a:rPr>
              <a:t>1. The performance of the agent will be evaluated in terms of </a:t>
            </a:r>
            <a:r>
              <a:rPr lang="en-US" sz="2400" dirty="0">
                <a:solidFill>
                  <a:srgbClr val="FF0000"/>
                </a:solidFill>
                <a:latin typeface="Agency FB" panose="020B0503020202020204" pitchFamily="34" charset="0"/>
              </a:rPr>
              <a:t>Agent Function</a:t>
            </a:r>
            <a:r>
              <a:rPr lang="en-US" sz="2400" dirty="0">
                <a:solidFill>
                  <a:srgbClr val="267111"/>
                </a:solidFill>
                <a:latin typeface="Agency FB" panose="020B0503020202020204" pitchFamily="34" charset="0"/>
              </a:rPr>
              <a:t>.</a:t>
            </a:r>
            <a:endParaRPr lang="en-IN" sz="2400" dirty="0">
              <a:solidFill>
                <a:srgbClr val="267111"/>
              </a:solidFill>
            </a:endParaRPr>
          </a:p>
        </p:txBody>
      </p:sp>
      <p:sp>
        <p:nvSpPr>
          <p:cNvPr id="28" name="Rectangle 27">
            <a:extLst>
              <a:ext uri="{FF2B5EF4-FFF2-40B4-BE49-F238E27FC236}">
                <a16:creationId xmlns:a16="http://schemas.microsoft.com/office/drawing/2014/main" id="{21BE1EF7-C471-4E84-B38F-5DD9B0A10F35}"/>
              </a:ext>
            </a:extLst>
          </p:cNvPr>
          <p:cNvSpPr/>
          <p:nvPr/>
        </p:nvSpPr>
        <p:spPr>
          <a:xfrm>
            <a:off x="1115616" y="1484784"/>
            <a:ext cx="8064896" cy="1015663"/>
          </a:xfrm>
          <a:prstGeom prst="rect">
            <a:avLst/>
          </a:prstGeom>
        </p:spPr>
        <p:txBody>
          <a:bodyPr wrap="square">
            <a:spAutoFit/>
          </a:bodyPr>
          <a:lstStyle/>
          <a:p>
            <a:pPr algn="just"/>
            <a:r>
              <a:rPr lang="en-US" sz="2000" dirty="0">
                <a:solidFill>
                  <a:srgbClr val="7030A0"/>
                </a:solidFill>
                <a:latin typeface="Agency FB" panose="020B0503020202020204" pitchFamily="34" charset="0"/>
              </a:rPr>
              <a:t>It is done on the basis of what type of o/p the agent is generating according to </a:t>
            </a:r>
            <a:r>
              <a:rPr lang="en-US" sz="2000" dirty="0" err="1">
                <a:solidFill>
                  <a:srgbClr val="7030A0"/>
                </a:solidFill>
                <a:latin typeface="Agency FB" panose="020B0503020202020204" pitchFamily="34" charset="0"/>
              </a:rPr>
              <a:t>i</a:t>
            </a:r>
            <a:r>
              <a:rPr lang="en-US" sz="2000" dirty="0">
                <a:solidFill>
                  <a:srgbClr val="7030A0"/>
                </a:solidFill>
                <a:latin typeface="Agency FB" panose="020B0503020202020204" pitchFamily="34" charset="0"/>
              </a:rPr>
              <a:t>/p. For Ex. If it is a cleaning machine then performance will be judged on cleaning quality rather than how much electricity it is consuming.         </a:t>
            </a:r>
            <a:r>
              <a:rPr lang="en-US" sz="2000" dirty="0">
                <a:solidFill>
                  <a:srgbClr val="267111"/>
                </a:solidFill>
                <a:latin typeface="Agency FB" panose="020B0503020202020204" pitchFamily="34" charset="0"/>
              </a:rPr>
              <a:t>Here only planning is done.</a:t>
            </a:r>
            <a:endParaRPr lang="en-IN" sz="2000" dirty="0">
              <a:solidFill>
                <a:srgbClr val="267111"/>
              </a:solidFill>
            </a:endParaRPr>
          </a:p>
        </p:txBody>
      </p:sp>
      <p:sp>
        <p:nvSpPr>
          <p:cNvPr id="29" name="Rectangle 28">
            <a:extLst>
              <a:ext uri="{FF2B5EF4-FFF2-40B4-BE49-F238E27FC236}">
                <a16:creationId xmlns:a16="http://schemas.microsoft.com/office/drawing/2014/main" id="{EA48FBE4-427F-4B73-9127-7193A8AC6FDD}"/>
              </a:ext>
            </a:extLst>
          </p:cNvPr>
          <p:cNvSpPr/>
          <p:nvPr/>
        </p:nvSpPr>
        <p:spPr>
          <a:xfrm>
            <a:off x="683568" y="2513221"/>
            <a:ext cx="7200800" cy="461665"/>
          </a:xfrm>
          <a:prstGeom prst="rect">
            <a:avLst/>
          </a:prstGeom>
        </p:spPr>
        <p:txBody>
          <a:bodyPr wrap="square">
            <a:spAutoFit/>
          </a:bodyPr>
          <a:lstStyle/>
          <a:p>
            <a:r>
              <a:rPr lang="en-US" sz="2400" dirty="0">
                <a:solidFill>
                  <a:srgbClr val="267111"/>
                </a:solidFill>
                <a:latin typeface="Agency FB" panose="020B0503020202020204" pitchFamily="34" charset="0"/>
              </a:rPr>
              <a:t>2. AI will design the </a:t>
            </a:r>
            <a:r>
              <a:rPr lang="en-US" sz="2400" dirty="0">
                <a:solidFill>
                  <a:srgbClr val="FF0000"/>
                </a:solidFill>
                <a:latin typeface="Agency FB" panose="020B0503020202020204" pitchFamily="34" charset="0"/>
              </a:rPr>
              <a:t>Agent Program </a:t>
            </a:r>
            <a:r>
              <a:rPr lang="en-US" sz="2400" dirty="0">
                <a:solidFill>
                  <a:srgbClr val="267111"/>
                </a:solidFill>
                <a:latin typeface="Agency FB" panose="020B0503020202020204" pitchFamily="34" charset="0"/>
              </a:rPr>
              <a:t>to implement the agent function. </a:t>
            </a:r>
            <a:endParaRPr lang="en-IN" sz="2400" dirty="0">
              <a:solidFill>
                <a:srgbClr val="267111"/>
              </a:solidFill>
            </a:endParaRPr>
          </a:p>
        </p:txBody>
      </p:sp>
      <p:sp>
        <p:nvSpPr>
          <p:cNvPr id="30" name="Rectangle 29">
            <a:extLst>
              <a:ext uri="{FF2B5EF4-FFF2-40B4-BE49-F238E27FC236}">
                <a16:creationId xmlns:a16="http://schemas.microsoft.com/office/drawing/2014/main" id="{CB02679B-B1C2-4588-9C2D-82BD7A9F149C}"/>
              </a:ext>
            </a:extLst>
          </p:cNvPr>
          <p:cNvSpPr/>
          <p:nvPr/>
        </p:nvSpPr>
        <p:spPr>
          <a:xfrm>
            <a:off x="1115616" y="2915652"/>
            <a:ext cx="3456384" cy="400110"/>
          </a:xfrm>
          <a:prstGeom prst="rect">
            <a:avLst/>
          </a:prstGeom>
        </p:spPr>
        <p:txBody>
          <a:bodyPr wrap="square">
            <a:spAutoFit/>
          </a:bodyPr>
          <a:lstStyle/>
          <a:p>
            <a:pPr algn="just"/>
            <a:r>
              <a:rPr lang="en-US" sz="2000" dirty="0">
                <a:solidFill>
                  <a:srgbClr val="7030A0"/>
                </a:solidFill>
                <a:latin typeface="Agency FB" panose="020B0503020202020204" pitchFamily="34" charset="0"/>
              </a:rPr>
              <a:t>But here actual implementation is done.</a:t>
            </a:r>
            <a:endParaRPr lang="en-IN" sz="2000" dirty="0">
              <a:solidFill>
                <a:srgbClr val="7030A0"/>
              </a:solidFill>
            </a:endParaRPr>
          </a:p>
        </p:txBody>
      </p:sp>
      <p:sp>
        <p:nvSpPr>
          <p:cNvPr id="31" name="Rectangle 30">
            <a:extLst>
              <a:ext uri="{FF2B5EF4-FFF2-40B4-BE49-F238E27FC236}">
                <a16:creationId xmlns:a16="http://schemas.microsoft.com/office/drawing/2014/main" id="{D39893F3-1694-4D6E-BC14-909447B01991}"/>
              </a:ext>
            </a:extLst>
          </p:cNvPr>
          <p:cNvSpPr/>
          <p:nvPr/>
        </p:nvSpPr>
        <p:spPr>
          <a:xfrm>
            <a:off x="-36512" y="3729715"/>
            <a:ext cx="3512500" cy="523220"/>
          </a:xfrm>
          <a:prstGeom prst="rect">
            <a:avLst/>
          </a:prstGeom>
        </p:spPr>
        <p:txBody>
          <a:bodyPr wrap="none">
            <a:spAutoFit/>
          </a:bodyPr>
          <a:lstStyle/>
          <a:p>
            <a:r>
              <a:rPr lang="en-US" sz="2800" dirty="0">
                <a:solidFill>
                  <a:srgbClr val="7030A0"/>
                </a:solidFill>
                <a:latin typeface="Agency FB" panose="020B0503020202020204" pitchFamily="34" charset="0"/>
              </a:rPr>
              <a:t>1.8 Task environment of agent</a:t>
            </a:r>
          </a:p>
        </p:txBody>
      </p:sp>
      <p:sp>
        <p:nvSpPr>
          <p:cNvPr id="32" name="Rectangle 31">
            <a:extLst>
              <a:ext uri="{FF2B5EF4-FFF2-40B4-BE49-F238E27FC236}">
                <a16:creationId xmlns:a16="http://schemas.microsoft.com/office/drawing/2014/main" id="{5A7BE0B3-2030-43EF-B916-1CB8FC331DFF}"/>
              </a:ext>
            </a:extLst>
          </p:cNvPr>
          <p:cNvSpPr/>
          <p:nvPr/>
        </p:nvSpPr>
        <p:spPr>
          <a:xfrm>
            <a:off x="876154" y="4329006"/>
            <a:ext cx="7992888" cy="461665"/>
          </a:xfrm>
          <a:prstGeom prst="rect">
            <a:avLst/>
          </a:prstGeom>
        </p:spPr>
        <p:txBody>
          <a:bodyPr wrap="square">
            <a:spAutoFit/>
          </a:bodyPr>
          <a:lstStyle/>
          <a:p>
            <a:r>
              <a:rPr lang="en-US" sz="2400" dirty="0">
                <a:solidFill>
                  <a:srgbClr val="267111"/>
                </a:solidFill>
                <a:latin typeface="Agency FB" panose="020B0503020202020204" pitchFamily="34" charset="0"/>
              </a:rPr>
              <a:t>Is the place on which agent lives, operates, and gather sense to act upon.</a:t>
            </a:r>
            <a:endParaRPr lang="en-IN" sz="2400" dirty="0">
              <a:solidFill>
                <a:srgbClr val="267111"/>
              </a:solidFill>
            </a:endParaRPr>
          </a:p>
        </p:txBody>
      </p:sp>
      <p:sp>
        <p:nvSpPr>
          <p:cNvPr id="33" name="Rectangle 32">
            <a:extLst>
              <a:ext uri="{FF2B5EF4-FFF2-40B4-BE49-F238E27FC236}">
                <a16:creationId xmlns:a16="http://schemas.microsoft.com/office/drawing/2014/main" id="{E0E54A9F-2AEC-4F45-B7B2-BEE92E070419}"/>
              </a:ext>
            </a:extLst>
          </p:cNvPr>
          <p:cNvSpPr/>
          <p:nvPr/>
        </p:nvSpPr>
        <p:spPr>
          <a:xfrm>
            <a:off x="876154" y="4689046"/>
            <a:ext cx="7992888" cy="461665"/>
          </a:xfrm>
          <a:prstGeom prst="rect">
            <a:avLst/>
          </a:prstGeom>
        </p:spPr>
        <p:txBody>
          <a:bodyPr wrap="square">
            <a:spAutoFit/>
          </a:bodyPr>
          <a:lstStyle/>
          <a:p>
            <a:r>
              <a:rPr lang="en-US" sz="2400" dirty="0">
                <a:solidFill>
                  <a:srgbClr val="267111"/>
                </a:solidFill>
                <a:latin typeface="Agency FB" panose="020B0503020202020204" pitchFamily="34" charset="0"/>
              </a:rPr>
              <a:t>It is a problem to which the solution is </a:t>
            </a:r>
            <a:r>
              <a:rPr lang="en-US" sz="2400" dirty="0">
                <a:solidFill>
                  <a:srgbClr val="FF0000"/>
                </a:solidFill>
                <a:latin typeface="Agency FB" panose="020B0503020202020204" pitchFamily="34" charset="0"/>
              </a:rPr>
              <a:t>rational agent</a:t>
            </a:r>
            <a:r>
              <a:rPr lang="en-US" sz="2400" dirty="0">
                <a:solidFill>
                  <a:srgbClr val="267111"/>
                </a:solidFill>
                <a:latin typeface="Agency FB" panose="020B0503020202020204" pitchFamily="34" charset="0"/>
              </a:rPr>
              <a:t>.</a:t>
            </a:r>
            <a:endParaRPr lang="en-IN" sz="2400" dirty="0">
              <a:solidFill>
                <a:srgbClr val="267111"/>
              </a:solidFill>
            </a:endParaRPr>
          </a:p>
        </p:txBody>
      </p:sp>
      <p:sp>
        <p:nvSpPr>
          <p:cNvPr id="34" name="Rectangle 33">
            <a:extLst>
              <a:ext uri="{FF2B5EF4-FFF2-40B4-BE49-F238E27FC236}">
                <a16:creationId xmlns:a16="http://schemas.microsoft.com/office/drawing/2014/main" id="{96295A88-EEC7-4057-AA65-DE9FECF19B8B}"/>
              </a:ext>
            </a:extLst>
          </p:cNvPr>
          <p:cNvSpPr/>
          <p:nvPr/>
        </p:nvSpPr>
        <p:spPr>
          <a:xfrm>
            <a:off x="846717" y="5097378"/>
            <a:ext cx="8022325" cy="707886"/>
          </a:xfrm>
          <a:prstGeom prst="rect">
            <a:avLst/>
          </a:prstGeom>
        </p:spPr>
        <p:txBody>
          <a:bodyPr wrap="square">
            <a:spAutoFit/>
          </a:bodyPr>
          <a:lstStyle/>
          <a:p>
            <a:r>
              <a:rPr lang="en-US" sz="2000" dirty="0">
                <a:solidFill>
                  <a:srgbClr val="7030A0"/>
                </a:solidFill>
                <a:latin typeface="Agency FB" panose="020B0503020202020204" pitchFamily="34" charset="0"/>
              </a:rPr>
              <a:t>Always chooses to perform the action with the optimal expected outcome for itself from among all feasible actions.</a:t>
            </a:r>
            <a:endParaRPr lang="en-IN" sz="2000" dirty="0">
              <a:solidFill>
                <a:srgbClr val="7030A0"/>
              </a:solidFill>
              <a:latin typeface="Agency FB" panose="020B0503020202020204" pitchFamily="34" charset="0"/>
            </a:endParaRPr>
          </a:p>
        </p:txBody>
      </p:sp>
    </p:spTree>
    <p:extLst>
      <p:ext uri="{BB962C8B-B14F-4D97-AF65-F5344CB8AC3E}">
        <p14:creationId xmlns:p14="http://schemas.microsoft.com/office/powerpoint/2010/main" val="3765643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27" grpId="0"/>
      <p:bldP spid="28" grpId="0"/>
      <p:bldP spid="29" grpId="0"/>
      <p:bldP spid="30" grpId="0"/>
      <p:bldP spid="32" grpId="0"/>
      <p:bldP spid="33" grpId="0"/>
      <p:bldP spid="3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690639" y="188640"/>
            <a:ext cx="3191899" cy="584775"/>
          </a:xfrm>
          <a:prstGeom prst="rect">
            <a:avLst/>
          </a:prstGeom>
        </p:spPr>
        <p:txBody>
          <a:bodyPr wrap="none">
            <a:spAutoFit/>
          </a:bodyPr>
          <a:lstStyle/>
          <a:p>
            <a:pPr algn="ctr"/>
            <a:r>
              <a:rPr lang="en-US" sz="3200" dirty="0">
                <a:solidFill>
                  <a:srgbClr val="7030A0"/>
                </a:solidFill>
                <a:latin typeface="Agency FB" panose="020B0503020202020204" pitchFamily="34" charset="0"/>
              </a:rPr>
              <a:t>Unit 1 Introduction to AI</a:t>
            </a:r>
            <a:endParaRPr lang="en-IN" sz="3200" dirty="0">
              <a:solidFill>
                <a:srgbClr val="7030A0"/>
              </a:solidFill>
              <a:latin typeface="Agency FB" panose="020B0503020202020204" pitchFamily="34" charset="0"/>
            </a:endParaRPr>
          </a:p>
        </p:txBody>
      </p:sp>
      <p:sp>
        <p:nvSpPr>
          <p:cNvPr id="6" name="Rectangle 5"/>
          <p:cNvSpPr/>
          <p:nvPr/>
        </p:nvSpPr>
        <p:spPr>
          <a:xfrm>
            <a:off x="6300192" y="188640"/>
            <a:ext cx="2228495" cy="523220"/>
          </a:xfrm>
          <a:prstGeom prst="rect">
            <a:avLst/>
          </a:prstGeom>
        </p:spPr>
        <p:txBody>
          <a:bodyPr wrap="none">
            <a:spAutoFit/>
          </a:bodyPr>
          <a:lstStyle/>
          <a:p>
            <a:r>
              <a:rPr lang="en-US" sz="2800" dirty="0">
                <a:solidFill>
                  <a:srgbClr val="7030A0"/>
                </a:solidFill>
                <a:latin typeface="Agency FB" panose="020B0503020202020204" pitchFamily="34" charset="0"/>
              </a:rPr>
              <a:t>[Intelligent Agent]</a:t>
            </a:r>
            <a:endParaRPr lang="en-IN" sz="2800" dirty="0"/>
          </a:p>
        </p:txBody>
      </p:sp>
      <p:sp>
        <p:nvSpPr>
          <p:cNvPr id="20" name="Rectangle 19">
            <a:extLst>
              <a:ext uri="{FF2B5EF4-FFF2-40B4-BE49-F238E27FC236}">
                <a16:creationId xmlns:a16="http://schemas.microsoft.com/office/drawing/2014/main" id="{0429D23B-B1F5-424A-BFDA-D952A730E89B}"/>
              </a:ext>
            </a:extLst>
          </p:cNvPr>
          <p:cNvSpPr/>
          <p:nvPr/>
        </p:nvSpPr>
        <p:spPr>
          <a:xfrm>
            <a:off x="3347864" y="1484784"/>
            <a:ext cx="2952328" cy="461665"/>
          </a:xfrm>
          <a:prstGeom prst="rect">
            <a:avLst/>
          </a:prstGeom>
        </p:spPr>
        <p:txBody>
          <a:bodyPr wrap="square">
            <a:spAutoFit/>
          </a:bodyPr>
          <a:lstStyle/>
          <a:p>
            <a:r>
              <a:rPr lang="en-US" sz="2400" dirty="0">
                <a:solidFill>
                  <a:srgbClr val="267111"/>
                </a:solidFill>
                <a:latin typeface="Agency FB" panose="020B0503020202020204" pitchFamily="34" charset="0"/>
              </a:rPr>
              <a:t>Automated Taxi Driver Agent</a:t>
            </a:r>
            <a:endParaRPr lang="en-IN" sz="2400" dirty="0">
              <a:solidFill>
                <a:srgbClr val="267111"/>
              </a:solidFill>
            </a:endParaRPr>
          </a:p>
        </p:txBody>
      </p:sp>
      <p:sp>
        <p:nvSpPr>
          <p:cNvPr id="23" name="Rectangle 22">
            <a:extLst>
              <a:ext uri="{FF2B5EF4-FFF2-40B4-BE49-F238E27FC236}">
                <a16:creationId xmlns:a16="http://schemas.microsoft.com/office/drawing/2014/main" id="{87B18F29-98B3-4354-B89F-737E702F852B}"/>
              </a:ext>
            </a:extLst>
          </p:cNvPr>
          <p:cNvSpPr/>
          <p:nvPr/>
        </p:nvSpPr>
        <p:spPr>
          <a:xfrm>
            <a:off x="3779912" y="1887215"/>
            <a:ext cx="2232248" cy="461665"/>
          </a:xfrm>
          <a:prstGeom prst="rect">
            <a:avLst/>
          </a:prstGeom>
        </p:spPr>
        <p:txBody>
          <a:bodyPr wrap="square">
            <a:spAutoFit/>
          </a:bodyPr>
          <a:lstStyle/>
          <a:p>
            <a:r>
              <a:rPr lang="en-US" sz="2400" dirty="0">
                <a:solidFill>
                  <a:srgbClr val="FF0000"/>
                </a:solidFill>
                <a:latin typeface="Agency FB" panose="020B0503020202020204" pitchFamily="34" charset="0"/>
              </a:rPr>
              <a:t>PEAS representation</a:t>
            </a:r>
            <a:endParaRPr lang="en-IN" sz="2400" dirty="0">
              <a:solidFill>
                <a:srgbClr val="FF0000"/>
              </a:solidFill>
            </a:endParaRPr>
          </a:p>
        </p:txBody>
      </p:sp>
      <p:sp>
        <p:nvSpPr>
          <p:cNvPr id="26" name="Rectangle 25">
            <a:extLst>
              <a:ext uri="{FF2B5EF4-FFF2-40B4-BE49-F238E27FC236}">
                <a16:creationId xmlns:a16="http://schemas.microsoft.com/office/drawing/2014/main" id="{5F628A3B-1C95-433F-B44E-14CA9489705C}"/>
              </a:ext>
            </a:extLst>
          </p:cNvPr>
          <p:cNvSpPr/>
          <p:nvPr/>
        </p:nvSpPr>
        <p:spPr>
          <a:xfrm>
            <a:off x="1619672" y="2276872"/>
            <a:ext cx="2042252" cy="400110"/>
          </a:xfrm>
          <a:prstGeom prst="rect">
            <a:avLst/>
          </a:prstGeom>
        </p:spPr>
        <p:txBody>
          <a:bodyPr wrap="square">
            <a:spAutoFit/>
          </a:bodyPr>
          <a:lstStyle/>
          <a:p>
            <a:r>
              <a:rPr lang="en-US" sz="2000" dirty="0">
                <a:solidFill>
                  <a:srgbClr val="0070C0"/>
                </a:solidFill>
                <a:latin typeface="Agency FB" panose="020B0503020202020204" pitchFamily="34" charset="0"/>
              </a:rPr>
              <a:t>Performance Measure</a:t>
            </a:r>
          </a:p>
        </p:txBody>
      </p:sp>
      <p:sp>
        <p:nvSpPr>
          <p:cNvPr id="27" name="Rectangle 26">
            <a:extLst>
              <a:ext uri="{FF2B5EF4-FFF2-40B4-BE49-F238E27FC236}">
                <a16:creationId xmlns:a16="http://schemas.microsoft.com/office/drawing/2014/main" id="{A182E651-5260-470E-9858-B180DCBB2F36}"/>
              </a:ext>
            </a:extLst>
          </p:cNvPr>
          <p:cNvSpPr/>
          <p:nvPr/>
        </p:nvSpPr>
        <p:spPr>
          <a:xfrm>
            <a:off x="1619672" y="3604954"/>
            <a:ext cx="1224136" cy="400110"/>
          </a:xfrm>
          <a:prstGeom prst="rect">
            <a:avLst/>
          </a:prstGeom>
        </p:spPr>
        <p:txBody>
          <a:bodyPr wrap="square">
            <a:spAutoFit/>
          </a:bodyPr>
          <a:lstStyle/>
          <a:p>
            <a:r>
              <a:rPr lang="en-US" sz="2000" dirty="0">
                <a:solidFill>
                  <a:srgbClr val="0070C0"/>
                </a:solidFill>
                <a:latin typeface="Agency FB" panose="020B0503020202020204" pitchFamily="34" charset="0"/>
              </a:rPr>
              <a:t>Environment</a:t>
            </a:r>
          </a:p>
        </p:txBody>
      </p:sp>
      <p:sp>
        <p:nvSpPr>
          <p:cNvPr id="28" name="Rectangle 27">
            <a:extLst>
              <a:ext uri="{FF2B5EF4-FFF2-40B4-BE49-F238E27FC236}">
                <a16:creationId xmlns:a16="http://schemas.microsoft.com/office/drawing/2014/main" id="{AEC69E27-56C7-4559-BBDB-61A90E5F155C}"/>
              </a:ext>
            </a:extLst>
          </p:cNvPr>
          <p:cNvSpPr/>
          <p:nvPr/>
        </p:nvSpPr>
        <p:spPr>
          <a:xfrm>
            <a:off x="5724128" y="2276872"/>
            <a:ext cx="1034140" cy="400110"/>
          </a:xfrm>
          <a:prstGeom prst="rect">
            <a:avLst/>
          </a:prstGeom>
        </p:spPr>
        <p:txBody>
          <a:bodyPr wrap="square">
            <a:spAutoFit/>
          </a:bodyPr>
          <a:lstStyle/>
          <a:p>
            <a:r>
              <a:rPr lang="en-US" sz="2000" dirty="0">
                <a:solidFill>
                  <a:srgbClr val="0070C0"/>
                </a:solidFill>
                <a:latin typeface="Agency FB" panose="020B0503020202020204" pitchFamily="34" charset="0"/>
              </a:rPr>
              <a:t>Actuators</a:t>
            </a:r>
          </a:p>
        </p:txBody>
      </p:sp>
      <p:sp>
        <p:nvSpPr>
          <p:cNvPr id="29" name="Rectangle 28">
            <a:extLst>
              <a:ext uri="{FF2B5EF4-FFF2-40B4-BE49-F238E27FC236}">
                <a16:creationId xmlns:a16="http://schemas.microsoft.com/office/drawing/2014/main" id="{C72A1269-C7FD-4FBF-B5E7-819AC8D6A767}"/>
              </a:ext>
            </a:extLst>
          </p:cNvPr>
          <p:cNvSpPr/>
          <p:nvPr/>
        </p:nvSpPr>
        <p:spPr>
          <a:xfrm>
            <a:off x="5724128" y="3532946"/>
            <a:ext cx="904518" cy="400110"/>
          </a:xfrm>
          <a:prstGeom prst="rect">
            <a:avLst/>
          </a:prstGeom>
        </p:spPr>
        <p:txBody>
          <a:bodyPr wrap="square">
            <a:spAutoFit/>
          </a:bodyPr>
          <a:lstStyle/>
          <a:p>
            <a:r>
              <a:rPr lang="en-US" sz="2000" dirty="0">
                <a:solidFill>
                  <a:srgbClr val="0070C0"/>
                </a:solidFill>
                <a:latin typeface="Agency FB" panose="020B0503020202020204" pitchFamily="34" charset="0"/>
              </a:rPr>
              <a:t>Sensors</a:t>
            </a:r>
          </a:p>
        </p:txBody>
      </p:sp>
      <p:sp>
        <p:nvSpPr>
          <p:cNvPr id="30" name="Rectangle 29">
            <a:extLst>
              <a:ext uri="{FF2B5EF4-FFF2-40B4-BE49-F238E27FC236}">
                <a16:creationId xmlns:a16="http://schemas.microsoft.com/office/drawing/2014/main" id="{D1AB2FD5-CF62-4BFF-993C-A123E77CE132}"/>
              </a:ext>
            </a:extLst>
          </p:cNvPr>
          <p:cNvSpPr/>
          <p:nvPr/>
        </p:nvSpPr>
        <p:spPr>
          <a:xfrm>
            <a:off x="2051720" y="2636912"/>
            <a:ext cx="2952328" cy="400110"/>
          </a:xfrm>
          <a:prstGeom prst="rect">
            <a:avLst/>
          </a:prstGeom>
        </p:spPr>
        <p:txBody>
          <a:bodyPr wrap="square">
            <a:spAutoFit/>
          </a:bodyPr>
          <a:lstStyle/>
          <a:p>
            <a:r>
              <a:rPr lang="en-US" sz="2000" dirty="0">
                <a:solidFill>
                  <a:srgbClr val="267111"/>
                </a:solidFill>
                <a:latin typeface="Agency FB" panose="020B0503020202020204" pitchFamily="34" charset="0"/>
              </a:rPr>
              <a:t>Getting to correct destination</a:t>
            </a:r>
            <a:endParaRPr lang="en-IN" sz="2000" dirty="0">
              <a:solidFill>
                <a:srgbClr val="267111"/>
              </a:solidFill>
            </a:endParaRPr>
          </a:p>
        </p:txBody>
      </p:sp>
      <p:sp>
        <p:nvSpPr>
          <p:cNvPr id="32" name="Rectangle 31">
            <a:extLst>
              <a:ext uri="{FF2B5EF4-FFF2-40B4-BE49-F238E27FC236}">
                <a16:creationId xmlns:a16="http://schemas.microsoft.com/office/drawing/2014/main" id="{03E69B41-552E-4C62-A45B-64B3C3F3BC08}"/>
              </a:ext>
            </a:extLst>
          </p:cNvPr>
          <p:cNvSpPr/>
          <p:nvPr/>
        </p:nvSpPr>
        <p:spPr>
          <a:xfrm>
            <a:off x="2051720" y="2986499"/>
            <a:ext cx="1008112" cy="400110"/>
          </a:xfrm>
          <a:prstGeom prst="rect">
            <a:avLst/>
          </a:prstGeom>
        </p:spPr>
        <p:txBody>
          <a:bodyPr wrap="square">
            <a:spAutoFit/>
          </a:bodyPr>
          <a:lstStyle/>
          <a:p>
            <a:r>
              <a:rPr lang="en-US" sz="2000" dirty="0">
                <a:solidFill>
                  <a:srgbClr val="267111"/>
                </a:solidFill>
                <a:latin typeface="Agency FB" panose="020B0503020202020204" pitchFamily="34" charset="0"/>
              </a:rPr>
              <a:t>Less cost </a:t>
            </a:r>
            <a:endParaRPr lang="en-IN" sz="2000" dirty="0">
              <a:solidFill>
                <a:srgbClr val="267111"/>
              </a:solidFill>
            </a:endParaRPr>
          </a:p>
        </p:txBody>
      </p:sp>
      <p:sp>
        <p:nvSpPr>
          <p:cNvPr id="33" name="Rectangle 32">
            <a:extLst>
              <a:ext uri="{FF2B5EF4-FFF2-40B4-BE49-F238E27FC236}">
                <a16:creationId xmlns:a16="http://schemas.microsoft.com/office/drawing/2014/main" id="{BEE7DC91-6D94-441E-A23A-A91FF77C029A}"/>
              </a:ext>
            </a:extLst>
          </p:cNvPr>
          <p:cNvSpPr/>
          <p:nvPr/>
        </p:nvSpPr>
        <p:spPr>
          <a:xfrm>
            <a:off x="2051720" y="3314601"/>
            <a:ext cx="1224136" cy="400110"/>
          </a:xfrm>
          <a:prstGeom prst="rect">
            <a:avLst/>
          </a:prstGeom>
        </p:spPr>
        <p:txBody>
          <a:bodyPr wrap="square">
            <a:spAutoFit/>
          </a:bodyPr>
          <a:lstStyle/>
          <a:p>
            <a:r>
              <a:rPr lang="en-US" sz="2000" dirty="0">
                <a:solidFill>
                  <a:srgbClr val="267111"/>
                </a:solidFill>
                <a:latin typeface="Agency FB" panose="020B0503020202020204" pitchFamily="34" charset="0"/>
              </a:rPr>
              <a:t>Highly safe</a:t>
            </a:r>
            <a:endParaRPr lang="en-IN" sz="2000" dirty="0">
              <a:solidFill>
                <a:srgbClr val="267111"/>
              </a:solidFill>
            </a:endParaRPr>
          </a:p>
        </p:txBody>
      </p:sp>
      <p:sp>
        <p:nvSpPr>
          <p:cNvPr id="34" name="Rectangle 33">
            <a:extLst>
              <a:ext uri="{FF2B5EF4-FFF2-40B4-BE49-F238E27FC236}">
                <a16:creationId xmlns:a16="http://schemas.microsoft.com/office/drawing/2014/main" id="{62F10B64-3164-43DE-A6ED-7D0DDE372259}"/>
              </a:ext>
            </a:extLst>
          </p:cNvPr>
          <p:cNvSpPr/>
          <p:nvPr/>
        </p:nvSpPr>
        <p:spPr>
          <a:xfrm>
            <a:off x="2051720" y="4007385"/>
            <a:ext cx="2952328" cy="400110"/>
          </a:xfrm>
          <a:prstGeom prst="rect">
            <a:avLst/>
          </a:prstGeom>
        </p:spPr>
        <p:txBody>
          <a:bodyPr wrap="square">
            <a:spAutoFit/>
          </a:bodyPr>
          <a:lstStyle/>
          <a:p>
            <a:r>
              <a:rPr lang="en-US" sz="2000" dirty="0">
                <a:solidFill>
                  <a:srgbClr val="267111"/>
                </a:solidFill>
                <a:latin typeface="Agency FB" panose="020B0503020202020204" pitchFamily="34" charset="0"/>
              </a:rPr>
              <a:t>Variety of roads</a:t>
            </a:r>
            <a:endParaRPr lang="en-IN" sz="2000" dirty="0">
              <a:solidFill>
                <a:srgbClr val="267111"/>
              </a:solidFill>
            </a:endParaRPr>
          </a:p>
        </p:txBody>
      </p:sp>
      <p:sp>
        <p:nvSpPr>
          <p:cNvPr id="35" name="Rectangle 34">
            <a:extLst>
              <a:ext uri="{FF2B5EF4-FFF2-40B4-BE49-F238E27FC236}">
                <a16:creationId xmlns:a16="http://schemas.microsoft.com/office/drawing/2014/main" id="{9BEE313E-4212-4F65-A76C-CF6AB7399147}"/>
              </a:ext>
            </a:extLst>
          </p:cNvPr>
          <p:cNvSpPr/>
          <p:nvPr/>
        </p:nvSpPr>
        <p:spPr>
          <a:xfrm>
            <a:off x="2051720" y="4356972"/>
            <a:ext cx="1008112" cy="400110"/>
          </a:xfrm>
          <a:prstGeom prst="rect">
            <a:avLst/>
          </a:prstGeom>
        </p:spPr>
        <p:txBody>
          <a:bodyPr wrap="square">
            <a:spAutoFit/>
          </a:bodyPr>
          <a:lstStyle/>
          <a:p>
            <a:r>
              <a:rPr lang="en-US" sz="2000" dirty="0">
                <a:solidFill>
                  <a:srgbClr val="267111"/>
                </a:solidFill>
                <a:latin typeface="Agency FB" panose="020B0503020202020204" pitchFamily="34" charset="0"/>
              </a:rPr>
              <a:t>Traffic </a:t>
            </a:r>
            <a:endParaRPr lang="en-IN" sz="2000" dirty="0">
              <a:solidFill>
                <a:srgbClr val="267111"/>
              </a:solidFill>
            </a:endParaRPr>
          </a:p>
        </p:txBody>
      </p:sp>
      <p:sp>
        <p:nvSpPr>
          <p:cNvPr id="36" name="Rectangle 35">
            <a:extLst>
              <a:ext uri="{FF2B5EF4-FFF2-40B4-BE49-F238E27FC236}">
                <a16:creationId xmlns:a16="http://schemas.microsoft.com/office/drawing/2014/main" id="{33F91A21-4D17-4745-8F19-879BAFD52259}"/>
              </a:ext>
            </a:extLst>
          </p:cNvPr>
          <p:cNvSpPr/>
          <p:nvPr/>
        </p:nvSpPr>
        <p:spPr>
          <a:xfrm>
            <a:off x="2051720" y="4685074"/>
            <a:ext cx="2808312" cy="400110"/>
          </a:xfrm>
          <a:prstGeom prst="rect">
            <a:avLst/>
          </a:prstGeom>
        </p:spPr>
        <p:txBody>
          <a:bodyPr wrap="square">
            <a:spAutoFit/>
          </a:bodyPr>
          <a:lstStyle/>
          <a:p>
            <a:r>
              <a:rPr lang="en-US" sz="2000" dirty="0">
                <a:solidFill>
                  <a:srgbClr val="267111"/>
                </a:solidFill>
                <a:latin typeface="Agency FB" panose="020B0503020202020204" pitchFamily="34" charset="0"/>
              </a:rPr>
              <a:t>Different types of passengers</a:t>
            </a:r>
            <a:endParaRPr lang="en-IN" sz="2000" dirty="0">
              <a:solidFill>
                <a:srgbClr val="267111"/>
              </a:solidFill>
            </a:endParaRPr>
          </a:p>
        </p:txBody>
      </p:sp>
      <p:sp>
        <p:nvSpPr>
          <p:cNvPr id="37" name="Rectangle 36">
            <a:extLst>
              <a:ext uri="{FF2B5EF4-FFF2-40B4-BE49-F238E27FC236}">
                <a16:creationId xmlns:a16="http://schemas.microsoft.com/office/drawing/2014/main" id="{963952A4-0366-45C6-910E-4C29CB339A89}"/>
              </a:ext>
            </a:extLst>
          </p:cNvPr>
          <p:cNvSpPr/>
          <p:nvPr/>
        </p:nvSpPr>
        <p:spPr>
          <a:xfrm>
            <a:off x="6156176" y="4282643"/>
            <a:ext cx="1008112" cy="400110"/>
          </a:xfrm>
          <a:prstGeom prst="rect">
            <a:avLst/>
          </a:prstGeom>
        </p:spPr>
        <p:txBody>
          <a:bodyPr wrap="square">
            <a:spAutoFit/>
          </a:bodyPr>
          <a:lstStyle/>
          <a:p>
            <a:r>
              <a:rPr lang="en-US" sz="2000" dirty="0">
                <a:solidFill>
                  <a:srgbClr val="267111"/>
                </a:solidFill>
                <a:latin typeface="Agency FB" panose="020B0503020202020204" pitchFamily="34" charset="0"/>
              </a:rPr>
              <a:t>GPS</a:t>
            </a:r>
            <a:endParaRPr lang="en-IN" sz="2000" dirty="0">
              <a:solidFill>
                <a:srgbClr val="267111"/>
              </a:solidFill>
            </a:endParaRPr>
          </a:p>
        </p:txBody>
      </p:sp>
      <p:sp>
        <p:nvSpPr>
          <p:cNvPr id="38" name="Rectangle 37">
            <a:extLst>
              <a:ext uri="{FF2B5EF4-FFF2-40B4-BE49-F238E27FC236}">
                <a16:creationId xmlns:a16="http://schemas.microsoft.com/office/drawing/2014/main" id="{D674A61C-2303-4ACB-9A53-6330B5A14765}"/>
              </a:ext>
            </a:extLst>
          </p:cNvPr>
          <p:cNvSpPr/>
          <p:nvPr/>
        </p:nvSpPr>
        <p:spPr>
          <a:xfrm>
            <a:off x="6156176" y="4610745"/>
            <a:ext cx="1224136" cy="400110"/>
          </a:xfrm>
          <a:prstGeom prst="rect">
            <a:avLst/>
          </a:prstGeom>
        </p:spPr>
        <p:txBody>
          <a:bodyPr wrap="square">
            <a:spAutoFit/>
          </a:bodyPr>
          <a:lstStyle/>
          <a:p>
            <a:r>
              <a:rPr lang="en-US" sz="2000" dirty="0">
                <a:solidFill>
                  <a:srgbClr val="267111"/>
                </a:solidFill>
                <a:latin typeface="Agency FB" panose="020B0503020202020204" pitchFamily="34" charset="0"/>
              </a:rPr>
              <a:t>IR sensors</a:t>
            </a:r>
            <a:endParaRPr lang="en-IN" sz="2000" dirty="0">
              <a:solidFill>
                <a:srgbClr val="267111"/>
              </a:solidFill>
            </a:endParaRPr>
          </a:p>
        </p:txBody>
      </p:sp>
      <p:sp>
        <p:nvSpPr>
          <p:cNvPr id="39" name="Rectangle 38">
            <a:extLst>
              <a:ext uri="{FF2B5EF4-FFF2-40B4-BE49-F238E27FC236}">
                <a16:creationId xmlns:a16="http://schemas.microsoft.com/office/drawing/2014/main" id="{F8222869-BAE7-47F5-9720-7255CC00DD30}"/>
              </a:ext>
            </a:extLst>
          </p:cNvPr>
          <p:cNvSpPr/>
          <p:nvPr/>
        </p:nvSpPr>
        <p:spPr>
          <a:xfrm>
            <a:off x="6156176" y="2636912"/>
            <a:ext cx="2952328" cy="400110"/>
          </a:xfrm>
          <a:prstGeom prst="rect">
            <a:avLst/>
          </a:prstGeom>
        </p:spPr>
        <p:txBody>
          <a:bodyPr wrap="square">
            <a:spAutoFit/>
          </a:bodyPr>
          <a:lstStyle/>
          <a:p>
            <a:r>
              <a:rPr lang="en-US" sz="2000" dirty="0">
                <a:solidFill>
                  <a:srgbClr val="267111"/>
                </a:solidFill>
                <a:latin typeface="Agency FB" panose="020B0503020202020204" pitchFamily="34" charset="0"/>
              </a:rPr>
              <a:t>Accelerators</a:t>
            </a:r>
            <a:endParaRPr lang="en-IN" sz="2000" dirty="0">
              <a:solidFill>
                <a:srgbClr val="267111"/>
              </a:solidFill>
            </a:endParaRPr>
          </a:p>
        </p:txBody>
      </p:sp>
      <p:sp>
        <p:nvSpPr>
          <p:cNvPr id="40" name="Rectangle 39">
            <a:extLst>
              <a:ext uri="{FF2B5EF4-FFF2-40B4-BE49-F238E27FC236}">
                <a16:creationId xmlns:a16="http://schemas.microsoft.com/office/drawing/2014/main" id="{2579E7D4-891F-43C8-8F01-3DEF699B99F9}"/>
              </a:ext>
            </a:extLst>
          </p:cNvPr>
          <p:cNvSpPr/>
          <p:nvPr/>
        </p:nvSpPr>
        <p:spPr>
          <a:xfrm>
            <a:off x="6194322" y="3046817"/>
            <a:ext cx="1690046" cy="400110"/>
          </a:xfrm>
          <a:prstGeom prst="rect">
            <a:avLst/>
          </a:prstGeom>
        </p:spPr>
        <p:txBody>
          <a:bodyPr wrap="square">
            <a:spAutoFit/>
          </a:bodyPr>
          <a:lstStyle/>
          <a:p>
            <a:r>
              <a:rPr lang="en-US" sz="2000" dirty="0">
                <a:solidFill>
                  <a:srgbClr val="267111"/>
                </a:solidFill>
                <a:latin typeface="Agency FB" panose="020B0503020202020204" pitchFamily="34" charset="0"/>
              </a:rPr>
              <a:t>Steering &amp; brakes</a:t>
            </a:r>
            <a:endParaRPr lang="en-IN" sz="2000" dirty="0">
              <a:solidFill>
                <a:srgbClr val="267111"/>
              </a:solidFill>
            </a:endParaRPr>
          </a:p>
        </p:txBody>
      </p:sp>
      <p:sp>
        <p:nvSpPr>
          <p:cNvPr id="41" name="Rectangle 40">
            <a:extLst>
              <a:ext uri="{FF2B5EF4-FFF2-40B4-BE49-F238E27FC236}">
                <a16:creationId xmlns:a16="http://schemas.microsoft.com/office/drawing/2014/main" id="{A5209E6B-6E02-455B-ACA5-B1234922F94B}"/>
              </a:ext>
            </a:extLst>
          </p:cNvPr>
          <p:cNvSpPr/>
          <p:nvPr/>
        </p:nvSpPr>
        <p:spPr>
          <a:xfrm>
            <a:off x="6156176" y="3933056"/>
            <a:ext cx="2952328" cy="400110"/>
          </a:xfrm>
          <a:prstGeom prst="rect">
            <a:avLst/>
          </a:prstGeom>
        </p:spPr>
        <p:txBody>
          <a:bodyPr wrap="square">
            <a:spAutoFit/>
          </a:bodyPr>
          <a:lstStyle/>
          <a:p>
            <a:r>
              <a:rPr lang="en-US" sz="2000" dirty="0">
                <a:solidFill>
                  <a:srgbClr val="267111"/>
                </a:solidFill>
                <a:latin typeface="Agency FB" panose="020B0503020202020204" pitchFamily="34" charset="0"/>
              </a:rPr>
              <a:t>Camera</a:t>
            </a:r>
            <a:endParaRPr lang="en-IN" sz="2000" dirty="0">
              <a:solidFill>
                <a:srgbClr val="267111"/>
              </a:solidFill>
            </a:endParaRPr>
          </a:p>
        </p:txBody>
      </p:sp>
    </p:spTree>
    <p:extLst>
      <p:ext uri="{BB962C8B-B14F-4D97-AF65-F5344CB8AC3E}">
        <p14:creationId xmlns:p14="http://schemas.microsoft.com/office/powerpoint/2010/main" val="791820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4"/>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6"/>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9"/>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40"/>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41"/>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37"/>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3" grpId="0"/>
      <p:bldP spid="26" grpId="0"/>
      <p:bldP spid="27" grpId="0"/>
      <p:bldP spid="28" grpId="0"/>
      <p:bldP spid="29" grpId="0"/>
      <p:bldP spid="30" grpId="0"/>
      <p:bldP spid="32" grpId="0"/>
      <p:bldP spid="33" grpId="0"/>
      <p:bldP spid="34" grpId="0"/>
      <p:bldP spid="35" grpId="0"/>
      <p:bldP spid="36" grpId="0"/>
      <p:bldP spid="37" grpId="0"/>
      <p:bldP spid="38" grpId="0"/>
      <p:bldP spid="39" grpId="0"/>
      <p:bldP spid="40" grpId="0"/>
      <p:bldP spid="4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690639" y="188640"/>
            <a:ext cx="3191899" cy="584775"/>
          </a:xfrm>
          <a:prstGeom prst="rect">
            <a:avLst/>
          </a:prstGeom>
        </p:spPr>
        <p:txBody>
          <a:bodyPr wrap="none">
            <a:spAutoFit/>
          </a:bodyPr>
          <a:lstStyle/>
          <a:p>
            <a:pPr algn="ctr"/>
            <a:r>
              <a:rPr lang="en-US" sz="3200" dirty="0">
                <a:solidFill>
                  <a:srgbClr val="7030A0"/>
                </a:solidFill>
                <a:latin typeface="Agency FB" panose="020B0503020202020204" pitchFamily="34" charset="0"/>
              </a:rPr>
              <a:t>Unit 1 Introduction to AI</a:t>
            </a:r>
            <a:endParaRPr lang="en-IN" sz="3200" dirty="0">
              <a:solidFill>
                <a:srgbClr val="7030A0"/>
              </a:solidFill>
              <a:latin typeface="Agency FB" panose="020B0503020202020204" pitchFamily="34" charset="0"/>
            </a:endParaRPr>
          </a:p>
        </p:txBody>
      </p:sp>
      <p:sp>
        <p:nvSpPr>
          <p:cNvPr id="6" name="Rectangle 5"/>
          <p:cNvSpPr/>
          <p:nvPr/>
        </p:nvSpPr>
        <p:spPr>
          <a:xfrm>
            <a:off x="6300192" y="188640"/>
            <a:ext cx="2228495" cy="523220"/>
          </a:xfrm>
          <a:prstGeom prst="rect">
            <a:avLst/>
          </a:prstGeom>
        </p:spPr>
        <p:txBody>
          <a:bodyPr wrap="none">
            <a:spAutoFit/>
          </a:bodyPr>
          <a:lstStyle/>
          <a:p>
            <a:r>
              <a:rPr lang="en-US" sz="2800" dirty="0">
                <a:solidFill>
                  <a:srgbClr val="7030A0"/>
                </a:solidFill>
                <a:latin typeface="Agency FB" panose="020B0503020202020204" pitchFamily="34" charset="0"/>
              </a:rPr>
              <a:t>[Intelligent Agent]</a:t>
            </a:r>
            <a:endParaRPr lang="en-IN" sz="2800" dirty="0"/>
          </a:p>
        </p:txBody>
      </p:sp>
      <p:sp>
        <p:nvSpPr>
          <p:cNvPr id="8" name="Rectangle 7"/>
          <p:cNvSpPr/>
          <p:nvPr/>
        </p:nvSpPr>
        <p:spPr>
          <a:xfrm>
            <a:off x="3347864" y="836712"/>
            <a:ext cx="2952328" cy="461665"/>
          </a:xfrm>
          <a:prstGeom prst="rect">
            <a:avLst/>
          </a:prstGeom>
        </p:spPr>
        <p:txBody>
          <a:bodyPr wrap="square">
            <a:spAutoFit/>
          </a:bodyPr>
          <a:lstStyle/>
          <a:p>
            <a:r>
              <a:rPr lang="en-US" sz="2400" dirty="0">
                <a:solidFill>
                  <a:srgbClr val="267111"/>
                </a:solidFill>
                <a:latin typeface="Agency FB" panose="020B0503020202020204" pitchFamily="34" charset="0"/>
              </a:rPr>
              <a:t>Medical Diagnostic System</a:t>
            </a:r>
            <a:endParaRPr lang="en-IN" sz="2400" dirty="0">
              <a:solidFill>
                <a:srgbClr val="267111"/>
              </a:solidFill>
            </a:endParaRPr>
          </a:p>
        </p:txBody>
      </p:sp>
      <p:sp>
        <p:nvSpPr>
          <p:cNvPr id="10" name="Rectangle 9">
            <a:extLst>
              <a:ext uri="{FF2B5EF4-FFF2-40B4-BE49-F238E27FC236}">
                <a16:creationId xmlns:a16="http://schemas.microsoft.com/office/drawing/2014/main" id="{7E84DFF5-575F-498F-A1A3-A901D50FBA3C}"/>
              </a:ext>
            </a:extLst>
          </p:cNvPr>
          <p:cNvSpPr/>
          <p:nvPr/>
        </p:nvSpPr>
        <p:spPr>
          <a:xfrm>
            <a:off x="3779912" y="1239143"/>
            <a:ext cx="2232248" cy="461665"/>
          </a:xfrm>
          <a:prstGeom prst="rect">
            <a:avLst/>
          </a:prstGeom>
        </p:spPr>
        <p:txBody>
          <a:bodyPr wrap="square">
            <a:spAutoFit/>
          </a:bodyPr>
          <a:lstStyle/>
          <a:p>
            <a:r>
              <a:rPr lang="en-US" sz="2400" dirty="0">
                <a:solidFill>
                  <a:srgbClr val="FF0000"/>
                </a:solidFill>
                <a:latin typeface="Agency FB" panose="020B0503020202020204" pitchFamily="34" charset="0"/>
              </a:rPr>
              <a:t>PEAS representation</a:t>
            </a:r>
            <a:endParaRPr lang="en-IN" sz="2400" dirty="0">
              <a:solidFill>
                <a:srgbClr val="FF0000"/>
              </a:solidFill>
            </a:endParaRPr>
          </a:p>
        </p:txBody>
      </p:sp>
      <p:sp>
        <p:nvSpPr>
          <p:cNvPr id="11" name="Rectangle 10">
            <a:extLst>
              <a:ext uri="{FF2B5EF4-FFF2-40B4-BE49-F238E27FC236}">
                <a16:creationId xmlns:a16="http://schemas.microsoft.com/office/drawing/2014/main" id="{9BBB4EE1-7730-494F-AD9C-660441B13E6B}"/>
              </a:ext>
            </a:extLst>
          </p:cNvPr>
          <p:cNvSpPr/>
          <p:nvPr/>
        </p:nvSpPr>
        <p:spPr>
          <a:xfrm>
            <a:off x="1665652" y="1628800"/>
            <a:ext cx="2042252" cy="400110"/>
          </a:xfrm>
          <a:prstGeom prst="rect">
            <a:avLst/>
          </a:prstGeom>
        </p:spPr>
        <p:txBody>
          <a:bodyPr wrap="square">
            <a:spAutoFit/>
          </a:bodyPr>
          <a:lstStyle/>
          <a:p>
            <a:r>
              <a:rPr lang="en-US" sz="2000" dirty="0">
                <a:solidFill>
                  <a:srgbClr val="0070C0"/>
                </a:solidFill>
                <a:latin typeface="Agency FB" panose="020B0503020202020204" pitchFamily="34" charset="0"/>
              </a:rPr>
              <a:t>Performance Measure</a:t>
            </a:r>
          </a:p>
        </p:txBody>
      </p:sp>
      <p:sp>
        <p:nvSpPr>
          <p:cNvPr id="12" name="Rectangle 11">
            <a:extLst>
              <a:ext uri="{FF2B5EF4-FFF2-40B4-BE49-F238E27FC236}">
                <a16:creationId xmlns:a16="http://schemas.microsoft.com/office/drawing/2014/main" id="{1A4CA980-5B70-4402-9FC6-F3EF2D11452F}"/>
              </a:ext>
            </a:extLst>
          </p:cNvPr>
          <p:cNvSpPr/>
          <p:nvPr/>
        </p:nvSpPr>
        <p:spPr>
          <a:xfrm>
            <a:off x="1619672" y="3532946"/>
            <a:ext cx="1224136" cy="400110"/>
          </a:xfrm>
          <a:prstGeom prst="rect">
            <a:avLst/>
          </a:prstGeom>
        </p:spPr>
        <p:txBody>
          <a:bodyPr wrap="square">
            <a:spAutoFit/>
          </a:bodyPr>
          <a:lstStyle/>
          <a:p>
            <a:r>
              <a:rPr lang="en-US" sz="2000" dirty="0">
                <a:solidFill>
                  <a:srgbClr val="0070C0"/>
                </a:solidFill>
                <a:latin typeface="Agency FB" panose="020B0503020202020204" pitchFamily="34" charset="0"/>
              </a:rPr>
              <a:t>Environment</a:t>
            </a:r>
          </a:p>
        </p:txBody>
      </p:sp>
      <p:sp>
        <p:nvSpPr>
          <p:cNvPr id="13" name="Rectangle 12">
            <a:extLst>
              <a:ext uri="{FF2B5EF4-FFF2-40B4-BE49-F238E27FC236}">
                <a16:creationId xmlns:a16="http://schemas.microsoft.com/office/drawing/2014/main" id="{76435E72-C46C-44CD-A3A8-37718EED237D}"/>
              </a:ext>
            </a:extLst>
          </p:cNvPr>
          <p:cNvSpPr/>
          <p:nvPr/>
        </p:nvSpPr>
        <p:spPr>
          <a:xfrm>
            <a:off x="5724128" y="1628800"/>
            <a:ext cx="1034140" cy="400110"/>
          </a:xfrm>
          <a:prstGeom prst="rect">
            <a:avLst/>
          </a:prstGeom>
        </p:spPr>
        <p:txBody>
          <a:bodyPr wrap="square">
            <a:spAutoFit/>
          </a:bodyPr>
          <a:lstStyle/>
          <a:p>
            <a:r>
              <a:rPr lang="en-US" sz="2000" dirty="0">
                <a:solidFill>
                  <a:srgbClr val="0070C0"/>
                </a:solidFill>
                <a:latin typeface="Agency FB" panose="020B0503020202020204" pitchFamily="34" charset="0"/>
              </a:rPr>
              <a:t>Actuators</a:t>
            </a:r>
          </a:p>
        </p:txBody>
      </p:sp>
      <p:sp>
        <p:nvSpPr>
          <p:cNvPr id="14" name="Rectangle 13">
            <a:extLst>
              <a:ext uri="{FF2B5EF4-FFF2-40B4-BE49-F238E27FC236}">
                <a16:creationId xmlns:a16="http://schemas.microsoft.com/office/drawing/2014/main" id="{E1A33690-5CC8-403F-95EE-9410C828DB58}"/>
              </a:ext>
            </a:extLst>
          </p:cNvPr>
          <p:cNvSpPr/>
          <p:nvPr/>
        </p:nvSpPr>
        <p:spPr>
          <a:xfrm>
            <a:off x="5724128" y="3460938"/>
            <a:ext cx="904518" cy="400110"/>
          </a:xfrm>
          <a:prstGeom prst="rect">
            <a:avLst/>
          </a:prstGeom>
        </p:spPr>
        <p:txBody>
          <a:bodyPr wrap="square">
            <a:spAutoFit/>
          </a:bodyPr>
          <a:lstStyle/>
          <a:p>
            <a:r>
              <a:rPr lang="en-US" sz="2000" dirty="0">
                <a:solidFill>
                  <a:srgbClr val="0070C0"/>
                </a:solidFill>
                <a:latin typeface="Agency FB" panose="020B0503020202020204" pitchFamily="34" charset="0"/>
              </a:rPr>
              <a:t>Sensors</a:t>
            </a:r>
          </a:p>
        </p:txBody>
      </p:sp>
      <p:sp>
        <p:nvSpPr>
          <p:cNvPr id="15" name="Rectangle 14">
            <a:extLst>
              <a:ext uri="{FF2B5EF4-FFF2-40B4-BE49-F238E27FC236}">
                <a16:creationId xmlns:a16="http://schemas.microsoft.com/office/drawing/2014/main" id="{35EA8BB5-B61F-4D16-8367-7D8C4E687B50}"/>
              </a:ext>
            </a:extLst>
          </p:cNvPr>
          <p:cNvSpPr/>
          <p:nvPr/>
        </p:nvSpPr>
        <p:spPr>
          <a:xfrm>
            <a:off x="2051720" y="1988840"/>
            <a:ext cx="2952328" cy="400110"/>
          </a:xfrm>
          <a:prstGeom prst="rect">
            <a:avLst/>
          </a:prstGeom>
        </p:spPr>
        <p:txBody>
          <a:bodyPr wrap="square">
            <a:spAutoFit/>
          </a:bodyPr>
          <a:lstStyle/>
          <a:p>
            <a:r>
              <a:rPr lang="en-US" sz="2000" dirty="0">
                <a:solidFill>
                  <a:srgbClr val="267111"/>
                </a:solidFill>
                <a:latin typeface="Agency FB" panose="020B0503020202020204" pitchFamily="34" charset="0"/>
              </a:rPr>
              <a:t>Proper Diagnosis of disease</a:t>
            </a:r>
            <a:endParaRPr lang="en-IN" sz="2000" dirty="0">
              <a:solidFill>
                <a:srgbClr val="267111"/>
              </a:solidFill>
            </a:endParaRPr>
          </a:p>
        </p:txBody>
      </p:sp>
      <p:sp>
        <p:nvSpPr>
          <p:cNvPr id="16" name="Rectangle 15">
            <a:extLst>
              <a:ext uri="{FF2B5EF4-FFF2-40B4-BE49-F238E27FC236}">
                <a16:creationId xmlns:a16="http://schemas.microsoft.com/office/drawing/2014/main" id="{B8BD02FE-9826-4F4C-BF85-0DC5640557B0}"/>
              </a:ext>
            </a:extLst>
          </p:cNvPr>
          <p:cNvSpPr/>
          <p:nvPr/>
        </p:nvSpPr>
        <p:spPr>
          <a:xfrm>
            <a:off x="2051720" y="2338427"/>
            <a:ext cx="2952328" cy="400110"/>
          </a:xfrm>
          <a:prstGeom prst="rect">
            <a:avLst/>
          </a:prstGeom>
        </p:spPr>
        <p:txBody>
          <a:bodyPr wrap="square">
            <a:spAutoFit/>
          </a:bodyPr>
          <a:lstStyle/>
          <a:p>
            <a:r>
              <a:rPr lang="en-US" sz="2000" dirty="0">
                <a:solidFill>
                  <a:srgbClr val="267111"/>
                </a:solidFill>
                <a:latin typeface="Agency FB" panose="020B0503020202020204" pitchFamily="34" charset="0"/>
              </a:rPr>
              <a:t>Accurate Medicinal Prescription</a:t>
            </a:r>
            <a:endParaRPr lang="en-IN" sz="2000" dirty="0">
              <a:solidFill>
                <a:srgbClr val="267111"/>
              </a:solidFill>
            </a:endParaRPr>
          </a:p>
        </p:txBody>
      </p:sp>
      <p:sp>
        <p:nvSpPr>
          <p:cNvPr id="17" name="Rectangle 16">
            <a:extLst>
              <a:ext uri="{FF2B5EF4-FFF2-40B4-BE49-F238E27FC236}">
                <a16:creationId xmlns:a16="http://schemas.microsoft.com/office/drawing/2014/main" id="{AE3D378E-F330-4053-8427-41E52899AAC8}"/>
              </a:ext>
            </a:extLst>
          </p:cNvPr>
          <p:cNvSpPr/>
          <p:nvPr/>
        </p:nvSpPr>
        <p:spPr>
          <a:xfrm>
            <a:off x="2051720" y="2666529"/>
            <a:ext cx="1982362" cy="400110"/>
          </a:xfrm>
          <a:prstGeom prst="rect">
            <a:avLst/>
          </a:prstGeom>
        </p:spPr>
        <p:txBody>
          <a:bodyPr wrap="square">
            <a:spAutoFit/>
          </a:bodyPr>
          <a:lstStyle/>
          <a:p>
            <a:r>
              <a:rPr lang="en-US" sz="2000" dirty="0">
                <a:solidFill>
                  <a:srgbClr val="267111"/>
                </a:solidFill>
                <a:latin typeface="Agency FB" panose="020B0503020202020204" pitchFamily="34" charset="0"/>
              </a:rPr>
              <a:t>Useful advice</a:t>
            </a:r>
            <a:endParaRPr lang="en-IN" sz="2000" dirty="0">
              <a:solidFill>
                <a:srgbClr val="267111"/>
              </a:solidFill>
            </a:endParaRPr>
          </a:p>
        </p:txBody>
      </p:sp>
      <p:sp>
        <p:nvSpPr>
          <p:cNvPr id="18" name="Rectangle 17">
            <a:extLst>
              <a:ext uri="{FF2B5EF4-FFF2-40B4-BE49-F238E27FC236}">
                <a16:creationId xmlns:a16="http://schemas.microsoft.com/office/drawing/2014/main" id="{46EC82B6-4191-46D4-8591-EB69FAA7AEC2}"/>
              </a:ext>
            </a:extLst>
          </p:cNvPr>
          <p:cNvSpPr/>
          <p:nvPr/>
        </p:nvSpPr>
        <p:spPr>
          <a:xfrm>
            <a:off x="2051720" y="3935377"/>
            <a:ext cx="2952328" cy="400110"/>
          </a:xfrm>
          <a:prstGeom prst="rect">
            <a:avLst/>
          </a:prstGeom>
        </p:spPr>
        <p:txBody>
          <a:bodyPr wrap="square">
            <a:spAutoFit/>
          </a:bodyPr>
          <a:lstStyle/>
          <a:p>
            <a:r>
              <a:rPr lang="en-US" sz="2000" dirty="0">
                <a:solidFill>
                  <a:srgbClr val="267111"/>
                </a:solidFill>
                <a:latin typeface="Agency FB" panose="020B0503020202020204" pitchFamily="34" charset="0"/>
              </a:rPr>
              <a:t>Patients</a:t>
            </a:r>
            <a:endParaRPr lang="en-IN" sz="2000" dirty="0">
              <a:solidFill>
                <a:srgbClr val="267111"/>
              </a:solidFill>
            </a:endParaRPr>
          </a:p>
        </p:txBody>
      </p:sp>
      <p:sp>
        <p:nvSpPr>
          <p:cNvPr id="19" name="Rectangle 18">
            <a:extLst>
              <a:ext uri="{FF2B5EF4-FFF2-40B4-BE49-F238E27FC236}">
                <a16:creationId xmlns:a16="http://schemas.microsoft.com/office/drawing/2014/main" id="{B3925EDF-9082-4F3A-92C1-FB88CF69AD60}"/>
              </a:ext>
            </a:extLst>
          </p:cNvPr>
          <p:cNvSpPr/>
          <p:nvPr/>
        </p:nvSpPr>
        <p:spPr>
          <a:xfrm>
            <a:off x="2051720" y="4284964"/>
            <a:ext cx="1440160" cy="400110"/>
          </a:xfrm>
          <a:prstGeom prst="rect">
            <a:avLst/>
          </a:prstGeom>
        </p:spPr>
        <p:txBody>
          <a:bodyPr wrap="square">
            <a:spAutoFit/>
          </a:bodyPr>
          <a:lstStyle/>
          <a:p>
            <a:r>
              <a:rPr lang="en-US" sz="2000" dirty="0">
                <a:solidFill>
                  <a:srgbClr val="267111"/>
                </a:solidFill>
                <a:latin typeface="Agency FB" panose="020B0503020202020204" pitchFamily="34" charset="0"/>
              </a:rPr>
              <a:t>Hospital Staff </a:t>
            </a:r>
            <a:endParaRPr lang="en-IN" sz="2000" dirty="0">
              <a:solidFill>
                <a:srgbClr val="267111"/>
              </a:solidFill>
            </a:endParaRPr>
          </a:p>
        </p:txBody>
      </p:sp>
      <p:sp>
        <p:nvSpPr>
          <p:cNvPr id="21" name="Rectangle 20">
            <a:extLst>
              <a:ext uri="{FF2B5EF4-FFF2-40B4-BE49-F238E27FC236}">
                <a16:creationId xmlns:a16="http://schemas.microsoft.com/office/drawing/2014/main" id="{360D81B7-624B-4E4E-9018-A215DC824EFE}"/>
              </a:ext>
            </a:extLst>
          </p:cNvPr>
          <p:cNvSpPr/>
          <p:nvPr/>
        </p:nvSpPr>
        <p:spPr>
          <a:xfrm>
            <a:off x="6156176" y="4007385"/>
            <a:ext cx="2952328" cy="400110"/>
          </a:xfrm>
          <a:prstGeom prst="rect">
            <a:avLst/>
          </a:prstGeom>
        </p:spPr>
        <p:txBody>
          <a:bodyPr wrap="square">
            <a:spAutoFit/>
          </a:bodyPr>
          <a:lstStyle/>
          <a:p>
            <a:r>
              <a:rPr lang="en-US" sz="2000" dirty="0">
                <a:solidFill>
                  <a:srgbClr val="267111"/>
                </a:solidFill>
                <a:latin typeface="Agency FB" panose="020B0503020202020204" pitchFamily="34" charset="0"/>
              </a:rPr>
              <a:t>Keyboard</a:t>
            </a:r>
            <a:endParaRPr lang="en-IN" sz="2000" dirty="0">
              <a:solidFill>
                <a:srgbClr val="267111"/>
              </a:solidFill>
            </a:endParaRPr>
          </a:p>
        </p:txBody>
      </p:sp>
      <p:sp>
        <p:nvSpPr>
          <p:cNvPr id="22" name="Rectangle 21">
            <a:extLst>
              <a:ext uri="{FF2B5EF4-FFF2-40B4-BE49-F238E27FC236}">
                <a16:creationId xmlns:a16="http://schemas.microsoft.com/office/drawing/2014/main" id="{E76B5335-B95C-4AD3-B9C0-8C170F9A4F08}"/>
              </a:ext>
            </a:extLst>
          </p:cNvPr>
          <p:cNvSpPr/>
          <p:nvPr/>
        </p:nvSpPr>
        <p:spPr>
          <a:xfrm>
            <a:off x="6164826" y="4336026"/>
            <a:ext cx="2223598" cy="400110"/>
          </a:xfrm>
          <a:prstGeom prst="rect">
            <a:avLst/>
          </a:prstGeom>
        </p:spPr>
        <p:txBody>
          <a:bodyPr wrap="square">
            <a:spAutoFit/>
          </a:bodyPr>
          <a:lstStyle/>
          <a:p>
            <a:r>
              <a:rPr lang="en-US" sz="2000" dirty="0">
                <a:solidFill>
                  <a:srgbClr val="267111"/>
                </a:solidFill>
                <a:latin typeface="Agency FB" panose="020B0503020202020204" pitchFamily="34" charset="0"/>
              </a:rPr>
              <a:t>(To enter symptoms)</a:t>
            </a:r>
            <a:endParaRPr lang="en-IN" sz="2000" dirty="0">
              <a:solidFill>
                <a:srgbClr val="267111"/>
              </a:solidFill>
            </a:endParaRPr>
          </a:p>
        </p:txBody>
      </p:sp>
      <p:sp>
        <p:nvSpPr>
          <p:cNvPr id="24" name="Rectangle 23">
            <a:extLst>
              <a:ext uri="{FF2B5EF4-FFF2-40B4-BE49-F238E27FC236}">
                <a16:creationId xmlns:a16="http://schemas.microsoft.com/office/drawing/2014/main" id="{8B3EE749-CC7B-4427-A522-ED3799BBD804}"/>
              </a:ext>
            </a:extLst>
          </p:cNvPr>
          <p:cNvSpPr/>
          <p:nvPr/>
        </p:nvSpPr>
        <p:spPr>
          <a:xfrm>
            <a:off x="6156176" y="1988840"/>
            <a:ext cx="2952328" cy="400110"/>
          </a:xfrm>
          <a:prstGeom prst="rect">
            <a:avLst/>
          </a:prstGeom>
        </p:spPr>
        <p:txBody>
          <a:bodyPr wrap="square">
            <a:spAutoFit/>
          </a:bodyPr>
          <a:lstStyle/>
          <a:p>
            <a:r>
              <a:rPr lang="en-US" sz="2000" dirty="0">
                <a:solidFill>
                  <a:srgbClr val="267111"/>
                </a:solidFill>
                <a:latin typeface="Agency FB" panose="020B0503020202020204" pitchFamily="34" charset="0"/>
              </a:rPr>
              <a:t>Screen display</a:t>
            </a:r>
            <a:endParaRPr lang="en-IN" sz="2000" dirty="0">
              <a:solidFill>
                <a:srgbClr val="267111"/>
              </a:solidFill>
            </a:endParaRPr>
          </a:p>
        </p:txBody>
      </p:sp>
      <p:sp>
        <p:nvSpPr>
          <p:cNvPr id="25" name="Rectangle 24">
            <a:extLst>
              <a:ext uri="{FF2B5EF4-FFF2-40B4-BE49-F238E27FC236}">
                <a16:creationId xmlns:a16="http://schemas.microsoft.com/office/drawing/2014/main" id="{29930487-05D0-4EB6-9F9C-2C5FFDC77C40}"/>
              </a:ext>
            </a:extLst>
          </p:cNvPr>
          <p:cNvSpPr/>
          <p:nvPr/>
        </p:nvSpPr>
        <p:spPr>
          <a:xfrm>
            <a:off x="5940152" y="2398745"/>
            <a:ext cx="3346230" cy="400110"/>
          </a:xfrm>
          <a:prstGeom prst="rect">
            <a:avLst/>
          </a:prstGeom>
        </p:spPr>
        <p:txBody>
          <a:bodyPr wrap="square">
            <a:spAutoFit/>
          </a:bodyPr>
          <a:lstStyle/>
          <a:p>
            <a:r>
              <a:rPr lang="en-US" sz="2000" dirty="0">
                <a:solidFill>
                  <a:srgbClr val="267111"/>
                </a:solidFill>
                <a:latin typeface="Agency FB" panose="020B0503020202020204" pitchFamily="34" charset="0"/>
              </a:rPr>
              <a:t>(Questions</a:t>
            </a:r>
            <a:r>
              <a:rPr lang="en-US" sz="2000" dirty="0">
                <a:solidFill>
                  <a:srgbClr val="267111"/>
                </a:solidFill>
                <a:latin typeface="Agency FB" panose="020B0503020202020204" pitchFamily="34" charset="0"/>
                <a:sym typeface="Wingdings" panose="05000000000000000000" pitchFamily="2" charset="2"/>
              </a:rPr>
              <a:t> Treatment  Advice</a:t>
            </a:r>
            <a:r>
              <a:rPr lang="en-US" sz="2000" dirty="0">
                <a:solidFill>
                  <a:srgbClr val="267111"/>
                </a:solidFill>
                <a:latin typeface="Agency FB" panose="020B0503020202020204" pitchFamily="34" charset="0"/>
              </a:rPr>
              <a:t>)</a:t>
            </a:r>
            <a:endParaRPr lang="en-IN" sz="2000" dirty="0">
              <a:solidFill>
                <a:srgbClr val="267111"/>
              </a:solidFill>
            </a:endParaRPr>
          </a:p>
        </p:txBody>
      </p:sp>
      <p:sp>
        <p:nvSpPr>
          <p:cNvPr id="31" name="Rectangle 30">
            <a:extLst>
              <a:ext uri="{FF2B5EF4-FFF2-40B4-BE49-F238E27FC236}">
                <a16:creationId xmlns:a16="http://schemas.microsoft.com/office/drawing/2014/main" id="{579213D7-42AD-46E6-AE6A-507E334580BE}"/>
              </a:ext>
            </a:extLst>
          </p:cNvPr>
          <p:cNvSpPr/>
          <p:nvPr/>
        </p:nvSpPr>
        <p:spPr>
          <a:xfrm>
            <a:off x="2051720" y="2996952"/>
            <a:ext cx="1982362" cy="400110"/>
          </a:xfrm>
          <a:prstGeom prst="rect">
            <a:avLst/>
          </a:prstGeom>
        </p:spPr>
        <p:txBody>
          <a:bodyPr wrap="square">
            <a:spAutoFit/>
          </a:bodyPr>
          <a:lstStyle/>
          <a:p>
            <a:r>
              <a:rPr lang="en-US" sz="2000" dirty="0">
                <a:solidFill>
                  <a:srgbClr val="267111"/>
                </a:solidFill>
                <a:latin typeface="Agency FB" panose="020B0503020202020204" pitchFamily="34" charset="0"/>
              </a:rPr>
              <a:t>Minimum Cost</a:t>
            </a:r>
            <a:endParaRPr lang="en-IN" sz="2000" dirty="0">
              <a:solidFill>
                <a:srgbClr val="267111"/>
              </a:solidFill>
            </a:endParaRPr>
          </a:p>
        </p:txBody>
      </p:sp>
    </p:spTree>
    <p:extLst>
      <p:ext uri="{BB962C8B-B14F-4D97-AF65-F5344CB8AC3E}">
        <p14:creationId xmlns:p14="http://schemas.microsoft.com/office/powerpoint/2010/main" val="19785148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8"/>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9"/>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4"/>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25"/>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1"/>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P spid="11" grpId="0"/>
      <p:bldP spid="12" grpId="0"/>
      <p:bldP spid="13" grpId="0"/>
      <p:bldP spid="14" grpId="0"/>
      <p:bldP spid="15" grpId="0"/>
      <p:bldP spid="16" grpId="0"/>
      <p:bldP spid="17" grpId="0"/>
      <p:bldP spid="18" grpId="0"/>
      <p:bldP spid="19" grpId="0"/>
      <p:bldP spid="21" grpId="0"/>
      <p:bldP spid="22" grpId="0"/>
      <p:bldP spid="24" grpId="0"/>
      <p:bldP spid="25" grpId="0"/>
      <p:bldP spid="3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690639" y="188640"/>
            <a:ext cx="3191899" cy="584775"/>
          </a:xfrm>
          <a:prstGeom prst="rect">
            <a:avLst/>
          </a:prstGeom>
        </p:spPr>
        <p:txBody>
          <a:bodyPr wrap="none">
            <a:spAutoFit/>
          </a:bodyPr>
          <a:lstStyle/>
          <a:p>
            <a:pPr algn="ctr"/>
            <a:r>
              <a:rPr lang="en-US" sz="3200" dirty="0">
                <a:solidFill>
                  <a:srgbClr val="7030A0"/>
                </a:solidFill>
                <a:latin typeface="Agency FB" panose="020B0503020202020204" pitchFamily="34" charset="0"/>
              </a:rPr>
              <a:t>Unit 1 Introduction to AI</a:t>
            </a:r>
            <a:endParaRPr lang="en-IN" sz="3200" dirty="0">
              <a:solidFill>
                <a:srgbClr val="7030A0"/>
              </a:solidFill>
              <a:latin typeface="Agency FB" panose="020B0503020202020204" pitchFamily="34" charset="0"/>
            </a:endParaRPr>
          </a:p>
        </p:txBody>
      </p:sp>
      <p:sp>
        <p:nvSpPr>
          <p:cNvPr id="6" name="Rectangle 5"/>
          <p:cNvSpPr/>
          <p:nvPr/>
        </p:nvSpPr>
        <p:spPr>
          <a:xfrm>
            <a:off x="6300192" y="188640"/>
            <a:ext cx="2228495" cy="523220"/>
          </a:xfrm>
          <a:prstGeom prst="rect">
            <a:avLst/>
          </a:prstGeom>
        </p:spPr>
        <p:txBody>
          <a:bodyPr wrap="none">
            <a:spAutoFit/>
          </a:bodyPr>
          <a:lstStyle/>
          <a:p>
            <a:r>
              <a:rPr lang="en-US" sz="2800" dirty="0">
                <a:solidFill>
                  <a:srgbClr val="7030A0"/>
                </a:solidFill>
                <a:latin typeface="Agency FB" panose="020B0503020202020204" pitchFamily="34" charset="0"/>
              </a:rPr>
              <a:t>[Intelligent Agent]</a:t>
            </a:r>
            <a:endParaRPr lang="en-IN" sz="2800" dirty="0"/>
          </a:p>
        </p:txBody>
      </p:sp>
      <p:sp>
        <p:nvSpPr>
          <p:cNvPr id="9" name="Rectangle 8">
            <a:extLst>
              <a:ext uri="{FF2B5EF4-FFF2-40B4-BE49-F238E27FC236}">
                <a16:creationId xmlns:a16="http://schemas.microsoft.com/office/drawing/2014/main" id="{DE8BB439-14C5-4C10-80BF-F3B3546D8FAC}"/>
              </a:ext>
            </a:extLst>
          </p:cNvPr>
          <p:cNvSpPr/>
          <p:nvPr/>
        </p:nvSpPr>
        <p:spPr>
          <a:xfrm>
            <a:off x="19075" y="620688"/>
            <a:ext cx="8509611" cy="523220"/>
          </a:xfrm>
          <a:prstGeom prst="rect">
            <a:avLst/>
          </a:prstGeom>
        </p:spPr>
        <p:txBody>
          <a:bodyPr wrap="square">
            <a:spAutoFit/>
          </a:bodyPr>
          <a:lstStyle/>
          <a:p>
            <a:r>
              <a:rPr lang="en-US" sz="2800" dirty="0">
                <a:solidFill>
                  <a:srgbClr val="7030A0"/>
                </a:solidFill>
                <a:latin typeface="Agency FB" panose="020B0503020202020204" pitchFamily="34" charset="0"/>
              </a:rPr>
              <a:t>                                             </a:t>
            </a:r>
            <a:r>
              <a:rPr lang="en-US" sz="2800" dirty="0">
                <a:solidFill>
                  <a:srgbClr val="C00000"/>
                </a:solidFill>
                <a:latin typeface="Agency FB" panose="020B0503020202020204" pitchFamily="34" charset="0"/>
              </a:rPr>
              <a:t>[1. </a:t>
            </a:r>
            <a:r>
              <a:rPr lang="en-US" altLang="en-US" sz="2800" dirty="0">
                <a:solidFill>
                  <a:srgbClr val="C00000"/>
                </a:solidFill>
                <a:latin typeface="Agency FB" panose="020B0503020202020204" pitchFamily="34" charset="0"/>
              </a:rPr>
              <a:t>Simple reflex Agent</a:t>
            </a:r>
            <a:r>
              <a:rPr lang="en-US" sz="2800" dirty="0">
                <a:solidFill>
                  <a:srgbClr val="C00000"/>
                </a:solidFill>
                <a:latin typeface="Agency FB" panose="020B0503020202020204" pitchFamily="34" charset="0"/>
              </a:rPr>
              <a:t>] In Nature</a:t>
            </a:r>
          </a:p>
        </p:txBody>
      </p:sp>
      <p:pic>
        <p:nvPicPr>
          <p:cNvPr id="10" name="Picture 2">
            <a:extLst>
              <a:ext uri="{FF2B5EF4-FFF2-40B4-BE49-F238E27FC236}">
                <a16:creationId xmlns:a16="http://schemas.microsoft.com/office/drawing/2014/main" id="{FF314B9F-22DD-401C-9F39-5E9560280A1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86200" y="2286000"/>
            <a:ext cx="1524000" cy="14732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1" name="Freeform 4">
            <a:extLst>
              <a:ext uri="{FF2B5EF4-FFF2-40B4-BE49-F238E27FC236}">
                <a16:creationId xmlns:a16="http://schemas.microsoft.com/office/drawing/2014/main" id="{89B1107C-93E9-4D2D-AFF8-B629D40D821A}"/>
              </a:ext>
            </a:extLst>
          </p:cNvPr>
          <p:cNvSpPr>
            <a:spLocks noChangeArrowheads="1"/>
          </p:cNvSpPr>
          <p:nvPr/>
        </p:nvSpPr>
        <p:spPr bwMode="auto">
          <a:xfrm>
            <a:off x="2133600" y="2590800"/>
            <a:ext cx="398463" cy="381000"/>
          </a:xfrm>
          <a:custGeom>
            <a:avLst/>
            <a:gdLst>
              <a:gd name="T0" fmla="*/ 2147483646 w 251"/>
              <a:gd name="T1" fmla="*/ 2147483646 h 240"/>
              <a:gd name="T2" fmla="*/ 2147483646 w 251"/>
              <a:gd name="T3" fmla="*/ 2147483646 h 240"/>
              <a:gd name="T4" fmla="*/ 2147483646 w 251"/>
              <a:gd name="T5" fmla="*/ 2147483646 h 240"/>
              <a:gd name="T6" fmla="*/ 2147483646 w 251"/>
              <a:gd name="T7" fmla="*/ 2147483646 h 240"/>
              <a:gd name="T8" fmla="*/ 2147483646 w 251"/>
              <a:gd name="T9" fmla="*/ 2147483646 h 240"/>
              <a:gd name="T10" fmla="*/ 2147483646 w 251"/>
              <a:gd name="T11" fmla="*/ 2147483646 h 240"/>
              <a:gd name="T12" fmla="*/ 2147483646 w 251"/>
              <a:gd name="T13" fmla="*/ 2147483646 h 240"/>
              <a:gd name="T14" fmla="*/ 2147483646 w 251"/>
              <a:gd name="T15" fmla="*/ 2147483646 h 240"/>
              <a:gd name="T16" fmla="*/ 2147483646 w 251"/>
              <a:gd name="T17" fmla="*/ 2147483646 h 240"/>
              <a:gd name="T18" fmla="*/ 2147483646 w 251"/>
              <a:gd name="T19" fmla="*/ 2147483646 h 240"/>
              <a:gd name="T20" fmla="*/ 2147483646 w 251"/>
              <a:gd name="T21" fmla="*/ 2147483646 h 240"/>
              <a:gd name="T22" fmla="*/ 2147483646 w 251"/>
              <a:gd name="T23" fmla="*/ 2147483646 h 24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51" h="240">
                <a:moveTo>
                  <a:pt x="33" y="184"/>
                </a:moveTo>
                <a:cubicBezTo>
                  <a:pt x="45" y="178"/>
                  <a:pt x="61" y="176"/>
                  <a:pt x="70" y="165"/>
                </a:cubicBezTo>
                <a:cubicBezTo>
                  <a:pt x="104" y="124"/>
                  <a:pt x="45" y="77"/>
                  <a:pt x="117" y="51"/>
                </a:cubicBezTo>
                <a:cubicBezTo>
                  <a:pt x="121" y="40"/>
                  <a:pt x="127" y="0"/>
                  <a:pt x="155" y="14"/>
                </a:cubicBezTo>
                <a:cubicBezTo>
                  <a:pt x="164" y="18"/>
                  <a:pt x="159" y="34"/>
                  <a:pt x="165" y="42"/>
                </a:cubicBezTo>
                <a:cubicBezTo>
                  <a:pt x="172" y="51"/>
                  <a:pt x="184" y="55"/>
                  <a:pt x="193" y="61"/>
                </a:cubicBezTo>
                <a:cubicBezTo>
                  <a:pt x="220" y="106"/>
                  <a:pt x="251" y="141"/>
                  <a:pt x="184" y="165"/>
                </a:cubicBezTo>
                <a:cubicBezTo>
                  <a:pt x="78" y="153"/>
                  <a:pt x="103" y="166"/>
                  <a:pt x="51" y="89"/>
                </a:cubicBezTo>
                <a:cubicBezTo>
                  <a:pt x="39" y="92"/>
                  <a:pt x="18" y="87"/>
                  <a:pt x="14" y="99"/>
                </a:cubicBezTo>
                <a:cubicBezTo>
                  <a:pt x="0" y="147"/>
                  <a:pt x="26" y="201"/>
                  <a:pt x="51" y="240"/>
                </a:cubicBezTo>
                <a:cubicBezTo>
                  <a:pt x="63" y="224"/>
                  <a:pt x="89" y="199"/>
                  <a:pt x="89" y="174"/>
                </a:cubicBezTo>
                <a:cubicBezTo>
                  <a:pt x="89" y="164"/>
                  <a:pt x="80" y="146"/>
                  <a:pt x="80" y="146"/>
                </a:cubicBezTo>
              </a:path>
            </a:pathLst>
          </a:custGeom>
          <a:solidFill>
            <a:srgbClr val="8383AD"/>
          </a:solidFill>
          <a:ln w="9360" cap="sq">
            <a:solidFill>
              <a:srgbClr val="8383AD"/>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12" name="Text Box 5">
            <a:extLst>
              <a:ext uri="{FF2B5EF4-FFF2-40B4-BE49-F238E27FC236}">
                <a16:creationId xmlns:a16="http://schemas.microsoft.com/office/drawing/2014/main" id="{C3087FAD-A02B-4522-BA44-34E0C2B6B298}"/>
              </a:ext>
            </a:extLst>
          </p:cNvPr>
          <p:cNvSpPr txBox="1">
            <a:spLocks noChangeArrowheads="1"/>
          </p:cNvSpPr>
          <p:nvPr/>
        </p:nvSpPr>
        <p:spPr bwMode="auto">
          <a:xfrm>
            <a:off x="2282825" y="1752600"/>
            <a:ext cx="1597025"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r>
              <a:rPr lang="en-US" altLang="en-US" b="1" i="1" dirty="0">
                <a:solidFill>
                  <a:srgbClr val="8383AD"/>
                </a:solidFill>
                <a:ea typeface="新細明體" panose="020B0604030504040204" pitchFamily="18" charset="-120"/>
              </a:rPr>
              <a:t>percepts</a:t>
            </a:r>
          </a:p>
          <a:p>
            <a:r>
              <a:rPr lang="en-US" altLang="en-US" sz="2000" b="1" i="1" dirty="0">
                <a:solidFill>
                  <a:srgbClr val="8383AD"/>
                </a:solidFill>
                <a:ea typeface="新細明體" panose="020B0604030504040204" pitchFamily="18" charset="-120"/>
              </a:rPr>
              <a:t>(size, motion)</a:t>
            </a:r>
          </a:p>
        </p:txBody>
      </p:sp>
      <p:sp>
        <p:nvSpPr>
          <p:cNvPr id="13" name="Line 6">
            <a:extLst>
              <a:ext uri="{FF2B5EF4-FFF2-40B4-BE49-F238E27FC236}">
                <a16:creationId xmlns:a16="http://schemas.microsoft.com/office/drawing/2014/main" id="{6EEE1E50-BE50-461D-978A-FD490E81FBAA}"/>
              </a:ext>
            </a:extLst>
          </p:cNvPr>
          <p:cNvSpPr>
            <a:spLocks noChangeShapeType="1"/>
          </p:cNvSpPr>
          <p:nvPr/>
        </p:nvSpPr>
        <p:spPr bwMode="auto">
          <a:xfrm flipV="1">
            <a:off x="2667000" y="2436813"/>
            <a:ext cx="1447800" cy="231775"/>
          </a:xfrm>
          <a:prstGeom prst="line">
            <a:avLst/>
          </a:prstGeom>
          <a:noFill/>
          <a:ln w="28440" cap="sq">
            <a:solidFill>
              <a:srgbClr val="8383AD"/>
            </a:solidFill>
            <a:prstDash val="sysDot"/>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sp>
        <p:nvSpPr>
          <p:cNvPr id="14" name="Rectangle 7">
            <a:extLst>
              <a:ext uri="{FF2B5EF4-FFF2-40B4-BE49-F238E27FC236}">
                <a16:creationId xmlns:a16="http://schemas.microsoft.com/office/drawing/2014/main" id="{BF83435E-1B8A-4C79-9F55-7A69466C410B}"/>
              </a:ext>
            </a:extLst>
          </p:cNvPr>
          <p:cNvSpPr>
            <a:spLocks noChangeArrowheads="1"/>
          </p:cNvSpPr>
          <p:nvPr/>
        </p:nvSpPr>
        <p:spPr bwMode="auto">
          <a:xfrm>
            <a:off x="1828800" y="3733800"/>
            <a:ext cx="6096000" cy="2209800"/>
          </a:xfrm>
          <a:prstGeom prst="rect">
            <a:avLst/>
          </a:prstGeom>
          <a:solidFill>
            <a:srgbClr val="74E6F2"/>
          </a:solidFill>
          <a:ln w="9360" cap="sq">
            <a:solidFill>
              <a:srgbClr val="8383AD"/>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r>
              <a:rPr lang="en-US" altLang="en-US" b="1" u="sng" dirty="0">
                <a:solidFill>
                  <a:srgbClr val="8383AD"/>
                </a:solidFill>
                <a:ea typeface="新細明體" panose="020B0604030504040204" pitchFamily="18" charset="-120"/>
              </a:rPr>
              <a:t>RULES:</a:t>
            </a:r>
          </a:p>
          <a:p>
            <a:r>
              <a:rPr lang="en-US" altLang="en-US" dirty="0">
                <a:solidFill>
                  <a:srgbClr val="8383AD"/>
                </a:solidFill>
                <a:ea typeface="新細明體" panose="020B0604030504040204" pitchFamily="18" charset="-120"/>
              </a:rPr>
              <a:t>(1)  If small moving object,</a:t>
            </a:r>
          </a:p>
          <a:p>
            <a:r>
              <a:rPr lang="en-US" altLang="en-US" dirty="0">
                <a:solidFill>
                  <a:srgbClr val="8383AD"/>
                </a:solidFill>
                <a:ea typeface="新細明體" panose="020B0604030504040204" pitchFamily="18" charset="-120"/>
              </a:rPr>
              <a:t>            then activate SNAP</a:t>
            </a:r>
          </a:p>
          <a:p>
            <a:r>
              <a:rPr lang="en-US" altLang="en-US" dirty="0">
                <a:solidFill>
                  <a:srgbClr val="8383AD"/>
                </a:solidFill>
                <a:ea typeface="新細明體" panose="020B0604030504040204" pitchFamily="18" charset="-120"/>
              </a:rPr>
              <a:t>(2)  If large moving object,</a:t>
            </a:r>
          </a:p>
          <a:p>
            <a:r>
              <a:rPr lang="en-US" altLang="en-US" dirty="0">
                <a:solidFill>
                  <a:srgbClr val="8383AD"/>
                </a:solidFill>
                <a:ea typeface="新細明體" panose="020B0604030504040204" pitchFamily="18" charset="-120"/>
              </a:rPr>
              <a:t>            then activate AVOID and inhibit SNAP</a:t>
            </a:r>
          </a:p>
          <a:p>
            <a:r>
              <a:rPr lang="en-US" altLang="en-US" dirty="0">
                <a:solidFill>
                  <a:srgbClr val="8383AD"/>
                </a:solidFill>
                <a:ea typeface="新細明體" panose="020B0604030504040204" pitchFamily="18" charset="-120"/>
              </a:rPr>
              <a:t>ELSE (not moving) then NOOP</a:t>
            </a:r>
          </a:p>
        </p:txBody>
      </p:sp>
      <p:sp>
        <p:nvSpPr>
          <p:cNvPr id="15" name="Text Box 9">
            <a:extLst>
              <a:ext uri="{FF2B5EF4-FFF2-40B4-BE49-F238E27FC236}">
                <a16:creationId xmlns:a16="http://schemas.microsoft.com/office/drawing/2014/main" id="{A72E12F8-E211-4128-BEAC-C13A55ADC561}"/>
              </a:ext>
            </a:extLst>
          </p:cNvPr>
          <p:cNvSpPr txBox="1">
            <a:spLocks noChangeArrowheads="1"/>
          </p:cNvSpPr>
          <p:nvPr/>
        </p:nvSpPr>
        <p:spPr bwMode="auto">
          <a:xfrm>
            <a:off x="2047875" y="6076950"/>
            <a:ext cx="4594225" cy="46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r>
              <a:rPr lang="en-US" altLang="en-US" b="1" i="1">
                <a:solidFill>
                  <a:srgbClr val="8383AD"/>
                </a:solidFill>
                <a:ea typeface="新細明體" panose="020B0604030504040204" pitchFamily="18" charset="-120"/>
              </a:rPr>
              <a:t>Action:</a:t>
            </a:r>
            <a:r>
              <a:rPr lang="en-US" altLang="en-US">
                <a:solidFill>
                  <a:srgbClr val="8383AD"/>
                </a:solidFill>
                <a:ea typeface="新細明體" panose="020B0604030504040204" pitchFamily="18" charset="-120"/>
              </a:rPr>
              <a:t>  SNAP or AVOID or NOOP</a:t>
            </a:r>
          </a:p>
        </p:txBody>
      </p:sp>
      <p:sp>
        <p:nvSpPr>
          <p:cNvPr id="16" name="Text Box 10">
            <a:extLst>
              <a:ext uri="{FF2B5EF4-FFF2-40B4-BE49-F238E27FC236}">
                <a16:creationId xmlns:a16="http://schemas.microsoft.com/office/drawing/2014/main" id="{03050241-343A-4468-B444-516CDA54C8D0}"/>
              </a:ext>
            </a:extLst>
          </p:cNvPr>
          <p:cNvSpPr txBox="1">
            <a:spLocks noChangeArrowheads="1"/>
          </p:cNvSpPr>
          <p:nvPr/>
        </p:nvSpPr>
        <p:spPr bwMode="auto">
          <a:xfrm>
            <a:off x="76200" y="5943600"/>
            <a:ext cx="1760538" cy="581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r>
              <a:rPr lang="en-US" altLang="en-US" sz="1600" b="1" dirty="0">
                <a:solidFill>
                  <a:srgbClr val="FF0000"/>
                </a:solidFill>
                <a:latin typeface="Comic Sans MS" panose="030F0702030302020204" pitchFamily="66" charset="0"/>
                <a:ea typeface="新細明體" panose="020B0604030504040204" pitchFamily="18" charset="-120"/>
              </a:rPr>
              <a:t>needed for</a:t>
            </a:r>
          </a:p>
          <a:p>
            <a:r>
              <a:rPr lang="en-US" altLang="en-US" sz="1600" b="1" dirty="0">
                <a:solidFill>
                  <a:srgbClr val="FF0000"/>
                </a:solidFill>
                <a:latin typeface="Comic Sans MS" panose="030F0702030302020204" pitchFamily="66" charset="0"/>
                <a:ea typeface="新細明體" panose="020B0604030504040204" pitchFamily="18" charset="-120"/>
              </a:rPr>
              <a:t>completeness</a:t>
            </a:r>
          </a:p>
        </p:txBody>
      </p:sp>
      <p:sp>
        <p:nvSpPr>
          <p:cNvPr id="17" name="Line 11">
            <a:extLst>
              <a:ext uri="{FF2B5EF4-FFF2-40B4-BE49-F238E27FC236}">
                <a16:creationId xmlns:a16="http://schemas.microsoft.com/office/drawing/2014/main" id="{BFE01A3D-A485-4E39-8E9F-803DBE4520DE}"/>
              </a:ext>
            </a:extLst>
          </p:cNvPr>
          <p:cNvSpPr>
            <a:spLocks noChangeShapeType="1"/>
          </p:cNvSpPr>
          <p:nvPr/>
        </p:nvSpPr>
        <p:spPr bwMode="auto">
          <a:xfrm flipV="1">
            <a:off x="1600200" y="5865813"/>
            <a:ext cx="762000" cy="384175"/>
          </a:xfrm>
          <a:prstGeom prst="line">
            <a:avLst/>
          </a:prstGeom>
          <a:noFill/>
          <a:ln w="9360" cap="sq">
            <a:solidFill>
              <a:srgbClr val="FF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spTree>
    <p:extLst>
      <p:ext uri="{BB962C8B-B14F-4D97-AF65-F5344CB8AC3E}">
        <p14:creationId xmlns:p14="http://schemas.microsoft.com/office/powerpoint/2010/main" val="19569767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p:bldP spid="13" grpId="0" animBg="1"/>
      <p:bldP spid="14" grpId="0" animBg="1"/>
      <p:bldP spid="15" grpId="0"/>
      <p:bldP spid="16" grpId="0"/>
      <p:bldP spid="1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076" y="655281"/>
            <a:ext cx="6082114" cy="523220"/>
          </a:xfrm>
          <a:prstGeom prst="rect">
            <a:avLst/>
          </a:prstGeom>
        </p:spPr>
        <p:txBody>
          <a:bodyPr wrap="none">
            <a:spAutoFit/>
          </a:bodyPr>
          <a:lstStyle/>
          <a:p>
            <a:r>
              <a:rPr lang="en-US" sz="2800" dirty="0">
                <a:solidFill>
                  <a:srgbClr val="7030A0"/>
                </a:solidFill>
                <a:latin typeface="Agency FB" panose="020B0503020202020204" pitchFamily="34" charset="0"/>
              </a:rPr>
              <a:t>1.9 Agent Classification        </a:t>
            </a:r>
            <a:r>
              <a:rPr lang="en-US" sz="2800" dirty="0">
                <a:solidFill>
                  <a:srgbClr val="C00000"/>
                </a:solidFill>
                <a:latin typeface="Agency FB" panose="020B0503020202020204" pitchFamily="34" charset="0"/>
              </a:rPr>
              <a:t> [1. </a:t>
            </a:r>
            <a:r>
              <a:rPr lang="en-US" altLang="en-US" sz="2800" dirty="0">
                <a:solidFill>
                  <a:srgbClr val="C00000"/>
                </a:solidFill>
                <a:latin typeface="Agency FB" panose="020B0503020202020204" pitchFamily="34" charset="0"/>
              </a:rPr>
              <a:t>Simple reflex Agent</a:t>
            </a:r>
            <a:r>
              <a:rPr lang="en-US" sz="2800" dirty="0">
                <a:solidFill>
                  <a:srgbClr val="C00000"/>
                </a:solidFill>
                <a:latin typeface="Agency FB" panose="020B0503020202020204" pitchFamily="34" charset="0"/>
              </a:rPr>
              <a:t>]</a:t>
            </a:r>
          </a:p>
        </p:txBody>
      </p:sp>
      <p:sp>
        <p:nvSpPr>
          <p:cNvPr id="5" name="Rectangle 4"/>
          <p:cNvSpPr/>
          <p:nvPr/>
        </p:nvSpPr>
        <p:spPr>
          <a:xfrm>
            <a:off x="2690639" y="188640"/>
            <a:ext cx="3191899" cy="584775"/>
          </a:xfrm>
          <a:prstGeom prst="rect">
            <a:avLst/>
          </a:prstGeom>
        </p:spPr>
        <p:txBody>
          <a:bodyPr wrap="none">
            <a:spAutoFit/>
          </a:bodyPr>
          <a:lstStyle/>
          <a:p>
            <a:pPr algn="ctr"/>
            <a:r>
              <a:rPr lang="en-US" sz="3200" dirty="0">
                <a:solidFill>
                  <a:srgbClr val="7030A0"/>
                </a:solidFill>
                <a:latin typeface="Agency FB" panose="020B0503020202020204" pitchFamily="34" charset="0"/>
              </a:rPr>
              <a:t>Unit 1 Introduction to AI</a:t>
            </a:r>
            <a:endParaRPr lang="en-IN" sz="3200" dirty="0">
              <a:solidFill>
                <a:srgbClr val="7030A0"/>
              </a:solidFill>
              <a:latin typeface="Agency FB" panose="020B0503020202020204" pitchFamily="34" charset="0"/>
            </a:endParaRPr>
          </a:p>
        </p:txBody>
      </p:sp>
      <p:sp>
        <p:nvSpPr>
          <p:cNvPr id="6" name="Rectangle 5"/>
          <p:cNvSpPr/>
          <p:nvPr/>
        </p:nvSpPr>
        <p:spPr>
          <a:xfrm>
            <a:off x="6300192" y="188640"/>
            <a:ext cx="2228495" cy="523220"/>
          </a:xfrm>
          <a:prstGeom prst="rect">
            <a:avLst/>
          </a:prstGeom>
        </p:spPr>
        <p:txBody>
          <a:bodyPr wrap="none">
            <a:spAutoFit/>
          </a:bodyPr>
          <a:lstStyle/>
          <a:p>
            <a:r>
              <a:rPr lang="en-US" sz="2800" dirty="0">
                <a:solidFill>
                  <a:srgbClr val="7030A0"/>
                </a:solidFill>
                <a:latin typeface="Agency FB" panose="020B0503020202020204" pitchFamily="34" charset="0"/>
              </a:rPr>
              <a:t>[Intelligent Agent]</a:t>
            </a:r>
            <a:endParaRPr lang="en-IN" sz="2800" dirty="0"/>
          </a:p>
        </p:txBody>
      </p:sp>
      <p:pic>
        <p:nvPicPr>
          <p:cNvPr id="7" name="Picture 2">
            <a:extLst>
              <a:ext uri="{FF2B5EF4-FFF2-40B4-BE49-F238E27FC236}">
                <a16:creationId xmlns:a16="http://schemas.microsoft.com/office/drawing/2014/main" id="{7D98AA37-7EAB-46BB-85EA-400893C3F24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23729" y="2420888"/>
            <a:ext cx="6984775" cy="443348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1" name="Rectangle 10">
            <a:extLst>
              <a:ext uri="{FF2B5EF4-FFF2-40B4-BE49-F238E27FC236}">
                <a16:creationId xmlns:a16="http://schemas.microsoft.com/office/drawing/2014/main" id="{E404CEC9-1D52-4065-87E0-DB2A0CEDC6F5}"/>
              </a:ext>
            </a:extLst>
          </p:cNvPr>
          <p:cNvSpPr/>
          <p:nvPr/>
        </p:nvSpPr>
        <p:spPr>
          <a:xfrm>
            <a:off x="395536" y="1192977"/>
            <a:ext cx="8748465" cy="507831"/>
          </a:xfrm>
          <a:prstGeom prst="rect">
            <a:avLst/>
          </a:prstGeom>
        </p:spPr>
        <p:txBody>
          <a:bodyPr wrap="square">
            <a:spAutoFit/>
          </a:bodyPr>
          <a:lstStyle/>
          <a:p>
            <a:pPr algn="just"/>
            <a:r>
              <a:rPr lang="en-US" sz="2700" dirty="0">
                <a:solidFill>
                  <a:srgbClr val="267111"/>
                </a:solidFill>
                <a:latin typeface="Agency FB" panose="020B0503020202020204" pitchFamily="34" charset="0"/>
              </a:rPr>
              <a:t>They choose actions only based on the  current percept.</a:t>
            </a:r>
            <a:endParaRPr lang="en-IN" sz="2700" dirty="0">
              <a:solidFill>
                <a:srgbClr val="267111"/>
              </a:solidFill>
            </a:endParaRPr>
          </a:p>
        </p:txBody>
      </p:sp>
      <p:sp>
        <p:nvSpPr>
          <p:cNvPr id="12" name="Rectangle 11">
            <a:extLst>
              <a:ext uri="{FF2B5EF4-FFF2-40B4-BE49-F238E27FC236}">
                <a16:creationId xmlns:a16="http://schemas.microsoft.com/office/drawing/2014/main" id="{002E1B9E-5D66-4D8C-8E84-2B5B782286F5}"/>
              </a:ext>
            </a:extLst>
          </p:cNvPr>
          <p:cNvSpPr/>
          <p:nvPr/>
        </p:nvSpPr>
        <p:spPr>
          <a:xfrm>
            <a:off x="395536" y="1556792"/>
            <a:ext cx="7904621" cy="507831"/>
          </a:xfrm>
          <a:prstGeom prst="rect">
            <a:avLst/>
          </a:prstGeom>
        </p:spPr>
        <p:txBody>
          <a:bodyPr wrap="square">
            <a:spAutoFit/>
          </a:bodyPr>
          <a:lstStyle/>
          <a:p>
            <a:pPr algn="just"/>
            <a:r>
              <a:rPr lang="en-US" sz="2700" dirty="0">
                <a:solidFill>
                  <a:srgbClr val="7030A0"/>
                </a:solidFill>
                <a:latin typeface="Agency FB" panose="020B0503020202020204" pitchFamily="34" charset="0"/>
              </a:rPr>
              <a:t>The environment is completely observable.</a:t>
            </a:r>
            <a:endParaRPr lang="en-IN" sz="2700" dirty="0">
              <a:solidFill>
                <a:srgbClr val="7030A0"/>
              </a:solidFill>
            </a:endParaRPr>
          </a:p>
        </p:txBody>
      </p:sp>
      <p:sp>
        <p:nvSpPr>
          <p:cNvPr id="13" name="Rectangle 12">
            <a:extLst>
              <a:ext uri="{FF2B5EF4-FFF2-40B4-BE49-F238E27FC236}">
                <a16:creationId xmlns:a16="http://schemas.microsoft.com/office/drawing/2014/main" id="{83FB743B-0D68-4A4B-80D0-ED082A1E91E5}"/>
              </a:ext>
            </a:extLst>
          </p:cNvPr>
          <p:cNvSpPr/>
          <p:nvPr/>
        </p:nvSpPr>
        <p:spPr>
          <a:xfrm>
            <a:off x="19075" y="1913057"/>
            <a:ext cx="2104651" cy="2585323"/>
          </a:xfrm>
          <a:prstGeom prst="rect">
            <a:avLst/>
          </a:prstGeom>
        </p:spPr>
        <p:txBody>
          <a:bodyPr wrap="square">
            <a:spAutoFit/>
          </a:bodyPr>
          <a:lstStyle/>
          <a:p>
            <a:r>
              <a:rPr lang="en-US" sz="2700" b="1" dirty="0">
                <a:solidFill>
                  <a:srgbClr val="267111"/>
                </a:solidFill>
                <a:latin typeface="Agency FB" panose="020B0503020202020204" pitchFamily="34" charset="0"/>
              </a:rPr>
              <a:t>Condition-Action Rule – </a:t>
            </a:r>
            <a:r>
              <a:rPr lang="en-US" sz="2700" dirty="0">
                <a:solidFill>
                  <a:srgbClr val="267111"/>
                </a:solidFill>
                <a:latin typeface="Agency FB" panose="020B0503020202020204" pitchFamily="34" charset="0"/>
              </a:rPr>
              <a:t>there is a mapping between condition and action</a:t>
            </a:r>
            <a:endParaRPr lang="en-IN" sz="2700" dirty="0">
              <a:solidFill>
                <a:srgbClr val="267111"/>
              </a:solidFill>
            </a:endParaRPr>
          </a:p>
        </p:txBody>
      </p:sp>
      <p:sp>
        <p:nvSpPr>
          <p:cNvPr id="4" name="TextBox 3">
            <a:extLst>
              <a:ext uri="{FF2B5EF4-FFF2-40B4-BE49-F238E27FC236}">
                <a16:creationId xmlns:a16="http://schemas.microsoft.com/office/drawing/2014/main" id="{53B3F9C4-9642-4BF2-9EF1-D5E18714CEF8}"/>
              </a:ext>
            </a:extLst>
          </p:cNvPr>
          <p:cNvSpPr txBox="1"/>
          <p:nvPr/>
        </p:nvSpPr>
        <p:spPr>
          <a:xfrm>
            <a:off x="2123728" y="3284983"/>
            <a:ext cx="3096344" cy="646331"/>
          </a:xfrm>
          <a:prstGeom prst="rect">
            <a:avLst/>
          </a:prstGeom>
          <a:noFill/>
        </p:spPr>
        <p:txBody>
          <a:bodyPr wrap="square" rtlCol="0">
            <a:spAutoFit/>
          </a:bodyPr>
          <a:lstStyle/>
          <a:p>
            <a:pPr algn="just"/>
            <a:r>
              <a:rPr lang="en-IN" dirty="0">
                <a:latin typeface="Agency FB" panose="020B0503020202020204" pitchFamily="34" charset="0"/>
              </a:rPr>
              <a:t>1. Thru sensors it will sense what is happening in this </a:t>
            </a:r>
            <a:r>
              <a:rPr lang="en-IN" dirty="0" err="1">
                <a:latin typeface="Agency FB" panose="020B0503020202020204" pitchFamily="34" charset="0"/>
              </a:rPr>
              <a:t>environm</a:t>
            </a:r>
            <a:r>
              <a:rPr lang="en-IN" dirty="0">
                <a:latin typeface="Agency FB" panose="020B0503020202020204" pitchFamily="34" charset="0"/>
              </a:rPr>
              <a:t>..</a:t>
            </a:r>
          </a:p>
        </p:txBody>
      </p:sp>
      <p:sp>
        <p:nvSpPr>
          <p:cNvPr id="14" name="TextBox 13">
            <a:extLst>
              <a:ext uri="{FF2B5EF4-FFF2-40B4-BE49-F238E27FC236}">
                <a16:creationId xmlns:a16="http://schemas.microsoft.com/office/drawing/2014/main" id="{CB7AAD7F-E9C4-4EB5-9B0D-6900859255B2}"/>
              </a:ext>
            </a:extLst>
          </p:cNvPr>
          <p:cNvSpPr txBox="1"/>
          <p:nvPr/>
        </p:nvSpPr>
        <p:spPr>
          <a:xfrm>
            <a:off x="2123728" y="4233861"/>
            <a:ext cx="3096344" cy="646331"/>
          </a:xfrm>
          <a:prstGeom prst="rect">
            <a:avLst/>
          </a:prstGeom>
          <a:noFill/>
        </p:spPr>
        <p:txBody>
          <a:bodyPr wrap="square" rtlCol="0">
            <a:spAutoFit/>
          </a:bodyPr>
          <a:lstStyle/>
          <a:p>
            <a:pPr algn="just"/>
            <a:r>
              <a:rPr lang="en-IN" dirty="0">
                <a:latin typeface="Agency FB" panose="020B0503020202020204" pitchFamily="34" charset="0"/>
              </a:rPr>
              <a:t>2. Then it will decide what action it should take. Will decide here</a:t>
            </a:r>
          </a:p>
        </p:txBody>
      </p:sp>
      <p:cxnSp>
        <p:nvCxnSpPr>
          <p:cNvPr id="16" name="Straight Arrow Connector 15">
            <a:extLst>
              <a:ext uri="{FF2B5EF4-FFF2-40B4-BE49-F238E27FC236}">
                <a16:creationId xmlns:a16="http://schemas.microsoft.com/office/drawing/2014/main" id="{6C8B5A98-BC01-4470-BAEB-85EE891E9616}"/>
              </a:ext>
            </a:extLst>
          </p:cNvPr>
          <p:cNvCxnSpPr/>
          <p:nvPr/>
        </p:nvCxnSpPr>
        <p:spPr>
          <a:xfrm flipH="1">
            <a:off x="4139952" y="4797151"/>
            <a:ext cx="144016" cy="57606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43311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P spid="4" grpId="0"/>
      <p:bldP spid="1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076" y="655281"/>
            <a:ext cx="5997155" cy="523220"/>
          </a:xfrm>
          <a:prstGeom prst="rect">
            <a:avLst/>
          </a:prstGeom>
        </p:spPr>
        <p:txBody>
          <a:bodyPr wrap="none">
            <a:spAutoFit/>
          </a:bodyPr>
          <a:lstStyle/>
          <a:p>
            <a:r>
              <a:rPr lang="en-US" sz="2800" dirty="0">
                <a:solidFill>
                  <a:srgbClr val="7030A0"/>
                </a:solidFill>
                <a:latin typeface="Agency FB" panose="020B0503020202020204" pitchFamily="34" charset="0"/>
              </a:rPr>
              <a:t>1.9 Agent Classification        </a:t>
            </a:r>
            <a:r>
              <a:rPr lang="en-US" sz="2800" dirty="0">
                <a:solidFill>
                  <a:srgbClr val="C00000"/>
                </a:solidFill>
                <a:latin typeface="Agency FB" panose="020B0503020202020204" pitchFamily="34" charset="0"/>
              </a:rPr>
              <a:t> [2. Model Based A</a:t>
            </a:r>
            <a:r>
              <a:rPr lang="en-US" altLang="en-US" sz="2800" dirty="0">
                <a:solidFill>
                  <a:srgbClr val="C00000"/>
                </a:solidFill>
                <a:latin typeface="Agency FB" panose="020B0503020202020204" pitchFamily="34" charset="0"/>
              </a:rPr>
              <a:t>gent</a:t>
            </a:r>
            <a:r>
              <a:rPr lang="en-US" sz="2800" dirty="0">
                <a:solidFill>
                  <a:srgbClr val="C00000"/>
                </a:solidFill>
                <a:latin typeface="Agency FB" panose="020B0503020202020204" pitchFamily="34" charset="0"/>
              </a:rPr>
              <a:t>]</a:t>
            </a:r>
          </a:p>
        </p:txBody>
      </p:sp>
      <p:sp>
        <p:nvSpPr>
          <p:cNvPr id="5" name="Rectangle 4"/>
          <p:cNvSpPr/>
          <p:nvPr/>
        </p:nvSpPr>
        <p:spPr>
          <a:xfrm>
            <a:off x="2690639" y="188640"/>
            <a:ext cx="3191899" cy="584775"/>
          </a:xfrm>
          <a:prstGeom prst="rect">
            <a:avLst/>
          </a:prstGeom>
        </p:spPr>
        <p:txBody>
          <a:bodyPr wrap="none">
            <a:spAutoFit/>
          </a:bodyPr>
          <a:lstStyle/>
          <a:p>
            <a:pPr algn="ctr"/>
            <a:r>
              <a:rPr lang="en-US" sz="3200" dirty="0">
                <a:solidFill>
                  <a:srgbClr val="7030A0"/>
                </a:solidFill>
                <a:latin typeface="Agency FB" panose="020B0503020202020204" pitchFamily="34" charset="0"/>
              </a:rPr>
              <a:t>Unit 1 Introduction to AI</a:t>
            </a:r>
            <a:endParaRPr lang="en-IN" sz="3200" dirty="0">
              <a:solidFill>
                <a:srgbClr val="7030A0"/>
              </a:solidFill>
              <a:latin typeface="Agency FB" panose="020B0503020202020204" pitchFamily="34" charset="0"/>
            </a:endParaRPr>
          </a:p>
        </p:txBody>
      </p:sp>
      <p:sp>
        <p:nvSpPr>
          <p:cNvPr id="6" name="Rectangle 5"/>
          <p:cNvSpPr/>
          <p:nvPr/>
        </p:nvSpPr>
        <p:spPr>
          <a:xfrm>
            <a:off x="6300192" y="188640"/>
            <a:ext cx="2228495" cy="523220"/>
          </a:xfrm>
          <a:prstGeom prst="rect">
            <a:avLst/>
          </a:prstGeom>
        </p:spPr>
        <p:txBody>
          <a:bodyPr wrap="none">
            <a:spAutoFit/>
          </a:bodyPr>
          <a:lstStyle/>
          <a:p>
            <a:r>
              <a:rPr lang="en-US" sz="2800" dirty="0">
                <a:solidFill>
                  <a:srgbClr val="7030A0"/>
                </a:solidFill>
                <a:latin typeface="Agency FB" panose="020B0503020202020204" pitchFamily="34" charset="0"/>
              </a:rPr>
              <a:t>[Intelligent Agent]</a:t>
            </a:r>
            <a:endParaRPr lang="en-IN" sz="2800" dirty="0"/>
          </a:p>
        </p:txBody>
      </p:sp>
      <p:pic>
        <p:nvPicPr>
          <p:cNvPr id="8" name="Picture 2">
            <a:extLst>
              <a:ext uri="{FF2B5EF4-FFF2-40B4-BE49-F238E27FC236}">
                <a16:creationId xmlns:a16="http://schemas.microsoft.com/office/drawing/2014/main" id="{41F4FA71-0E58-49BF-AC54-D4E46794078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67744" y="2507644"/>
            <a:ext cx="6846029" cy="429061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4" name="Flowchart: Terminator 3">
            <a:extLst>
              <a:ext uri="{FF2B5EF4-FFF2-40B4-BE49-F238E27FC236}">
                <a16:creationId xmlns:a16="http://schemas.microsoft.com/office/drawing/2014/main" id="{2AF73C17-0AC1-45F5-8B6C-7175C9570108}"/>
              </a:ext>
            </a:extLst>
          </p:cNvPr>
          <p:cNvSpPr/>
          <p:nvPr/>
        </p:nvSpPr>
        <p:spPr>
          <a:xfrm>
            <a:off x="3563888" y="3044947"/>
            <a:ext cx="817987" cy="312045"/>
          </a:xfrm>
          <a:prstGeom prst="flowChartTerminator">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8F066076-A302-4BEF-ACE5-B2DEC19DDA43}"/>
              </a:ext>
            </a:extLst>
          </p:cNvPr>
          <p:cNvSpPr txBox="1"/>
          <p:nvPr/>
        </p:nvSpPr>
        <p:spPr>
          <a:xfrm flipH="1">
            <a:off x="3059832" y="2708920"/>
            <a:ext cx="841255" cy="369332"/>
          </a:xfrm>
          <a:prstGeom prst="rect">
            <a:avLst/>
          </a:prstGeom>
          <a:noFill/>
        </p:spPr>
        <p:txBody>
          <a:bodyPr wrap="square" rtlCol="0">
            <a:spAutoFit/>
          </a:bodyPr>
          <a:lstStyle/>
          <a:p>
            <a:r>
              <a:rPr lang="en-IN" dirty="0">
                <a:latin typeface="Agency FB" panose="020B0503020202020204" pitchFamily="34" charset="0"/>
              </a:rPr>
              <a:t>Model</a:t>
            </a:r>
          </a:p>
        </p:txBody>
      </p:sp>
      <p:sp>
        <p:nvSpPr>
          <p:cNvPr id="12" name="Rectangle 11">
            <a:extLst>
              <a:ext uri="{FF2B5EF4-FFF2-40B4-BE49-F238E27FC236}">
                <a16:creationId xmlns:a16="http://schemas.microsoft.com/office/drawing/2014/main" id="{8C8A3075-DB03-4C47-AEBB-019495022115}"/>
              </a:ext>
            </a:extLst>
          </p:cNvPr>
          <p:cNvSpPr/>
          <p:nvPr/>
        </p:nvSpPr>
        <p:spPr>
          <a:xfrm>
            <a:off x="395536" y="1192977"/>
            <a:ext cx="3744415" cy="507831"/>
          </a:xfrm>
          <a:prstGeom prst="rect">
            <a:avLst/>
          </a:prstGeom>
        </p:spPr>
        <p:txBody>
          <a:bodyPr wrap="square">
            <a:spAutoFit/>
          </a:bodyPr>
          <a:lstStyle/>
          <a:p>
            <a:pPr algn="just"/>
            <a:r>
              <a:rPr lang="en-US" sz="2700" dirty="0">
                <a:solidFill>
                  <a:srgbClr val="267111"/>
                </a:solidFill>
                <a:latin typeface="Agency FB" panose="020B0503020202020204" pitchFamily="34" charset="0"/>
              </a:rPr>
              <a:t>Updating the state requires-</a:t>
            </a:r>
            <a:endParaRPr lang="en-IN" sz="2700" dirty="0">
              <a:solidFill>
                <a:srgbClr val="267111"/>
              </a:solidFill>
            </a:endParaRPr>
          </a:p>
        </p:txBody>
      </p:sp>
      <p:sp>
        <p:nvSpPr>
          <p:cNvPr id="13" name="Rectangle 12">
            <a:extLst>
              <a:ext uri="{FF2B5EF4-FFF2-40B4-BE49-F238E27FC236}">
                <a16:creationId xmlns:a16="http://schemas.microsoft.com/office/drawing/2014/main" id="{8D95DDA5-0541-4254-8A18-9AA66BC1B501}"/>
              </a:ext>
            </a:extLst>
          </p:cNvPr>
          <p:cNvSpPr/>
          <p:nvPr/>
        </p:nvSpPr>
        <p:spPr>
          <a:xfrm>
            <a:off x="755577" y="1625025"/>
            <a:ext cx="3744415" cy="507831"/>
          </a:xfrm>
          <a:prstGeom prst="rect">
            <a:avLst/>
          </a:prstGeom>
        </p:spPr>
        <p:txBody>
          <a:bodyPr wrap="square">
            <a:spAutoFit/>
          </a:bodyPr>
          <a:lstStyle/>
          <a:p>
            <a:pPr algn="just"/>
            <a:r>
              <a:rPr lang="en-US" sz="2700" dirty="0">
                <a:solidFill>
                  <a:srgbClr val="267111"/>
                </a:solidFill>
                <a:latin typeface="Agency FB" panose="020B0503020202020204" pitchFamily="34" charset="0"/>
              </a:rPr>
              <a:t>How the world evolves</a:t>
            </a:r>
            <a:endParaRPr lang="en-IN" sz="2700" dirty="0">
              <a:solidFill>
                <a:srgbClr val="267111"/>
              </a:solidFill>
            </a:endParaRPr>
          </a:p>
        </p:txBody>
      </p:sp>
      <p:sp>
        <p:nvSpPr>
          <p:cNvPr id="14" name="Rectangle 13">
            <a:extLst>
              <a:ext uri="{FF2B5EF4-FFF2-40B4-BE49-F238E27FC236}">
                <a16:creationId xmlns:a16="http://schemas.microsoft.com/office/drawing/2014/main" id="{5CEA2EDE-9589-4A3A-9BC3-FB4C5D2C7E90}"/>
              </a:ext>
            </a:extLst>
          </p:cNvPr>
          <p:cNvSpPr/>
          <p:nvPr/>
        </p:nvSpPr>
        <p:spPr>
          <a:xfrm>
            <a:off x="755576" y="1985065"/>
            <a:ext cx="5260655" cy="507831"/>
          </a:xfrm>
          <a:prstGeom prst="rect">
            <a:avLst/>
          </a:prstGeom>
        </p:spPr>
        <p:txBody>
          <a:bodyPr wrap="square">
            <a:spAutoFit/>
          </a:bodyPr>
          <a:lstStyle/>
          <a:p>
            <a:pPr algn="just"/>
            <a:r>
              <a:rPr lang="en-US" sz="2700" dirty="0">
                <a:solidFill>
                  <a:srgbClr val="267111"/>
                </a:solidFill>
                <a:latin typeface="Agency FB" panose="020B0503020202020204" pitchFamily="34" charset="0"/>
              </a:rPr>
              <a:t>What the agent’s action affect the world.</a:t>
            </a:r>
            <a:endParaRPr lang="en-IN" sz="2700" dirty="0">
              <a:solidFill>
                <a:srgbClr val="267111"/>
              </a:solidFill>
            </a:endParaRPr>
          </a:p>
        </p:txBody>
      </p:sp>
    </p:spTree>
    <p:extLst>
      <p:ext uri="{BB962C8B-B14F-4D97-AF65-F5344CB8AC3E}">
        <p14:creationId xmlns:p14="http://schemas.microsoft.com/office/powerpoint/2010/main" val="2152049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 grpId="0"/>
      <p:bldP spid="12" grpId="0"/>
      <p:bldP spid="13" grpId="0"/>
      <p:bldP spid="1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076" y="655281"/>
            <a:ext cx="5849678" cy="523220"/>
          </a:xfrm>
          <a:prstGeom prst="rect">
            <a:avLst/>
          </a:prstGeom>
        </p:spPr>
        <p:txBody>
          <a:bodyPr wrap="none">
            <a:spAutoFit/>
          </a:bodyPr>
          <a:lstStyle/>
          <a:p>
            <a:r>
              <a:rPr lang="en-US" sz="2800" dirty="0">
                <a:solidFill>
                  <a:srgbClr val="7030A0"/>
                </a:solidFill>
                <a:latin typeface="Agency FB" panose="020B0503020202020204" pitchFamily="34" charset="0"/>
              </a:rPr>
              <a:t>1.9 Agent Classification        </a:t>
            </a:r>
            <a:r>
              <a:rPr lang="en-US" sz="2800" dirty="0">
                <a:solidFill>
                  <a:srgbClr val="C00000"/>
                </a:solidFill>
                <a:latin typeface="Agency FB" panose="020B0503020202020204" pitchFamily="34" charset="0"/>
              </a:rPr>
              <a:t> [3. Goal Based A</a:t>
            </a:r>
            <a:r>
              <a:rPr lang="en-US" altLang="en-US" sz="2800" dirty="0">
                <a:solidFill>
                  <a:srgbClr val="C00000"/>
                </a:solidFill>
                <a:latin typeface="Agency FB" panose="020B0503020202020204" pitchFamily="34" charset="0"/>
              </a:rPr>
              <a:t>gent</a:t>
            </a:r>
            <a:r>
              <a:rPr lang="en-US" sz="2800" dirty="0">
                <a:solidFill>
                  <a:srgbClr val="C00000"/>
                </a:solidFill>
                <a:latin typeface="Agency FB" panose="020B0503020202020204" pitchFamily="34" charset="0"/>
              </a:rPr>
              <a:t>]</a:t>
            </a:r>
          </a:p>
        </p:txBody>
      </p:sp>
      <p:sp>
        <p:nvSpPr>
          <p:cNvPr id="5" name="Rectangle 4"/>
          <p:cNvSpPr/>
          <p:nvPr/>
        </p:nvSpPr>
        <p:spPr>
          <a:xfrm>
            <a:off x="2690639" y="188640"/>
            <a:ext cx="3191899" cy="584775"/>
          </a:xfrm>
          <a:prstGeom prst="rect">
            <a:avLst/>
          </a:prstGeom>
        </p:spPr>
        <p:txBody>
          <a:bodyPr wrap="none">
            <a:spAutoFit/>
          </a:bodyPr>
          <a:lstStyle/>
          <a:p>
            <a:pPr algn="ctr"/>
            <a:r>
              <a:rPr lang="en-US" sz="3200" dirty="0">
                <a:solidFill>
                  <a:srgbClr val="7030A0"/>
                </a:solidFill>
                <a:latin typeface="Agency FB" panose="020B0503020202020204" pitchFamily="34" charset="0"/>
              </a:rPr>
              <a:t>Unit 1 Introduction to AI</a:t>
            </a:r>
            <a:endParaRPr lang="en-IN" sz="3200" dirty="0">
              <a:solidFill>
                <a:srgbClr val="7030A0"/>
              </a:solidFill>
              <a:latin typeface="Agency FB" panose="020B0503020202020204" pitchFamily="34" charset="0"/>
            </a:endParaRPr>
          </a:p>
        </p:txBody>
      </p:sp>
      <p:sp>
        <p:nvSpPr>
          <p:cNvPr id="6" name="Rectangle 5"/>
          <p:cNvSpPr/>
          <p:nvPr/>
        </p:nvSpPr>
        <p:spPr>
          <a:xfrm>
            <a:off x="6300192" y="188640"/>
            <a:ext cx="2228495" cy="523220"/>
          </a:xfrm>
          <a:prstGeom prst="rect">
            <a:avLst/>
          </a:prstGeom>
        </p:spPr>
        <p:txBody>
          <a:bodyPr wrap="none">
            <a:spAutoFit/>
          </a:bodyPr>
          <a:lstStyle/>
          <a:p>
            <a:r>
              <a:rPr lang="en-US" sz="2800" dirty="0">
                <a:solidFill>
                  <a:srgbClr val="7030A0"/>
                </a:solidFill>
                <a:latin typeface="Agency FB" panose="020B0503020202020204" pitchFamily="34" charset="0"/>
              </a:rPr>
              <a:t>[Intelligent Agent]</a:t>
            </a:r>
            <a:endParaRPr lang="en-IN" sz="2800" dirty="0"/>
          </a:p>
        </p:txBody>
      </p:sp>
      <p:pic>
        <p:nvPicPr>
          <p:cNvPr id="7" name="Picture 2">
            <a:extLst>
              <a:ext uri="{FF2B5EF4-FFF2-40B4-BE49-F238E27FC236}">
                <a16:creationId xmlns:a16="http://schemas.microsoft.com/office/drawing/2014/main" id="{457A5859-ED09-42B1-AB05-6096193247B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79154" y="2517537"/>
            <a:ext cx="6929350" cy="4382596"/>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4" name="Rectangle 3">
            <a:extLst>
              <a:ext uri="{FF2B5EF4-FFF2-40B4-BE49-F238E27FC236}">
                <a16:creationId xmlns:a16="http://schemas.microsoft.com/office/drawing/2014/main" id="{8C6A4AD1-4F2C-4080-BBAE-C4FC3D592F25}"/>
              </a:ext>
            </a:extLst>
          </p:cNvPr>
          <p:cNvSpPr/>
          <p:nvPr/>
        </p:nvSpPr>
        <p:spPr>
          <a:xfrm>
            <a:off x="5652120" y="5445224"/>
            <a:ext cx="1584176" cy="465759"/>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Flowchart: Terminator 8">
            <a:extLst>
              <a:ext uri="{FF2B5EF4-FFF2-40B4-BE49-F238E27FC236}">
                <a16:creationId xmlns:a16="http://schemas.microsoft.com/office/drawing/2014/main" id="{3947D922-10CC-4D4C-AF42-493FF16B1297}"/>
              </a:ext>
            </a:extLst>
          </p:cNvPr>
          <p:cNvSpPr/>
          <p:nvPr/>
        </p:nvSpPr>
        <p:spPr>
          <a:xfrm>
            <a:off x="3419872" y="5559739"/>
            <a:ext cx="936104" cy="351244"/>
          </a:xfrm>
          <a:prstGeom prst="flowChartTerminator">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54F4E97B-C21E-4528-9673-5835EAB21AF5}"/>
              </a:ext>
            </a:extLst>
          </p:cNvPr>
          <p:cNvSpPr/>
          <p:nvPr/>
        </p:nvSpPr>
        <p:spPr>
          <a:xfrm>
            <a:off x="412956" y="1124744"/>
            <a:ext cx="8695548" cy="923330"/>
          </a:xfrm>
          <a:prstGeom prst="rect">
            <a:avLst/>
          </a:prstGeom>
        </p:spPr>
        <p:txBody>
          <a:bodyPr wrap="square">
            <a:spAutoFit/>
          </a:bodyPr>
          <a:lstStyle/>
          <a:p>
            <a:pPr algn="just"/>
            <a:r>
              <a:rPr lang="en-US" sz="2700" dirty="0">
                <a:solidFill>
                  <a:srgbClr val="267111"/>
                </a:solidFill>
                <a:latin typeface="Agency FB" panose="020B0503020202020204" pitchFamily="34" charset="0"/>
              </a:rPr>
              <a:t>Knowing something about current state of environment is not always enough to decide what to do.  </a:t>
            </a:r>
            <a:endParaRPr lang="en-IN" sz="2700" dirty="0">
              <a:solidFill>
                <a:srgbClr val="267111"/>
              </a:solidFill>
            </a:endParaRPr>
          </a:p>
        </p:txBody>
      </p:sp>
      <p:sp>
        <p:nvSpPr>
          <p:cNvPr id="12" name="Rectangle 11">
            <a:extLst>
              <a:ext uri="{FF2B5EF4-FFF2-40B4-BE49-F238E27FC236}">
                <a16:creationId xmlns:a16="http://schemas.microsoft.com/office/drawing/2014/main" id="{14F233AF-2D71-43E7-A114-771324CA66D9}"/>
              </a:ext>
            </a:extLst>
          </p:cNvPr>
          <p:cNvSpPr/>
          <p:nvPr/>
        </p:nvSpPr>
        <p:spPr>
          <a:xfrm>
            <a:off x="427703" y="1916832"/>
            <a:ext cx="8654306" cy="507831"/>
          </a:xfrm>
          <a:prstGeom prst="rect">
            <a:avLst/>
          </a:prstGeom>
        </p:spPr>
        <p:txBody>
          <a:bodyPr wrap="square">
            <a:spAutoFit/>
          </a:bodyPr>
          <a:lstStyle/>
          <a:p>
            <a:pPr algn="just"/>
            <a:r>
              <a:rPr lang="en-US" sz="2700" dirty="0">
                <a:solidFill>
                  <a:srgbClr val="7030A0"/>
                </a:solidFill>
                <a:latin typeface="Agency FB" panose="020B0503020202020204" pitchFamily="34" charset="0"/>
              </a:rPr>
              <a:t>Agent also needs some sort of goal information.</a:t>
            </a:r>
            <a:endParaRPr lang="en-IN" sz="2700" dirty="0">
              <a:solidFill>
                <a:srgbClr val="7030A0"/>
              </a:solidFill>
            </a:endParaRPr>
          </a:p>
        </p:txBody>
      </p:sp>
      <p:sp>
        <p:nvSpPr>
          <p:cNvPr id="13" name="TextBox 12">
            <a:extLst>
              <a:ext uri="{FF2B5EF4-FFF2-40B4-BE49-F238E27FC236}">
                <a16:creationId xmlns:a16="http://schemas.microsoft.com/office/drawing/2014/main" id="{17F08DD4-5055-471E-877D-9117DA37049A}"/>
              </a:ext>
            </a:extLst>
          </p:cNvPr>
          <p:cNvSpPr txBox="1"/>
          <p:nvPr/>
        </p:nvSpPr>
        <p:spPr>
          <a:xfrm flipH="1">
            <a:off x="2650345" y="4660490"/>
            <a:ext cx="2569727" cy="369332"/>
          </a:xfrm>
          <a:prstGeom prst="rect">
            <a:avLst/>
          </a:prstGeom>
          <a:noFill/>
        </p:spPr>
        <p:txBody>
          <a:bodyPr wrap="square" rtlCol="0">
            <a:spAutoFit/>
          </a:bodyPr>
          <a:lstStyle/>
          <a:p>
            <a:r>
              <a:rPr lang="en-IN" dirty="0">
                <a:solidFill>
                  <a:srgbClr val="C00000"/>
                </a:solidFill>
                <a:latin typeface="Agency FB" panose="020B0503020202020204" pitchFamily="34" charset="0"/>
              </a:rPr>
              <a:t>Why this new thing is added here</a:t>
            </a:r>
          </a:p>
        </p:txBody>
      </p:sp>
      <p:sp>
        <p:nvSpPr>
          <p:cNvPr id="14" name="Rectangle 13">
            <a:extLst>
              <a:ext uri="{FF2B5EF4-FFF2-40B4-BE49-F238E27FC236}">
                <a16:creationId xmlns:a16="http://schemas.microsoft.com/office/drawing/2014/main" id="{EDBAE9BA-16D4-47D7-ABE3-A943F0EB6246}"/>
              </a:ext>
            </a:extLst>
          </p:cNvPr>
          <p:cNvSpPr/>
          <p:nvPr/>
        </p:nvSpPr>
        <p:spPr>
          <a:xfrm>
            <a:off x="2315497" y="4941168"/>
            <a:ext cx="3336622" cy="661079"/>
          </a:xfrm>
          <a:prstGeom prst="rect">
            <a:avLst/>
          </a:prstGeom>
        </p:spPr>
        <p:txBody>
          <a:bodyPr wrap="square">
            <a:spAutoFit/>
          </a:bodyPr>
          <a:lstStyle/>
          <a:p>
            <a:r>
              <a:rPr lang="en-IN" dirty="0">
                <a:solidFill>
                  <a:srgbClr val="7030A0"/>
                </a:solidFill>
                <a:latin typeface="Agency FB" panose="020B0503020202020204" pitchFamily="34" charset="0"/>
              </a:rPr>
              <a:t>To check whether am I reaching to the Goal </a:t>
            </a:r>
          </a:p>
          <a:p>
            <a:r>
              <a:rPr lang="en-IN" dirty="0">
                <a:solidFill>
                  <a:srgbClr val="7030A0"/>
                </a:solidFill>
                <a:latin typeface="Agency FB" panose="020B0503020202020204" pitchFamily="34" charset="0"/>
              </a:rPr>
              <a:t>after performing action A.</a:t>
            </a:r>
          </a:p>
        </p:txBody>
      </p:sp>
      <p:cxnSp>
        <p:nvCxnSpPr>
          <p:cNvPr id="16" name="Straight Arrow Connector 15">
            <a:extLst>
              <a:ext uri="{FF2B5EF4-FFF2-40B4-BE49-F238E27FC236}">
                <a16:creationId xmlns:a16="http://schemas.microsoft.com/office/drawing/2014/main" id="{E6763315-BBD2-4A68-9A16-1B5F466F9E40}"/>
              </a:ext>
            </a:extLst>
          </p:cNvPr>
          <p:cNvCxnSpPr/>
          <p:nvPr/>
        </p:nvCxnSpPr>
        <p:spPr>
          <a:xfrm flipV="1">
            <a:off x="5148064" y="4509120"/>
            <a:ext cx="288032" cy="328682"/>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7" name="TextBox 16">
            <a:extLst>
              <a:ext uri="{FF2B5EF4-FFF2-40B4-BE49-F238E27FC236}">
                <a16:creationId xmlns:a16="http://schemas.microsoft.com/office/drawing/2014/main" id="{CFD30264-C960-40F4-BE98-CC546CF16AFD}"/>
              </a:ext>
            </a:extLst>
          </p:cNvPr>
          <p:cNvSpPr txBox="1"/>
          <p:nvPr/>
        </p:nvSpPr>
        <p:spPr>
          <a:xfrm flipH="1">
            <a:off x="2483768" y="6021288"/>
            <a:ext cx="3816423" cy="369332"/>
          </a:xfrm>
          <a:prstGeom prst="rect">
            <a:avLst/>
          </a:prstGeom>
          <a:noFill/>
        </p:spPr>
        <p:txBody>
          <a:bodyPr wrap="square" rtlCol="0">
            <a:spAutoFit/>
          </a:bodyPr>
          <a:lstStyle/>
          <a:p>
            <a:r>
              <a:rPr lang="en-IN" dirty="0">
                <a:solidFill>
                  <a:srgbClr val="C00000"/>
                </a:solidFill>
                <a:latin typeface="Agency FB" panose="020B0503020202020204" pitchFamily="34" charset="0"/>
              </a:rPr>
              <a:t>If my goal is satisfying then I will take this action.</a:t>
            </a:r>
          </a:p>
        </p:txBody>
      </p:sp>
    </p:spTree>
    <p:extLst>
      <p:ext uri="{BB962C8B-B14F-4D97-AF65-F5344CB8AC3E}">
        <p14:creationId xmlns:p14="http://schemas.microsoft.com/office/powerpoint/2010/main" val="3796508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animBg="1"/>
      <p:bldP spid="11" grpId="0"/>
      <p:bldP spid="12" grpId="0"/>
      <p:bldP spid="13" grpId="0"/>
      <p:bldP spid="14" grpId="0"/>
      <p:bldP spid="1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076" y="655281"/>
            <a:ext cx="6229590" cy="954107"/>
          </a:xfrm>
          <a:prstGeom prst="rect">
            <a:avLst/>
          </a:prstGeom>
        </p:spPr>
        <p:txBody>
          <a:bodyPr wrap="square">
            <a:spAutoFit/>
          </a:bodyPr>
          <a:lstStyle/>
          <a:p>
            <a:r>
              <a:rPr lang="en-US" sz="2800" dirty="0">
                <a:solidFill>
                  <a:srgbClr val="7030A0"/>
                </a:solidFill>
                <a:latin typeface="Agency FB" panose="020B0503020202020204" pitchFamily="34" charset="0"/>
              </a:rPr>
              <a:t>1.9 Agent Classification         </a:t>
            </a:r>
            <a:r>
              <a:rPr lang="en-US" sz="2800" dirty="0">
                <a:solidFill>
                  <a:srgbClr val="C00000"/>
                </a:solidFill>
                <a:latin typeface="Agency FB" panose="020B0503020202020204" pitchFamily="34" charset="0"/>
              </a:rPr>
              <a:t>[4. Ut</a:t>
            </a:r>
            <a:r>
              <a:rPr lang="en-US" altLang="en-US" sz="2800" dirty="0">
                <a:solidFill>
                  <a:srgbClr val="C00000"/>
                </a:solidFill>
                <a:latin typeface="Agency FB" panose="020B0503020202020204" pitchFamily="34" charset="0"/>
              </a:rPr>
              <a:t>ility Based Agent</a:t>
            </a:r>
            <a:r>
              <a:rPr lang="en-US" sz="2800" dirty="0">
                <a:solidFill>
                  <a:srgbClr val="C00000"/>
                </a:solidFill>
                <a:latin typeface="Agency FB" panose="020B0503020202020204" pitchFamily="34" charset="0"/>
              </a:rPr>
              <a:t>]</a:t>
            </a:r>
          </a:p>
          <a:p>
            <a:endParaRPr lang="en-US" sz="2800" dirty="0">
              <a:solidFill>
                <a:srgbClr val="7030A0"/>
              </a:solidFill>
              <a:latin typeface="Agency FB" panose="020B0503020202020204" pitchFamily="34" charset="0"/>
            </a:endParaRPr>
          </a:p>
        </p:txBody>
      </p:sp>
      <p:sp>
        <p:nvSpPr>
          <p:cNvPr id="5" name="Rectangle 4"/>
          <p:cNvSpPr/>
          <p:nvPr/>
        </p:nvSpPr>
        <p:spPr>
          <a:xfrm>
            <a:off x="2690639" y="188640"/>
            <a:ext cx="3191899" cy="584775"/>
          </a:xfrm>
          <a:prstGeom prst="rect">
            <a:avLst/>
          </a:prstGeom>
        </p:spPr>
        <p:txBody>
          <a:bodyPr wrap="none">
            <a:spAutoFit/>
          </a:bodyPr>
          <a:lstStyle/>
          <a:p>
            <a:pPr algn="ctr"/>
            <a:r>
              <a:rPr lang="en-US" sz="3200" dirty="0">
                <a:solidFill>
                  <a:srgbClr val="7030A0"/>
                </a:solidFill>
                <a:latin typeface="Agency FB" panose="020B0503020202020204" pitchFamily="34" charset="0"/>
              </a:rPr>
              <a:t>Unit 1 Introduction to AI</a:t>
            </a:r>
            <a:endParaRPr lang="en-IN" sz="3200" dirty="0">
              <a:solidFill>
                <a:srgbClr val="7030A0"/>
              </a:solidFill>
              <a:latin typeface="Agency FB" panose="020B0503020202020204" pitchFamily="34" charset="0"/>
            </a:endParaRPr>
          </a:p>
        </p:txBody>
      </p:sp>
      <p:sp>
        <p:nvSpPr>
          <p:cNvPr id="6" name="Rectangle 5"/>
          <p:cNvSpPr/>
          <p:nvPr/>
        </p:nvSpPr>
        <p:spPr>
          <a:xfrm>
            <a:off x="6300192" y="188640"/>
            <a:ext cx="2228495" cy="523220"/>
          </a:xfrm>
          <a:prstGeom prst="rect">
            <a:avLst/>
          </a:prstGeom>
        </p:spPr>
        <p:txBody>
          <a:bodyPr wrap="none">
            <a:spAutoFit/>
          </a:bodyPr>
          <a:lstStyle/>
          <a:p>
            <a:r>
              <a:rPr lang="en-US" sz="2800" dirty="0">
                <a:solidFill>
                  <a:srgbClr val="7030A0"/>
                </a:solidFill>
                <a:latin typeface="Agency FB" panose="020B0503020202020204" pitchFamily="34" charset="0"/>
              </a:rPr>
              <a:t>[Intelligent Agent]</a:t>
            </a:r>
            <a:endParaRPr lang="en-IN" sz="2800" dirty="0"/>
          </a:p>
        </p:txBody>
      </p:sp>
      <p:pic>
        <p:nvPicPr>
          <p:cNvPr id="7" name="Picture 2">
            <a:extLst>
              <a:ext uri="{FF2B5EF4-FFF2-40B4-BE49-F238E27FC236}">
                <a16:creationId xmlns:a16="http://schemas.microsoft.com/office/drawing/2014/main" id="{04CCA0C5-6D4F-46DC-B4A3-0993DFF9EA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81200" y="2493589"/>
            <a:ext cx="6927304" cy="439179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 name="TextBox 1">
            <a:extLst>
              <a:ext uri="{FF2B5EF4-FFF2-40B4-BE49-F238E27FC236}">
                <a16:creationId xmlns:a16="http://schemas.microsoft.com/office/drawing/2014/main" id="{E9D38A93-9669-456C-A558-A1FCC20E0921}"/>
              </a:ext>
            </a:extLst>
          </p:cNvPr>
          <p:cNvSpPr txBox="1"/>
          <p:nvPr/>
        </p:nvSpPr>
        <p:spPr>
          <a:xfrm>
            <a:off x="2654073" y="5446965"/>
            <a:ext cx="2710015" cy="646331"/>
          </a:xfrm>
          <a:prstGeom prst="rect">
            <a:avLst/>
          </a:prstGeom>
          <a:noFill/>
        </p:spPr>
        <p:txBody>
          <a:bodyPr wrap="square" rtlCol="0">
            <a:spAutoFit/>
          </a:bodyPr>
          <a:lstStyle/>
          <a:p>
            <a:r>
              <a:rPr lang="en-IN" dirty="0">
                <a:solidFill>
                  <a:srgbClr val="C00000"/>
                </a:solidFill>
                <a:latin typeface="Agency FB" panose="020B0503020202020204" pitchFamily="34" charset="0"/>
              </a:rPr>
              <a:t>After performing this action, </a:t>
            </a:r>
            <a:r>
              <a:rPr lang="en-IN" dirty="0" err="1">
                <a:solidFill>
                  <a:srgbClr val="C00000"/>
                </a:solidFill>
                <a:latin typeface="Agency FB" panose="020B0503020202020204" pitchFamily="34" charset="0"/>
              </a:rPr>
              <a:t>Mujhe</a:t>
            </a:r>
            <a:r>
              <a:rPr lang="en-IN" dirty="0">
                <a:solidFill>
                  <a:srgbClr val="C00000"/>
                </a:solidFill>
                <a:latin typeface="Agency FB" panose="020B0503020202020204" pitchFamily="34" charset="0"/>
              </a:rPr>
              <a:t> </a:t>
            </a:r>
            <a:r>
              <a:rPr lang="en-IN" dirty="0" err="1">
                <a:solidFill>
                  <a:srgbClr val="C00000"/>
                </a:solidFill>
                <a:latin typeface="Agency FB" panose="020B0503020202020204" pitchFamily="34" charset="0"/>
              </a:rPr>
              <a:t>kitani</a:t>
            </a:r>
            <a:r>
              <a:rPr lang="en-IN" dirty="0">
                <a:solidFill>
                  <a:srgbClr val="C00000"/>
                </a:solidFill>
                <a:latin typeface="Agency FB" panose="020B0503020202020204" pitchFamily="34" charset="0"/>
              </a:rPr>
              <a:t> Khushi mil </a:t>
            </a:r>
            <a:r>
              <a:rPr lang="en-IN" dirty="0" err="1">
                <a:solidFill>
                  <a:srgbClr val="C00000"/>
                </a:solidFill>
                <a:latin typeface="Agency FB" panose="020B0503020202020204" pitchFamily="34" charset="0"/>
              </a:rPr>
              <a:t>rahi</a:t>
            </a:r>
            <a:r>
              <a:rPr lang="en-IN" dirty="0">
                <a:solidFill>
                  <a:srgbClr val="C00000"/>
                </a:solidFill>
                <a:latin typeface="Agency FB" panose="020B0503020202020204" pitchFamily="34" charset="0"/>
              </a:rPr>
              <a:t> </a:t>
            </a:r>
            <a:r>
              <a:rPr lang="en-IN" dirty="0" err="1">
                <a:solidFill>
                  <a:srgbClr val="C00000"/>
                </a:solidFill>
                <a:latin typeface="Agency FB" panose="020B0503020202020204" pitchFamily="34" charset="0"/>
              </a:rPr>
              <a:t>hai</a:t>
            </a:r>
            <a:r>
              <a:rPr lang="en-IN" dirty="0">
                <a:solidFill>
                  <a:srgbClr val="C00000"/>
                </a:solidFill>
                <a:latin typeface="Agency FB" panose="020B0503020202020204" pitchFamily="34" charset="0"/>
              </a:rPr>
              <a:t>?</a:t>
            </a:r>
          </a:p>
        </p:txBody>
      </p:sp>
    </p:spTree>
    <p:extLst>
      <p:ext uri="{BB962C8B-B14F-4D97-AF65-F5344CB8AC3E}">
        <p14:creationId xmlns:p14="http://schemas.microsoft.com/office/powerpoint/2010/main" val="2623965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075" y="655281"/>
            <a:ext cx="5644305" cy="523220"/>
          </a:xfrm>
          <a:prstGeom prst="rect">
            <a:avLst/>
          </a:prstGeom>
        </p:spPr>
        <p:txBody>
          <a:bodyPr wrap="square">
            <a:spAutoFit/>
          </a:bodyPr>
          <a:lstStyle/>
          <a:p>
            <a:r>
              <a:rPr lang="en-US" sz="2800" dirty="0">
                <a:solidFill>
                  <a:srgbClr val="7030A0"/>
                </a:solidFill>
                <a:latin typeface="Agency FB" panose="020B0503020202020204" pitchFamily="34" charset="0"/>
              </a:rPr>
              <a:t>1.9 Agent Classification         </a:t>
            </a:r>
            <a:r>
              <a:rPr lang="en-US" sz="2800" dirty="0">
                <a:solidFill>
                  <a:srgbClr val="C00000"/>
                </a:solidFill>
                <a:latin typeface="Agency FB" panose="020B0503020202020204" pitchFamily="34" charset="0"/>
              </a:rPr>
              <a:t>[5. Learning</a:t>
            </a:r>
            <a:r>
              <a:rPr lang="en-US" altLang="en-US" sz="2800" dirty="0">
                <a:solidFill>
                  <a:srgbClr val="C00000"/>
                </a:solidFill>
                <a:latin typeface="Agency FB" panose="020B0503020202020204" pitchFamily="34" charset="0"/>
              </a:rPr>
              <a:t> Agent</a:t>
            </a:r>
            <a:r>
              <a:rPr lang="en-US" sz="2800" dirty="0">
                <a:solidFill>
                  <a:srgbClr val="C00000"/>
                </a:solidFill>
                <a:latin typeface="Agency FB" panose="020B0503020202020204" pitchFamily="34" charset="0"/>
              </a:rPr>
              <a:t>]</a:t>
            </a:r>
          </a:p>
        </p:txBody>
      </p:sp>
      <p:sp>
        <p:nvSpPr>
          <p:cNvPr id="5" name="Rectangle 4"/>
          <p:cNvSpPr/>
          <p:nvPr/>
        </p:nvSpPr>
        <p:spPr>
          <a:xfrm>
            <a:off x="2690639" y="188640"/>
            <a:ext cx="3191899" cy="584775"/>
          </a:xfrm>
          <a:prstGeom prst="rect">
            <a:avLst/>
          </a:prstGeom>
        </p:spPr>
        <p:txBody>
          <a:bodyPr wrap="none">
            <a:spAutoFit/>
          </a:bodyPr>
          <a:lstStyle/>
          <a:p>
            <a:pPr algn="ctr"/>
            <a:r>
              <a:rPr lang="en-US" sz="3200" dirty="0">
                <a:solidFill>
                  <a:srgbClr val="7030A0"/>
                </a:solidFill>
                <a:latin typeface="Agency FB" panose="020B0503020202020204" pitchFamily="34" charset="0"/>
              </a:rPr>
              <a:t>Unit 1 Introduction to AI</a:t>
            </a:r>
            <a:endParaRPr lang="en-IN" sz="3200" dirty="0">
              <a:solidFill>
                <a:srgbClr val="7030A0"/>
              </a:solidFill>
              <a:latin typeface="Agency FB" panose="020B0503020202020204" pitchFamily="34" charset="0"/>
            </a:endParaRPr>
          </a:p>
        </p:txBody>
      </p:sp>
      <p:sp>
        <p:nvSpPr>
          <p:cNvPr id="6" name="Rectangle 5"/>
          <p:cNvSpPr/>
          <p:nvPr/>
        </p:nvSpPr>
        <p:spPr>
          <a:xfrm>
            <a:off x="6300192" y="188640"/>
            <a:ext cx="2228495" cy="523220"/>
          </a:xfrm>
          <a:prstGeom prst="rect">
            <a:avLst/>
          </a:prstGeom>
        </p:spPr>
        <p:txBody>
          <a:bodyPr wrap="none">
            <a:spAutoFit/>
          </a:bodyPr>
          <a:lstStyle/>
          <a:p>
            <a:r>
              <a:rPr lang="en-US" sz="2800" dirty="0">
                <a:solidFill>
                  <a:srgbClr val="7030A0"/>
                </a:solidFill>
                <a:latin typeface="Agency FB" panose="020B0503020202020204" pitchFamily="34" charset="0"/>
              </a:rPr>
              <a:t>[Intelligent Agent]</a:t>
            </a:r>
            <a:endParaRPr lang="en-IN" sz="2800" dirty="0"/>
          </a:p>
        </p:txBody>
      </p:sp>
      <p:pic>
        <p:nvPicPr>
          <p:cNvPr id="7" name="Picture 2">
            <a:extLst>
              <a:ext uri="{FF2B5EF4-FFF2-40B4-BE49-F238E27FC236}">
                <a16:creationId xmlns:a16="http://schemas.microsoft.com/office/drawing/2014/main" id="{B6576FFE-3F0E-46EF-BB7B-45E782E0AD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1628800"/>
            <a:ext cx="7273593" cy="504056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 name="Rectangle 1">
            <a:extLst>
              <a:ext uri="{FF2B5EF4-FFF2-40B4-BE49-F238E27FC236}">
                <a16:creationId xmlns:a16="http://schemas.microsoft.com/office/drawing/2014/main" id="{F6A0E72B-46C8-4F18-AF0B-6BA4FD98FEA0}"/>
              </a:ext>
            </a:extLst>
          </p:cNvPr>
          <p:cNvSpPr/>
          <p:nvPr/>
        </p:nvSpPr>
        <p:spPr>
          <a:xfrm>
            <a:off x="8293857" y="6156012"/>
            <a:ext cx="814647" cy="369332"/>
          </a:xfrm>
          <a:prstGeom prst="rect">
            <a:avLst/>
          </a:prstGeom>
        </p:spPr>
        <p:txBody>
          <a:bodyPr wrap="square">
            <a:spAutoFit/>
          </a:bodyPr>
          <a:lstStyle/>
          <a:p>
            <a:r>
              <a:rPr lang="en-US" dirty="0">
                <a:solidFill>
                  <a:srgbClr val="0070C0"/>
                </a:solidFill>
                <a:latin typeface="Agency FB" panose="020B0503020202020204" pitchFamily="34" charset="0"/>
                <a:hlinkClick r:id="rId3" action="ppaction://hlinkfile"/>
              </a:rPr>
              <a:t>Example</a:t>
            </a:r>
            <a:endParaRPr lang="en-IN" dirty="0">
              <a:solidFill>
                <a:srgbClr val="0070C0"/>
              </a:solidFill>
            </a:endParaRPr>
          </a:p>
        </p:txBody>
      </p:sp>
    </p:spTree>
    <p:extLst>
      <p:ext uri="{BB962C8B-B14F-4D97-AF65-F5344CB8AC3E}">
        <p14:creationId xmlns:p14="http://schemas.microsoft.com/office/powerpoint/2010/main" val="41435144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075" y="655281"/>
            <a:ext cx="5644305" cy="523220"/>
          </a:xfrm>
          <a:prstGeom prst="rect">
            <a:avLst/>
          </a:prstGeom>
        </p:spPr>
        <p:txBody>
          <a:bodyPr wrap="square">
            <a:spAutoFit/>
          </a:bodyPr>
          <a:lstStyle/>
          <a:p>
            <a:r>
              <a:rPr lang="en-US" sz="2800" dirty="0">
                <a:solidFill>
                  <a:srgbClr val="7030A0"/>
                </a:solidFill>
                <a:latin typeface="Agency FB" panose="020B0503020202020204" pitchFamily="34" charset="0"/>
              </a:rPr>
              <a:t>1.9 Agent Classification         </a:t>
            </a:r>
            <a:r>
              <a:rPr lang="en-US" sz="2800" dirty="0">
                <a:solidFill>
                  <a:srgbClr val="C00000"/>
                </a:solidFill>
                <a:latin typeface="Agency FB" panose="020B0503020202020204" pitchFamily="34" charset="0"/>
              </a:rPr>
              <a:t>[5. Learning</a:t>
            </a:r>
            <a:r>
              <a:rPr lang="en-US" altLang="en-US" sz="2800" dirty="0">
                <a:solidFill>
                  <a:srgbClr val="C00000"/>
                </a:solidFill>
                <a:latin typeface="Agency FB" panose="020B0503020202020204" pitchFamily="34" charset="0"/>
              </a:rPr>
              <a:t> Agent</a:t>
            </a:r>
            <a:r>
              <a:rPr lang="en-US" sz="2800" dirty="0">
                <a:solidFill>
                  <a:srgbClr val="C00000"/>
                </a:solidFill>
                <a:latin typeface="Agency FB" panose="020B0503020202020204" pitchFamily="34" charset="0"/>
              </a:rPr>
              <a:t>]</a:t>
            </a:r>
          </a:p>
        </p:txBody>
      </p:sp>
      <p:sp>
        <p:nvSpPr>
          <p:cNvPr id="5" name="Rectangle 4"/>
          <p:cNvSpPr/>
          <p:nvPr/>
        </p:nvSpPr>
        <p:spPr>
          <a:xfrm>
            <a:off x="2690639" y="188640"/>
            <a:ext cx="3191899" cy="584775"/>
          </a:xfrm>
          <a:prstGeom prst="rect">
            <a:avLst/>
          </a:prstGeom>
        </p:spPr>
        <p:txBody>
          <a:bodyPr wrap="none">
            <a:spAutoFit/>
          </a:bodyPr>
          <a:lstStyle/>
          <a:p>
            <a:pPr algn="ctr"/>
            <a:r>
              <a:rPr lang="en-US" sz="3200" dirty="0">
                <a:solidFill>
                  <a:srgbClr val="7030A0"/>
                </a:solidFill>
                <a:latin typeface="Agency FB" panose="020B0503020202020204" pitchFamily="34" charset="0"/>
              </a:rPr>
              <a:t>Unit 1 Introduction to AI</a:t>
            </a:r>
            <a:endParaRPr lang="en-IN" sz="3200" dirty="0">
              <a:solidFill>
                <a:srgbClr val="7030A0"/>
              </a:solidFill>
              <a:latin typeface="Agency FB" panose="020B0503020202020204" pitchFamily="34" charset="0"/>
            </a:endParaRPr>
          </a:p>
        </p:txBody>
      </p:sp>
      <p:sp>
        <p:nvSpPr>
          <p:cNvPr id="6" name="Rectangle 5"/>
          <p:cNvSpPr/>
          <p:nvPr/>
        </p:nvSpPr>
        <p:spPr>
          <a:xfrm>
            <a:off x="6300192" y="188640"/>
            <a:ext cx="2228495" cy="523220"/>
          </a:xfrm>
          <a:prstGeom prst="rect">
            <a:avLst/>
          </a:prstGeom>
        </p:spPr>
        <p:txBody>
          <a:bodyPr wrap="none">
            <a:spAutoFit/>
          </a:bodyPr>
          <a:lstStyle/>
          <a:p>
            <a:r>
              <a:rPr lang="en-US" sz="2800" dirty="0">
                <a:solidFill>
                  <a:srgbClr val="7030A0"/>
                </a:solidFill>
                <a:latin typeface="Agency FB" panose="020B0503020202020204" pitchFamily="34" charset="0"/>
              </a:rPr>
              <a:t>[Intelligent Agent]</a:t>
            </a:r>
            <a:endParaRPr lang="en-IN" sz="2800" dirty="0"/>
          </a:p>
        </p:txBody>
      </p:sp>
      <p:sp>
        <p:nvSpPr>
          <p:cNvPr id="8" name="Rectangle 7">
            <a:extLst>
              <a:ext uri="{FF2B5EF4-FFF2-40B4-BE49-F238E27FC236}">
                <a16:creationId xmlns:a16="http://schemas.microsoft.com/office/drawing/2014/main" id="{EE8E14F9-2A9E-4383-BD45-DDFEFA534BBC}"/>
              </a:ext>
            </a:extLst>
          </p:cNvPr>
          <p:cNvSpPr/>
          <p:nvPr/>
        </p:nvSpPr>
        <p:spPr>
          <a:xfrm>
            <a:off x="38166" y="1124743"/>
            <a:ext cx="9067668" cy="1338828"/>
          </a:xfrm>
          <a:prstGeom prst="rect">
            <a:avLst/>
          </a:prstGeom>
        </p:spPr>
        <p:txBody>
          <a:bodyPr wrap="square">
            <a:spAutoFit/>
          </a:bodyPr>
          <a:lstStyle/>
          <a:p>
            <a:pPr algn="just"/>
            <a:r>
              <a:rPr lang="en-US" sz="2700" dirty="0">
                <a:solidFill>
                  <a:srgbClr val="267111"/>
                </a:solidFill>
                <a:latin typeface="Agency FB" panose="020B0503020202020204" pitchFamily="34" charset="0"/>
              </a:rPr>
              <a:t>1. </a:t>
            </a:r>
            <a:r>
              <a:rPr lang="en-US" sz="2700" u="sng" dirty="0">
                <a:solidFill>
                  <a:srgbClr val="267111"/>
                </a:solidFill>
                <a:latin typeface="Agency FB" panose="020B0503020202020204" pitchFamily="34" charset="0"/>
              </a:rPr>
              <a:t>Critic</a:t>
            </a:r>
            <a:r>
              <a:rPr lang="en-US" sz="2700" dirty="0">
                <a:solidFill>
                  <a:srgbClr val="267111"/>
                </a:solidFill>
                <a:latin typeface="Agency FB" panose="020B0503020202020204" pitchFamily="34" charset="0"/>
              </a:rPr>
              <a:t> : It is one who compares sensor’s  input specifying effects of agent’s   action on the environment with the performance standards and                   generate feedback for learning element.</a:t>
            </a:r>
            <a:endParaRPr lang="en-IN" sz="2700" dirty="0">
              <a:solidFill>
                <a:srgbClr val="267111"/>
              </a:solidFill>
            </a:endParaRPr>
          </a:p>
        </p:txBody>
      </p:sp>
      <p:sp>
        <p:nvSpPr>
          <p:cNvPr id="9" name="Rectangle 8">
            <a:extLst>
              <a:ext uri="{FF2B5EF4-FFF2-40B4-BE49-F238E27FC236}">
                <a16:creationId xmlns:a16="http://schemas.microsoft.com/office/drawing/2014/main" id="{63C09602-F14A-41FC-B647-DBF47683C94F}"/>
              </a:ext>
            </a:extLst>
          </p:cNvPr>
          <p:cNvSpPr/>
          <p:nvPr/>
        </p:nvSpPr>
        <p:spPr>
          <a:xfrm>
            <a:off x="38166" y="2433484"/>
            <a:ext cx="9064888" cy="923330"/>
          </a:xfrm>
          <a:prstGeom prst="rect">
            <a:avLst/>
          </a:prstGeom>
        </p:spPr>
        <p:txBody>
          <a:bodyPr wrap="square">
            <a:spAutoFit/>
          </a:bodyPr>
          <a:lstStyle/>
          <a:p>
            <a:pPr algn="just"/>
            <a:r>
              <a:rPr lang="en-US" sz="2700" dirty="0">
                <a:solidFill>
                  <a:srgbClr val="7030A0"/>
                </a:solidFill>
                <a:latin typeface="Agency FB" panose="020B0503020202020204" pitchFamily="34" charset="0"/>
              </a:rPr>
              <a:t>2. </a:t>
            </a:r>
            <a:r>
              <a:rPr lang="en-US" sz="2700" u="sng" dirty="0">
                <a:solidFill>
                  <a:srgbClr val="7030A0"/>
                </a:solidFill>
                <a:latin typeface="Agency FB" panose="020B0503020202020204" pitchFamily="34" charset="0"/>
              </a:rPr>
              <a:t>Learning element</a:t>
            </a:r>
            <a:r>
              <a:rPr lang="en-US" sz="2700" dirty="0">
                <a:solidFill>
                  <a:srgbClr val="7030A0"/>
                </a:solidFill>
                <a:latin typeface="Agency FB" panose="020B0503020202020204" pitchFamily="34" charset="0"/>
              </a:rPr>
              <a:t> : This component is responsible to learn from the                                   difference b/w performance standard and the feedback from critics.</a:t>
            </a:r>
          </a:p>
        </p:txBody>
      </p:sp>
      <p:sp>
        <p:nvSpPr>
          <p:cNvPr id="2" name="Rectangle 1">
            <a:extLst>
              <a:ext uri="{FF2B5EF4-FFF2-40B4-BE49-F238E27FC236}">
                <a16:creationId xmlns:a16="http://schemas.microsoft.com/office/drawing/2014/main" id="{2C126A8D-D97A-47B8-95BE-EB6AB4DB9E76}"/>
              </a:ext>
            </a:extLst>
          </p:cNvPr>
          <p:cNvSpPr/>
          <p:nvPr/>
        </p:nvSpPr>
        <p:spPr>
          <a:xfrm>
            <a:off x="35496" y="3356992"/>
            <a:ext cx="9070338" cy="954107"/>
          </a:xfrm>
          <a:prstGeom prst="rect">
            <a:avLst/>
          </a:prstGeom>
        </p:spPr>
        <p:txBody>
          <a:bodyPr wrap="square">
            <a:spAutoFit/>
          </a:bodyPr>
          <a:lstStyle/>
          <a:p>
            <a:pPr algn="just"/>
            <a:r>
              <a:rPr lang="en-US" sz="2800" dirty="0">
                <a:solidFill>
                  <a:srgbClr val="7030A0"/>
                </a:solidFill>
                <a:latin typeface="Agency FB" panose="020B0503020202020204" pitchFamily="34" charset="0"/>
              </a:rPr>
              <a:t>According to current percept it is suppose to understand the expected behavior and enhance standards.</a:t>
            </a:r>
            <a:endParaRPr lang="en-IN" sz="2800" dirty="0">
              <a:solidFill>
                <a:srgbClr val="7030A0"/>
              </a:solidFill>
            </a:endParaRPr>
          </a:p>
        </p:txBody>
      </p:sp>
      <p:sp>
        <p:nvSpPr>
          <p:cNvPr id="10" name="Rectangle 9">
            <a:extLst>
              <a:ext uri="{FF2B5EF4-FFF2-40B4-BE49-F238E27FC236}">
                <a16:creationId xmlns:a16="http://schemas.microsoft.com/office/drawing/2014/main" id="{9B3D83A4-FF33-475D-B5B2-06816E18E270}"/>
              </a:ext>
            </a:extLst>
          </p:cNvPr>
          <p:cNvSpPr/>
          <p:nvPr/>
        </p:nvSpPr>
        <p:spPr>
          <a:xfrm>
            <a:off x="35496" y="4293096"/>
            <a:ext cx="9067668" cy="1338828"/>
          </a:xfrm>
          <a:prstGeom prst="rect">
            <a:avLst/>
          </a:prstGeom>
        </p:spPr>
        <p:txBody>
          <a:bodyPr wrap="square">
            <a:spAutoFit/>
          </a:bodyPr>
          <a:lstStyle/>
          <a:p>
            <a:pPr algn="just"/>
            <a:r>
              <a:rPr lang="en-US" sz="2700" dirty="0">
                <a:solidFill>
                  <a:srgbClr val="267111"/>
                </a:solidFill>
                <a:latin typeface="Agency FB" panose="020B0503020202020204" pitchFamily="34" charset="0"/>
              </a:rPr>
              <a:t>3. </a:t>
            </a:r>
            <a:r>
              <a:rPr lang="en-US" sz="2700" u="sng" dirty="0">
                <a:solidFill>
                  <a:srgbClr val="267111"/>
                </a:solidFill>
                <a:latin typeface="Agency FB" panose="020B0503020202020204" pitchFamily="34" charset="0"/>
              </a:rPr>
              <a:t>Performance element</a:t>
            </a:r>
            <a:r>
              <a:rPr lang="en-US" sz="2700" dirty="0">
                <a:solidFill>
                  <a:srgbClr val="267111"/>
                </a:solidFill>
                <a:latin typeface="Agency FB" panose="020B0503020202020204" pitchFamily="34" charset="0"/>
              </a:rPr>
              <a:t> : Based on the current percept received from sensors and the </a:t>
            </a:r>
            <a:r>
              <a:rPr lang="en-US" sz="2700" dirty="0" err="1">
                <a:solidFill>
                  <a:srgbClr val="267111"/>
                </a:solidFill>
                <a:latin typeface="Agency FB" panose="020B0503020202020204" pitchFamily="34" charset="0"/>
              </a:rPr>
              <a:t>i</a:t>
            </a:r>
            <a:r>
              <a:rPr lang="en-US" sz="2700" dirty="0">
                <a:solidFill>
                  <a:srgbClr val="267111"/>
                </a:solidFill>
                <a:latin typeface="Agency FB" panose="020B0503020202020204" pitchFamily="34" charset="0"/>
              </a:rPr>
              <a:t>/p obtained by the learning element.</a:t>
            </a:r>
          </a:p>
          <a:p>
            <a:pPr algn="just"/>
            <a:r>
              <a:rPr lang="en-US" sz="2700" dirty="0">
                <a:solidFill>
                  <a:srgbClr val="267111"/>
                </a:solidFill>
                <a:latin typeface="Agency FB" panose="020B0503020202020204" pitchFamily="34" charset="0"/>
              </a:rPr>
              <a:t>It is responsible to choose the actions to act upon the external environment.</a:t>
            </a:r>
            <a:endParaRPr lang="en-IN" sz="2700" dirty="0">
              <a:solidFill>
                <a:srgbClr val="267111"/>
              </a:solidFill>
            </a:endParaRPr>
          </a:p>
        </p:txBody>
      </p:sp>
      <p:sp>
        <p:nvSpPr>
          <p:cNvPr id="11" name="Rectangle 10">
            <a:extLst>
              <a:ext uri="{FF2B5EF4-FFF2-40B4-BE49-F238E27FC236}">
                <a16:creationId xmlns:a16="http://schemas.microsoft.com/office/drawing/2014/main" id="{8ADACAB5-1AF9-4CF1-8699-A3C6B5A4F95C}"/>
              </a:ext>
            </a:extLst>
          </p:cNvPr>
          <p:cNvSpPr/>
          <p:nvPr/>
        </p:nvSpPr>
        <p:spPr>
          <a:xfrm>
            <a:off x="35496" y="5589240"/>
            <a:ext cx="9064888" cy="1338828"/>
          </a:xfrm>
          <a:prstGeom prst="rect">
            <a:avLst/>
          </a:prstGeom>
        </p:spPr>
        <p:txBody>
          <a:bodyPr wrap="square">
            <a:spAutoFit/>
          </a:bodyPr>
          <a:lstStyle/>
          <a:p>
            <a:pPr algn="just"/>
            <a:r>
              <a:rPr lang="en-US" sz="2700" dirty="0">
                <a:solidFill>
                  <a:srgbClr val="7030A0"/>
                </a:solidFill>
                <a:latin typeface="Agency FB" panose="020B0503020202020204" pitchFamily="34" charset="0"/>
              </a:rPr>
              <a:t>4. </a:t>
            </a:r>
            <a:r>
              <a:rPr lang="en-US" sz="2700" u="sng" dirty="0">
                <a:solidFill>
                  <a:srgbClr val="7030A0"/>
                </a:solidFill>
                <a:latin typeface="Agency FB" panose="020B0503020202020204" pitchFamily="34" charset="0"/>
              </a:rPr>
              <a:t>Problem generator</a:t>
            </a:r>
            <a:r>
              <a:rPr lang="en-US" sz="2700" dirty="0">
                <a:solidFill>
                  <a:srgbClr val="7030A0"/>
                </a:solidFill>
                <a:latin typeface="Agency FB" panose="020B0503020202020204" pitchFamily="34" charset="0"/>
              </a:rPr>
              <a:t> : Based on the new goal learn by the  learning agent, problem generator suggest new or alternative action which will leads to new and instructive understanding.</a:t>
            </a:r>
          </a:p>
        </p:txBody>
      </p:sp>
    </p:spTree>
    <p:extLst>
      <p:ext uri="{BB962C8B-B14F-4D97-AF65-F5344CB8AC3E}">
        <p14:creationId xmlns:p14="http://schemas.microsoft.com/office/powerpoint/2010/main" val="747661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2" grpId="0"/>
      <p:bldP spid="10" grpId="0"/>
      <p:bldP spid="1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411760" y="-99392"/>
            <a:ext cx="3674404" cy="954107"/>
          </a:xfrm>
          <a:prstGeom prst="rect">
            <a:avLst/>
          </a:prstGeom>
          <a:noFill/>
        </p:spPr>
        <p:txBody>
          <a:bodyPr wrap="none" rtlCol="0">
            <a:spAutoFit/>
          </a:bodyPr>
          <a:lstStyle/>
          <a:p>
            <a:r>
              <a:rPr lang="en-US" sz="3200" dirty="0">
                <a:latin typeface="Agency FB" panose="020B0503020202020204" pitchFamily="34" charset="0"/>
              </a:rPr>
              <a:t>SY MCA </a:t>
            </a:r>
            <a:r>
              <a:rPr lang="en-US" sz="3200" dirty="0" err="1">
                <a:latin typeface="Agency FB" panose="020B0503020202020204" pitchFamily="34" charset="0"/>
              </a:rPr>
              <a:t>Sem</a:t>
            </a:r>
            <a:r>
              <a:rPr lang="en-US" sz="3200" dirty="0">
                <a:latin typeface="Agency FB" panose="020B0503020202020204" pitchFamily="34" charset="0"/>
              </a:rPr>
              <a:t>-IV  Elective -II</a:t>
            </a:r>
          </a:p>
          <a:p>
            <a:pPr algn="ctr"/>
            <a:r>
              <a:rPr lang="en-US" sz="2400" dirty="0">
                <a:latin typeface="Agency FB" panose="020B0503020202020204" pitchFamily="34" charset="0"/>
              </a:rPr>
              <a:t>Syllabus Discussion</a:t>
            </a:r>
            <a:endParaRPr lang="en-IN" sz="2400" dirty="0">
              <a:latin typeface="Agency FB" panose="020B0503020202020204" pitchFamily="34" charset="0"/>
            </a:endParaRPr>
          </a:p>
        </p:txBody>
      </p:sp>
      <p:graphicFrame>
        <p:nvGraphicFramePr>
          <p:cNvPr id="5" name="Table 4"/>
          <p:cNvGraphicFramePr>
            <a:graphicFrameLocks noGrp="1"/>
          </p:cNvGraphicFramePr>
          <p:nvPr>
            <p:extLst>
              <p:ext uri="{D42A27DB-BD31-4B8C-83A1-F6EECF244321}">
                <p14:modId xmlns:p14="http://schemas.microsoft.com/office/powerpoint/2010/main" val="4028406509"/>
              </p:ext>
            </p:extLst>
          </p:nvPr>
        </p:nvGraphicFramePr>
        <p:xfrm>
          <a:off x="104036" y="836712"/>
          <a:ext cx="8932460" cy="5901723"/>
        </p:xfrm>
        <a:graphic>
          <a:graphicData uri="http://schemas.openxmlformats.org/drawingml/2006/table">
            <a:tbl>
              <a:tblPr firstRow="1" bandRow="1">
                <a:tableStyleId>{5C22544A-7EE6-4342-B048-85BDC9FD1C3A}</a:tableStyleId>
              </a:tblPr>
              <a:tblGrid>
                <a:gridCol w="4449991">
                  <a:extLst>
                    <a:ext uri="{9D8B030D-6E8A-4147-A177-3AD203B41FA5}">
                      <a16:colId xmlns:a16="http://schemas.microsoft.com/office/drawing/2014/main" val="20000"/>
                    </a:ext>
                  </a:extLst>
                </a:gridCol>
                <a:gridCol w="4482469">
                  <a:extLst>
                    <a:ext uri="{9D8B030D-6E8A-4147-A177-3AD203B41FA5}">
                      <a16:colId xmlns:a16="http://schemas.microsoft.com/office/drawing/2014/main" val="20001"/>
                    </a:ext>
                  </a:extLst>
                </a:gridCol>
              </a:tblGrid>
              <a:tr h="1296144">
                <a:tc>
                  <a:txBody>
                    <a:bodyPr/>
                    <a:lstStyle/>
                    <a:p>
                      <a:r>
                        <a:rPr lang="en-IN" sz="1400" b="1" kern="1200" dirty="0">
                          <a:solidFill>
                            <a:schemeClr val="tx1"/>
                          </a:solidFill>
                          <a:effectLst/>
                          <a:latin typeface="Agency FB" panose="020B0503020202020204" pitchFamily="34" charset="0"/>
                          <a:ea typeface="+mn-ea"/>
                          <a:cs typeface="+mn-cs"/>
                        </a:rPr>
                        <a:t>Unit 1</a:t>
                      </a:r>
                      <a:r>
                        <a:rPr lang="en-IN" sz="1400" b="0" kern="1200" dirty="0">
                          <a:solidFill>
                            <a:schemeClr val="tx1"/>
                          </a:solidFill>
                          <a:effectLst/>
                          <a:latin typeface="Agency FB" panose="020B0503020202020204" pitchFamily="34" charset="0"/>
                          <a:ea typeface="+mn-ea"/>
                          <a:cs typeface="+mn-cs"/>
                        </a:rPr>
                        <a:t>:</a:t>
                      </a:r>
                      <a:r>
                        <a:rPr lang="en-IN" sz="1400" b="1" kern="1200" dirty="0">
                          <a:solidFill>
                            <a:schemeClr val="tx1"/>
                          </a:solidFill>
                          <a:effectLst/>
                          <a:latin typeface="Agency FB" panose="020B0503020202020204" pitchFamily="34" charset="0"/>
                          <a:ea typeface="+mn-ea"/>
                          <a:cs typeface="+mn-cs"/>
                        </a:rPr>
                        <a:t> Artificial Intelligence:</a:t>
                      </a:r>
                    </a:p>
                    <a:p>
                      <a:pPr algn="just"/>
                      <a:r>
                        <a:rPr lang="en-IN" sz="1400" b="0" kern="1200" dirty="0">
                          <a:solidFill>
                            <a:schemeClr val="tx1"/>
                          </a:solidFill>
                          <a:effectLst/>
                          <a:latin typeface="Agency FB" panose="020B0503020202020204" pitchFamily="34" charset="0"/>
                          <a:ea typeface="+mn-ea"/>
                          <a:cs typeface="+mn-cs"/>
                        </a:rPr>
                        <a:t>Role of AI in engineering, AI in daily life, Intelligence and Artificial Intelligence, Different task domains of  AI, Programming methods, Limitations of AI Intelligent Agent: Agent, Performance Evaluation, task environment of agent, Agent classification, Agent architecture </a:t>
                      </a:r>
                    </a:p>
                  </a:txBody>
                  <a:tcPr>
                    <a:solidFill>
                      <a:schemeClr val="accent1">
                        <a:lumMod val="20000"/>
                        <a:lumOff val="80000"/>
                      </a:schemeClr>
                    </a:solidFill>
                  </a:tcPr>
                </a:tc>
                <a:tc>
                  <a:txBody>
                    <a:bodyPr/>
                    <a:lstStyle/>
                    <a:p>
                      <a:r>
                        <a:rPr lang="en-IN" sz="1400" b="1" kern="1200" dirty="0">
                          <a:solidFill>
                            <a:schemeClr val="dk1"/>
                          </a:solidFill>
                          <a:effectLst/>
                          <a:latin typeface="Agency FB" panose="020B0503020202020204" pitchFamily="34" charset="0"/>
                          <a:ea typeface="+mn-ea"/>
                          <a:cs typeface="+mn-cs"/>
                        </a:rPr>
                        <a:t>Unit 2: Problems, problem spaces and search:</a:t>
                      </a:r>
                    </a:p>
                    <a:p>
                      <a:pPr algn="just"/>
                      <a:r>
                        <a:rPr lang="en-IN" sz="1400" b="0" kern="1200" dirty="0">
                          <a:solidFill>
                            <a:schemeClr val="dk1"/>
                          </a:solidFill>
                          <a:effectLst/>
                          <a:latin typeface="Agency FB" panose="020B0503020202020204" pitchFamily="34" charset="0"/>
                          <a:ea typeface="+mn-ea"/>
                          <a:cs typeface="+mn-cs"/>
                        </a:rPr>
                        <a:t>Define the problem as a state space search, Production systems, Problem characteristics,</a:t>
                      </a:r>
                      <a:r>
                        <a:rPr lang="en-IN" sz="1400" b="0" kern="1200" baseline="0" dirty="0">
                          <a:solidFill>
                            <a:schemeClr val="dk1"/>
                          </a:solidFill>
                          <a:effectLst/>
                          <a:latin typeface="Agency FB" panose="020B0503020202020204" pitchFamily="34" charset="0"/>
                          <a:ea typeface="+mn-ea"/>
                          <a:cs typeface="+mn-cs"/>
                        </a:rPr>
                        <a:t> </a:t>
                      </a:r>
                      <a:r>
                        <a:rPr lang="en-IN" sz="1400" b="0" kern="1200" dirty="0">
                          <a:solidFill>
                            <a:schemeClr val="dk1"/>
                          </a:solidFill>
                          <a:effectLst/>
                          <a:latin typeface="Agency FB" panose="020B0503020202020204" pitchFamily="34" charset="0"/>
                          <a:ea typeface="+mn-ea"/>
                          <a:cs typeface="+mn-cs"/>
                        </a:rPr>
                        <a:t>Production system characteristic, Issues in design of search program Search Techniques: DFS, BFS, Hill Climbing</a:t>
                      </a:r>
                    </a:p>
                    <a:p>
                      <a:endParaRPr lang="en-IN" dirty="0">
                        <a:latin typeface="Agency FB" panose="020B0503020202020204" pitchFamily="34" charset="0"/>
                      </a:endParaRPr>
                    </a:p>
                  </a:txBody>
                  <a:tcPr>
                    <a:solidFill>
                      <a:schemeClr val="accent1">
                        <a:lumMod val="20000"/>
                        <a:lumOff val="80000"/>
                      </a:schemeClr>
                    </a:solidFill>
                  </a:tcPr>
                </a:tc>
                <a:extLst>
                  <a:ext uri="{0D108BD9-81ED-4DB2-BD59-A6C34878D82A}">
                    <a16:rowId xmlns:a16="http://schemas.microsoft.com/office/drawing/2014/main" val="10000"/>
                  </a:ext>
                </a:extLst>
              </a:tr>
              <a:tr h="1080120">
                <a:tc>
                  <a:txBody>
                    <a:bodyPr/>
                    <a:lstStyle/>
                    <a:p>
                      <a:r>
                        <a:rPr lang="en-IN" sz="1400" b="1" kern="1200" dirty="0">
                          <a:solidFill>
                            <a:schemeClr val="dk1"/>
                          </a:solidFill>
                          <a:effectLst/>
                          <a:latin typeface="Agency FB" panose="020B0503020202020204" pitchFamily="34" charset="0"/>
                          <a:ea typeface="+mn-ea"/>
                          <a:cs typeface="+mn-cs"/>
                        </a:rPr>
                        <a:t>Unit 3:</a:t>
                      </a:r>
                      <a:r>
                        <a:rPr lang="en-IN" sz="1400" b="1" kern="1200" baseline="0" dirty="0">
                          <a:solidFill>
                            <a:schemeClr val="dk1"/>
                          </a:solidFill>
                          <a:effectLst/>
                          <a:latin typeface="Agency FB" panose="020B0503020202020204" pitchFamily="34" charset="0"/>
                          <a:ea typeface="+mn-ea"/>
                          <a:cs typeface="+mn-cs"/>
                        </a:rPr>
                        <a:t> </a:t>
                      </a:r>
                      <a:r>
                        <a:rPr lang="en-IN" sz="1400" b="1" kern="1200" dirty="0">
                          <a:solidFill>
                            <a:schemeClr val="dk1"/>
                          </a:solidFill>
                          <a:effectLst/>
                          <a:latin typeface="Agency FB" panose="020B0503020202020204" pitchFamily="34" charset="0"/>
                          <a:ea typeface="+mn-ea"/>
                          <a:cs typeface="+mn-cs"/>
                        </a:rPr>
                        <a:t>Knowledge Representation:</a:t>
                      </a:r>
                    </a:p>
                    <a:p>
                      <a:pPr algn="just"/>
                      <a:r>
                        <a:rPr lang="en-IN" sz="1400" kern="1200" dirty="0">
                          <a:solidFill>
                            <a:schemeClr val="dk1"/>
                          </a:solidFill>
                          <a:effectLst/>
                          <a:latin typeface="Agency FB" panose="020B0503020202020204" pitchFamily="34" charset="0"/>
                          <a:ea typeface="+mn-ea"/>
                          <a:cs typeface="+mn-cs"/>
                        </a:rPr>
                        <a:t> Need to represent knowledge, Knowledge representation with mapping scheme, Properties of good knowledge-based system, Knowledge representation issues, AND-OR graph, Types of knowledge</a:t>
                      </a:r>
                    </a:p>
                    <a:p>
                      <a:endParaRPr lang="en-IN" sz="1400" kern="1200" dirty="0">
                        <a:solidFill>
                          <a:schemeClr val="dk1"/>
                        </a:solidFill>
                        <a:effectLst/>
                        <a:latin typeface="Agency FB" panose="020B0503020202020204" pitchFamily="34" charset="0"/>
                        <a:ea typeface="+mn-ea"/>
                        <a:cs typeface="+mn-cs"/>
                      </a:endParaRPr>
                    </a:p>
                  </a:txBody>
                  <a:tcPr/>
                </a:tc>
                <a:tc>
                  <a:txBody>
                    <a:bodyPr/>
                    <a:lstStyle/>
                    <a:p>
                      <a:r>
                        <a:rPr lang="en-IN" sz="1400" b="1" kern="1200" dirty="0">
                          <a:solidFill>
                            <a:schemeClr val="dk1"/>
                          </a:solidFill>
                          <a:effectLst/>
                          <a:latin typeface="Agency FB" panose="020B0503020202020204" pitchFamily="34" charset="0"/>
                          <a:ea typeface="+mn-ea"/>
                          <a:cs typeface="+mn-cs"/>
                        </a:rPr>
                        <a:t>Unit 4:</a:t>
                      </a:r>
                      <a:r>
                        <a:rPr lang="en-IN" sz="1400" b="1" kern="1200" baseline="0" dirty="0">
                          <a:solidFill>
                            <a:schemeClr val="dk1"/>
                          </a:solidFill>
                          <a:effectLst/>
                          <a:latin typeface="Agency FB" panose="020B0503020202020204" pitchFamily="34" charset="0"/>
                          <a:ea typeface="+mn-ea"/>
                          <a:cs typeface="+mn-cs"/>
                        </a:rPr>
                        <a:t> </a:t>
                      </a:r>
                      <a:r>
                        <a:rPr lang="en-IN" sz="1400" b="1" kern="1200" dirty="0">
                          <a:solidFill>
                            <a:schemeClr val="dk1"/>
                          </a:solidFill>
                          <a:effectLst/>
                          <a:latin typeface="Agency FB" panose="020B0503020202020204" pitchFamily="34" charset="0"/>
                          <a:ea typeface="+mn-ea"/>
                          <a:cs typeface="+mn-cs"/>
                        </a:rPr>
                        <a:t>Soft Computing:</a:t>
                      </a:r>
                    </a:p>
                    <a:p>
                      <a:pPr algn="just"/>
                      <a:r>
                        <a:rPr lang="en-IN" sz="1400" kern="1200" dirty="0">
                          <a:solidFill>
                            <a:schemeClr val="dk1"/>
                          </a:solidFill>
                          <a:effectLst/>
                          <a:latin typeface="Agency FB" panose="020B0503020202020204" pitchFamily="34" charset="0"/>
                          <a:ea typeface="+mn-ea"/>
                          <a:cs typeface="+mn-cs"/>
                        </a:rPr>
                        <a:t>Hard computing Vs Soft Computing, Soft computing constituents – ANN, Fuzzy Logic, GA, Applications of Soft Computing</a:t>
                      </a:r>
                    </a:p>
                    <a:p>
                      <a:endParaRPr lang="en-IN" sz="1400" dirty="0">
                        <a:latin typeface="Agency FB" panose="020B0503020202020204" pitchFamily="34" charset="0"/>
                      </a:endParaRPr>
                    </a:p>
                  </a:txBody>
                  <a:tcPr/>
                </a:tc>
                <a:extLst>
                  <a:ext uri="{0D108BD9-81ED-4DB2-BD59-A6C34878D82A}">
                    <a16:rowId xmlns:a16="http://schemas.microsoft.com/office/drawing/2014/main" val="10001"/>
                  </a:ext>
                </a:extLst>
              </a:tr>
              <a:tr h="1435659">
                <a:tc>
                  <a:txBody>
                    <a:bodyPr/>
                    <a:lstStyle/>
                    <a:p>
                      <a:r>
                        <a:rPr lang="en-IN" sz="1400" b="1" kern="1200" dirty="0">
                          <a:solidFill>
                            <a:schemeClr val="dk1"/>
                          </a:solidFill>
                          <a:effectLst/>
                          <a:latin typeface="Agency FB" panose="020B0503020202020204" pitchFamily="34" charset="0"/>
                          <a:ea typeface="+mn-ea"/>
                          <a:cs typeface="+mn-cs"/>
                        </a:rPr>
                        <a:t>Unit 5: Artificial Neural Network: </a:t>
                      </a:r>
                    </a:p>
                    <a:p>
                      <a:pPr algn="just"/>
                      <a:r>
                        <a:rPr lang="en-IN" sz="1400" kern="1200" dirty="0">
                          <a:solidFill>
                            <a:schemeClr val="dk1"/>
                          </a:solidFill>
                          <a:effectLst/>
                          <a:latin typeface="Agency FB" panose="020B0503020202020204" pitchFamily="34" charset="0"/>
                          <a:ea typeface="+mn-ea"/>
                          <a:cs typeface="+mn-cs"/>
                        </a:rPr>
                        <a:t>Introduction, Fundamental Concept, Artificial Neural Network, Brain vs. Computer - Comparison Between Biological Neuron and Artificial Neuron, Basic Models of Artificial Neural Network Supervised Learning Network</a:t>
                      </a:r>
                    </a:p>
                    <a:p>
                      <a:pPr algn="just"/>
                      <a:r>
                        <a:rPr lang="en-IN" sz="1400" kern="1200" dirty="0">
                          <a:solidFill>
                            <a:schemeClr val="dk1"/>
                          </a:solidFill>
                          <a:effectLst/>
                          <a:latin typeface="Agency FB" panose="020B0503020202020204" pitchFamily="34" charset="0"/>
                          <a:ea typeface="+mn-ea"/>
                          <a:cs typeface="+mn-cs"/>
                        </a:rPr>
                        <a:t>-Linear </a:t>
                      </a:r>
                      <a:r>
                        <a:rPr lang="en-IN" sz="1400" kern="1200" dirty="0" err="1">
                          <a:solidFill>
                            <a:schemeClr val="dk1"/>
                          </a:solidFill>
                          <a:effectLst/>
                          <a:latin typeface="Agency FB" panose="020B0503020202020204" pitchFamily="34" charset="0"/>
                          <a:ea typeface="+mn-ea"/>
                          <a:cs typeface="+mn-cs"/>
                        </a:rPr>
                        <a:t>Separability</a:t>
                      </a:r>
                      <a:r>
                        <a:rPr lang="en-IN" sz="1400" kern="1200" dirty="0">
                          <a:solidFill>
                            <a:schemeClr val="dk1"/>
                          </a:solidFill>
                          <a:effectLst/>
                          <a:latin typeface="Agency FB" panose="020B0503020202020204" pitchFamily="34" charset="0"/>
                          <a:ea typeface="+mn-ea"/>
                          <a:cs typeface="+mn-cs"/>
                        </a:rPr>
                        <a:t>, Perceptron Networks, Adaptive Linear Neuron (Adaline), Multiple Adaptive Linear Neurons, Back-Propagation Network. </a:t>
                      </a:r>
                    </a:p>
                    <a:p>
                      <a:pPr algn="just"/>
                      <a:r>
                        <a:rPr lang="en-IN" sz="1400" kern="1200" dirty="0">
                          <a:solidFill>
                            <a:schemeClr val="dk1"/>
                          </a:solidFill>
                          <a:effectLst/>
                          <a:latin typeface="Agency FB" panose="020B0503020202020204" pitchFamily="34" charset="0"/>
                          <a:ea typeface="+mn-ea"/>
                          <a:cs typeface="+mn-cs"/>
                        </a:rPr>
                        <a:t>Unsupervised Learning Networks-</a:t>
                      </a:r>
                      <a:r>
                        <a:rPr lang="en-IN" sz="1400" kern="1200" dirty="0" err="1">
                          <a:solidFill>
                            <a:schemeClr val="dk1"/>
                          </a:solidFill>
                          <a:effectLst/>
                          <a:latin typeface="Agency FB" panose="020B0503020202020204" pitchFamily="34" charset="0"/>
                          <a:ea typeface="+mn-ea"/>
                          <a:cs typeface="+mn-cs"/>
                        </a:rPr>
                        <a:t>MaxNet</a:t>
                      </a:r>
                      <a:endParaRPr lang="en-IN" sz="1400" kern="1200" dirty="0">
                        <a:solidFill>
                          <a:schemeClr val="dk1"/>
                        </a:solidFill>
                        <a:effectLst/>
                        <a:latin typeface="Agency FB" panose="020B0503020202020204" pitchFamily="34" charset="0"/>
                        <a:ea typeface="+mn-ea"/>
                        <a:cs typeface="+mn-cs"/>
                      </a:endParaRPr>
                    </a:p>
                    <a:p>
                      <a:endParaRPr lang="en-IN" sz="1400" dirty="0">
                        <a:latin typeface="Agency FB" panose="020B0503020202020204" pitchFamily="34" charset="0"/>
                      </a:endParaRPr>
                    </a:p>
                  </a:txBody>
                  <a:tcPr>
                    <a:solidFill>
                      <a:schemeClr val="accent1">
                        <a:lumMod val="20000"/>
                        <a:lumOff val="80000"/>
                      </a:schemeClr>
                    </a:solidFill>
                  </a:tcPr>
                </a:tc>
                <a:tc>
                  <a:txBody>
                    <a:bodyPr/>
                    <a:lstStyle/>
                    <a:p>
                      <a:r>
                        <a:rPr lang="en-IN" sz="1400" b="1" kern="1200" dirty="0">
                          <a:solidFill>
                            <a:schemeClr val="dk1"/>
                          </a:solidFill>
                          <a:effectLst/>
                          <a:latin typeface="Agency FB" panose="020B0503020202020204" pitchFamily="34" charset="0"/>
                          <a:ea typeface="+mn-ea"/>
                          <a:cs typeface="+mn-cs"/>
                        </a:rPr>
                        <a:t>Unit 6:</a:t>
                      </a:r>
                      <a:r>
                        <a:rPr lang="en-IN" sz="1400" b="1" kern="1200" baseline="0" dirty="0">
                          <a:solidFill>
                            <a:schemeClr val="dk1"/>
                          </a:solidFill>
                          <a:effectLst/>
                          <a:latin typeface="Agency FB" panose="020B0503020202020204" pitchFamily="34" charset="0"/>
                          <a:ea typeface="+mn-ea"/>
                          <a:cs typeface="+mn-cs"/>
                        </a:rPr>
                        <a:t> </a:t>
                      </a:r>
                      <a:r>
                        <a:rPr lang="en-IN" sz="1400" b="1" kern="1200" dirty="0">
                          <a:solidFill>
                            <a:schemeClr val="dk1"/>
                          </a:solidFill>
                          <a:effectLst/>
                          <a:latin typeface="Agency FB" panose="020B0503020202020204" pitchFamily="34" charset="0"/>
                          <a:ea typeface="+mn-ea"/>
                          <a:cs typeface="+mn-cs"/>
                        </a:rPr>
                        <a:t>Introduction to Fuzzy Logic, Classical Sets and Fuzzy Sets:</a:t>
                      </a:r>
                    </a:p>
                    <a:p>
                      <a:pPr algn="just"/>
                      <a:r>
                        <a:rPr lang="en-IN" sz="1400" kern="1200" dirty="0">
                          <a:solidFill>
                            <a:schemeClr val="dk1"/>
                          </a:solidFill>
                          <a:effectLst/>
                          <a:latin typeface="Agency FB" panose="020B0503020202020204" pitchFamily="34" charset="0"/>
                          <a:ea typeface="+mn-ea"/>
                          <a:cs typeface="+mn-cs"/>
                        </a:rPr>
                        <a:t>Introduction to Fuzzy Logic, Classical Sets (Crisp Sets),Fuzzy Sets </a:t>
                      </a:r>
                    </a:p>
                    <a:p>
                      <a:pPr algn="just"/>
                      <a:r>
                        <a:rPr lang="en-IN" sz="1400" kern="1200" dirty="0">
                          <a:solidFill>
                            <a:schemeClr val="dk1"/>
                          </a:solidFill>
                          <a:effectLst/>
                          <a:latin typeface="Agency FB" panose="020B0503020202020204" pitchFamily="34" charset="0"/>
                          <a:ea typeface="+mn-ea"/>
                          <a:cs typeface="+mn-cs"/>
                        </a:rPr>
                        <a:t>Classical Relations and Fuzzy Relations: Introduction, C artesian </a:t>
                      </a:r>
                    </a:p>
                    <a:p>
                      <a:pPr algn="just"/>
                      <a:r>
                        <a:rPr lang="en-IN" sz="1400" kern="1200" dirty="0">
                          <a:solidFill>
                            <a:schemeClr val="dk1"/>
                          </a:solidFill>
                          <a:effectLst/>
                          <a:latin typeface="Agency FB" panose="020B0503020202020204" pitchFamily="34" charset="0"/>
                          <a:ea typeface="+mn-ea"/>
                          <a:cs typeface="+mn-cs"/>
                        </a:rPr>
                        <a:t>Product of Relation, Classical Relation, Fuzzy Relations Membership Functions: Introduction, Features of the Membership Functions, </a:t>
                      </a:r>
                      <a:r>
                        <a:rPr lang="en-IN" sz="1400" kern="1200" dirty="0" err="1">
                          <a:solidFill>
                            <a:schemeClr val="dk1"/>
                          </a:solidFill>
                          <a:effectLst/>
                          <a:latin typeface="Agency FB" panose="020B0503020202020204" pitchFamily="34" charset="0"/>
                          <a:ea typeface="+mn-ea"/>
                          <a:cs typeface="+mn-cs"/>
                        </a:rPr>
                        <a:t>Fuzzification</a:t>
                      </a:r>
                      <a:r>
                        <a:rPr lang="en-IN" sz="1400" kern="1200" dirty="0">
                          <a:solidFill>
                            <a:schemeClr val="dk1"/>
                          </a:solidFill>
                          <a:effectLst/>
                          <a:latin typeface="Agency FB" panose="020B0503020202020204" pitchFamily="34" charset="0"/>
                          <a:ea typeface="+mn-ea"/>
                          <a:cs typeface="+mn-cs"/>
                        </a:rPr>
                        <a:t>, Methods of Membership Value Assignments </a:t>
                      </a:r>
                      <a:r>
                        <a:rPr lang="en-IN" sz="1400" kern="1200" dirty="0" err="1">
                          <a:solidFill>
                            <a:schemeClr val="dk1"/>
                          </a:solidFill>
                          <a:effectLst/>
                          <a:latin typeface="Agency FB" panose="020B0503020202020204" pitchFamily="34" charset="0"/>
                          <a:ea typeface="+mn-ea"/>
                          <a:cs typeface="+mn-cs"/>
                        </a:rPr>
                        <a:t>Defuzzification</a:t>
                      </a:r>
                      <a:r>
                        <a:rPr lang="en-IN" sz="1400" kern="1200" dirty="0">
                          <a:solidFill>
                            <a:schemeClr val="dk1"/>
                          </a:solidFill>
                          <a:effectLst/>
                          <a:latin typeface="Agency FB" panose="020B0503020202020204" pitchFamily="34" charset="0"/>
                          <a:ea typeface="+mn-ea"/>
                          <a:cs typeface="+mn-cs"/>
                        </a:rPr>
                        <a:t>: Introduction, Lambda -Cuts for Fuzzy Sets (Alpha-Cuts), Lambda-Cuts for Fuzzy </a:t>
                      </a:r>
                      <a:r>
                        <a:rPr lang="en-IN" sz="1400" kern="1200" dirty="0" err="1">
                          <a:solidFill>
                            <a:schemeClr val="dk1"/>
                          </a:solidFill>
                          <a:effectLst/>
                          <a:latin typeface="Agency FB" panose="020B0503020202020204" pitchFamily="34" charset="0"/>
                          <a:ea typeface="+mn-ea"/>
                          <a:cs typeface="+mn-cs"/>
                        </a:rPr>
                        <a:t>Rela</a:t>
                      </a:r>
                      <a:endParaRPr lang="en-IN" sz="1400" kern="1200" dirty="0">
                        <a:solidFill>
                          <a:schemeClr val="dk1"/>
                        </a:solidFill>
                        <a:effectLst/>
                        <a:latin typeface="Agency FB" panose="020B0503020202020204" pitchFamily="34" charset="0"/>
                        <a:ea typeface="+mn-ea"/>
                        <a:cs typeface="+mn-cs"/>
                      </a:endParaRPr>
                    </a:p>
                    <a:p>
                      <a:pPr algn="just"/>
                      <a:r>
                        <a:rPr lang="en-IN" sz="1400" kern="1200" dirty="0" err="1">
                          <a:solidFill>
                            <a:schemeClr val="dk1"/>
                          </a:solidFill>
                          <a:effectLst/>
                          <a:latin typeface="Agency FB" panose="020B0503020202020204" pitchFamily="34" charset="0"/>
                          <a:ea typeface="+mn-ea"/>
                          <a:cs typeface="+mn-cs"/>
                        </a:rPr>
                        <a:t>tions</a:t>
                      </a:r>
                      <a:r>
                        <a:rPr lang="en-IN" sz="1400" kern="1200" dirty="0">
                          <a:solidFill>
                            <a:schemeClr val="dk1"/>
                          </a:solidFill>
                          <a:effectLst/>
                          <a:latin typeface="Agency FB" panose="020B0503020202020204" pitchFamily="34" charset="0"/>
                          <a:ea typeface="+mn-ea"/>
                          <a:cs typeface="+mn-cs"/>
                        </a:rPr>
                        <a:t>, </a:t>
                      </a:r>
                      <a:r>
                        <a:rPr lang="en-IN" sz="1400" kern="1200" dirty="0" err="1">
                          <a:solidFill>
                            <a:schemeClr val="dk1"/>
                          </a:solidFill>
                          <a:effectLst/>
                          <a:latin typeface="Agency FB" panose="020B0503020202020204" pitchFamily="34" charset="0"/>
                          <a:ea typeface="+mn-ea"/>
                          <a:cs typeface="+mn-cs"/>
                        </a:rPr>
                        <a:t>Defuzzification</a:t>
                      </a:r>
                      <a:r>
                        <a:rPr lang="en-IN" sz="1400" kern="1200" dirty="0">
                          <a:solidFill>
                            <a:schemeClr val="dk1"/>
                          </a:solidFill>
                          <a:effectLst/>
                          <a:latin typeface="Agency FB" panose="020B0503020202020204" pitchFamily="34" charset="0"/>
                          <a:ea typeface="+mn-ea"/>
                          <a:cs typeface="+mn-cs"/>
                        </a:rPr>
                        <a:t> Methods </a:t>
                      </a:r>
                    </a:p>
                    <a:p>
                      <a:endParaRPr lang="en-IN" sz="1400" dirty="0">
                        <a:latin typeface="Agency FB" panose="020B0503020202020204" pitchFamily="34" charset="0"/>
                      </a:endParaRPr>
                    </a:p>
                  </a:txBody>
                  <a:tcPr>
                    <a:solidFill>
                      <a:schemeClr val="accent1">
                        <a:lumMod val="20000"/>
                        <a:lumOff val="80000"/>
                      </a:schemeClr>
                    </a:solidFill>
                  </a:tcPr>
                </a:tc>
                <a:extLst>
                  <a:ext uri="{0D108BD9-81ED-4DB2-BD59-A6C34878D82A}">
                    <a16:rowId xmlns:a16="http://schemas.microsoft.com/office/drawing/2014/main" val="10002"/>
                  </a:ext>
                </a:extLst>
              </a:tr>
              <a:tr h="1435659">
                <a:tc>
                  <a:txBody>
                    <a:bodyPr/>
                    <a:lstStyle/>
                    <a:p>
                      <a:r>
                        <a:rPr lang="en-IN" sz="1400" b="1" kern="1200" dirty="0">
                          <a:solidFill>
                            <a:schemeClr val="dk1"/>
                          </a:solidFill>
                          <a:effectLst/>
                          <a:latin typeface="Agency FB" panose="020B0503020202020204" pitchFamily="34" charset="0"/>
                          <a:ea typeface="+mn-ea"/>
                          <a:cs typeface="+mn-cs"/>
                        </a:rPr>
                        <a:t>Unit 7: Fuzzy Inference System: </a:t>
                      </a:r>
                    </a:p>
                    <a:p>
                      <a:r>
                        <a:rPr lang="en-IN" sz="1400" kern="1200" dirty="0">
                          <a:solidFill>
                            <a:schemeClr val="dk1"/>
                          </a:solidFill>
                          <a:effectLst/>
                          <a:latin typeface="Agency FB" panose="020B0503020202020204" pitchFamily="34" charset="0"/>
                          <a:ea typeface="+mn-ea"/>
                          <a:cs typeface="+mn-cs"/>
                        </a:rPr>
                        <a:t>Truth Values and Tables in Fuzzy Logic, Fuzzy Propositions, Formation of Rules, Decomposition of Rules (Compound Rules), Aggregation of Fuzzy Rules, Fuzzy Inference Systems (FIS)- Construction and Working Principle of </a:t>
                      </a:r>
                    </a:p>
                    <a:p>
                      <a:r>
                        <a:rPr lang="en-IN" sz="1400" kern="1200" dirty="0">
                          <a:solidFill>
                            <a:schemeClr val="dk1"/>
                          </a:solidFill>
                          <a:effectLst/>
                          <a:latin typeface="Agency FB" panose="020B0503020202020204" pitchFamily="34" charset="0"/>
                          <a:ea typeface="+mn-ea"/>
                          <a:cs typeface="+mn-cs"/>
                        </a:rPr>
                        <a:t>FIS, Methods of FIS, Overview of Fuzzy Expert System</a:t>
                      </a:r>
                    </a:p>
                    <a:p>
                      <a:endParaRPr lang="en-IN" sz="1400" dirty="0">
                        <a:latin typeface="Agency FB" panose="020B0503020202020204" pitchFamily="34" charset="0"/>
                      </a:endParaRPr>
                    </a:p>
                  </a:txBody>
                  <a:tcPr/>
                </a:tc>
                <a:tc>
                  <a:txBody>
                    <a:bodyPr/>
                    <a:lstStyle/>
                    <a:p>
                      <a:r>
                        <a:rPr lang="en-US" sz="1400" b="1" kern="1200" dirty="0">
                          <a:solidFill>
                            <a:schemeClr val="dk1"/>
                          </a:solidFill>
                          <a:effectLst/>
                          <a:latin typeface="Agency FB" panose="020B0503020202020204" pitchFamily="34" charset="0"/>
                          <a:ea typeface="+mn-ea"/>
                          <a:cs typeface="+mn-cs"/>
                        </a:rPr>
                        <a:t>Unit </a:t>
                      </a:r>
                      <a:r>
                        <a:rPr lang="en-IN" sz="1400" b="1" kern="1200" dirty="0">
                          <a:solidFill>
                            <a:schemeClr val="dk1"/>
                          </a:solidFill>
                          <a:effectLst/>
                          <a:latin typeface="Agency FB" panose="020B0503020202020204" pitchFamily="34" charset="0"/>
                          <a:ea typeface="+mn-ea"/>
                          <a:cs typeface="+mn-cs"/>
                        </a:rPr>
                        <a:t>8: Genetic Algorithm</a:t>
                      </a:r>
                    </a:p>
                    <a:p>
                      <a:r>
                        <a:rPr lang="en-IN" sz="1400" kern="1200" dirty="0">
                          <a:solidFill>
                            <a:schemeClr val="dk1"/>
                          </a:solidFill>
                          <a:effectLst/>
                          <a:latin typeface="Agency FB" panose="020B0503020202020204" pitchFamily="34" charset="0"/>
                          <a:ea typeface="+mn-ea"/>
                          <a:cs typeface="+mn-cs"/>
                        </a:rPr>
                        <a:t>Genetic Algorithm : Basic concepts, Difference between genetic </a:t>
                      </a:r>
                    </a:p>
                    <a:p>
                      <a:r>
                        <a:rPr lang="en-IN" sz="1400" kern="1200" dirty="0">
                          <a:solidFill>
                            <a:schemeClr val="dk1"/>
                          </a:solidFill>
                          <a:effectLst/>
                          <a:latin typeface="Agency FB" panose="020B0503020202020204" pitchFamily="34" charset="0"/>
                          <a:ea typeface="+mn-ea"/>
                          <a:cs typeface="+mn-cs"/>
                        </a:rPr>
                        <a:t>algorithm and traditional methods, Simple genetic algorithm, </a:t>
                      </a:r>
                    </a:p>
                    <a:p>
                      <a:r>
                        <a:rPr lang="en-IN" sz="1400" kern="1200" dirty="0">
                          <a:solidFill>
                            <a:schemeClr val="dk1"/>
                          </a:solidFill>
                          <a:effectLst/>
                          <a:latin typeface="Agency FB" panose="020B0503020202020204" pitchFamily="34" charset="0"/>
                          <a:ea typeface="+mn-ea"/>
                          <a:cs typeface="+mn-cs"/>
                        </a:rPr>
                        <a:t>Working principle, Procedures of GA, Genetic operators- </a:t>
                      </a:r>
                    </a:p>
                    <a:p>
                      <a:r>
                        <a:rPr lang="en-IN" sz="1400" kern="1200" dirty="0">
                          <a:solidFill>
                            <a:schemeClr val="dk1"/>
                          </a:solidFill>
                          <a:effectLst/>
                          <a:latin typeface="Agency FB" panose="020B0503020202020204" pitchFamily="34" charset="0"/>
                          <a:ea typeface="+mn-ea"/>
                          <a:cs typeface="+mn-cs"/>
                        </a:rPr>
                        <a:t>reproduction, Mutation, crossover. </a:t>
                      </a:r>
                    </a:p>
                    <a:p>
                      <a:endParaRPr lang="en-IN" sz="1400" dirty="0">
                        <a:latin typeface="Agency FB" panose="020B0503020202020204" pitchFamily="34" charset="0"/>
                      </a:endParaRPr>
                    </a:p>
                  </a:txBody>
                  <a:tcPr/>
                </a:tc>
                <a:extLst>
                  <a:ext uri="{0D108BD9-81ED-4DB2-BD59-A6C34878D82A}">
                    <a16:rowId xmlns:a16="http://schemas.microsoft.com/office/drawing/2014/main" val="10003"/>
                  </a:ext>
                </a:extLst>
              </a:tr>
            </a:tbl>
          </a:graphicData>
        </a:graphic>
      </p:graphicFrame>
      <p:sp>
        <p:nvSpPr>
          <p:cNvPr id="2" name="Oval 1"/>
          <p:cNvSpPr/>
          <p:nvPr/>
        </p:nvSpPr>
        <p:spPr>
          <a:xfrm>
            <a:off x="3923928" y="4725144"/>
            <a:ext cx="504056" cy="432048"/>
          </a:xfrm>
          <a:prstGeom prst="ellipse">
            <a:avLst/>
          </a:prstGeom>
          <a:no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rgbClr val="C00000"/>
                </a:solidFill>
                <a:latin typeface="Agency FB" panose="020B0503020202020204" pitchFamily="34" charset="0"/>
              </a:rPr>
              <a:t>12</a:t>
            </a:r>
            <a:endParaRPr lang="en-IN" sz="1400" b="1" dirty="0">
              <a:solidFill>
                <a:srgbClr val="C00000"/>
              </a:solidFill>
              <a:latin typeface="Agency FB" panose="020B0503020202020204" pitchFamily="34" charset="0"/>
            </a:endParaRPr>
          </a:p>
        </p:txBody>
      </p:sp>
      <p:sp>
        <p:nvSpPr>
          <p:cNvPr id="6" name="Oval 5"/>
          <p:cNvSpPr/>
          <p:nvPr/>
        </p:nvSpPr>
        <p:spPr>
          <a:xfrm>
            <a:off x="8460432" y="4740351"/>
            <a:ext cx="504056" cy="432048"/>
          </a:xfrm>
          <a:prstGeom prst="ellipse">
            <a:avLst/>
          </a:prstGeom>
          <a:no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rgbClr val="C00000"/>
                </a:solidFill>
                <a:latin typeface="Agency FB" panose="020B0503020202020204" pitchFamily="34" charset="0"/>
              </a:rPr>
              <a:t>10</a:t>
            </a:r>
            <a:endParaRPr lang="en-IN" sz="1400" b="1" dirty="0">
              <a:solidFill>
                <a:srgbClr val="C00000"/>
              </a:solidFill>
              <a:latin typeface="Agency FB" panose="020B0503020202020204" pitchFamily="34" charset="0"/>
            </a:endParaRPr>
          </a:p>
        </p:txBody>
      </p:sp>
      <p:sp>
        <p:nvSpPr>
          <p:cNvPr id="7" name="Oval 6"/>
          <p:cNvSpPr/>
          <p:nvPr/>
        </p:nvSpPr>
        <p:spPr>
          <a:xfrm>
            <a:off x="3996934" y="2852936"/>
            <a:ext cx="504056" cy="432048"/>
          </a:xfrm>
          <a:prstGeom prst="ellipse">
            <a:avLst/>
          </a:prstGeom>
          <a:no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rgbClr val="C00000"/>
                </a:solidFill>
                <a:latin typeface="Agency FB" panose="020B0503020202020204" pitchFamily="34" charset="0"/>
              </a:rPr>
              <a:t>9</a:t>
            </a:r>
            <a:endParaRPr lang="en-IN" sz="1400" b="1" dirty="0">
              <a:solidFill>
                <a:srgbClr val="C00000"/>
              </a:solidFill>
              <a:latin typeface="Agency FB" panose="020B0503020202020204" pitchFamily="34" charset="0"/>
            </a:endParaRPr>
          </a:p>
        </p:txBody>
      </p:sp>
      <p:sp>
        <p:nvSpPr>
          <p:cNvPr id="8" name="Oval 7"/>
          <p:cNvSpPr/>
          <p:nvPr/>
        </p:nvSpPr>
        <p:spPr>
          <a:xfrm>
            <a:off x="8460432" y="1628800"/>
            <a:ext cx="504056" cy="432048"/>
          </a:xfrm>
          <a:prstGeom prst="ellipse">
            <a:avLst/>
          </a:prstGeom>
          <a:no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rgbClr val="C00000"/>
                </a:solidFill>
                <a:latin typeface="Agency FB" panose="020B0503020202020204" pitchFamily="34" charset="0"/>
              </a:rPr>
              <a:t>6</a:t>
            </a:r>
            <a:endParaRPr lang="en-IN" sz="1400" b="1" dirty="0">
              <a:solidFill>
                <a:srgbClr val="C00000"/>
              </a:solidFill>
              <a:latin typeface="Agency FB" panose="020B0503020202020204" pitchFamily="34" charset="0"/>
            </a:endParaRPr>
          </a:p>
        </p:txBody>
      </p:sp>
      <p:sp>
        <p:nvSpPr>
          <p:cNvPr id="9" name="Oval 8"/>
          <p:cNvSpPr/>
          <p:nvPr/>
        </p:nvSpPr>
        <p:spPr>
          <a:xfrm>
            <a:off x="3996934" y="6263514"/>
            <a:ext cx="504056" cy="432048"/>
          </a:xfrm>
          <a:prstGeom prst="ellipse">
            <a:avLst/>
          </a:prstGeom>
          <a:no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rgbClr val="C00000"/>
                </a:solidFill>
                <a:latin typeface="Agency FB" panose="020B0503020202020204" pitchFamily="34" charset="0"/>
              </a:rPr>
              <a:t>4</a:t>
            </a:r>
            <a:endParaRPr lang="en-IN" sz="1400" b="1" dirty="0">
              <a:solidFill>
                <a:srgbClr val="C00000"/>
              </a:solidFill>
              <a:latin typeface="Agency FB" panose="020B0503020202020204" pitchFamily="34" charset="0"/>
            </a:endParaRPr>
          </a:p>
        </p:txBody>
      </p:sp>
      <p:sp>
        <p:nvSpPr>
          <p:cNvPr id="10" name="Oval 9"/>
          <p:cNvSpPr/>
          <p:nvPr/>
        </p:nvSpPr>
        <p:spPr>
          <a:xfrm>
            <a:off x="8434524" y="6165304"/>
            <a:ext cx="504056" cy="432048"/>
          </a:xfrm>
          <a:prstGeom prst="ellipse">
            <a:avLst/>
          </a:prstGeom>
          <a:no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rgbClr val="C00000"/>
                </a:solidFill>
                <a:latin typeface="Agency FB" panose="020B0503020202020204" pitchFamily="34" charset="0"/>
              </a:rPr>
              <a:t>4</a:t>
            </a:r>
            <a:endParaRPr lang="en-IN" sz="1400" b="1" dirty="0">
              <a:solidFill>
                <a:srgbClr val="C00000"/>
              </a:solidFill>
              <a:latin typeface="Agency FB" panose="020B0503020202020204" pitchFamily="34" charset="0"/>
            </a:endParaRPr>
          </a:p>
        </p:txBody>
      </p:sp>
      <p:sp>
        <p:nvSpPr>
          <p:cNvPr id="11" name="Oval 10"/>
          <p:cNvSpPr/>
          <p:nvPr/>
        </p:nvSpPr>
        <p:spPr>
          <a:xfrm>
            <a:off x="3996934" y="1619048"/>
            <a:ext cx="504056" cy="432048"/>
          </a:xfrm>
          <a:prstGeom prst="ellipse">
            <a:avLst/>
          </a:prstGeom>
          <a:no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rgbClr val="C00000"/>
                </a:solidFill>
                <a:latin typeface="Agency FB" panose="020B0503020202020204" pitchFamily="34" charset="0"/>
              </a:rPr>
              <a:t>5</a:t>
            </a:r>
            <a:endParaRPr lang="en-IN" sz="1400" b="1" dirty="0">
              <a:solidFill>
                <a:srgbClr val="C00000"/>
              </a:solidFill>
              <a:latin typeface="Agency FB" panose="020B0503020202020204" pitchFamily="34" charset="0"/>
            </a:endParaRPr>
          </a:p>
        </p:txBody>
      </p:sp>
      <p:sp>
        <p:nvSpPr>
          <p:cNvPr id="12" name="Oval 11"/>
          <p:cNvSpPr/>
          <p:nvPr/>
        </p:nvSpPr>
        <p:spPr>
          <a:xfrm>
            <a:off x="8460432" y="2852936"/>
            <a:ext cx="504056" cy="432048"/>
          </a:xfrm>
          <a:prstGeom prst="ellipse">
            <a:avLst/>
          </a:prstGeom>
          <a:no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rgbClr val="C00000"/>
                </a:solidFill>
                <a:latin typeface="Agency FB" panose="020B0503020202020204" pitchFamily="34" charset="0"/>
              </a:rPr>
              <a:t>2</a:t>
            </a:r>
            <a:endParaRPr lang="en-IN" sz="1400" b="1" dirty="0">
              <a:solidFill>
                <a:srgbClr val="C00000"/>
              </a:solidFill>
              <a:latin typeface="Agency FB" panose="020B0503020202020204" pitchFamily="34" charset="0"/>
            </a:endParaRPr>
          </a:p>
        </p:txBody>
      </p:sp>
      <p:sp>
        <p:nvSpPr>
          <p:cNvPr id="13" name="Rectangle 12"/>
          <p:cNvSpPr/>
          <p:nvPr/>
        </p:nvSpPr>
        <p:spPr>
          <a:xfrm rot="19844720">
            <a:off x="5590022" y="2549712"/>
            <a:ext cx="1224136" cy="360040"/>
          </a:xfrm>
          <a:prstGeom prst="rect">
            <a:avLst/>
          </a:prstGeom>
          <a:solidFill>
            <a:schemeClr val="bg1"/>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C00000"/>
                </a:solidFill>
                <a:latin typeface="Agency FB" panose="020B0503020202020204" pitchFamily="34" charset="0"/>
              </a:rPr>
              <a:t>Self Study</a:t>
            </a:r>
            <a:endParaRPr lang="en-IN" sz="2000" b="1" dirty="0">
              <a:solidFill>
                <a:srgbClr val="C00000"/>
              </a:solidFill>
              <a:latin typeface="Agency FB" panose="020B0503020202020204" pitchFamily="34" charset="0"/>
            </a:endParaRPr>
          </a:p>
        </p:txBody>
      </p:sp>
    </p:spTree>
    <p:extLst>
      <p:ext uri="{BB962C8B-B14F-4D97-AF65-F5344CB8AC3E}">
        <p14:creationId xmlns:p14="http://schemas.microsoft.com/office/powerpoint/2010/main" val="4097900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animBg="1"/>
      <p:bldP spid="7" grpId="0" animBg="1"/>
      <p:bldP spid="8" grpId="0" animBg="1"/>
      <p:bldP spid="9" grpId="0" animBg="1"/>
      <p:bldP spid="10" grpId="0" animBg="1"/>
      <p:bldP spid="11" grpId="0" animBg="1"/>
      <p:bldP spid="12" grpId="0" animBg="1"/>
      <p:bldP spid="13"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267744" y="2492896"/>
            <a:ext cx="4608512" cy="1569660"/>
          </a:xfrm>
          <a:prstGeom prst="rect">
            <a:avLst/>
          </a:prstGeom>
        </p:spPr>
        <p:txBody>
          <a:bodyPr wrap="square">
            <a:spAutoFit/>
          </a:bodyPr>
          <a:lstStyle/>
          <a:p>
            <a:pPr algn="ctr"/>
            <a:r>
              <a:rPr lang="en-US" sz="3200" dirty="0">
                <a:solidFill>
                  <a:srgbClr val="7030A0"/>
                </a:solidFill>
                <a:latin typeface="Agency FB" panose="020B0503020202020204" pitchFamily="34" charset="0"/>
              </a:rPr>
              <a:t>Refer Chapter1 &amp; 2 from</a:t>
            </a:r>
          </a:p>
          <a:p>
            <a:pPr algn="ctr"/>
            <a:r>
              <a:rPr lang="en-US" sz="3200" dirty="0">
                <a:solidFill>
                  <a:srgbClr val="7030A0"/>
                </a:solidFill>
                <a:latin typeface="Agency FB" panose="020B0503020202020204" pitchFamily="34" charset="0"/>
              </a:rPr>
              <a:t> AI and SC for beginners  </a:t>
            </a:r>
          </a:p>
          <a:p>
            <a:pPr algn="ctr"/>
            <a:r>
              <a:rPr lang="en-US" sz="3200" dirty="0">
                <a:solidFill>
                  <a:srgbClr val="7030A0"/>
                </a:solidFill>
                <a:latin typeface="Agency FB" panose="020B0503020202020204" pitchFamily="34" charset="0"/>
              </a:rPr>
              <a:t>by </a:t>
            </a:r>
            <a:r>
              <a:rPr lang="en-US" sz="3200" dirty="0" err="1">
                <a:solidFill>
                  <a:srgbClr val="7030A0"/>
                </a:solidFill>
                <a:latin typeface="Agency FB" panose="020B0503020202020204" pitchFamily="34" charset="0"/>
              </a:rPr>
              <a:t>Anadita</a:t>
            </a:r>
            <a:r>
              <a:rPr lang="en-US" sz="3200" dirty="0">
                <a:solidFill>
                  <a:srgbClr val="7030A0"/>
                </a:solidFill>
                <a:latin typeface="Agency FB" panose="020B0503020202020204" pitchFamily="34" charset="0"/>
              </a:rPr>
              <a:t> Das</a:t>
            </a:r>
            <a:endParaRPr lang="en-IN" sz="3200" dirty="0">
              <a:solidFill>
                <a:srgbClr val="7030A0"/>
              </a:solidFill>
              <a:latin typeface="Agency FB" panose="020B0503020202020204" pitchFamily="34" charset="0"/>
            </a:endParaRPr>
          </a:p>
        </p:txBody>
      </p:sp>
    </p:spTree>
    <p:extLst>
      <p:ext uri="{BB962C8B-B14F-4D97-AF65-F5344CB8AC3E}">
        <p14:creationId xmlns:p14="http://schemas.microsoft.com/office/powerpoint/2010/main" val="504665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90639" y="188640"/>
            <a:ext cx="3191899" cy="584775"/>
          </a:xfrm>
          <a:prstGeom prst="rect">
            <a:avLst/>
          </a:prstGeom>
        </p:spPr>
        <p:txBody>
          <a:bodyPr wrap="none">
            <a:spAutoFit/>
          </a:bodyPr>
          <a:lstStyle/>
          <a:p>
            <a:pPr algn="ctr"/>
            <a:r>
              <a:rPr lang="en-US" sz="3200" dirty="0">
                <a:solidFill>
                  <a:srgbClr val="7030A0"/>
                </a:solidFill>
                <a:latin typeface="Agency FB" panose="020B0503020202020204" pitchFamily="34" charset="0"/>
              </a:rPr>
              <a:t>Unit 1 Introduction to AI</a:t>
            </a:r>
            <a:endParaRPr lang="en-IN" sz="3200" dirty="0">
              <a:solidFill>
                <a:srgbClr val="7030A0"/>
              </a:solidFill>
              <a:latin typeface="Agency FB" panose="020B0503020202020204" pitchFamily="34" charset="0"/>
            </a:endParaRPr>
          </a:p>
        </p:txBody>
      </p:sp>
      <p:sp>
        <p:nvSpPr>
          <p:cNvPr id="3" name="Rectangle 2"/>
          <p:cNvSpPr/>
          <p:nvPr/>
        </p:nvSpPr>
        <p:spPr>
          <a:xfrm>
            <a:off x="6372200" y="188640"/>
            <a:ext cx="2727029" cy="523220"/>
          </a:xfrm>
          <a:prstGeom prst="rect">
            <a:avLst/>
          </a:prstGeom>
        </p:spPr>
        <p:txBody>
          <a:bodyPr wrap="none">
            <a:spAutoFit/>
          </a:bodyPr>
          <a:lstStyle/>
          <a:p>
            <a:r>
              <a:rPr lang="en-US" sz="2800" dirty="0">
                <a:solidFill>
                  <a:srgbClr val="7030A0"/>
                </a:solidFill>
                <a:latin typeface="Agency FB" panose="020B0503020202020204" pitchFamily="34" charset="0"/>
              </a:rPr>
              <a:t>[Artificial Intelligence]</a:t>
            </a:r>
            <a:endParaRPr lang="en-IN" sz="2800" dirty="0"/>
          </a:p>
        </p:txBody>
      </p:sp>
      <p:sp>
        <p:nvSpPr>
          <p:cNvPr id="4" name="Rectangle 3"/>
          <p:cNvSpPr/>
          <p:nvPr/>
        </p:nvSpPr>
        <p:spPr>
          <a:xfrm>
            <a:off x="467544" y="1268760"/>
            <a:ext cx="3199915" cy="523220"/>
          </a:xfrm>
          <a:prstGeom prst="rect">
            <a:avLst/>
          </a:prstGeom>
        </p:spPr>
        <p:txBody>
          <a:bodyPr wrap="none">
            <a:spAutoFit/>
          </a:bodyPr>
          <a:lstStyle/>
          <a:p>
            <a:r>
              <a:rPr lang="en-US" sz="2800" dirty="0">
                <a:solidFill>
                  <a:srgbClr val="7030A0"/>
                </a:solidFill>
                <a:latin typeface="Agency FB" panose="020B0503020202020204" pitchFamily="34" charset="0"/>
              </a:rPr>
              <a:t>1.1 Role of AI in engineering</a:t>
            </a:r>
            <a:endParaRPr lang="en-IN" sz="2800" dirty="0"/>
          </a:p>
        </p:txBody>
      </p:sp>
      <p:sp>
        <p:nvSpPr>
          <p:cNvPr id="5" name="Rectangle 4"/>
          <p:cNvSpPr/>
          <p:nvPr/>
        </p:nvSpPr>
        <p:spPr>
          <a:xfrm>
            <a:off x="518420" y="3347700"/>
            <a:ext cx="2026517" cy="523220"/>
          </a:xfrm>
          <a:prstGeom prst="rect">
            <a:avLst/>
          </a:prstGeom>
        </p:spPr>
        <p:txBody>
          <a:bodyPr wrap="none">
            <a:spAutoFit/>
          </a:bodyPr>
          <a:lstStyle/>
          <a:p>
            <a:r>
              <a:rPr lang="en-US" sz="2800" dirty="0">
                <a:solidFill>
                  <a:srgbClr val="7030A0"/>
                </a:solidFill>
                <a:latin typeface="Agency FB" panose="020B0503020202020204" pitchFamily="34" charset="0"/>
              </a:rPr>
              <a:t>1.2 AI in daily life</a:t>
            </a:r>
            <a:endParaRPr lang="en-IN" sz="2800" dirty="0"/>
          </a:p>
        </p:txBody>
      </p:sp>
      <p:sp>
        <p:nvSpPr>
          <p:cNvPr id="6" name="Rectangle 5"/>
          <p:cNvSpPr/>
          <p:nvPr/>
        </p:nvSpPr>
        <p:spPr>
          <a:xfrm>
            <a:off x="3707904" y="3356992"/>
            <a:ext cx="4471096" cy="523220"/>
          </a:xfrm>
          <a:prstGeom prst="rect">
            <a:avLst/>
          </a:prstGeom>
        </p:spPr>
        <p:txBody>
          <a:bodyPr wrap="none">
            <a:spAutoFit/>
          </a:bodyPr>
          <a:lstStyle/>
          <a:p>
            <a:r>
              <a:rPr lang="en-US" sz="2800" dirty="0">
                <a:solidFill>
                  <a:srgbClr val="7030A0"/>
                </a:solidFill>
                <a:latin typeface="Agency FB" panose="020B0503020202020204" pitchFamily="34" charset="0"/>
              </a:rPr>
              <a:t>1.3 Intelligence &amp; Artificial Intelligence</a:t>
            </a:r>
            <a:endParaRPr lang="en-IN" sz="2800" dirty="0"/>
          </a:p>
        </p:txBody>
      </p:sp>
      <p:sp>
        <p:nvSpPr>
          <p:cNvPr id="7" name="Rectangle 6"/>
          <p:cNvSpPr/>
          <p:nvPr/>
        </p:nvSpPr>
        <p:spPr>
          <a:xfrm>
            <a:off x="683568" y="836712"/>
            <a:ext cx="7704856" cy="461665"/>
          </a:xfrm>
          <a:prstGeom prst="rect">
            <a:avLst/>
          </a:prstGeom>
        </p:spPr>
        <p:txBody>
          <a:bodyPr wrap="square">
            <a:spAutoFit/>
          </a:bodyPr>
          <a:lstStyle/>
          <a:p>
            <a:r>
              <a:rPr lang="en-US" sz="2400" dirty="0">
                <a:solidFill>
                  <a:srgbClr val="C00000"/>
                </a:solidFill>
                <a:latin typeface="Agency FB" panose="020B0503020202020204" pitchFamily="34" charset="0"/>
              </a:rPr>
              <a:t>AI is designed to identify and understand the thought process of human mind.</a:t>
            </a:r>
            <a:endParaRPr lang="en-IN" sz="2400" dirty="0">
              <a:solidFill>
                <a:srgbClr val="C00000"/>
              </a:solidFill>
              <a:latin typeface="Agency FB" panose="020B0503020202020204" pitchFamily="34" charset="0"/>
            </a:endParaRPr>
          </a:p>
        </p:txBody>
      </p:sp>
      <p:sp>
        <p:nvSpPr>
          <p:cNvPr id="8" name="Rectangle 7"/>
          <p:cNvSpPr/>
          <p:nvPr/>
        </p:nvSpPr>
        <p:spPr>
          <a:xfrm>
            <a:off x="683568" y="1844824"/>
            <a:ext cx="7052146" cy="830997"/>
          </a:xfrm>
          <a:prstGeom prst="rect">
            <a:avLst/>
          </a:prstGeom>
        </p:spPr>
        <p:txBody>
          <a:bodyPr wrap="square">
            <a:spAutoFit/>
          </a:bodyPr>
          <a:lstStyle/>
          <a:p>
            <a:r>
              <a:rPr lang="en-US" sz="2400" dirty="0">
                <a:solidFill>
                  <a:srgbClr val="267111"/>
                </a:solidFill>
                <a:latin typeface="Agency FB" panose="020B0503020202020204" pitchFamily="34" charset="0"/>
              </a:rPr>
              <a:t>Some AI driven tools are available in market that use knowledge of the problem domain for decision making.</a:t>
            </a:r>
            <a:endParaRPr lang="en-IN" sz="2400" dirty="0">
              <a:solidFill>
                <a:srgbClr val="267111"/>
              </a:solidFill>
              <a:latin typeface="Agency FB" panose="020B0503020202020204" pitchFamily="34" charset="0"/>
            </a:endParaRPr>
          </a:p>
        </p:txBody>
      </p:sp>
      <p:sp>
        <p:nvSpPr>
          <p:cNvPr id="9" name="Rectangle 8"/>
          <p:cNvSpPr/>
          <p:nvPr/>
        </p:nvSpPr>
        <p:spPr>
          <a:xfrm>
            <a:off x="4313447" y="2204864"/>
            <a:ext cx="4033476" cy="461665"/>
          </a:xfrm>
          <a:prstGeom prst="rect">
            <a:avLst/>
          </a:prstGeom>
        </p:spPr>
        <p:txBody>
          <a:bodyPr wrap="none">
            <a:spAutoFit/>
          </a:bodyPr>
          <a:lstStyle/>
          <a:p>
            <a:r>
              <a:rPr lang="en-US" sz="2400" dirty="0">
                <a:solidFill>
                  <a:srgbClr val="C00000"/>
                </a:solidFill>
                <a:latin typeface="Agency FB" panose="020B0503020202020204" pitchFamily="34" charset="0"/>
              </a:rPr>
              <a:t>Example: AI &amp; Expert system technology</a:t>
            </a:r>
            <a:endParaRPr lang="en-IN" sz="2400" dirty="0">
              <a:solidFill>
                <a:srgbClr val="C00000"/>
              </a:solidFill>
              <a:latin typeface="Agency FB" panose="020B0503020202020204" pitchFamily="34" charset="0"/>
            </a:endParaRPr>
          </a:p>
        </p:txBody>
      </p:sp>
      <p:sp>
        <p:nvSpPr>
          <p:cNvPr id="10" name="Rectangle 9"/>
          <p:cNvSpPr/>
          <p:nvPr/>
        </p:nvSpPr>
        <p:spPr>
          <a:xfrm>
            <a:off x="683568" y="2598003"/>
            <a:ext cx="7052146" cy="830997"/>
          </a:xfrm>
          <a:prstGeom prst="rect">
            <a:avLst/>
          </a:prstGeom>
        </p:spPr>
        <p:txBody>
          <a:bodyPr wrap="square">
            <a:spAutoFit/>
          </a:bodyPr>
          <a:lstStyle/>
          <a:p>
            <a:r>
              <a:rPr lang="en-US" sz="2400" dirty="0">
                <a:solidFill>
                  <a:srgbClr val="267111"/>
                </a:solidFill>
                <a:latin typeface="Agency FB" panose="020B0503020202020204" pitchFamily="34" charset="0"/>
              </a:rPr>
              <a:t>Most of the production companies are using Expert system for production line control.</a:t>
            </a:r>
            <a:endParaRPr lang="en-IN" sz="2400" dirty="0">
              <a:solidFill>
                <a:srgbClr val="267111"/>
              </a:solidFill>
              <a:latin typeface="Agency FB" panose="020B0503020202020204" pitchFamily="34" charset="0"/>
            </a:endParaRPr>
          </a:p>
        </p:txBody>
      </p:sp>
      <p:sp>
        <p:nvSpPr>
          <p:cNvPr id="11" name="Rectangle 10"/>
          <p:cNvSpPr/>
          <p:nvPr/>
        </p:nvSpPr>
        <p:spPr>
          <a:xfrm>
            <a:off x="683567" y="3750131"/>
            <a:ext cx="2777103" cy="461665"/>
          </a:xfrm>
          <a:prstGeom prst="rect">
            <a:avLst/>
          </a:prstGeom>
        </p:spPr>
        <p:txBody>
          <a:bodyPr wrap="square">
            <a:spAutoFit/>
          </a:bodyPr>
          <a:lstStyle/>
          <a:p>
            <a:r>
              <a:rPr lang="en-US" sz="2400" dirty="0">
                <a:solidFill>
                  <a:srgbClr val="267111"/>
                </a:solidFill>
                <a:latin typeface="Agency FB" panose="020B0503020202020204" pitchFamily="34" charset="0"/>
              </a:rPr>
              <a:t>AI is already in use for:</a:t>
            </a:r>
          </a:p>
        </p:txBody>
      </p:sp>
      <p:sp>
        <p:nvSpPr>
          <p:cNvPr id="12" name="Rectangle 11"/>
          <p:cNvSpPr/>
          <p:nvPr/>
        </p:nvSpPr>
        <p:spPr>
          <a:xfrm>
            <a:off x="1115616" y="4283804"/>
            <a:ext cx="2420856" cy="461665"/>
          </a:xfrm>
          <a:prstGeom prst="rect">
            <a:avLst/>
          </a:prstGeom>
        </p:spPr>
        <p:txBody>
          <a:bodyPr wrap="none">
            <a:spAutoFit/>
          </a:bodyPr>
          <a:lstStyle/>
          <a:p>
            <a:r>
              <a:rPr lang="en-US" sz="2400" dirty="0">
                <a:solidFill>
                  <a:srgbClr val="267111"/>
                </a:solidFill>
                <a:latin typeface="Agency FB" panose="020B0503020202020204" pitchFamily="34" charset="0"/>
              </a:rPr>
              <a:t>Identifying credit fraud</a:t>
            </a:r>
            <a:endParaRPr lang="en-IN" sz="2400" dirty="0">
              <a:solidFill>
                <a:srgbClr val="267111"/>
              </a:solidFill>
              <a:latin typeface="Agency FB" panose="020B0503020202020204" pitchFamily="34" charset="0"/>
            </a:endParaRPr>
          </a:p>
        </p:txBody>
      </p:sp>
      <p:sp>
        <p:nvSpPr>
          <p:cNvPr id="13" name="Rectangle 12"/>
          <p:cNvSpPr/>
          <p:nvPr/>
        </p:nvSpPr>
        <p:spPr>
          <a:xfrm>
            <a:off x="1115616" y="4623519"/>
            <a:ext cx="1798890" cy="461665"/>
          </a:xfrm>
          <a:prstGeom prst="rect">
            <a:avLst/>
          </a:prstGeom>
        </p:spPr>
        <p:txBody>
          <a:bodyPr wrap="none">
            <a:spAutoFit/>
          </a:bodyPr>
          <a:lstStyle/>
          <a:p>
            <a:r>
              <a:rPr lang="en-US" sz="2400" dirty="0">
                <a:solidFill>
                  <a:srgbClr val="267111"/>
                </a:solidFill>
                <a:latin typeface="Agency FB" panose="020B0503020202020204" pitchFamily="34" charset="0"/>
              </a:rPr>
              <a:t>Advising doctors</a:t>
            </a:r>
            <a:endParaRPr lang="en-IN" sz="2400" dirty="0">
              <a:solidFill>
                <a:srgbClr val="267111"/>
              </a:solidFill>
              <a:latin typeface="Agency FB" panose="020B0503020202020204" pitchFamily="34" charset="0"/>
            </a:endParaRPr>
          </a:p>
        </p:txBody>
      </p:sp>
      <p:sp>
        <p:nvSpPr>
          <p:cNvPr id="14" name="Rectangle 13"/>
          <p:cNvSpPr/>
          <p:nvPr/>
        </p:nvSpPr>
        <p:spPr>
          <a:xfrm>
            <a:off x="1116926" y="5013176"/>
            <a:ext cx="2183611" cy="461665"/>
          </a:xfrm>
          <a:prstGeom prst="rect">
            <a:avLst/>
          </a:prstGeom>
        </p:spPr>
        <p:txBody>
          <a:bodyPr wrap="none">
            <a:spAutoFit/>
          </a:bodyPr>
          <a:lstStyle/>
          <a:p>
            <a:r>
              <a:rPr lang="en-US" sz="2400" dirty="0">
                <a:solidFill>
                  <a:srgbClr val="267111"/>
                </a:solidFill>
                <a:latin typeface="Agency FB" panose="020B0503020202020204" pitchFamily="34" charset="0"/>
              </a:rPr>
              <a:t>Production Planning </a:t>
            </a:r>
            <a:endParaRPr lang="en-IN" sz="2400" dirty="0">
              <a:solidFill>
                <a:srgbClr val="267111"/>
              </a:solidFill>
              <a:latin typeface="Agency FB" panose="020B0503020202020204" pitchFamily="34" charset="0"/>
            </a:endParaRPr>
          </a:p>
        </p:txBody>
      </p:sp>
      <p:sp>
        <p:nvSpPr>
          <p:cNvPr id="15" name="Rectangle 14"/>
          <p:cNvSpPr/>
          <p:nvPr/>
        </p:nvSpPr>
        <p:spPr>
          <a:xfrm>
            <a:off x="1115616" y="5435932"/>
            <a:ext cx="3595856" cy="461665"/>
          </a:xfrm>
          <a:prstGeom prst="rect">
            <a:avLst/>
          </a:prstGeom>
        </p:spPr>
        <p:txBody>
          <a:bodyPr wrap="none">
            <a:spAutoFit/>
          </a:bodyPr>
          <a:lstStyle/>
          <a:p>
            <a:r>
              <a:rPr lang="en-US" sz="2400" dirty="0">
                <a:solidFill>
                  <a:srgbClr val="C00000"/>
                </a:solidFill>
                <a:latin typeface="Agency FB" panose="020B0503020202020204" pitchFamily="34" charset="0"/>
              </a:rPr>
              <a:t>Example: Automatic vacuum gadget</a:t>
            </a:r>
            <a:endParaRPr lang="en-IN" sz="2400" dirty="0">
              <a:solidFill>
                <a:srgbClr val="C00000"/>
              </a:solidFill>
              <a:latin typeface="Agency FB" panose="020B0503020202020204" pitchFamily="34" charset="0"/>
            </a:endParaRPr>
          </a:p>
        </p:txBody>
      </p:sp>
      <p:sp>
        <p:nvSpPr>
          <p:cNvPr id="16" name="Rectangle 15"/>
          <p:cNvSpPr/>
          <p:nvPr/>
        </p:nvSpPr>
        <p:spPr>
          <a:xfrm>
            <a:off x="3851920" y="3717032"/>
            <a:ext cx="5400600" cy="461665"/>
          </a:xfrm>
          <a:prstGeom prst="rect">
            <a:avLst/>
          </a:prstGeom>
        </p:spPr>
        <p:txBody>
          <a:bodyPr wrap="square">
            <a:spAutoFit/>
          </a:bodyPr>
          <a:lstStyle/>
          <a:p>
            <a:r>
              <a:rPr lang="en-US" sz="2400" dirty="0">
                <a:solidFill>
                  <a:srgbClr val="267111"/>
                </a:solidFill>
                <a:latin typeface="Agency FB" panose="020B0503020202020204" pitchFamily="34" charset="0"/>
              </a:rPr>
              <a:t>Human intelligence comprises to two key components:</a:t>
            </a:r>
          </a:p>
        </p:txBody>
      </p:sp>
      <p:sp>
        <p:nvSpPr>
          <p:cNvPr id="17" name="Rectangle 16"/>
          <p:cNvSpPr/>
          <p:nvPr/>
        </p:nvSpPr>
        <p:spPr>
          <a:xfrm>
            <a:off x="3923928" y="4149080"/>
            <a:ext cx="1200970" cy="461665"/>
          </a:xfrm>
          <a:prstGeom prst="rect">
            <a:avLst/>
          </a:prstGeom>
        </p:spPr>
        <p:txBody>
          <a:bodyPr wrap="none">
            <a:spAutoFit/>
          </a:bodyPr>
          <a:lstStyle/>
          <a:p>
            <a:r>
              <a:rPr lang="en-US" sz="2400" dirty="0">
                <a:solidFill>
                  <a:srgbClr val="267111"/>
                </a:solidFill>
                <a:latin typeface="Agency FB" panose="020B0503020202020204" pitchFamily="34" charset="0"/>
              </a:rPr>
              <a:t>1. Learning</a:t>
            </a:r>
          </a:p>
        </p:txBody>
      </p:sp>
      <p:sp>
        <p:nvSpPr>
          <p:cNvPr id="18" name="Rectangle 17"/>
          <p:cNvSpPr/>
          <p:nvPr/>
        </p:nvSpPr>
        <p:spPr>
          <a:xfrm>
            <a:off x="5043166" y="4149080"/>
            <a:ext cx="320922" cy="461665"/>
          </a:xfrm>
          <a:prstGeom prst="rect">
            <a:avLst/>
          </a:prstGeom>
        </p:spPr>
        <p:txBody>
          <a:bodyPr wrap="none">
            <a:spAutoFit/>
          </a:bodyPr>
          <a:lstStyle/>
          <a:p>
            <a:r>
              <a:rPr lang="en-US" sz="2400" dirty="0">
                <a:solidFill>
                  <a:srgbClr val="FF0000"/>
                </a:solidFill>
                <a:latin typeface="Agency FB" panose="020B0503020202020204" pitchFamily="34" charset="0"/>
              </a:rPr>
              <a:t>=</a:t>
            </a:r>
          </a:p>
        </p:txBody>
      </p:sp>
      <p:sp>
        <p:nvSpPr>
          <p:cNvPr id="19" name="Rectangle 18"/>
          <p:cNvSpPr/>
          <p:nvPr/>
        </p:nvSpPr>
        <p:spPr>
          <a:xfrm>
            <a:off x="5273137" y="4149080"/>
            <a:ext cx="2395207" cy="461665"/>
          </a:xfrm>
          <a:prstGeom prst="rect">
            <a:avLst/>
          </a:prstGeom>
        </p:spPr>
        <p:txBody>
          <a:bodyPr wrap="none">
            <a:spAutoFit/>
          </a:bodyPr>
          <a:lstStyle/>
          <a:p>
            <a:r>
              <a:rPr lang="en-US" sz="2400" dirty="0">
                <a:solidFill>
                  <a:srgbClr val="267111"/>
                </a:solidFill>
                <a:latin typeface="Agency FB" panose="020B0503020202020204" pitchFamily="34" charset="0"/>
              </a:rPr>
              <a:t>Processes information</a:t>
            </a:r>
          </a:p>
        </p:txBody>
      </p:sp>
      <p:sp>
        <p:nvSpPr>
          <p:cNvPr id="20" name="Rectangle 19"/>
          <p:cNvSpPr/>
          <p:nvPr/>
        </p:nvSpPr>
        <p:spPr>
          <a:xfrm>
            <a:off x="3851920" y="4551511"/>
            <a:ext cx="1909497" cy="461665"/>
          </a:xfrm>
          <a:prstGeom prst="rect">
            <a:avLst/>
          </a:prstGeom>
        </p:spPr>
        <p:txBody>
          <a:bodyPr wrap="none">
            <a:spAutoFit/>
          </a:bodyPr>
          <a:lstStyle/>
          <a:p>
            <a:r>
              <a:rPr lang="en-US" sz="2400" dirty="0">
                <a:solidFill>
                  <a:srgbClr val="267111"/>
                </a:solidFill>
                <a:latin typeface="Agency FB" panose="020B0503020202020204" pitchFamily="34" charset="0"/>
              </a:rPr>
              <a:t>2. Communication</a:t>
            </a:r>
          </a:p>
        </p:txBody>
      </p:sp>
      <p:sp>
        <p:nvSpPr>
          <p:cNvPr id="21" name="Rectangle 20"/>
          <p:cNvSpPr/>
          <p:nvPr/>
        </p:nvSpPr>
        <p:spPr>
          <a:xfrm>
            <a:off x="3814631" y="4983559"/>
            <a:ext cx="3312125" cy="461665"/>
          </a:xfrm>
          <a:prstGeom prst="rect">
            <a:avLst/>
          </a:prstGeom>
        </p:spPr>
        <p:txBody>
          <a:bodyPr wrap="none">
            <a:spAutoFit/>
          </a:bodyPr>
          <a:lstStyle/>
          <a:p>
            <a:r>
              <a:rPr lang="en-US" sz="2400" dirty="0">
                <a:solidFill>
                  <a:srgbClr val="267111"/>
                </a:solidFill>
                <a:latin typeface="Agency FB" panose="020B0503020202020204" pitchFamily="34" charset="0"/>
              </a:rPr>
              <a:t>In 1965, McCarthy defines AI as: </a:t>
            </a:r>
          </a:p>
        </p:txBody>
      </p:sp>
      <p:sp>
        <p:nvSpPr>
          <p:cNvPr id="22" name="Rectangle 21"/>
          <p:cNvSpPr/>
          <p:nvPr/>
        </p:nvSpPr>
        <p:spPr>
          <a:xfrm>
            <a:off x="4644008" y="5478323"/>
            <a:ext cx="4629794" cy="830997"/>
          </a:xfrm>
          <a:prstGeom prst="rect">
            <a:avLst/>
          </a:prstGeom>
        </p:spPr>
        <p:txBody>
          <a:bodyPr wrap="none">
            <a:spAutoFit/>
          </a:bodyPr>
          <a:lstStyle/>
          <a:p>
            <a:r>
              <a:rPr lang="en-US" sz="2400" dirty="0">
                <a:solidFill>
                  <a:srgbClr val="7030A0"/>
                </a:solidFill>
                <a:latin typeface="Agency FB" panose="020B0503020202020204" pitchFamily="34" charset="0"/>
              </a:rPr>
              <a:t>AI is concerned with the design of intelligence</a:t>
            </a:r>
          </a:p>
          <a:p>
            <a:r>
              <a:rPr lang="en-US" sz="2400" dirty="0">
                <a:solidFill>
                  <a:srgbClr val="7030A0"/>
                </a:solidFill>
                <a:latin typeface="Agency FB" panose="020B0503020202020204" pitchFamily="34" charset="0"/>
              </a:rPr>
              <a:t>in an artificial device.</a:t>
            </a:r>
          </a:p>
        </p:txBody>
      </p:sp>
      <p:sp>
        <p:nvSpPr>
          <p:cNvPr id="23" name="Rectangle 22"/>
          <p:cNvSpPr/>
          <p:nvPr/>
        </p:nvSpPr>
        <p:spPr>
          <a:xfrm>
            <a:off x="7956376" y="5478323"/>
            <a:ext cx="1142853" cy="419274"/>
          </a:xfrm>
          <a:prstGeom prst="rect">
            <a:avLst/>
          </a:prstGeom>
          <a:noFill/>
          <a:ln w="158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Rectangle 23"/>
          <p:cNvSpPr/>
          <p:nvPr/>
        </p:nvSpPr>
        <p:spPr>
          <a:xfrm>
            <a:off x="6093443" y="5877272"/>
            <a:ext cx="710805" cy="419274"/>
          </a:xfrm>
          <a:prstGeom prst="rect">
            <a:avLst/>
          </a:prstGeom>
          <a:noFill/>
          <a:ln w="158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Rectangle 24"/>
          <p:cNvSpPr/>
          <p:nvPr/>
        </p:nvSpPr>
        <p:spPr>
          <a:xfrm>
            <a:off x="1619672" y="6237312"/>
            <a:ext cx="4932548" cy="461665"/>
          </a:xfrm>
          <a:prstGeom prst="rect">
            <a:avLst/>
          </a:prstGeom>
        </p:spPr>
        <p:txBody>
          <a:bodyPr wrap="square">
            <a:spAutoFit/>
          </a:bodyPr>
          <a:lstStyle/>
          <a:p>
            <a:r>
              <a:rPr lang="en-US" sz="2400" b="1" dirty="0">
                <a:solidFill>
                  <a:srgbClr val="267111"/>
                </a:solidFill>
                <a:latin typeface="Agency FB" panose="020B0503020202020204" pitchFamily="34" charset="0"/>
              </a:rPr>
              <a:t>Device acts like a human, think like a human.</a:t>
            </a:r>
          </a:p>
        </p:txBody>
      </p:sp>
    </p:spTree>
    <p:extLst>
      <p:ext uri="{BB962C8B-B14F-4D97-AF65-F5344CB8AC3E}">
        <p14:creationId xmlns:p14="http://schemas.microsoft.com/office/powerpoint/2010/main" val="2200915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6"/>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6"/>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7"/>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8"/>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19"/>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20"/>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21"/>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22"/>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24"/>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23"/>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P spid="9" grpId="0"/>
      <p:bldP spid="10" grpId="0"/>
      <p:bldP spid="11" grpId="0"/>
      <p:bldP spid="12" grpId="0"/>
      <p:bldP spid="13" grpId="0"/>
      <p:bldP spid="14" grpId="0"/>
      <p:bldP spid="15" grpId="0"/>
      <p:bldP spid="16" grpId="0"/>
      <p:bldP spid="17" grpId="0"/>
      <p:bldP spid="18" grpId="0"/>
      <p:bldP spid="19" grpId="0"/>
      <p:bldP spid="20" grpId="0"/>
      <p:bldP spid="21" grpId="0"/>
      <p:bldP spid="22" grpId="0"/>
      <p:bldP spid="23" grpId="0" animBg="1"/>
      <p:bldP spid="24" grpId="0" animBg="1"/>
      <p:bldP spid="2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4763" y="1033572"/>
            <a:ext cx="3049233" cy="523220"/>
          </a:xfrm>
          <a:prstGeom prst="rect">
            <a:avLst/>
          </a:prstGeom>
        </p:spPr>
        <p:txBody>
          <a:bodyPr wrap="none">
            <a:spAutoFit/>
          </a:bodyPr>
          <a:lstStyle/>
          <a:p>
            <a:r>
              <a:rPr lang="en-US" sz="2800" dirty="0">
                <a:solidFill>
                  <a:srgbClr val="7030A0"/>
                </a:solidFill>
                <a:latin typeface="Agency FB" panose="020B0503020202020204" pitchFamily="34" charset="0"/>
              </a:rPr>
              <a:t>Different categories of AI</a:t>
            </a:r>
            <a:endParaRPr lang="en-IN" sz="2800" dirty="0"/>
          </a:p>
        </p:txBody>
      </p:sp>
      <p:sp>
        <p:nvSpPr>
          <p:cNvPr id="3" name="Rectangle 2"/>
          <p:cNvSpPr/>
          <p:nvPr/>
        </p:nvSpPr>
        <p:spPr>
          <a:xfrm>
            <a:off x="2690639" y="188640"/>
            <a:ext cx="3191899" cy="584775"/>
          </a:xfrm>
          <a:prstGeom prst="rect">
            <a:avLst/>
          </a:prstGeom>
        </p:spPr>
        <p:txBody>
          <a:bodyPr wrap="none">
            <a:spAutoFit/>
          </a:bodyPr>
          <a:lstStyle/>
          <a:p>
            <a:pPr algn="ctr"/>
            <a:r>
              <a:rPr lang="en-US" sz="3200" dirty="0">
                <a:solidFill>
                  <a:srgbClr val="7030A0"/>
                </a:solidFill>
                <a:latin typeface="Agency FB" panose="020B0503020202020204" pitchFamily="34" charset="0"/>
              </a:rPr>
              <a:t>Unit 1 Introduction to AI</a:t>
            </a:r>
            <a:endParaRPr lang="en-IN" sz="3200" dirty="0">
              <a:solidFill>
                <a:srgbClr val="7030A0"/>
              </a:solidFill>
              <a:latin typeface="Agency FB" panose="020B0503020202020204" pitchFamily="34" charset="0"/>
            </a:endParaRPr>
          </a:p>
        </p:txBody>
      </p:sp>
      <p:sp>
        <p:nvSpPr>
          <p:cNvPr id="4" name="Rectangle 3"/>
          <p:cNvSpPr/>
          <p:nvPr/>
        </p:nvSpPr>
        <p:spPr>
          <a:xfrm>
            <a:off x="6372200" y="260648"/>
            <a:ext cx="2727029" cy="523220"/>
          </a:xfrm>
          <a:prstGeom prst="rect">
            <a:avLst/>
          </a:prstGeom>
        </p:spPr>
        <p:txBody>
          <a:bodyPr wrap="none">
            <a:spAutoFit/>
          </a:bodyPr>
          <a:lstStyle/>
          <a:p>
            <a:r>
              <a:rPr lang="en-US" sz="2800" dirty="0">
                <a:solidFill>
                  <a:srgbClr val="7030A0"/>
                </a:solidFill>
                <a:latin typeface="Agency FB" panose="020B0503020202020204" pitchFamily="34" charset="0"/>
              </a:rPr>
              <a:t>[Artificial Intelligence]</a:t>
            </a:r>
            <a:endParaRPr lang="en-IN" sz="2800" dirty="0"/>
          </a:p>
        </p:txBody>
      </p:sp>
      <p:sp>
        <p:nvSpPr>
          <p:cNvPr id="5" name="Rectangle 4"/>
          <p:cNvSpPr/>
          <p:nvPr/>
        </p:nvSpPr>
        <p:spPr>
          <a:xfrm>
            <a:off x="179512" y="1916832"/>
            <a:ext cx="1301959" cy="461665"/>
          </a:xfrm>
          <a:prstGeom prst="rect">
            <a:avLst/>
          </a:prstGeom>
        </p:spPr>
        <p:txBody>
          <a:bodyPr wrap="none">
            <a:spAutoFit/>
          </a:bodyPr>
          <a:lstStyle/>
          <a:p>
            <a:r>
              <a:rPr lang="en-US" sz="2400" dirty="0">
                <a:solidFill>
                  <a:srgbClr val="267111"/>
                </a:solidFill>
                <a:latin typeface="Agency FB" panose="020B0503020202020204" pitchFamily="34" charset="0"/>
              </a:rPr>
              <a:t>Symbolic AI</a:t>
            </a:r>
          </a:p>
        </p:txBody>
      </p:sp>
      <p:sp>
        <p:nvSpPr>
          <p:cNvPr id="6" name="Rectangle 5"/>
          <p:cNvSpPr/>
          <p:nvPr/>
        </p:nvSpPr>
        <p:spPr>
          <a:xfrm>
            <a:off x="4230216" y="1916832"/>
            <a:ext cx="3078088" cy="461665"/>
          </a:xfrm>
          <a:prstGeom prst="rect">
            <a:avLst/>
          </a:prstGeom>
        </p:spPr>
        <p:txBody>
          <a:bodyPr wrap="square">
            <a:spAutoFit/>
          </a:bodyPr>
          <a:lstStyle/>
          <a:p>
            <a:r>
              <a:rPr lang="en-US" sz="2400" dirty="0">
                <a:solidFill>
                  <a:srgbClr val="267111"/>
                </a:solidFill>
                <a:latin typeface="Agency FB" panose="020B0503020202020204" pitchFamily="34" charset="0"/>
              </a:rPr>
              <a:t> Microscopic Biological Model</a:t>
            </a:r>
          </a:p>
        </p:txBody>
      </p:sp>
      <p:cxnSp>
        <p:nvCxnSpPr>
          <p:cNvPr id="8" name="Straight Connector 7"/>
          <p:cNvCxnSpPr>
            <a:endCxn id="5" idx="0"/>
          </p:cNvCxnSpPr>
          <p:nvPr/>
        </p:nvCxnSpPr>
        <p:spPr>
          <a:xfrm flipH="1">
            <a:off x="830492" y="1556792"/>
            <a:ext cx="1860147" cy="36004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endCxn id="6" idx="0"/>
          </p:cNvCxnSpPr>
          <p:nvPr/>
        </p:nvCxnSpPr>
        <p:spPr>
          <a:xfrm>
            <a:off x="2690639" y="1556792"/>
            <a:ext cx="3078621" cy="36004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251520" y="2391271"/>
            <a:ext cx="1914307" cy="430887"/>
          </a:xfrm>
          <a:prstGeom prst="rect">
            <a:avLst/>
          </a:prstGeom>
        </p:spPr>
        <p:txBody>
          <a:bodyPr wrap="none">
            <a:spAutoFit/>
          </a:bodyPr>
          <a:lstStyle/>
          <a:p>
            <a:r>
              <a:rPr lang="en-US" sz="2200" dirty="0">
                <a:solidFill>
                  <a:srgbClr val="7030A0"/>
                </a:solidFill>
                <a:latin typeface="Agency FB" panose="020B0503020202020204" pitchFamily="34" charset="0"/>
              </a:rPr>
              <a:t>Logic Programming</a:t>
            </a:r>
          </a:p>
        </p:txBody>
      </p:sp>
      <p:sp>
        <p:nvSpPr>
          <p:cNvPr id="12" name="Rectangle 11"/>
          <p:cNvSpPr/>
          <p:nvPr/>
        </p:nvSpPr>
        <p:spPr>
          <a:xfrm>
            <a:off x="4621986" y="2996952"/>
            <a:ext cx="1768433" cy="430887"/>
          </a:xfrm>
          <a:prstGeom prst="rect">
            <a:avLst/>
          </a:prstGeom>
        </p:spPr>
        <p:txBody>
          <a:bodyPr wrap="none">
            <a:spAutoFit/>
          </a:bodyPr>
          <a:lstStyle/>
          <a:p>
            <a:r>
              <a:rPr lang="en-US" sz="2200" dirty="0">
                <a:solidFill>
                  <a:srgbClr val="7030A0"/>
                </a:solidFill>
                <a:latin typeface="Agency FB" panose="020B0503020202020204" pitchFamily="34" charset="0"/>
              </a:rPr>
              <a:t>Genetic Algorithm</a:t>
            </a:r>
          </a:p>
        </p:txBody>
      </p:sp>
      <p:sp>
        <p:nvSpPr>
          <p:cNvPr id="13" name="Rectangle 12"/>
          <p:cNvSpPr/>
          <p:nvPr/>
        </p:nvSpPr>
        <p:spPr>
          <a:xfrm>
            <a:off x="4644008" y="2420888"/>
            <a:ext cx="1664238" cy="430887"/>
          </a:xfrm>
          <a:prstGeom prst="rect">
            <a:avLst/>
          </a:prstGeom>
        </p:spPr>
        <p:txBody>
          <a:bodyPr wrap="none">
            <a:spAutoFit/>
          </a:bodyPr>
          <a:lstStyle/>
          <a:p>
            <a:r>
              <a:rPr lang="en-US" sz="2200" dirty="0">
                <a:solidFill>
                  <a:srgbClr val="7030A0"/>
                </a:solidFill>
                <a:latin typeface="Agency FB" panose="020B0503020202020204" pitchFamily="34" charset="0"/>
              </a:rPr>
              <a:t>Neural Networks</a:t>
            </a:r>
          </a:p>
        </p:txBody>
      </p:sp>
      <p:sp>
        <p:nvSpPr>
          <p:cNvPr id="14" name="Rectangle 13"/>
          <p:cNvSpPr/>
          <p:nvPr/>
        </p:nvSpPr>
        <p:spPr>
          <a:xfrm>
            <a:off x="251520" y="2926105"/>
            <a:ext cx="2326278" cy="430887"/>
          </a:xfrm>
          <a:prstGeom prst="rect">
            <a:avLst/>
          </a:prstGeom>
        </p:spPr>
        <p:txBody>
          <a:bodyPr wrap="none">
            <a:spAutoFit/>
          </a:bodyPr>
          <a:lstStyle/>
          <a:p>
            <a:r>
              <a:rPr lang="en-US" sz="2200" dirty="0">
                <a:solidFill>
                  <a:srgbClr val="7030A0"/>
                </a:solidFill>
                <a:latin typeface="Agency FB" panose="020B0503020202020204" pitchFamily="34" charset="0"/>
              </a:rPr>
              <a:t>Knowledge Base System</a:t>
            </a:r>
          </a:p>
        </p:txBody>
      </p:sp>
      <p:cxnSp>
        <p:nvCxnSpPr>
          <p:cNvPr id="21" name="Straight Connector 20"/>
          <p:cNvCxnSpPr>
            <a:endCxn id="23" idx="0"/>
          </p:cNvCxnSpPr>
          <p:nvPr/>
        </p:nvCxnSpPr>
        <p:spPr>
          <a:xfrm>
            <a:off x="2714037" y="1574509"/>
            <a:ext cx="802441" cy="124881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2693977" y="2823319"/>
            <a:ext cx="1645002" cy="830997"/>
          </a:xfrm>
          <a:prstGeom prst="rect">
            <a:avLst/>
          </a:prstGeom>
        </p:spPr>
        <p:txBody>
          <a:bodyPr wrap="none">
            <a:spAutoFit/>
          </a:bodyPr>
          <a:lstStyle/>
          <a:p>
            <a:r>
              <a:rPr lang="en-US" sz="2400" dirty="0">
                <a:solidFill>
                  <a:srgbClr val="267111"/>
                </a:solidFill>
                <a:latin typeface="Agency FB" panose="020B0503020202020204" pitchFamily="34" charset="0"/>
              </a:rPr>
              <a:t>Reasoning with</a:t>
            </a:r>
          </a:p>
          <a:p>
            <a:r>
              <a:rPr lang="en-US" sz="2400" dirty="0">
                <a:solidFill>
                  <a:srgbClr val="267111"/>
                </a:solidFill>
                <a:latin typeface="Agency FB" panose="020B0503020202020204" pitchFamily="34" charset="0"/>
              </a:rPr>
              <a:t>uncertainty</a:t>
            </a:r>
          </a:p>
        </p:txBody>
      </p:sp>
      <p:sp>
        <p:nvSpPr>
          <p:cNvPr id="25" name="Rectangle 24"/>
          <p:cNvSpPr/>
          <p:nvPr/>
        </p:nvSpPr>
        <p:spPr>
          <a:xfrm>
            <a:off x="2699792" y="3789040"/>
            <a:ext cx="1181734" cy="430887"/>
          </a:xfrm>
          <a:prstGeom prst="rect">
            <a:avLst/>
          </a:prstGeom>
        </p:spPr>
        <p:txBody>
          <a:bodyPr wrap="none">
            <a:spAutoFit/>
          </a:bodyPr>
          <a:lstStyle/>
          <a:p>
            <a:r>
              <a:rPr lang="en-US" sz="2200" dirty="0">
                <a:solidFill>
                  <a:srgbClr val="7030A0"/>
                </a:solidFill>
                <a:latin typeface="Agency FB" panose="020B0503020202020204" pitchFamily="34" charset="0"/>
              </a:rPr>
              <a:t>Fuzzy Logic</a:t>
            </a:r>
          </a:p>
        </p:txBody>
      </p:sp>
      <p:sp>
        <p:nvSpPr>
          <p:cNvPr id="26" name="Rectangle 25"/>
          <p:cNvSpPr/>
          <p:nvPr/>
        </p:nvSpPr>
        <p:spPr>
          <a:xfrm>
            <a:off x="4644008" y="2420888"/>
            <a:ext cx="1664238" cy="474439"/>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Rectangle 26"/>
          <p:cNvSpPr/>
          <p:nvPr/>
        </p:nvSpPr>
        <p:spPr>
          <a:xfrm>
            <a:off x="4644008" y="3026569"/>
            <a:ext cx="1664238" cy="474439"/>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Rectangle 27"/>
          <p:cNvSpPr/>
          <p:nvPr/>
        </p:nvSpPr>
        <p:spPr>
          <a:xfrm>
            <a:off x="2598178" y="3818657"/>
            <a:ext cx="1325750" cy="474439"/>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Rectangle 28"/>
          <p:cNvSpPr/>
          <p:nvPr/>
        </p:nvSpPr>
        <p:spPr>
          <a:xfrm>
            <a:off x="4644008" y="3789040"/>
            <a:ext cx="1914307" cy="523220"/>
          </a:xfrm>
          <a:prstGeom prst="rect">
            <a:avLst/>
          </a:prstGeom>
        </p:spPr>
        <p:txBody>
          <a:bodyPr wrap="none">
            <a:spAutoFit/>
          </a:bodyPr>
          <a:lstStyle/>
          <a:p>
            <a:r>
              <a:rPr lang="en-US" sz="2800" dirty="0">
                <a:solidFill>
                  <a:srgbClr val="C00000"/>
                </a:solidFill>
                <a:latin typeface="Agency FB" panose="020B0503020202020204" pitchFamily="34" charset="0"/>
              </a:rPr>
              <a:t>Soft Computing</a:t>
            </a:r>
          </a:p>
        </p:txBody>
      </p:sp>
    </p:spTree>
    <p:extLst>
      <p:ext uri="{BB962C8B-B14F-4D97-AF65-F5344CB8AC3E}">
        <p14:creationId xmlns:p14="http://schemas.microsoft.com/office/powerpoint/2010/main" val="340931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6"/>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7"/>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8"/>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6" grpId="0"/>
      <p:bldP spid="11" grpId="0"/>
      <p:bldP spid="12" grpId="0"/>
      <p:bldP spid="13" grpId="0"/>
      <p:bldP spid="14" grpId="0"/>
      <p:bldP spid="23" grpId="0"/>
      <p:bldP spid="25" grpId="0"/>
      <p:bldP spid="26" grpId="0" animBg="1"/>
      <p:bldP spid="27" grpId="0" animBg="1"/>
      <p:bldP spid="28" grpId="0" animBg="1"/>
      <p:bldP spid="2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4065" y="746901"/>
            <a:ext cx="3701654" cy="523220"/>
          </a:xfrm>
          <a:prstGeom prst="rect">
            <a:avLst/>
          </a:prstGeom>
        </p:spPr>
        <p:txBody>
          <a:bodyPr wrap="none">
            <a:spAutoFit/>
          </a:bodyPr>
          <a:lstStyle/>
          <a:p>
            <a:r>
              <a:rPr lang="en-US" sz="2800" dirty="0">
                <a:solidFill>
                  <a:srgbClr val="7030A0"/>
                </a:solidFill>
                <a:latin typeface="Agency FB" panose="020B0503020202020204" pitchFamily="34" charset="0"/>
              </a:rPr>
              <a:t>1.4 Different Task domains of AI</a:t>
            </a:r>
            <a:endParaRPr lang="en-IN" sz="2800" dirty="0"/>
          </a:p>
        </p:txBody>
      </p:sp>
      <p:sp>
        <p:nvSpPr>
          <p:cNvPr id="3" name="Rectangle 2"/>
          <p:cNvSpPr/>
          <p:nvPr/>
        </p:nvSpPr>
        <p:spPr>
          <a:xfrm>
            <a:off x="2690639" y="188640"/>
            <a:ext cx="3191899" cy="584775"/>
          </a:xfrm>
          <a:prstGeom prst="rect">
            <a:avLst/>
          </a:prstGeom>
        </p:spPr>
        <p:txBody>
          <a:bodyPr wrap="none">
            <a:spAutoFit/>
          </a:bodyPr>
          <a:lstStyle/>
          <a:p>
            <a:pPr algn="ctr"/>
            <a:r>
              <a:rPr lang="en-US" sz="3200" dirty="0">
                <a:solidFill>
                  <a:srgbClr val="7030A0"/>
                </a:solidFill>
                <a:latin typeface="Agency FB" panose="020B0503020202020204" pitchFamily="34" charset="0"/>
              </a:rPr>
              <a:t>Unit 1 Introduction to AI</a:t>
            </a:r>
            <a:endParaRPr lang="en-IN" sz="3200" dirty="0">
              <a:solidFill>
                <a:srgbClr val="7030A0"/>
              </a:solidFill>
              <a:latin typeface="Agency FB" panose="020B0503020202020204" pitchFamily="34" charset="0"/>
            </a:endParaRPr>
          </a:p>
        </p:txBody>
      </p:sp>
      <p:sp>
        <p:nvSpPr>
          <p:cNvPr id="4" name="Rectangle 3"/>
          <p:cNvSpPr/>
          <p:nvPr/>
        </p:nvSpPr>
        <p:spPr>
          <a:xfrm>
            <a:off x="6372200" y="260648"/>
            <a:ext cx="2727029" cy="523220"/>
          </a:xfrm>
          <a:prstGeom prst="rect">
            <a:avLst/>
          </a:prstGeom>
        </p:spPr>
        <p:txBody>
          <a:bodyPr wrap="none">
            <a:spAutoFit/>
          </a:bodyPr>
          <a:lstStyle/>
          <a:p>
            <a:r>
              <a:rPr lang="en-US" sz="2800" dirty="0">
                <a:solidFill>
                  <a:srgbClr val="7030A0"/>
                </a:solidFill>
                <a:latin typeface="Agency FB" panose="020B0503020202020204" pitchFamily="34" charset="0"/>
              </a:rPr>
              <a:t>[Artificial Intelligence]</a:t>
            </a:r>
            <a:endParaRPr lang="en-IN" sz="2800"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4" y="1581336"/>
            <a:ext cx="4594448" cy="42239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Rectangle 6"/>
          <p:cNvSpPr/>
          <p:nvPr/>
        </p:nvSpPr>
        <p:spPr>
          <a:xfrm>
            <a:off x="4932040" y="817548"/>
            <a:ext cx="3461204" cy="523220"/>
          </a:xfrm>
          <a:prstGeom prst="rect">
            <a:avLst/>
          </a:prstGeom>
        </p:spPr>
        <p:txBody>
          <a:bodyPr wrap="none">
            <a:spAutoFit/>
          </a:bodyPr>
          <a:lstStyle/>
          <a:p>
            <a:r>
              <a:rPr lang="en-US" sz="2800" dirty="0">
                <a:solidFill>
                  <a:srgbClr val="7030A0"/>
                </a:solidFill>
                <a:latin typeface="Agency FB" panose="020B0503020202020204" pitchFamily="34" charset="0"/>
              </a:rPr>
              <a:t>Mundane (Day-to-day) Tasks</a:t>
            </a:r>
            <a:endParaRPr lang="en-IN" sz="2800" dirty="0"/>
          </a:p>
        </p:txBody>
      </p:sp>
      <p:sp>
        <p:nvSpPr>
          <p:cNvPr id="8" name="Rectangle 7"/>
          <p:cNvSpPr/>
          <p:nvPr/>
        </p:nvSpPr>
        <p:spPr>
          <a:xfrm>
            <a:off x="4932040" y="2617748"/>
            <a:ext cx="1547218" cy="523220"/>
          </a:xfrm>
          <a:prstGeom prst="rect">
            <a:avLst/>
          </a:prstGeom>
        </p:spPr>
        <p:txBody>
          <a:bodyPr wrap="none">
            <a:spAutoFit/>
          </a:bodyPr>
          <a:lstStyle/>
          <a:p>
            <a:r>
              <a:rPr lang="en-US" sz="2800" dirty="0">
                <a:solidFill>
                  <a:srgbClr val="7030A0"/>
                </a:solidFill>
                <a:latin typeface="Agency FB" panose="020B0503020202020204" pitchFamily="34" charset="0"/>
              </a:rPr>
              <a:t>Formal </a:t>
            </a:r>
            <a:r>
              <a:rPr lang="en-US" sz="2800" dirty="0" err="1">
                <a:solidFill>
                  <a:srgbClr val="7030A0"/>
                </a:solidFill>
                <a:latin typeface="Agency FB" panose="020B0503020202020204" pitchFamily="34" charset="0"/>
              </a:rPr>
              <a:t>Taks</a:t>
            </a:r>
            <a:endParaRPr lang="en-IN" sz="2800" dirty="0"/>
          </a:p>
        </p:txBody>
      </p:sp>
      <p:sp>
        <p:nvSpPr>
          <p:cNvPr id="9" name="Rectangle 8"/>
          <p:cNvSpPr/>
          <p:nvPr/>
        </p:nvSpPr>
        <p:spPr>
          <a:xfrm>
            <a:off x="4932040" y="4273932"/>
            <a:ext cx="1616148" cy="523220"/>
          </a:xfrm>
          <a:prstGeom prst="rect">
            <a:avLst/>
          </a:prstGeom>
        </p:spPr>
        <p:txBody>
          <a:bodyPr wrap="none">
            <a:spAutoFit/>
          </a:bodyPr>
          <a:lstStyle/>
          <a:p>
            <a:r>
              <a:rPr lang="en-US" sz="2800" dirty="0">
                <a:solidFill>
                  <a:srgbClr val="7030A0"/>
                </a:solidFill>
                <a:latin typeface="Agency FB" panose="020B0503020202020204" pitchFamily="34" charset="0"/>
              </a:rPr>
              <a:t>Expert Tasks</a:t>
            </a:r>
            <a:endParaRPr lang="en-IN" sz="2800" dirty="0"/>
          </a:p>
        </p:txBody>
      </p:sp>
      <p:sp>
        <p:nvSpPr>
          <p:cNvPr id="10" name="Rectangle 9"/>
          <p:cNvSpPr/>
          <p:nvPr/>
        </p:nvSpPr>
        <p:spPr>
          <a:xfrm>
            <a:off x="5215506" y="1157843"/>
            <a:ext cx="3316934" cy="830997"/>
          </a:xfrm>
          <a:prstGeom prst="rect">
            <a:avLst/>
          </a:prstGeom>
        </p:spPr>
        <p:txBody>
          <a:bodyPr wrap="none">
            <a:spAutoFit/>
          </a:bodyPr>
          <a:lstStyle/>
          <a:p>
            <a:r>
              <a:rPr lang="en-US" sz="2400" dirty="0">
                <a:solidFill>
                  <a:srgbClr val="267111"/>
                </a:solidFill>
                <a:latin typeface="Agency FB" panose="020B0503020202020204" pitchFamily="34" charset="0"/>
              </a:rPr>
              <a:t>It refers to common tasks that</a:t>
            </a:r>
          </a:p>
          <a:p>
            <a:r>
              <a:rPr lang="en-US" sz="2400" dirty="0">
                <a:solidFill>
                  <a:srgbClr val="267111"/>
                </a:solidFill>
                <a:latin typeface="Agency FB" panose="020B0503020202020204" pitchFamily="34" charset="0"/>
              </a:rPr>
              <a:t>generally human does every day</a:t>
            </a:r>
            <a:endParaRPr lang="en-IN" sz="2400" dirty="0">
              <a:solidFill>
                <a:srgbClr val="267111"/>
              </a:solidFill>
            </a:endParaRPr>
          </a:p>
        </p:txBody>
      </p:sp>
      <p:sp>
        <p:nvSpPr>
          <p:cNvPr id="11" name="Rectangle 10"/>
          <p:cNvSpPr/>
          <p:nvPr/>
        </p:nvSpPr>
        <p:spPr>
          <a:xfrm>
            <a:off x="5220072" y="1949931"/>
            <a:ext cx="3599062" cy="830997"/>
          </a:xfrm>
          <a:prstGeom prst="rect">
            <a:avLst/>
          </a:prstGeom>
        </p:spPr>
        <p:txBody>
          <a:bodyPr wrap="none">
            <a:spAutoFit/>
          </a:bodyPr>
          <a:lstStyle/>
          <a:p>
            <a:r>
              <a:rPr lang="en-US" sz="2400" dirty="0">
                <a:solidFill>
                  <a:srgbClr val="267111"/>
                </a:solidFill>
                <a:latin typeface="Agency FB" panose="020B0503020202020204" pitchFamily="34" charset="0"/>
              </a:rPr>
              <a:t>Like: vision, speech, understanding </a:t>
            </a:r>
          </a:p>
          <a:p>
            <a:r>
              <a:rPr lang="en-US" sz="2400" dirty="0">
                <a:solidFill>
                  <a:srgbClr val="267111"/>
                </a:solidFill>
                <a:latin typeface="Agency FB" panose="020B0503020202020204" pitchFamily="34" charset="0"/>
              </a:rPr>
              <a:t>natural language</a:t>
            </a:r>
            <a:endParaRPr lang="en-IN" sz="2400" dirty="0">
              <a:solidFill>
                <a:srgbClr val="267111"/>
              </a:solidFill>
            </a:endParaRPr>
          </a:p>
        </p:txBody>
      </p:sp>
      <p:sp>
        <p:nvSpPr>
          <p:cNvPr id="12" name="Rectangle 11"/>
          <p:cNvSpPr/>
          <p:nvPr/>
        </p:nvSpPr>
        <p:spPr>
          <a:xfrm>
            <a:off x="5220072" y="3030051"/>
            <a:ext cx="3685624" cy="830997"/>
          </a:xfrm>
          <a:prstGeom prst="rect">
            <a:avLst/>
          </a:prstGeom>
        </p:spPr>
        <p:txBody>
          <a:bodyPr wrap="none">
            <a:spAutoFit/>
          </a:bodyPr>
          <a:lstStyle/>
          <a:p>
            <a:r>
              <a:rPr lang="en-US" sz="2400" dirty="0">
                <a:solidFill>
                  <a:srgbClr val="267111"/>
                </a:solidFill>
                <a:latin typeface="Agency FB" panose="020B0503020202020204" pitchFamily="34" charset="0"/>
              </a:rPr>
              <a:t>These are the tasks where logic and</a:t>
            </a:r>
          </a:p>
          <a:p>
            <a:r>
              <a:rPr lang="en-US" sz="2400" dirty="0">
                <a:solidFill>
                  <a:srgbClr val="267111"/>
                </a:solidFill>
                <a:latin typeface="Agency FB" panose="020B0503020202020204" pitchFamily="34" charset="0"/>
              </a:rPr>
              <a:t>constraints are considered</a:t>
            </a:r>
            <a:endParaRPr lang="en-IN" sz="2400" dirty="0">
              <a:solidFill>
                <a:srgbClr val="267111"/>
              </a:solidFill>
            </a:endParaRPr>
          </a:p>
        </p:txBody>
      </p:sp>
      <p:sp>
        <p:nvSpPr>
          <p:cNvPr id="13" name="Rectangle 12"/>
          <p:cNvSpPr/>
          <p:nvPr/>
        </p:nvSpPr>
        <p:spPr>
          <a:xfrm>
            <a:off x="5220072" y="3831431"/>
            <a:ext cx="3815468" cy="461665"/>
          </a:xfrm>
          <a:prstGeom prst="rect">
            <a:avLst/>
          </a:prstGeom>
        </p:spPr>
        <p:txBody>
          <a:bodyPr wrap="none">
            <a:spAutoFit/>
          </a:bodyPr>
          <a:lstStyle/>
          <a:p>
            <a:r>
              <a:rPr lang="en-US" sz="2400" dirty="0">
                <a:solidFill>
                  <a:srgbClr val="267111"/>
                </a:solidFill>
                <a:latin typeface="Agency FB" panose="020B0503020202020204" pitchFamily="34" charset="0"/>
              </a:rPr>
              <a:t>Like: board game, playing chess, logic</a:t>
            </a:r>
            <a:endParaRPr lang="en-IN" sz="2400" dirty="0">
              <a:solidFill>
                <a:srgbClr val="267111"/>
              </a:solidFill>
            </a:endParaRPr>
          </a:p>
        </p:txBody>
      </p:sp>
      <p:sp>
        <p:nvSpPr>
          <p:cNvPr id="14" name="Rectangle 13"/>
          <p:cNvSpPr/>
          <p:nvPr/>
        </p:nvSpPr>
        <p:spPr>
          <a:xfrm>
            <a:off x="5220072" y="4725144"/>
            <a:ext cx="3661580" cy="1200329"/>
          </a:xfrm>
          <a:prstGeom prst="rect">
            <a:avLst/>
          </a:prstGeom>
        </p:spPr>
        <p:txBody>
          <a:bodyPr wrap="none">
            <a:spAutoFit/>
          </a:bodyPr>
          <a:lstStyle/>
          <a:p>
            <a:r>
              <a:rPr lang="en-US" sz="2400" dirty="0">
                <a:solidFill>
                  <a:srgbClr val="267111"/>
                </a:solidFill>
                <a:latin typeface="Agency FB" panose="020B0503020202020204" pitchFamily="34" charset="0"/>
              </a:rPr>
              <a:t>These are the tasks that assign to a</a:t>
            </a:r>
          </a:p>
          <a:p>
            <a:r>
              <a:rPr lang="en-US" sz="2400" dirty="0">
                <a:solidFill>
                  <a:srgbClr val="267111"/>
                </a:solidFill>
                <a:latin typeface="Agency FB" panose="020B0503020202020204" pitchFamily="34" charset="0"/>
              </a:rPr>
              <a:t>Professional which requires special</a:t>
            </a:r>
          </a:p>
          <a:p>
            <a:r>
              <a:rPr lang="en-US" sz="2400" dirty="0">
                <a:solidFill>
                  <a:srgbClr val="267111"/>
                </a:solidFill>
                <a:latin typeface="Agency FB" panose="020B0503020202020204" pitchFamily="34" charset="0"/>
              </a:rPr>
              <a:t>expertise.</a:t>
            </a:r>
            <a:endParaRPr lang="en-IN" sz="2400" dirty="0">
              <a:solidFill>
                <a:srgbClr val="267111"/>
              </a:solidFill>
            </a:endParaRPr>
          </a:p>
        </p:txBody>
      </p:sp>
      <p:sp>
        <p:nvSpPr>
          <p:cNvPr id="15" name="Rectangle 14"/>
          <p:cNvSpPr/>
          <p:nvPr/>
        </p:nvSpPr>
        <p:spPr>
          <a:xfrm>
            <a:off x="5220072" y="5877272"/>
            <a:ext cx="2765501" cy="830997"/>
          </a:xfrm>
          <a:prstGeom prst="rect">
            <a:avLst/>
          </a:prstGeom>
        </p:spPr>
        <p:txBody>
          <a:bodyPr wrap="none">
            <a:spAutoFit/>
          </a:bodyPr>
          <a:lstStyle/>
          <a:p>
            <a:r>
              <a:rPr lang="en-US" sz="2400" dirty="0">
                <a:solidFill>
                  <a:srgbClr val="267111"/>
                </a:solidFill>
                <a:latin typeface="Agency FB" panose="020B0503020202020204" pitchFamily="34" charset="0"/>
              </a:rPr>
              <a:t>Like: Engineering graphics,</a:t>
            </a:r>
          </a:p>
          <a:p>
            <a:r>
              <a:rPr lang="en-US" sz="2400" dirty="0">
                <a:solidFill>
                  <a:srgbClr val="267111"/>
                </a:solidFill>
                <a:latin typeface="Agency FB" panose="020B0503020202020204" pitchFamily="34" charset="0"/>
              </a:rPr>
              <a:t>        medical consulting</a:t>
            </a:r>
            <a:endParaRPr lang="en-IN" sz="2400" dirty="0">
              <a:solidFill>
                <a:srgbClr val="267111"/>
              </a:solidFill>
            </a:endParaRPr>
          </a:p>
        </p:txBody>
      </p:sp>
    </p:spTree>
    <p:extLst>
      <p:ext uri="{BB962C8B-B14F-4D97-AF65-F5344CB8AC3E}">
        <p14:creationId xmlns:p14="http://schemas.microsoft.com/office/powerpoint/2010/main" val="3984732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p:bldP spid="11" grpId="0"/>
      <p:bldP spid="12" grpId="0"/>
      <p:bldP spid="13" grpId="0"/>
      <p:bldP spid="14" grpId="0"/>
      <p:bldP spid="1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1061" y="688341"/>
            <a:ext cx="3122971" cy="523220"/>
          </a:xfrm>
          <a:prstGeom prst="rect">
            <a:avLst/>
          </a:prstGeom>
        </p:spPr>
        <p:txBody>
          <a:bodyPr wrap="none">
            <a:spAutoFit/>
          </a:bodyPr>
          <a:lstStyle/>
          <a:p>
            <a:r>
              <a:rPr lang="en-US" sz="2800" dirty="0">
                <a:solidFill>
                  <a:srgbClr val="7030A0"/>
                </a:solidFill>
                <a:latin typeface="Agency FB" panose="020B0503020202020204" pitchFamily="34" charset="0"/>
              </a:rPr>
              <a:t>1.5 Programming methods</a:t>
            </a:r>
          </a:p>
        </p:txBody>
      </p:sp>
      <p:sp>
        <p:nvSpPr>
          <p:cNvPr id="3" name="Rectangle 2"/>
          <p:cNvSpPr/>
          <p:nvPr/>
        </p:nvSpPr>
        <p:spPr>
          <a:xfrm>
            <a:off x="2690639" y="188640"/>
            <a:ext cx="3191899" cy="584775"/>
          </a:xfrm>
          <a:prstGeom prst="rect">
            <a:avLst/>
          </a:prstGeom>
        </p:spPr>
        <p:txBody>
          <a:bodyPr wrap="none">
            <a:spAutoFit/>
          </a:bodyPr>
          <a:lstStyle/>
          <a:p>
            <a:pPr algn="ctr"/>
            <a:r>
              <a:rPr lang="en-US" sz="3200" dirty="0">
                <a:solidFill>
                  <a:srgbClr val="7030A0"/>
                </a:solidFill>
                <a:latin typeface="Agency FB" panose="020B0503020202020204" pitchFamily="34" charset="0"/>
              </a:rPr>
              <a:t>Unit 1 Introduction to AI</a:t>
            </a:r>
            <a:endParaRPr lang="en-IN" sz="3200" dirty="0">
              <a:solidFill>
                <a:srgbClr val="7030A0"/>
              </a:solidFill>
              <a:latin typeface="Agency FB" panose="020B0503020202020204" pitchFamily="34" charset="0"/>
            </a:endParaRPr>
          </a:p>
        </p:txBody>
      </p:sp>
      <p:sp>
        <p:nvSpPr>
          <p:cNvPr id="4" name="Rectangle 3"/>
          <p:cNvSpPr/>
          <p:nvPr/>
        </p:nvSpPr>
        <p:spPr>
          <a:xfrm>
            <a:off x="6300192" y="188640"/>
            <a:ext cx="2727029" cy="523220"/>
          </a:xfrm>
          <a:prstGeom prst="rect">
            <a:avLst/>
          </a:prstGeom>
        </p:spPr>
        <p:txBody>
          <a:bodyPr wrap="none">
            <a:spAutoFit/>
          </a:bodyPr>
          <a:lstStyle/>
          <a:p>
            <a:r>
              <a:rPr lang="en-US" sz="2800" dirty="0">
                <a:solidFill>
                  <a:srgbClr val="7030A0"/>
                </a:solidFill>
                <a:latin typeface="Agency FB" panose="020B0503020202020204" pitchFamily="34" charset="0"/>
              </a:rPr>
              <a:t>[Artificial Intelligence]</a:t>
            </a:r>
            <a:endParaRPr lang="en-IN" sz="2800" dirty="0"/>
          </a:p>
        </p:txBody>
      </p:sp>
      <p:sp>
        <p:nvSpPr>
          <p:cNvPr id="6" name="Rectangle 5"/>
          <p:cNvSpPr/>
          <p:nvPr/>
        </p:nvSpPr>
        <p:spPr>
          <a:xfrm>
            <a:off x="3051632" y="1465620"/>
            <a:ext cx="2497800" cy="461665"/>
          </a:xfrm>
          <a:prstGeom prst="rect">
            <a:avLst/>
          </a:prstGeom>
        </p:spPr>
        <p:txBody>
          <a:bodyPr wrap="none">
            <a:spAutoFit/>
          </a:bodyPr>
          <a:lstStyle/>
          <a:p>
            <a:r>
              <a:rPr lang="en-US" sz="2400" dirty="0">
                <a:solidFill>
                  <a:srgbClr val="267111"/>
                </a:solidFill>
                <a:latin typeface="Agency FB" panose="020B0503020202020204" pitchFamily="34" charset="0"/>
              </a:rPr>
              <a:t>Human thought process</a:t>
            </a:r>
          </a:p>
        </p:txBody>
      </p:sp>
      <p:sp>
        <p:nvSpPr>
          <p:cNvPr id="8" name="Rectangle 7"/>
          <p:cNvSpPr/>
          <p:nvPr/>
        </p:nvSpPr>
        <p:spPr>
          <a:xfrm>
            <a:off x="2367161" y="2031231"/>
            <a:ext cx="1132041" cy="461665"/>
          </a:xfrm>
          <a:prstGeom prst="rect">
            <a:avLst/>
          </a:prstGeom>
        </p:spPr>
        <p:txBody>
          <a:bodyPr wrap="none">
            <a:spAutoFit/>
          </a:bodyPr>
          <a:lstStyle/>
          <a:p>
            <a:r>
              <a:rPr lang="en-US" sz="2400" dirty="0">
                <a:solidFill>
                  <a:srgbClr val="267111"/>
                </a:solidFill>
                <a:latin typeface="Agency FB" panose="020B0503020202020204" pitchFamily="34" charset="0"/>
              </a:rPr>
              <a:t>Ambiguity</a:t>
            </a:r>
          </a:p>
        </p:txBody>
      </p:sp>
      <p:sp>
        <p:nvSpPr>
          <p:cNvPr id="9" name="Rectangle 8"/>
          <p:cNvSpPr/>
          <p:nvPr/>
        </p:nvSpPr>
        <p:spPr>
          <a:xfrm>
            <a:off x="4815433" y="2031231"/>
            <a:ext cx="1539204" cy="461665"/>
          </a:xfrm>
          <a:prstGeom prst="rect">
            <a:avLst/>
          </a:prstGeom>
        </p:spPr>
        <p:txBody>
          <a:bodyPr wrap="square">
            <a:spAutoFit/>
          </a:bodyPr>
          <a:lstStyle/>
          <a:p>
            <a:r>
              <a:rPr lang="en-US" sz="2400" dirty="0">
                <a:solidFill>
                  <a:srgbClr val="267111"/>
                </a:solidFill>
                <a:latin typeface="Agency FB" panose="020B0503020202020204" pitchFamily="34" charset="0"/>
              </a:rPr>
              <a:t>Indistinctness</a:t>
            </a:r>
          </a:p>
        </p:txBody>
      </p:sp>
      <p:cxnSp>
        <p:nvCxnSpPr>
          <p:cNvPr id="10" name="Straight Connector 9"/>
          <p:cNvCxnSpPr>
            <a:stCxn id="6" idx="2"/>
          </p:cNvCxnSpPr>
          <p:nvPr/>
        </p:nvCxnSpPr>
        <p:spPr>
          <a:xfrm flipH="1">
            <a:off x="3051632" y="1927285"/>
            <a:ext cx="1248900" cy="103946"/>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a:endCxn id="6" idx="2"/>
          </p:cNvCxnSpPr>
          <p:nvPr/>
        </p:nvCxnSpPr>
        <p:spPr>
          <a:xfrm flipH="1" flipV="1">
            <a:off x="4300532" y="1927285"/>
            <a:ext cx="1061525" cy="137814"/>
          </a:xfrm>
          <a:prstGeom prst="line">
            <a:avLst/>
          </a:prstGeom>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2557526" y="2636912"/>
            <a:ext cx="3701654" cy="461665"/>
          </a:xfrm>
          <a:prstGeom prst="rect">
            <a:avLst/>
          </a:prstGeom>
        </p:spPr>
        <p:txBody>
          <a:bodyPr wrap="none">
            <a:spAutoFit/>
          </a:bodyPr>
          <a:lstStyle/>
          <a:p>
            <a:r>
              <a:rPr lang="en-US" sz="2400" dirty="0">
                <a:latin typeface="Agency FB" panose="020B0503020202020204" pitchFamily="34" charset="0"/>
              </a:rPr>
              <a:t>AI uses “First order predicate logic”</a:t>
            </a:r>
            <a:endParaRPr lang="en-IN" sz="2400" dirty="0">
              <a:latin typeface="Agency FB" panose="020B0503020202020204" pitchFamily="34" charset="0"/>
            </a:endParaRPr>
          </a:p>
        </p:txBody>
      </p:sp>
      <p:sp>
        <p:nvSpPr>
          <p:cNvPr id="14" name="Rectangle 13"/>
          <p:cNvSpPr/>
          <p:nvPr/>
        </p:nvSpPr>
        <p:spPr>
          <a:xfrm>
            <a:off x="2592288" y="3212976"/>
            <a:ext cx="4572000" cy="830997"/>
          </a:xfrm>
          <a:prstGeom prst="rect">
            <a:avLst/>
          </a:prstGeom>
        </p:spPr>
        <p:txBody>
          <a:bodyPr>
            <a:spAutoFit/>
          </a:bodyPr>
          <a:lstStyle/>
          <a:p>
            <a:r>
              <a:rPr lang="en-US" sz="2400" dirty="0">
                <a:latin typeface="Agency FB" panose="020B0503020202020204" pitchFamily="34" charset="0"/>
              </a:rPr>
              <a:t>AI is not used in the application that has a straight forward approach</a:t>
            </a:r>
            <a:endParaRPr lang="en-IN" sz="2400" dirty="0">
              <a:latin typeface="Agency FB" panose="020B0503020202020204" pitchFamily="34" charset="0"/>
            </a:endParaRPr>
          </a:p>
        </p:txBody>
      </p:sp>
      <p:sp>
        <p:nvSpPr>
          <p:cNvPr id="15" name="Rectangle 14"/>
          <p:cNvSpPr/>
          <p:nvPr/>
        </p:nvSpPr>
        <p:spPr>
          <a:xfrm>
            <a:off x="2583185" y="4006805"/>
            <a:ext cx="4392488" cy="461665"/>
          </a:xfrm>
          <a:prstGeom prst="rect">
            <a:avLst/>
          </a:prstGeom>
        </p:spPr>
        <p:txBody>
          <a:bodyPr wrap="square">
            <a:spAutoFit/>
          </a:bodyPr>
          <a:lstStyle/>
          <a:p>
            <a:r>
              <a:rPr lang="en-US" sz="2400" dirty="0">
                <a:latin typeface="Agency FB" panose="020B0503020202020204" pitchFamily="34" charset="0"/>
              </a:rPr>
              <a:t>AI is useful in evolutionary approaches </a:t>
            </a:r>
            <a:endParaRPr lang="en-IN" sz="2400" dirty="0">
              <a:latin typeface="Agency FB" panose="020B0503020202020204" pitchFamily="34" charset="0"/>
            </a:endParaRPr>
          </a:p>
        </p:txBody>
      </p:sp>
      <p:sp>
        <p:nvSpPr>
          <p:cNvPr id="16" name="Rectangle 15"/>
          <p:cNvSpPr/>
          <p:nvPr/>
        </p:nvSpPr>
        <p:spPr>
          <a:xfrm>
            <a:off x="2519561" y="4695527"/>
            <a:ext cx="952505" cy="461665"/>
          </a:xfrm>
          <a:prstGeom prst="rect">
            <a:avLst/>
          </a:prstGeom>
        </p:spPr>
        <p:txBody>
          <a:bodyPr wrap="none">
            <a:spAutoFit/>
          </a:bodyPr>
          <a:lstStyle/>
          <a:p>
            <a:r>
              <a:rPr lang="en-US" sz="2400" dirty="0">
                <a:solidFill>
                  <a:srgbClr val="267111"/>
                </a:solidFill>
                <a:latin typeface="Agency FB" panose="020B0503020202020204" pitchFamily="34" charset="0"/>
              </a:rPr>
              <a:t>PROLOG</a:t>
            </a:r>
          </a:p>
        </p:txBody>
      </p:sp>
      <p:sp>
        <p:nvSpPr>
          <p:cNvPr id="17" name="Rectangle 16"/>
          <p:cNvSpPr/>
          <p:nvPr/>
        </p:nvSpPr>
        <p:spPr>
          <a:xfrm>
            <a:off x="5074876" y="4695527"/>
            <a:ext cx="604653" cy="461665"/>
          </a:xfrm>
          <a:prstGeom prst="rect">
            <a:avLst/>
          </a:prstGeom>
        </p:spPr>
        <p:txBody>
          <a:bodyPr wrap="none">
            <a:spAutoFit/>
          </a:bodyPr>
          <a:lstStyle/>
          <a:p>
            <a:r>
              <a:rPr lang="en-US" sz="2400" dirty="0">
                <a:solidFill>
                  <a:srgbClr val="267111"/>
                </a:solidFill>
                <a:latin typeface="Agency FB" panose="020B0503020202020204" pitchFamily="34" charset="0"/>
              </a:rPr>
              <a:t>LISP</a:t>
            </a:r>
          </a:p>
        </p:txBody>
      </p:sp>
      <p:cxnSp>
        <p:nvCxnSpPr>
          <p:cNvPr id="18" name="Straight Connector 17"/>
          <p:cNvCxnSpPr/>
          <p:nvPr/>
        </p:nvCxnSpPr>
        <p:spPr>
          <a:xfrm flipH="1">
            <a:off x="3204032" y="4468470"/>
            <a:ext cx="1204321" cy="227057"/>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H="1" flipV="1">
            <a:off x="4427984" y="4468471"/>
            <a:ext cx="1061526" cy="260924"/>
          </a:xfrm>
          <a:prstGeom prst="line">
            <a:avLst/>
          </a:prstGeom>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1957F76E-8406-486D-8CCB-1D135EA68C02}"/>
              </a:ext>
            </a:extLst>
          </p:cNvPr>
          <p:cNvSpPr/>
          <p:nvPr/>
        </p:nvSpPr>
        <p:spPr>
          <a:xfrm>
            <a:off x="6135329" y="2079523"/>
            <a:ext cx="1605023" cy="461665"/>
          </a:xfrm>
          <a:prstGeom prst="rect">
            <a:avLst/>
          </a:prstGeom>
        </p:spPr>
        <p:txBody>
          <a:bodyPr wrap="square">
            <a:spAutoFit/>
          </a:bodyPr>
          <a:lstStyle/>
          <a:p>
            <a:r>
              <a:rPr lang="en-US" sz="2400" dirty="0">
                <a:solidFill>
                  <a:srgbClr val="267111"/>
                </a:solidFill>
                <a:latin typeface="Agency FB" panose="020B0503020202020204" pitchFamily="34" charset="0"/>
              </a:rPr>
              <a:t>(</a:t>
            </a:r>
            <a:r>
              <a:rPr lang="en-US" sz="2400" dirty="0">
                <a:solidFill>
                  <a:srgbClr val="FF0000"/>
                </a:solidFill>
                <a:latin typeface="Agency FB" panose="020B0503020202020204" pitchFamily="34" charset="0"/>
              </a:rPr>
              <a:t>No clarity</a:t>
            </a:r>
            <a:r>
              <a:rPr lang="en-US" sz="2400" dirty="0">
                <a:solidFill>
                  <a:srgbClr val="267111"/>
                </a:solidFill>
                <a:latin typeface="Agency FB" panose="020B0503020202020204" pitchFamily="34" charset="0"/>
              </a:rPr>
              <a:t>)</a:t>
            </a:r>
          </a:p>
        </p:txBody>
      </p:sp>
    </p:spTree>
    <p:extLst>
      <p:ext uri="{BB962C8B-B14F-4D97-AF65-F5344CB8AC3E}">
        <p14:creationId xmlns:p14="http://schemas.microsoft.com/office/powerpoint/2010/main" val="10530402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8"/>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9" grpId="0"/>
      <p:bldP spid="13" grpId="0"/>
      <p:bldP spid="14" grpId="0"/>
      <p:bldP spid="15" grpId="0"/>
      <p:bldP spid="16" grpId="0"/>
      <p:bldP spid="17" grpId="0"/>
      <p:bldP spid="2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90639" y="188640"/>
            <a:ext cx="3191899" cy="584775"/>
          </a:xfrm>
          <a:prstGeom prst="rect">
            <a:avLst/>
          </a:prstGeom>
        </p:spPr>
        <p:txBody>
          <a:bodyPr wrap="none">
            <a:spAutoFit/>
          </a:bodyPr>
          <a:lstStyle/>
          <a:p>
            <a:pPr algn="ctr"/>
            <a:r>
              <a:rPr lang="en-US" sz="3200" dirty="0">
                <a:solidFill>
                  <a:srgbClr val="7030A0"/>
                </a:solidFill>
                <a:latin typeface="Agency FB" panose="020B0503020202020204" pitchFamily="34" charset="0"/>
              </a:rPr>
              <a:t>Unit 1 Introduction to AI</a:t>
            </a:r>
            <a:endParaRPr lang="en-IN" sz="3200" dirty="0">
              <a:solidFill>
                <a:srgbClr val="7030A0"/>
              </a:solidFill>
              <a:latin typeface="Agency FB" panose="020B0503020202020204" pitchFamily="34" charset="0"/>
            </a:endParaRPr>
          </a:p>
        </p:txBody>
      </p:sp>
      <p:sp>
        <p:nvSpPr>
          <p:cNvPr id="3" name="Rectangle 2"/>
          <p:cNvSpPr/>
          <p:nvPr/>
        </p:nvSpPr>
        <p:spPr>
          <a:xfrm>
            <a:off x="6300192" y="188640"/>
            <a:ext cx="2228495" cy="523220"/>
          </a:xfrm>
          <a:prstGeom prst="rect">
            <a:avLst/>
          </a:prstGeom>
        </p:spPr>
        <p:txBody>
          <a:bodyPr wrap="none">
            <a:spAutoFit/>
          </a:bodyPr>
          <a:lstStyle/>
          <a:p>
            <a:r>
              <a:rPr lang="en-US" sz="2800" dirty="0">
                <a:solidFill>
                  <a:srgbClr val="7030A0"/>
                </a:solidFill>
                <a:latin typeface="Agency FB" panose="020B0503020202020204" pitchFamily="34" charset="0"/>
              </a:rPr>
              <a:t>[Intelligent Agent]</a:t>
            </a:r>
            <a:endParaRPr lang="en-IN" sz="2800" dirty="0"/>
          </a:p>
        </p:txBody>
      </p:sp>
      <p:sp>
        <p:nvSpPr>
          <p:cNvPr id="6" name="Rectangle 5"/>
          <p:cNvSpPr/>
          <p:nvPr/>
        </p:nvSpPr>
        <p:spPr>
          <a:xfrm>
            <a:off x="179512" y="764704"/>
            <a:ext cx="1181734" cy="523220"/>
          </a:xfrm>
          <a:prstGeom prst="rect">
            <a:avLst/>
          </a:prstGeom>
        </p:spPr>
        <p:txBody>
          <a:bodyPr wrap="none">
            <a:spAutoFit/>
          </a:bodyPr>
          <a:lstStyle/>
          <a:p>
            <a:r>
              <a:rPr lang="en-US" sz="2800" dirty="0">
                <a:solidFill>
                  <a:srgbClr val="7030A0"/>
                </a:solidFill>
                <a:latin typeface="Agency FB" panose="020B0503020202020204" pitchFamily="34" charset="0"/>
              </a:rPr>
              <a:t>1.6 Agent</a:t>
            </a:r>
          </a:p>
        </p:txBody>
      </p:sp>
      <p:sp>
        <p:nvSpPr>
          <p:cNvPr id="11" name="Rectangle 10"/>
          <p:cNvSpPr/>
          <p:nvPr/>
        </p:nvSpPr>
        <p:spPr>
          <a:xfrm>
            <a:off x="318963" y="1196752"/>
            <a:ext cx="8825038" cy="1170833"/>
          </a:xfrm>
          <a:prstGeom prst="rect">
            <a:avLst/>
          </a:prstGeom>
        </p:spPr>
        <p:txBody>
          <a:bodyPr wrap="square">
            <a:spAutoFit/>
          </a:bodyPr>
          <a:lstStyle/>
          <a:p>
            <a:pPr>
              <a:lnSpc>
                <a:spcPct val="150000"/>
              </a:lnSpc>
            </a:pPr>
            <a:r>
              <a:rPr lang="en-US" sz="2500" dirty="0">
                <a:solidFill>
                  <a:srgbClr val="267111"/>
                </a:solidFill>
                <a:latin typeface="Agency FB" panose="020B0503020202020204" pitchFamily="34" charset="0"/>
              </a:rPr>
              <a:t>An agent is anything that can perceive its environment through sensors and acts upon that environment through effectors/actuators.</a:t>
            </a:r>
          </a:p>
        </p:txBody>
      </p:sp>
      <p:sp>
        <p:nvSpPr>
          <p:cNvPr id="5" name="Rectangle 4"/>
          <p:cNvSpPr/>
          <p:nvPr/>
        </p:nvSpPr>
        <p:spPr>
          <a:xfrm>
            <a:off x="3347864" y="1340768"/>
            <a:ext cx="857203" cy="430887"/>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11"/>
          <p:cNvSpPr/>
          <p:nvPr/>
        </p:nvSpPr>
        <p:spPr>
          <a:xfrm>
            <a:off x="6739133" y="1340768"/>
            <a:ext cx="857203" cy="430887"/>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p:cNvSpPr/>
          <p:nvPr/>
        </p:nvSpPr>
        <p:spPr>
          <a:xfrm>
            <a:off x="2987824" y="1916832"/>
            <a:ext cx="2153347" cy="430887"/>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9" name="Picture 2">
            <a:extLst>
              <a:ext uri="{FF2B5EF4-FFF2-40B4-BE49-F238E27FC236}">
                <a16:creationId xmlns:a16="http://schemas.microsoft.com/office/drawing/2014/main" id="{1DDEE5E7-5262-4DF7-A0D9-1362897A8B43}"/>
              </a:ext>
            </a:extLst>
          </p:cNvPr>
          <p:cNvPicPr>
            <a:picLocks noChangeAspect="1" noChangeArrowheads="1"/>
          </p:cNvPicPr>
          <p:nvPr/>
        </p:nvPicPr>
        <p:blipFill>
          <a:blip r:embed="rId3"/>
          <a:srcRect/>
          <a:stretch>
            <a:fillRect/>
          </a:stretch>
        </p:blipFill>
        <p:spPr bwMode="auto">
          <a:xfrm>
            <a:off x="0" y="2489920"/>
            <a:ext cx="6156176" cy="3497438"/>
          </a:xfrm>
          <a:prstGeom prst="rect">
            <a:avLst/>
          </a:prstGeom>
          <a:solidFill>
            <a:schemeClr val="accent2">
              <a:lumMod val="60000"/>
              <a:lumOff val="40000"/>
            </a:schemeClr>
          </a:solidFill>
          <a:ln>
            <a:noFill/>
          </a:ln>
          <a:effectLst/>
        </p:spPr>
      </p:pic>
      <p:sp>
        <p:nvSpPr>
          <p:cNvPr id="4" name="Rectangle 3">
            <a:extLst>
              <a:ext uri="{FF2B5EF4-FFF2-40B4-BE49-F238E27FC236}">
                <a16:creationId xmlns:a16="http://schemas.microsoft.com/office/drawing/2014/main" id="{CD74CC8C-5021-4E3F-9272-073A822283B1}"/>
              </a:ext>
            </a:extLst>
          </p:cNvPr>
          <p:cNvSpPr/>
          <p:nvPr/>
        </p:nvSpPr>
        <p:spPr>
          <a:xfrm>
            <a:off x="5697415" y="3524815"/>
            <a:ext cx="3446585" cy="1200329"/>
          </a:xfrm>
          <a:prstGeom prst="rect">
            <a:avLst/>
          </a:prstGeom>
        </p:spPr>
        <p:txBody>
          <a:bodyPr wrap="square">
            <a:spAutoFit/>
          </a:bodyPr>
          <a:lstStyle/>
          <a:p>
            <a:pPr algn="just">
              <a:buFont typeface="Wingdings" panose="05000000000000000000" pitchFamily="2" charset="2"/>
              <a:buChar char="ü"/>
              <a:defRPr/>
            </a:pPr>
            <a:r>
              <a:rPr lang="en-US" sz="2400" dirty="0">
                <a:solidFill>
                  <a:srgbClr val="267111"/>
                </a:solidFill>
                <a:latin typeface="Agency FB" panose="020B0503020202020204" pitchFamily="34" charset="0"/>
              </a:rPr>
              <a:t> </a:t>
            </a:r>
            <a:r>
              <a:rPr lang="en-US" sz="2400" dirty="0">
                <a:solidFill>
                  <a:srgbClr val="C00000"/>
                </a:solidFill>
                <a:latin typeface="Agency FB" panose="020B0503020202020204" pitchFamily="34" charset="0"/>
              </a:rPr>
              <a:t>The agent will be most successful if it takes </a:t>
            </a:r>
            <a:r>
              <a:rPr lang="en-US" sz="2400" dirty="0">
                <a:solidFill>
                  <a:srgbClr val="267111"/>
                </a:solidFill>
                <a:latin typeface="Agency FB" panose="020B0503020202020204" pitchFamily="34" charset="0"/>
              </a:rPr>
              <a:t>right action on right time.</a:t>
            </a:r>
          </a:p>
        </p:txBody>
      </p:sp>
      <p:sp>
        <p:nvSpPr>
          <p:cNvPr id="14" name="Rectangle 13">
            <a:extLst>
              <a:ext uri="{FF2B5EF4-FFF2-40B4-BE49-F238E27FC236}">
                <a16:creationId xmlns:a16="http://schemas.microsoft.com/office/drawing/2014/main" id="{49B4F044-B1DD-47AD-B8D5-06E1751FBB75}"/>
              </a:ext>
            </a:extLst>
          </p:cNvPr>
          <p:cNvSpPr/>
          <p:nvPr/>
        </p:nvSpPr>
        <p:spPr>
          <a:xfrm>
            <a:off x="539552" y="6309320"/>
            <a:ext cx="4896544" cy="461665"/>
          </a:xfrm>
          <a:prstGeom prst="rect">
            <a:avLst/>
          </a:prstGeom>
        </p:spPr>
        <p:txBody>
          <a:bodyPr wrap="square">
            <a:spAutoFit/>
          </a:bodyPr>
          <a:lstStyle/>
          <a:p>
            <a:pPr algn="just">
              <a:buFont typeface="Wingdings" panose="05000000000000000000" pitchFamily="2" charset="2"/>
              <a:buChar char="ü"/>
              <a:defRPr/>
            </a:pPr>
            <a:r>
              <a:rPr lang="en-US" sz="2400" dirty="0">
                <a:latin typeface="Agency FB" panose="020B0503020202020204" pitchFamily="34" charset="0"/>
              </a:rPr>
              <a:t> </a:t>
            </a:r>
            <a:r>
              <a:rPr lang="en-US" sz="2400" dirty="0">
                <a:solidFill>
                  <a:srgbClr val="C00000"/>
                </a:solidFill>
                <a:latin typeface="Agency FB" panose="020B0503020202020204" pitchFamily="34" charset="0"/>
              </a:rPr>
              <a:t>Agent is the one of the key component of AI.</a:t>
            </a:r>
            <a:endParaRPr lang="en-US" sz="2400" dirty="0">
              <a:solidFill>
                <a:srgbClr val="267111"/>
              </a:solidFill>
              <a:latin typeface="Agency FB" panose="020B0503020202020204" pitchFamily="34" charset="0"/>
            </a:endParaRPr>
          </a:p>
        </p:txBody>
      </p:sp>
      <p:sp>
        <p:nvSpPr>
          <p:cNvPr id="15" name="Rectangle 14">
            <a:extLst>
              <a:ext uri="{FF2B5EF4-FFF2-40B4-BE49-F238E27FC236}">
                <a16:creationId xmlns:a16="http://schemas.microsoft.com/office/drawing/2014/main" id="{50C0A9D9-B24A-4917-91BC-E9631C1F1C50}"/>
              </a:ext>
            </a:extLst>
          </p:cNvPr>
          <p:cNvSpPr/>
          <p:nvPr/>
        </p:nvSpPr>
        <p:spPr>
          <a:xfrm>
            <a:off x="5724128" y="1940639"/>
            <a:ext cx="3402037" cy="1569660"/>
          </a:xfrm>
          <a:prstGeom prst="rect">
            <a:avLst/>
          </a:prstGeom>
        </p:spPr>
        <p:txBody>
          <a:bodyPr wrap="square">
            <a:spAutoFit/>
          </a:bodyPr>
          <a:lstStyle/>
          <a:p>
            <a:pPr algn="just">
              <a:buFont typeface="Wingdings" panose="05000000000000000000" pitchFamily="2" charset="2"/>
              <a:buChar char="ü"/>
              <a:defRPr/>
            </a:pPr>
            <a:r>
              <a:rPr lang="en-US" sz="2400" dirty="0">
                <a:solidFill>
                  <a:srgbClr val="267111"/>
                </a:solidFill>
                <a:latin typeface="Agency FB" panose="020B0503020202020204" pitchFamily="34" charset="0"/>
              </a:rPr>
              <a:t> When an agent receives a request to perform an action, it will make its own judgment in search of its goal.</a:t>
            </a:r>
          </a:p>
        </p:txBody>
      </p:sp>
    </p:spTree>
    <p:extLst>
      <p:ext uri="{BB962C8B-B14F-4D97-AF65-F5344CB8AC3E}">
        <p14:creationId xmlns:p14="http://schemas.microsoft.com/office/powerpoint/2010/main" val="3555398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5" grpId="0" animBg="1"/>
      <p:bldP spid="12" grpId="0" animBg="1"/>
      <p:bldP spid="13" grpId="0" animBg="1"/>
      <p:bldP spid="4" grpId="0"/>
      <p:bldP spid="14" grpId="0"/>
      <p:bldP spid="1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690639" y="188640"/>
            <a:ext cx="3191899" cy="584775"/>
          </a:xfrm>
          <a:prstGeom prst="rect">
            <a:avLst/>
          </a:prstGeom>
        </p:spPr>
        <p:txBody>
          <a:bodyPr wrap="none">
            <a:spAutoFit/>
          </a:bodyPr>
          <a:lstStyle/>
          <a:p>
            <a:pPr algn="ctr"/>
            <a:r>
              <a:rPr lang="en-US" sz="3200" dirty="0">
                <a:solidFill>
                  <a:srgbClr val="7030A0"/>
                </a:solidFill>
                <a:latin typeface="Agency FB" panose="020B0503020202020204" pitchFamily="34" charset="0"/>
              </a:rPr>
              <a:t>Unit 1 Introduction to AI</a:t>
            </a:r>
            <a:endParaRPr lang="en-IN" sz="3200" dirty="0">
              <a:solidFill>
                <a:srgbClr val="7030A0"/>
              </a:solidFill>
              <a:latin typeface="Agency FB" panose="020B0503020202020204" pitchFamily="34" charset="0"/>
            </a:endParaRPr>
          </a:p>
        </p:txBody>
      </p:sp>
      <p:sp>
        <p:nvSpPr>
          <p:cNvPr id="6" name="Rectangle 5"/>
          <p:cNvSpPr/>
          <p:nvPr/>
        </p:nvSpPr>
        <p:spPr>
          <a:xfrm>
            <a:off x="6300192" y="188640"/>
            <a:ext cx="2228495" cy="523220"/>
          </a:xfrm>
          <a:prstGeom prst="rect">
            <a:avLst/>
          </a:prstGeom>
        </p:spPr>
        <p:txBody>
          <a:bodyPr wrap="none">
            <a:spAutoFit/>
          </a:bodyPr>
          <a:lstStyle/>
          <a:p>
            <a:r>
              <a:rPr lang="en-US" sz="2800" dirty="0">
                <a:solidFill>
                  <a:srgbClr val="7030A0"/>
                </a:solidFill>
                <a:latin typeface="Agency FB" panose="020B0503020202020204" pitchFamily="34" charset="0"/>
              </a:rPr>
              <a:t>[Intelligent Agent]</a:t>
            </a:r>
            <a:endParaRPr lang="en-IN" sz="2800" dirty="0"/>
          </a:p>
        </p:txBody>
      </p:sp>
      <p:sp>
        <p:nvSpPr>
          <p:cNvPr id="7" name="Rectangle 6"/>
          <p:cNvSpPr/>
          <p:nvPr/>
        </p:nvSpPr>
        <p:spPr>
          <a:xfrm>
            <a:off x="107504" y="773415"/>
            <a:ext cx="1181734" cy="523220"/>
          </a:xfrm>
          <a:prstGeom prst="rect">
            <a:avLst/>
          </a:prstGeom>
        </p:spPr>
        <p:txBody>
          <a:bodyPr wrap="none">
            <a:spAutoFit/>
          </a:bodyPr>
          <a:lstStyle/>
          <a:p>
            <a:r>
              <a:rPr lang="en-US" sz="2800" dirty="0">
                <a:solidFill>
                  <a:srgbClr val="7030A0"/>
                </a:solidFill>
                <a:latin typeface="Agency FB" panose="020B0503020202020204" pitchFamily="34" charset="0"/>
              </a:rPr>
              <a:t>1.6 Agent</a:t>
            </a:r>
          </a:p>
        </p:txBody>
      </p:sp>
      <p:sp>
        <p:nvSpPr>
          <p:cNvPr id="8" name="Rectangle 7"/>
          <p:cNvSpPr/>
          <p:nvPr/>
        </p:nvSpPr>
        <p:spPr>
          <a:xfrm>
            <a:off x="539552" y="1296635"/>
            <a:ext cx="4572000" cy="461665"/>
          </a:xfrm>
          <a:prstGeom prst="rect">
            <a:avLst/>
          </a:prstGeom>
        </p:spPr>
        <p:txBody>
          <a:bodyPr>
            <a:spAutoFit/>
          </a:bodyPr>
          <a:lstStyle/>
          <a:p>
            <a:r>
              <a:rPr lang="en-US" sz="2400" dirty="0">
                <a:solidFill>
                  <a:srgbClr val="267111"/>
                </a:solidFill>
                <a:latin typeface="Agency FB" panose="020B0503020202020204" pitchFamily="34" charset="0"/>
              </a:rPr>
              <a:t>An agent should have following properties:</a:t>
            </a:r>
          </a:p>
        </p:txBody>
      </p:sp>
      <p:sp>
        <p:nvSpPr>
          <p:cNvPr id="9" name="Rectangle 8">
            <a:extLst>
              <a:ext uri="{FF2B5EF4-FFF2-40B4-BE49-F238E27FC236}">
                <a16:creationId xmlns:a16="http://schemas.microsoft.com/office/drawing/2014/main" id="{8FBA6C77-EAB8-44DD-B9B8-064A0E819B99}"/>
              </a:ext>
            </a:extLst>
          </p:cNvPr>
          <p:cNvSpPr/>
          <p:nvPr/>
        </p:nvSpPr>
        <p:spPr>
          <a:xfrm>
            <a:off x="591061" y="1872407"/>
            <a:ext cx="1403648" cy="461665"/>
          </a:xfrm>
          <a:prstGeom prst="rect">
            <a:avLst/>
          </a:prstGeom>
        </p:spPr>
        <p:txBody>
          <a:bodyPr wrap="square">
            <a:spAutoFit/>
          </a:bodyPr>
          <a:lstStyle/>
          <a:p>
            <a:r>
              <a:rPr lang="en-US" sz="2400" dirty="0">
                <a:solidFill>
                  <a:srgbClr val="267111"/>
                </a:solidFill>
                <a:latin typeface="Agency FB" panose="020B0503020202020204" pitchFamily="34" charset="0"/>
              </a:rPr>
              <a:t>1. Autonomy:</a:t>
            </a:r>
          </a:p>
        </p:txBody>
      </p:sp>
      <p:sp>
        <p:nvSpPr>
          <p:cNvPr id="10" name="Rectangle 9">
            <a:extLst>
              <a:ext uri="{FF2B5EF4-FFF2-40B4-BE49-F238E27FC236}">
                <a16:creationId xmlns:a16="http://schemas.microsoft.com/office/drawing/2014/main" id="{104328C3-060D-4546-AA3C-8A43355DA5D7}"/>
              </a:ext>
            </a:extLst>
          </p:cNvPr>
          <p:cNvSpPr/>
          <p:nvPr/>
        </p:nvSpPr>
        <p:spPr>
          <a:xfrm>
            <a:off x="586120" y="2622104"/>
            <a:ext cx="1495594" cy="461665"/>
          </a:xfrm>
          <a:prstGeom prst="rect">
            <a:avLst/>
          </a:prstGeom>
        </p:spPr>
        <p:txBody>
          <a:bodyPr wrap="square">
            <a:spAutoFit/>
          </a:bodyPr>
          <a:lstStyle/>
          <a:p>
            <a:r>
              <a:rPr lang="en-US" sz="2400" dirty="0">
                <a:solidFill>
                  <a:srgbClr val="267111"/>
                </a:solidFill>
                <a:latin typeface="Agency FB" panose="020B0503020202020204" pitchFamily="34" charset="0"/>
              </a:rPr>
              <a:t>2. Reactivity:</a:t>
            </a:r>
          </a:p>
        </p:txBody>
      </p:sp>
      <p:sp>
        <p:nvSpPr>
          <p:cNvPr id="11" name="Rectangle 10">
            <a:extLst>
              <a:ext uri="{FF2B5EF4-FFF2-40B4-BE49-F238E27FC236}">
                <a16:creationId xmlns:a16="http://schemas.microsoft.com/office/drawing/2014/main" id="{B20A87B2-08DF-45BE-8DD7-E8EED284D0C8}"/>
              </a:ext>
            </a:extLst>
          </p:cNvPr>
          <p:cNvSpPr/>
          <p:nvPr/>
        </p:nvSpPr>
        <p:spPr>
          <a:xfrm>
            <a:off x="554549" y="3429000"/>
            <a:ext cx="1682527" cy="461665"/>
          </a:xfrm>
          <a:prstGeom prst="rect">
            <a:avLst/>
          </a:prstGeom>
        </p:spPr>
        <p:txBody>
          <a:bodyPr wrap="square">
            <a:spAutoFit/>
          </a:bodyPr>
          <a:lstStyle/>
          <a:p>
            <a:r>
              <a:rPr lang="en-US" sz="2400" dirty="0">
                <a:solidFill>
                  <a:srgbClr val="267111"/>
                </a:solidFill>
                <a:latin typeface="Agency FB" panose="020B0503020202020204" pitchFamily="34" charset="0"/>
              </a:rPr>
              <a:t>3. Proactivity:</a:t>
            </a:r>
          </a:p>
        </p:txBody>
      </p:sp>
      <p:sp>
        <p:nvSpPr>
          <p:cNvPr id="12" name="Rectangle 11">
            <a:extLst>
              <a:ext uri="{FF2B5EF4-FFF2-40B4-BE49-F238E27FC236}">
                <a16:creationId xmlns:a16="http://schemas.microsoft.com/office/drawing/2014/main" id="{A9B7AC8E-A50B-48D1-82A1-8CF0E31D53CD}"/>
              </a:ext>
            </a:extLst>
          </p:cNvPr>
          <p:cNvSpPr/>
          <p:nvPr/>
        </p:nvSpPr>
        <p:spPr>
          <a:xfrm>
            <a:off x="539552" y="4077072"/>
            <a:ext cx="1682527" cy="830997"/>
          </a:xfrm>
          <a:prstGeom prst="rect">
            <a:avLst/>
          </a:prstGeom>
        </p:spPr>
        <p:txBody>
          <a:bodyPr wrap="square">
            <a:spAutoFit/>
          </a:bodyPr>
          <a:lstStyle/>
          <a:p>
            <a:r>
              <a:rPr lang="en-US" sz="2400" dirty="0">
                <a:solidFill>
                  <a:srgbClr val="267111"/>
                </a:solidFill>
                <a:latin typeface="Agency FB" panose="020B0503020202020204" pitchFamily="34" charset="0"/>
              </a:rPr>
              <a:t>4. Ability to set </a:t>
            </a:r>
          </a:p>
          <a:p>
            <a:r>
              <a:rPr lang="en-US" sz="2400" dirty="0">
                <a:solidFill>
                  <a:srgbClr val="267111"/>
                </a:solidFill>
                <a:latin typeface="Agency FB" panose="020B0503020202020204" pitchFamily="34" charset="0"/>
              </a:rPr>
              <a:t>    goals:</a:t>
            </a:r>
          </a:p>
        </p:txBody>
      </p:sp>
      <p:sp>
        <p:nvSpPr>
          <p:cNvPr id="13" name="Rectangle 12">
            <a:extLst>
              <a:ext uri="{FF2B5EF4-FFF2-40B4-BE49-F238E27FC236}">
                <a16:creationId xmlns:a16="http://schemas.microsoft.com/office/drawing/2014/main" id="{562B0FF4-75EC-4FB6-9023-8C70F2454F2E}"/>
              </a:ext>
            </a:extLst>
          </p:cNvPr>
          <p:cNvSpPr/>
          <p:nvPr/>
        </p:nvSpPr>
        <p:spPr>
          <a:xfrm>
            <a:off x="554549" y="5022468"/>
            <a:ext cx="1667530" cy="461665"/>
          </a:xfrm>
          <a:prstGeom prst="rect">
            <a:avLst/>
          </a:prstGeom>
        </p:spPr>
        <p:txBody>
          <a:bodyPr wrap="square">
            <a:spAutoFit/>
          </a:bodyPr>
          <a:lstStyle/>
          <a:p>
            <a:r>
              <a:rPr lang="en-US" sz="2400" dirty="0">
                <a:solidFill>
                  <a:srgbClr val="267111"/>
                </a:solidFill>
                <a:latin typeface="Agency FB" panose="020B0503020202020204" pitchFamily="34" charset="0"/>
              </a:rPr>
              <a:t>5. Persistence:</a:t>
            </a:r>
          </a:p>
        </p:txBody>
      </p:sp>
      <p:sp>
        <p:nvSpPr>
          <p:cNvPr id="14" name="Rectangle 13">
            <a:extLst>
              <a:ext uri="{FF2B5EF4-FFF2-40B4-BE49-F238E27FC236}">
                <a16:creationId xmlns:a16="http://schemas.microsoft.com/office/drawing/2014/main" id="{571B4F37-64A7-4153-B7CE-57AB6B9167F6}"/>
              </a:ext>
            </a:extLst>
          </p:cNvPr>
          <p:cNvSpPr/>
          <p:nvPr/>
        </p:nvSpPr>
        <p:spPr>
          <a:xfrm>
            <a:off x="2082978" y="1852662"/>
            <a:ext cx="4340734" cy="462278"/>
          </a:xfrm>
          <a:prstGeom prst="rect">
            <a:avLst/>
          </a:prstGeom>
        </p:spPr>
        <p:txBody>
          <a:bodyPr wrap="square">
            <a:spAutoFit/>
          </a:bodyPr>
          <a:lstStyle/>
          <a:p>
            <a:r>
              <a:rPr lang="en-US" sz="2400" dirty="0">
                <a:solidFill>
                  <a:srgbClr val="7030A0"/>
                </a:solidFill>
                <a:latin typeface="Agency FB" panose="020B0503020202020204" pitchFamily="34" charset="0"/>
              </a:rPr>
              <a:t>Agent has control over its own movement.</a:t>
            </a:r>
          </a:p>
        </p:txBody>
      </p:sp>
      <p:sp>
        <p:nvSpPr>
          <p:cNvPr id="15" name="Rectangle 14">
            <a:extLst>
              <a:ext uri="{FF2B5EF4-FFF2-40B4-BE49-F238E27FC236}">
                <a16:creationId xmlns:a16="http://schemas.microsoft.com/office/drawing/2014/main" id="{33F16198-EC77-4E9F-B20B-24D9B67BB8C3}"/>
              </a:ext>
            </a:extLst>
          </p:cNvPr>
          <p:cNvSpPr/>
          <p:nvPr/>
        </p:nvSpPr>
        <p:spPr>
          <a:xfrm>
            <a:off x="2103229" y="2515542"/>
            <a:ext cx="7149291" cy="830997"/>
          </a:xfrm>
          <a:prstGeom prst="rect">
            <a:avLst/>
          </a:prstGeom>
        </p:spPr>
        <p:txBody>
          <a:bodyPr wrap="square">
            <a:spAutoFit/>
          </a:bodyPr>
          <a:lstStyle/>
          <a:p>
            <a:r>
              <a:rPr lang="en-US" sz="2400" dirty="0">
                <a:solidFill>
                  <a:srgbClr val="7030A0"/>
                </a:solidFill>
                <a:latin typeface="Agency FB" panose="020B0503020202020204" pitchFamily="34" charset="0"/>
              </a:rPr>
              <a:t>After some duration of time agent will react to change in environment and also agent has the ability to decide when to  take action.</a:t>
            </a:r>
          </a:p>
        </p:txBody>
      </p:sp>
      <p:sp>
        <p:nvSpPr>
          <p:cNvPr id="16" name="Rectangle 15">
            <a:extLst>
              <a:ext uri="{FF2B5EF4-FFF2-40B4-BE49-F238E27FC236}">
                <a16:creationId xmlns:a16="http://schemas.microsoft.com/office/drawing/2014/main" id="{AC3001A4-5FB0-4852-860F-8B3F6E4A2F75}"/>
              </a:ext>
            </a:extLst>
          </p:cNvPr>
          <p:cNvSpPr/>
          <p:nvPr/>
        </p:nvSpPr>
        <p:spPr>
          <a:xfrm>
            <a:off x="2088233" y="3412737"/>
            <a:ext cx="7149291" cy="461665"/>
          </a:xfrm>
          <a:prstGeom prst="rect">
            <a:avLst/>
          </a:prstGeom>
        </p:spPr>
        <p:txBody>
          <a:bodyPr wrap="square">
            <a:spAutoFit/>
          </a:bodyPr>
          <a:lstStyle/>
          <a:p>
            <a:r>
              <a:rPr lang="en-US" sz="2400" dirty="0">
                <a:solidFill>
                  <a:srgbClr val="7030A0"/>
                </a:solidFill>
                <a:latin typeface="Agency FB" panose="020B0503020202020204" pitchFamily="34" charset="0"/>
              </a:rPr>
              <a:t>Agent has capability to react in a best possible way.</a:t>
            </a:r>
          </a:p>
        </p:txBody>
      </p:sp>
      <p:sp>
        <p:nvSpPr>
          <p:cNvPr id="17" name="Rectangle 16">
            <a:extLst>
              <a:ext uri="{FF2B5EF4-FFF2-40B4-BE49-F238E27FC236}">
                <a16:creationId xmlns:a16="http://schemas.microsoft.com/office/drawing/2014/main" id="{09A075D1-58B2-46B1-B607-8DF332B56288}"/>
              </a:ext>
            </a:extLst>
          </p:cNvPr>
          <p:cNvSpPr/>
          <p:nvPr/>
        </p:nvSpPr>
        <p:spPr>
          <a:xfrm>
            <a:off x="2088233" y="4077072"/>
            <a:ext cx="7149291" cy="461665"/>
          </a:xfrm>
          <a:prstGeom prst="rect">
            <a:avLst/>
          </a:prstGeom>
        </p:spPr>
        <p:txBody>
          <a:bodyPr wrap="square">
            <a:spAutoFit/>
          </a:bodyPr>
          <a:lstStyle/>
          <a:p>
            <a:r>
              <a:rPr lang="en-US" sz="2400" dirty="0">
                <a:solidFill>
                  <a:srgbClr val="7030A0"/>
                </a:solidFill>
                <a:latin typeface="Agency FB" panose="020B0503020202020204" pitchFamily="34" charset="0"/>
              </a:rPr>
              <a:t>Should be able to set goals according to the requirements.</a:t>
            </a:r>
          </a:p>
        </p:txBody>
      </p:sp>
      <p:sp>
        <p:nvSpPr>
          <p:cNvPr id="18" name="Rectangle 17">
            <a:extLst>
              <a:ext uri="{FF2B5EF4-FFF2-40B4-BE49-F238E27FC236}">
                <a16:creationId xmlns:a16="http://schemas.microsoft.com/office/drawing/2014/main" id="{D5DFC8A2-DE4B-4173-A9D7-740E4AE97C09}"/>
              </a:ext>
            </a:extLst>
          </p:cNvPr>
          <p:cNvSpPr/>
          <p:nvPr/>
        </p:nvSpPr>
        <p:spPr>
          <a:xfrm>
            <a:off x="2088233" y="5013176"/>
            <a:ext cx="7149291" cy="461665"/>
          </a:xfrm>
          <a:prstGeom prst="rect">
            <a:avLst/>
          </a:prstGeom>
        </p:spPr>
        <p:txBody>
          <a:bodyPr wrap="square">
            <a:spAutoFit/>
          </a:bodyPr>
          <a:lstStyle/>
          <a:p>
            <a:r>
              <a:rPr lang="en-US" sz="2400" dirty="0">
                <a:solidFill>
                  <a:srgbClr val="7030A0"/>
                </a:solidFill>
                <a:latin typeface="Agency FB" panose="020B0503020202020204" pitchFamily="34" charset="0"/>
              </a:rPr>
              <a:t>Agent will keep on working… it must not stop.</a:t>
            </a:r>
          </a:p>
        </p:txBody>
      </p:sp>
    </p:spTree>
    <p:extLst>
      <p:ext uri="{BB962C8B-B14F-4D97-AF65-F5344CB8AC3E}">
        <p14:creationId xmlns:p14="http://schemas.microsoft.com/office/powerpoint/2010/main" val="4183810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1" grpId="0"/>
      <p:bldP spid="12" grpId="0"/>
      <p:bldP spid="13" grpId="0"/>
      <p:bldP spid="14" grpId="0"/>
      <p:bldP spid="15" grpId="0"/>
      <p:bldP spid="16" grpId="0"/>
      <p:bldP spid="17" grpId="0"/>
      <p:bldP spid="1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690639" y="188640"/>
            <a:ext cx="3191899" cy="584775"/>
          </a:xfrm>
          <a:prstGeom prst="rect">
            <a:avLst/>
          </a:prstGeom>
        </p:spPr>
        <p:txBody>
          <a:bodyPr wrap="none">
            <a:spAutoFit/>
          </a:bodyPr>
          <a:lstStyle/>
          <a:p>
            <a:pPr algn="ctr"/>
            <a:r>
              <a:rPr lang="en-US" sz="3200" dirty="0">
                <a:solidFill>
                  <a:srgbClr val="7030A0"/>
                </a:solidFill>
                <a:latin typeface="Agency FB" panose="020B0503020202020204" pitchFamily="34" charset="0"/>
              </a:rPr>
              <a:t>Unit 1 Introduction to AI</a:t>
            </a:r>
            <a:endParaRPr lang="en-IN" sz="3200" dirty="0">
              <a:solidFill>
                <a:srgbClr val="7030A0"/>
              </a:solidFill>
              <a:latin typeface="Agency FB" panose="020B0503020202020204" pitchFamily="34" charset="0"/>
            </a:endParaRPr>
          </a:p>
        </p:txBody>
      </p:sp>
      <p:sp>
        <p:nvSpPr>
          <p:cNvPr id="6" name="Rectangle 5"/>
          <p:cNvSpPr/>
          <p:nvPr/>
        </p:nvSpPr>
        <p:spPr>
          <a:xfrm>
            <a:off x="6300192" y="188640"/>
            <a:ext cx="2228495" cy="523220"/>
          </a:xfrm>
          <a:prstGeom prst="rect">
            <a:avLst/>
          </a:prstGeom>
        </p:spPr>
        <p:txBody>
          <a:bodyPr wrap="none">
            <a:spAutoFit/>
          </a:bodyPr>
          <a:lstStyle/>
          <a:p>
            <a:r>
              <a:rPr lang="en-US" sz="2800" dirty="0">
                <a:solidFill>
                  <a:srgbClr val="7030A0"/>
                </a:solidFill>
                <a:latin typeface="Agency FB" panose="020B0503020202020204" pitchFamily="34" charset="0"/>
              </a:rPr>
              <a:t>[Intelligent Agent]</a:t>
            </a:r>
            <a:endParaRPr lang="en-IN" sz="2800" dirty="0"/>
          </a:p>
        </p:txBody>
      </p:sp>
      <p:sp>
        <p:nvSpPr>
          <p:cNvPr id="7" name="Rectangle 6"/>
          <p:cNvSpPr/>
          <p:nvPr/>
        </p:nvSpPr>
        <p:spPr>
          <a:xfrm>
            <a:off x="107504" y="773415"/>
            <a:ext cx="1181734" cy="523220"/>
          </a:xfrm>
          <a:prstGeom prst="rect">
            <a:avLst/>
          </a:prstGeom>
        </p:spPr>
        <p:txBody>
          <a:bodyPr wrap="none">
            <a:spAutoFit/>
          </a:bodyPr>
          <a:lstStyle/>
          <a:p>
            <a:r>
              <a:rPr lang="en-US" sz="2800" dirty="0">
                <a:solidFill>
                  <a:srgbClr val="7030A0"/>
                </a:solidFill>
                <a:latin typeface="Agency FB" panose="020B0503020202020204" pitchFamily="34" charset="0"/>
              </a:rPr>
              <a:t>1.6 Agent</a:t>
            </a:r>
          </a:p>
        </p:txBody>
      </p:sp>
      <p:sp>
        <p:nvSpPr>
          <p:cNvPr id="8" name="Rectangle 7"/>
          <p:cNvSpPr/>
          <p:nvPr/>
        </p:nvSpPr>
        <p:spPr>
          <a:xfrm>
            <a:off x="1512168" y="836712"/>
            <a:ext cx="4572000" cy="461665"/>
          </a:xfrm>
          <a:prstGeom prst="rect">
            <a:avLst/>
          </a:prstGeom>
        </p:spPr>
        <p:txBody>
          <a:bodyPr>
            <a:spAutoFit/>
          </a:bodyPr>
          <a:lstStyle/>
          <a:p>
            <a:r>
              <a:rPr lang="en-US" sz="2400" dirty="0">
                <a:solidFill>
                  <a:srgbClr val="267111"/>
                </a:solidFill>
                <a:latin typeface="Agency FB" panose="020B0503020202020204" pitchFamily="34" charset="0"/>
              </a:rPr>
              <a:t>Examples of agent :</a:t>
            </a:r>
          </a:p>
        </p:txBody>
      </p:sp>
      <p:sp>
        <p:nvSpPr>
          <p:cNvPr id="9" name="Rectangle 8">
            <a:extLst>
              <a:ext uri="{FF2B5EF4-FFF2-40B4-BE49-F238E27FC236}">
                <a16:creationId xmlns:a16="http://schemas.microsoft.com/office/drawing/2014/main" id="{8FBA6C77-EAB8-44DD-B9B8-064A0E819B99}"/>
              </a:ext>
            </a:extLst>
          </p:cNvPr>
          <p:cNvSpPr/>
          <p:nvPr/>
        </p:nvSpPr>
        <p:spPr>
          <a:xfrm>
            <a:off x="591060" y="1360513"/>
            <a:ext cx="1820699" cy="461665"/>
          </a:xfrm>
          <a:prstGeom prst="rect">
            <a:avLst/>
          </a:prstGeom>
        </p:spPr>
        <p:txBody>
          <a:bodyPr wrap="square">
            <a:spAutoFit/>
          </a:bodyPr>
          <a:lstStyle/>
          <a:p>
            <a:r>
              <a:rPr lang="en-US" sz="2400" dirty="0">
                <a:solidFill>
                  <a:srgbClr val="267111"/>
                </a:solidFill>
                <a:latin typeface="Agency FB" panose="020B0503020202020204" pitchFamily="34" charset="0"/>
              </a:rPr>
              <a:t>1. </a:t>
            </a:r>
            <a:r>
              <a:rPr lang="en-US" altLang="en-US" sz="2400" dirty="0">
                <a:solidFill>
                  <a:srgbClr val="267111"/>
                </a:solidFill>
                <a:latin typeface="Agency FB" panose="020B0503020202020204" pitchFamily="34" charset="0"/>
              </a:rPr>
              <a:t>Human agent </a:t>
            </a:r>
            <a:r>
              <a:rPr lang="en-US" sz="2400" dirty="0">
                <a:solidFill>
                  <a:srgbClr val="267111"/>
                </a:solidFill>
                <a:latin typeface="Agency FB" panose="020B0503020202020204" pitchFamily="34" charset="0"/>
              </a:rPr>
              <a:t>:</a:t>
            </a:r>
          </a:p>
        </p:txBody>
      </p:sp>
      <p:sp>
        <p:nvSpPr>
          <p:cNvPr id="10" name="Rectangle 9">
            <a:extLst>
              <a:ext uri="{FF2B5EF4-FFF2-40B4-BE49-F238E27FC236}">
                <a16:creationId xmlns:a16="http://schemas.microsoft.com/office/drawing/2014/main" id="{104328C3-060D-4546-AA3C-8A43355DA5D7}"/>
              </a:ext>
            </a:extLst>
          </p:cNvPr>
          <p:cNvSpPr/>
          <p:nvPr/>
        </p:nvSpPr>
        <p:spPr>
          <a:xfrm>
            <a:off x="562504" y="2996952"/>
            <a:ext cx="1495594" cy="461665"/>
          </a:xfrm>
          <a:prstGeom prst="rect">
            <a:avLst/>
          </a:prstGeom>
        </p:spPr>
        <p:txBody>
          <a:bodyPr wrap="square">
            <a:spAutoFit/>
          </a:bodyPr>
          <a:lstStyle/>
          <a:p>
            <a:r>
              <a:rPr lang="en-US" sz="2400" dirty="0">
                <a:solidFill>
                  <a:srgbClr val="267111"/>
                </a:solidFill>
                <a:latin typeface="Agency FB" panose="020B0503020202020204" pitchFamily="34" charset="0"/>
              </a:rPr>
              <a:t>2. </a:t>
            </a:r>
            <a:r>
              <a:rPr lang="en-US" altLang="en-US" sz="2400" dirty="0">
                <a:solidFill>
                  <a:srgbClr val="267111"/>
                </a:solidFill>
                <a:latin typeface="Agency FB" panose="020B0503020202020204" pitchFamily="34" charset="0"/>
              </a:rPr>
              <a:t>Robot </a:t>
            </a:r>
            <a:r>
              <a:rPr lang="en-US" sz="2400" dirty="0">
                <a:solidFill>
                  <a:srgbClr val="267111"/>
                </a:solidFill>
                <a:latin typeface="Agency FB" panose="020B0503020202020204" pitchFamily="34" charset="0"/>
              </a:rPr>
              <a:t>:</a:t>
            </a:r>
          </a:p>
        </p:txBody>
      </p:sp>
      <p:sp>
        <p:nvSpPr>
          <p:cNvPr id="11" name="Rectangle 10">
            <a:extLst>
              <a:ext uri="{FF2B5EF4-FFF2-40B4-BE49-F238E27FC236}">
                <a16:creationId xmlns:a16="http://schemas.microsoft.com/office/drawing/2014/main" id="{B20A87B2-08DF-45BE-8DD7-E8EED284D0C8}"/>
              </a:ext>
            </a:extLst>
          </p:cNvPr>
          <p:cNvSpPr/>
          <p:nvPr/>
        </p:nvSpPr>
        <p:spPr>
          <a:xfrm>
            <a:off x="530933" y="4639782"/>
            <a:ext cx="2312875" cy="461665"/>
          </a:xfrm>
          <a:prstGeom prst="rect">
            <a:avLst/>
          </a:prstGeom>
        </p:spPr>
        <p:txBody>
          <a:bodyPr wrap="square">
            <a:spAutoFit/>
          </a:bodyPr>
          <a:lstStyle/>
          <a:p>
            <a:r>
              <a:rPr lang="en-US" sz="2400" dirty="0">
                <a:solidFill>
                  <a:srgbClr val="267111"/>
                </a:solidFill>
                <a:latin typeface="Agency FB" panose="020B0503020202020204" pitchFamily="34" charset="0"/>
              </a:rPr>
              <a:t>3. </a:t>
            </a:r>
            <a:r>
              <a:rPr lang="en-US" altLang="en-US" sz="2400" dirty="0">
                <a:solidFill>
                  <a:srgbClr val="267111"/>
                </a:solidFill>
                <a:latin typeface="Agency FB" panose="020B0503020202020204" pitchFamily="34" charset="0"/>
              </a:rPr>
              <a:t>Software agent </a:t>
            </a:r>
            <a:r>
              <a:rPr lang="en-US" sz="2400" dirty="0">
                <a:solidFill>
                  <a:srgbClr val="267111"/>
                </a:solidFill>
                <a:latin typeface="Agency FB" panose="020B0503020202020204" pitchFamily="34" charset="0"/>
              </a:rPr>
              <a:t> :</a:t>
            </a:r>
          </a:p>
        </p:txBody>
      </p:sp>
      <p:sp>
        <p:nvSpPr>
          <p:cNvPr id="14" name="Rectangle 13">
            <a:extLst>
              <a:ext uri="{FF2B5EF4-FFF2-40B4-BE49-F238E27FC236}">
                <a16:creationId xmlns:a16="http://schemas.microsoft.com/office/drawing/2014/main" id="{571B4F37-64A7-4153-B7CE-57AB6B9167F6}"/>
              </a:ext>
            </a:extLst>
          </p:cNvPr>
          <p:cNvSpPr/>
          <p:nvPr/>
        </p:nvSpPr>
        <p:spPr>
          <a:xfrm>
            <a:off x="1043608" y="1702549"/>
            <a:ext cx="4104456" cy="430887"/>
          </a:xfrm>
          <a:prstGeom prst="rect">
            <a:avLst/>
          </a:prstGeom>
        </p:spPr>
        <p:txBody>
          <a:bodyPr wrap="square">
            <a:spAutoFit/>
          </a:bodyPr>
          <a:lstStyle/>
          <a:p>
            <a:pPr marL="0" lvl="2">
              <a:spcBef>
                <a:spcPct val="0"/>
              </a:spcBef>
            </a:pPr>
            <a:r>
              <a:rPr lang="en-US" altLang="en-US" sz="2200" dirty="0">
                <a:latin typeface="Agency FB" panose="020B0503020202020204" pitchFamily="34" charset="0"/>
              </a:rPr>
              <a:t>Sensors : Eyes, ears, skin, taste buds, etc. </a:t>
            </a:r>
          </a:p>
        </p:txBody>
      </p:sp>
      <p:sp>
        <p:nvSpPr>
          <p:cNvPr id="19" name="Rectangle 18">
            <a:extLst>
              <a:ext uri="{FF2B5EF4-FFF2-40B4-BE49-F238E27FC236}">
                <a16:creationId xmlns:a16="http://schemas.microsoft.com/office/drawing/2014/main" id="{255DAF54-BB67-42A3-8783-196BD09AA8F8}"/>
              </a:ext>
            </a:extLst>
          </p:cNvPr>
          <p:cNvSpPr/>
          <p:nvPr/>
        </p:nvSpPr>
        <p:spPr>
          <a:xfrm>
            <a:off x="1043608" y="2060848"/>
            <a:ext cx="5256584" cy="430887"/>
          </a:xfrm>
          <a:prstGeom prst="rect">
            <a:avLst/>
          </a:prstGeom>
        </p:spPr>
        <p:txBody>
          <a:bodyPr wrap="square">
            <a:spAutoFit/>
          </a:bodyPr>
          <a:lstStyle/>
          <a:p>
            <a:pPr marL="0" lvl="2" algn="just">
              <a:spcBef>
                <a:spcPct val="0"/>
              </a:spcBef>
            </a:pPr>
            <a:r>
              <a:rPr lang="en-US" altLang="en-US" sz="2200" dirty="0">
                <a:latin typeface="Agency FB" panose="020B0503020202020204" pitchFamily="34" charset="0"/>
              </a:rPr>
              <a:t>Actuators : Hands, fingers, legs, mouth, etc.</a:t>
            </a:r>
          </a:p>
        </p:txBody>
      </p:sp>
      <p:sp>
        <p:nvSpPr>
          <p:cNvPr id="3" name="Rectangle 2">
            <a:extLst>
              <a:ext uri="{FF2B5EF4-FFF2-40B4-BE49-F238E27FC236}">
                <a16:creationId xmlns:a16="http://schemas.microsoft.com/office/drawing/2014/main" id="{3B211738-AC79-4E81-B08A-4E7D2396DE38}"/>
              </a:ext>
            </a:extLst>
          </p:cNvPr>
          <p:cNvSpPr/>
          <p:nvPr/>
        </p:nvSpPr>
        <p:spPr>
          <a:xfrm>
            <a:off x="1187624" y="2420888"/>
            <a:ext cx="2758816" cy="461665"/>
          </a:xfrm>
          <a:prstGeom prst="rect">
            <a:avLst/>
          </a:prstGeom>
        </p:spPr>
        <p:txBody>
          <a:bodyPr wrap="square">
            <a:spAutoFit/>
          </a:bodyPr>
          <a:lstStyle/>
          <a:p>
            <a:pPr marL="0" lvl="3" algn="just">
              <a:spcBef>
                <a:spcPct val="0"/>
              </a:spcBef>
            </a:pPr>
            <a:r>
              <a:rPr lang="en-US" altLang="en-US" sz="2400" dirty="0">
                <a:solidFill>
                  <a:srgbClr val="7030A0"/>
                </a:solidFill>
                <a:latin typeface="Agency FB" panose="020B0503020202020204" pitchFamily="34" charset="0"/>
              </a:rPr>
              <a:t>Powered by muscles</a:t>
            </a:r>
          </a:p>
        </p:txBody>
      </p:sp>
      <p:sp>
        <p:nvSpPr>
          <p:cNvPr id="20" name="Rectangle 19">
            <a:extLst>
              <a:ext uri="{FF2B5EF4-FFF2-40B4-BE49-F238E27FC236}">
                <a16:creationId xmlns:a16="http://schemas.microsoft.com/office/drawing/2014/main" id="{A70B07AA-0C2E-414D-8E5A-6CDE979B3BBB}"/>
              </a:ext>
            </a:extLst>
          </p:cNvPr>
          <p:cNvSpPr/>
          <p:nvPr/>
        </p:nvSpPr>
        <p:spPr>
          <a:xfrm>
            <a:off x="1043608" y="3329116"/>
            <a:ext cx="4104456" cy="430887"/>
          </a:xfrm>
          <a:prstGeom prst="rect">
            <a:avLst/>
          </a:prstGeom>
        </p:spPr>
        <p:txBody>
          <a:bodyPr wrap="square">
            <a:spAutoFit/>
          </a:bodyPr>
          <a:lstStyle/>
          <a:p>
            <a:pPr marL="0" lvl="2">
              <a:spcBef>
                <a:spcPct val="0"/>
              </a:spcBef>
            </a:pPr>
            <a:r>
              <a:rPr lang="en-US" altLang="en-US" sz="2200" dirty="0">
                <a:latin typeface="Agency FB" panose="020B0503020202020204" pitchFamily="34" charset="0"/>
              </a:rPr>
              <a:t>Sensors : Camera, infrared, bumper, etc. </a:t>
            </a:r>
          </a:p>
        </p:txBody>
      </p:sp>
      <p:sp>
        <p:nvSpPr>
          <p:cNvPr id="21" name="Rectangle 20">
            <a:extLst>
              <a:ext uri="{FF2B5EF4-FFF2-40B4-BE49-F238E27FC236}">
                <a16:creationId xmlns:a16="http://schemas.microsoft.com/office/drawing/2014/main" id="{892F9AA3-03CD-4114-B9BF-5B30245FB50E}"/>
              </a:ext>
            </a:extLst>
          </p:cNvPr>
          <p:cNvSpPr/>
          <p:nvPr/>
        </p:nvSpPr>
        <p:spPr>
          <a:xfrm>
            <a:off x="1043608" y="3687415"/>
            <a:ext cx="5256584" cy="430887"/>
          </a:xfrm>
          <a:prstGeom prst="rect">
            <a:avLst/>
          </a:prstGeom>
        </p:spPr>
        <p:txBody>
          <a:bodyPr wrap="square">
            <a:spAutoFit/>
          </a:bodyPr>
          <a:lstStyle/>
          <a:p>
            <a:pPr marL="0" lvl="2" algn="just">
              <a:spcBef>
                <a:spcPct val="0"/>
              </a:spcBef>
            </a:pPr>
            <a:r>
              <a:rPr lang="en-US" altLang="en-US" sz="2200" dirty="0">
                <a:latin typeface="Agency FB" panose="020B0503020202020204" pitchFamily="34" charset="0"/>
              </a:rPr>
              <a:t>Actuators : Grippers, wheels, lights, speakers, etc.</a:t>
            </a:r>
          </a:p>
        </p:txBody>
      </p:sp>
      <p:sp>
        <p:nvSpPr>
          <p:cNvPr id="22" name="Rectangle 21">
            <a:extLst>
              <a:ext uri="{FF2B5EF4-FFF2-40B4-BE49-F238E27FC236}">
                <a16:creationId xmlns:a16="http://schemas.microsoft.com/office/drawing/2014/main" id="{A22EF868-2753-483E-997B-10B6BF5EB5BB}"/>
              </a:ext>
            </a:extLst>
          </p:cNvPr>
          <p:cNvSpPr/>
          <p:nvPr/>
        </p:nvSpPr>
        <p:spPr>
          <a:xfrm>
            <a:off x="1187624" y="4047455"/>
            <a:ext cx="2758816" cy="461665"/>
          </a:xfrm>
          <a:prstGeom prst="rect">
            <a:avLst/>
          </a:prstGeom>
        </p:spPr>
        <p:txBody>
          <a:bodyPr wrap="square">
            <a:spAutoFit/>
          </a:bodyPr>
          <a:lstStyle/>
          <a:p>
            <a:pPr marL="0" lvl="3" algn="just">
              <a:spcBef>
                <a:spcPct val="0"/>
              </a:spcBef>
            </a:pPr>
            <a:r>
              <a:rPr lang="en-US" altLang="en-US" sz="2400" dirty="0">
                <a:solidFill>
                  <a:srgbClr val="7030A0"/>
                </a:solidFill>
                <a:latin typeface="Agency FB" panose="020B0503020202020204" pitchFamily="34" charset="0"/>
              </a:rPr>
              <a:t>Often powered by motors</a:t>
            </a:r>
          </a:p>
        </p:txBody>
      </p:sp>
      <p:sp>
        <p:nvSpPr>
          <p:cNvPr id="23" name="Rectangle 22">
            <a:extLst>
              <a:ext uri="{FF2B5EF4-FFF2-40B4-BE49-F238E27FC236}">
                <a16:creationId xmlns:a16="http://schemas.microsoft.com/office/drawing/2014/main" id="{AE6C97F3-5144-400A-A50B-D927764F16A6}"/>
              </a:ext>
            </a:extLst>
          </p:cNvPr>
          <p:cNvSpPr/>
          <p:nvPr/>
        </p:nvSpPr>
        <p:spPr>
          <a:xfrm>
            <a:off x="0" y="5755903"/>
            <a:ext cx="4572000" cy="769441"/>
          </a:xfrm>
          <a:prstGeom prst="rect">
            <a:avLst/>
          </a:prstGeom>
        </p:spPr>
        <p:txBody>
          <a:bodyPr>
            <a:spAutoFit/>
          </a:bodyPr>
          <a:lstStyle/>
          <a:p>
            <a:pPr lvl="2" algn="just">
              <a:spcBef>
                <a:spcPct val="0"/>
              </a:spcBef>
            </a:pPr>
            <a:r>
              <a:rPr lang="en-US" altLang="en-US" sz="2200" dirty="0">
                <a:latin typeface="Agency FB" panose="020B0503020202020204" pitchFamily="34" charset="0"/>
              </a:rPr>
              <a:t>Functions as actuators : </a:t>
            </a:r>
          </a:p>
          <a:p>
            <a:pPr lvl="2" algn="just">
              <a:spcBef>
                <a:spcPct val="0"/>
              </a:spcBef>
            </a:pPr>
            <a:r>
              <a:rPr lang="en-US" altLang="en-US" sz="2200" dirty="0">
                <a:latin typeface="Agency FB" panose="020B0503020202020204" pitchFamily="34" charset="0"/>
              </a:rPr>
              <a:t>       Results deliver the output</a:t>
            </a:r>
          </a:p>
        </p:txBody>
      </p:sp>
      <p:sp>
        <p:nvSpPr>
          <p:cNvPr id="24" name="Rectangle 23">
            <a:extLst>
              <a:ext uri="{FF2B5EF4-FFF2-40B4-BE49-F238E27FC236}">
                <a16:creationId xmlns:a16="http://schemas.microsoft.com/office/drawing/2014/main" id="{C0689A95-F75C-4459-90AE-AB5F6F8D3C6C}"/>
              </a:ext>
            </a:extLst>
          </p:cNvPr>
          <p:cNvSpPr/>
          <p:nvPr/>
        </p:nvSpPr>
        <p:spPr>
          <a:xfrm>
            <a:off x="35496" y="5078794"/>
            <a:ext cx="9289032" cy="769441"/>
          </a:xfrm>
          <a:prstGeom prst="rect">
            <a:avLst/>
          </a:prstGeom>
        </p:spPr>
        <p:txBody>
          <a:bodyPr wrap="square">
            <a:spAutoFit/>
          </a:bodyPr>
          <a:lstStyle/>
          <a:p>
            <a:pPr lvl="2" algn="just">
              <a:spcBef>
                <a:spcPct val="0"/>
              </a:spcBef>
            </a:pPr>
            <a:r>
              <a:rPr lang="en-US" altLang="en-US" sz="2200" dirty="0">
                <a:latin typeface="Agency FB" panose="020B0503020202020204" pitchFamily="34" charset="0"/>
              </a:rPr>
              <a:t>Functions as sensors :</a:t>
            </a:r>
          </a:p>
          <a:p>
            <a:pPr lvl="2" algn="just">
              <a:spcBef>
                <a:spcPct val="0"/>
              </a:spcBef>
            </a:pPr>
            <a:r>
              <a:rPr lang="en-US" altLang="en-US" sz="2200" dirty="0">
                <a:latin typeface="Agency FB" panose="020B0503020202020204" pitchFamily="34" charset="0"/>
              </a:rPr>
              <a:t>       Information provided as input to functions in the form of encoded bit strings or symbols</a:t>
            </a:r>
          </a:p>
        </p:txBody>
      </p:sp>
      <p:sp>
        <p:nvSpPr>
          <p:cNvPr id="17" name="Rectangle 16">
            <a:extLst>
              <a:ext uri="{FF2B5EF4-FFF2-40B4-BE49-F238E27FC236}">
                <a16:creationId xmlns:a16="http://schemas.microsoft.com/office/drawing/2014/main" id="{17659464-F892-41E0-92DF-885ADCDC6AE6}"/>
              </a:ext>
            </a:extLst>
          </p:cNvPr>
          <p:cNvSpPr/>
          <p:nvPr/>
        </p:nvSpPr>
        <p:spPr>
          <a:xfrm>
            <a:off x="1187624" y="6381328"/>
            <a:ext cx="3240360" cy="461665"/>
          </a:xfrm>
          <a:prstGeom prst="rect">
            <a:avLst/>
          </a:prstGeom>
        </p:spPr>
        <p:txBody>
          <a:bodyPr wrap="square">
            <a:spAutoFit/>
          </a:bodyPr>
          <a:lstStyle/>
          <a:p>
            <a:pPr marL="0" lvl="3" algn="just">
              <a:spcBef>
                <a:spcPct val="0"/>
              </a:spcBef>
            </a:pPr>
            <a:r>
              <a:rPr lang="en-US" altLang="en-US" sz="2400" dirty="0">
                <a:solidFill>
                  <a:srgbClr val="7030A0"/>
                </a:solidFill>
                <a:latin typeface="Agency FB" panose="020B0503020202020204" pitchFamily="34" charset="0"/>
              </a:rPr>
              <a:t>Can say powered by S/W</a:t>
            </a:r>
          </a:p>
        </p:txBody>
      </p:sp>
    </p:spTree>
    <p:extLst>
      <p:ext uri="{BB962C8B-B14F-4D97-AF65-F5344CB8AC3E}">
        <p14:creationId xmlns:p14="http://schemas.microsoft.com/office/powerpoint/2010/main" val="40117918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4"/>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3"/>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1" grpId="0"/>
      <p:bldP spid="14" grpId="0"/>
      <p:bldP spid="19" grpId="0"/>
      <p:bldP spid="3" grpId="0"/>
      <p:bldP spid="20" grpId="0"/>
      <p:bldP spid="21" grpId="0"/>
      <p:bldP spid="22" grpId="0"/>
      <p:bldP spid="23" grpId="0"/>
      <p:bldP spid="24" grpId="0"/>
      <p:bldP spid="17"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13103</TotalTime>
  <Words>2845</Words>
  <Application>Microsoft Office PowerPoint</Application>
  <PresentationFormat>On-screen Show (4:3)</PresentationFormat>
  <Paragraphs>317</Paragraphs>
  <Slides>20</Slides>
  <Notes>12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新細明體</vt:lpstr>
      <vt:lpstr>Agency FB</vt:lpstr>
      <vt:lpstr>Arial</vt:lpstr>
      <vt:lpstr>Calibri</vt:lpstr>
      <vt:lpstr>Comic Sans MS</vt:lpstr>
      <vt:lpstr>Times New Roman</vt:lpstr>
      <vt:lpstr>Wingdings</vt:lpstr>
      <vt:lpstr>Office Theme</vt:lpstr>
      <vt:lpstr>Artificial Intelligence  &amp; Soft Computing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Artificial Intelligence  &amp; Soft Computing</dc:title>
  <dc:creator>Admin</dc:creator>
  <cp:lastModifiedBy>Krantee Jamdaade</cp:lastModifiedBy>
  <cp:revision>93</cp:revision>
  <dcterms:created xsi:type="dcterms:W3CDTF">2018-01-02T08:53:03Z</dcterms:created>
  <dcterms:modified xsi:type="dcterms:W3CDTF">2018-04-16T14:05:42Z</dcterms:modified>
</cp:coreProperties>
</file>