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228530-F590-47CD-8CAF-3D0AE83C7F83}" type="datetimeFigureOut">
              <a:rPr lang="en-IN" smtClean="0"/>
              <a:t>15-07-2020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FAE38BF-E905-4129-831C-577BDE0B3704}"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228530-F590-47CD-8CAF-3D0AE83C7F8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E38BF-E905-4129-831C-577BDE0B37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228530-F590-47CD-8CAF-3D0AE83C7F8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E38BF-E905-4129-831C-577BDE0B37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228530-F590-47CD-8CAF-3D0AE83C7F8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E38BF-E905-4129-831C-577BDE0B3704}"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228530-F590-47CD-8CAF-3D0AE83C7F83}" type="datetimeFigureOut">
              <a:rPr lang="en-IN" smtClean="0"/>
              <a:t>15-07-2020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FAE38BF-E905-4129-831C-577BDE0B370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228530-F590-47CD-8CAF-3D0AE83C7F8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E38BF-E905-4129-831C-577BDE0B3704}"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228530-F590-47CD-8CAF-3D0AE83C7F83}"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AE38BF-E905-4129-831C-577BDE0B3704}"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228530-F590-47CD-8CAF-3D0AE83C7F83}"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E38BF-E905-4129-831C-577BDE0B37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28530-F590-47CD-8CAF-3D0AE83C7F83}"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AE38BF-E905-4129-831C-577BDE0B37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228530-F590-47CD-8CAF-3D0AE83C7F8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E38BF-E905-4129-831C-577BDE0B3704}"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228530-F590-47CD-8CAF-3D0AE83C7F83}" type="datetimeFigureOut">
              <a:rPr lang="en-IN" smtClean="0"/>
              <a:t>15-07-2020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FAE38BF-E905-4129-831C-577BDE0B3704}"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7228530-F590-47CD-8CAF-3D0AE83C7F83}" type="datetimeFigureOut">
              <a:rPr lang="en-IN" smtClean="0"/>
              <a:t>15-07-2020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FAE38BF-E905-4129-831C-577BDE0B37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6016" y="5445224"/>
            <a:ext cx="4248472" cy="1152128"/>
          </a:xfrm>
        </p:spPr>
        <p:txBody>
          <a:bodyPr>
            <a:normAutofit/>
          </a:bodyPr>
          <a:lstStyle/>
          <a:p>
            <a:r>
              <a:rPr lang="en-IN" dirty="0" smtClean="0"/>
              <a:t>LELLA KRANTHI KUMAR</a:t>
            </a:r>
          </a:p>
          <a:p>
            <a:r>
              <a:rPr lang="en-IN" dirty="0" smtClean="0"/>
              <a:t>405119002</a:t>
            </a:r>
          </a:p>
        </p:txBody>
      </p:sp>
      <p:sp>
        <p:nvSpPr>
          <p:cNvPr id="2" name="Title 1"/>
          <p:cNvSpPr>
            <a:spLocks noGrp="1"/>
          </p:cNvSpPr>
          <p:nvPr>
            <p:ph type="ctrTitle"/>
          </p:nvPr>
        </p:nvSpPr>
        <p:spPr>
          <a:xfrm>
            <a:off x="683568" y="1700808"/>
            <a:ext cx="7772400" cy="1368151"/>
          </a:xfrm>
        </p:spPr>
        <p:txBody>
          <a:bodyPr>
            <a:noAutofit/>
          </a:bodyPr>
          <a:lstStyle/>
          <a:p>
            <a:r>
              <a:rPr lang="en-IN" sz="2800" b="1" dirty="0">
                <a:latin typeface="Times New Roman" pitchFamily="18" charset="0"/>
                <a:cs typeface="Times New Roman" pitchFamily="18" charset="0"/>
              </a:rPr>
              <a:t>Automatic Classification of Environmental Sounds with Convolutional Neural Networks (CNNs) Using Multi-Feature Channels</a:t>
            </a:r>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52589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Dataset </a:t>
            </a:r>
            <a:r>
              <a:rPr lang="en-IN" b="1" dirty="0" smtClean="0"/>
              <a:t>exploration</a:t>
            </a:r>
            <a:endParaRPr lang="en-IN" dirty="0"/>
          </a:p>
        </p:txBody>
      </p:sp>
      <p:sp>
        <p:nvSpPr>
          <p:cNvPr id="3" name="Content Placeholder 2"/>
          <p:cNvSpPr>
            <a:spLocks noGrp="1"/>
          </p:cNvSpPr>
          <p:nvPr>
            <p:ph sz="quarter" idx="1"/>
          </p:nvPr>
        </p:nvSpPr>
        <p:spPr/>
        <p:txBody>
          <a:bodyPr/>
          <a:lstStyle/>
          <a:p>
            <a:r>
              <a:rPr lang="en-IN" dirty="0"/>
              <a:t>INPUT_PATH='../input' TRAIN_INPUT=INPUT_PATH+'/train' TRAIN_AUDIO_DIR=TRAIN_INPUT+'/Train' TEST_INPUT=INPUT_PATH+'/test' TEST_AUDIO_DIR=TEST_INPUT+'/</a:t>
            </a:r>
            <a:r>
              <a:rPr lang="en-IN" dirty="0" smtClean="0"/>
              <a:t>Test‘</a:t>
            </a:r>
          </a:p>
          <a:p>
            <a:r>
              <a:rPr lang="en-US" b="1" dirty="0" err="1"/>
              <a:t>def</a:t>
            </a:r>
            <a:r>
              <a:rPr lang="en-US" dirty="0"/>
              <a:t> </a:t>
            </a:r>
            <a:r>
              <a:rPr lang="en-US" dirty="0" err="1"/>
              <a:t>load_input_data</a:t>
            </a:r>
            <a:r>
              <a:rPr lang="en-US" dirty="0"/>
              <a:t>(</a:t>
            </a:r>
            <a:r>
              <a:rPr lang="en-US" dirty="0" err="1"/>
              <a:t>pd</a:t>
            </a:r>
            <a:r>
              <a:rPr lang="en-US" dirty="0"/>
              <a:t>, </a:t>
            </a:r>
            <a:r>
              <a:rPr lang="en-US" dirty="0" err="1"/>
              <a:t>filepath</a:t>
            </a:r>
            <a:r>
              <a:rPr lang="en-US" dirty="0"/>
              <a:t>): </a:t>
            </a:r>
            <a:endParaRPr lang="en-US" dirty="0" smtClean="0"/>
          </a:p>
          <a:p>
            <a:pPr marL="0" indent="0">
              <a:buNone/>
            </a:pPr>
            <a:r>
              <a:rPr lang="en-US" i="1" dirty="0" smtClean="0"/>
              <a:t>	# </a:t>
            </a:r>
            <a:r>
              <a:rPr lang="en-US" i="1" dirty="0"/>
              <a:t>Read Data</a:t>
            </a:r>
            <a:r>
              <a:rPr lang="en-US" dirty="0"/>
              <a:t> </a:t>
            </a:r>
            <a:endParaRPr lang="en-US" dirty="0" smtClean="0"/>
          </a:p>
          <a:p>
            <a:pPr marL="0" indent="0">
              <a:buNone/>
            </a:pPr>
            <a:r>
              <a:rPr lang="en-US" dirty="0" smtClean="0"/>
              <a:t>	data </a:t>
            </a:r>
            <a:r>
              <a:rPr lang="en-US" dirty="0"/>
              <a:t>= </a:t>
            </a:r>
            <a:r>
              <a:rPr lang="en-US" dirty="0" err="1"/>
              <a:t>pd.read_csv</a:t>
            </a:r>
            <a:r>
              <a:rPr lang="en-US" dirty="0"/>
              <a:t>(</a:t>
            </a:r>
            <a:r>
              <a:rPr lang="en-US" dirty="0" err="1"/>
              <a:t>filepath</a:t>
            </a:r>
            <a:r>
              <a:rPr lang="en-US" dirty="0"/>
              <a:t>) </a:t>
            </a:r>
            <a:r>
              <a:rPr lang="en-US" b="1" dirty="0"/>
              <a:t>return</a:t>
            </a:r>
            <a:r>
              <a:rPr lang="en-US" dirty="0"/>
              <a:t> data</a:t>
            </a:r>
            <a:endParaRPr lang="en-IN" dirty="0"/>
          </a:p>
        </p:txBody>
      </p:sp>
    </p:spTree>
    <p:extLst>
      <p:ext uri="{BB962C8B-B14F-4D97-AF65-F5344CB8AC3E}">
        <p14:creationId xmlns:p14="http://schemas.microsoft.com/office/powerpoint/2010/main" val="341619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i="1" dirty="0"/>
              <a:t># training file</a:t>
            </a:r>
            <a:r>
              <a:rPr lang="en-IN" dirty="0"/>
              <a:t> </a:t>
            </a:r>
            <a:endParaRPr lang="en-IN" dirty="0" smtClean="0"/>
          </a:p>
          <a:p>
            <a:pPr marL="320040" lvl="1" indent="0">
              <a:buNone/>
            </a:pPr>
            <a:r>
              <a:rPr lang="en-IN" dirty="0"/>
              <a:t>	</a:t>
            </a:r>
            <a:r>
              <a:rPr lang="en-IN" dirty="0" smtClean="0"/>
              <a:t>TRAIN_FILE=TRAIN_INPUT</a:t>
            </a:r>
            <a:r>
              <a:rPr lang="en-IN" dirty="0"/>
              <a:t>+'/train.csv' </a:t>
            </a:r>
            <a:endParaRPr lang="en-IN" dirty="0" smtClean="0"/>
          </a:p>
          <a:p>
            <a:pPr marL="320040" lvl="1" indent="0">
              <a:buNone/>
            </a:pPr>
            <a:r>
              <a:rPr lang="en-IN" i="1" dirty="0" smtClean="0"/>
              <a:t>	#</a:t>
            </a:r>
            <a:r>
              <a:rPr lang="en-IN" i="1" dirty="0"/>
              <a:t>show info</a:t>
            </a:r>
            <a:r>
              <a:rPr lang="en-IN" dirty="0"/>
              <a:t> </a:t>
            </a:r>
            <a:r>
              <a:rPr lang="en-IN" dirty="0" err="1"/>
              <a:t>train_input</a:t>
            </a:r>
            <a:r>
              <a:rPr lang="en-IN" dirty="0"/>
              <a:t>=</a:t>
            </a:r>
            <a:r>
              <a:rPr lang="en-IN" dirty="0" err="1"/>
              <a:t>load_input_data</a:t>
            </a:r>
            <a:r>
              <a:rPr lang="en-IN" dirty="0"/>
              <a:t>(</a:t>
            </a:r>
            <a:r>
              <a:rPr lang="en-IN" dirty="0" err="1"/>
              <a:t>pd,TRAIN_FILE</a:t>
            </a:r>
            <a:r>
              <a:rPr lang="en-IN" dirty="0"/>
              <a:t>) </a:t>
            </a:r>
            <a:r>
              <a:rPr lang="en-IN" dirty="0" smtClean="0"/>
              <a:t>	</a:t>
            </a:r>
            <a:r>
              <a:rPr lang="en-IN" dirty="0" err="1" smtClean="0"/>
              <a:t>train_input.head</a:t>
            </a:r>
            <a:r>
              <a:rPr lang="en-IN" dirty="0" smtClean="0"/>
              <a:t>()</a:t>
            </a:r>
          </a:p>
          <a:p>
            <a:pPr marL="320040" lvl="1"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3016"/>
            <a:ext cx="20478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70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476672"/>
            <a:ext cx="8291264" cy="5543128"/>
          </a:xfrm>
        </p:spPr>
        <p:txBody>
          <a:bodyPr/>
          <a:lstStyle/>
          <a:p>
            <a:r>
              <a:rPr lang="en-US" i="1" dirty="0"/>
              <a:t># training file</a:t>
            </a:r>
            <a:r>
              <a:rPr lang="en-US" dirty="0"/>
              <a:t> </a:t>
            </a:r>
            <a:endParaRPr lang="en-US" dirty="0" smtClean="0"/>
          </a:p>
          <a:p>
            <a:pPr marL="0" indent="0">
              <a:buNone/>
            </a:pPr>
            <a:r>
              <a:rPr lang="en-US" dirty="0"/>
              <a:t>	</a:t>
            </a:r>
            <a:r>
              <a:rPr lang="en-US" dirty="0" smtClean="0"/>
              <a:t>TEST_FILE=TEST_INPUT</a:t>
            </a:r>
            <a:r>
              <a:rPr lang="en-US" dirty="0"/>
              <a:t>+'/test.csv' </a:t>
            </a:r>
            <a:endParaRPr lang="en-US" dirty="0" smtClean="0"/>
          </a:p>
          <a:p>
            <a:pPr marL="0" indent="0">
              <a:buNone/>
            </a:pPr>
            <a:r>
              <a:rPr lang="en-US" i="1" dirty="0" smtClean="0"/>
              <a:t>#</a:t>
            </a:r>
            <a:r>
              <a:rPr lang="en-US" i="1" dirty="0"/>
              <a:t>show info</a:t>
            </a:r>
            <a:r>
              <a:rPr lang="en-US" dirty="0"/>
              <a:t> </a:t>
            </a:r>
            <a:endParaRPr lang="en-US" dirty="0" smtClean="0"/>
          </a:p>
          <a:p>
            <a:pPr marL="0" indent="0">
              <a:buNone/>
            </a:pPr>
            <a:r>
              <a:rPr lang="en-US" dirty="0"/>
              <a:t>	</a:t>
            </a:r>
            <a:r>
              <a:rPr lang="en-US" dirty="0" err="1" smtClean="0"/>
              <a:t>test_input</a:t>
            </a:r>
            <a:r>
              <a:rPr lang="en-US" dirty="0" smtClean="0"/>
              <a:t>=</a:t>
            </a:r>
            <a:r>
              <a:rPr lang="en-US" dirty="0" err="1" smtClean="0"/>
              <a:t>load_input_data</a:t>
            </a:r>
            <a:r>
              <a:rPr lang="en-US" dirty="0" smtClean="0"/>
              <a:t>(</a:t>
            </a:r>
            <a:r>
              <a:rPr lang="en-US" dirty="0" err="1" smtClean="0"/>
              <a:t>pd,TEST_FILE</a:t>
            </a:r>
            <a:r>
              <a:rPr lang="en-US" dirty="0"/>
              <a:t>) </a:t>
            </a:r>
            <a:r>
              <a:rPr lang="en-US" dirty="0" smtClean="0"/>
              <a:t>	</a:t>
            </a:r>
            <a:r>
              <a:rPr lang="en-US" dirty="0" err="1" smtClean="0"/>
              <a:t>test_input.head</a:t>
            </a:r>
            <a:r>
              <a:rPr lang="en-US" dirty="0" smtClean="0"/>
              <a:t>()</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140968"/>
            <a:ext cx="1656184" cy="24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57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332656"/>
            <a:ext cx="8280920" cy="6192688"/>
          </a:xfrm>
        </p:spPr>
        <p:txBody>
          <a:bodyPr/>
          <a:lstStyle/>
          <a:p>
            <a:r>
              <a:rPr lang="en-IN" i="1" dirty="0"/>
              <a:t>#labels</a:t>
            </a:r>
            <a:r>
              <a:rPr lang="en-IN" dirty="0"/>
              <a:t> </a:t>
            </a:r>
            <a:endParaRPr lang="en-IN" dirty="0" smtClean="0"/>
          </a:p>
          <a:p>
            <a:pPr marL="0" indent="0">
              <a:buNone/>
            </a:pPr>
            <a:r>
              <a:rPr lang="en-IN" dirty="0"/>
              <a:t>	</a:t>
            </a:r>
            <a:r>
              <a:rPr lang="en-IN" dirty="0" err="1" smtClean="0"/>
              <a:t>valid_train_label</a:t>
            </a:r>
            <a:r>
              <a:rPr lang="en-IN" dirty="0" smtClean="0"/>
              <a:t> </a:t>
            </a:r>
            <a:r>
              <a:rPr lang="en-IN" dirty="0"/>
              <a:t>= </a:t>
            </a:r>
            <a:r>
              <a:rPr lang="en-IN" dirty="0" err="1"/>
              <a:t>train_input</a:t>
            </a:r>
            <a:r>
              <a:rPr lang="en-IN" dirty="0"/>
              <a:t>[['Class']] </a:t>
            </a:r>
            <a:r>
              <a:rPr lang="en-IN" i="1" dirty="0"/>
              <a:t>#x=data['label'].unique()</a:t>
            </a:r>
            <a:r>
              <a:rPr lang="en-IN" dirty="0"/>
              <a:t> </a:t>
            </a:r>
            <a:endParaRPr lang="en-IN" dirty="0" smtClean="0"/>
          </a:p>
          <a:p>
            <a:pPr marL="0" indent="0">
              <a:buNone/>
            </a:pPr>
            <a:r>
              <a:rPr lang="en-IN" dirty="0"/>
              <a:t>	</a:t>
            </a:r>
            <a:r>
              <a:rPr lang="en-IN" dirty="0" err="1" smtClean="0"/>
              <a:t>valid_train_label.count</a:t>
            </a:r>
            <a:r>
              <a:rPr lang="en-IN" dirty="0"/>
              <a:t>() </a:t>
            </a:r>
            <a:endParaRPr lang="en-IN" dirty="0" smtClean="0"/>
          </a:p>
          <a:p>
            <a:pPr marL="0" indent="0">
              <a:buNone/>
            </a:pPr>
            <a:r>
              <a:rPr lang="en-IN" i="1" dirty="0" smtClean="0"/>
              <a:t>#</a:t>
            </a:r>
            <a:r>
              <a:rPr lang="en-IN" i="1" dirty="0"/>
              <a:t>unique classes</a:t>
            </a:r>
            <a:r>
              <a:rPr lang="en-IN" dirty="0"/>
              <a:t> </a:t>
            </a:r>
          </a:p>
          <a:p>
            <a:pPr marL="0" indent="0">
              <a:buNone/>
            </a:pPr>
            <a:r>
              <a:rPr lang="en-IN" dirty="0" smtClean="0"/>
              <a:t>	x </a:t>
            </a:r>
            <a:r>
              <a:rPr lang="en-IN" dirty="0"/>
              <a:t>= </a:t>
            </a:r>
            <a:r>
              <a:rPr lang="en-IN" dirty="0" err="1"/>
              <a:t>train_input.groupby</a:t>
            </a:r>
            <a:r>
              <a:rPr lang="en-IN" dirty="0"/>
              <a:t>('Class')['Class'].count() </a:t>
            </a:r>
            <a:r>
              <a:rPr lang="en-IN" dirty="0" smtClean="0"/>
              <a:t>x</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356992"/>
            <a:ext cx="3456384" cy="268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00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54" y="1556792"/>
            <a:ext cx="758000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55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input audio file samples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809932" cy="339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90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48680"/>
            <a:ext cx="8101375"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98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46101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59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lstStyle/>
          <a:p>
            <a:r>
              <a:rPr lang="en-IN" b="1" dirty="0"/>
              <a:t>Prepare data file loading</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628800"/>
            <a:ext cx="8784977" cy="362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08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815181" cy="375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23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pPr algn="just"/>
            <a:r>
              <a:rPr lang="en-IN" b="1" dirty="0"/>
              <a:t>Abstract</a:t>
            </a:r>
            <a:endParaRPr lang="en-IN" dirty="0"/>
          </a:p>
        </p:txBody>
      </p:sp>
      <p:sp>
        <p:nvSpPr>
          <p:cNvPr id="3" name="Content Placeholder 2"/>
          <p:cNvSpPr>
            <a:spLocks noGrp="1"/>
          </p:cNvSpPr>
          <p:nvPr>
            <p:ph sz="quarter" idx="1"/>
          </p:nvPr>
        </p:nvSpPr>
        <p:spPr/>
        <p:txBody>
          <a:bodyPr/>
          <a:lstStyle/>
          <a:p>
            <a:pPr marL="0" indent="0" algn="just">
              <a:buNone/>
            </a:pPr>
            <a:r>
              <a:rPr lang="en-IN" dirty="0"/>
              <a:t>With the advancement of Deep Neural Networks (DNN), the accuracy of sound classification such as Urban Sound Classification, Environmental Sound Classification etc., has been significantly improved. In this project, we propose a model that uses Convolutional Neural Networks (CNN) to identify sound based on the spectrograms for different sound samples collected. The model can be used for detection of deforestation, detection of shooting in urban areas and detection of strange noises at odd hours in streets such as Air Conditioner, Car Horn, Children Playing, Dog bark, Drilling, Engine Idling, Gun Shot, Jackhammer, Siren, Street Music etc.,</a:t>
            </a:r>
          </a:p>
          <a:p>
            <a:pPr marL="0" indent="0">
              <a:buNone/>
            </a:pPr>
            <a:endParaRPr lang="en-IN" dirty="0"/>
          </a:p>
        </p:txBody>
      </p:sp>
    </p:spTree>
    <p:extLst>
      <p:ext uri="{BB962C8B-B14F-4D97-AF65-F5344CB8AC3E}">
        <p14:creationId xmlns:p14="http://schemas.microsoft.com/office/powerpoint/2010/main" val="1025449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6192688" cy="576064"/>
          </a:xfrm>
        </p:spPr>
        <p:txBody>
          <a:bodyPr>
            <a:normAutofit fontScale="90000"/>
          </a:bodyPr>
          <a:lstStyle/>
          <a:p>
            <a:r>
              <a:rPr lang="en-US" b="1" dirty="0"/>
              <a:t>Loading audio file and features</a:t>
            </a:r>
            <a:endParaRPr lang="en-IN" dirty="0"/>
          </a:p>
        </p:txBody>
      </p:sp>
      <p:sp>
        <p:nvSpPr>
          <p:cNvPr id="3" name="Content Placeholder 2"/>
          <p:cNvSpPr>
            <a:spLocks noGrp="1"/>
          </p:cNvSpPr>
          <p:nvPr>
            <p:ph sz="quarter" idx="1"/>
          </p:nvPr>
        </p:nvSpPr>
        <p:spPr>
          <a:xfrm>
            <a:off x="323528" y="1124744"/>
            <a:ext cx="8424936" cy="5472608"/>
          </a:xfrm>
        </p:spPr>
        <p:txBody>
          <a:bodyPr/>
          <a:lstStyle/>
          <a:p>
            <a:r>
              <a:rPr lang="en-US" i="1" dirty="0"/>
              <a:t># set duration on audio loading to make audio content to ensure each training data have same </a:t>
            </a:r>
            <a:r>
              <a:rPr lang="en-US" i="1" dirty="0" smtClean="0"/>
              <a:t>size.</a:t>
            </a:r>
          </a:p>
          <a:p>
            <a:pPr marL="0" indent="0">
              <a:buNone/>
            </a:pPr>
            <a:r>
              <a:rPr lang="en-IN" b="1" dirty="0" smtClean="0"/>
              <a:t>	</a:t>
            </a:r>
            <a:r>
              <a:rPr lang="en-IN" b="1" dirty="0" err="1" smtClean="0"/>
              <a:t>def</a:t>
            </a:r>
            <a:r>
              <a:rPr lang="en-IN" dirty="0" smtClean="0"/>
              <a:t> </a:t>
            </a:r>
            <a:r>
              <a:rPr lang="en-IN" dirty="0" err="1"/>
              <a:t>audio_norm</a:t>
            </a:r>
            <a:r>
              <a:rPr lang="en-IN" dirty="0"/>
              <a:t>(data): </a:t>
            </a:r>
            <a:endParaRPr lang="en-IN" dirty="0" smtClean="0"/>
          </a:p>
          <a:p>
            <a:pPr marL="0" indent="0">
              <a:buNone/>
            </a:pPr>
            <a:r>
              <a:rPr lang="en-IN" dirty="0"/>
              <a:t>	</a:t>
            </a:r>
            <a:r>
              <a:rPr lang="en-IN" dirty="0" err="1" smtClean="0"/>
              <a:t>max_data</a:t>
            </a:r>
            <a:r>
              <a:rPr lang="en-IN" dirty="0" smtClean="0"/>
              <a:t> </a:t>
            </a:r>
            <a:r>
              <a:rPr lang="en-IN" dirty="0"/>
              <a:t>= </a:t>
            </a:r>
            <a:r>
              <a:rPr lang="en-IN" dirty="0" err="1"/>
              <a:t>np.max</a:t>
            </a:r>
            <a:r>
              <a:rPr lang="en-IN" dirty="0"/>
              <a:t>(data) </a:t>
            </a:r>
            <a:endParaRPr lang="en-IN" dirty="0" smtClean="0"/>
          </a:p>
          <a:p>
            <a:pPr marL="0" indent="0">
              <a:buNone/>
            </a:pPr>
            <a:r>
              <a:rPr lang="en-IN" dirty="0"/>
              <a:t>	</a:t>
            </a:r>
            <a:r>
              <a:rPr lang="en-IN" dirty="0" err="1" smtClean="0"/>
              <a:t>min_data</a:t>
            </a:r>
            <a:r>
              <a:rPr lang="en-IN" dirty="0" smtClean="0"/>
              <a:t> </a:t>
            </a:r>
            <a:r>
              <a:rPr lang="en-IN" dirty="0"/>
              <a:t>= </a:t>
            </a:r>
            <a:r>
              <a:rPr lang="en-IN" dirty="0" err="1"/>
              <a:t>np.min</a:t>
            </a:r>
            <a:r>
              <a:rPr lang="en-IN" dirty="0"/>
              <a:t>(data) </a:t>
            </a:r>
          </a:p>
          <a:p>
            <a:pPr marL="0" indent="0">
              <a:buNone/>
            </a:pPr>
            <a:r>
              <a:rPr lang="en-IN" dirty="0" smtClean="0"/>
              <a:t>	data </a:t>
            </a:r>
            <a:r>
              <a:rPr lang="en-IN" dirty="0"/>
              <a:t>= (data-</a:t>
            </a:r>
            <a:r>
              <a:rPr lang="en-IN" dirty="0" err="1"/>
              <a:t>min_data</a:t>
            </a:r>
            <a:r>
              <a:rPr lang="en-IN" dirty="0"/>
              <a:t>)/(max_data-min_data+0.0001) </a:t>
            </a:r>
            <a:r>
              <a:rPr lang="en-IN" dirty="0" smtClean="0"/>
              <a:t>	</a:t>
            </a:r>
            <a:r>
              <a:rPr lang="en-IN" b="1" dirty="0" smtClean="0"/>
              <a:t>return</a:t>
            </a:r>
            <a:r>
              <a:rPr lang="en-IN" dirty="0" smtClean="0"/>
              <a:t> </a:t>
            </a:r>
            <a:r>
              <a:rPr lang="en-IN" dirty="0"/>
              <a:t>data-0.5 </a:t>
            </a:r>
            <a:endParaRPr lang="en-IN" dirty="0" smtClean="0"/>
          </a:p>
          <a:p>
            <a:r>
              <a:rPr lang="en-IN" i="1" dirty="0" smtClean="0"/>
              <a:t>#</a:t>
            </a:r>
            <a:r>
              <a:rPr lang="en-IN" i="1" dirty="0"/>
              <a:t>fix the load audio file size</a:t>
            </a:r>
            <a:r>
              <a:rPr lang="en-IN" dirty="0"/>
              <a:t> </a:t>
            </a:r>
            <a:endParaRPr lang="en-IN" dirty="0" smtClean="0"/>
          </a:p>
          <a:p>
            <a:pPr marL="320040" lvl="1" indent="0">
              <a:buNone/>
            </a:pPr>
            <a:r>
              <a:rPr lang="en-IN" dirty="0"/>
              <a:t>	</a:t>
            </a:r>
            <a:r>
              <a:rPr lang="en-IN" dirty="0" err="1" smtClean="0"/>
              <a:t>audio_play_duration</a:t>
            </a:r>
            <a:r>
              <a:rPr lang="en-IN" dirty="0" smtClean="0"/>
              <a:t>=2.97</a:t>
            </a:r>
          </a:p>
          <a:p>
            <a:pPr marL="320040" lvl="1" indent="0">
              <a:buNone/>
            </a:pPr>
            <a:r>
              <a:rPr lang="en-IN" dirty="0"/>
              <a:t>	</a:t>
            </a:r>
            <a:r>
              <a:rPr lang="en-IN" b="1" dirty="0" err="1"/>
              <a:t>def</a:t>
            </a:r>
            <a:r>
              <a:rPr lang="en-IN" dirty="0"/>
              <a:t> </a:t>
            </a:r>
            <a:r>
              <a:rPr lang="en-IN" dirty="0" err="1"/>
              <a:t>load_audio_file</a:t>
            </a:r>
            <a:r>
              <a:rPr lang="en-IN" dirty="0"/>
              <a:t>(</a:t>
            </a:r>
            <a:r>
              <a:rPr lang="en-IN" dirty="0" err="1"/>
              <a:t>file_path</a:t>
            </a:r>
            <a:r>
              <a:rPr lang="en-IN" dirty="0"/>
              <a:t>, duration=2.97, </a:t>
            </a:r>
            <a:r>
              <a:rPr lang="en-IN" dirty="0" err="1"/>
              <a:t>sr</a:t>
            </a:r>
            <a:r>
              <a:rPr lang="en-IN" dirty="0"/>
              <a:t>=22050</a:t>
            </a:r>
            <a:r>
              <a:rPr lang="en-IN" dirty="0" smtClean="0"/>
              <a:t>):</a:t>
            </a:r>
          </a:p>
          <a:p>
            <a:pPr marL="320040" lvl="1" indent="0">
              <a:buNone/>
            </a:pPr>
            <a:r>
              <a:rPr lang="en-IN" dirty="0"/>
              <a:t>	</a:t>
            </a:r>
            <a:r>
              <a:rPr lang="en-IN" dirty="0" err="1"/>
              <a:t>input_length</a:t>
            </a:r>
            <a:r>
              <a:rPr lang="en-IN" dirty="0"/>
              <a:t>=</a:t>
            </a:r>
            <a:r>
              <a:rPr lang="en-IN" dirty="0" err="1"/>
              <a:t>sr</a:t>
            </a:r>
            <a:r>
              <a:rPr lang="en-IN" dirty="0"/>
              <a:t>*duration</a:t>
            </a:r>
            <a:br>
              <a:rPr lang="en-IN" dirty="0"/>
            </a:br>
            <a:endParaRPr lang="en-IN" dirty="0"/>
          </a:p>
        </p:txBody>
      </p:sp>
    </p:spTree>
    <p:extLst>
      <p:ext uri="{BB962C8B-B14F-4D97-AF65-F5344CB8AC3E}">
        <p14:creationId xmlns:p14="http://schemas.microsoft.com/office/powerpoint/2010/main" val="212110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332656"/>
            <a:ext cx="8568952" cy="6336704"/>
          </a:xfrm>
        </p:spPr>
        <p:txBody>
          <a:bodyPr>
            <a:normAutofit fontScale="92500" lnSpcReduction="10000"/>
          </a:bodyPr>
          <a:lstStyle/>
          <a:p>
            <a:pPr marL="0" indent="0">
              <a:buNone/>
            </a:pPr>
            <a:r>
              <a:rPr lang="fr-FR" dirty="0" smtClean="0"/>
              <a:t>	y</a:t>
            </a:r>
            <a:r>
              <a:rPr lang="fr-FR" dirty="0"/>
              <a:t>, sr = </a:t>
            </a:r>
            <a:r>
              <a:rPr lang="fr-FR" dirty="0" err="1"/>
              <a:t>librosa.load</a:t>
            </a:r>
            <a:r>
              <a:rPr lang="fr-FR" dirty="0"/>
              <a:t>(</a:t>
            </a:r>
            <a:r>
              <a:rPr lang="fr-FR" dirty="0" err="1"/>
              <a:t>file_path,sr</a:t>
            </a:r>
            <a:r>
              <a:rPr lang="fr-FR" dirty="0"/>
              <a:t>=sr, duration=duration) </a:t>
            </a:r>
            <a:endParaRPr lang="fr-FR" dirty="0" smtClean="0"/>
          </a:p>
          <a:p>
            <a:pPr marL="0" indent="0">
              <a:buNone/>
            </a:pPr>
            <a:r>
              <a:rPr lang="fr-FR" dirty="0"/>
              <a:t>	</a:t>
            </a:r>
            <a:r>
              <a:rPr lang="fr-FR" dirty="0" smtClean="0"/>
              <a:t>dur </a:t>
            </a:r>
            <a:r>
              <a:rPr lang="fr-FR" dirty="0"/>
              <a:t>= </a:t>
            </a:r>
            <a:r>
              <a:rPr lang="fr-FR" dirty="0" err="1"/>
              <a:t>librosa.get_duration</a:t>
            </a:r>
            <a:r>
              <a:rPr lang="fr-FR" dirty="0"/>
              <a:t>(y=y</a:t>
            </a:r>
            <a:r>
              <a:rPr lang="fr-FR" dirty="0" smtClean="0"/>
              <a:t>)</a:t>
            </a:r>
          </a:p>
          <a:p>
            <a:pPr marL="0" indent="0">
              <a:buNone/>
            </a:pPr>
            <a:r>
              <a:rPr lang="en-IN" b="1" dirty="0" smtClean="0"/>
              <a:t>	if</a:t>
            </a:r>
            <a:r>
              <a:rPr lang="en-IN" dirty="0" smtClean="0"/>
              <a:t> </a:t>
            </a:r>
            <a:r>
              <a:rPr lang="en-IN" dirty="0"/>
              <a:t>(round(</a:t>
            </a:r>
            <a:r>
              <a:rPr lang="en-IN" dirty="0" err="1"/>
              <a:t>dur</a:t>
            </a:r>
            <a:r>
              <a:rPr lang="en-IN" dirty="0"/>
              <a:t>) &lt; duration): </a:t>
            </a:r>
            <a:endParaRPr lang="en-IN" dirty="0" smtClean="0"/>
          </a:p>
          <a:p>
            <a:pPr marL="0" indent="0">
              <a:buNone/>
            </a:pPr>
            <a:r>
              <a:rPr lang="en-IN" dirty="0"/>
              <a:t>	</a:t>
            </a:r>
            <a:r>
              <a:rPr lang="en-IN" dirty="0" smtClean="0"/>
              <a:t>offset </a:t>
            </a:r>
            <a:r>
              <a:rPr lang="en-IN" dirty="0"/>
              <a:t>= </a:t>
            </a:r>
            <a:r>
              <a:rPr lang="en-IN" dirty="0" err="1"/>
              <a:t>len</a:t>
            </a:r>
            <a:r>
              <a:rPr lang="en-IN" dirty="0"/>
              <a:t>(y) - round(</a:t>
            </a:r>
            <a:r>
              <a:rPr lang="en-IN" dirty="0" err="1"/>
              <a:t>input_length</a:t>
            </a:r>
            <a:r>
              <a:rPr lang="en-IN" dirty="0"/>
              <a:t>) </a:t>
            </a:r>
            <a:endParaRPr lang="en-IN" dirty="0" smtClean="0"/>
          </a:p>
          <a:p>
            <a:pPr marL="0" indent="0">
              <a:buNone/>
            </a:pPr>
            <a:r>
              <a:rPr lang="en-IN" dirty="0"/>
              <a:t>	</a:t>
            </a:r>
            <a:r>
              <a:rPr lang="en-IN" dirty="0" smtClean="0"/>
              <a:t>print </a:t>
            </a:r>
            <a:r>
              <a:rPr lang="en-IN" dirty="0"/>
              <a:t>("fixing audio length :", </a:t>
            </a:r>
            <a:r>
              <a:rPr lang="en-IN" dirty="0" err="1"/>
              <a:t>file_path</a:t>
            </a:r>
            <a:r>
              <a:rPr lang="en-IN" dirty="0"/>
              <a:t>) </a:t>
            </a:r>
            <a:endParaRPr lang="en-IN" dirty="0" smtClean="0"/>
          </a:p>
          <a:p>
            <a:pPr marL="0" indent="0">
              <a:buNone/>
            </a:pPr>
            <a:r>
              <a:rPr lang="en-IN" dirty="0"/>
              <a:t>	</a:t>
            </a:r>
            <a:r>
              <a:rPr lang="en-IN" dirty="0" smtClean="0"/>
              <a:t>print </a:t>
            </a:r>
            <a:r>
              <a:rPr lang="en-IN" dirty="0"/>
              <a:t>("input:", round(</a:t>
            </a:r>
            <a:r>
              <a:rPr lang="en-IN" dirty="0" err="1"/>
              <a:t>input_length</a:t>
            </a:r>
            <a:r>
              <a:rPr lang="en-IN" dirty="0"/>
              <a:t>), " load:", </a:t>
            </a:r>
            <a:r>
              <a:rPr lang="en-IN" dirty="0" err="1"/>
              <a:t>len</a:t>
            </a:r>
            <a:r>
              <a:rPr lang="en-IN" dirty="0"/>
              <a:t>(y) , " </a:t>
            </a:r>
            <a:r>
              <a:rPr lang="en-IN" dirty="0" smtClean="0"/>
              <a:t>	offset</a:t>
            </a:r>
            <a:r>
              <a:rPr lang="en-IN" dirty="0"/>
              <a:t>:", offset) </a:t>
            </a:r>
            <a:endParaRPr lang="en-IN" dirty="0" smtClean="0"/>
          </a:p>
          <a:p>
            <a:pPr marL="0" indent="0">
              <a:buNone/>
            </a:pPr>
            <a:r>
              <a:rPr lang="en-IN" dirty="0" smtClean="0"/>
              <a:t>	y </a:t>
            </a:r>
            <a:r>
              <a:rPr lang="en-IN" dirty="0"/>
              <a:t>= </a:t>
            </a:r>
            <a:r>
              <a:rPr lang="en-IN" dirty="0" err="1"/>
              <a:t>librosa.util.fix_length</a:t>
            </a:r>
            <a:r>
              <a:rPr lang="en-IN" dirty="0"/>
              <a:t>(y, round(</a:t>
            </a:r>
            <a:r>
              <a:rPr lang="en-IN" dirty="0" err="1"/>
              <a:t>input_length</a:t>
            </a:r>
            <a:r>
              <a:rPr lang="en-IN" dirty="0"/>
              <a:t>)) </a:t>
            </a:r>
            <a:endParaRPr lang="en-IN" dirty="0" smtClean="0"/>
          </a:p>
          <a:p>
            <a:pPr marL="0" indent="0">
              <a:buNone/>
            </a:pPr>
            <a:r>
              <a:rPr lang="en-IN" i="1" dirty="0" smtClean="0"/>
              <a:t># </a:t>
            </a:r>
            <a:r>
              <a:rPr lang="en-IN" i="1" dirty="0"/>
              <a:t>y = </a:t>
            </a:r>
            <a:r>
              <a:rPr lang="en-IN" i="1" dirty="0" err="1"/>
              <a:t>audio_norm</a:t>
            </a:r>
            <a:r>
              <a:rPr lang="en-IN" i="1" dirty="0"/>
              <a:t>(y</a:t>
            </a:r>
            <a:r>
              <a:rPr lang="en-IN" i="1" dirty="0" smtClean="0"/>
              <a:t>)</a:t>
            </a:r>
          </a:p>
          <a:p>
            <a:pPr marL="0" indent="0">
              <a:buNone/>
            </a:pPr>
            <a:r>
              <a:rPr lang="en-IN" i="1" dirty="0"/>
              <a:t># using a pre-computed power spectrogram</a:t>
            </a:r>
            <a:r>
              <a:rPr lang="en-IN" dirty="0"/>
              <a:t> </a:t>
            </a:r>
            <a:endParaRPr lang="en-IN" dirty="0" smtClean="0"/>
          </a:p>
          <a:p>
            <a:pPr marL="0" indent="0">
              <a:buNone/>
            </a:pPr>
            <a:r>
              <a:rPr lang="en-IN" i="1" dirty="0" smtClean="0"/>
              <a:t># </a:t>
            </a:r>
            <a:r>
              <a:rPr lang="en-IN" i="1" dirty="0"/>
              <a:t>Short-time Fourier transform (STFT)</a:t>
            </a:r>
            <a:r>
              <a:rPr lang="en-IN" dirty="0"/>
              <a:t> </a:t>
            </a:r>
            <a:endParaRPr lang="en-IN" dirty="0" smtClean="0"/>
          </a:p>
          <a:p>
            <a:pPr marL="0" indent="0">
              <a:buNone/>
            </a:pPr>
            <a:r>
              <a:rPr lang="en-IN" i="1" dirty="0" smtClean="0"/>
              <a:t>#</a:t>
            </a:r>
            <a:r>
              <a:rPr lang="en-IN" i="1" dirty="0"/>
              <a:t>D = </a:t>
            </a:r>
            <a:r>
              <a:rPr lang="en-IN" i="1" dirty="0" err="1"/>
              <a:t>np.abs</a:t>
            </a:r>
            <a:r>
              <a:rPr lang="en-IN" i="1" dirty="0"/>
              <a:t>(</a:t>
            </a:r>
            <a:r>
              <a:rPr lang="en-IN" i="1" dirty="0" err="1"/>
              <a:t>librosa.stft</a:t>
            </a:r>
            <a:r>
              <a:rPr lang="en-IN" i="1" dirty="0"/>
              <a:t>(y))**2</a:t>
            </a:r>
            <a:r>
              <a:rPr lang="en-IN" dirty="0"/>
              <a:t> </a:t>
            </a:r>
            <a:endParaRPr lang="en-IN" dirty="0" smtClean="0"/>
          </a:p>
          <a:p>
            <a:pPr marL="0" indent="0">
              <a:buNone/>
            </a:pPr>
            <a:r>
              <a:rPr lang="en-IN" i="1" dirty="0" smtClean="0"/>
              <a:t>#</a:t>
            </a:r>
            <a:r>
              <a:rPr lang="en-IN" i="1" dirty="0" err="1"/>
              <a:t>ps</a:t>
            </a:r>
            <a:r>
              <a:rPr lang="en-IN" i="1" dirty="0"/>
              <a:t> = </a:t>
            </a:r>
            <a:r>
              <a:rPr lang="en-IN" i="1" dirty="0" err="1"/>
              <a:t>librosa.feature.melspectrogram</a:t>
            </a:r>
            <a:r>
              <a:rPr lang="en-IN" i="1" dirty="0"/>
              <a:t>(S=D) </a:t>
            </a:r>
            <a:endParaRPr lang="en-IN" i="1" dirty="0" smtClean="0"/>
          </a:p>
          <a:p>
            <a:pPr marL="0" indent="0">
              <a:buNone/>
            </a:pPr>
            <a:r>
              <a:rPr lang="en-IN" i="1" dirty="0"/>
              <a:t>	</a:t>
            </a:r>
            <a:r>
              <a:rPr lang="en-IN" dirty="0" err="1" smtClean="0"/>
              <a:t>ps</a:t>
            </a:r>
            <a:r>
              <a:rPr lang="en-IN" dirty="0" smtClean="0"/>
              <a:t> </a:t>
            </a:r>
            <a:r>
              <a:rPr lang="en-IN" dirty="0"/>
              <a:t>= </a:t>
            </a:r>
            <a:r>
              <a:rPr lang="en-IN" dirty="0" err="1"/>
              <a:t>librosa.feature.melspectrogram</a:t>
            </a:r>
            <a:r>
              <a:rPr lang="en-IN" dirty="0"/>
              <a:t>(y=y, </a:t>
            </a:r>
            <a:r>
              <a:rPr lang="en-IN" dirty="0" err="1"/>
              <a:t>sr</a:t>
            </a:r>
            <a:r>
              <a:rPr lang="en-IN" dirty="0"/>
              <a:t>=</a:t>
            </a:r>
            <a:r>
              <a:rPr lang="en-IN" dirty="0" err="1"/>
              <a:t>sr</a:t>
            </a:r>
            <a:r>
              <a:rPr lang="en-IN" dirty="0"/>
              <a:t>) </a:t>
            </a:r>
            <a:endParaRPr lang="en-IN" dirty="0" smtClean="0"/>
          </a:p>
          <a:p>
            <a:pPr marL="0" indent="0">
              <a:buNone/>
            </a:pPr>
            <a:r>
              <a:rPr lang="en-IN" b="1" dirty="0"/>
              <a:t>	</a:t>
            </a:r>
            <a:r>
              <a:rPr lang="en-IN" b="1" dirty="0" smtClean="0"/>
              <a:t>return</a:t>
            </a:r>
            <a:r>
              <a:rPr lang="en-IN" dirty="0" smtClean="0"/>
              <a:t> </a:t>
            </a:r>
            <a:r>
              <a:rPr lang="en-IN" dirty="0" err="1"/>
              <a:t>ps</a:t>
            </a:r>
            <a:endParaRPr lang="en-IN" dirty="0"/>
          </a:p>
        </p:txBody>
      </p:sp>
    </p:spTree>
    <p:extLst>
      <p:ext uri="{BB962C8B-B14F-4D97-AF65-F5344CB8AC3E}">
        <p14:creationId xmlns:p14="http://schemas.microsoft.com/office/powerpoint/2010/main" val="3763778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136904" cy="627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35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8713"/>
            <a:ext cx="8505709" cy="352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14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496944" cy="646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22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83" y="1412776"/>
            <a:ext cx="823841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84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5040560" cy="706090"/>
          </a:xfrm>
        </p:spPr>
        <p:txBody>
          <a:bodyPr>
            <a:normAutofit fontScale="90000"/>
          </a:bodyPr>
          <a:lstStyle/>
          <a:p>
            <a:r>
              <a:rPr lang="en-IN" b="1" dirty="0"/>
              <a:t>Prepare data for </a:t>
            </a:r>
            <a:r>
              <a:rPr lang="en-IN" b="1" dirty="0" smtClean="0"/>
              <a:t>training</a:t>
            </a:r>
            <a:endParaRPr lang="en-IN" dirty="0"/>
          </a:p>
        </p:txBody>
      </p:sp>
      <p:sp>
        <p:nvSpPr>
          <p:cNvPr id="3" name="Content Placeholder 2"/>
          <p:cNvSpPr>
            <a:spLocks noGrp="1"/>
          </p:cNvSpPr>
          <p:nvPr>
            <p:ph sz="quarter" idx="1"/>
          </p:nvPr>
        </p:nvSpPr>
        <p:spPr>
          <a:xfrm>
            <a:off x="251520" y="1052736"/>
            <a:ext cx="8640960" cy="5544616"/>
          </a:xfrm>
        </p:spPr>
        <p:txBody>
          <a:bodyPr/>
          <a:lstStyle/>
          <a:p>
            <a:r>
              <a:rPr lang="en-IN" b="1" dirty="0"/>
              <a:t>Encode labels</a:t>
            </a: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8810947" cy="49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8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634082"/>
          </a:xfrm>
        </p:spPr>
        <p:txBody>
          <a:bodyPr>
            <a:normAutofit fontScale="90000"/>
          </a:bodyPr>
          <a:lstStyle/>
          <a:p>
            <a:r>
              <a:rPr lang="en-US" b="1" dirty="0"/>
              <a:t>S</a:t>
            </a:r>
            <a:r>
              <a:rPr lang="en-US" b="1" dirty="0" smtClean="0"/>
              <a:t>plit </a:t>
            </a:r>
            <a:r>
              <a:rPr lang="en-US" b="1" dirty="0"/>
              <a:t>up data into train, test and </a:t>
            </a:r>
            <a:r>
              <a:rPr lang="en-US" b="1" dirty="0" smtClean="0"/>
              <a:t>validation</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520947"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19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990212"/>
            <a:ext cx="8830975" cy="395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535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556295"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3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208912" cy="634082"/>
          </a:xfrm>
        </p:spPr>
        <p:txBody>
          <a:bodyPr>
            <a:normAutofit fontScale="90000"/>
          </a:bodyPr>
          <a:lstStyle/>
          <a:p>
            <a:r>
              <a:rPr lang="en-IN" b="1" dirty="0" smtClean="0"/>
              <a:t>Challenges</a:t>
            </a:r>
            <a:endParaRPr lang="en-IN" dirty="0"/>
          </a:p>
        </p:txBody>
      </p:sp>
      <p:sp>
        <p:nvSpPr>
          <p:cNvPr id="3" name="Content Placeholder 2"/>
          <p:cNvSpPr>
            <a:spLocks noGrp="1"/>
          </p:cNvSpPr>
          <p:nvPr>
            <p:ph sz="quarter" idx="1"/>
          </p:nvPr>
        </p:nvSpPr>
        <p:spPr/>
        <p:txBody>
          <a:bodyPr/>
          <a:lstStyle/>
          <a:p>
            <a:pPr algn="just"/>
            <a:r>
              <a:rPr lang="en-IN" dirty="0"/>
              <a:t>Environmental sound work has two major obstacles, namely the lack of audio data labelled. </a:t>
            </a:r>
            <a:endParaRPr lang="en-IN" dirty="0" smtClean="0"/>
          </a:p>
          <a:p>
            <a:pPr algn="just"/>
            <a:r>
              <a:rPr lang="en-IN" dirty="0"/>
              <a:t>Previous work focused on audio from carefully produced films or TV tracks from particular environments such as elevators or office spaces and commercial or proprietary datasets.</a:t>
            </a:r>
          </a:p>
          <a:p>
            <a:pPr algn="just"/>
            <a:r>
              <a:rPr lang="en-IN" dirty="0"/>
              <a:t>C</a:t>
            </a:r>
            <a:r>
              <a:rPr lang="en-IN" dirty="0" smtClean="0"/>
              <a:t>lassification </a:t>
            </a:r>
            <a:r>
              <a:rPr lang="en-IN" dirty="0"/>
              <a:t>of sounds in to the semantic groups may vary from study to </a:t>
            </a:r>
            <a:r>
              <a:rPr lang="en-IN" dirty="0" smtClean="0"/>
              <a:t>study.</a:t>
            </a:r>
          </a:p>
          <a:p>
            <a:pPr algn="just"/>
            <a:r>
              <a:rPr lang="en-IN" dirty="0"/>
              <a:t>T</a:t>
            </a:r>
            <a:r>
              <a:rPr lang="en-IN" dirty="0" smtClean="0"/>
              <a:t>he </a:t>
            </a:r>
            <a:r>
              <a:rPr lang="en-IN" dirty="0"/>
              <a:t>goal of this </a:t>
            </a:r>
            <a:r>
              <a:rPr lang="en-IN" dirty="0" smtClean="0"/>
              <a:t>Project </a:t>
            </a:r>
            <a:r>
              <a:rPr lang="en-IN" dirty="0"/>
              <a:t>is to address the two challenges mentioned above. </a:t>
            </a:r>
          </a:p>
          <a:p>
            <a:pPr algn="just"/>
            <a:endParaRPr lang="en-IN" dirty="0"/>
          </a:p>
        </p:txBody>
      </p:sp>
    </p:spTree>
    <p:extLst>
      <p:ext uri="{BB962C8B-B14F-4D97-AF65-F5344CB8AC3E}">
        <p14:creationId xmlns:p14="http://schemas.microsoft.com/office/powerpoint/2010/main" val="134705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2808312" cy="504056"/>
          </a:xfrm>
        </p:spPr>
        <p:txBody>
          <a:bodyPr>
            <a:normAutofit fontScale="90000"/>
          </a:bodyPr>
          <a:lstStyle/>
          <a:p>
            <a:r>
              <a:rPr lang="en-IN" sz="2500" dirty="0" smtClean="0"/>
              <a:t>Out [33]</a:t>
            </a:r>
            <a:endParaRPr lang="en-IN" sz="25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6624736" cy="587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82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7488832"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897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352928" cy="638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160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648072"/>
          </a:xfrm>
        </p:spPr>
        <p:txBody>
          <a:bodyPr>
            <a:normAutofit fontScale="90000"/>
          </a:bodyPr>
          <a:lstStyle/>
          <a:p>
            <a:r>
              <a:rPr lang="en-IN" b="1" dirty="0"/>
              <a:t>Model Evaluation</a:t>
            </a:r>
            <a:endParaRPr lang="en-IN"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61010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813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4392488" cy="720080"/>
          </a:xfrm>
        </p:spPr>
        <p:txBody>
          <a:bodyPr>
            <a:normAutofit fontScale="90000"/>
          </a:bodyPr>
          <a:lstStyle/>
          <a:p>
            <a:r>
              <a:rPr lang="en-IN" b="1" dirty="0"/>
              <a:t>Prediction </a:t>
            </a:r>
            <a:r>
              <a:rPr lang="en-IN" b="1" dirty="0" smtClean="0"/>
              <a:t>test</a:t>
            </a:r>
            <a:endParaRPr lang="en-IN"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72129"/>
            <a:ext cx="8064896" cy="579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196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352928" cy="663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90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536642"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859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4896544" cy="576064"/>
          </a:xfrm>
        </p:spPr>
        <p:txBody>
          <a:bodyPr>
            <a:normAutofit fontScale="90000"/>
          </a:bodyPr>
          <a:lstStyle/>
          <a:p>
            <a:r>
              <a:rPr lang="en-IN" b="1" dirty="0" err="1"/>
              <a:t>Prepcare</a:t>
            </a:r>
            <a:r>
              <a:rPr lang="en-IN" b="1" dirty="0"/>
              <a:t> </a:t>
            </a:r>
            <a:r>
              <a:rPr lang="en-IN" b="1" dirty="0" smtClean="0"/>
              <a:t>Submission</a:t>
            </a:r>
            <a:endParaRPr lang="en-IN"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749022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79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76672"/>
            <a:ext cx="4536504" cy="621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638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IN" dirty="0" smtClean="0"/>
              <a:t>LELLA KRANTHI KUMAR</a:t>
            </a:r>
          </a:p>
          <a:p>
            <a:r>
              <a:rPr lang="en-IN" dirty="0" smtClean="0"/>
              <a:t>405119002</a:t>
            </a:r>
            <a:endParaRPr lang="en-IN" dirty="0"/>
          </a:p>
        </p:txBody>
      </p:sp>
      <p:sp>
        <p:nvSpPr>
          <p:cNvPr id="3" name="Title 2"/>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412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992888" cy="634082"/>
          </a:xfrm>
        </p:spPr>
        <p:txBody>
          <a:bodyPr>
            <a:normAutofit fontScale="90000"/>
          </a:bodyPr>
          <a:lstStyle/>
          <a:p>
            <a:r>
              <a:rPr lang="en-IN" b="1" dirty="0" smtClean="0"/>
              <a:t>Dataset</a:t>
            </a:r>
            <a:endParaRPr lang="en-IN" dirty="0"/>
          </a:p>
        </p:txBody>
      </p:sp>
      <p:sp>
        <p:nvSpPr>
          <p:cNvPr id="3" name="Content Placeholder 2"/>
          <p:cNvSpPr>
            <a:spLocks noGrp="1"/>
          </p:cNvSpPr>
          <p:nvPr>
            <p:ph sz="quarter" idx="1"/>
          </p:nvPr>
        </p:nvSpPr>
        <p:spPr/>
        <p:txBody>
          <a:bodyPr/>
          <a:lstStyle/>
          <a:p>
            <a:pPr algn="just"/>
            <a:r>
              <a:rPr lang="en-IN" dirty="0"/>
              <a:t>The dataset is called UrbanSound8K and contains 8732 labelled </a:t>
            </a:r>
            <a:r>
              <a:rPr lang="en-IN" dirty="0" smtClean="0"/>
              <a:t>sound.</a:t>
            </a:r>
          </a:p>
          <a:p>
            <a:pPr algn="just"/>
            <a:r>
              <a:rPr lang="en-IN" dirty="0"/>
              <a:t>U</a:t>
            </a:r>
            <a:r>
              <a:rPr lang="en-IN" dirty="0" smtClean="0"/>
              <a:t>rban </a:t>
            </a:r>
            <a:r>
              <a:rPr lang="en-IN" dirty="0"/>
              <a:t>sounds from 10 </a:t>
            </a:r>
            <a:r>
              <a:rPr lang="en-IN" dirty="0" smtClean="0"/>
              <a:t>classes.</a:t>
            </a:r>
          </a:p>
          <a:p>
            <a:pPr algn="just"/>
            <a:r>
              <a:rPr lang="en-IN" dirty="0"/>
              <a:t>10 classes, namely: Air Conditioner Car Horn Children Playing Dog bark Drilling Engine Idling Gun Shot Jackhammer Siren Street Music The attributes of data are as follows: ID  Unique ID of sound excerpt Class  type of </a:t>
            </a:r>
            <a:r>
              <a:rPr lang="en-IN" dirty="0" smtClean="0"/>
              <a:t>sound.</a:t>
            </a:r>
          </a:p>
          <a:p>
            <a:pPr algn="just"/>
            <a:r>
              <a:rPr lang="en-IN" dirty="0"/>
              <a:t>The dataset contains 8732 sound excerpts (&lt;=4s) of urban sounds</a:t>
            </a:r>
          </a:p>
        </p:txBody>
      </p:sp>
    </p:spTree>
    <p:extLst>
      <p:ext uri="{BB962C8B-B14F-4D97-AF65-F5344CB8AC3E}">
        <p14:creationId xmlns:p14="http://schemas.microsoft.com/office/powerpoint/2010/main" val="259189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778098"/>
          </a:xfrm>
        </p:spPr>
        <p:txBody>
          <a:bodyPr>
            <a:normAutofit/>
          </a:bodyPr>
          <a:lstStyle/>
          <a:p>
            <a:r>
              <a:rPr lang="en-IN" b="1" dirty="0"/>
              <a:t>Problem </a:t>
            </a:r>
            <a:r>
              <a:rPr lang="en-IN" b="1" dirty="0" smtClean="0"/>
              <a:t>statement</a:t>
            </a:r>
            <a:endParaRPr lang="en-IN" dirty="0"/>
          </a:p>
        </p:txBody>
      </p:sp>
      <p:sp>
        <p:nvSpPr>
          <p:cNvPr id="3" name="Content Placeholder 2"/>
          <p:cNvSpPr>
            <a:spLocks noGrp="1"/>
          </p:cNvSpPr>
          <p:nvPr>
            <p:ph sz="quarter" idx="1"/>
          </p:nvPr>
        </p:nvSpPr>
        <p:spPr/>
        <p:txBody>
          <a:bodyPr/>
          <a:lstStyle/>
          <a:p>
            <a:pPr algn="just"/>
            <a:r>
              <a:rPr lang="en-IN" dirty="0" smtClean="0"/>
              <a:t>It will show how to apply Deep Learning techniques to environmental recognition sounds, focusing specifically on recognizing unique Environmental sounds. </a:t>
            </a:r>
          </a:p>
          <a:p>
            <a:pPr algn="just"/>
            <a:r>
              <a:rPr lang="en-IN" dirty="0"/>
              <a:t>If we give an audio sample of a few seconds duration in a computer-readable format (such as a.wav file), we want to be able to determine whether it contains one of the target Environmental sounds with a corresponding classification accuracy score.</a:t>
            </a:r>
          </a:p>
          <a:p>
            <a:pPr algn="just"/>
            <a:r>
              <a:rPr lang="en-IN" dirty="0"/>
              <a:t>Optional GPU configuration </a:t>
            </a:r>
            <a:r>
              <a:rPr lang="en-IN" dirty="0" smtClean="0"/>
              <a:t>initialization.</a:t>
            </a:r>
            <a:endParaRPr lang="en-IN" dirty="0"/>
          </a:p>
        </p:txBody>
      </p:sp>
    </p:spTree>
    <p:extLst>
      <p:ext uri="{BB962C8B-B14F-4D97-AF65-F5344CB8AC3E}">
        <p14:creationId xmlns:p14="http://schemas.microsoft.com/office/powerpoint/2010/main" val="260638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Code Execution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67645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33056"/>
            <a:ext cx="8928992" cy="2174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53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06090"/>
          </a:xfrm>
        </p:spPr>
        <p:txBody>
          <a:bodyPr>
            <a:normAutofit fontScale="90000"/>
          </a:bodyPr>
          <a:lstStyle/>
          <a:p>
            <a:r>
              <a:rPr lang="en-IN" dirty="0"/>
              <a:t>Import libraries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1650"/>
            <a:ext cx="8568952" cy="331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5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35" y="1628800"/>
            <a:ext cx="860444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97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file loading control flag</a:t>
            </a:r>
            <a:endParaRPr lang="en-IN" dirty="0"/>
          </a:p>
        </p:txBody>
      </p:sp>
      <p:sp>
        <p:nvSpPr>
          <p:cNvPr id="3" name="Content Placeholder 2"/>
          <p:cNvSpPr>
            <a:spLocks noGrp="1"/>
          </p:cNvSpPr>
          <p:nvPr>
            <p:ph sz="quarter" idx="1"/>
          </p:nvPr>
        </p:nvSpPr>
        <p:spPr/>
        <p:txBody>
          <a:bodyPr/>
          <a:lstStyle/>
          <a:p>
            <a:r>
              <a:rPr lang="en-US" i="1" dirty="0"/>
              <a:t># when set to TRUE, training data get loaded from a saved serialized data object file </a:t>
            </a:r>
            <a:endParaRPr lang="en-US" i="1" dirty="0" smtClean="0"/>
          </a:p>
          <a:p>
            <a:r>
              <a:rPr lang="en-US" i="1" dirty="0" smtClean="0"/>
              <a:t># </a:t>
            </a:r>
            <a:r>
              <a:rPr lang="en-US" i="1" dirty="0"/>
              <a:t>All audio files data get saved to a serialized object file to save reloading time on training runs </a:t>
            </a:r>
            <a:endParaRPr lang="en-US" i="1" dirty="0" smtClean="0"/>
          </a:p>
          <a:p>
            <a:r>
              <a:rPr lang="en-US" dirty="0" smtClean="0"/>
              <a:t> </a:t>
            </a:r>
            <a:r>
              <a:rPr lang="en-US" i="1" dirty="0"/>
              <a:t># Note: </a:t>
            </a:r>
            <a:endParaRPr lang="en-US" i="1" dirty="0" smtClean="0"/>
          </a:p>
          <a:p>
            <a:r>
              <a:rPr lang="en-US" i="1" dirty="0" smtClean="0"/>
              <a:t># </a:t>
            </a:r>
            <a:r>
              <a:rPr lang="en-US" i="1" dirty="0"/>
              <a:t>On first time run, if serialized file doesn't exist, this flag will get </a:t>
            </a:r>
            <a:r>
              <a:rPr lang="en-US" i="1" dirty="0" err="1"/>
              <a:t>overrident</a:t>
            </a:r>
            <a:r>
              <a:rPr lang="en-US" i="1" dirty="0"/>
              <a:t> </a:t>
            </a:r>
            <a:endParaRPr lang="en-US" i="1" dirty="0" smtClean="0"/>
          </a:p>
          <a:p>
            <a:pPr marL="0" indent="0">
              <a:buNone/>
            </a:pPr>
            <a:r>
              <a:rPr lang="en-US" i="1" dirty="0" smtClean="0"/>
              <a:t>#</a:t>
            </a:r>
            <a:r>
              <a:rPr lang="en-US" dirty="0" smtClean="0"/>
              <a:t> </a:t>
            </a:r>
            <a:r>
              <a:rPr lang="en-US" dirty="0"/>
              <a:t>SKIP_AUDIO_RELOAD = </a:t>
            </a:r>
            <a:r>
              <a:rPr lang="en-US" b="1" dirty="0"/>
              <a:t>False</a:t>
            </a:r>
            <a:endParaRPr lang="en-IN" dirty="0"/>
          </a:p>
        </p:txBody>
      </p:sp>
    </p:spTree>
    <p:extLst>
      <p:ext uri="{BB962C8B-B14F-4D97-AF65-F5344CB8AC3E}">
        <p14:creationId xmlns:p14="http://schemas.microsoft.com/office/powerpoint/2010/main" val="930425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TotalTime>
  <Words>522</Words>
  <Application>Microsoft Office PowerPoint</Application>
  <PresentationFormat>On-screen Show (4:3)</PresentationFormat>
  <Paragraphs>80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Automatic Classification of Environmental Sounds with Convolutional Neural Networks (CNNs) Using Multi-Feature Channels </vt:lpstr>
      <vt:lpstr>Abstract</vt:lpstr>
      <vt:lpstr>Challenges</vt:lpstr>
      <vt:lpstr>Dataset</vt:lpstr>
      <vt:lpstr>Problem statement</vt:lpstr>
      <vt:lpstr>Code Execution</vt:lpstr>
      <vt:lpstr>Import libraries</vt:lpstr>
      <vt:lpstr>PowerPoint Presentation</vt:lpstr>
      <vt:lpstr>Audio file loading control flag</vt:lpstr>
      <vt:lpstr>Dataset exploration</vt:lpstr>
      <vt:lpstr>PowerPoint Presentation</vt:lpstr>
      <vt:lpstr>PowerPoint Presentation</vt:lpstr>
      <vt:lpstr>PowerPoint Presentation</vt:lpstr>
      <vt:lpstr>PowerPoint Presentation</vt:lpstr>
      <vt:lpstr>Check input audio file samples</vt:lpstr>
      <vt:lpstr>PowerPoint Presentation</vt:lpstr>
      <vt:lpstr>PowerPoint Presentation</vt:lpstr>
      <vt:lpstr>Prepare data file loading</vt:lpstr>
      <vt:lpstr>PowerPoint Presentation</vt:lpstr>
      <vt:lpstr>Loading audio file and features</vt:lpstr>
      <vt:lpstr>PowerPoint Presentation</vt:lpstr>
      <vt:lpstr>PowerPoint Presentation</vt:lpstr>
      <vt:lpstr>PowerPoint Presentation</vt:lpstr>
      <vt:lpstr>PowerPoint Presentation</vt:lpstr>
      <vt:lpstr>PowerPoint Presentation</vt:lpstr>
      <vt:lpstr>Prepare data for training</vt:lpstr>
      <vt:lpstr>Split up data into train, test and validation</vt:lpstr>
      <vt:lpstr>PowerPoint Presentation</vt:lpstr>
      <vt:lpstr>PowerPoint Presentation</vt:lpstr>
      <vt:lpstr>Out [33]</vt:lpstr>
      <vt:lpstr>PowerPoint Presentation</vt:lpstr>
      <vt:lpstr>PowerPoint Presentation</vt:lpstr>
      <vt:lpstr>Model Evaluation</vt:lpstr>
      <vt:lpstr>Prediction test</vt:lpstr>
      <vt:lpstr>PowerPoint Presentation</vt:lpstr>
      <vt:lpstr>PowerPoint Presentation</vt:lpstr>
      <vt:lpstr>Prepcare Submission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Environmental Sounds with Convolutional Neural Networks (CNNs) Using Multi-Feature Channels</dc:title>
  <dc:creator>KRANTHI</dc:creator>
  <cp:lastModifiedBy>KRANTHI</cp:lastModifiedBy>
  <cp:revision>35</cp:revision>
  <dcterms:created xsi:type="dcterms:W3CDTF">2020-07-15T15:19:39Z</dcterms:created>
  <dcterms:modified xsi:type="dcterms:W3CDTF">2020-07-15T17:10:24Z</dcterms:modified>
</cp:coreProperties>
</file>