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79" r:id="rId3"/>
    <p:sldId id="280" r:id="rId4"/>
    <p:sldId id="281"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CACCD4-85AD-4509-A26F-264E80285992}"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03713-C4E0-40F0-92C7-627CEE20B98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683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CACCD4-85AD-4509-A26F-264E80285992}"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03713-C4E0-40F0-92C7-627CEE20B98F}" type="slidenum">
              <a:rPr lang="en-US" smtClean="0"/>
              <a:t>‹#›</a:t>
            </a:fld>
            <a:endParaRPr lang="en-US"/>
          </a:p>
        </p:txBody>
      </p:sp>
    </p:spTree>
    <p:extLst>
      <p:ext uri="{BB962C8B-B14F-4D97-AF65-F5344CB8AC3E}">
        <p14:creationId xmlns:p14="http://schemas.microsoft.com/office/powerpoint/2010/main" val="3999619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CACCD4-85AD-4509-A26F-264E80285992}"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03713-C4E0-40F0-92C7-627CEE20B98F}" type="slidenum">
              <a:rPr lang="en-US" smtClean="0"/>
              <a:t>‹#›</a:t>
            </a:fld>
            <a:endParaRPr lang="en-US"/>
          </a:p>
        </p:txBody>
      </p:sp>
    </p:spTree>
    <p:extLst>
      <p:ext uri="{BB962C8B-B14F-4D97-AF65-F5344CB8AC3E}">
        <p14:creationId xmlns:p14="http://schemas.microsoft.com/office/powerpoint/2010/main" val="3225317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CACCD4-85AD-4509-A26F-264E80285992}"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03713-C4E0-40F0-92C7-627CEE20B98F}" type="slidenum">
              <a:rPr lang="en-US" smtClean="0"/>
              <a:t>‹#›</a:t>
            </a:fld>
            <a:endParaRPr lang="en-US"/>
          </a:p>
        </p:txBody>
      </p:sp>
    </p:spTree>
    <p:extLst>
      <p:ext uri="{BB962C8B-B14F-4D97-AF65-F5344CB8AC3E}">
        <p14:creationId xmlns:p14="http://schemas.microsoft.com/office/powerpoint/2010/main" val="163763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CACCD4-85AD-4509-A26F-264E80285992}"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03713-C4E0-40F0-92C7-627CEE20B98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111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CACCD4-85AD-4509-A26F-264E80285992}"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03713-C4E0-40F0-92C7-627CEE20B98F}" type="slidenum">
              <a:rPr lang="en-US" smtClean="0"/>
              <a:t>‹#›</a:t>
            </a:fld>
            <a:endParaRPr lang="en-US"/>
          </a:p>
        </p:txBody>
      </p:sp>
    </p:spTree>
    <p:extLst>
      <p:ext uri="{BB962C8B-B14F-4D97-AF65-F5344CB8AC3E}">
        <p14:creationId xmlns:p14="http://schemas.microsoft.com/office/powerpoint/2010/main" val="382009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CACCD4-85AD-4509-A26F-264E80285992}" type="datetimeFigureOut">
              <a:rPr lang="en-US" smtClean="0"/>
              <a:t>8/7/2020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03713-C4E0-40F0-92C7-627CEE20B98F}" type="slidenum">
              <a:rPr lang="en-US" smtClean="0"/>
              <a:t>‹#›</a:t>
            </a:fld>
            <a:endParaRPr lang="en-US"/>
          </a:p>
        </p:txBody>
      </p:sp>
    </p:spTree>
    <p:extLst>
      <p:ext uri="{BB962C8B-B14F-4D97-AF65-F5344CB8AC3E}">
        <p14:creationId xmlns:p14="http://schemas.microsoft.com/office/powerpoint/2010/main" val="2843107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CACCD4-85AD-4509-A26F-264E80285992}" type="datetimeFigureOut">
              <a:rPr lang="en-US" smtClean="0"/>
              <a:t>8/7/2020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03713-C4E0-40F0-92C7-627CEE20B98F}" type="slidenum">
              <a:rPr lang="en-US" smtClean="0"/>
              <a:t>‹#›</a:t>
            </a:fld>
            <a:endParaRPr lang="en-US"/>
          </a:p>
        </p:txBody>
      </p:sp>
    </p:spTree>
    <p:extLst>
      <p:ext uri="{BB962C8B-B14F-4D97-AF65-F5344CB8AC3E}">
        <p14:creationId xmlns:p14="http://schemas.microsoft.com/office/powerpoint/2010/main" val="1180313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1CACCD4-85AD-4509-A26F-264E80285992}" type="datetimeFigureOut">
              <a:rPr lang="en-US" smtClean="0"/>
              <a:t>8/7/2020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7603713-C4E0-40F0-92C7-627CEE20B98F}" type="slidenum">
              <a:rPr lang="en-US" smtClean="0"/>
              <a:t>‹#›</a:t>
            </a:fld>
            <a:endParaRPr lang="en-US"/>
          </a:p>
        </p:txBody>
      </p:sp>
    </p:spTree>
    <p:extLst>
      <p:ext uri="{BB962C8B-B14F-4D97-AF65-F5344CB8AC3E}">
        <p14:creationId xmlns:p14="http://schemas.microsoft.com/office/powerpoint/2010/main" val="4213921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1CACCD4-85AD-4509-A26F-264E80285992}" type="datetimeFigureOut">
              <a:rPr lang="en-US" smtClean="0"/>
              <a:t>8/7/2020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7603713-C4E0-40F0-92C7-627CEE20B98F}" type="slidenum">
              <a:rPr lang="en-US" smtClean="0"/>
              <a:t>‹#›</a:t>
            </a:fld>
            <a:endParaRPr lang="en-US"/>
          </a:p>
        </p:txBody>
      </p:sp>
    </p:spTree>
    <p:extLst>
      <p:ext uri="{BB962C8B-B14F-4D97-AF65-F5344CB8AC3E}">
        <p14:creationId xmlns:p14="http://schemas.microsoft.com/office/powerpoint/2010/main" val="412439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CACCD4-85AD-4509-A26F-264E80285992}"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03713-C4E0-40F0-92C7-627CEE20B98F}" type="slidenum">
              <a:rPr lang="en-US" smtClean="0"/>
              <a:t>‹#›</a:t>
            </a:fld>
            <a:endParaRPr lang="en-US"/>
          </a:p>
        </p:txBody>
      </p:sp>
    </p:spTree>
    <p:extLst>
      <p:ext uri="{BB962C8B-B14F-4D97-AF65-F5344CB8AC3E}">
        <p14:creationId xmlns:p14="http://schemas.microsoft.com/office/powerpoint/2010/main" val="241319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1CACCD4-85AD-4509-A26F-264E80285992}" type="datetimeFigureOut">
              <a:rPr lang="en-US" smtClean="0"/>
              <a:t>8/7/2020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7603713-C4E0-40F0-92C7-627CEE20B98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417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B43D-20CD-4073-872E-6332D65EFD75}"/>
              </a:ext>
            </a:extLst>
          </p:cNvPr>
          <p:cNvSpPr>
            <a:spLocks noGrp="1"/>
          </p:cNvSpPr>
          <p:nvPr>
            <p:ph type="ctrTitle"/>
          </p:nvPr>
        </p:nvSpPr>
        <p:spPr>
          <a:xfrm>
            <a:off x="822960" y="1426464"/>
            <a:ext cx="7543800" cy="1614693"/>
          </a:xfrm>
        </p:spPr>
        <p:txBody>
          <a:bodyPr>
            <a:normAutofit fontScale="90000"/>
          </a:bodyPr>
          <a:lstStyle/>
          <a:p>
            <a:r>
              <a:rPr lang="en-IN" dirty="0"/>
              <a:t>TURKIYE STUDENTS EVALUATION DATASET</a:t>
            </a:r>
          </a:p>
        </p:txBody>
      </p:sp>
      <p:sp>
        <p:nvSpPr>
          <p:cNvPr id="3" name="Subtitle 2">
            <a:extLst>
              <a:ext uri="{FF2B5EF4-FFF2-40B4-BE49-F238E27FC236}">
                <a16:creationId xmlns:a16="http://schemas.microsoft.com/office/drawing/2014/main" id="{157F959C-A505-4ADE-A3AC-A3E112386723}"/>
              </a:ext>
            </a:extLst>
          </p:cNvPr>
          <p:cNvSpPr>
            <a:spLocks noGrp="1"/>
          </p:cNvSpPr>
          <p:nvPr>
            <p:ph type="subTitle" idx="1"/>
          </p:nvPr>
        </p:nvSpPr>
        <p:spPr>
          <a:xfrm>
            <a:off x="825038" y="3134372"/>
            <a:ext cx="7543800" cy="2010792"/>
          </a:xfrm>
        </p:spPr>
        <p:txBody>
          <a:bodyPr>
            <a:normAutofit fontScale="92500" lnSpcReduction="20000"/>
          </a:bodyPr>
          <a:lstStyle/>
          <a:p>
            <a:pPr algn="r"/>
            <a:r>
              <a:rPr lang="en-IN" dirty="0"/>
              <a:t>BY</a:t>
            </a:r>
          </a:p>
          <a:p>
            <a:pPr algn="r"/>
            <a:r>
              <a:rPr lang="en-IN" dirty="0"/>
              <a:t>KRANTHI KUMAR</a:t>
            </a:r>
          </a:p>
          <a:p>
            <a:pPr algn="r"/>
            <a:r>
              <a:rPr lang="en-IN" dirty="0"/>
              <a:t>ANNU ARCHITHA</a:t>
            </a:r>
          </a:p>
          <a:p>
            <a:pPr algn="r"/>
            <a:r>
              <a:rPr lang="en-IN" dirty="0"/>
              <a:t>SUMANTH</a:t>
            </a:r>
          </a:p>
          <a:p>
            <a:pPr algn="r"/>
            <a:r>
              <a:rPr lang="en-IN" dirty="0"/>
              <a:t>B VENKATA SAI CHIRASMAYEE</a:t>
            </a:r>
          </a:p>
        </p:txBody>
      </p:sp>
    </p:spTree>
    <p:extLst>
      <p:ext uri="{BB962C8B-B14F-4D97-AF65-F5344CB8AC3E}">
        <p14:creationId xmlns:p14="http://schemas.microsoft.com/office/powerpoint/2010/main" val="2988988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161196"/>
          </a:xfrm>
        </p:spPr>
        <p:txBody>
          <a:bodyPr/>
          <a:lstStyle/>
          <a:p>
            <a:r>
              <a:rPr lang="en-US" b="1" dirty="0"/>
              <a:t>Training Models: K-Means</a:t>
            </a:r>
            <a:endParaRPr lang="en-US" dirty="0"/>
          </a:p>
        </p:txBody>
      </p:sp>
      <p:pic>
        <p:nvPicPr>
          <p:cNvPr id="4" name="Content Placeholder 3" descr="p3.png"/>
          <p:cNvPicPr>
            <a:picLocks noGrp="1" noChangeAspect="1"/>
          </p:cNvPicPr>
          <p:nvPr>
            <p:ph idx="1"/>
          </p:nvPr>
        </p:nvPicPr>
        <p:blipFill>
          <a:blip r:embed="rId2"/>
          <a:stretch>
            <a:fillRect/>
          </a:stretch>
        </p:blipFill>
        <p:spPr>
          <a:xfrm>
            <a:off x="1066800" y="1447801"/>
            <a:ext cx="7254240" cy="442118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Elbow Method</a:t>
            </a:r>
          </a:p>
        </p:txBody>
      </p:sp>
      <p:pic>
        <p:nvPicPr>
          <p:cNvPr id="4" name="Content Placeholder 3" descr="p4.png"/>
          <p:cNvPicPr>
            <a:picLocks noGrp="1" noChangeAspect="1"/>
          </p:cNvPicPr>
          <p:nvPr>
            <p:ph idx="1"/>
          </p:nvPr>
        </p:nvPicPr>
        <p:blipFill>
          <a:blip r:embed="rId2"/>
          <a:stretch>
            <a:fillRect/>
          </a:stretch>
        </p:blipFill>
        <p:spPr>
          <a:xfrm>
            <a:off x="1351977" y="1846263"/>
            <a:ext cx="6484495" cy="402272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0"/>
            <a:ext cx="7543800" cy="2154408"/>
          </a:xfrm>
        </p:spPr>
        <p:txBody>
          <a:bodyPr>
            <a:normAutofit fontScale="90000"/>
          </a:bodyPr>
          <a:lstStyle/>
          <a:p>
            <a:br>
              <a:rPr lang="en-US" dirty="0"/>
            </a:br>
            <a:r>
              <a:rPr lang="en-US" dirty="0"/>
              <a:t>Let’s train the </a:t>
            </a:r>
            <a:r>
              <a:rPr lang="en-US" i="1" dirty="0"/>
              <a:t>K-Means</a:t>
            </a:r>
            <a:r>
              <a:rPr lang="en-US" dirty="0"/>
              <a:t> with 3 clusters: </a:t>
            </a:r>
            <a:br>
              <a:rPr lang="en-US" dirty="0"/>
            </a:br>
            <a:endParaRPr lang="en-US" dirty="0"/>
          </a:p>
        </p:txBody>
      </p:sp>
      <p:pic>
        <p:nvPicPr>
          <p:cNvPr id="6" name="Content Placeholder 5" descr="p5.png"/>
          <p:cNvPicPr>
            <a:picLocks noGrp="1" noChangeAspect="1"/>
          </p:cNvPicPr>
          <p:nvPr>
            <p:ph idx="1"/>
          </p:nvPr>
        </p:nvPicPr>
        <p:blipFill>
          <a:blip r:embed="rId2"/>
          <a:stretch>
            <a:fillRect/>
          </a:stretch>
        </p:blipFill>
        <p:spPr>
          <a:xfrm>
            <a:off x="967427" y="1752600"/>
            <a:ext cx="7209145" cy="380824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Visualizing the result by scatter plot:</a:t>
            </a:r>
          </a:p>
        </p:txBody>
      </p:sp>
      <p:pic>
        <p:nvPicPr>
          <p:cNvPr id="4" name="Content Placeholder 3" descr="p6.png"/>
          <p:cNvPicPr>
            <a:picLocks noGrp="1" noChangeAspect="1"/>
          </p:cNvPicPr>
          <p:nvPr>
            <p:ph idx="1"/>
          </p:nvPr>
        </p:nvPicPr>
        <p:blipFill>
          <a:blip r:embed="rId2"/>
          <a:stretch>
            <a:fillRect/>
          </a:stretch>
        </p:blipFill>
        <p:spPr>
          <a:xfrm>
            <a:off x="990601" y="2276338"/>
            <a:ext cx="6934200" cy="3819662"/>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246795"/>
          </a:xfrm>
        </p:spPr>
        <p:txBody>
          <a:bodyPr>
            <a:normAutofit fontScale="90000"/>
          </a:bodyPr>
          <a:lstStyle/>
          <a:p>
            <a:endParaRPr lang="en-US" dirty="0"/>
          </a:p>
        </p:txBody>
      </p:sp>
      <p:sp>
        <p:nvSpPr>
          <p:cNvPr id="3" name="Content Placeholder 2"/>
          <p:cNvSpPr>
            <a:spLocks noGrp="1"/>
          </p:cNvSpPr>
          <p:nvPr>
            <p:ph idx="1"/>
          </p:nvPr>
        </p:nvSpPr>
        <p:spPr>
          <a:xfrm>
            <a:off x="822959" y="1066800"/>
            <a:ext cx="7543801" cy="4802294"/>
          </a:xfrm>
        </p:spPr>
        <p:txBody>
          <a:bodyPr>
            <a:normAutofit/>
          </a:bodyPr>
          <a:lstStyle/>
          <a:p>
            <a:r>
              <a:rPr lang="en-US" sz="2400" dirty="0"/>
              <a:t>We could see that the observations are tightly grouped (this confirmed our analysis in the Data Exploration earlier) and the clusters are reasonably “natural”.</a:t>
            </a:r>
          </a:p>
          <a:p>
            <a:r>
              <a:rPr lang="en-US" sz="2400" dirty="0"/>
              <a:t>Let’s see what those clusters mean in the context of answers given by those students. Let’s check the number of observations belonged to each cluster:</a:t>
            </a:r>
          </a:p>
        </p:txBody>
      </p:sp>
      <p:pic>
        <p:nvPicPr>
          <p:cNvPr id="4" name="Picture 3" descr="p7.png"/>
          <p:cNvPicPr>
            <a:picLocks noChangeAspect="1"/>
          </p:cNvPicPr>
          <p:nvPr/>
        </p:nvPicPr>
        <p:blipFill>
          <a:blip r:embed="rId2"/>
          <a:stretch>
            <a:fillRect/>
          </a:stretch>
        </p:blipFill>
        <p:spPr>
          <a:xfrm>
            <a:off x="1024582" y="3657600"/>
            <a:ext cx="7094835" cy="114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Training Models: Agglomerative Clustering (</a:t>
            </a:r>
            <a:r>
              <a:rPr lang="en-US" dirty="0"/>
              <a:t>Hierarchical clustering)</a:t>
            </a:r>
          </a:p>
        </p:txBody>
      </p:sp>
      <p:pic>
        <p:nvPicPr>
          <p:cNvPr id="4" name="image24.png"/>
          <p:cNvPicPr>
            <a:picLocks noGrp="1"/>
          </p:cNvPicPr>
          <p:nvPr>
            <p:ph idx="1"/>
          </p:nvPr>
        </p:nvPicPr>
        <p:blipFill>
          <a:blip r:embed="rId2"/>
          <a:stretch>
            <a:fillRect/>
          </a:stretch>
        </p:blipFill>
        <p:spPr>
          <a:xfrm>
            <a:off x="822325" y="2143845"/>
            <a:ext cx="7543800" cy="3427560"/>
          </a:xfrm>
          <a:prstGeom prst="rect">
            <a:avLst/>
          </a:prstGeo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Visualize the result by scatter plot :</a:t>
            </a:r>
          </a:p>
        </p:txBody>
      </p:sp>
      <p:pic>
        <p:nvPicPr>
          <p:cNvPr id="4" name="image17.png"/>
          <p:cNvPicPr>
            <a:picLocks noGrp="1"/>
          </p:cNvPicPr>
          <p:nvPr>
            <p:ph idx="1"/>
          </p:nvPr>
        </p:nvPicPr>
        <p:blipFill>
          <a:blip r:embed="rId2"/>
          <a:srcRect/>
          <a:stretch>
            <a:fillRect/>
          </a:stretch>
        </p:blipFill>
        <p:spPr>
          <a:xfrm>
            <a:off x="822960" y="1981200"/>
            <a:ext cx="7254240" cy="3489941"/>
          </a:xfrm>
          <a:prstGeom prst="rect">
            <a:avLst/>
          </a:prstGeo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482840" cy="1084996"/>
          </a:xfrm>
        </p:spPr>
        <p:txBody>
          <a:bodyPr>
            <a:normAutofit fontScale="90000"/>
          </a:bodyPr>
          <a:lstStyle/>
          <a:p>
            <a:r>
              <a:rPr lang="en-US" dirty="0" err="1"/>
              <a:t>Dendogram</a:t>
            </a:r>
            <a:r>
              <a:rPr lang="en-US" dirty="0"/>
              <a:t> from Hierarchical Clustering:</a:t>
            </a:r>
          </a:p>
        </p:txBody>
      </p:sp>
      <p:pic>
        <p:nvPicPr>
          <p:cNvPr id="4" name="image16.png"/>
          <p:cNvPicPr>
            <a:picLocks noGrp="1"/>
          </p:cNvPicPr>
          <p:nvPr>
            <p:ph idx="1"/>
          </p:nvPr>
        </p:nvPicPr>
        <p:blipFill>
          <a:blip r:embed="rId2"/>
          <a:srcRect/>
          <a:stretch>
            <a:fillRect/>
          </a:stretch>
        </p:blipFill>
        <p:spPr>
          <a:xfrm>
            <a:off x="1219200" y="1981200"/>
            <a:ext cx="6553199" cy="4221163"/>
          </a:xfrm>
          <a:prstGeom prst="rect">
            <a:avLst/>
          </a:prstGeo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fontScale="90000"/>
          </a:bodyPr>
          <a:lstStyle/>
          <a:p>
            <a:br>
              <a:rPr lang="en-US" dirty="0"/>
            </a:br>
            <a:br>
              <a:rPr lang="en-US" dirty="0"/>
            </a:br>
            <a:r>
              <a:rPr lang="en-US" dirty="0"/>
              <a:t>Let’s fit the model with the best </a:t>
            </a:r>
            <a:r>
              <a:rPr lang="en-US" i="1" dirty="0"/>
              <a:t>k</a:t>
            </a:r>
            <a:r>
              <a:rPr lang="en-US" dirty="0"/>
              <a:t> we found earlier</a:t>
            </a:r>
            <a:br>
              <a:rPr lang="en-US" dirty="0"/>
            </a:br>
            <a:endParaRPr lang="en-US" dirty="0"/>
          </a:p>
        </p:txBody>
      </p:sp>
      <p:pic>
        <p:nvPicPr>
          <p:cNvPr id="4" name="image9.png"/>
          <p:cNvPicPr>
            <a:picLocks noGrp="1"/>
          </p:cNvPicPr>
          <p:nvPr>
            <p:ph idx="1"/>
          </p:nvPr>
        </p:nvPicPr>
        <p:blipFill>
          <a:blip r:embed="rId2"/>
          <a:srcRect/>
          <a:stretch>
            <a:fillRect/>
          </a:stretch>
        </p:blipFill>
        <p:spPr>
          <a:xfrm>
            <a:off x="952186" y="2286000"/>
            <a:ext cx="7239628" cy="2590800"/>
          </a:xfrm>
          <a:prstGeom prst="rect">
            <a:avLst/>
          </a:prstGeo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099" y="304800"/>
            <a:ext cx="7543800" cy="1450757"/>
          </a:xfrm>
        </p:spPr>
        <p:txBody>
          <a:bodyPr>
            <a:normAutofit/>
          </a:bodyPr>
          <a:lstStyle/>
          <a:p>
            <a:r>
              <a:rPr lang="en-US" sz="2400" dirty="0"/>
              <a:t>Let’s compare the number of students in each cluster and check the difference:</a:t>
            </a:r>
            <a:br>
              <a:rPr lang="en-US" sz="2400" dirty="0"/>
            </a:br>
            <a:r>
              <a:rPr lang="en-US" sz="2400" dirty="0" err="1"/>
              <a:t>Kmeans</a:t>
            </a:r>
            <a:r>
              <a:rPr lang="en-US" sz="2400" dirty="0"/>
              <a:t>:</a:t>
            </a:r>
          </a:p>
        </p:txBody>
      </p:sp>
      <p:pic>
        <p:nvPicPr>
          <p:cNvPr id="4" name="image8.png"/>
          <p:cNvPicPr>
            <a:picLocks noGrp="1"/>
          </p:cNvPicPr>
          <p:nvPr>
            <p:ph idx="1"/>
          </p:nvPr>
        </p:nvPicPr>
        <p:blipFill>
          <a:blip r:embed="rId2"/>
          <a:srcRect/>
          <a:stretch>
            <a:fillRect/>
          </a:stretch>
        </p:blipFill>
        <p:spPr>
          <a:xfrm>
            <a:off x="1024582" y="2209800"/>
            <a:ext cx="7094835" cy="1676400"/>
          </a:xfrm>
          <a:prstGeom prst="rect">
            <a:avLst/>
          </a:prstGeo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5DBCD-232C-4CCB-AC9E-361EC79DD23B}"/>
              </a:ext>
            </a:extLst>
          </p:cNvPr>
          <p:cNvSpPr>
            <a:spLocks noGrp="1"/>
          </p:cNvSpPr>
          <p:nvPr>
            <p:ph type="title"/>
          </p:nvPr>
        </p:nvSpPr>
        <p:spPr>
          <a:xfrm>
            <a:off x="822960" y="609601"/>
            <a:ext cx="7543800" cy="1219200"/>
          </a:xfrm>
        </p:spPr>
        <p:txBody>
          <a:bodyPr/>
          <a:lstStyle/>
          <a:p>
            <a:r>
              <a:rPr lang="en-IN" dirty="0"/>
              <a:t>PROBLEM STATEMENT</a:t>
            </a:r>
          </a:p>
        </p:txBody>
      </p:sp>
      <p:sp>
        <p:nvSpPr>
          <p:cNvPr id="3" name="Content Placeholder 2">
            <a:extLst>
              <a:ext uri="{FF2B5EF4-FFF2-40B4-BE49-F238E27FC236}">
                <a16:creationId xmlns:a16="http://schemas.microsoft.com/office/drawing/2014/main" id="{F873D76B-71C2-464E-A582-86CBA53B2B80}"/>
              </a:ext>
            </a:extLst>
          </p:cNvPr>
          <p:cNvSpPr>
            <a:spLocks noGrp="1"/>
          </p:cNvSpPr>
          <p:nvPr>
            <p:ph idx="1"/>
          </p:nvPr>
        </p:nvSpPr>
        <p:spPr>
          <a:xfrm>
            <a:off x="822960" y="2155610"/>
            <a:ext cx="7543800" cy="3103461"/>
          </a:xfrm>
        </p:spPr>
        <p:txBody>
          <a:bodyPr>
            <a:normAutofit/>
          </a:bodyPr>
          <a:lstStyle/>
          <a:p>
            <a:pPr algn="l"/>
            <a:r>
              <a:rPr lang="en-US" sz="1800" dirty="0">
                <a:solidFill>
                  <a:srgbClr val="24292E"/>
                </a:solidFill>
                <a:latin typeface="-apple-system"/>
              </a:rPr>
              <a:t>Turkiye Students Evaluation is an Unsupervised Learning Problem</a:t>
            </a:r>
          </a:p>
          <a:p>
            <a:pPr algn="l"/>
            <a:r>
              <a:rPr lang="en-US" sz="1800" dirty="0">
                <a:solidFill>
                  <a:srgbClr val="24292E"/>
                </a:solidFill>
                <a:latin typeface="-apple-system"/>
              </a:rPr>
              <a:t>Problem- Use Classification and Clustering Technique to deal with given data</a:t>
            </a:r>
          </a:p>
          <a:p>
            <a:pPr algn="l"/>
            <a:r>
              <a:rPr lang="en-US" sz="1800" dirty="0">
                <a:solidFill>
                  <a:srgbClr val="24292E"/>
                </a:solidFill>
                <a:latin typeface="-apple-system"/>
              </a:rPr>
              <a:t>About Dataset-This dataset is based on an evaluation form filled out by students for different courses. It has different attributes including attendance, difficulty, score for each evaluation question, among others. The dataset has 5820 rows and 33 columns. Among the 33 columns, there are  instr, class, nb.repeat, attendance and difficulty columns and the rest 28 columns are questions asked to the students and a student’s response is recorded for every question. </a:t>
            </a:r>
          </a:p>
          <a:p>
            <a:pPr marL="0" indent="0">
              <a:buNone/>
            </a:pPr>
            <a:endParaRPr lang="en-US" sz="1800" dirty="0">
              <a:solidFill>
                <a:srgbClr val="24292E"/>
              </a:solidFill>
              <a:latin typeface="-apple-system"/>
            </a:endParaRPr>
          </a:p>
          <a:p>
            <a:endParaRPr lang="en-IN" dirty="0"/>
          </a:p>
        </p:txBody>
      </p:sp>
    </p:spTree>
    <p:extLst>
      <p:ext uri="{BB962C8B-B14F-4D97-AF65-F5344CB8AC3E}">
        <p14:creationId xmlns:p14="http://schemas.microsoft.com/office/powerpoint/2010/main" val="3870979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Agglomerative Clustering:</a:t>
            </a:r>
          </a:p>
        </p:txBody>
      </p:sp>
      <p:pic>
        <p:nvPicPr>
          <p:cNvPr id="4" name="image9.png"/>
          <p:cNvPicPr>
            <a:picLocks noGrp="1"/>
          </p:cNvPicPr>
          <p:nvPr>
            <p:ph idx="1"/>
          </p:nvPr>
        </p:nvPicPr>
        <p:blipFill>
          <a:blip r:embed="rId2"/>
          <a:srcRect/>
          <a:stretch>
            <a:fillRect/>
          </a:stretch>
        </p:blipFill>
        <p:spPr>
          <a:xfrm>
            <a:off x="952186" y="3048000"/>
            <a:ext cx="7239628" cy="1394351"/>
          </a:xfrm>
          <a:prstGeom prst="rect">
            <a:avLst/>
          </a:prstGeo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t>Cross validate by classification accuracy</a:t>
            </a:r>
            <a:br>
              <a:rPr lang="en-US" dirty="0"/>
            </a:br>
            <a:endParaRPr lang="en-US" dirty="0"/>
          </a:p>
        </p:txBody>
      </p:sp>
      <p:pic>
        <p:nvPicPr>
          <p:cNvPr id="4" name="image3.png"/>
          <p:cNvPicPr>
            <a:picLocks noGrp="1"/>
          </p:cNvPicPr>
          <p:nvPr>
            <p:ph idx="1"/>
          </p:nvPr>
        </p:nvPicPr>
        <p:blipFill>
          <a:blip r:embed="rId2"/>
          <a:srcRect/>
          <a:stretch>
            <a:fillRect/>
          </a:stretch>
        </p:blipFill>
        <p:spPr>
          <a:xfrm>
            <a:off x="982668" y="2209800"/>
            <a:ext cx="7178663" cy="3101307"/>
          </a:xfrm>
          <a:prstGeom prst="rect">
            <a:avLst/>
          </a:prstGeo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 </a:t>
            </a:r>
            <a:br>
              <a:rPr lang="en-US" sz="2400" dirty="0"/>
            </a:br>
            <a:r>
              <a:rPr lang="en-US" sz="2400" dirty="0"/>
              <a:t>Let us cross validation the dataset by appending clusters group to original data and apply logistic regression to find accuracy.</a:t>
            </a:r>
            <a:br>
              <a:rPr lang="en-US" sz="2400" dirty="0"/>
            </a:br>
            <a:endParaRPr lang="en-US" sz="2400" dirty="0"/>
          </a:p>
        </p:txBody>
      </p:sp>
      <p:pic>
        <p:nvPicPr>
          <p:cNvPr id="4" name="image12.png"/>
          <p:cNvPicPr>
            <a:picLocks noGrp="1"/>
          </p:cNvPicPr>
          <p:nvPr>
            <p:ph idx="1"/>
          </p:nvPr>
        </p:nvPicPr>
        <p:blipFill>
          <a:blip r:embed="rId2"/>
          <a:srcRect/>
          <a:stretch>
            <a:fillRect/>
          </a:stretch>
        </p:blipFill>
        <p:spPr>
          <a:xfrm>
            <a:off x="228600" y="1447800"/>
            <a:ext cx="3657600" cy="4876800"/>
          </a:xfrm>
          <a:prstGeom prst="rect">
            <a:avLst/>
          </a:prstGeom>
          <a:ln/>
        </p:spPr>
      </p:pic>
      <p:pic>
        <p:nvPicPr>
          <p:cNvPr id="5" name="image14.png"/>
          <p:cNvPicPr/>
          <p:nvPr/>
        </p:nvPicPr>
        <p:blipFill>
          <a:blip r:embed="rId3"/>
          <a:srcRect/>
          <a:stretch>
            <a:fillRect/>
          </a:stretch>
        </p:blipFill>
        <p:spPr>
          <a:xfrm>
            <a:off x="4419600" y="1447800"/>
            <a:ext cx="4724400" cy="5054600"/>
          </a:xfrm>
          <a:prstGeom prst="rect">
            <a:avLst/>
          </a:prstGeo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08796"/>
          </a:xfrm>
        </p:spPr>
        <p:txBody>
          <a:bodyPr/>
          <a:lstStyle/>
          <a:p>
            <a:r>
              <a:rPr lang="en-US" dirty="0"/>
              <a:t>Hierarchical clustering</a:t>
            </a:r>
          </a:p>
        </p:txBody>
      </p:sp>
      <p:pic>
        <p:nvPicPr>
          <p:cNvPr id="4" name="image7.png"/>
          <p:cNvPicPr>
            <a:picLocks noGrp="1"/>
          </p:cNvPicPr>
          <p:nvPr>
            <p:ph idx="1"/>
          </p:nvPr>
        </p:nvPicPr>
        <p:blipFill>
          <a:blip r:embed="rId2"/>
          <a:srcRect/>
          <a:stretch>
            <a:fillRect/>
          </a:stretch>
        </p:blipFill>
        <p:spPr>
          <a:xfrm>
            <a:off x="304800" y="1600200"/>
            <a:ext cx="4114800" cy="4525963"/>
          </a:xfrm>
          <a:prstGeom prst="rect">
            <a:avLst/>
          </a:prstGeom>
          <a:ln/>
        </p:spPr>
      </p:pic>
      <p:pic>
        <p:nvPicPr>
          <p:cNvPr id="5" name="image4.png"/>
          <p:cNvPicPr/>
          <p:nvPr/>
        </p:nvPicPr>
        <p:blipFill>
          <a:blip r:embed="rId3"/>
          <a:srcRect/>
          <a:stretch>
            <a:fillRect/>
          </a:stretch>
        </p:blipFill>
        <p:spPr>
          <a:xfrm>
            <a:off x="4800600" y="1676400"/>
            <a:ext cx="4191000" cy="4673600"/>
          </a:xfrm>
          <a:prstGeom prst="rect">
            <a:avLst/>
          </a:prstGeo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image6.png"/>
          <p:cNvPicPr>
            <a:picLocks noGrp="1"/>
          </p:cNvPicPr>
          <p:nvPr>
            <p:ph idx="1"/>
          </p:nvPr>
        </p:nvPicPr>
        <p:blipFill>
          <a:blip r:embed="rId2"/>
          <a:srcRect/>
          <a:stretch>
            <a:fillRect/>
          </a:stretch>
        </p:blipFill>
        <p:spPr>
          <a:xfrm>
            <a:off x="1683769" y="2057400"/>
            <a:ext cx="5776461" cy="3276600"/>
          </a:xfrm>
          <a:prstGeom prst="rect">
            <a:avLst/>
          </a:prstGeo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799"/>
            <a:ext cx="7909560" cy="838201"/>
          </a:xfrm>
        </p:spPr>
        <p:txBody>
          <a:bodyPr>
            <a:normAutofit fontScale="90000"/>
          </a:bodyPr>
          <a:lstStyle/>
          <a:p>
            <a:r>
              <a:rPr lang="en-US" b="1" dirty="0"/>
              <a:t>Conclusion</a:t>
            </a:r>
            <a:br>
              <a:rPr lang="en-US" dirty="0"/>
            </a:br>
            <a:endParaRPr lang="en-US" dirty="0"/>
          </a:p>
        </p:txBody>
      </p:sp>
      <p:sp>
        <p:nvSpPr>
          <p:cNvPr id="3" name="Content Placeholder 2"/>
          <p:cNvSpPr>
            <a:spLocks noGrp="1"/>
          </p:cNvSpPr>
          <p:nvPr>
            <p:ph idx="1"/>
          </p:nvPr>
        </p:nvSpPr>
        <p:spPr>
          <a:xfrm>
            <a:off x="381000" y="1828799"/>
            <a:ext cx="8229600" cy="4297363"/>
          </a:xfrm>
        </p:spPr>
        <p:txBody>
          <a:bodyPr>
            <a:normAutofit/>
          </a:bodyPr>
          <a:lstStyle/>
          <a:p>
            <a:r>
              <a:rPr lang="en-US" dirty="0"/>
              <a:t>At the end of problem solving, by taking conclusion from elbow method, we used three clusters in k-means and hierarchical clustering.</a:t>
            </a:r>
          </a:p>
          <a:p>
            <a:r>
              <a:rPr lang="en-US" dirty="0"/>
              <a:t>We also did cross validation for our labeled clusters with logistic regression.</a:t>
            </a:r>
          </a:p>
          <a:p>
            <a:r>
              <a:rPr lang="en-US" dirty="0"/>
              <a:t>Then, we got 99% accuracy on applying k-means and 95% accuracy on applying hierarchical clustering so we conclude that k-means gives the best clustering groups.</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1274-2999-421C-B3D8-4B7E69716238}"/>
              </a:ext>
            </a:extLst>
          </p:cNvPr>
          <p:cNvSpPr>
            <a:spLocks noGrp="1"/>
          </p:cNvSpPr>
          <p:nvPr>
            <p:ph type="title"/>
          </p:nvPr>
        </p:nvSpPr>
        <p:spPr>
          <a:xfrm>
            <a:off x="822960" y="1072203"/>
            <a:ext cx="7543800" cy="680398"/>
          </a:xfrm>
        </p:spPr>
        <p:txBody>
          <a:bodyPr>
            <a:normAutofit fontScale="90000"/>
          </a:bodyPr>
          <a:lstStyle/>
          <a:p>
            <a:r>
              <a:rPr lang="en-IN" dirty="0"/>
              <a:t>OUR APPROACH:</a:t>
            </a:r>
          </a:p>
        </p:txBody>
      </p:sp>
      <p:sp>
        <p:nvSpPr>
          <p:cNvPr id="3" name="Content Placeholder 2">
            <a:extLst>
              <a:ext uri="{FF2B5EF4-FFF2-40B4-BE49-F238E27FC236}">
                <a16:creationId xmlns:a16="http://schemas.microsoft.com/office/drawing/2014/main" id="{80C5376A-AB7C-43E8-A757-0BE841C629E3}"/>
              </a:ext>
            </a:extLst>
          </p:cNvPr>
          <p:cNvSpPr>
            <a:spLocks noGrp="1"/>
          </p:cNvSpPr>
          <p:nvPr>
            <p:ph idx="1"/>
          </p:nvPr>
        </p:nvSpPr>
        <p:spPr>
          <a:xfrm>
            <a:off x="822960" y="2142293"/>
            <a:ext cx="7543800" cy="3116778"/>
          </a:xfrm>
        </p:spPr>
        <p:txBody>
          <a:bodyPr>
            <a:normAutofit fontScale="85000" lnSpcReduction="20000"/>
          </a:bodyPr>
          <a:lstStyle/>
          <a:p>
            <a:pPr>
              <a:lnSpc>
                <a:spcPct val="107000"/>
              </a:lnSpc>
              <a:spcAft>
                <a:spcPts val="600"/>
              </a:spcAft>
              <a:buFont typeface="Wingdings" panose="05000000000000000000" pitchFamily="2" charset="2"/>
              <a:buChar char="q"/>
            </a:pPr>
            <a:r>
              <a:rPr lang="en-US" sz="1875" b="1" dirty="0">
                <a:latin typeface="Calibri" panose="020F0502020204030204" pitchFamily="34" charset="0"/>
                <a:ea typeface="Calibri" panose="020F0502020204030204" pitchFamily="34" charset="0"/>
              </a:rPr>
              <a:t>Our goal </a:t>
            </a:r>
            <a:r>
              <a:rPr lang="en-US" sz="1875" dirty="0">
                <a:latin typeface="Calibri" panose="020F0502020204030204" pitchFamily="34" charset="0"/>
                <a:ea typeface="Calibri" panose="020F0502020204030204" pitchFamily="34" charset="0"/>
              </a:rPr>
              <a:t>in this project is to group the students based on the similarity of their answers in the survey. Notice that we don’t know how many cluster (group) of students will be. </a:t>
            </a:r>
          </a:p>
          <a:p>
            <a:pPr>
              <a:lnSpc>
                <a:spcPct val="107000"/>
              </a:lnSpc>
              <a:spcAft>
                <a:spcPts val="600"/>
              </a:spcAft>
              <a:buFont typeface="Wingdings" panose="05000000000000000000" pitchFamily="2" charset="2"/>
              <a:buChar char="q"/>
            </a:pPr>
            <a:r>
              <a:rPr lang="en-US" sz="1875" dirty="0">
                <a:latin typeface="Calibri" panose="020F0502020204030204" pitchFamily="34" charset="0"/>
                <a:ea typeface="Calibri" panose="020F0502020204030204" pitchFamily="34" charset="0"/>
              </a:rPr>
              <a:t>In fact, we will use different methods of clustering to decide the best “natural” number of groups of this dataset. We will attempt to perform k-means clustering technique to monitor and assess the student performance and behavior as well as give improvement toward e-learning system in the future. </a:t>
            </a:r>
          </a:p>
          <a:p>
            <a:pPr>
              <a:lnSpc>
                <a:spcPct val="107000"/>
              </a:lnSpc>
              <a:spcAft>
                <a:spcPts val="600"/>
              </a:spcAft>
              <a:buFont typeface="Wingdings" panose="05000000000000000000" pitchFamily="2" charset="2"/>
              <a:buChar char="q"/>
            </a:pPr>
            <a:r>
              <a:rPr lang="en-US" sz="1875" dirty="0">
                <a:latin typeface="Calibri" panose="020F0502020204030204" pitchFamily="34" charset="0"/>
                <a:ea typeface="Calibri" panose="020F0502020204030204" pitchFamily="34" charset="0"/>
              </a:rPr>
              <a:t>The challenge in this project is that we do not have the labelled data and our algorithm must be able to cluster such that intra cluster similarity must be high and intra cluster similarity must be low. This dataset is based on an evaluation form filled out by students for different courses. It has different attributes including attendance, difficulty, score for each evaluation question, among others. The dataset has 5820 rows and 33 columns.</a:t>
            </a:r>
            <a:endParaRPr lang="en-IN" sz="1875" dirty="0">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920474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46E6A-755F-4C64-AC0E-9F705518D7A5}"/>
              </a:ext>
            </a:extLst>
          </p:cNvPr>
          <p:cNvSpPr>
            <a:spLocks noGrp="1"/>
          </p:cNvSpPr>
          <p:nvPr>
            <p:ph type="title"/>
          </p:nvPr>
        </p:nvSpPr>
        <p:spPr>
          <a:xfrm>
            <a:off x="822960" y="1072203"/>
            <a:ext cx="7543800" cy="375597"/>
          </a:xfrm>
        </p:spPr>
        <p:txBody>
          <a:bodyPr>
            <a:normAutofit fontScale="90000"/>
          </a:bodyPr>
          <a:lstStyle/>
          <a:p>
            <a:r>
              <a:rPr lang="en-IN" dirty="0"/>
              <a:t>CLUSTERING</a:t>
            </a:r>
          </a:p>
        </p:txBody>
      </p:sp>
      <p:sp>
        <p:nvSpPr>
          <p:cNvPr id="3" name="Content Placeholder 2">
            <a:extLst>
              <a:ext uri="{FF2B5EF4-FFF2-40B4-BE49-F238E27FC236}">
                <a16:creationId xmlns:a16="http://schemas.microsoft.com/office/drawing/2014/main" id="{683C064C-5569-43A2-A4FD-8FA51D8D830F}"/>
              </a:ext>
            </a:extLst>
          </p:cNvPr>
          <p:cNvSpPr>
            <a:spLocks noGrp="1"/>
          </p:cNvSpPr>
          <p:nvPr>
            <p:ph idx="1"/>
          </p:nvPr>
        </p:nvSpPr>
        <p:spPr>
          <a:xfrm>
            <a:off x="822960" y="1676400"/>
            <a:ext cx="7543800" cy="3582671"/>
          </a:xfrm>
        </p:spPr>
        <p:txBody>
          <a:bodyPr>
            <a:normAutofit fontScale="92500" lnSpcReduction="10000"/>
          </a:bodyPr>
          <a:lstStyle/>
          <a:p>
            <a:pPr>
              <a:buFont typeface="Wingdings" panose="05000000000000000000" pitchFamily="2" charset="2"/>
              <a:buChar char="q"/>
            </a:pPr>
            <a:r>
              <a:rPr lang="en-US" sz="1800" dirty="0"/>
              <a:t>Cluster analysis or clustering is the task of grouping a set of objects in such a way that objects in the same group (called a cluster) are more similar (in some sense) to each other than to those in other groups (clusters). It is a main task of exploratory data mining, and a common technique for statistical data analysis, used in many fields, including pattern recognition, image analysis, information retrieval, bioinformatics, data compression, computer graphics and machine learning.</a:t>
            </a:r>
          </a:p>
          <a:p>
            <a:pPr>
              <a:buFont typeface="Wingdings" panose="05000000000000000000" pitchFamily="2" charset="2"/>
              <a:buChar char="q"/>
            </a:pPr>
            <a:r>
              <a:rPr lang="en-US" sz="1800" dirty="0"/>
              <a:t>To solve our clustering problem regards to Turkiye student dataset we are using k-means and hierarchical clustering algorithms.</a:t>
            </a:r>
          </a:p>
          <a:p>
            <a:pPr>
              <a:buFont typeface="Wingdings" panose="05000000000000000000" pitchFamily="2" charset="2"/>
              <a:buChar char="q"/>
            </a:pPr>
            <a:r>
              <a:rPr lang="en-US" sz="1800" dirty="0"/>
              <a:t>Clustering is used for many applications like Biology, computational biology and bioinformatics, Business and marketing, Customer segmentation, World Wide Web etc.</a:t>
            </a:r>
          </a:p>
          <a:p>
            <a:pPr>
              <a:buFont typeface="Wingdings" panose="05000000000000000000" pitchFamily="2" charset="2"/>
              <a:buChar char="q"/>
            </a:pPr>
            <a:r>
              <a:rPr lang="en-US" sz="1800" dirty="0"/>
              <a:t>We are using clustering algorithms for Turkiye Student Dataset to divide the different behaviors of students into clusters.</a:t>
            </a: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pic>
        <p:nvPicPr>
          <p:cNvPr id="5" name="Picture 4">
            <a:extLst>
              <a:ext uri="{FF2B5EF4-FFF2-40B4-BE49-F238E27FC236}">
                <a16:creationId xmlns:a16="http://schemas.microsoft.com/office/drawing/2014/main" id="{748BB9E9-40FE-41AA-881F-7B696DEED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4948746"/>
            <a:ext cx="3239609" cy="15514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50470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Importing the libraries</a:t>
            </a:r>
            <a:br>
              <a:rPr lang="en-US" dirty="0"/>
            </a:br>
            <a:endParaRPr lang="en-US" dirty="0"/>
          </a:p>
        </p:txBody>
      </p:sp>
      <p:pic>
        <p:nvPicPr>
          <p:cNvPr id="5" name="Content Placeholder 4" descr="ppt1.png"/>
          <p:cNvPicPr>
            <a:picLocks noGrp="1" noChangeAspect="1"/>
          </p:cNvPicPr>
          <p:nvPr>
            <p:ph idx="1"/>
          </p:nvPr>
        </p:nvPicPr>
        <p:blipFill>
          <a:blip r:embed="rId2"/>
          <a:stretch>
            <a:fillRect/>
          </a:stretch>
        </p:blipFill>
        <p:spPr>
          <a:xfrm>
            <a:off x="152400" y="1752600"/>
            <a:ext cx="9036424" cy="41148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Importing the dataset</a:t>
            </a:r>
            <a:br>
              <a:rPr lang="en-US" dirty="0"/>
            </a:br>
            <a:endParaRPr lang="en-US" dirty="0"/>
          </a:p>
        </p:txBody>
      </p:sp>
      <p:pic>
        <p:nvPicPr>
          <p:cNvPr id="4" name="Content Placeholder 3" descr="ppt2.png"/>
          <p:cNvPicPr>
            <a:picLocks noGrp="1" noChangeAspect="1"/>
          </p:cNvPicPr>
          <p:nvPr>
            <p:ph idx="1"/>
          </p:nvPr>
        </p:nvPicPr>
        <p:blipFill>
          <a:blip r:embed="rId2"/>
          <a:stretch>
            <a:fillRect/>
          </a:stretch>
        </p:blipFill>
        <p:spPr>
          <a:xfrm>
            <a:off x="1295400" y="2590800"/>
            <a:ext cx="6705600" cy="13716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Visualizing the dataset</a:t>
            </a:r>
            <a:br>
              <a:rPr lang="en-US" dirty="0"/>
            </a:br>
            <a:endParaRPr lang="en-US" dirty="0"/>
          </a:p>
        </p:txBody>
      </p:sp>
      <p:pic>
        <p:nvPicPr>
          <p:cNvPr id="4" name="Content Placeholder 3" descr="ppt3.png"/>
          <p:cNvPicPr>
            <a:picLocks noGrp="1" noChangeAspect="1"/>
          </p:cNvPicPr>
          <p:nvPr>
            <p:ph idx="1"/>
          </p:nvPr>
        </p:nvPicPr>
        <p:blipFill>
          <a:blip r:embed="rId2"/>
          <a:stretch>
            <a:fillRect/>
          </a:stretch>
        </p:blipFill>
        <p:spPr>
          <a:xfrm>
            <a:off x="152400" y="3731855"/>
            <a:ext cx="8763000" cy="2973745"/>
          </a:xfrm>
        </p:spPr>
      </p:pic>
      <p:pic>
        <p:nvPicPr>
          <p:cNvPr id="5" name="Picture 4" descr="Annotation 2020-08-06 190029.png"/>
          <p:cNvPicPr>
            <a:picLocks noChangeAspect="1"/>
          </p:cNvPicPr>
          <p:nvPr/>
        </p:nvPicPr>
        <p:blipFill>
          <a:blip r:embed="rId3"/>
          <a:stretch>
            <a:fillRect/>
          </a:stretch>
        </p:blipFill>
        <p:spPr>
          <a:xfrm>
            <a:off x="228600" y="988655"/>
            <a:ext cx="8686800" cy="2743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731519"/>
            <a:ext cx="7543801" cy="5137575"/>
          </a:xfrm>
        </p:spPr>
        <p:txBody>
          <a:bodyPr>
            <a:normAutofit/>
          </a:bodyPr>
          <a:lstStyle/>
          <a:p>
            <a:r>
              <a:rPr lang="en-US" sz="2400" dirty="0"/>
              <a:t>The number of responses of some classes is clearly much lower compared to the rest. Doing a little bit more analysis, we could see that the 3rd instructor taught 7 classes: class no 3, 4, 5, 8, 9, 12, and 13.</a:t>
            </a:r>
          </a:p>
          <a:p>
            <a:r>
              <a:rPr lang="en-US" sz="2400" dirty="0"/>
              <a:t>Let's plot the boxplot on questions’ columns.</a:t>
            </a:r>
          </a:p>
          <a:p>
            <a:pPr>
              <a:buNone/>
            </a:pPr>
            <a:endParaRPr lang="en-US" sz="2400" dirty="0"/>
          </a:p>
        </p:txBody>
      </p:sp>
      <p:pic>
        <p:nvPicPr>
          <p:cNvPr id="4" name="image23.png"/>
          <p:cNvPicPr/>
          <p:nvPr/>
        </p:nvPicPr>
        <p:blipFill>
          <a:blip r:embed="rId2"/>
          <a:srcRect/>
          <a:stretch>
            <a:fillRect/>
          </a:stretch>
        </p:blipFill>
        <p:spPr>
          <a:xfrm>
            <a:off x="609600" y="2819400"/>
            <a:ext cx="8305800" cy="2959100"/>
          </a:xfrm>
          <a:prstGeom prst="rect">
            <a:avLst/>
          </a:prstGeo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Preparation</a:t>
            </a:r>
            <a:br>
              <a:rPr lang="en-US" dirty="0"/>
            </a:br>
            <a:r>
              <a:rPr lang="en-US" dirty="0"/>
              <a:t>Scaling the whole dataset</a:t>
            </a:r>
            <a:r>
              <a:rPr lang="en-US" b="1" dirty="0"/>
              <a:t> </a:t>
            </a:r>
            <a:endParaRPr lang="en-US" dirty="0"/>
          </a:p>
        </p:txBody>
      </p:sp>
      <p:pic>
        <p:nvPicPr>
          <p:cNvPr id="6" name="Content Placeholder 5" descr="2020-08-06 191109.png"/>
          <p:cNvPicPr>
            <a:picLocks noGrp="1" noChangeAspect="1"/>
          </p:cNvPicPr>
          <p:nvPr>
            <p:ph idx="1"/>
          </p:nvPr>
        </p:nvPicPr>
        <p:blipFill>
          <a:blip r:embed="rId2"/>
          <a:stretch>
            <a:fillRect/>
          </a:stretch>
        </p:blipFill>
        <p:spPr>
          <a:xfrm>
            <a:off x="1807896" y="1846263"/>
            <a:ext cx="5572657" cy="4022725"/>
          </a:xfr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58</TotalTime>
  <Words>763</Words>
  <Application>Microsoft Office PowerPoint</Application>
  <PresentationFormat>On-screen Show (4:3)</PresentationFormat>
  <Paragraphs>44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-apple-system</vt:lpstr>
      <vt:lpstr>Calibri</vt:lpstr>
      <vt:lpstr>Calibri Light</vt:lpstr>
      <vt:lpstr>Wingdings</vt:lpstr>
      <vt:lpstr>Retrospect</vt:lpstr>
      <vt:lpstr>TURKIYE STUDENTS EVALUATION DATASET</vt:lpstr>
      <vt:lpstr>PROBLEM STATEMENT</vt:lpstr>
      <vt:lpstr>OUR APPROACH:</vt:lpstr>
      <vt:lpstr>CLUSTERING</vt:lpstr>
      <vt:lpstr>Importing the libraries </vt:lpstr>
      <vt:lpstr>Importing the dataset </vt:lpstr>
      <vt:lpstr>Visualizing the dataset </vt:lpstr>
      <vt:lpstr>PowerPoint Presentation</vt:lpstr>
      <vt:lpstr>Data Preparation Scaling the whole dataset </vt:lpstr>
      <vt:lpstr>Training Models: K-Means</vt:lpstr>
      <vt:lpstr>Elbow Method</vt:lpstr>
      <vt:lpstr> Let’s train the K-Means with 3 clusters:  </vt:lpstr>
      <vt:lpstr>Visualizing the result by scatter plot:</vt:lpstr>
      <vt:lpstr>PowerPoint Presentation</vt:lpstr>
      <vt:lpstr>Training Models: Agglomerative Clustering (Hierarchical clustering)</vt:lpstr>
      <vt:lpstr>Visualize the result by scatter plot :</vt:lpstr>
      <vt:lpstr>Dendogram from Hierarchical Clustering:</vt:lpstr>
      <vt:lpstr>  Let’s fit the model with the best k we found earlier </vt:lpstr>
      <vt:lpstr>Let’s compare the number of students in each cluster and check the difference: Kmeans:</vt:lpstr>
      <vt:lpstr>Agglomerative Clustering:</vt:lpstr>
      <vt:lpstr>Cross validate by classification accuracy </vt:lpstr>
      <vt:lpstr>  Let us cross validation the dataset by appending clusters group to original data and apply logistic regression to find accuracy. </vt:lpstr>
      <vt:lpstr>Hierarchical clustering</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on Turkiye Student Evaluation Data Set</dc:title>
  <dc:creator>sumanth</dc:creator>
  <cp:lastModifiedBy>Chirasmayee Bhavaraju</cp:lastModifiedBy>
  <cp:revision>7</cp:revision>
  <dcterms:created xsi:type="dcterms:W3CDTF">2020-08-07T12:54:10Z</dcterms:created>
  <dcterms:modified xsi:type="dcterms:W3CDTF">2020-08-07T13:59:24Z</dcterms:modified>
</cp:coreProperties>
</file>