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sz="1050">
                <a:solidFill>
                  <a:schemeClr val="accent2"/>
                </a:solidFill>
                <a:highlight>
                  <a:srgbClr val="FFFFFF"/>
                </a:highlight>
              </a:rPr>
              <a:t>Turning off the ARR Affinity will disable the process of creating the cookie ARRAffinity cookie. So, when the cookie is disabled, the requests might be sent to any of the available servers. So, there is no guarantee that the Sessions will be maintained properly. Sessions will work ONLY when the requests are being served from the Same server. If any of the requests are served by another server (instead of the one where the session is stored) then Sessions will be NULL.</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lvl="0">
              <a:spcBef>
                <a:spcPts val="0"/>
              </a:spcBef>
              <a:buNone/>
            </a:pPr>
            <a:r>
              <a:rPr lang="en"/>
              <a:t>Azure </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lvl="0">
              <a:spcBef>
                <a:spcPts val="0"/>
              </a:spcBef>
              <a:buNone/>
            </a:pPr>
            <a:r>
              <a:rPr lang="en"/>
              <a:t>			</a:t>
            </a:r>
          </a:p>
        </p:txBody>
      </p:sp>
      <p:sp>
        <p:nvSpPr>
          <p:cNvPr id="56" name="Shape 5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How many ?</a:t>
            </a:r>
          </a:p>
        </p:txBody>
      </p:sp>
      <p:sp>
        <p:nvSpPr>
          <p:cNvPr id="125" name="Shape 12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 </a:t>
            </a:r>
          </a:p>
        </p:txBody>
      </p:sp>
      <p:pic>
        <p:nvPicPr>
          <p:cNvPr id="126" name="Shape 126"/>
          <p:cNvPicPr preferRelativeResize="0"/>
          <p:nvPr/>
        </p:nvPicPr>
        <p:blipFill rotWithShape="1">
          <a:blip r:embed="rId3">
            <a:alphaModFix/>
          </a:blip>
          <a:srcRect b="43480" l="0" r="0" t="0"/>
          <a:stretch/>
        </p:blipFill>
        <p:spPr>
          <a:xfrm>
            <a:off x="1328650" y="1152487"/>
            <a:ext cx="5400675" cy="3687575"/>
          </a:xfrm>
          <a:prstGeom prst="rect">
            <a:avLst/>
          </a:prstGeom>
          <a:noFill/>
          <a:ln>
            <a:noFill/>
          </a:ln>
        </p:spPr>
      </p:pic>
      <p:sp>
        <p:nvSpPr>
          <p:cNvPr id="127" name="Shape 1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Advantages</a:t>
            </a:r>
          </a:p>
        </p:txBody>
      </p:sp>
      <p:sp>
        <p:nvSpPr>
          <p:cNvPr id="133" name="Shape 133"/>
          <p:cNvSpPr txBox="1"/>
          <p:nvPr>
            <p:ph idx="1" type="body"/>
          </p:nvPr>
        </p:nvSpPr>
        <p:spPr>
          <a:xfrm>
            <a:off x="311700" y="1132275"/>
            <a:ext cx="8520600" cy="3416400"/>
          </a:xfrm>
          <a:prstGeom prst="rect">
            <a:avLst/>
          </a:prstGeom>
        </p:spPr>
        <p:txBody>
          <a:bodyPr anchorCtr="0" anchor="t" bIns="91425" lIns="91425" rIns="91425" wrap="square" tIns="91425">
            <a:noAutofit/>
          </a:bodyPr>
          <a:lstStyle/>
          <a:p>
            <a:pPr lvl="0">
              <a:spcBef>
                <a:spcPts val="0"/>
              </a:spcBef>
              <a:buNone/>
            </a:pPr>
            <a:r>
              <a:rPr lang="en" sz="1500">
                <a:solidFill>
                  <a:srgbClr val="333333"/>
                </a:solidFill>
                <a:highlight>
                  <a:srgbClr val="FFFFFF"/>
                </a:highlight>
                <a:latin typeface="Georgia"/>
                <a:ea typeface="Georgia"/>
                <a:cs typeface="Georgia"/>
                <a:sym typeface="Georgia"/>
              </a:rPr>
              <a:t>Test it in pre-production </a:t>
            </a:r>
          </a:p>
          <a:p>
            <a:pPr lvl="0">
              <a:spcBef>
                <a:spcPts val="0"/>
              </a:spcBef>
              <a:buNone/>
            </a:pPr>
            <a:r>
              <a:rPr lang="en" sz="1500">
                <a:solidFill>
                  <a:srgbClr val="333333"/>
                </a:solidFill>
                <a:highlight>
                  <a:srgbClr val="FFFFFF"/>
                </a:highlight>
                <a:latin typeface="Georgia"/>
                <a:ea typeface="Georgia"/>
                <a:cs typeface="Georgia"/>
                <a:sym typeface="Georgia"/>
              </a:rPr>
              <a:t>Easily deploy </a:t>
            </a:r>
          </a:p>
          <a:p>
            <a:pPr lvl="0">
              <a:spcBef>
                <a:spcPts val="0"/>
              </a:spcBef>
              <a:buNone/>
            </a:pPr>
            <a:r>
              <a:rPr lang="en" sz="1500">
                <a:solidFill>
                  <a:srgbClr val="333333"/>
                </a:solidFill>
                <a:highlight>
                  <a:srgbClr val="FFFFFF"/>
                </a:highlight>
                <a:latin typeface="Georgia"/>
                <a:ea typeface="Georgia"/>
                <a:cs typeface="Georgia"/>
                <a:sym typeface="Georgia"/>
              </a:rPr>
              <a:t>Revert deployment </a:t>
            </a:r>
          </a:p>
        </p:txBody>
      </p:sp>
      <p:sp>
        <p:nvSpPr>
          <p:cNvPr id="134" name="Shape 1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anim calcmode="lin" valueType="num">
                                      <p:cBhvr additive="base">
                                        <p:cTn dur="1000"/>
                                        <p:tgtEl>
                                          <p:spTgt spid="133">
                                            <p:txEl>
                                              <p:pRg end="0" st="0"/>
                                            </p:txEl>
                                          </p:spTgt>
                                        </p:tgtEl>
                                        <p:attrNameLst>
                                          <p:attrName>ppt_w</p:attrName>
                                        </p:attrNameLst>
                                      </p:cBhvr>
                                      <p:tavLst>
                                        <p:tav fmla="" tm="0">
                                          <p:val>
                                            <p:strVal val="0"/>
                                          </p:val>
                                        </p:tav>
                                        <p:tav fmla="" tm="100000">
                                          <p:val>
                                            <p:strVal val="#ppt_w"/>
                                          </p:val>
                                        </p:tav>
                                      </p:tavLst>
                                    </p:anim>
                                    <p:anim calcmode="lin" valueType="num">
                                      <p:cBhvr additive="base">
                                        <p:cTn dur="1000"/>
                                        <p:tgtEl>
                                          <p:spTgt spid="133">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anim calcmode="lin" valueType="num">
                                      <p:cBhvr additive="base">
                                        <p:cTn dur="1000"/>
                                        <p:tgtEl>
                                          <p:spTgt spid="133">
                                            <p:txEl>
                                              <p:pRg end="1" st="1"/>
                                            </p:txEl>
                                          </p:spTgt>
                                        </p:tgtEl>
                                        <p:attrNameLst>
                                          <p:attrName>ppt_w</p:attrName>
                                        </p:attrNameLst>
                                      </p:cBhvr>
                                      <p:tavLst>
                                        <p:tav fmla="" tm="0">
                                          <p:val>
                                            <p:strVal val="0"/>
                                          </p:val>
                                        </p:tav>
                                        <p:tav fmla="" tm="100000">
                                          <p:val>
                                            <p:strVal val="#ppt_w"/>
                                          </p:val>
                                        </p:tav>
                                      </p:tavLst>
                                    </p:anim>
                                    <p:anim calcmode="lin" valueType="num">
                                      <p:cBhvr additive="base">
                                        <p:cTn dur="1000"/>
                                        <p:tgtEl>
                                          <p:spTgt spid="133">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3">
                                            <p:txEl>
                                              <p:pRg end="2" st="2"/>
                                            </p:txEl>
                                          </p:spTgt>
                                        </p:tgtEl>
                                        <p:attrNameLst>
                                          <p:attrName>style.visibility</p:attrName>
                                        </p:attrNameLst>
                                      </p:cBhvr>
                                      <p:to>
                                        <p:strVal val="visible"/>
                                      </p:to>
                                    </p:set>
                                    <p:anim calcmode="lin" valueType="num">
                                      <p:cBhvr additive="base">
                                        <p:cTn dur="1000"/>
                                        <p:tgtEl>
                                          <p:spTgt spid="133">
                                            <p:txEl>
                                              <p:pRg end="2" st="2"/>
                                            </p:txEl>
                                          </p:spTgt>
                                        </p:tgtEl>
                                        <p:attrNameLst>
                                          <p:attrName>ppt_w</p:attrName>
                                        </p:attrNameLst>
                                      </p:cBhvr>
                                      <p:tavLst>
                                        <p:tav fmla="" tm="0">
                                          <p:val>
                                            <p:strVal val="0"/>
                                          </p:val>
                                        </p:tav>
                                        <p:tav fmla="" tm="100000">
                                          <p:val>
                                            <p:strVal val="#ppt_w"/>
                                          </p:val>
                                        </p:tav>
                                      </p:tavLst>
                                    </p:anim>
                                    <p:anim calcmode="lin" valueType="num">
                                      <p:cBhvr additive="base">
                                        <p:cTn dur="1000"/>
                                        <p:tgtEl>
                                          <p:spTgt spid="133">
                                            <p:txEl>
                                              <p:pRg end="2" st="2"/>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69125"/>
            <a:ext cx="8520600" cy="572700"/>
          </a:xfrm>
          <a:prstGeom prst="rect">
            <a:avLst/>
          </a:prstGeom>
        </p:spPr>
        <p:txBody>
          <a:bodyPr anchorCtr="0" anchor="t" bIns="91425" lIns="91425" rIns="91425" wrap="square" tIns="91425">
            <a:noAutofit/>
          </a:bodyPr>
          <a:lstStyle/>
          <a:p>
            <a:pPr lvl="0">
              <a:spcBef>
                <a:spcPts val="0"/>
              </a:spcBef>
              <a:buNone/>
            </a:pPr>
            <a:r>
              <a:rPr lang="en"/>
              <a:t>Auto - swap</a:t>
            </a:r>
          </a:p>
        </p:txBody>
      </p:sp>
      <p:sp>
        <p:nvSpPr>
          <p:cNvPr id="140" name="Shape 14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  </a:t>
            </a:r>
          </a:p>
        </p:txBody>
      </p:sp>
      <p:pic>
        <p:nvPicPr>
          <p:cNvPr id="141" name="Shape 141"/>
          <p:cNvPicPr preferRelativeResize="0"/>
          <p:nvPr/>
        </p:nvPicPr>
        <p:blipFill>
          <a:blip r:embed="rId3">
            <a:alphaModFix/>
          </a:blip>
          <a:stretch>
            <a:fillRect/>
          </a:stretch>
        </p:blipFill>
        <p:spPr>
          <a:xfrm>
            <a:off x="390175" y="718888"/>
            <a:ext cx="8077200" cy="4283574"/>
          </a:xfrm>
          <a:prstGeom prst="rect">
            <a:avLst/>
          </a:prstGeom>
          <a:noFill/>
          <a:ln>
            <a:noFill/>
          </a:ln>
        </p:spPr>
      </p:pic>
      <p:sp>
        <p:nvSpPr>
          <p:cNvPr id="142" name="Shape 14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287850" y="111250"/>
            <a:ext cx="8520600" cy="572700"/>
          </a:xfrm>
          <a:prstGeom prst="rect">
            <a:avLst/>
          </a:prstGeom>
        </p:spPr>
        <p:txBody>
          <a:bodyPr anchorCtr="0" anchor="t" bIns="91425" lIns="91425" rIns="91425" wrap="square" tIns="91425">
            <a:noAutofit/>
          </a:bodyPr>
          <a:lstStyle/>
          <a:p>
            <a:pPr lvl="0">
              <a:spcBef>
                <a:spcPts val="0"/>
              </a:spcBef>
              <a:buNone/>
            </a:pPr>
            <a:r>
              <a:rPr lang="en"/>
              <a:t>Deployment Options</a:t>
            </a:r>
          </a:p>
        </p:txBody>
      </p:sp>
      <p:sp>
        <p:nvSpPr>
          <p:cNvPr id="148" name="Shape 14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    </a:t>
            </a:r>
          </a:p>
        </p:txBody>
      </p:sp>
      <p:pic>
        <p:nvPicPr>
          <p:cNvPr id="149" name="Shape 149"/>
          <p:cNvPicPr preferRelativeResize="0"/>
          <p:nvPr/>
        </p:nvPicPr>
        <p:blipFill>
          <a:blip r:embed="rId3">
            <a:alphaModFix/>
          </a:blip>
          <a:stretch>
            <a:fillRect/>
          </a:stretch>
        </p:blipFill>
        <p:spPr>
          <a:xfrm>
            <a:off x="334425" y="683950"/>
            <a:ext cx="8427450" cy="4248500"/>
          </a:xfrm>
          <a:prstGeom prst="rect">
            <a:avLst/>
          </a:prstGeom>
          <a:noFill/>
          <a:ln>
            <a:noFill/>
          </a:ln>
        </p:spPr>
      </p:pic>
      <p:sp>
        <p:nvSpPr>
          <p:cNvPr id="150" name="Shape 15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  </a:t>
            </a:r>
          </a:p>
        </p:txBody>
      </p:sp>
      <p:sp>
        <p:nvSpPr>
          <p:cNvPr id="156" name="Shape 15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  </a:t>
            </a:r>
          </a:p>
        </p:txBody>
      </p:sp>
      <p:pic>
        <p:nvPicPr>
          <p:cNvPr id="157" name="Shape 157"/>
          <p:cNvPicPr preferRelativeResize="0"/>
          <p:nvPr/>
        </p:nvPicPr>
        <p:blipFill>
          <a:blip r:embed="rId3">
            <a:alphaModFix/>
          </a:blip>
          <a:stretch>
            <a:fillRect/>
          </a:stretch>
        </p:blipFill>
        <p:spPr>
          <a:xfrm>
            <a:off x="1174175" y="408800"/>
            <a:ext cx="6526225" cy="4303125"/>
          </a:xfrm>
          <a:prstGeom prst="rect">
            <a:avLst/>
          </a:prstGeom>
          <a:noFill/>
          <a:ln>
            <a:noFill/>
          </a:ln>
        </p:spPr>
      </p:pic>
      <p:sp>
        <p:nvSpPr>
          <p:cNvPr id="158" name="Shape 15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Testing in Production</a:t>
            </a:r>
          </a:p>
        </p:txBody>
      </p:sp>
      <p:sp>
        <p:nvSpPr>
          <p:cNvPr id="164" name="Shape 16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  </a:t>
            </a:r>
          </a:p>
        </p:txBody>
      </p:sp>
      <p:pic>
        <p:nvPicPr>
          <p:cNvPr id="165" name="Shape 165"/>
          <p:cNvPicPr preferRelativeResize="0"/>
          <p:nvPr/>
        </p:nvPicPr>
        <p:blipFill>
          <a:blip r:embed="rId3">
            <a:alphaModFix/>
          </a:blip>
          <a:stretch>
            <a:fillRect/>
          </a:stretch>
        </p:blipFill>
        <p:spPr>
          <a:xfrm>
            <a:off x="653650" y="1152475"/>
            <a:ext cx="7446075" cy="3535625"/>
          </a:xfrm>
          <a:prstGeom prst="rect">
            <a:avLst/>
          </a:prstGeom>
          <a:noFill/>
          <a:ln>
            <a:noFill/>
          </a:ln>
        </p:spPr>
      </p:pic>
      <p:sp>
        <p:nvSpPr>
          <p:cNvPr id="166" name="Shape 16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pic>
        <p:nvPicPr>
          <p:cNvPr id="171" name="Shape 171"/>
          <p:cNvPicPr preferRelativeResize="0"/>
          <p:nvPr/>
        </p:nvPicPr>
        <p:blipFill>
          <a:blip r:embed="rId3">
            <a:alphaModFix/>
          </a:blip>
          <a:stretch>
            <a:fillRect/>
          </a:stretch>
        </p:blipFill>
        <p:spPr>
          <a:xfrm>
            <a:off x="2807650" y="504038"/>
            <a:ext cx="2544650" cy="4075725"/>
          </a:xfrm>
          <a:prstGeom prst="rect">
            <a:avLst/>
          </a:prstGeom>
          <a:noFill/>
          <a:ln>
            <a:noFill/>
          </a:ln>
        </p:spPr>
      </p:pic>
      <p:sp>
        <p:nvSpPr>
          <p:cNvPr id="172" name="Shape 17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pic>
        <p:nvPicPr>
          <p:cNvPr id="177" name="Shape 177"/>
          <p:cNvPicPr preferRelativeResize="0"/>
          <p:nvPr/>
        </p:nvPicPr>
        <p:blipFill>
          <a:blip r:embed="rId3">
            <a:alphaModFix/>
          </a:blip>
          <a:stretch>
            <a:fillRect/>
          </a:stretch>
        </p:blipFill>
        <p:spPr>
          <a:xfrm>
            <a:off x="863563" y="379450"/>
            <a:ext cx="7416876" cy="4314100"/>
          </a:xfrm>
          <a:prstGeom prst="rect">
            <a:avLst/>
          </a:prstGeom>
          <a:noFill/>
          <a:ln>
            <a:noFill/>
          </a:ln>
        </p:spPr>
      </p:pic>
      <p:sp>
        <p:nvSpPr>
          <p:cNvPr id="178" name="Shape 17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Scaling</a:t>
            </a:r>
          </a:p>
        </p:txBody>
      </p:sp>
      <p:sp>
        <p:nvSpPr>
          <p:cNvPr id="184" name="Shape 18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 </a:t>
            </a:r>
          </a:p>
        </p:txBody>
      </p:sp>
      <p:sp>
        <p:nvSpPr>
          <p:cNvPr id="185" name="Shape 18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186" name="Shape 186"/>
          <p:cNvPicPr preferRelativeResize="0"/>
          <p:nvPr/>
        </p:nvPicPr>
        <p:blipFill>
          <a:blip r:embed="rId3">
            <a:alphaModFix/>
          </a:blip>
          <a:stretch>
            <a:fillRect/>
          </a:stretch>
        </p:blipFill>
        <p:spPr>
          <a:xfrm>
            <a:off x="1512113" y="1340638"/>
            <a:ext cx="5953125" cy="2676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ARR Affinity</a:t>
            </a:r>
          </a:p>
        </p:txBody>
      </p:sp>
      <p:sp>
        <p:nvSpPr>
          <p:cNvPr id="192" name="Shape 19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   </a:t>
            </a:r>
          </a:p>
        </p:txBody>
      </p:sp>
      <p:sp>
        <p:nvSpPr>
          <p:cNvPr id="193" name="Shape 19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194" name="Shape 194"/>
          <p:cNvPicPr preferRelativeResize="0"/>
          <p:nvPr/>
        </p:nvPicPr>
        <p:blipFill>
          <a:blip r:embed="rId3">
            <a:alphaModFix/>
          </a:blip>
          <a:stretch>
            <a:fillRect/>
          </a:stretch>
        </p:blipFill>
        <p:spPr>
          <a:xfrm>
            <a:off x="996475" y="1232700"/>
            <a:ext cx="7011150" cy="3625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  </a:t>
            </a:r>
          </a:p>
        </p:txBody>
      </p:sp>
      <p:sp>
        <p:nvSpPr>
          <p:cNvPr id="62" name="Shape 6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  </a:t>
            </a:r>
          </a:p>
        </p:txBody>
      </p:sp>
      <p:pic>
        <p:nvPicPr>
          <p:cNvPr id="63" name="Shape 63"/>
          <p:cNvPicPr preferRelativeResize="0"/>
          <p:nvPr/>
        </p:nvPicPr>
        <p:blipFill>
          <a:blip r:embed="rId3">
            <a:alphaModFix/>
          </a:blip>
          <a:stretch>
            <a:fillRect/>
          </a:stretch>
        </p:blipFill>
        <p:spPr>
          <a:xfrm>
            <a:off x="1387575" y="862700"/>
            <a:ext cx="5943600" cy="3880075"/>
          </a:xfrm>
          <a:prstGeom prst="rect">
            <a:avLst/>
          </a:prstGeom>
          <a:noFill/>
          <a:ln>
            <a:noFill/>
          </a:ln>
        </p:spPr>
      </p:pic>
      <p:sp>
        <p:nvSpPr>
          <p:cNvPr id="64" name="Shape 6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  </a:t>
            </a:r>
          </a:p>
        </p:txBody>
      </p:sp>
      <p:sp>
        <p:nvSpPr>
          <p:cNvPr id="200" name="Shape 20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  </a:t>
            </a:r>
          </a:p>
        </p:txBody>
      </p:sp>
      <p:sp>
        <p:nvSpPr>
          <p:cNvPr id="201" name="Shape 20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202" name="Shape 202"/>
          <p:cNvPicPr preferRelativeResize="0"/>
          <p:nvPr/>
        </p:nvPicPr>
        <p:blipFill>
          <a:blip r:embed="rId3">
            <a:alphaModFix/>
          </a:blip>
          <a:stretch>
            <a:fillRect/>
          </a:stretch>
        </p:blipFill>
        <p:spPr>
          <a:xfrm>
            <a:off x="2535725" y="677826"/>
            <a:ext cx="3810000" cy="3699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Traffic Profile Routing Algorithms</a:t>
            </a:r>
          </a:p>
        </p:txBody>
      </p:sp>
      <p:sp>
        <p:nvSpPr>
          <p:cNvPr id="208" name="Shape 20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214" name="Shape 214"/>
          <p:cNvPicPr preferRelativeResize="0"/>
          <p:nvPr/>
        </p:nvPicPr>
        <p:blipFill>
          <a:blip r:embed="rId3">
            <a:alphaModFix/>
          </a:blip>
          <a:stretch>
            <a:fillRect/>
          </a:stretch>
        </p:blipFill>
        <p:spPr>
          <a:xfrm>
            <a:off x="1202575" y="218125"/>
            <a:ext cx="6290310" cy="4838700"/>
          </a:xfrm>
          <a:prstGeom prst="rect">
            <a:avLst/>
          </a:prstGeom>
          <a:noFill/>
          <a:ln>
            <a:noFill/>
          </a:ln>
        </p:spPr>
      </p:pic>
      <p:sp>
        <p:nvSpPr>
          <p:cNvPr id="215" name="Shape 215"/>
          <p:cNvSpPr txBox="1"/>
          <p:nvPr/>
        </p:nvSpPr>
        <p:spPr>
          <a:xfrm>
            <a:off x="149175" y="391375"/>
            <a:ext cx="811500" cy="549000"/>
          </a:xfrm>
          <a:prstGeom prst="rect">
            <a:avLst/>
          </a:prstGeom>
          <a:noFill/>
          <a:ln>
            <a:noFill/>
          </a:ln>
        </p:spPr>
        <p:txBody>
          <a:bodyPr anchorCtr="0" anchor="t" bIns="91425" lIns="91425" rIns="91425" wrap="square" tIns="91425">
            <a:noAutofit/>
          </a:bodyPr>
          <a:lstStyle/>
          <a:p>
            <a:pPr lvl="0">
              <a:spcBef>
                <a:spcPts val="0"/>
              </a:spcBef>
              <a:buNone/>
            </a:pPr>
            <a:r>
              <a:rPr lang="en"/>
              <a:t>Priority</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221" name="Shape 221"/>
          <p:cNvPicPr preferRelativeResize="0"/>
          <p:nvPr/>
        </p:nvPicPr>
        <p:blipFill>
          <a:blip r:embed="rId3">
            <a:alphaModFix/>
          </a:blip>
          <a:stretch>
            <a:fillRect/>
          </a:stretch>
        </p:blipFill>
        <p:spPr>
          <a:xfrm>
            <a:off x="1477050" y="152400"/>
            <a:ext cx="6290310" cy="4838700"/>
          </a:xfrm>
          <a:prstGeom prst="rect">
            <a:avLst/>
          </a:prstGeom>
          <a:noFill/>
          <a:ln>
            <a:noFill/>
          </a:ln>
        </p:spPr>
      </p:pic>
      <p:sp>
        <p:nvSpPr>
          <p:cNvPr id="222" name="Shape 222"/>
          <p:cNvSpPr txBox="1"/>
          <p:nvPr/>
        </p:nvSpPr>
        <p:spPr>
          <a:xfrm>
            <a:off x="250600" y="462975"/>
            <a:ext cx="1575300" cy="918900"/>
          </a:xfrm>
          <a:prstGeom prst="rect">
            <a:avLst/>
          </a:prstGeom>
          <a:noFill/>
          <a:ln>
            <a:noFill/>
          </a:ln>
        </p:spPr>
        <p:txBody>
          <a:bodyPr anchorCtr="0" anchor="t" bIns="91425" lIns="91425" rIns="91425" wrap="square" tIns="91425">
            <a:noAutofit/>
          </a:bodyPr>
          <a:lstStyle/>
          <a:p>
            <a:pPr lvl="0">
              <a:spcBef>
                <a:spcPts val="0"/>
              </a:spcBef>
              <a:buNone/>
            </a:pPr>
            <a:r>
              <a:rPr lang="en"/>
              <a:t>Weighted</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228" name="Shape 228"/>
          <p:cNvPicPr preferRelativeResize="0"/>
          <p:nvPr/>
        </p:nvPicPr>
        <p:blipFill>
          <a:blip r:embed="rId3">
            <a:alphaModFix/>
          </a:blip>
          <a:stretch>
            <a:fillRect/>
          </a:stretch>
        </p:blipFill>
        <p:spPr>
          <a:xfrm>
            <a:off x="1799275" y="152400"/>
            <a:ext cx="6739401" cy="4838700"/>
          </a:xfrm>
          <a:prstGeom prst="rect">
            <a:avLst/>
          </a:prstGeom>
          <a:noFill/>
          <a:ln>
            <a:noFill/>
          </a:ln>
        </p:spPr>
      </p:pic>
      <p:sp>
        <p:nvSpPr>
          <p:cNvPr id="229" name="Shape 229"/>
          <p:cNvSpPr txBox="1"/>
          <p:nvPr/>
        </p:nvSpPr>
        <p:spPr>
          <a:xfrm>
            <a:off x="346075" y="779225"/>
            <a:ext cx="1658700" cy="751800"/>
          </a:xfrm>
          <a:prstGeom prst="rect">
            <a:avLst/>
          </a:prstGeom>
          <a:noFill/>
          <a:ln>
            <a:noFill/>
          </a:ln>
        </p:spPr>
        <p:txBody>
          <a:bodyPr anchorCtr="0" anchor="t" bIns="91425" lIns="91425" rIns="91425" wrap="square" tIns="91425">
            <a:noAutofit/>
          </a:bodyPr>
          <a:lstStyle/>
          <a:p>
            <a:pPr lvl="0">
              <a:spcBef>
                <a:spcPts val="0"/>
              </a:spcBef>
              <a:buNone/>
            </a:pPr>
            <a:r>
              <a:rPr lang="en"/>
              <a:t>Performance</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235" name="Shape 235"/>
          <p:cNvPicPr preferRelativeResize="0"/>
          <p:nvPr/>
        </p:nvPicPr>
        <p:blipFill>
          <a:blip r:embed="rId3">
            <a:alphaModFix/>
          </a:blip>
          <a:stretch>
            <a:fillRect/>
          </a:stretch>
        </p:blipFill>
        <p:spPr>
          <a:xfrm>
            <a:off x="1754275" y="218125"/>
            <a:ext cx="6651624" cy="4838699"/>
          </a:xfrm>
          <a:prstGeom prst="rect">
            <a:avLst/>
          </a:prstGeom>
          <a:noFill/>
          <a:ln>
            <a:noFill/>
          </a:ln>
        </p:spPr>
      </p:pic>
      <p:sp>
        <p:nvSpPr>
          <p:cNvPr id="236" name="Shape 236"/>
          <p:cNvSpPr txBox="1"/>
          <p:nvPr/>
        </p:nvSpPr>
        <p:spPr>
          <a:xfrm>
            <a:off x="274475" y="785200"/>
            <a:ext cx="1796100" cy="310200"/>
          </a:xfrm>
          <a:prstGeom prst="rect">
            <a:avLst/>
          </a:prstGeom>
          <a:noFill/>
          <a:ln>
            <a:noFill/>
          </a:ln>
        </p:spPr>
        <p:txBody>
          <a:bodyPr anchorCtr="0" anchor="t" bIns="91425" lIns="91425" rIns="91425" wrap="square" tIns="91425">
            <a:noAutofit/>
          </a:bodyPr>
          <a:lstStyle/>
          <a:p>
            <a:pPr lvl="0">
              <a:spcBef>
                <a:spcPts val="0"/>
              </a:spcBef>
              <a:buNone/>
            </a:pPr>
            <a:r>
              <a:rPr lang="en"/>
              <a:t>Geographic</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Deployment Slot</a:t>
            </a:r>
          </a:p>
        </p:txBody>
      </p:sp>
      <p:sp>
        <p:nvSpPr>
          <p:cNvPr id="70" name="Shape 7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23850" lvl="0" marL="457200" rtl="0">
              <a:spcBef>
                <a:spcPts val="0"/>
              </a:spcBef>
              <a:spcAft>
                <a:spcPts val="0"/>
              </a:spcAft>
              <a:buClr>
                <a:srgbClr val="333333"/>
              </a:buClr>
              <a:buSzPct val="100000"/>
              <a:buFont typeface="Georgia"/>
            </a:pPr>
            <a:r>
              <a:rPr lang="en" sz="1500">
                <a:solidFill>
                  <a:srgbClr val="333333"/>
                </a:solidFill>
                <a:highlight>
                  <a:srgbClr val="FFFFFF"/>
                </a:highlight>
                <a:latin typeface="Georgia"/>
                <a:ea typeface="Georgia"/>
                <a:cs typeface="Georgia"/>
                <a:sym typeface="Georgia"/>
              </a:rPr>
              <a:t>A deployment slot is another Web App that runs next to your original one.</a:t>
            </a:r>
          </a:p>
          <a:p>
            <a:pPr indent="-323850" lvl="0" marL="457200" rtl="0">
              <a:spcBef>
                <a:spcPts val="0"/>
              </a:spcBef>
              <a:spcAft>
                <a:spcPts val="0"/>
              </a:spcAft>
              <a:buClr>
                <a:srgbClr val="333333"/>
              </a:buClr>
              <a:buSzPct val="100000"/>
              <a:buFont typeface="Georgia"/>
            </a:pPr>
            <a:r>
              <a:rPr lang="en" sz="1500">
                <a:solidFill>
                  <a:srgbClr val="333333"/>
                </a:solidFill>
                <a:highlight>
                  <a:srgbClr val="FFFFFF"/>
                </a:highlight>
                <a:latin typeface="Georgia"/>
                <a:ea typeface="Georgia"/>
                <a:cs typeface="Georgia"/>
                <a:sym typeface="Georgia"/>
              </a:rPr>
              <a:t>Each deployment slot  is a full-fledged web app instance.</a:t>
            </a:r>
          </a:p>
          <a:p>
            <a:pPr indent="-323850" lvl="0" marL="457200">
              <a:spcBef>
                <a:spcPts val="0"/>
              </a:spcBef>
              <a:buClr>
                <a:srgbClr val="333333"/>
              </a:buClr>
              <a:buSzPct val="100000"/>
              <a:buFont typeface="Georgia"/>
            </a:pPr>
            <a:r>
              <a:rPr lang="en" sz="1500">
                <a:solidFill>
                  <a:srgbClr val="333333"/>
                </a:solidFill>
                <a:highlight>
                  <a:srgbClr val="FFFFFF"/>
                </a:highlight>
                <a:latin typeface="Georgia"/>
                <a:ea typeface="Georgia"/>
                <a:cs typeface="Georgia"/>
                <a:sym typeface="Georgia"/>
              </a:rPr>
              <a:t>The original app service deployment slot is called production slot</a:t>
            </a:r>
          </a:p>
          <a:p>
            <a:pPr lvl="0">
              <a:spcBef>
                <a:spcPts val="0"/>
              </a:spcBef>
              <a:buNone/>
            </a:pPr>
            <a:r>
              <a:t/>
            </a:r>
            <a:endParaRPr/>
          </a:p>
        </p:txBody>
      </p:sp>
      <p:sp>
        <p:nvSpPr>
          <p:cNvPr id="71" name="Shape 7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 </a:t>
            </a:r>
          </a:p>
        </p:txBody>
      </p:sp>
      <p:sp>
        <p:nvSpPr>
          <p:cNvPr id="77" name="Shape 7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 </a:t>
            </a:r>
          </a:p>
        </p:txBody>
      </p:sp>
      <p:pic>
        <p:nvPicPr>
          <p:cNvPr id="78" name="Shape 78"/>
          <p:cNvPicPr preferRelativeResize="0"/>
          <p:nvPr/>
        </p:nvPicPr>
        <p:blipFill>
          <a:blip r:embed="rId3">
            <a:alphaModFix/>
          </a:blip>
          <a:stretch>
            <a:fillRect/>
          </a:stretch>
        </p:blipFill>
        <p:spPr>
          <a:xfrm>
            <a:off x="1779600" y="653350"/>
            <a:ext cx="5238750" cy="3562350"/>
          </a:xfrm>
          <a:prstGeom prst="rect">
            <a:avLst/>
          </a:prstGeom>
          <a:noFill/>
          <a:ln>
            <a:noFill/>
          </a:ln>
        </p:spPr>
      </p:pic>
      <p:sp>
        <p:nvSpPr>
          <p:cNvPr id="79" name="Shape 7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Configuration Source</a:t>
            </a:r>
          </a:p>
        </p:txBody>
      </p:sp>
      <p:sp>
        <p:nvSpPr>
          <p:cNvPr id="85" name="Shape 85"/>
          <p:cNvSpPr txBox="1"/>
          <p:nvPr>
            <p:ph idx="1" type="body"/>
          </p:nvPr>
        </p:nvSpPr>
        <p:spPr>
          <a:xfrm>
            <a:off x="269950" y="1134575"/>
            <a:ext cx="4712400" cy="3654300"/>
          </a:xfrm>
          <a:prstGeom prst="rect">
            <a:avLst/>
          </a:prstGeom>
        </p:spPr>
        <p:txBody>
          <a:bodyPr anchorCtr="0" anchor="t" bIns="91425" lIns="91425" rIns="91425" wrap="square" tIns="91425">
            <a:noAutofit/>
          </a:bodyPr>
          <a:lstStyle/>
          <a:p>
            <a:pPr lvl="0" rtl="0">
              <a:spcBef>
                <a:spcPts val="0"/>
              </a:spcBef>
              <a:spcAft>
                <a:spcPts val="0"/>
              </a:spcAft>
              <a:buClr>
                <a:schemeClr val="dk1"/>
              </a:buClr>
              <a:buSzPct val="91666"/>
              <a:buFont typeface="Arial"/>
              <a:buNone/>
            </a:pPr>
            <a:r>
              <a:rPr lang="en" sz="1200">
                <a:solidFill>
                  <a:srgbClr val="222222"/>
                </a:solidFill>
                <a:highlight>
                  <a:srgbClr val="FFFFFF"/>
                </a:highlight>
              </a:rPr>
              <a:t>Configuration that are cloned</a:t>
            </a:r>
          </a:p>
          <a:p>
            <a:pPr indent="-304800" lvl="0" marL="825500" rtl="0">
              <a:spcBef>
                <a:spcPts val="1200"/>
              </a:spcBef>
              <a:spcAft>
                <a:spcPts val="0"/>
              </a:spcAft>
              <a:buClr>
                <a:srgbClr val="222222"/>
              </a:buClr>
              <a:buSzPct val="100000"/>
            </a:pPr>
            <a:r>
              <a:rPr lang="en" sz="1200">
                <a:solidFill>
                  <a:srgbClr val="222222"/>
                </a:solidFill>
                <a:highlight>
                  <a:srgbClr val="FFFFFF"/>
                </a:highlight>
              </a:rPr>
              <a:t>General settings - such as framework version, 32/64-bit, Web sockets</a:t>
            </a:r>
          </a:p>
          <a:p>
            <a:pPr indent="-304800" lvl="0" marL="825500" rtl="0">
              <a:spcBef>
                <a:spcPts val="0"/>
              </a:spcBef>
              <a:spcAft>
                <a:spcPts val="0"/>
              </a:spcAft>
              <a:buClr>
                <a:srgbClr val="222222"/>
              </a:buClr>
              <a:buSzPct val="100000"/>
            </a:pPr>
            <a:r>
              <a:rPr lang="en" sz="1200">
                <a:solidFill>
                  <a:srgbClr val="222222"/>
                </a:solidFill>
                <a:highlight>
                  <a:srgbClr val="FFFFFF"/>
                </a:highlight>
              </a:rPr>
              <a:t>App settings (can be configured to stick to a slot)</a:t>
            </a:r>
          </a:p>
          <a:p>
            <a:pPr indent="-304800" lvl="0" marL="825500" rtl="0">
              <a:spcBef>
                <a:spcPts val="0"/>
              </a:spcBef>
              <a:spcAft>
                <a:spcPts val="0"/>
              </a:spcAft>
              <a:buClr>
                <a:srgbClr val="222222"/>
              </a:buClr>
              <a:buSzPct val="100000"/>
            </a:pPr>
            <a:r>
              <a:rPr lang="en" sz="1200">
                <a:solidFill>
                  <a:srgbClr val="222222"/>
                </a:solidFill>
                <a:highlight>
                  <a:srgbClr val="FFFFFF"/>
                </a:highlight>
              </a:rPr>
              <a:t>Connection strings (can be configured to stick to a slot)</a:t>
            </a:r>
          </a:p>
          <a:p>
            <a:pPr indent="-304800" lvl="0" marL="825500" rtl="0">
              <a:spcBef>
                <a:spcPts val="0"/>
              </a:spcBef>
              <a:spcAft>
                <a:spcPts val="0"/>
              </a:spcAft>
              <a:buClr>
                <a:srgbClr val="222222"/>
              </a:buClr>
              <a:buSzPct val="100000"/>
            </a:pPr>
            <a:r>
              <a:rPr lang="en" sz="1200">
                <a:solidFill>
                  <a:srgbClr val="222222"/>
                </a:solidFill>
                <a:highlight>
                  <a:srgbClr val="FFFFFF"/>
                </a:highlight>
              </a:rPr>
              <a:t>Handler mappings</a:t>
            </a:r>
          </a:p>
          <a:p>
            <a:pPr indent="-304800" lvl="0" marL="825500" rtl="0">
              <a:spcBef>
                <a:spcPts val="0"/>
              </a:spcBef>
              <a:spcAft>
                <a:spcPts val="0"/>
              </a:spcAft>
              <a:buClr>
                <a:srgbClr val="222222"/>
              </a:buClr>
              <a:buSzPct val="100000"/>
            </a:pPr>
            <a:r>
              <a:rPr lang="en" sz="1200">
                <a:solidFill>
                  <a:srgbClr val="222222"/>
                </a:solidFill>
                <a:highlight>
                  <a:srgbClr val="FFFFFF"/>
                </a:highlight>
              </a:rPr>
              <a:t>Monitoring and diagnostic settings</a:t>
            </a:r>
          </a:p>
          <a:p>
            <a:pPr indent="-304800" lvl="0" marL="825500" rtl="0">
              <a:spcBef>
                <a:spcPts val="0"/>
              </a:spcBef>
              <a:spcAft>
                <a:spcPts val="1200"/>
              </a:spcAft>
              <a:buClr>
                <a:srgbClr val="222222"/>
              </a:buClr>
              <a:buSzPct val="100000"/>
            </a:pPr>
            <a:r>
              <a:rPr lang="en" sz="1200">
                <a:solidFill>
                  <a:srgbClr val="222222"/>
                </a:solidFill>
                <a:highlight>
                  <a:srgbClr val="FFFFFF"/>
                </a:highlight>
              </a:rPr>
              <a:t>WebJobs content</a:t>
            </a:r>
          </a:p>
          <a:p>
            <a:pPr lvl="0" rtl="0">
              <a:spcBef>
                <a:spcPts val="0"/>
              </a:spcBef>
              <a:spcAft>
                <a:spcPts val="0"/>
              </a:spcAft>
              <a:buClr>
                <a:schemeClr val="dk1"/>
              </a:buClr>
              <a:buSzPct val="91666"/>
              <a:buFont typeface="Arial"/>
              <a:buNone/>
            </a:pPr>
            <a:r>
              <a:rPr lang="en" sz="1200">
                <a:solidFill>
                  <a:srgbClr val="222222"/>
                </a:solidFill>
                <a:highlight>
                  <a:srgbClr val="FFFFFF"/>
                </a:highlight>
              </a:rPr>
              <a:t>Configuration that are not cloned:</a:t>
            </a:r>
          </a:p>
          <a:p>
            <a:pPr indent="-304800" lvl="0" marL="825500" rtl="0">
              <a:spcBef>
                <a:spcPts val="1200"/>
              </a:spcBef>
              <a:spcAft>
                <a:spcPts val="0"/>
              </a:spcAft>
              <a:buClr>
                <a:srgbClr val="222222"/>
              </a:buClr>
              <a:buSzPct val="100000"/>
            </a:pPr>
            <a:r>
              <a:rPr lang="en" sz="1200">
                <a:solidFill>
                  <a:srgbClr val="222222"/>
                </a:solidFill>
                <a:highlight>
                  <a:srgbClr val="FFFFFF"/>
                </a:highlight>
              </a:rPr>
              <a:t>Publishing endpoints</a:t>
            </a:r>
          </a:p>
          <a:p>
            <a:pPr indent="-304800" lvl="0" marL="825500" rtl="0">
              <a:spcBef>
                <a:spcPts val="0"/>
              </a:spcBef>
              <a:spcAft>
                <a:spcPts val="0"/>
              </a:spcAft>
              <a:buClr>
                <a:srgbClr val="222222"/>
              </a:buClr>
              <a:buSzPct val="100000"/>
            </a:pPr>
            <a:r>
              <a:rPr lang="en" sz="1200">
                <a:solidFill>
                  <a:srgbClr val="222222"/>
                </a:solidFill>
                <a:highlight>
                  <a:srgbClr val="FFFFFF"/>
                </a:highlight>
              </a:rPr>
              <a:t>Custom Domain Names</a:t>
            </a:r>
          </a:p>
          <a:p>
            <a:pPr indent="-304800" lvl="0" marL="825500" rtl="0">
              <a:spcBef>
                <a:spcPts val="0"/>
              </a:spcBef>
              <a:spcAft>
                <a:spcPts val="0"/>
              </a:spcAft>
              <a:buClr>
                <a:srgbClr val="222222"/>
              </a:buClr>
              <a:buSzPct val="100000"/>
            </a:pPr>
            <a:r>
              <a:rPr lang="en" sz="1200">
                <a:solidFill>
                  <a:srgbClr val="222222"/>
                </a:solidFill>
                <a:highlight>
                  <a:srgbClr val="FFFFFF"/>
                </a:highlight>
              </a:rPr>
              <a:t>SSL certificates and bindings</a:t>
            </a:r>
          </a:p>
          <a:p>
            <a:pPr indent="-304800" lvl="0" marL="825500" rtl="0">
              <a:spcBef>
                <a:spcPts val="0"/>
              </a:spcBef>
              <a:spcAft>
                <a:spcPts val="0"/>
              </a:spcAft>
              <a:buClr>
                <a:srgbClr val="222222"/>
              </a:buClr>
              <a:buSzPct val="100000"/>
            </a:pPr>
            <a:r>
              <a:rPr lang="en" sz="1200">
                <a:solidFill>
                  <a:srgbClr val="222222"/>
                </a:solidFill>
                <a:highlight>
                  <a:srgbClr val="FFFFFF"/>
                </a:highlight>
              </a:rPr>
              <a:t>Scale settings</a:t>
            </a:r>
          </a:p>
          <a:p>
            <a:pPr indent="-304800" lvl="0" marL="825500" rtl="0">
              <a:spcBef>
                <a:spcPts val="0"/>
              </a:spcBef>
              <a:spcAft>
                <a:spcPts val="1200"/>
              </a:spcAft>
              <a:buClr>
                <a:srgbClr val="222222"/>
              </a:buClr>
              <a:buSzPct val="100000"/>
            </a:pPr>
            <a:r>
              <a:rPr lang="en" sz="1200">
                <a:solidFill>
                  <a:srgbClr val="222222"/>
                </a:solidFill>
                <a:highlight>
                  <a:srgbClr val="FFFFFF"/>
                </a:highlight>
              </a:rPr>
              <a:t>WebJobs schedulers</a:t>
            </a:r>
          </a:p>
          <a:p>
            <a:pPr lvl="0">
              <a:spcBef>
                <a:spcPts val="0"/>
              </a:spcBef>
              <a:buNone/>
            </a:pPr>
            <a:r>
              <a:t/>
            </a:r>
            <a:endParaRPr/>
          </a:p>
        </p:txBody>
      </p:sp>
      <p:pic>
        <p:nvPicPr>
          <p:cNvPr id="86" name="Shape 86"/>
          <p:cNvPicPr preferRelativeResize="0"/>
          <p:nvPr/>
        </p:nvPicPr>
        <p:blipFill>
          <a:blip r:embed="rId3">
            <a:alphaModFix/>
          </a:blip>
          <a:stretch>
            <a:fillRect/>
          </a:stretch>
        </p:blipFill>
        <p:spPr>
          <a:xfrm>
            <a:off x="5506375" y="224950"/>
            <a:ext cx="3048000" cy="4610100"/>
          </a:xfrm>
          <a:prstGeom prst="rect">
            <a:avLst/>
          </a:prstGeom>
          <a:noFill/>
          <a:ln>
            <a:noFill/>
          </a:ln>
        </p:spPr>
      </p:pic>
      <p:sp>
        <p:nvSpPr>
          <p:cNvPr id="87" name="Shape 8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 </a:t>
            </a:r>
          </a:p>
        </p:txBody>
      </p:sp>
      <p:sp>
        <p:nvSpPr>
          <p:cNvPr id="93" name="Shape 93"/>
          <p:cNvSpPr txBox="1"/>
          <p:nvPr>
            <p:ph idx="1" type="body"/>
          </p:nvPr>
        </p:nvSpPr>
        <p:spPr>
          <a:xfrm>
            <a:off x="377325" y="1140525"/>
            <a:ext cx="8520600" cy="3416400"/>
          </a:xfrm>
          <a:prstGeom prst="rect">
            <a:avLst/>
          </a:prstGeom>
        </p:spPr>
        <p:txBody>
          <a:bodyPr anchorCtr="0" anchor="t" bIns="91425" lIns="91425" rIns="91425" wrap="square" tIns="91425">
            <a:noAutofit/>
          </a:bodyPr>
          <a:lstStyle/>
          <a:p>
            <a:pPr lvl="0">
              <a:spcBef>
                <a:spcPts val="0"/>
              </a:spcBef>
              <a:buNone/>
            </a:pPr>
            <a:r>
              <a:rPr lang="en"/>
              <a:t> </a:t>
            </a:r>
          </a:p>
        </p:txBody>
      </p:sp>
      <p:pic>
        <p:nvPicPr>
          <p:cNvPr id="94" name="Shape 94"/>
          <p:cNvPicPr preferRelativeResize="0"/>
          <p:nvPr/>
        </p:nvPicPr>
        <p:blipFill>
          <a:blip r:embed="rId3">
            <a:alphaModFix/>
          </a:blip>
          <a:stretch>
            <a:fillRect/>
          </a:stretch>
        </p:blipFill>
        <p:spPr>
          <a:xfrm>
            <a:off x="1121775" y="689725"/>
            <a:ext cx="6981324" cy="3842600"/>
          </a:xfrm>
          <a:prstGeom prst="rect">
            <a:avLst/>
          </a:prstGeom>
          <a:noFill/>
          <a:ln>
            <a:noFill/>
          </a:ln>
        </p:spPr>
      </p:pic>
      <p:sp>
        <p:nvSpPr>
          <p:cNvPr id="95" name="Shape 9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    </a:t>
            </a:r>
          </a:p>
        </p:txBody>
      </p:sp>
      <p:sp>
        <p:nvSpPr>
          <p:cNvPr id="101" name="Shape 10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102" name="Shape 102"/>
          <p:cNvPicPr preferRelativeResize="0"/>
          <p:nvPr/>
        </p:nvPicPr>
        <p:blipFill>
          <a:blip r:embed="rId3">
            <a:alphaModFix/>
          </a:blip>
          <a:stretch>
            <a:fillRect/>
          </a:stretch>
        </p:blipFill>
        <p:spPr>
          <a:xfrm>
            <a:off x="275113" y="582275"/>
            <a:ext cx="8593774" cy="4053575"/>
          </a:xfrm>
          <a:prstGeom prst="rect">
            <a:avLst/>
          </a:prstGeom>
          <a:noFill/>
          <a:ln>
            <a:noFill/>
          </a:ln>
        </p:spPr>
      </p:pic>
      <p:sp>
        <p:nvSpPr>
          <p:cNvPr id="103" name="Shape 10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 </a:t>
            </a:r>
          </a:p>
        </p:txBody>
      </p:sp>
      <p:sp>
        <p:nvSpPr>
          <p:cNvPr id="109" name="Shape 10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 </a:t>
            </a:r>
          </a:p>
        </p:txBody>
      </p:sp>
      <p:pic>
        <p:nvPicPr>
          <p:cNvPr id="110" name="Shape 110"/>
          <p:cNvPicPr preferRelativeResize="0"/>
          <p:nvPr/>
        </p:nvPicPr>
        <p:blipFill rotWithShape="1">
          <a:blip r:embed="rId3">
            <a:alphaModFix/>
          </a:blip>
          <a:srcRect b="-650" l="4720" r="-4720" t="650"/>
          <a:stretch/>
        </p:blipFill>
        <p:spPr>
          <a:xfrm>
            <a:off x="1021400" y="588275"/>
            <a:ext cx="7594851" cy="4106775"/>
          </a:xfrm>
          <a:prstGeom prst="rect">
            <a:avLst/>
          </a:prstGeom>
          <a:noFill/>
          <a:ln>
            <a:noFill/>
          </a:ln>
        </p:spPr>
      </p:pic>
      <p:sp>
        <p:nvSpPr>
          <p:cNvPr id="111" name="Shape 11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 </a:t>
            </a:r>
          </a:p>
        </p:txBody>
      </p:sp>
      <p:sp>
        <p:nvSpPr>
          <p:cNvPr id="117" name="Shape 11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118" name="Shape 118"/>
          <p:cNvPicPr preferRelativeResize="0"/>
          <p:nvPr/>
        </p:nvPicPr>
        <p:blipFill>
          <a:blip r:embed="rId3">
            <a:alphaModFix/>
          </a:blip>
          <a:stretch>
            <a:fillRect/>
          </a:stretch>
        </p:blipFill>
        <p:spPr>
          <a:xfrm>
            <a:off x="280450" y="558450"/>
            <a:ext cx="8551852" cy="4219275"/>
          </a:xfrm>
          <a:prstGeom prst="rect">
            <a:avLst/>
          </a:prstGeom>
          <a:noFill/>
          <a:ln>
            <a:noFill/>
          </a:ln>
        </p:spPr>
      </p:pic>
      <p:sp>
        <p:nvSpPr>
          <p:cNvPr id="119" name="Shape 1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