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4" name="Shape 2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9" name="Shape 2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5" name="Shape 1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4" name="Shape 14"/>
        <p:cNvGrpSpPr/>
        <p:nvPr/>
      </p:nvGrpSpPr>
      <p:grpSpPr>
        <a:xfrm>
          <a:off x="0" y="0"/>
          <a:ext cx="0" cy="0"/>
          <a:chOff x="0" y="0"/>
          <a:chExt cx="0" cy="0"/>
        </a:xfrm>
      </p:grpSpPr>
      <p:sp>
        <p:nvSpPr>
          <p:cNvPr id="15" name="Shape 15"/>
          <p:cNvSpPr/>
          <p:nvPr/>
        </p:nvSpPr>
        <p:spPr>
          <a:xfrm>
            <a:off x="1" y="6400800"/>
            <a:ext cx="12192000" cy="4572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1" y="6334316"/>
            <a:ext cx="12192000" cy="66484"/>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txBox="1"/>
          <p:nvPr>
            <p:ph type="ctr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ct val="25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8" name="Shape 18"/>
          <p:cNvSpPr txBox="1"/>
          <p:nvPr>
            <p:ph idx="1" type="subTitle"/>
          </p:nvPr>
        </p:nvSpPr>
        <p:spPr>
          <a:xfrm>
            <a:off x="1100051" y="4455621"/>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ct val="83333"/>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SzPct val="75000"/>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SzPct val="58333"/>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9pPr>
          </a:lstStyle>
          <a:p/>
        </p:txBody>
      </p:sp>
      <p:sp>
        <p:nvSpPr>
          <p:cNvPr id="19" name="Shape 19"/>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2" name="Shape 22"/>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3" name="Shape 83"/>
        <p:cNvGrpSpPr/>
        <p:nvPr/>
      </p:nvGrpSpPr>
      <p:grpSpPr>
        <a:xfrm>
          <a:off x="0" y="0"/>
          <a:ext cx="0" cy="0"/>
          <a:chOff x="0" y="0"/>
          <a:chExt cx="0" cy="0"/>
        </a:xfrm>
      </p:grpSpPr>
      <p:sp>
        <p:nvSpPr>
          <p:cNvPr id="84" name="Shape 84"/>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ct val="29166"/>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85" name="Shape 85"/>
          <p:cNvSpPr txBox="1"/>
          <p:nvPr>
            <p:ph idx="1" type="body"/>
          </p:nvPr>
        </p:nvSpPr>
        <p:spPr>
          <a:xfrm rot="5400000">
            <a:off x="4114800" y="-1171786"/>
            <a:ext cx="4023360" cy="100584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86" name="Shape 8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89" name="Shape 89"/>
        <p:cNvGrpSpPr/>
        <p:nvPr/>
      </p:nvGrpSpPr>
      <p:grpSpPr>
        <a:xfrm>
          <a:off x="0" y="0"/>
          <a:ext cx="0" cy="0"/>
          <a:chOff x="0" y="0"/>
          <a:chExt cx="0" cy="0"/>
        </a:xfrm>
      </p:grpSpPr>
      <p:sp>
        <p:nvSpPr>
          <p:cNvPr id="90" name="Shape 9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txBox="1"/>
          <p:nvPr>
            <p:ph type="title"/>
          </p:nvPr>
        </p:nvSpPr>
        <p:spPr>
          <a:xfrm rot="5400000">
            <a:off x="7159401" y="1977801"/>
            <a:ext cx="5759898" cy="26289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ct val="29166"/>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93" name="Shape 93"/>
          <p:cNvSpPr txBox="1"/>
          <p:nvPr>
            <p:ph idx="1" type="body"/>
          </p:nvPr>
        </p:nvSpPr>
        <p:spPr>
          <a:xfrm rot="5400000">
            <a:off x="1825401" y="-574899"/>
            <a:ext cx="5759898" cy="7734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4" name="Shape 9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ct val="29166"/>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5" name="Shape 25"/>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26" name="Shape 2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txBox="1"/>
          <p:nvPr>
            <p:ph type="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ct val="25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3" name="Shape 33"/>
          <p:cNvSpPr txBox="1"/>
          <p:nvPr>
            <p:ph idx="1" type="body"/>
          </p:nvPr>
        </p:nvSpPr>
        <p:spPr>
          <a:xfrm>
            <a:off x="1097280" y="4453128"/>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ct val="83333"/>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ct val="100000"/>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ct val="87500"/>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ct val="100000"/>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ct val="100000"/>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ct val="100000"/>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ct val="100000"/>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ct val="100000"/>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ct val="100000"/>
              <a:buFont typeface="Calibri"/>
              <a:buNone/>
              <a:defRPr b="0" i="0" sz="14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37" name="Shape 37"/>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ct val="29166"/>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0" name="Shape 40"/>
          <p:cNvSpPr txBox="1"/>
          <p:nvPr>
            <p:ph idx="1" type="body"/>
          </p:nvPr>
        </p:nvSpPr>
        <p:spPr>
          <a:xfrm>
            <a:off x="1097280" y="1845734"/>
            <a:ext cx="4937760" cy="4023359"/>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1" name="Shape 41"/>
          <p:cNvSpPr txBox="1"/>
          <p:nvPr>
            <p:ph idx="2" type="body"/>
          </p:nvPr>
        </p:nvSpPr>
        <p:spPr>
          <a:xfrm>
            <a:off x="6217920" y="1845735"/>
            <a:ext cx="493776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2" name="Shape 42"/>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ct val="29166"/>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7" name="Shape 47"/>
          <p:cNvSpPr txBox="1"/>
          <p:nvPr>
            <p:ph idx="1" type="body"/>
          </p:nvPr>
        </p:nvSpPr>
        <p:spPr>
          <a:xfrm>
            <a:off x="109728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ct val="100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ct val="90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ct val="77777"/>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9pPr>
          </a:lstStyle>
          <a:p/>
        </p:txBody>
      </p:sp>
      <p:sp>
        <p:nvSpPr>
          <p:cNvPr id="48" name="Shape 48"/>
          <p:cNvSpPr txBox="1"/>
          <p:nvPr>
            <p:ph idx="2" type="body"/>
          </p:nvPr>
        </p:nvSpPr>
        <p:spPr>
          <a:xfrm>
            <a:off x="1097280" y="2582335"/>
            <a:ext cx="4937760" cy="32867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9" name="Shape 49"/>
          <p:cNvSpPr txBox="1"/>
          <p:nvPr>
            <p:ph idx="3" type="body"/>
          </p:nvPr>
        </p:nvSpPr>
        <p:spPr>
          <a:xfrm>
            <a:off x="621792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ct val="100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ct val="90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ct val="77777"/>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ct val="87500"/>
              <a:buFont typeface="Calibri"/>
              <a:buNone/>
              <a:defRPr b="1" i="0" sz="1600" u="none" cap="none" strike="noStrike">
                <a:solidFill>
                  <a:srgbClr val="3F3F3F"/>
                </a:solidFill>
                <a:latin typeface="Calibri"/>
                <a:ea typeface="Calibri"/>
                <a:cs typeface="Calibri"/>
                <a:sym typeface="Calibri"/>
              </a:defRPr>
            </a:lvl9pPr>
          </a:lstStyle>
          <a:p/>
        </p:txBody>
      </p:sp>
      <p:sp>
        <p:nvSpPr>
          <p:cNvPr id="50" name="Shape 50"/>
          <p:cNvSpPr txBox="1"/>
          <p:nvPr>
            <p:ph idx="4" type="body"/>
          </p:nvPr>
        </p:nvSpPr>
        <p:spPr>
          <a:xfrm>
            <a:off x="6217920" y="2582334"/>
            <a:ext cx="4937760" cy="32867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1" name="Shape 51"/>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ct val="29166"/>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6" name="Shape 5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59" name="Shape 59"/>
        <p:cNvGrpSpPr/>
        <p:nvPr/>
      </p:nvGrpSpPr>
      <p:grpSpPr>
        <a:xfrm>
          <a:off x="0" y="0"/>
          <a:ext cx="0" cy="0"/>
          <a:chOff x="0" y="0"/>
          <a:chExt cx="0" cy="0"/>
        </a:xfrm>
      </p:grpSpPr>
      <p:sp>
        <p:nvSpPr>
          <p:cNvPr id="60" name="Shape 60"/>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65" name="Shape 65"/>
        <p:cNvGrpSpPr/>
        <p:nvPr/>
      </p:nvGrpSpPr>
      <p:grpSpPr>
        <a:xfrm>
          <a:off x="0" y="0"/>
          <a:ext cx="0" cy="0"/>
          <a:chOff x="0" y="0"/>
          <a:chExt cx="0" cy="0"/>
        </a:xfrm>
      </p:grpSpPr>
      <p:sp>
        <p:nvSpPr>
          <p:cNvPr id="66" name="Shape 66"/>
          <p:cNvSpPr/>
          <p:nvPr/>
        </p:nvSpPr>
        <p:spPr>
          <a:xfrm>
            <a:off x="16" y="0"/>
            <a:ext cx="4050791" cy="68580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4040071" y="0"/>
            <a:ext cx="64008" cy="68580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8" name="Shape 68"/>
          <p:cNvSpPr txBox="1"/>
          <p:nvPr>
            <p:ph type="title"/>
          </p:nvPr>
        </p:nvSpPr>
        <p:spPr>
          <a:xfrm>
            <a:off x="457200" y="594359"/>
            <a:ext cx="3200400" cy="22860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ct val="38888"/>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9" name="Shape 69"/>
          <p:cNvSpPr txBox="1"/>
          <p:nvPr>
            <p:ph idx="1" type="body"/>
          </p:nvPr>
        </p:nvSpPr>
        <p:spPr>
          <a:xfrm>
            <a:off x="4800600" y="731520"/>
            <a:ext cx="6492240" cy="52578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70" name="Shape 70"/>
          <p:cNvSpPr txBox="1"/>
          <p:nvPr>
            <p:ph idx="2" type="body"/>
          </p:nvPr>
        </p:nvSpPr>
        <p:spPr>
          <a:xfrm>
            <a:off x="457200" y="2926080"/>
            <a:ext cx="3200400" cy="3379124"/>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ct val="133333"/>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ct val="1500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ct val="140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9pPr>
          </a:lstStyle>
          <a:p/>
        </p:txBody>
      </p:sp>
      <p:sp>
        <p:nvSpPr>
          <p:cNvPr id="71" name="Shape 71"/>
          <p:cNvSpPr txBox="1"/>
          <p:nvPr>
            <p:ph idx="10" type="dt"/>
          </p:nvPr>
        </p:nvSpPr>
        <p:spPr>
          <a:xfrm>
            <a:off x="465512" y="6459785"/>
            <a:ext cx="2618510"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800600" y="6459785"/>
            <a:ext cx="4648200"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chemeClr val="dk2"/>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74" name="Shape 74"/>
        <p:cNvGrpSpPr/>
        <p:nvPr/>
      </p:nvGrpSpPr>
      <p:grpSpPr>
        <a:xfrm>
          <a:off x="0" y="0"/>
          <a:ext cx="0" cy="0"/>
          <a:chOff x="0" y="0"/>
          <a:chExt cx="0" cy="0"/>
        </a:xfrm>
      </p:grpSpPr>
      <p:sp>
        <p:nvSpPr>
          <p:cNvPr id="75" name="Shape 75"/>
          <p:cNvSpPr/>
          <p:nvPr/>
        </p:nvSpPr>
        <p:spPr>
          <a:xfrm>
            <a:off x="0" y="4953000"/>
            <a:ext cx="12188825" cy="19050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a:off x="15" y="4915076"/>
            <a:ext cx="12188825" cy="64008"/>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txBox="1"/>
          <p:nvPr>
            <p:ph type="title"/>
          </p:nvPr>
        </p:nvSpPr>
        <p:spPr>
          <a:xfrm>
            <a:off x="1097280" y="5074920"/>
            <a:ext cx="10113645" cy="8229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ct val="38888"/>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8" name="Shape 78"/>
          <p:cNvSpPr/>
          <p:nvPr>
            <p:ph idx="2" type="pic"/>
          </p:nvPr>
        </p:nvSpPr>
        <p:spPr>
          <a:xfrm>
            <a:off x="15" y="0"/>
            <a:ext cx="12191985" cy="4915076"/>
          </a:xfrm>
          <a:prstGeom prst="rect">
            <a:avLst/>
          </a:prstGeom>
          <a:solidFill>
            <a:srgbClr val="BECAD4"/>
          </a:solid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ct val="43750"/>
              <a:buFont typeface="Calibri"/>
              <a:buNone/>
              <a:defRPr b="0" i="0" sz="3200" u="none" cap="none" strike="noStrike">
                <a:solidFill>
                  <a:srgbClr val="3F3F3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ct val="50000"/>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ct val="58333"/>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ct val="70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Shape 79"/>
          <p:cNvSpPr txBox="1"/>
          <p:nvPr>
            <p:ph idx="1" type="body"/>
          </p:nvPr>
        </p:nvSpPr>
        <p:spPr>
          <a:xfrm>
            <a:off x="1097280" y="5907024"/>
            <a:ext cx="10113264" cy="59436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600"/>
              </a:spcAft>
              <a:buClr>
                <a:schemeClr val="accent1"/>
              </a:buClr>
              <a:buSzPct val="133333"/>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ct val="1500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ct val="140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ct val="155555"/>
              <a:buFont typeface="Calibri"/>
              <a:buNone/>
              <a:defRPr b="0" i="0" sz="900" u="none" cap="none" strike="noStrike">
                <a:solidFill>
                  <a:srgbClr val="3F3F3F"/>
                </a:solidFill>
                <a:latin typeface="Calibri"/>
                <a:ea typeface="Calibri"/>
                <a:cs typeface="Calibri"/>
                <a:sym typeface="Calibri"/>
              </a:defRPr>
            </a:lvl9pPr>
          </a:lstStyle>
          <a:p/>
        </p:txBody>
      </p:sp>
      <p:sp>
        <p:nvSpPr>
          <p:cNvPr id="80" name="Shape 8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 name="Shape 7"/>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 name="Shape 8"/>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ct val="29166"/>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9" name="Shape 9"/>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Shape 1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ct val="155555"/>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3" name="Shape 13"/>
          <p:cNvCxnSpPr/>
          <p:nvPr/>
        </p:nvCxnSpPr>
        <p:spPr>
          <a:xfrm>
            <a:off x="1193532" y="1737845"/>
            <a:ext cx="9966960"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1097280" y="758952"/>
            <a:ext cx="10058400" cy="3566160"/>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262626"/>
              </a:buClr>
              <a:buSzPct val="25000"/>
              <a:buFont typeface="Calibri"/>
              <a:buNone/>
            </a:pPr>
            <a:r>
              <a:rPr b="0" i="0" lang="en-US" sz="8000" u="none" cap="none" strike="noStrike">
                <a:solidFill>
                  <a:srgbClr val="262626"/>
                </a:solidFill>
                <a:latin typeface="Calibri"/>
                <a:ea typeface="Calibri"/>
                <a:cs typeface="Calibri"/>
                <a:sym typeface="Calibri"/>
              </a:rPr>
              <a:t>SOLID DESIGN PRINCIPLES</a:t>
            </a:r>
          </a:p>
        </p:txBody>
      </p:sp>
      <p:sp>
        <p:nvSpPr>
          <p:cNvPr id="102" name="Shape 102"/>
          <p:cNvSpPr txBox="1"/>
          <p:nvPr>
            <p:ph idx="1" type="subTitle"/>
          </p:nvPr>
        </p:nvSpPr>
        <p:spPr>
          <a:xfrm>
            <a:off x="1100051" y="4455621"/>
            <a:ext cx="10058400" cy="11430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SzPct val="25000"/>
              <a:buFont typeface="Calibri"/>
              <a:buNone/>
            </a:pPr>
            <a:r>
              <a:rPr b="0" i="0" lang="en-US" sz="2400" u="none" cap="none" strike="noStrike">
                <a:solidFill>
                  <a:schemeClr val="dk2"/>
                </a:solidFill>
                <a:latin typeface="Calibri"/>
                <a:ea typeface="Calibri"/>
                <a:cs typeface="Calibri"/>
                <a:sym typeface="Calibri"/>
              </a:rPr>
              <a:t>							BANDI ABHILASH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Design</a:t>
            </a:r>
          </a:p>
        </p:txBody>
      </p:sp>
      <p:sp>
        <p:nvSpPr>
          <p:cNvPr id="162" name="Shape 162"/>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What’s the reason why a design becomes rigid, fragile, immobile and viscous.</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Simply why a code rots/smells?</a:t>
            </a:r>
          </a:p>
          <a:p>
            <a:pPr indent="0" lvl="0" marL="0" marR="0" rtl="0" algn="l">
              <a:lnSpc>
                <a:spcPct val="90000"/>
              </a:lnSpc>
              <a:spcBef>
                <a:spcPts val="1400"/>
              </a:spcBef>
              <a:spcAft>
                <a:spcPts val="0"/>
              </a:spcAft>
              <a:buClr>
                <a:schemeClr val="accent1"/>
              </a:buClr>
              <a:buSzPct val="25000"/>
              <a:buFont typeface="Calibri"/>
              <a:buNone/>
            </a:pPr>
            <a:r>
              <a:rPr b="0" i="0" lang="en-US" sz="2000" u="none" cap="none" strike="noStrike">
                <a:solidFill>
                  <a:srgbClr val="3F3F3F"/>
                </a:solidFill>
                <a:latin typeface="Calibri"/>
                <a:ea typeface="Calibri"/>
                <a:cs typeface="Calibri"/>
                <a:sym typeface="Calibri"/>
              </a:rPr>
              <a:t>                 </a:t>
            </a:r>
          </a:p>
          <a:p>
            <a:pPr indent="0" lvl="0" marL="0" marR="0" rtl="0" algn="l">
              <a:lnSpc>
                <a:spcPct val="90000"/>
              </a:lnSpc>
              <a:spcBef>
                <a:spcPts val="1400"/>
              </a:spcBef>
              <a:spcAft>
                <a:spcPts val="0"/>
              </a:spcAft>
              <a:buClr>
                <a:schemeClr val="accent1"/>
              </a:buClr>
              <a:buSzPct val="25000"/>
              <a:buFont typeface="Calibri"/>
              <a:buNone/>
            </a:pPr>
            <a:r>
              <a:t/>
            </a:r>
            <a:endParaRPr b="0"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ct val="25000"/>
              <a:buFont typeface="Calibri"/>
              <a:buNone/>
            </a:pPr>
            <a:r>
              <a:t/>
            </a:r>
            <a:endParaRPr b="0"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ct val="25000"/>
              <a:buFont typeface="Calibri"/>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p:txBody>
      </p:sp>
      <p:sp>
        <p:nvSpPr>
          <p:cNvPr id="163" name="Shape 163"/>
          <p:cNvSpPr/>
          <p:nvPr/>
        </p:nvSpPr>
        <p:spPr>
          <a:xfrm>
            <a:off x="3822356" y="3616411"/>
            <a:ext cx="3583459" cy="1186249"/>
          </a:xfrm>
          <a:prstGeom prst="snip1Rect">
            <a:avLst>
              <a:gd fmla="val 16667" name="adj"/>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Improper dependencies between modules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ctrTitle"/>
          </p:nvPr>
        </p:nvSpPr>
        <p:spPr>
          <a:xfrm>
            <a:off x="1097280" y="758952"/>
            <a:ext cx="10058400" cy="3566160"/>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262626"/>
              </a:buClr>
              <a:buSzPct val="25000"/>
              <a:buFont typeface="Calibri"/>
              <a:buNone/>
            </a:pPr>
            <a:r>
              <a:rPr b="0" i="0" lang="en-US" sz="8000" u="none" cap="none" strike="noStrike">
                <a:solidFill>
                  <a:srgbClr val="262626"/>
                </a:solidFill>
                <a:latin typeface="Calibri"/>
                <a:ea typeface="Calibri"/>
                <a:cs typeface="Calibri"/>
                <a:sym typeface="Calibri"/>
              </a:rPr>
              <a:t>Lets see a Code Rot</a:t>
            </a:r>
          </a:p>
        </p:txBody>
      </p:sp>
      <p:sp>
        <p:nvSpPr>
          <p:cNvPr id="169" name="Shape 169"/>
          <p:cNvSpPr txBox="1"/>
          <p:nvPr>
            <p:ph idx="1" type="subTitle"/>
          </p:nvPr>
        </p:nvSpPr>
        <p:spPr>
          <a:xfrm>
            <a:off x="1100051" y="4455621"/>
            <a:ext cx="10058400" cy="11430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1"/>
              </a:buClr>
              <a:buSzPct val="25000"/>
              <a:buFont typeface="Calibri"/>
              <a:buNone/>
            </a:pPr>
            <a:r>
              <a:t/>
            </a:r>
            <a:endParaRPr b="0" i="0" sz="2400" u="none" cap="none" strike="noStrike">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Design</a:t>
            </a:r>
          </a:p>
        </p:txBody>
      </p:sp>
      <p:sp>
        <p:nvSpPr>
          <p:cNvPr id="175" name="Shape 175"/>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What are the characteristics of a good design?</a:t>
            </a:r>
          </a:p>
        </p:txBody>
      </p:sp>
      <p:sp>
        <p:nvSpPr>
          <p:cNvPr id="176" name="Shape 176"/>
          <p:cNvSpPr/>
          <p:nvPr/>
        </p:nvSpPr>
        <p:spPr>
          <a:xfrm>
            <a:off x="1804086" y="3270422"/>
            <a:ext cx="3196282" cy="1779373"/>
          </a:xfrm>
          <a:prstGeom prst="roundRect">
            <a:avLst>
              <a:gd fmla="val 16667" name="adj"/>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High Cohesion</a:t>
            </a:r>
          </a:p>
        </p:txBody>
      </p:sp>
      <p:sp>
        <p:nvSpPr>
          <p:cNvPr id="177" name="Shape 177"/>
          <p:cNvSpPr/>
          <p:nvPr/>
        </p:nvSpPr>
        <p:spPr>
          <a:xfrm>
            <a:off x="6396681" y="3270421"/>
            <a:ext cx="3196282" cy="1779373"/>
          </a:xfrm>
          <a:prstGeom prst="roundRect">
            <a:avLst>
              <a:gd fmla="val 16667" name="adj"/>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Low Coupling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Good Design</a:t>
            </a:r>
          </a:p>
        </p:txBody>
      </p:sp>
      <p:sp>
        <p:nvSpPr>
          <p:cNvPr id="183" name="Shape 183"/>
          <p:cNvSpPr txBox="1"/>
          <p:nvPr>
            <p:ph idx="1" type="body"/>
          </p:nvPr>
        </p:nvSpPr>
        <p:spPr>
          <a:xfrm>
            <a:off x="1097280" y="1845734"/>
            <a:ext cx="9101163"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How can we achieve a good design?</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ct val="25000"/>
              <a:buFont typeface="Calibri"/>
              <a:buNone/>
            </a:pPr>
            <a:r>
              <a:rPr b="0" i="0" lang="en-US" sz="2000" u="none" cap="none" strike="noStrike">
                <a:solidFill>
                  <a:srgbClr val="3F3F3F"/>
                </a:solidFill>
                <a:latin typeface="Calibri"/>
                <a:ea typeface="Calibri"/>
                <a:cs typeface="Calibri"/>
                <a:sym typeface="Calibri"/>
              </a:rPr>
              <a:t>						…………… applying SOLID principles </a:t>
            </a:r>
          </a:p>
        </p:txBody>
      </p:sp>
      <p:sp>
        <p:nvSpPr>
          <p:cNvPr id="184" name="Shape 184"/>
          <p:cNvSpPr/>
          <p:nvPr/>
        </p:nvSpPr>
        <p:spPr>
          <a:xfrm>
            <a:off x="1975021" y="2404809"/>
            <a:ext cx="1046206" cy="766118"/>
          </a:xfrm>
          <a:prstGeom prst="wedgeEllipseCallout">
            <a:avLst>
              <a:gd fmla="val -20833" name="adj1"/>
              <a:gd fmla="val 62500" name="adj2"/>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US" sz="1800" u="none" cap="none" strike="noStrike">
                <a:solidFill>
                  <a:schemeClr val="lt1"/>
                </a:solidFill>
                <a:latin typeface="Calibri"/>
                <a:ea typeface="Calibri"/>
                <a:cs typeface="Calibri"/>
                <a:sym typeface="Calibri"/>
              </a:rPr>
              <a:t>S</a:t>
            </a:r>
            <a:r>
              <a:rPr b="0" i="0" lang="en-US" sz="1800" u="none" cap="none" strike="noStrike">
                <a:solidFill>
                  <a:schemeClr val="lt1"/>
                </a:solidFill>
                <a:latin typeface="Calibri"/>
                <a:ea typeface="Calibri"/>
                <a:cs typeface="Calibri"/>
                <a:sym typeface="Calibri"/>
              </a:rPr>
              <a:t>RP</a:t>
            </a:r>
          </a:p>
        </p:txBody>
      </p:sp>
      <p:sp>
        <p:nvSpPr>
          <p:cNvPr id="185" name="Shape 185"/>
          <p:cNvSpPr/>
          <p:nvPr/>
        </p:nvSpPr>
        <p:spPr>
          <a:xfrm>
            <a:off x="2481648" y="2854229"/>
            <a:ext cx="1046206" cy="766118"/>
          </a:xfrm>
          <a:prstGeom prst="wedgeEllipseCallout">
            <a:avLst>
              <a:gd fmla="val -20833" name="adj1"/>
              <a:gd fmla="val 62500" name="adj2"/>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US" sz="1800" u="none" cap="none" strike="noStrike">
                <a:solidFill>
                  <a:schemeClr val="lt1"/>
                </a:solidFill>
                <a:latin typeface="Calibri"/>
                <a:ea typeface="Calibri"/>
                <a:cs typeface="Calibri"/>
                <a:sym typeface="Calibri"/>
              </a:rPr>
              <a:t>O</a:t>
            </a:r>
            <a:r>
              <a:rPr b="0" i="0" lang="en-US" sz="1800" u="none" cap="none" strike="noStrike">
                <a:solidFill>
                  <a:schemeClr val="lt1"/>
                </a:solidFill>
                <a:latin typeface="Calibri"/>
                <a:ea typeface="Calibri"/>
                <a:cs typeface="Calibri"/>
                <a:sym typeface="Calibri"/>
              </a:rPr>
              <a:t>CP</a:t>
            </a:r>
          </a:p>
        </p:txBody>
      </p:sp>
      <p:sp>
        <p:nvSpPr>
          <p:cNvPr id="186" name="Shape 186"/>
          <p:cNvSpPr/>
          <p:nvPr/>
        </p:nvSpPr>
        <p:spPr>
          <a:xfrm>
            <a:off x="2988275" y="3279301"/>
            <a:ext cx="1046206" cy="766118"/>
          </a:xfrm>
          <a:prstGeom prst="wedgeEllipseCallout">
            <a:avLst>
              <a:gd fmla="val -20833" name="adj1"/>
              <a:gd fmla="val 62500" name="adj2"/>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US" sz="1800" u="none" cap="none" strike="noStrike">
                <a:solidFill>
                  <a:schemeClr val="lt1"/>
                </a:solidFill>
                <a:latin typeface="Calibri"/>
                <a:ea typeface="Calibri"/>
                <a:cs typeface="Calibri"/>
                <a:sym typeface="Calibri"/>
              </a:rPr>
              <a:t>L</a:t>
            </a:r>
            <a:r>
              <a:rPr b="0" i="0" lang="en-US" sz="1800" u="none" cap="none" strike="noStrike">
                <a:solidFill>
                  <a:schemeClr val="lt1"/>
                </a:solidFill>
                <a:latin typeface="Calibri"/>
                <a:ea typeface="Calibri"/>
                <a:cs typeface="Calibri"/>
                <a:sym typeface="Calibri"/>
              </a:rPr>
              <a:t>SP</a:t>
            </a:r>
          </a:p>
        </p:txBody>
      </p:sp>
      <p:sp>
        <p:nvSpPr>
          <p:cNvPr id="187" name="Shape 187"/>
          <p:cNvSpPr/>
          <p:nvPr/>
        </p:nvSpPr>
        <p:spPr>
          <a:xfrm>
            <a:off x="3544330" y="3640364"/>
            <a:ext cx="1046206" cy="766118"/>
          </a:xfrm>
          <a:prstGeom prst="wedgeEllipseCallout">
            <a:avLst>
              <a:gd fmla="val -20833" name="adj1"/>
              <a:gd fmla="val 62500" name="adj2"/>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US" sz="1800" u="none" cap="none" strike="noStrike">
                <a:solidFill>
                  <a:schemeClr val="lt1"/>
                </a:solidFill>
                <a:latin typeface="Calibri"/>
                <a:ea typeface="Calibri"/>
                <a:cs typeface="Calibri"/>
                <a:sym typeface="Calibri"/>
              </a:rPr>
              <a:t>I</a:t>
            </a:r>
            <a:r>
              <a:rPr b="0" i="0" lang="en-US" sz="1800" u="none" cap="none" strike="noStrike">
                <a:solidFill>
                  <a:schemeClr val="lt1"/>
                </a:solidFill>
                <a:latin typeface="Calibri"/>
                <a:ea typeface="Calibri"/>
                <a:cs typeface="Calibri"/>
                <a:sym typeface="Calibri"/>
              </a:rPr>
              <a:t>SP</a:t>
            </a:r>
          </a:p>
        </p:txBody>
      </p:sp>
      <p:sp>
        <p:nvSpPr>
          <p:cNvPr id="188" name="Shape 188"/>
          <p:cNvSpPr/>
          <p:nvPr/>
        </p:nvSpPr>
        <p:spPr>
          <a:xfrm>
            <a:off x="3984026" y="4030313"/>
            <a:ext cx="1046206" cy="766118"/>
          </a:xfrm>
          <a:prstGeom prst="wedgeEllipseCallout">
            <a:avLst>
              <a:gd fmla="val -20833" name="adj1"/>
              <a:gd fmla="val 62500" name="adj2"/>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US" sz="1800" u="none" cap="none" strike="noStrike">
                <a:solidFill>
                  <a:schemeClr val="lt1"/>
                </a:solidFill>
                <a:latin typeface="Calibri"/>
                <a:ea typeface="Calibri"/>
                <a:cs typeface="Calibri"/>
                <a:sym typeface="Calibri"/>
              </a:rPr>
              <a:t>D</a:t>
            </a:r>
            <a:r>
              <a:rPr b="0" i="0" lang="en-US" sz="1800" u="none" cap="none" strike="noStrike">
                <a:solidFill>
                  <a:schemeClr val="lt1"/>
                </a:solidFill>
                <a:latin typeface="Calibri"/>
                <a:ea typeface="Calibri"/>
                <a:cs typeface="Calibri"/>
                <a:sym typeface="Calibri"/>
              </a:rPr>
              <a:t>IP</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SOLID Principles</a:t>
            </a:r>
          </a:p>
        </p:txBody>
      </p:sp>
      <p:pic>
        <p:nvPicPr>
          <p:cNvPr id="194" name="Shape 194"/>
          <p:cNvPicPr preferRelativeResize="0"/>
          <p:nvPr>
            <p:ph idx="1" type="body"/>
          </p:nvPr>
        </p:nvPicPr>
        <p:blipFill rotWithShape="1">
          <a:blip r:embed="rId3">
            <a:alphaModFix/>
          </a:blip>
          <a:srcRect b="0" l="0" r="0" t="0"/>
          <a:stretch/>
        </p:blipFill>
        <p:spPr>
          <a:xfrm>
            <a:off x="9298305" y="1890971"/>
            <a:ext cx="1857375" cy="1857375"/>
          </a:xfrm>
          <a:prstGeom prst="rect">
            <a:avLst/>
          </a:prstGeom>
          <a:noFill/>
          <a:ln>
            <a:noFill/>
          </a:ln>
        </p:spPr>
      </p:pic>
      <p:sp>
        <p:nvSpPr>
          <p:cNvPr id="195" name="Shape 195"/>
          <p:cNvSpPr txBox="1"/>
          <p:nvPr/>
        </p:nvSpPr>
        <p:spPr>
          <a:xfrm>
            <a:off x="1235675" y="1977081"/>
            <a:ext cx="7924800" cy="4524315"/>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Was termed by “Robert Cecil martin” (Uncle Bob)</a:t>
            </a:r>
          </a:p>
          <a:p>
            <a:pPr indent="-285750" lvl="0" marL="285750" marR="0" rtl="0" algn="l">
              <a:spcBef>
                <a:spcPts val="0"/>
              </a:spcBef>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Co-author of the Agile Manifesto.</a:t>
            </a:r>
          </a:p>
          <a:p>
            <a:pPr indent="-285750" lvl="0" marL="285750" marR="0" rtl="0" algn="l">
              <a:spcBef>
                <a:spcPts val="0"/>
              </a:spcBef>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Its an Acronym for Acronym’s</a:t>
            </a:r>
          </a:p>
          <a:p>
            <a:pPr indent="-285750" lvl="0" marL="285750" marR="0" rtl="0" algn="l">
              <a:spcBef>
                <a:spcPts val="0"/>
              </a:spcBef>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SRP  :- Single Responsibility Principle</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OCP :- Open Closed Principle</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LSP  :-  Liskov Substitution Principle</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ISP   :-  Interface segregation principle</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DIP  :-  Dependency inversion principle</a:t>
            </a:r>
          </a:p>
          <a:p>
            <a:pPr indent="-285750" lvl="0" marL="285750" marR="0" rtl="0" algn="l">
              <a:spcBef>
                <a:spcPts val="0"/>
              </a:spcBef>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 It is part of an overall strategy of agile and adaptive programming.</a:t>
            </a:r>
            <a:br>
              <a:rPr b="0" i="0" lang="en-US" sz="1800" u="none" cap="none" strike="noStrike">
                <a:solidFill>
                  <a:schemeClr val="dk1"/>
                </a:solidFill>
                <a:latin typeface="Calibri"/>
                <a:ea typeface="Calibri"/>
                <a:cs typeface="Calibri"/>
                <a:sym typeface="Calibri"/>
              </a:rPr>
            </a:br>
          </a:p>
          <a:p>
            <a:pPr indent="-285750" lvl="0" marL="285750" marR="0" rtl="0" algn="l">
              <a:spcBef>
                <a:spcPts val="0"/>
              </a:spcBef>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Single Responsibility Principle</a:t>
            </a:r>
          </a:p>
        </p:txBody>
      </p:sp>
      <p:sp>
        <p:nvSpPr>
          <p:cNvPr id="201" name="Shape 201"/>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A class should have only a single responsibility (i.e. only one potential change in the software's specification should be able to affect the specification of the class)</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Martin defines a responsibility as a </a:t>
            </a:r>
            <a:r>
              <a:rPr b="0" i="1" lang="en-US" sz="2000" u="none" cap="none" strike="noStrike">
                <a:solidFill>
                  <a:srgbClr val="3F3F3F"/>
                </a:solidFill>
                <a:latin typeface="Calibri"/>
                <a:ea typeface="Calibri"/>
                <a:cs typeface="Calibri"/>
                <a:sym typeface="Calibri"/>
              </a:rPr>
              <a:t>reason to change</a:t>
            </a:r>
            <a:r>
              <a:rPr b="0" i="0" lang="en-US" sz="2000" u="none" cap="none" strike="noStrike">
                <a:solidFill>
                  <a:srgbClr val="3F3F3F"/>
                </a:solidFill>
                <a:latin typeface="Calibri"/>
                <a:ea typeface="Calibri"/>
                <a:cs typeface="Calibri"/>
                <a:sym typeface="Calibri"/>
              </a:rPr>
              <a:t>, and concludes that a class or module should have one, and only one, reason to change.</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The responsibility is defined as </a:t>
            </a:r>
            <a:r>
              <a:rPr b="0" i="1" lang="en-US" sz="2000" u="none" cap="none" strike="noStrike">
                <a:solidFill>
                  <a:srgbClr val="3F3F3F"/>
                </a:solidFill>
                <a:latin typeface="Calibri"/>
                <a:ea typeface="Calibri"/>
                <a:cs typeface="Calibri"/>
                <a:sym typeface="Calibri"/>
              </a:rPr>
              <a:t>a charge assigned to a unique actor to signify its accountabilities concerning a unique business task</a:t>
            </a:r>
            <a:r>
              <a:rPr b="0" i="0" lang="en-US" sz="2000" u="none" cap="none" strike="noStrike">
                <a:solidFill>
                  <a:srgbClr val="3F3F3F"/>
                </a:solidFill>
                <a:latin typeface="Calibri"/>
                <a:ea typeface="Calibri"/>
                <a:cs typeface="Calibri"/>
                <a:sym typeface="Calibri"/>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Open Closed Principle</a:t>
            </a:r>
          </a:p>
        </p:txBody>
      </p:sp>
      <p:sp>
        <p:nvSpPr>
          <p:cNvPr id="207" name="Shape 207"/>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The </a:t>
            </a:r>
            <a:r>
              <a:rPr b="1" i="0" lang="en-US" sz="2000" u="none" cap="none" strike="noStrike">
                <a:solidFill>
                  <a:srgbClr val="3F3F3F"/>
                </a:solidFill>
                <a:latin typeface="Calibri"/>
                <a:ea typeface="Calibri"/>
                <a:cs typeface="Calibri"/>
                <a:sym typeface="Calibri"/>
              </a:rPr>
              <a:t>open/closed principle</a:t>
            </a:r>
            <a:r>
              <a:rPr b="0" i="0" lang="en-US" sz="2000" u="none" cap="none" strike="noStrike">
                <a:solidFill>
                  <a:srgbClr val="3F3F3F"/>
                </a:solidFill>
                <a:latin typeface="Calibri"/>
                <a:ea typeface="Calibri"/>
                <a:cs typeface="Calibri"/>
                <a:sym typeface="Calibri"/>
              </a:rPr>
              <a:t> states "</a:t>
            </a:r>
            <a:r>
              <a:rPr b="0" i="1" lang="en-US" sz="2000" u="none" cap="none" strike="noStrike">
                <a:solidFill>
                  <a:srgbClr val="3F3F3F"/>
                </a:solidFill>
                <a:latin typeface="Calibri"/>
                <a:ea typeface="Calibri"/>
                <a:cs typeface="Calibri"/>
                <a:sym typeface="Calibri"/>
              </a:rPr>
              <a:t>software entities (classes, modules, functions, etc.) should be open for extension, but closed for modification</a:t>
            </a:r>
            <a:r>
              <a:rPr b="0" i="0" lang="en-US" sz="2000" u="none" cap="none" strike="noStrike">
                <a:solidFill>
                  <a:srgbClr val="3F3F3F"/>
                </a:solidFill>
                <a:latin typeface="Calibri"/>
                <a:ea typeface="Calibri"/>
                <a:cs typeface="Calibri"/>
                <a:sym typeface="Calibri"/>
              </a:rPr>
              <a:t>“.</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Bug fixing is not counted as modification.</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Bertrand Meyer is generally credited for having originated the term open/closed principle</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Composition over Inheritance.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Liskov Substitution Principle</a:t>
            </a:r>
          </a:p>
        </p:txBody>
      </p:sp>
      <p:sp>
        <p:nvSpPr>
          <p:cNvPr id="213" name="Shape 213"/>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If S is a subtype of T, then objects of type T may be replaced with objects of type S (i.e., objects of type S may substitute objects of type T) without altering any of the desirable properties of that program (correctness, task performed, etc.)</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Objects in a program should be replaceable with instances of their subtypes without altering the correctness of that program.</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Interface segregation principle</a:t>
            </a:r>
          </a:p>
        </p:txBody>
      </p:sp>
      <p:sp>
        <p:nvSpPr>
          <p:cNvPr id="219" name="Shape 219"/>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The </a:t>
            </a:r>
            <a:r>
              <a:rPr b="1" i="0" lang="en-US" sz="2000" u="none" cap="none" strike="noStrike">
                <a:solidFill>
                  <a:srgbClr val="3F3F3F"/>
                </a:solidFill>
                <a:latin typeface="Calibri"/>
                <a:ea typeface="Calibri"/>
                <a:cs typeface="Calibri"/>
                <a:sym typeface="Calibri"/>
              </a:rPr>
              <a:t>interface-segregation principle</a:t>
            </a:r>
            <a:r>
              <a:rPr b="0" i="0" lang="en-US" sz="2000" u="none" cap="none" strike="noStrike">
                <a:solidFill>
                  <a:srgbClr val="3F3F3F"/>
                </a:solidFill>
                <a:latin typeface="Calibri"/>
                <a:ea typeface="Calibri"/>
                <a:cs typeface="Calibri"/>
                <a:sym typeface="Calibri"/>
              </a:rPr>
              <a:t> (ISP) states that no client should be forced to depend on methods it does not use.</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ISP splits interfaces which are very large into smaller and more specific ones so that clients will only have to know about the methods that are of interest to them. Such shrunken interfaces are also called </a:t>
            </a:r>
            <a:r>
              <a:rPr b="0" i="1" lang="en-US" sz="2000" u="none" cap="none" strike="noStrike">
                <a:solidFill>
                  <a:srgbClr val="3F3F3F"/>
                </a:solidFill>
                <a:latin typeface="Calibri"/>
                <a:ea typeface="Calibri"/>
                <a:cs typeface="Calibri"/>
                <a:sym typeface="Calibri"/>
              </a:rPr>
              <a:t>role interface</a:t>
            </a:r>
            <a:r>
              <a:rPr b="0" i="0" lang="en-US" sz="2000" u="none" cap="none" strike="noStrike">
                <a:solidFill>
                  <a:srgbClr val="3F3F3F"/>
                </a:solidFill>
                <a:latin typeface="Calibri"/>
                <a:ea typeface="Calibri"/>
                <a:cs typeface="Calibri"/>
                <a:sym typeface="Calibri"/>
              </a:rPr>
              <a:t>s.</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Dependency inversion principle</a:t>
            </a:r>
          </a:p>
        </p:txBody>
      </p:sp>
      <p:sp>
        <p:nvSpPr>
          <p:cNvPr id="225" name="Shape 225"/>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What it states</a:t>
            </a:r>
          </a:p>
          <a:p>
            <a:pPr indent="-193548" lvl="1" marL="384048" marR="0" rtl="0" algn="l">
              <a:lnSpc>
                <a:spcPct val="90000"/>
              </a:lnSpc>
              <a:spcBef>
                <a:spcPts val="400"/>
              </a:spcBef>
              <a:spcAft>
                <a:spcPts val="0"/>
              </a:spcAft>
              <a:buClr>
                <a:schemeClr val="accent1"/>
              </a:buClr>
              <a:buSzPct val="100000"/>
              <a:buFont typeface="Arial"/>
              <a:buChar char="•"/>
            </a:pPr>
            <a:r>
              <a:rPr b="0" i="1" lang="en-US" sz="1800" u="none" cap="none" strike="noStrike">
                <a:solidFill>
                  <a:srgbClr val="3F3F3F"/>
                </a:solidFill>
                <a:latin typeface="Calibri"/>
                <a:ea typeface="Calibri"/>
                <a:cs typeface="Calibri"/>
                <a:sym typeface="Calibri"/>
              </a:rPr>
              <a:t>High-level modules should not depend on low-level modules. Both should depend on abstractions.</a:t>
            </a:r>
          </a:p>
          <a:p>
            <a:pPr indent="-193548" lvl="1" marL="384048" marR="0" rtl="0" algn="l">
              <a:lnSpc>
                <a:spcPct val="90000"/>
              </a:lnSpc>
              <a:spcBef>
                <a:spcPts val="600"/>
              </a:spcBef>
              <a:spcAft>
                <a:spcPts val="0"/>
              </a:spcAft>
              <a:buClr>
                <a:schemeClr val="accent1"/>
              </a:buClr>
              <a:buSzPct val="100000"/>
              <a:buFont typeface="Arial"/>
              <a:buChar char="•"/>
            </a:pPr>
            <a:r>
              <a:rPr b="0" i="1" lang="en-US" sz="1800" u="none" cap="none" strike="noStrike">
                <a:solidFill>
                  <a:srgbClr val="3F3F3F"/>
                </a:solidFill>
                <a:latin typeface="Calibri"/>
                <a:ea typeface="Calibri"/>
                <a:cs typeface="Calibri"/>
                <a:sym typeface="Calibri"/>
              </a:rPr>
              <a:t>Abstractions should not depend on details. Details should depend on abstractions.</a:t>
            </a:r>
          </a:p>
        </p:txBody>
      </p:sp>
      <p:pic>
        <p:nvPicPr>
          <p:cNvPr id="226" name="Shape 226"/>
          <p:cNvPicPr preferRelativeResize="0"/>
          <p:nvPr/>
        </p:nvPicPr>
        <p:blipFill rotWithShape="1">
          <a:blip r:embed="rId3">
            <a:alphaModFix/>
          </a:blip>
          <a:srcRect b="0" l="0" r="0" t="0"/>
          <a:stretch/>
        </p:blipFill>
        <p:spPr>
          <a:xfrm>
            <a:off x="2641459" y="2877866"/>
            <a:ext cx="6315956" cy="32770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1097280" y="138322"/>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Agenda</a:t>
            </a:r>
          </a:p>
        </p:txBody>
      </p:sp>
      <p:sp>
        <p:nvSpPr>
          <p:cNvPr id="108" name="Shape 108"/>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What exactly design is</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Identifying a bad design</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SOLID Principles</a:t>
            </a:r>
          </a:p>
          <a:p>
            <a:pPr indent="0" lvl="0" marL="0" marR="0" rtl="0" algn="l">
              <a:lnSpc>
                <a:spcPct val="90000"/>
              </a:lnSpc>
              <a:spcBef>
                <a:spcPts val="1400"/>
              </a:spcBef>
              <a:spcAft>
                <a:spcPts val="0"/>
              </a:spcAft>
              <a:buClr>
                <a:schemeClr val="accent1"/>
              </a:buClr>
              <a:buSzPct val="25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Conclusion</a:t>
            </a:r>
          </a:p>
        </p:txBody>
      </p:sp>
      <p:sp>
        <p:nvSpPr>
          <p:cNvPr id="232" name="Shape 232"/>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What is design</a:t>
            </a:r>
          </a:p>
        </p:txBody>
      </p:sp>
      <p:sp>
        <p:nvSpPr>
          <p:cNvPr id="114" name="Shape 114"/>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What is the meaning of design</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In other terms, what is the difference when compared to analysis</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p:txBody>
      </p:sp>
      <p:sp>
        <p:nvSpPr>
          <p:cNvPr id="115" name="Shape 115"/>
          <p:cNvSpPr/>
          <p:nvPr/>
        </p:nvSpPr>
        <p:spPr>
          <a:xfrm>
            <a:off x="1672281" y="3492843"/>
            <a:ext cx="2718487" cy="1532238"/>
          </a:xfrm>
          <a:prstGeom prst="wedgeRectCallout">
            <a:avLst>
              <a:gd fmla="val -20833" name="adj1"/>
              <a:gd fmla="val 62500" name="adj2"/>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Analysis is about what</a:t>
            </a:r>
          </a:p>
        </p:txBody>
      </p:sp>
      <p:sp>
        <p:nvSpPr>
          <p:cNvPr id="116" name="Shape 116"/>
          <p:cNvSpPr/>
          <p:nvPr/>
        </p:nvSpPr>
        <p:spPr>
          <a:xfrm>
            <a:off x="7376984" y="3492843"/>
            <a:ext cx="2718487" cy="1532238"/>
          </a:xfrm>
          <a:prstGeom prst="wedgeRectCallout">
            <a:avLst>
              <a:gd fmla="val -20833" name="adj1"/>
              <a:gd fmla="val 62500" name="adj2"/>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Design is about how</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Why do we need a good design?</a:t>
            </a:r>
          </a:p>
        </p:txBody>
      </p:sp>
      <p:sp>
        <p:nvSpPr>
          <p:cNvPr id="122" name="Shape 122"/>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Maintainability</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To deal with complexity</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To deliver fast</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Extensibility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How do we know a design is bad?</a:t>
            </a:r>
          </a:p>
        </p:txBody>
      </p:sp>
      <p:sp>
        <p:nvSpPr>
          <p:cNvPr id="128" name="Shape 128"/>
          <p:cNvSpPr txBox="1"/>
          <p:nvPr>
            <p:ph idx="1" type="body"/>
          </p:nvPr>
        </p:nvSpPr>
        <p:spPr>
          <a:xfrm>
            <a:off x="1097280" y="1845734"/>
            <a:ext cx="10058400" cy="446445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What is the criteria for a bad design</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What are the “Symptoms” of a bad design</a:t>
            </a:r>
          </a:p>
        </p:txBody>
      </p:sp>
      <p:sp>
        <p:nvSpPr>
          <p:cNvPr id="129" name="Shape 129"/>
          <p:cNvSpPr/>
          <p:nvPr/>
        </p:nvSpPr>
        <p:spPr>
          <a:xfrm>
            <a:off x="1548715" y="3418703"/>
            <a:ext cx="2107239" cy="1606378"/>
          </a:xfrm>
          <a:prstGeom prst="foldedCorner">
            <a:avLst>
              <a:gd fmla="val 16667" name="adj"/>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US" sz="3200" u="none" cap="none" strike="noStrike">
                <a:solidFill>
                  <a:schemeClr val="lt1"/>
                </a:solidFill>
                <a:latin typeface="Questrial"/>
                <a:ea typeface="Questrial"/>
                <a:cs typeface="Questrial"/>
                <a:sym typeface="Questrial"/>
              </a:rPr>
              <a:t>Rigidity</a:t>
            </a:r>
          </a:p>
        </p:txBody>
      </p:sp>
      <p:sp>
        <p:nvSpPr>
          <p:cNvPr id="130" name="Shape 130"/>
          <p:cNvSpPr/>
          <p:nvPr/>
        </p:nvSpPr>
        <p:spPr>
          <a:xfrm>
            <a:off x="8056606" y="3418703"/>
            <a:ext cx="2125363" cy="1606378"/>
          </a:xfrm>
          <a:prstGeom prst="foldedCorner">
            <a:avLst>
              <a:gd fmla="val 16667" name="adj"/>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US" sz="3200" u="none" cap="none" strike="noStrike">
                <a:solidFill>
                  <a:schemeClr val="lt1"/>
                </a:solidFill>
                <a:latin typeface="Questrial"/>
                <a:ea typeface="Questrial"/>
                <a:cs typeface="Questrial"/>
                <a:sym typeface="Questrial"/>
              </a:rPr>
              <a:t>Immobility</a:t>
            </a:r>
          </a:p>
        </p:txBody>
      </p:sp>
      <p:sp>
        <p:nvSpPr>
          <p:cNvPr id="131" name="Shape 131"/>
          <p:cNvSpPr/>
          <p:nvPr/>
        </p:nvSpPr>
        <p:spPr>
          <a:xfrm>
            <a:off x="4745820" y="2734963"/>
            <a:ext cx="2220920" cy="1606378"/>
          </a:xfrm>
          <a:prstGeom prst="foldedCorner">
            <a:avLst>
              <a:gd fmla="val 16667" name="adj"/>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US" sz="3200" u="none" cap="none" strike="noStrike">
                <a:solidFill>
                  <a:schemeClr val="lt1"/>
                </a:solidFill>
                <a:latin typeface="Questrial"/>
                <a:ea typeface="Questrial"/>
                <a:cs typeface="Questrial"/>
                <a:sym typeface="Questrial"/>
              </a:rPr>
              <a:t>Fragility</a:t>
            </a:r>
          </a:p>
        </p:txBody>
      </p:sp>
      <p:sp>
        <p:nvSpPr>
          <p:cNvPr id="132" name="Shape 132"/>
          <p:cNvSpPr/>
          <p:nvPr/>
        </p:nvSpPr>
        <p:spPr>
          <a:xfrm>
            <a:off x="4745820" y="4625547"/>
            <a:ext cx="2220920" cy="1606378"/>
          </a:xfrm>
          <a:prstGeom prst="foldedCorner">
            <a:avLst>
              <a:gd fmla="val 16667" name="adj"/>
            </a:avLst>
          </a:prstGeom>
          <a:solidFill>
            <a:schemeClr val="accent1"/>
          </a:solidFill>
          <a:ln cap="flat" cmpd="sng" w="15875">
            <a:solidFill>
              <a:srgbClr val="147EA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1" i="0" lang="en-US" sz="3200" u="none" cap="none" strike="noStrike">
                <a:solidFill>
                  <a:schemeClr val="lt1"/>
                </a:solidFill>
                <a:latin typeface="Questrial"/>
                <a:ea typeface="Questrial"/>
                <a:cs typeface="Questrial"/>
                <a:sym typeface="Questrial"/>
              </a:rPr>
              <a:t>Viscosity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Rigidity</a:t>
            </a:r>
          </a:p>
        </p:txBody>
      </p:sp>
      <p:sp>
        <p:nvSpPr>
          <p:cNvPr id="138" name="Shape 138"/>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The impact of a change is unpredictable</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Every change causes a cascade of changes in dependent modules</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A few days “sprint” becomes a endless marathon</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Costs become unpredictable</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Fragility</a:t>
            </a:r>
          </a:p>
        </p:txBody>
      </p:sp>
      <p:sp>
        <p:nvSpPr>
          <p:cNvPr id="144" name="Shape 144"/>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The software tends to break/misbehave in  many places on every change</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The breakage occurs in areas where there is no conceptual relationship</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On every fix the software breaks in unpredictable ways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Immobility</a:t>
            </a:r>
          </a:p>
        </p:txBody>
      </p:sp>
      <p:sp>
        <p:nvSpPr>
          <p:cNvPr id="150" name="Shape 150"/>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Its almost impossible to reuse interesting parts of the system</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The useful modules have too many dependencies</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The cost of rewriting is less compared to risk faced to separate those dependent parts.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Viscosity</a:t>
            </a:r>
          </a:p>
        </p:txBody>
      </p:sp>
      <p:sp>
        <p:nvSpPr>
          <p:cNvPr id="156" name="Shape 156"/>
          <p:cNvSpPr txBox="1"/>
          <p:nvPr>
            <p:ph idx="1" type="body"/>
          </p:nvPr>
        </p:nvSpPr>
        <p:spPr>
          <a:xfrm>
            <a:off x="1097280" y="1845734"/>
            <a:ext cx="10058400" cy="4023360"/>
          </a:xfrm>
          <a:prstGeom prst="rect">
            <a:avLst/>
          </a:prstGeom>
          <a:noFill/>
          <a:ln>
            <a:noFill/>
          </a:ln>
        </p:spPr>
        <p:txBody>
          <a:bodyPr anchorCtr="0" anchor="t" bIns="45700" lIns="0" rIns="0" wrap="square" tIns="45700">
            <a:noAutofit/>
          </a:bodyPr>
          <a:lstStyle/>
          <a:p>
            <a:pPr indent="-91440" lvl="0" marL="91440" marR="0" rtl="0" algn="l">
              <a:lnSpc>
                <a:spcPct val="90000"/>
              </a:lnSpc>
              <a:spcBef>
                <a:spcPts val="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A hack is cheaper to implement than the solution within the design</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It</a:t>
            </a:r>
            <a:r>
              <a:rPr lang="en-US"/>
              <a:t>’</a:t>
            </a:r>
            <a:r>
              <a:rPr b="0" i="0" lang="en-US" sz="2000" u="none" cap="none" strike="noStrike">
                <a:solidFill>
                  <a:srgbClr val="3F3F3F"/>
                </a:solidFill>
                <a:latin typeface="Calibri"/>
                <a:ea typeface="Calibri"/>
                <a:cs typeface="Calibri"/>
                <a:sym typeface="Calibri"/>
              </a:rPr>
              <a:t>s much easier to do the wrong thing than the right thing</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A development environment where “check-ins”,  “check-outs”, “merges” are taking a long time</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Testing and building takes long times</a:t>
            </a:r>
          </a:p>
          <a:p>
            <a:pPr indent="-91440" lvl="0" marL="91440" marR="0" rtl="0" algn="l">
              <a:lnSpc>
                <a:spcPct val="90000"/>
              </a:lnSpc>
              <a:spcBef>
                <a:spcPts val="1400"/>
              </a:spcBef>
              <a:spcAft>
                <a:spcPts val="0"/>
              </a:spcAft>
              <a:buClr>
                <a:schemeClr val="accent1"/>
              </a:buClr>
              <a:buSzPct val="100000"/>
              <a:buFont typeface="Arial"/>
              <a:buChar char="•"/>
            </a:pPr>
            <a:r>
              <a:rPr b="0" i="0" lang="en-US" sz="2000" u="none" cap="none" strike="noStrike">
                <a:solidFill>
                  <a:srgbClr val="3F3F3F"/>
                </a:solidFill>
                <a:latin typeface="Calibri"/>
                <a:ea typeface="Calibri"/>
                <a:cs typeface="Calibri"/>
                <a:sym typeface="Calibri"/>
              </a:rPr>
              <a:t> Tightly coupled modules.</a:t>
            </a:r>
          </a:p>
          <a:p>
            <a:pPr indent="-91440" lvl="0" marL="91440" marR="0" rtl="0" algn="l">
              <a:lnSpc>
                <a:spcPct val="90000"/>
              </a:lnSpc>
              <a:spcBef>
                <a:spcPts val="14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