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98" r:id="rId4"/>
    <p:sldId id="266" r:id="rId5"/>
    <p:sldId id="267" r:id="rId6"/>
    <p:sldId id="268" r:id="rId7"/>
    <p:sldId id="270" r:id="rId8"/>
    <p:sldId id="272" r:id="rId9"/>
    <p:sldId id="276" r:id="rId10"/>
    <p:sldId id="274" r:id="rId11"/>
    <p:sldId id="275" r:id="rId12"/>
    <p:sldId id="277" r:id="rId13"/>
    <p:sldId id="297" r:id="rId14"/>
    <p:sldId id="279" r:id="rId15"/>
    <p:sldId id="296" r:id="rId16"/>
    <p:sldId id="278" r:id="rId17"/>
    <p:sldId id="280" r:id="rId18"/>
    <p:sldId id="281" r:id="rId19"/>
    <p:sldId id="282" r:id="rId20"/>
    <p:sldId id="284" r:id="rId21"/>
    <p:sldId id="283" r:id="rId22"/>
    <p:sldId id="285" r:id="rId23"/>
    <p:sldId id="286" r:id="rId24"/>
    <p:sldId id="287" r:id="rId25"/>
    <p:sldId id="288" r:id="rId26"/>
    <p:sldId id="293" r:id="rId27"/>
    <p:sldId id="294" r:id="rId28"/>
    <p:sldId id="289" r:id="rId29"/>
    <p:sldId id="290" r:id="rId30"/>
    <p:sldId id="292"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76" autoAdjust="0"/>
  </p:normalViewPr>
  <p:slideViewPr>
    <p:cSldViewPr>
      <p:cViewPr varScale="1">
        <p:scale>
          <a:sx n="65" d="100"/>
          <a:sy n="65" d="100"/>
        </p:scale>
        <p:origin x="702"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10E91-F366-4DC1-B7B7-7C1E8DAC99BF}" type="datetimeFigureOut">
              <a:rPr lang="en-US" smtClean="0"/>
              <a:t>11/28/2023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CCEEA-212A-445A-B5B9-3AEB50B92E92}" type="slidenum">
              <a:rPr lang="en-US" smtClean="0"/>
              <a:t>‹#›</a:t>
            </a:fld>
            <a:endParaRPr lang="en-US" dirty="0"/>
          </a:p>
        </p:txBody>
      </p:sp>
    </p:spTree>
    <p:extLst>
      <p:ext uri="{BB962C8B-B14F-4D97-AF65-F5344CB8AC3E}">
        <p14:creationId xmlns:p14="http://schemas.microsoft.com/office/powerpoint/2010/main" val="373938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CCEEA-212A-445A-B5B9-3AEB50B92E92}" type="slidenum">
              <a:rPr lang="en-US" smtClean="0"/>
              <a:t>2</a:t>
            </a:fld>
            <a:endParaRPr lang="en-US"/>
          </a:p>
        </p:txBody>
      </p:sp>
    </p:spTree>
    <p:extLst>
      <p:ext uri="{BB962C8B-B14F-4D97-AF65-F5344CB8AC3E}">
        <p14:creationId xmlns:p14="http://schemas.microsoft.com/office/powerpoint/2010/main" val="75066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7</a:t>
            </a:fld>
            <a:endParaRPr lang="en-US" dirty="0"/>
          </a:p>
        </p:txBody>
      </p:sp>
    </p:spTree>
    <p:extLst>
      <p:ext uri="{BB962C8B-B14F-4D97-AF65-F5344CB8AC3E}">
        <p14:creationId xmlns:p14="http://schemas.microsoft.com/office/powerpoint/2010/main" val="388252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8</a:t>
            </a:fld>
            <a:endParaRPr lang="en-US" dirty="0"/>
          </a:p>
        </p:txBody>
      </p:sp>
    </p:spTree>
    <p:extLst>
      <p:ext uri="{BB962C8B-B14F-4D97-AF65-F5344CB8AC3E}">
        <p14:creationId xmlns:p14="http://schemas.microsoft.com/office/powerpoint/2010/main" val="100648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use IPv4 only, or we will see some error message. </a:t>
            </a:r>
          </a:p>
          <a:p>
            <a:r>
              <a:rPr lang="en-US" dirty="0"/>
              <a:t>-N: do not execute a remote command. </a:t>
            </a:r>
          </a:p>
          <a:p>
            <a:r>
              <a:rPr lang="en-US" dirty="0"/>
              <a:t>-T: disable pseudo-terminal allocation (save resources). </a:t>
            </a:r>
          </a:p>
        </p:txBody>
      </p:sp>
      <p:sp>
        <p:nvSpPr>
          <p:cNvPr id="4" name="Slide Number Placeholder 3"/>
          <p:cNvSpPr>
            <a:spLocks noGrp="1"/>
          </p:cNvSpPr>
          <p:nvPr>
            <p:ph type="sldNum" sz="quarter" idx="5"/>
          </p:nvPr>
        </p:nvSpPr>
        <p:spPr/>
        <p:txBody>
          <a:bodyPr/>
          <a:lstStyle/>
          <a:p>
            <a:fld id="{3E1CCEEA-212A-445A-B5B9-3AEB50B92E92}" type="slidenum">
              <a:rPr lang="en-US" smtClean="0"/>
              <a:t>15</a:t>
            </a:fld>
            <a:endParaRPr lang="en-US" dirty="0"/>
          </a:p>
        </p:txBody>
      </p:sp>
    </p:spTree>
    <p:extLst>
      <p:ext uri="{BB962C8B-B14F-4D97-AF65-F5344CB8AC3E}">
        <p14:creationId xmlns:p14="http://schemas.microsoft.com/office/powerpoint/2010/main" val="275208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20</a:t>
            </a:fld>
            <a:endParaRPr lang="en-US" dirty="0"/>
          </a:p>
        </p:txBody>
      </p:sp>
    </p:spTree>
    <p:extLst>
      <p:ext uri="{BB962C8B-B14F-4D97-AF65-F5344CB8AC3E}">
        <p14:creationId xmlns:p14="http://schemas.microsoft.com/office/powerpoint/2010/main" val="335409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30</a:t>
            </a:fld>
            <a:endParaRPr lang="en-US" dirty="0"/>
          </a:p>
        </p:txBody>
      </p:sp>
    </p:spTree>
    <p:extLst>
      <p:ext uri="{BB962C8B-B14F-4D97-AF65-F5344CB8AC3E}">
        <p14:creationId xmlns:p14="http://schemas.microsoft.com/office/powerpoint/2010/main" val="173447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0996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9691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599603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F62966-B3A9-4333-B136-B5D0E63CD9C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192956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F62966-B3A9-4333-B136-B5D0E63CD9C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671531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F62966-B3A9-4333-B136-B5D0E63CD9C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78200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F62966-B3A9-4333-B136-B5D0E63CD9C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1926251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F62966-B3A9-4333-B136-B5D0E63CD9C9}"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3341760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F62966-B3A9-4333-B136-B5D0E63CD9C9}"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2548092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62966-B3A9-4333-B136-B5D0E63CD9C9}"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3442877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F62966-B3A9-4333-B136-B5D0E63CD9C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22073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57470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F62966-B3A9-4333-B136-B5D0E63CD9C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2370533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F62966-B3A9-4333-B136-B5D0E63CD9C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1681676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F62966-B3A9-4333-B136-B5D0E63CD9C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AFF4-386E-482C-8274-7885FD4C7775}" type="slidenum">
              <a:rPr lang="en-US" smtClean="0"/>
              <a:t>‹#›</a:t>
            </a:fld>
            <a:endParaRPr lang="en-US"/>
          </a:p>
        </p:txBody>
      </p:sp>
    </p:spTree>
    <p:extLst>
      <p:ext uri="{BB962C8B-B14F-4D97-AF65-F5344CB8AC3E}">
        <p14:creationId xmlns:p14="http://schemas.microsoft.com/office/powerpoint/2010/main" val="222237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74832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25732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33089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595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41267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51163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2118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F1021-B266-43B3-BDEC-DFA811CAEF20}" type="datetimeFigureOut">
              <a:rPr lang="en-US" smtClean="0"/>
              <a:t>11/28/2023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3F50-6C8B-4DF5-9707-78408FB2F531}" type="slidenum">
              <a:rPr lang="en-US" smtClean="0"/>
              <a:t>‹#›</a:t>
            </a:fld>
            <a:endParaRPr lang="en-US" dirty="0"/>
          </a:p>
        </p:txBody>
      </p:sp>
    </p:spTree>
    <p:extLst>
      <p:ext uri="{BB962C8B-B14F-4D97-AF65-F5344CB8AC3E}">
        <p14:creationId xmlns:p14="http://schemas.microsoft.com/office/powerpoint/2010/main" val="408594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62966-B3A9-4333-B136-B5D0E63CD9C9}" type="datetimeFigureOut">
              <a:rPr lang="en-US" smtClean="0"/>
              <a:t>11/28/2023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DAFF4-386E-482C-8274-7885FD4C7775}" type="slidenum">
              <a:rPr lang="en-US" smtClean="0"/>
              <a:t>‹#›</a:t>
            </a:fld>
            <a:endParaRPr lang="en-US"/>
          </a:p>
        </p:txBody>
      </p:sp>
    </p:spTree>
    <p:extLst>
      <p:ext uri="{BB962C8B-B14F-4D97-AF65-F5344CB8AC3E}">
        <p14:creationId xmlns:p14="http://schemas.microsoft.com/office/powerpoint/2010/main" val="4227724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743200"/>
            <a:ext cx="8915400" cy="1470025"/>
          </a:xfrm>
        </p:spPr>
        <p:txBody>
          <a:bodyPr>
            <a:noAutofit/>
          </a:bodyPr>
          <a:lstStyle/>
          <a:p>
            <a:r>
              <a:rPr lang="en-US" sz="5400" dirty="0">
                <a:latin typeface="Arial" panose="020B0604020202020204" pitchFamily="34" charset="0"/>
                <a:cs typeface="Arial" panose="020B0604020202020204" pitchFamily="34" charset="0"/>
              </a:rPr>
              <a:t>Tunneling and Firewall Evasion</a:t>
            </a:r>
          </a:p>
        </p:txBody>
      </p:sp>
    </p:spTree>
    <p:extLst>
      <p:ext uri="{BB962C8B-B14F-4D97-AF65-F5344CB8AC3E}">
        <p14:creationId xmlns:p14="http://schemas.microsoft.com/office/powerpoint/2010/main" val="52881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35F6-705F-5754-D7A9-A1F03F823BC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Bypassing Egress Firewall Using VPN</a:t>
            </a:r>
          </a:p>
        </p:txBody>
      </p:sp>
      <p:sp>
        <p:nvSpPr>
          <p:cNvPr id="3" name="Content Placeholder 2">
            <a:extLst>
              <a:ext uri="{FF2B5EF4-FFF2-40B4-BE49-F238E27FC236}">
                <a16:creationId xmlns:a16="http://schemas.microsoft.com/office/drawing/2014/main" id="{8505BF50-7201-9F2F-E61C-CAC77AFD93A3}"/>
              </a:ext>
            </a:extLst>
          </p:cNvPr>
          <p:cNvSpPr>
            <a:spLocks noGrp="1"/>
          </p:cNvSpPr>
          <p:nvPr>
            <p:ph idx="1"/>
          </p:nvPr>
        </p:nvSpPr>
        <p:spPr>
          <a:xfrm>
            <a:off x="609600" y="1600201"/>
            <a:ext cx="10972800" cy="1215633"/>
          </a:xfrm>
        </p:spPr>
        <p:txBody>
          <a:bodyPr>
            <a:normAutofit fontScale="85000" lnSpcReduction="20000"/>
          </a:bodyPr>
          <a:lstStyle/>
          <a:p>
            <a:r>
              <a:rPr lang="en-US" dirty="0">
                <a:latin typeface="Arial" panose="020B0604020202020204" pitchFamily="34" charset="0"/>
                <a:cs typeface="Arial" panose="020B0604020202020204" pitchFamily="34" charset="0"/>
              </a:rPr>
              <a:t>Client: Apollo </a:t>
            </a:r>
          </a:p>
          <a:p>
            <a:pPr lvl="1"/>
            <a:r>
              <a:rPr lang="en-US" dirty="0">
                <a:latin typeface="Arial" panose="020B0604020202020204" pitchFamily="34" charset="0"/>
                <a:cs typeface="Arial" panose="020B0604020202020204" pitchFamily="34" charset="0"/>
              </a:rPr>
              <a:t>access to </a:t>
            </a:r>
            <a:r>
              <a:rPr lang="en-US" dirty="0">
                <a:latin typeface="Arial" panose="020B0604020202020204" pitchFamily="34" charset="0"/>
                <a:cs typeface="Arial" panose="020B0604020202020204" pitchFamily="34" charset="0"/>
                <a:hlinkClick r:id="rId2"/>
              </a:rPr>
              <a:t>www.example.com</a:t>
            </a:r>
            <a:r>
              <a:rPr lang="en-US" dirty="0">
                <a:latin typeface="Arial" panose="020B0604020202020204" pitchFamily="34" charset="0"/>
                <a:cs typeface="Arial" panose="020B0604020202020204" pitchFamily="34" charset="0"/>
              </a:rPr>
              <a:t> is blocked by the firewall</a:t>
            </a:r>
          </a:p>
          <a:p>
            <a:r>
              <a:rPr lang="en-US" dirty="0">
                <a:latin typeface="Arial" panose="020B0604020202020204" pitchFamily="34" charset="0"/>
                <a:cs typeface="Arial" panose="020B0604020202020204" pitchFamily="34" charset="0"/>
              </a:rPr>
              <a:t>Server: Home</a:t>
            </a:r>
          </a:p>
          <a:p>
            <a:endParaRPr lang="en-US" dirty="0"/>
          </a:p>
        </p:txBody>
      </p:sp>
      <p:pic>
        <p:nvPicPr>
          <p:cNvPr id="5" name="Picture 4" descr="Text&#10;&#10;Description automatically generated">
            <a:extLst>
              <a:ext uri="{FF2B5EF4-FFF2-40B4-BE49-F238E27FC236}">
                <a16:creationId xmlns:a16="http://schemas.microsoft.com/office/drawing/2014/main" id="{94690FD8-C88D-8C74-BBF2-B25F91703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3657600"/>
            <a:ext cx="10050278" cy="1819529"/>
          </a:xfrm>
          <a:prstGeom prst="rect">
            <a:avLst/>
          </a:prstGeom>
        </p:spPr>
      </p:pic>
      <p:sp>
        <p:nvSpPr>
          <p:cNvPr id="6" name="TextBox 5">
            <a:extLst>
              <a:ext uri="{FF2B5EF4-FFF2-40B4-BE49-F238E27FC236}">
                <a16:creationId xmlns:a16="http://schemas.microsoft.com/office/drawing/2014/main" id="{E995286C-D6BB-0056-2867-B84422729952}"/>
              </a:ext>
            </a:extLst>
          </p:cNvPr>
          <p:cNvSpPr txBox="1"/>
          <p:nvPr/>
        </p:nvSpPr>
        <p:spPr>
          <a:xfrm>
            <a:off x="647700" y="3104654"/>
            <a:ext cx="2222083"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Run it on client</a:t>
            </a:r>
          </a:p>
        </p:txBody>
      </p:sp>
    </p:spTree>
    <p:extLst>
      <p:ext uri="{BB962C8B-B14F-4D97-AF65-F5344CB8AC3E}">
        <p14:creationId xmlns:p14="http://schemas.microsoft.com/office/powerpoint/2010/main" val="85057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80D0-6920-614F-5BC6-6834ED8BC2B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Configure Client and Server</a:t>
            </a:r>
          </a:p>
        </p:txBody>
      </p:sp>
      <p:sp>
        <p:nvSpPr>
          <p:cNvPr id="3" name="Content Placeholder 2">
            <a:extLst>
              <a:ext uri="{FF2B5EF4-FFF2-40B4-BE49-F238E27FC236}">
                <a16:creationId xmlns:a16="http://schemas.microsoft.com/office/drawing/2014/main" id="{73D796B0-F9DF-51C6-B1B7-F7D7B64EE9C4}"/>
              </a:ext>
            </a:extLst>
          </p:cNvPr>
          <p:cNvSpPr>
            <a:spLocks noGrp="1"/>
          </p:cNvSpPr>
          <p:nvPr>
            <p:ph idx="1"/>
          </p:nvPr>
        </p:nvSpPr>
        <p:spPr/>
        <p:txBody>
          <a:bodyPr>
            <a:normAutofit fontScale="92500" lnSpcReduction="20000"/>
          </a:bodyPr>
          <a:lstStyle/>
          <a:p>
            <a:r>
              <a:rPr lang="en-US" dirty="0">
                <a:latin typeface="Arial" panose="020B0604020202020204" pitchFamily="34" charset="0"/>
                <a:cs typeface="Arial" panose="020B0604020202020204" pitchFamily="34" charset="0"/>
              </a:rPr>
              <a:t>Client: </a:t>
            </a:r>
          </a:p>
          <a:p>
            <a:endParaRPr lang="en-US" dirty="0"/>
          </a:p>
          <a:p>
            <a:endParaRPr lang="en-US" dirty="0"/>
          </a:p>
          <a:p>
            <a:r>
              <a:rPr lang="en-US" dirty="0">
                <a:latin typeface="Arial" panose="020B0604020202020204" pitchFamily="34" charset="0"/>
                <a:cs typeface="Arial" panose="020B0604020202020204" pitchFamily="34" charset="0"/>
              </a:rPr>
              <a:t>Server: Set up NAT</a:t>
            </a:r>
          </a:p>
          <a:p>
            <a:endParaRPr lang="en-US"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rPr>
              <a:t>Virtualbox’s</a:t>
            </a:r>
            <a:r>
              <a:rPr lang="en-US" sz="2200" dirty="0">
                <a:latin typeface="Arial" panose="020B0604020202020204" pitchFamily="34" charset="0"/>
                <a:cs typeface="Arial" panose="020B0604020202020204" pitchFamily="34" charset="0"/>
              </a:rPr>
              <a:t> NAT server knows nothing about the 192.168.53.0/24 network, because this is the one that we create internally for our TUN interface, and </a:t>
            </a:r>
            <a:r>
              <a:rPr lang="en-US" sz="2200" dirty="0" err="1">
                <a:latin typeface="Arial" panose="020B0604020202020204" pitchFamily="34" charset="0"/>
                <a:cs typeface="Arial" panose="020B0604020202020204" pitchFamily="34" charset="0"/>
              </a:rPr>
              <a:t>Virtualbox</a:t>
            </a:r>
            <a:r>
              <a:rPr lang="en-US" sz="2200" dirty="0">
                <a:latin typeface="Arial" panose="020B0604020202020204" pitchFamily="34" charset="0"/>
                <a:cs typeface="Arial" panose="020B0604020202020204" pitchFamily="34" charset="0"/>
              </a:rPr>
              <a:t> has no idea how to route to this network</a:t>
            </a:r>
          </a:p>
          <a:p>
            <a:r>
              <a:rPr lang="en-US" sz="2200" dirty="0">
                <a:latin typeface="Arial" panose="020B0604020202020204" pitchFamily="34" charset="0"/>
                <a:cs typeface="Arial" panose="020B0604020202020204" pitchFamily="34" charset="0"/>
              </a:rPr>
              <a:t>We set up our own NAT server on the VPN server, so when packets from 192.168.53.88 go out, their source IP address are always replaced by the VPN server’s IP 10.9.0.5</a:t>
            </a:r>
          </a:p>
          <a:p>
            <a:pPr marL="0" indent="0">
              <a:buNone/>
            </a:pPr>
            <a:r>
              <a:rPr lang="en-US"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77DFFCEA-C171-3A7F-8F0C-3B7602251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89" y="2315431"/>
            <a:ext cx="5830114" cy="333422"/>
          </a:xfrm>
          <a:prstGeom prst="rect">
            <a:avLst/>
          </a:prstGeom>
        </p:spPr>
      </p:pic>
      <p:pic>
        <p:nvPicPr>
          <p:cNvPr id="6" name="Picture 5">
            <a:extLst>
              <a:ext uri="{FF2B5EF4-FFF2-40B4-BE49-F238E27FC236}">
                <a16:creationId xmlns:a16="http://schemas.microsoft.com/office/drawing/2014/main" id="{1CC734AE-86F3-A7BF-0CC7-F096029ED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590947"/>
            <a:ext cx="7944959" cy="342948"/>
          </a:xfrm>
          <a:prstGeom prst="rect">
            <a:avLst/>
          </a:prstGeom>
        </p:spPr>
      </p:pic>
    </p:spTree>
    <p:extLst>
      <p:ext uri="{BB962C8B-B14F-4D97-AF65-F5344CB8AC3E}">
        <p14:creationId xmlns:p14="http://schemas.microsoft.com/office/powerpoint/2010/main" val="362810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Configure Other Hosts in 192.168.60.0/24</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Hosts in 192.168.60.0/24</a:t>
            </a:r>
          </a:p>
          <a:p>
            <a:pPr lvl="1">
              <a:buFont typeface="Wingdings" panose="05000000000000000000" pitchFamily="2" charset="2"/>
              <a:buChar char="v"/>
            </a:pPr>
            <a:r>
              <a:rPr lang="en-US" sz="1800" b="1" dirty="0" err="1">
                <a:latin typeface="Arial" panose="020B0604020202020204" pitchFamily="34" charset="0"/>
                <a:cs typeface="Arial" panose="020B0604020202020204" pitchFamily="34" charset="0"/>
              </a:rPr>
              <a:t>ip</a:t>
            </a:r>
            <a:r>
              <a:rPr lang="en-US" sz="1800" b="1" dirty="0">
                <a:latin typeface="Arial" panose="020B0604020202020204" pitchFamily="34" charset="0"/>
                <a:cs typeface="Arial" panose="020B0604020202020204" pitchFamily="34" charset="0"/>
              </a:rPr>
              <a:t> route add 93.184.216.0/24 via 192.168.60.5</a:t>
            </a:r>
          </a:p>
          <a:p>
            <a:r>
              <a:rPr lang="en-US" sz="2000" dirty="0">
                <a:latin typeface="Arial" panose="020B0604020202020204" pitchFamily="34" charset="0"/>
                <a:cs typeface="Arial" panose="020B0604020202020204" pitchFamily="34" charset="0"/>
              </a:rPr>
              <a:t>We should re-route example.com bound traffic to Apollo so that they can enter the VPN tunnel</a:t>
            </a:r>
          </a:p>
          <a:p>
            <a:endParaRPr lang="en-US" dirty="0"/>
          </a:p>
          <a:p>
            <a:r>
              <a:rPr lang="en-US" dirty="0">
                <a:latin typeface="Arial" panose="020B0604020202020204" pitchFamily="34" charset="0"/>
                <a:cs typeface="Arial" panose="020B0604020202020204" pitchFamily="34" charset="0"/>
              </a:rPr>
              <a:t>On Apollo:</a:t>
            </a:r>
          </a:p>
          <a:p>
            <a:pPr lvl="1">
              <a:buFont typeface="Wingdings" panose="05000000000000000000" pitchFamily="2" charset="2"/>
              <a:buChar char="v"/>
            </a:pPr>
            <a:r>
              <a:rPr lang="en-US" sz="1800" b="1" dirty="0" err="1">
                <a:latin typeface="Arial" panose="020B0604020202020204" pitchFamily="34" charset="0"/>
                <a:cs typeface="Arial" panose="020B0604020202020204" pitchFamily="34" charset="0"/>
              </a:rPr>
              <a:t>iptables</a:t>
            </a:r>
            <a:r>
              <a:rPr lang="en-US" sz="1800" b="1" dirty="0">
                <a:latin typeface="Arial" panose="020B0604020202020204" pitchFamily="34" charset="0"/>
                <a:cs typeface="Arial" panose="020B0604020202020204" pitchFamily="34" charset="0"/>
              </a:rPr>
              <a:t> -t </a:t>
            </a:r>
            <a:r>
              <a:rPr lang="en-US" sz="1800" b="1" dirty="0" err="1">
                <a:latin typeface="Arial" panose="020B0604020202020204" pitchFamily="34" charset="0"/>
                <a:cs typeface="Arial" panose="020B0604020202020204" pitchFamily="34" charset="0"/>
              </a:rPr>
              <a:t>nat</a:t>
            </a:r>
            <a:r>
              <a:rPr lang="en-US" sz="1800" b="1" dirty="0">
                <a:latin typeface="Arial" panose="020B0604020202020204" pitchFamily="34" charset="0"/>
                <a:cs typeface="Arial" panose="020B0604020202020204" pitchFamily="34" charset="0"/>
              </a:rPr>
              <a:t> -A POSTROUTING -j MASQUERADE -o tun0</a:t>
            </a:r>
          </a:p>
          <a:p>
            <a:r>
              <a:rPr lang="en-US" sz="2000" dirty="0">
                <a:latin typeface="Arial" panose="020B0604020202020204" pitchFamily="34" charset="0"/>
                <a:cs typeface="Arial" panose="020B0604020202020204" pitchFamily="34" charset="0"/>
              </a:rPr>
              <a:t>Without doing this, the return packets will not go through the VPN tunnel. Instead, they will be directly given by the host VM to the hosts on the 192.168.60.0/24, because the host VM is also attached to this network</a:t>
            </a:r>
          </a:p>
        </p:txBody>
      </p:sp>
    </p:spTree>
    <p:extLst>
      <p:ext uri="{BB962C8B-B14F-4D97-AF65-F5344CB8AC3E}">
        <p14:creationId xmlns:p14="http://schemas.microsoft.com/office/powerpoint/2010/main" val="117570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8AFC-301A-E84C-22F6-0C539B4339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Port forwarding</a:t>
            </a:r>
          </a:p>
        </p:txBody>
      </p:sp>
      <p:sp>
        <p:nvSpPr>
          <p:cNvPr id="3" name="Text Placeholder 2">
            <a:extLst>
              <a:ext uri="{FF2B5EF4-FFF2-40B4-BE49-F238E27FC236}">
                <a16:creationId xmlns:a16="http://schemas.microsoft.com/office/drawing/2014/main" id="{000D9161-D9E9-5C28-B910-E756FC8A2B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497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SSH Port Forwarding</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sz="2800" dirty="0">
                <a:latin typeface="Arial" panose="020B0604020202020204" pitchFamily="34" charset="0"/>
                <a:cs typeface="Arial" panose="020B0604020202020204" pitchFamily="34" charset="0"/>
              </a:rPr>
              <a:t>Regarding A’s IP, typically we use 0.0.0.0, indicating that our port forwarding will listen to the connection from all the interfaces on A</a:t>
            </a:r>
          </a:p>
          <a:p>
            <a:r>
              <a:rPr lang="en-US" sz="2800" dirty="0">
                <a:latin typeface="Arial" panose="020B0604020202020204" pitchFamily="34" charset="0"/>
                <a:cs typeface="Arial" panose="020B0604020202020204" pitchFamily="34" charset="0"/>
              </a:rPr>
              <a:t>If we want to limit the connection to the loopback interface, so only the program on the local host can use this port forwarding, we can use 127.0.0.1:&lt;port&gt; or simply omit the IP address (the default IP address is 127.0.0.1)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05000"/>
            <a:ext cx="9534143" cy="1219200"/>
          </a:xfrm>
          <a:prstGeom prst="rect">
            <a:avLst/>
          </a:prstGeom>
        </p:spPr>
      </p:pic>
    </p:spTree>
    <p:extLst>
      <p:ext uri="{BB962C8B-B14F-4D97-AF65-F5344CB8AC3E}">
        <p14:creationId xmlns:p14="http://schemas.microsoft.com/office/powerpoint/2010/main" val="128585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2495-183D-9475-3281-839155D51E7D}"/>
              </a:ext>
            </a:extLst>
          </p:cNvPr>
          <p:cNvSpPr>
            <a:spLocks noGrp="1"/>
          </p:cNvSpPr>
          <p:nvPr>
            <p:ph type="title"/>
          </p:nvPr>
        </p:nvSpPr>
        <p:spPr/>
        <p:txBody>
          <a:bodyPr/>
          <a:lstStyle/>
          <a:p>
            <a:r>
              <a:rPr lang="en-US" dirty="0"/>
              <a:t> </a:t>
            </a:r>
            <a:r>
              <a:rPr lang="en-US" dirty="0">
                <a:latin typeface="Arial" panose="020B0604020202020204" pitchFamily="34" charset="0"/>
                <a:cs typeface="Arial" panose="020B0604020202020204" pitchFamily="34" charset="0"/>
              </a:rPr>
              <a:t>Evading Ingress Firewall</a:t>
            </a:r>
          </a:p>
        </p:txBody>
      </p:sp>
      <p:pic>
        <p:nvPicPr>
          <p:cNvPr id="5" name="Content Placeholder 4" descr="Diagram&#10;&#10;Description automatically generated">
            <a:extLst>
              <a:ext uri="{FF2B5EF4-FFF2-40B4-BE49-F238E27FC236}">
                <a16:creationId xmlns:a16="http://schemas.microsoft.com/office/drawing/2014/main" id="{4474812F-A716-3265-7004-469881A5D3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9484" y="2115976"/>
            <a:ext cx="6540500" cy="2626047"/>
          </a:xfrm>
        </p:spPr>
      </p:pic>
      <p:sp>
        <p:nvSpPr>
          <p:cNvPr id="6" name="TextBox 5">
            <a:extLst>
              <a:ext uri="{FF2B5EF4-FFF2-40B4-BE49-F238E27FC236}">
                <a16:creationId xmlns:a16="http://schemas.microsoft.com/office/drawing/2014/main" id="{16B9CCB6-6E04-A9D7-0F48-5148FCEC41B0}"/>
              </a:ext>
            </a:extLst>
          </p:cNvPr>
          <p:cNvSpPr txBox="1"/>
          <p:nvPr/>
        </p:nvSpPr>
        <p:spPr>
          <a:xfrm>
            <a:off x="838200" y="1504453"/>
            <a:ext cx="5464188"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We want to access “work” from “home”</a:t>
            </a:r>
          </a:p>
        </p:txBody>
      </p:sp>
      <p:pic>
        <p:nvPicPr>
          <p:cNvPr id="8" name="Picture 7" descr="Graphical user interface, text, application&#10;&#10;Description automatically generated">
            <a:extLst>
              <a:ext uri="{FF2B5EF4-FFF2-40B4-BE49-F238E27FC236}">
                <a16:creationId xmlns:a16="http://schemas.microsoft.com/office/drawing/2014/main" id="{496748FE-4B23-2B1F-C0F3-EB5D8F7EA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5116829"/>
            <a:ext cx="7668695" cy="962159"/>
          </a:xfrm>
          <a:prstGeom prst="rect">
            <a:avLst/>
          </a:prstGeom>
        </p:spPr>
      </p:pic>
      <p:pic>
        <p:nvPicPr>
          <p:cNvPr id="10" name="Picture 9">
            <a:extLst>
              <a:ext uri="{FF2B5EF4-FFF2-40B4-BE49-F238E27FC236}">
                <a16:creationId xmlns:a16="http://schemas.microsoft.com/office/drawing/2014/main" id="{E7D858C6-E975-C95E-067D-F6B3A9403E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00" y="3238599"/>
            <a:ext cx="3648584" cy="266737"/>
          </a:xfrm>
          <a:prstGeom prst="rect">
            <a:avLst/>
          </a:prstGeom>
        </p:spPr>
      </p:pic>
      <p:cxnSp>
        <p:nvCxnSpPr>
          <p:cNvPr id="12" name="Straight Arrow Connector 11">
            <a:extLst>
              <a:ext uri="{FF2B5EF4-FFF2-40B4-BE49-F238E27FC236}">
                <a16:creationId xmlns:a16="http://schemas.microsoft.com/office/drawing/2014/main" id="{FC5D8640-61C2-2F5B-C4E8-45AD865B644D}"/>
              </a:ext>
            </a:extLst>
          </p:cNvPr>
          <p:cNvCxnSpPr>
            <a:cxnSpLocks/>
          </p:cNvCxnSpPr>
          <p:nvPr/>
        </p:nvCxnSpPr>
        <p:spPr>
          <a:xfrm flipV="1">
            <a:off x="6324600" y="4572000"/>
            <a:ext cx="457200" cy="38100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F9A2747-2CCE-39CB-1987-BE03F6C7A3B6}"/>
              </a:ext>
            </a:extLst>
          </p:cNvPr>
          <p:cNvCxnSpPr>
            <a:cxnSpLocks/>
          </p:cNvCxnSpPr>
          <p:nvPr/>
        </p:nvCxnSpPr>
        <p:spPr>
          <a:xfrm flipV="1">
            <a:off x="4156584" y="2860796"/>
            <a:ext cx="644016" cy="238619"/>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2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60B0-19CC-EFC9-25DF-1AD5EBD8864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Comparison with VPN</a:t>
            </a:r>
          </a:p>
        </p:txBody>
      </p:sp>
      <p:sp>
        <p:nvSpPr>
          <p:cNvPr id="3" name="Content Placeholder 2">
            <a:extLst>
              <a:ext uri="{FF2B5EF4-FFF2-40B4-BE49-F238E27FC236}">
                <a16:creationId xmlns:a16="http://schemas.microsoft.com/office/drawing/2014/main" id="{EECED884-6F2A-DD1B-9C93-41392E7CD15D}"/>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VPN tunnels are built on top of the network layer or link layer. They rely on the routing or bridging to get packets from the application, as well as to release the packets to its final destination. Routing and bridging are transparent to the application. Requires the root privilege</a:t>
            </a:r>
          </a:p>
          <a:p>
            <a:r>
              <a:rPr lang="en-US" sz="2800" dirty="0">
                <a:latin typeface="Arial" panose="020B0604020202020204" pitchFamily="34" charset="0"/>
                <a:cs typeface="Arial" panose="020B0604020202020204" pitchFamily="34" charset="0"/>
              </a:rPr>
              <a:t>Port forwarding tunnels are built upon the transport layer. For an application to send data to the tunnel program, the application needs to directly communicate with the tunnel program, and thus this type of tunnel is not transparent. Does not require root privilege</a:t>
            </a:r>
          </a:p>
        </p:txBody>
      </p:sp>
    </p:spTree>
    <p:extLst>
      <p:ext uri="{BB962C8B-B14F-4D97-AF65-F5344CB8AC3E}">
        <p14:creationId xmlns:p14="http://schemas.microsoft.com/office/powerpoint/2010/main" val="3743511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3020-F1B9-301B-C587-1F974D9B92F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Evading Egress Firewalls</a:t>
            </a:r>
          </a:p>
        </p:txBody>
      </p:sp>
      <p:pic>
        <p:nvPicPr>
          <p:cNvPr id="5" name="Content Placeholder 4">
            <a:extLst>
              <a:ext uri="{FF2B5EF4-FFF2-40B4-BE49-F238E27FC236}">
                <a16:creationId xmlns:a16="http://schemas.microsoft.com/office/drawing/2014/main" id="{14B91ECA-F324-46A5-B13B-1B61DABD21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552578"/>
            <a:ext cx="7992590" cy="876422"/>
          </a:xfrm>
        </p:spPr>
      </p:pic>
      <p:sp>
        <p:nvSpPr>
          <p:cNvPr id="6" name="TextBox 5">
            <a:extLst>
              <a:ext uri="{FF2B5EF4-FFF2-40B4-BE49-F238E27FC236}">
                <a16:creationId xmlns:a16="http://schemas.microsoft.com/office/drawing/2014/main" id="{AB5D6A86-7AD7-95FD-06C4-B7E59925A7E7}"/>
              </a:ext>
            </a:extLst>
          </p:cNvPr>
          <p:cNvSpPr txBox="1"/>
          <p:nvPr/>
        </p:nvSpPr>
        <p:spPr>
          <a:xfrm>
            <a:off x="685800" y="1838980"/>
            <a:ext cx="3406702"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Create the tunnel</a:t>
            </a:r>
          </a:p>
        </p:txBody>
      </p:sp>
      <p:sp>
        <p:nvSpPr>
          <p:cNvPr id="7" name="TextBox 6">
            <a:extLst>
              <a:ext uri="{FF2B5EF4-FFF2-40B4-BE49-F238E27FC236}">
                <a16:creationId xmlns:a16="http://schemas.microsoft.com/office/drawing/2014/main" id="{13B86BD1-0740-9670-C857-A2662B9D8747}"/>
              </a:ext>
            </a:extLst>
          </p:cNvPr>
          <p:cNvSpPr txBox="1"/>
          <p:nvPr/>
        </p:nvSpPr>
        <p:spPr>
          <a:xfrm>
            <a:off x="685800" y="3733800"/>
            <a:ext cx="7740645"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Access the blocked site (www.example.com)</a:t>
            </a:r>
          </a:p>
        </p:txBody>
      </p:sp>
      <p:pic>
        <p:nvPicPr>
          <p:cNvPr id="9" name="Picture 8" descr="Text&#10;&#10;Description automatically generated">
            <a:extLst>
              <a:ext uri="{FF2B5EF4-FFF2-40B4-BE49-F238E27FC236}">
                <a16:creationId xmlns:a16="http://schemas.microsoft.com/office/drawing/2014/main" id="{EDEDB22F-8A50-5AE0-FB39-524E5F579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561820"/>
            <a:ext cx="7811590" cy="1600423"/>
          </a:xfrm>
          <a:prstGeom prst="rect">
            <a:avLst/>
          </a:prstGeom>
        </p:spPr>
      </p:pic>
    </p:spTree>
    <p:extLst>
      <p:ext uri="{BB962C8B-B14F-4D97-AF65-F5344CB8AC3E}">
        <p14:creationId xmlns:p14="http://schemas.microsoft.com/office/powerpoint/2010/main" val="359303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0CFA-9082-664B-7F26-CE7D5956909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Reverse SSH Tunneling</a:t>
            </a:r>
          </a:p>
        </p:txBody>
      </p:sp>
      <p:sp>
        <p:nvSpPr>
          <p:cNvPr id="3" name="Content Placeholder 2">
            <a:extLst>
              <a:ext uri="{FF2B5EF4-FFF2-40B4-BE49-F238E27FC236}">
                <a16:creationId xmlns:a16="http://schemas.microsoft.com/office/drawing/2014/main" id="{A4E61822-16A7-3BB8-CB47-AFE9FAFC7232}"/>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Port forwarding from </a:t>
            </a:r>
            <a:r>
              <a:rPr lang="en-US" dirty="0">
                <a:solidFill>
                  <a:srgbClr val="FF0000"/>
                </a:solidFill>
                <a:latin typeface="Arial" panose="020B0604020202020204" pitchFamily="34" charset="0"/>
                <a:cs typeface="Arial" panose="020B0604020202020204" pitchFamily="34" charset="0"/>
              </a:rPr>
              <a:t>Server</a:t>
            </a:r>
            <a:r>
              <a:rPr lang="en-US" dirty="0">
                <a:latin typeface="Arial" panose="020B0604020202020204" pitchFamily="34" charset="0"/>
                <a:cs typeface="Arial" panose="020B0604020202020204" pitchFamily="34" charset="0"/>
              </a:rPr>
              <a:t> to Client (reverse)</a:t>
            </a:r>
          </a:p>
          <a:p>
            <a:endParaRPr lang="en-US" dirty="0"/>
          </a:p>
        </p:txBody>
      </p:sp>
      <p:pic>
        <p:nvPicPr>
          <p:cNvPr id="5" name="Picture 4" descr="Diagram&#10;&#10;Description automatically generated">
            <a:extLst>
              <a:ext uri="{FF2B5EF4-FFF2-40B4-BE49-F238E27FC236}">
                <a16:creationId xmlns:a16="http://schemas.microsoft.com/office/drawing/2014/main" id="{A8185427-ED4E-46D1-3D8E-3CF7194A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86000"/>
            <a:ext cx="7544853" cy="2657846"/>
          </a:xfrm>
          <a:prstGeom prst="rect">
            <a:avLst/>
          </a:prstGeom>
        </p:spPr>
      </p:pic>
      <p:pic>
        <p:nvPicPr>
          <p:cNvPr id="7" name="Picture 6">
            <a:extLst>
              <a:ext uri="{FF2B5EF4-FFF2-40B4-BE49-F238E27FC236}">
                <a16:creationId xmlns:a16="http://schemas.microsoft.com/office/drawing/2014/main" id="{6A4E3D5E-74B1-23F1-8393-E7CEE648C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5348710"/>
            <a:ext cx="8621328" cy="895475"/>
          </a:xfrm>
          <a:prstGeom prst="rect">
            <a:avLst/>
          </a:prstGeom>
        </p:spPr>
      </p:pic>
      <p:cxnSp>
        <p:nvCxnSpPr>
          <p:cNvPr id="8" name="Straight Arrow Connector 7">
            <a:extLst>
              <a:ext uri="{FF2B5EF4-FFF2-40B4-BE49-F238E27FC236}">
                <a16:creationId xmlns:a16="http://schemas.microsoft.com/office/drawing/2014/main" id="{147FFB35-8268-CE08-D440-28D891CC2F6C}"/>
              </a:ext>
            </a:extLst>
          </p:cNvPr>
          <p:cNvCxnSpPr>
            <a:cxnSpLocks/>
          </p:cNvCxnSpPr>
          <p:nvPr/>
        </p:nvCxnSpPr>
        <p:spPr>
          <a:xfrm flipH="1" flipV="1">
            <a:off x="5562600" y="4495800"/>
            <a:ext cx="685800" cy="68580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C0C4C94-625D-7778-22AA-494C9C38A123}"/>
              </a:ext>
            </a:extLst>
          </p:cNvPr>
          <p:cNvSpPr txBox="1"/>
          <p:nvPr/>
        </p:nvSpPr>
        <p:spPr>
          <a:xfrm>
            <a:off x="2895600" y="3614923"/>
            <a:ext cx="1559851" cy="461665"/>
          </a:xfrm>
          <a:prstGeom prst="rect">
            <a:avLst/>
          </a:prstGeom>
          <a:noFill/>
        </p:spPr>
        <p:txBody>
          <a:bodyPr wrap="none" rtlCol="0">
            <a:spAutoFit/>
          </a:bodyPr>
          <a:lstStyle/>
          <a:p>
            <a:r>
              <a:rPr lang="en-US" sz="2400" b="1" dirty="0">
                <a:solidFill>
                  <a:srgbClr val="FF0000"/>
                </a:solidFill>
              </a:rPr>
              <a:t>SSH Server</a:t>
            </a:r>
          </a:p>
        </p:txBody>
      </p:sp>
    </p:spTree>
    <p:extLst>
      <p:ext uri="{BB962C8B-B14F-4D97-AF65-F5344CB8AC3E}">
        <p14:creationId xmlns:p14="http://schemas.microsoft.com/office/powerpoint/2010/main" val="308667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E40A-CE9E-078C-8B96-9949D512F70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Dynamic Port forwarding and</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SOCKS Proxy</a:t>
            </a:r>
          </a:p>
        </p:txBody>
      </p:sp>
      <p:sp>
        <p:nvSpPr>
          <p:cNvPr id="3" name="Text Placeholder 2">
            <a:extLst>
              <a:ext uri="{FF2B5EF4-FFF2-40B4-BE49-F238E27FC236}">
                <a16:creationId xmlns:a16="http://schemas.microsoft.com/office/drawing/2014/main" id="{5E1F0DEE-6C96-797A-2CE9-0D2F292C34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957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54" y="304800"/>
            <a:ext cx="9549245" cy="914400"/>
          </a:xfrm>
        </p:spPr>
        <p:txBody>
          <a:bodyPr>
            <a:noAutofit/>
          </a:bodyPr>
          <a:lstStyle/>
          <a:p>
            <a:pPr algn="l"/>
            <a:r>
              <a:rPr lang="en-US" dirty="0">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685800" y="1524000"/>
            <a:ext cx="10972800" cy="4038600"/>
          </a:xfrm>
        </p:spPr>
        <p:txBody>
          <a:bodyPr>
            <a:normAutofit/>
          </a:bodyPr>
          <a:lstStyle/>
          <a:p>
            <a:r>
              <a:rPr lang="en-US" dirty="0">
                <a:latin typeface="Arial" panose="020B0604020202020204" pitchFamily="34" charset="0"/>
                <a:cs typeface="Arial" panose="020B0604020202020204" pitchFamily="34" charset="0"/>
              </a:rPr>
              <a:t>VPN Tunnels</a:t>
            </a:r>
          </a:p>
          <a:p>
            <a:r>
              <a:rPr lang="en-US" dirty="0">
                <a:latin typeface="Arial" panose="020B0604020202020204" pitchFamily="34" charset="0"/>
                <a:cs typeface="Arial" panose="020B0604020202020204" pitchFamily="34" charset="0"/>
              </a:rPr>
              <a:t>Port Forwarding</a:t>
            </a:r>
          </a:p>
          <a:p>
            <a:r>
              <a:rPr lang="en-US" dirty="0">
                <a:latin typeface="Arial" panose="020B0604020202020204" pitchFamily="34" charset="0"/>
                <a:cs typeface="Arial" panose="020B0604020202020204" pitchFamily="34" charset="0"/>
              </a:rPr>
              <a:t>SOCKS Proxy</a:t>
            </a:r>
          </a:p>
          <a:p>
            <a:pPr marL="0" lvl="1" indent="0">
              <a:buNone/>
            </a:pPr>
            <a:endParaRPr lang="en-US" sz="2000" dirty="0"/>
          </a:p>
        </p:txBody>
      </p:sp>
    </p:spTree>
    <p:extLst>
      <p:ext uri="{BB962C8B-B14F-4D97-AF65-F5344CB8AC3E}">
        <p14:creationId xmlns:p14="http://schemas.microsoft.com/office/powerpoint/2010/main" val="286547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4449-F94A-85DE-2F32-F68A56C7446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Dynamic Port Forwarding</a:t>
            </a:r>
          </a:p>
        </p:txBody>
      </p:sp>
      <p:sp>
        <p:nvSpPr>
          <p:cNvPr id="3" name="Content Placeholder 2">
            <a:extLst>
              <a:ext uri="{FF2B5EF4-FFF2-40B4-BE49-F238E27FC236}">
                <a16:creationId xmlns:a16="http://schemas.microsoft.com/office/drawing/2014/main" id="{FC0032D8-6245-25FD-B36C-B2D3617C1FE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Static port forwarding</a:t>
            </a:r>
          </a:p>
          <a:p>
            <a:pPr lvl="1"/>
            <a:r>
              <a:rPr lang="en-US" dirty="0">
                <a:latin typeface="Arial" panose="020B0604020202020204" pitchFamily="34" charset="0"/>
                <a:cs typeface="Arial" panose="020B0604020202020204" pitchFamily="34" charset="0"/>
              </a:rPr>
              <a:t>Destinations are fixed</a:t>
            </a:r>
          </a:p>
          <a:p>
            <a:pPr lvl="1"/>
            <a:r>
              <a:rPr lang="en-US" dirty="0">
                <a:latin typeface="Arial" panose="020B0604020202020204" pitchFamily="34" charset="0"/>
                <a:cs typeface="Arial" panose="020B0604020202020204" pitchFamily="34" charset="0"/>
              </a:rPr>
              <a:t>One tunnel for each destination</a:t>
            </a:r>
          </a:p>
          <a:p>
            <a:r>
              <a:rPr lang="en-US" dirty="0">
                <a:latin typeface="Arial" panose="020B0604020202020204" pitchFamily="34" charset="0"/>
                <a:cs typeface="Arial" panose="020B0604020202020204" pitchFamily="34" charset="0"/>
              </a:rPr>
              <a:t>Dynamic port forwarding</a:t>
            </a:r>
          </a:p>
          <a:p>
            <a:pPr lvl="1"/>
            <a:r>
              <a:rPr lang="en-US" dirty="0">
                <a:latin typeface="Arial" panose="020B0604020202020204" pitchFamily="34" charset="0"/>
                <a:cs typeface="Arial" panose="020B0604020202020204" pitchFamily="34" charset="0"/>
              </a:rPr>
              <a:t>Destinations are NOT fixed</a:t>
            </a:r>
          </a:p>
          <a:p>
            <a:pPr lvl="1"/>
            <a:r>
              <a:rPr lang="en-US" dirty="0">
                <a:latin typeface="Arial" panose="020B0604020202020204" pitchFamily="34" charset="0"/>
                <a:cs typeface="Arial" panose="020B0604020202020204" pitchFamily="34" charset="0"/>
              </a:rPr>
              <a:t>One tunnel for many destinations</a:t>
            </a:r>
          </a:p>
          <a:p>
            <a:pPr lvl="1"/>
            <a:r>
              <a:rPr lang="en-US" dirty="0">
                <a:latin typeface="Arial" panose="020B0604020202020204" pitchFamily="34" charset="0"/>
                <a:cs typeface="Arial" panose="020B0604020202020204" pitchFamily="34" charset="0"/>
              </a:rPr>
              <a:t>Therefore, typically called </a:t>
            </a:r>
            <a:r>
              <a:rPr lang="en-US" dirty="0">
                <a:solidFill>
                  <a:srgbClr val="FF0000"/>
                </a:solidFill>
                <a:latin typeface="Arial" panose="020B0604020202020204" pitchFamily="34" charset="0"/>
                <a:cs typeface="Arial" panose="020B0604020202020204" pitchFamily="34" charset="0"/>
              </a:rPr>
              <a:t>Proxy</a:t>
            </a:r>
          </a:p>
        </p:txBody>
      </p:sp>
    </p:spTree>
    <p:extLst>
      <p:ext uri="{BB962C8B-B14F-4D97-AF65-F5344CB8AC3E}">
        <p14:creationId xmlns:p14="http://schemas.microsoft.com/office/powerpoint/2010/main" val="3977761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6748-C8F9-EEDA-BA69-C45EB1E8E77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An Experiment</a:t>
            </a:r>
          </a:p>
        </p:txBody>
      </p:sp>
      <p:pic>
        <p:nvPicPr>
          <p:cNvPr id="5" name="Content Placeholder 4" descr="Text&#10;&#10;Description automatically generated with medium confidence">
            <a:extLst>
              <a:ext uri="{FF2B5EF4-FFF2-40B4-BE49-F238E27FC236}">
                <a16:creationId xmlns:a16="http://schemas.microsoft.com/office/drawing/2014/main" id="{329752B8-DCD3-6E6C-8C33-C4ED4DD3C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484674"/>
            <a:ext cx="5496692" cy="876422"/>
          </a:xfrm>
        </p:spPr>
      </p:pic>
      <p:pic>
        <p:nvPicPr>
          <p:cNvPr id="7" name="Picture 6">
            <a:extLst>
              <a:ext uri="{FF2B5EF4-FFF2-40B4-BE49-F238E27FC236}">
                <a16:creationId xmlns:a16="http://schemas.microsoft.com/office/drawing/2014/main" id="{022FCCA2-C6D8-E18E-3D11-70D4D6893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648200"/>
            <a:ext cx="8554644" cy="809738"/>
          </a:xfrm>
          <a:prstGeom prst="rect">
            <a:avLst/>
          </a:prstGeom>
        </p:spPr>
      </p:pic>
      <p:sp>
        <p:nvSpPr>
          <p:cNvPr id="8" name="TextBox 7">
            <a:extLst>
              <a:ext uri="{FF2B5EF4-FFF2-40B4-BE49-F238E27FC236}">
                <a16:creationId xmlns:a16="http://schemas.microsoft.com/office/drawing/2014/main" id="{E33A3832-BBE6-AC5E-E976-BC3CA3F17B0D}"/>
              </a:ext>
            </a:extLst>
          </p:cNvPr>
          <p:cNvSpPr txBox="1"/>
          <p:nvPr/>
        </p:nvSpPr>
        <p:spPr>
          <a:xfrm>
            <a:off x="771543" y="1724322"/>
            <a:ext cx="3406702"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Create the tunnel</a:t>
            </a:r>
          </a:p>
        </p:txBody>
      </p:sp>
      <p:sp>
        <p:nvSpPr>
          <p:cNvPr id="9" name="TextBox 8">
            <a:extLst>
              <a:ext uri="{FF2B5EF4-FFF2-40B4-BE49-F238E27FC236}">
                <a16:creationId xmlns:a16="http://schemas.microsoft.com/office/drawing/2014/main" id="{6629DE32-A0E8-2D97-A057-DF4B6A50FAE7}"/>
              </a:ext>
            </a:extLst>
          </p:cNvPr>
          <p:cNvSpPr txBox="1"/>
          <p:nvPr/>
        </p:nvSpPr>
        <p:spPr>
          <a:xfrm>
            <a:off x="784243" y="4049139"/>
            <a:ext cx="516519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Use </a:t>
            </a:r>
            <a:r>
              <a:rPr lang="en-US" sz="2800" dirty="0">
                <a:solidFill>
                  <a:srgbClr val="FF0000"/>
                </a:solidFill>
                <a:latin typeface="Arial" panose="020B0604020202020204" pitchFamily="34" charset="0"/>
                <a:cs typeface="Arial" panose="020B0604020202020204" pitchFamily="34" charset="0"/>
              </a:rPr>
              <a:t>localhost:9000 </a:t>
            </a:r>
            <a:r>
              <a:rPr lang="en-US" sz="2800" dirty="0">
                <a:latin typeface="Arial" panose="020B0604020202020204" pitchFamily="34" charset="0"/>
                <a:cs typeface="Arial" panose="020B0604020202020204" pitchFamily="34" charset="0"/>
              </a:rPr>
              <a:t>as proxy</a:t>
            </a:r>
          </a:p>
        </p:txBody>
      </p:sp>
    </p:spTree>
    <p:extLst>
      <p:ext uri="{BB962C8B-B14F-4D97-AF65-F5344CB8AC3E}">
        <p14:creationId xmlns:p14="http://schemas.microsoft.com/office/powerpoint/2010/main" val="2366010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3ADA-1A0B-321A-C471-2391909537A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Use Another Host As Proxy</a:t>
            </a:r>
          </a:p>
        </p:txBody>
      </p:sp>
      <p:pic>
        <p:nvPicPr>
          <p:cNvPr id="5" name="Content Placeholder 4" descr="Text&#10;&#10;Description automatically generated with medium confidence">
            <a:extLst>
              <a:ext uri="{FF2B5EF4-FFF2-40B4-BE49-F238E27FC236}">
                <a16:creationId xmlns:a16="http://schemas.microsoft.com/office/drawing/2014/main" id="{1B8A2B18-1A51-139C-8B0D-C908D52643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554226"/>
            <a:ext cx="8945223" cy="1400370"/>
          </a:xfrm>
        </p:spPr>
      </p:pic>
      <p:sp>
        <p:nvSpPr>
          <p:cNvPr id="6" name="TextBox 5">
            <a:extLst>
              <a:ext uri="{FF2B5EF4-FFF2-40B4-BE49-F238E27FC236}">
                <a16:creationId xmlns:a16="http://schemas.microsoft.com/office/drawing/2014/main" id="{D1201005-A3DA-374D-E735-9AF48EB01463}"/>
              </a:ext>
            </a:extLst>
          </p:cNvPr>
          <p:cNvSpPr txBox="1"/>
          <p:nvPr/>
        </p:nvSpPr>
        <p:spPr>
          <a:xfrm>
            <a:off x="771543" y="1724322"/>
            <a:ext cx="601145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Apollo’s IP address: 192.168.60.5</a:t>
            </a:r>
          </a:p>
        </p:txBody>
      </p:sp>
    </p:spTree>
    <p:extLst>
      <p:ext uri="{BB962C8B-B14F-4D97-AF65-F5344CB8AC3E}">
        <p14:creationId xmlns:p14="http://schemas.microsoft.com/office/powerpoint/2010/main" val="3119448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992E-3A7B-ACB9-151C-DBA1E0BA540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Configure Browser to Use Proxy</a:t>
            </a:r>
          </a:p>
        </p:txBody>
      </p:sp>
      <p:pic>
        <p:nvPicPr>
          <p:cNvPr id="5" name="Content Placeholder 4" descr="Table&#10;&#10;Description automatically generated">
            <a:extLst>
              <a:ext uri="{FF2B5EF4-FFF2-40B4-BE49-F238E27FC236}">
                <a16:creationId xmlns:a16="http://schemas.microsoft.com/office/drawing/2014/main" id="{D3DA4F1D-4274-9A1C-F300-B2FC94841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8291259" cy="4525963"/>
          </a:xfrm>
        </p:spPr>
      </p:pic>
    </p:spTree>
    <p:extLst>
      <p:ext uri="{BB962C8B-B14F-4D97-AF65-F5344CB8AC3E}">
        <p14:creationId xmlns:p14="http://schemas.microsoft.com/office/powerpoint/2010/main" val="311079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ADCD-1998-6C64-EFCB-2999AA1030D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SOCKS Protocol</a:t>
            </a:r>
          </a:p>
        </p:txBody>
      </p:sp>
      <p:sp>
        <p:nvSpPr>
          <p:cNvPr id="3" name="Content Placeholder 2">
            <a:extLst>
              <a:ext uri="{FF2B5EF4-FFF2-40B4-BE49-F238E27FC236}">
                <a16:creationId xmlns:a16="http://schemas.microsoft.com/office/drawing/2014/main" id="{E443E4AF-8D8E-5B65-8E27-8F60A54A630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How does the dynamic port forwarding work?</a:t>
            </a:r>
          </a:p>
          <a:p>
            <a:pPr lvl="1"/>
            <a:r>
              <a:rPr lang="en-US" dirty="0">
                <a:latin typeface="Arial" panose="020B0604020202020204" pitchFamily="34" charset="0"/>
                <a:cs typeface="Arial" panose="020B0604020202020204" pitchFamily="34" charset="0"/>
              </a:rPr>
              <a:t>The destination is not specified</a:t>
            </a:r>
          </a:p>
          <a:p>
            <a:pPr lvl="1"/>
            <a:r>
              <a:rPr lang="en-US" dirty="0">
                <a:latin typeface="Arial" panose="020B0604020202020204" pitchFamily="34" charset="0"/>
                <a:cs typeface="Arial" panose="020B0604020202020204" pitchFamily="34" charset="0"/>
              </a:rPr>
              <a:t>The client must tell the proxy the destination information</a:t>
            </a:r>
          </a:p>
          <a:p>
            <a:pPr lvl="1"/>
            <a:r>
              <a:rPr lang="en-US" dirty="0">
                <a:latin typeface="Arial" panose="020B0604020202020204" pitchFamily="34" charset="0"/>
                <a:cs typeface="Arial" panose="020B0604020202020204" pitchFamily="34" charset="0"/>
              </a:rPr>
              <a:t>The client and proxy use a protocol for that purpose</a:t>
            </a:r>
          </a:p>
          <a:p>
            <a:r>
              <a:rPr lang="en-US" dirty="0">
                <a:latin typeface="Arial" panose="020B0604020202020204" pitchFamily="34" charset="0"/>
                <a:cs typeface="Arial" panose="020B0604020202020204" pitchFamily="34" charset="0"/>
              </a:rPr>
              <a:t>SOCKS protocol</a:t>
            </a:r>
          </a:p>
          <a:p>
            <a:pPr lvl="1"/>
            <a:r>
              <a:rPr lang="en-US" dirty="0">
                <a:latin typeface="Arial" panose="020B0604020202020204" pitchFamily="34" charset="0"/>
                <a:cs typeface="Arial" panose="020B0604020202020204" pitchFamily="34" charset="0"/>
              </a:rPr>
              <a:t>Socket secure, version 5 (SOCKS5)</a:t>
            </a:r>
          </a:p>
          <a:p>
            <a:pPr lvl="1"/>
            <a:r>
              <a:rPr lang="en-US" dirty="0">
                <a:latin typeface="Arial" panose="020B0604020202020204" pitchFamily="34" charset="0"/>
                <a:cs typeface="Arial" panose="020B0604020202020204" pitchFamily="34" charset="0"/>
              </a:rPr>
              <a:t>The client must have a native support of SOCKS protocol</a:t>
            </a:r>
          </a:p>
        </p:txBody>
      </p:sp>
    </p:spTree>
    <p:extLst>
      <p:ext uri="{BB962C8B-B14F-4D97-AF65-F5344CB8AC3E}">
        <p14:creationId xmlns:p14="http://schemas.microsoft.com/office/powerpoint/2010/main" val="2915147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10B3-D993-40F9-9A05-45359EBFED5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SOCKs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SOCKS, which stands for Socket Secure, is a network protocol that facilitates communication with servers through a firewall by routing network traffic to the actual server on behalf of a client</a:t>
            </a:r>
          </a:p>
          <a:p>
            <a:r>
              <a:rPr lang="en-US" dirty="0">
                <a:latin typeface="Arial" panose="020B0604020202020204" pitchFamily="34" charset="0"/>
                <a:cs typeface="Arial" panose="020B0604020202020204" pitchFamily="34" charset="0"/>
              </a:rPr>
              <a:t>A SOCKS proxy server creates a TCP/UDP connection to another server behind the firewall on the client’s behalf, then exchanges network packets between the client and the actual server</a:t>
            </a:r>
          </a:p>
          <a:p>
            <a:r>
              <a:rPr lang="en-US" dirty="0">
                <a:latin typeface="Arial" panose="020B0604020202020204" pitchFamily="34" charset="0"/>
                <a:cs typeface="Arial" panose="020B0604020202020204" pitchFamily="34" charset="0"/>
              </a:rPr>
              <a:t>SOCKS is a layer 5 (session layer) protocol. It can handle several request types, including HTTP, HTTPS, POP3, SMTP and FTP</a:t>
            </a:r>
          </a:p>
        </p:txBody>
      </p:sp>
    </p:spTree>
    <p:extLst>
      <p:ext uri="{BB962C8B-B14F-4D97-AF65-F5344CB8AC3E}">
        <p14:creationId xmlns:p14="http://schemas.microsoft.com/office/powerpoint/2010/main" val="4060330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10B3-D993-40F9-9A05-45359EBFED5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SOCKs4 vs SOCKs5</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There are only two versions: SOCKs4 and SOCKs5</a:t>
            </a:r>
          </a:p>
          <a:p>
            <a:pPr lvl="1"/>
            <a:r>
              <a:rPr lang="en-US" dirty="0">
                <a:latin typeface="Arial" panose="020B0604020202020204" pitchFamily="34" charset="0"/>
                <a:cs typeface="Arial" panose="020B0604020202020204" pitchFamily="34" charset="0"/>
              </a:rPr>
              <a:t>SOCKs4 doesn’t support authentication, while SOCKs5 supports a variety of authentication methods; and</a:t>
            </a:r>
          </a:p>
          <a:p>
            <a:pPr lvl="1"/>
            <a:r>
              <a:rPr lang="en-US" dirty="0">
                <a:latin typeface="Arial" panose="020B0604020202020204" pitchFamily="34" charset="0"/>
                <a:cs typeface="Arial" panose="020B0604020202020204" pitchFamily="34" charset="0"/>
              </a:rPr>
              <a:t>SOCKs4 doesn’t support UDP proxies, while SOCKs5 does</a:t>
            </a:r>
          </a:p>
          <a:p>
            <a:r>
              <a:rPr lang="en-US" dirty="0">
                <a:latin typeface="Arial" panose="020B0604020202020204" pitchFamily="34" charset="0"/>
                <a:cs typeface="Arial" panose="020B0604020202020204" pitchFamily="34" charset="0"/>
              </a:rPr>
              <a:t>SOCKs5 proxy is more secure because it establishes a full TCP connection with authentication and uses the Secure Shell (SSH) encrypted tunneling method to relay the traffic</a:t>
            </a:r>
          </a:p>
        </p:txBody>
      </p:sp>
    </p:spTree>
    <p:extLst>
      <p:ext uri="{BB962C8B-B14F-4D97-AF65-F5344CB8AC3E}">
        <p14:creationId xmlns:p14="http://schemas.microsoft.com/office/powerpoint/2010/main" val="481426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07A1-18DB-B10B-7332-CCB3F3EABF0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Implement a SOCKS Client: Setup</a:t>
            </a:r>
          </a:p>
        </p:txBody>
      </p:sp>
      <p:pic>
        <p:nvPicPr>
          <p:cNvPr id="9" name="Content Placeholder 8" descr="A picture containing text&#10;&#10;Description automatically generated">
            <a:extLst>
              <a:ext uri="{FF2B5EF4-FFF2-40B4-BE49-F238E27FC236}">
                <a16:creationId xmlns:a16="http://schemas.microsoft.com/office/drawing/2014/main" id="{90676893-20D8-BDD1-589F-D27A6206D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514600"/>
            <a:ext cx="6658904" cy="828791"/>
          </a:xfrm>
        </p:spPr>
      </p:pic>
      <p:pic>
        <p:nvPicPr>
          <p:cNvPr id="11" name="Picture 10">
            <a:extLst>
              <a:ext uri="{FF2B5EF4-FFF2-40B4-BE49-F238E27FC236}">
                <a16:creationId xmlns:a16="http://schemas.microsoft.com/office/drawing/2014/main" id="{EB66E045-F5FE-5614-6B0C-856A78B3B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2" y="4510506"/>
            <a:ext cx="6620799" cy="790685"/>
          </a:xfrm>
          <a:prstGeom prst="rect">
            <a:avLst/>
          </a:prstGeom>
        </p:spPr>
      </p:pic>
      <p:sp>
        <p:nvSpPr>
          <p:cNvPr id="12" name="TextBox 11">
            <a:extLst>
              <a:ext uri="{FF2B5EF4-FFF2-40B4-BE49-F238E27FC236}">
                <a16:creationId xmlns:a16="http://schemas.microsoft.com/office/drawing/2014/main" id="{9F6C30C8-3B9D-9803-78EA-4666EAB8D8C1}"/>
              </a:ext>
            </a:extLst>
          </p:cNvPr>
          <p:cNvSpPr txBox="1"/>
          <p:nvPr/>
        </p:nvSpPr>
        <p:spPr>
          <a:xfrm>
            <a:off x="771543" y="1724322"/>
            <a:ext cx="7398179"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Start a server: we will access it via a proxy</a:t>
            </a:r>
          </a:p>
        </p:txBody>
      </p:sp>
      <p:sp>
        <p:nvSpPr>
          <p:cNvPr id="13" name="TextBox 12">
            <a:extLst>
              <a:ext uri="{FF2B5EF4-FFF2-40B4-BE49-F238E27FC236}">
                <a16:creationId xmlns:a16="http://schemas.microsoft.com/office/drawing/2014/main" id="{36F7BB3F-1159-9AD3-B73E-61B062F35A51}"/>
              </a:ext>
            </a:extLst>
          </p:cNvPr>
          <p:cNvSpPr txBox="1"/>
          <p:nvPr/>
        </p:nvSpPr>
        <p:spPr>
          <a:xfrm>
            <a:off x="771543" y="3810000"/>
            <a:ext cx="424507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Start a proxy on apollo</a:t>
            </a:r>
          </a:p>
        </p:txBody>
      </p:sp>
    </p:spTree>
    <p:extLst>
      <p:ext uri="{BB962C8B-B14F-4D97-AF65-F5344CB8AC3E}">
        <p14:creationId xmlns:p14="http://schemas.microsoft.com/office/powerpoint/2010/main" val="840465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4661-2F3A-6378-C948-AEF6FEEEDC4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SOCKS5 Client Program</a:t>
            </a:r>
          </a:p>
        </p:txBody>
      </p:sp>
      <p:pic>
        <p:nvPicPr>
          <p:cNvPr id="6" name="Content Placeholder 5" descr="Text, letter&#10;&#10;Description automatically generated">
            <a:extLst>
              <a:ext uri="{FF2B5EF4-FFF2-40B4-BE49-F238E27FC236}">
                <a16:creationId xmlns:a16="http://schemas.microsoft.com/office/drawing/2014/main" id="{65F6EAFE-0833-8F82-2FE9-B1FA1FF58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752600"/>
            <a:ext cx="6940471" cy="3505200"/>
          </a:xfrm>
        </p:spPr>
      </p:pic>
      <p:grpSp>
        <p:nvGrpSpPr>
          <p:cNvPr id="13" name="Group 12">
            <a:extLst>
              <a:ext uri="{FF2B5EF4-FFF2-40B4-BE49-F238E27FC236}">
                <a16:creationId xmlns:a16="http://schemas.microsoft.com/office/drawing/2014/main" id="{C257192C-96C1-60C0-F6D6-A0E32C98D454}"/>
              </a:ext>
            </a:extLst>
          </p:cNvPr>
          <p:cNvGrpSpPr/>
          <p:nvPr/>
        </p:nvGrpSpPr>
        <p:grpSpPr>
          <a:xfrm>
            <a:off x="5410200" y="2586995"/>
            <a:ext cx="3533274" cy="1836410"/>
            <a:chOff x="5380964" y="2667000"/>
            <a:chExt cx="3533274" cy="1836410"/>
          </a:xfrm>
        </p:grpSpPr>
        <p:sp>
          <p:nvSpPr>
            <p:cNvPr id="7" name="TextBox 6">
              <a:extLst>
                <a:ext uri="{FF2B5EF4-FFF2-40B4-BE49-F238E27FC236}">
                  <a16:creationId xmlns:a16="http://schemas.microsoft.com/office/drawing/2014/main" id="{527A6838-B656-0160-8EF3-D2BB9CEBF554}"/>
                </a:ext>
              </a:extLst>
            </p:cNvPr>
            <p:cNvSpPr txBox="1"/>
            <p:nvPr/>
          </p:nvSpPr>
          <p:spPr>
            <a:xfrm>
              <a:off x="7924800" y="2667000"/>
              <a:ext cx="989438" cy="523220"/>
            </a:xfrm>
            <a:prstGeom prst="rect">
              <a:avLst/>
            </a:prstGeom>
            <a:noFill/>
          </p:spPr>
          <p:txBody>
            <a:bodyPr wrap="none" rtlCol="0">
              <a:spAutoFit/>
            </a:bodyPr>
            <a:lstStyle/>
            <a:p>
              <a:r>
                <a:rPr lang="en-US" sz="2800" dirty="0"/>
                <a:t>Proxy</a:t>
              </a:r>
            </a:p>
          </p:txBody>
        </p:sp>
        <p:sp>
          <p:nvSpPr>
            <p:cNvPr id="8" name="TextBox 7">
              <a:extLst>
                <a:ext uri="{FF2B5EF4-FFF2-40B4-BE49-F238E27FC236}">
                  <a16:creationId xmlns:a16="http://schemas.microsoft.com/office/drawing/2014/main" id="{1B77F17C-4E3D-58EA-C31B-EB7DC63D75BC}"/>
                </a:ext>
              </a:extLst>
            </p:cNvPr>
            <p:cNvSpPr txBox="1"/>
            <p:nvPr/>
          </p:nvSpPr>
          <p:spPr>
            <a:xfrm>
              <a:off x="6324600" y="3980190"/>
              <a:ext cx="1084528" cy="523220"/>
            </a:xfrm>
            <a:prstGeom prst="rect">
              <a:avLst/>
            </a:prstGeom>
            <a:noFill/>
          </p:spPr>
          <p:txBody>
            <a:bodyPr wrap="none" rtlCol="0">
              <a:spAutoFit/>
            </a:bodyPr>
            <a:lstStyle/>
            <a:p>
              <a:r>
                <a:rPr lang="en-US" sz="2800" dirty="0"/>
                <a:t>Target</a:t>
              </a:r>
            </a:p>
          </p:txBody>
        </p:sp>
        <p:cxnSp>
          <p:nvCxnSpPr>
            <p:cNvPr id="10" name="Straight Arrow Connector 9">
              <a:extLst>
                <a:ext uri="{FF2B5EF4-FFF2-40B4-BE49-F238E27FC236}">
                  <a16:creationId xmlns:a16="http://schemas.microsoft.com/office/drawing/2014/main" id="{57132931-272B-2219-FCD8-88E8C47CFF1D}"/>
                </a:ext>
              </a:extLst>
            </p:cNvPr>
            <p:cNvCxnSpPr>
              <a:stCxn id="7" idx="1"/>
            </p:cNvCxnSpPr>
            <p:nvPr/>
          </p:nvCxnSpPr>
          <p:spPr>
            <a:xfrm flipH="1">
              <a:off x="6494728" y="2928610"/>
              <a:ext cx="1430072" cy="3479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0D7B290-BCEF-BE9A-0A41-D6A0D33E2F8D}"/>
                </a:ext>
              </a:extLst>
            </p:cNvPr>
            <p:cNvCxnSpPr>
              <a:cxnSpLocks/>
            </p:cNvCxnSpPr>
            <p:nvPr/>
          </p:nvCxnSpPr>
          <p:spPr>
            <a:xfrm flipH="1" flipV="1">
              <a:off x="5380964" y="3886200"/>
              <a:ext cx="867436" cy="355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2897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3A66-1E33-25DB-ECA3-146FF360502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What Happens Between Client and Proxy</a:t>
            </a:r>
          </a:p>
        </p:txBody>
      </p:sp>
      <p:sp>
        <p:nvSpPr>
          <p:cNvPr id="3" name="Content Placeholder 2">
            <a:extLst>
              <a:ext uri="{FF2B5EF4-FFF2-40B4-BE49-F238E27FC236}">
                <a16:creationId xmlns:a16="http://schemas.microsoft.com/office/drawing/2014/main" id="{C2905BA3-9029-FE74-8B93-E6F03D4211A1}"/>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Client and Proxy establish a TCP connection</a:t>
            </a:r>
          </a:p>
          <a:p>
            <a:r>
              <a:rPr lang="en-US" dirty="0">
                <a:latin typeface="Arial" panose="020B0604020202020204" pitchFamily="34" charset="0"/>
                <a:cs typeface="Arial" panose="020B0604020202020204" pitchFamily="34" charset="0"/>
              </a:rPr>
              <a:t>Using the TCP connection, Client and Proxy initiate the SOCKS protocol.</a:t>
            </a:r>
          </a:p>
          <a:p>
            <a:pPr lvl="1"/>
            <a:r>
              <a:rPr lang="en-US" dirty="0">
                <a:latin typeface="Arial" panose="020B0604020202020204" pitchFamily="34" charset="0"/>
                <a:cs typeface="Arial" panose="020B0604020202020204" pitchFamily="34" charset="0"/>
              </a:rPr>
              <a:t>Client tells Proxy the destination of the port forwarding (10.9.0.5:8080). </a:t>
            </a:r>
          </a:p>
          <a:p>
            <a:pPr lvl="1"/>
            <a:r>
              <a:rPr lang="en-US" dirty="0">
                <a:latin typeface="Arial" panose="020B0604020202020204" pitchFamily="34" charset="0"/>
                <a:cs typeface="Arial" panose="020B0604020202020204" pitchFamily="34" charset="0"/>
              </a:rPr>
              <a:t>The port forwarding setup is complete</a:t>
            </a:r>
          </a:p>
          <a:p>
            <a:r>
              <a:rPr lang="en-US" dirty="0">
                <a:latin typeface="Arial" panose="020B0604020202020204" pitchFamily="34" charset="0"/>
                <a:cs typeface="Arial" panose="020B0604020202020204" pitchFamily="34" charset="0"/>
              </a:rPr>
              <a:t>Proxy forwards the traffic from one end of the tunnel to the other end, from where the data will be further forwarded to the final destination (10.9.0.5:8080)</a:t>
            </a:r>
          </a:p>
        </p:txBody>
      </p:sp>
    </p:spTree>
    <p:extLst>
      <p:ext uri="{BB962C8B-B14F-4D97-AF65-F5344CB8AC3E}">
        <p14:creationId xmlns:p14="http://schemas.microsoft.com/office/powerpoint/2010/main" val="214248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DDFE-0650-5380-A2FB-BB254D75D3A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General Ideas of Tunneling</a:t>
            </a:r>
          </a:p>
        </p:txBody>
      </p:sp>
      <p:pic>
        <p:nvPicPr>
          <p:cNvPr id="5" name="Content Placeholder 4" descr="Diagram&#10;&#10;Description automatically generated">
            <a:extLst>
              <a:ext uri="{FF2B5EF4-FFF2-40B4-BE49-F238E27FC236}">
                <a16:creationId xmlns:a16="http://schemas.microsoft.com/office/drawing/2014/main" id="{E57EADB4-1486-821D-C6D7-4A5BF5C05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28800"/>
            <a:ext cx="8364117" cy="3486637"/>
          </a:xfrm>
        </p:spPr>
      </p:pic>
    </p:spTree>
    <p:extLst>
      <p:ext uri="{BB962C8B-B14F-4D97-AF65-F5344CB8AC3E}">
        <p14:creationId xmlns:p14="http://schemas.microsoft.com/office/powerpoint/2010/main" val="243336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3894-C971-D3C5-27C8-D579FE4772B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SOCKS5 Proxy vs. VPN </a:t>
            </a:r>
          </a:p>
        </p:txBody>
      </p:sp>
      <p:sp>
        <p:nvSpPr>
          <p:cNvPr id="3" name="Content Placeholder 2">
            <a:extLst>
              <a:ext uri="{FF2B5EF4-FFF2-40B4-BE49-F238E27FC236}">
                <a16:creationId xmlns:a16="http://schemas.microsoft.com/office/drawing/2014/main" id="{D0BCFD4A-F2F3-2C60-C77F-312FCB9C1F80}"/>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Both are widely used to create tunnel</a:t>
            </a:r>
          </a:p>
          <a:p>
            <a:pPr lvl="1"/>
            <a:r>
              <a:rPr lang="en-US" dirty="0">
                <a:latin typeface="Arial" panose="020B0604020202020204" pitchFamily="34" charset="0"/>
                <a:cs typeface="Arial" panose="020B0604020202020204" pitchFamily="34" charset="0"/>
              </a:rPr>
              <a:t>Bypassing firewall</a:t>
            </a:r>
          </a:p>
          <a:p>
            <a:pPr lvl="1"/>
            <a:r>
              <a:rPr lang="en-US" dirty="0">
                <a:latin typeface="Arial" panose="020B0604020202020204" pitchFamily="34" charset="0"/>
                <a:cs typeface="Arial" panose="020B0604020202020204" pitchFamily="34" charset="0"/>
              </a:rPr>
              <a:t>Protecting communication</a:t>
            </a:r>
          </a:p>
          <a:p>
            <a:pPr marL="0" indent="0">
              <a:buNone/>
            </a:pPr>
            <a:endParaRPr lang="en-US" dirty="0"/>
          </a:p>
        </p:txBody>
      </p:sp>
      <p:graphicFrame>
        <p:nvGraphicFramePr>
          <p:cNvPr id="4" name="Table 4">
            <a:extLst>
              <a:ext uri="{FF2B5EF4-FFF2-40B4-BE49-F238E27FC236}">
                <a16:creationId xmlns:a16="http://schemas.microsoft.com/office/drawing/2014/main" id="{88C96D79-208B-3A80-AD8B-ECD4E93DAB67}"/>
              </a:ext>
            </a:extLst>
          </p:cNvPr>
          <p:cNvGraphicFramePr>
            <a:graphicFrameLocks noGrp="1"/>
          </p:cNvGraphicFramePr>
          <p:nvPr>
            <p:extLst>
              <p:ext uri="{D42A27DB-BD31-4B8C-83A1-F6EECF244321}">
                <p14:modId xmlns:p14="http://schemas.microsoft.com/office/powerpoint/2010/main" val="76935393"/>
              </p:ext>
            </p:extLst>
          </p:nvPr>
        </p:nvGraphicFramePr>
        <p:xfrm>
          <a:off x="914400" y="3513139"/>
          <a:ext cx="8127999" cy="27609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12958182"/>
                    </a:ext>
                  </a:extLst>
                </a:gridCol>
                <a:gridCol w="2709333">
                  <a:extLst>
                    <a:ext uri="{9D8B030D-6E8A-4147-A177-3AD203B41FA5}">
                      <a16:colId xmlns:a16="http://schemas.microsoft.com/office/drawing/2014/main" val="1085550173"/>
                    </a:ext>
                  </a:extLst>
                </a:gridCol>
                <a:gridCol w="2709333">
                  <a:extLst>
                    <a:ext uri="{9D8B030D-6E8A-4147-A177-3AD203B41FA5}">
                      <a16:colId xmlns:a16="http://schemas.microsoft.com/office/drawing/2014/main" val="3903221315"/>
                    </a:ext>
                  </a:extLst>
                </a:gridCol>
              </a:tblGrid>
              <a:tr h="514985">
                <a:tc>
                  <a:txBody>
                    <a:bodyPr/>
                    <a:lstStyle/>
                    <a:p>
                      <a:pPr algn="ctr"/>
                      <a:r>
                        <a:rPr lang="en-US" sz="2400" dirty="0"/>
                        <a:t>Properties</a:t>
                      </a:r>
                    </a:p>
                  </a:txBody>
                  <a:tcPr anchor="ctr"/>
                </a:tc>
                <a:tc>
                  <a:txBody>
                    <a:bodyPr/>
                    <a:lstStyle/>
                    <a:p>
                      <a:pPr algn="ctr"/>
                      <a:r>
                        <a:rPr lang="en-US" sz="2400" dirty="0"/>
                        <a:t>SOCKS5</a:t>
                      </a:r>
                    </a:p>
                  </a:txBody>
                  <a:tcPr anchor="ctr"/>
                </a:tc>
                <a:tc>
                  <a:txBody>
                    <a:bodyPr/>
                    <a:lstStyle/>
                    <a:p>
                      <a:pPr algn="ctr"/>
                      <a:r>
                        <a:rPr lang="en-US" sz="2400" dirty="0"/>
                        <a:t>VPN</a:t>
                      </a:r>
                    </a:p>
                  </a:txBody>
                  <a:tcPr anchor="ctr"/>
                </a:tc>
                <a:extLst>
                  <a:ext uri="{0D108BD9-81ED-4DB2-BD59-A6C34878D82A}">
                    <a16:rowId xmlns:a16="http://schemas.microsoft.com/office/drawing/2014/main" val="876376615"/>
                  </a:ext>
                </a:extLst>
              </a:tr>
              <a:tr h="514985">
                <a:tc>
                  <a:txBody>
                    <a:bodyPr/>
                    <a:lstStyle/>
                    <a:p>
                      <a:pPr algn="ctr"/>
                      <a:r>
                        <a:rPr lang="en-US" sz="2000" dirty="0"/>
                        <a:t>Transparency</a:t>
                      </a:r>
                    </a:p>
                  </a:txBody>
                  <a:tcPr anchor="ctr"/>
                </a:tc>
                <a:tc>
                  <a:txBody>
                    <a:bodyPr/>
                    <a:lstStyle/>
                    <a:p>
                      <a:pPr algn="ctr"/>
                      <a:r>
                        <a:rPr lang="en-US" sz="2000" dirty="0"/>
                        <a:t>Not</a:t>
                      </a:r>
                    </a:p>
                  </a:txBody>
                  <a:tcPr anchor="ctr"/>
                </a:tc>
                <a:tc>
                  <a:txBody>
                    <a:bodyPr/>
                    <a:lstStyle/>
                    <a:p>
                      <a:pPr algn="ctr"/>
                      <a:r>
                        <a:rPr lang="en-US" sz="2000" dirty="0"/>
                        <a:t>Yes</a:t>
                      </a:r>
                    </a:p>
                  </a:txBody>
                  <a:tcPr anchor="ctr"/>
                </a:tc>
                <a:extLst>
                  <a:ext uri="{0D108BD9-81ED-4DB2-BD59-A6C34878D82A}">
                    <a16:rowId xmlns:a16="http://schemas.microsoft.com/office/drawing/2014/main" val="1943607230"/>
                  </a:ext>
                </a:extLst>
              </a:tr>
              <a:tr h="514985">
                <a:tc>
                  <a:txBody>
                    <a:bodyPr/>
                    <a:lstStyle/>
                    <a:p>
                      <a:pPr algn="ctr"/>
                      <a:r>
                        <a:rPr lang="en-US" sz="2000" dirty="0"/>
                        <a:t>Setup</a:t>
                      </a:r>
                    </a:p>
                  </a:txBody>
                  <a:tcPr anchor="ctr"/>
                </a:tc>
                <a:tc>
                  <a:txBody>
                    <a:bodyPr/>
                    <a:lstStyle/>
                    <a:p>
                      <a:pPr algn="ctr"/>
                      <a:r>
                        <a:rPr lang="en-US" sz="2000" dirty="0"/>
                        <a:t>Easy</a:t>
                      </a:r>
                    </a:p>
                  </a:txBody>
                  <a:tcPr anchor="ctr"/>
                </a:tc>
                <a:tc>
                  <a:txBody>
                    <a:bodyPr/>
                    <a:lstStyle/>
                    <a:p>
                      <a:pPr algn="ctr"/>
                      <a:r>
                        <a:rPr lang="en-US" sz="2000" dirty="0"/>
                        <a:t>More difficult</a:t>
                      </a:r>
                    </a:p>
                  </a:txBody>
                  <a:tcPr anchor="ctr"/>
                </a:tc>
                <a:extLst>
                  <a:ext uri="{0D108BD9-81ED-4DB2-BD59-A6C34878D82A}">
                    <a16:rowId xmlns:a16="http://schemas.microsoft.com/office/drawing/2014/main" val="2607169281"/>
                  </a:ext>
                </a:extLst>
              </a:tr>
              <a:tr h="514985">
                <a:tc>
                  <a:txBody>
                    <a:bodyPr/>
                    <a:lstStyle/>
                    <a:p>
                      <a:pPr algn="ctr"/>
                      <a:r>
                        <a:rPr lang="en-US" sz="2000" dirty="0"/>
                        <a:t>Application-specific</a:t>
                      </a:r>
                    </a:p>
                  </a:txBody>
                  <a:tcPr anchor="ctr"/>
                </a:tc>
                <a:tc>
                  <a:txBody>
                    <a:bodyPr/>
                    <a:lstStyle/>
                    <a:p>
                      <a:pPr algn="ctr"/>
                      <a:r>
                        <a:rPr lang="en-US" sz="2000" dirty="0"/>
                        <a:t>Each tunnel is tied to one client</a:t>
                      </a:r>
                    </a:p>
                  </a:txBody>
                  <a:tcPr anchor="ctr"/>
                </a:tc>
                <a:tc>
                  <a:txBody>
                    <a:bodyPr/>
                    <a:lstStyle/>
                    <a:p>
                      <a:pPr algn="ctr"/>
                      <a:r>
                        <a:rPr lang="en-US" sz="2000" dirty="0"/>
                        <a:t>Tunnel can be shared by many clients </a:t>
                      </a:r>
                    </a:p>
                  </a:txBody>
                  <a:tcPr anchor="ctr"/>
                </a:tc>
                <a:extLst>
                  <a:ext uri="{0D108BD9-81ED-4DB2-BD59-A6C34878D82A}">
                    <a16:rowId xmlns:a16="http://schemas.microsoft.com/office/drawing/2014/main" val="3513781711"/>
                  </a:ext>
                </a:extLst>
              </a:tr>
              <a:tr h="514985">
                <a:tc>
                  <a:txBody>
                    <a:bodyPr/>
                    <a:lstStyle/>
                    <a:p>
                      <a:pPr algn="ctr"/>
                      <a:r>
                        <a:rPr lang="en-US" sz="2000" dirty="0"/>
                        <a:t>Encryption</a:t>
                      </a:r>
                    </a:p>
                  </a:txBody>
                  <a:tcPr anchor="ctr"/>
                </a:tc>
                <a:tc>
                  <a:txBody>
                    <a:bodyPr/>
                    <a:lstStyle/>
                    <a:p>
                      <a:pPr algn="ctr"/>
                      <a:r>
                        <a:rPr lang="en-US" sz="2000" dirty="0"/>
                        <a:t>Depends</a:t>
                      </a:r>
                    </a:p>
                  </a:txBody>
                  <a:tcPr anchor="ctr"/>
                </a:tc>
                <a:tc>
                  <a:txBody>
                    <a:bodyPr/>
                    <a:lstStyle/>
                    <a:p>
                      <a:pPr algn="ctr"/>
                      <a:r>
                        <a:rPr lang="en-US" sz="2000" dirty="0"/>
                        <a:t>Yes</a:t>
                      </a:r>
                    </a:p>
                  </a:txBody>
                  <a:tcPr anchor="ctr"/>
                </a:tc>
                <a:extLst>
                  <a:ext uri="{0D108BD9-81ED-4DB2-BD59-A6C34878D82A}">
                    <a16:rowId xmlns:a16="http://schemas.microsoft.com/office/drawing/2014/main" val="1763563191"/>
                  </a:ext>
                </a:extLst>
              </a:tr>
            </a:tbl>
          </a:graphicData>
        </a:graphic>
      </p:graphicFrame>
    </p:spTree>
    <p:extLst>
      <p:ext uri="{BB962C8B-B14F-4D97-AF65-F5344CB8AC3E}">
        <p14:creationId xmlns:p14="http://schemas.microsoft.com/office/powerpoint/2010/main" val="318301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F261-1E19-9461-8C4A-89244E2BDBC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Experiment Setup: Network</a:t>
            </a:r>
          </a:p>
        </p:txBody>
      </p:sp>
      <p:pic>
        <p:nvPicPr>
          <p:cNvPr id="5" name="Content Placeholder 4" descr="Diagram&#10;&#10;Description automatically generated">
            <a:extLst>
              <a:ext uri="{FF2B5EF4-FFF2-40B4-BE49-F238E27FC236}">
                <a16:creationId xmlns:a16="http://schemas.microsoft.com/office/drawing/2014/main" id="{9E8F33D4-66BB-F3D6-617F-EFC0A13163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76400"/>
            <a:ext cx="9602540" cy="4448796"/>
          </a:xfrm>
        </p:spPr>
      </p:pic>
    </p:spTree>
    <p:extLst>
      <p:ext uri="{BB962C8B-B14F-4D97-AF65-F5344CB8AC3E}">
        <p14:creationId xmlns:p14="http://schemas.microsoft.com/office/powerpoint/2010/main" val="373564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9780-B7EF-0614-FAA8-943FB6C0A6C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Setup: Firewall Rules</a:t>
            </a:r>
          </a:p>
        </p:txBody>
      </p:sp>
      <p:sp>
        <p:nvSpPr>
          <p:cNvPr id="3" name="Content Placeholder 2">
            <a:extLst>
              <a:ext uri="{FF2B5EF4-FFF2-40B4-BE49-F238E27FC236}">
                <a16:creationId xmlns:a16="http://schemas.microsoft.com/office/drawing/2014/main" id="{84A3ACFD-E922-F141-696E-070B84A3F342}"/>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On Router</a:t>
            </a:r>
          </a:p>
        </p:txBody>
      </p:sp>
      <p:pic>
        <p:nvPicPr>
          <p:cNvPr id="5" name="Picture 4" descr="Text, letter&#10;&#10;Description automatically generated">
            <a:extLst>
              <a:ext uri="{FF2B5EF4-FFF2-40B4-BE49-F238E27FC236}">
                <a16:creationId xmlns:a16="http://schemas.microsoft.com/office/drawing/2014/main" id="{2A41901B-7335-B6D1-FD82-68A163F3A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662864"/>
            <a:ext cx="8335538" cy="2400635"/>
          </a:xfrm>
          <a:prstGeom prst="rect">
            <a:avLst/>
          </a:prstGeom>
        </p:spPr>
      </p:pic>
    </p:spTree>
    <p:extLst>
      <p:ext uri="{BB962C8B-B14F-4D97-AF65-F5344CB8AC3E}">
        <p14:creationId xmlns:p14="http://schemas.microsoft.com/office/powerpoint/2010/main" val="241119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315-73BF-45EB-7863-863C81BF0EB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VPN Tunneling</a:t>
            </a:r>
          </a:p>
        </p:txBody>
      </p:sp>
      <p:sp>
        <p:nvSpPr>
          <p:cNvPr id="3" name="Text Placeholder 2">
            <a:extLst>
              <a:ext uri="{FF2B5EF4-FFF2-40B4-BE49-F238E27FC236}">
                <a16:creationId xmlns:a16="http://schemas.microsoft.com/office/drawing/2014/main" id="{55CFD68B-6D1E-77F4-57B7-525FD4D861D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732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D38E-5AE9-6F4A-03AF-9F826135489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Bypassing Ingress Firewall Using VPN</a:t>
            </a:r>
          </a:p>
        </p:txBody>
      </p:sp>
      <p:pic>
        <p:nvPicPr>
          <p:cNvPr id="5" name="Content Placeholder 4" descr="Diagram&#10;&#10;Description automatically generated">
            <a:extLst>
              <a:ext uri="{FF2B5EF4-FFF2-40B4-BE49-F238E27FC236}">
                <a16:creationId xmlns:a16="http://schemas.microsoft.com/office/drawing/2014/main" id="{700B8FEB-CB2C-FB63-AA19-71598AD436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2057400"/>
            <a:ext cx="8202170" cy="3639058"/>
          </a:xfrm>
        </p:spPr>
      </p:pic>
    </p:spTree>
    <p:extLst>
      <p:ext uri="{BB962C8B-B14F-4D97-AF65-F5344CB8AC3E}">
        <p14:creationId xmlns:p14="http://schemas.microsoft.com/office/powerpoint/2010/main" val="53275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33E-5106-E9F7-25CC-E7739391386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Set Up A VPN Tunnel</a:t>
            </a:r>
          </a:p>
        </p:txBody>
      </p:sp>
      <p:sp>
        <p:nvSpPr>
          <p:cNvPr id="3" name="Content Placeholder 2">
            <a:extLst>
              <a:ext uri="{FF2B5EF4-FFF2-40B4-BE49-F238E27FC236}">
                <a16:creationId xmlns:a16="http://schemas.microsoft.com/office/drawing/2014/main" id="{BAFE24B7-BB3D-D4AC-5E66-55B8CF99D80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Client: Home</a:t>
            </a:r>
          </a:p>
          <a:p>
            <a:r>
              <a:rPr lang="en-US" dirty="0">
                <a:latin typeface="Arial" panose="020B0604020202020204" pitchFamily="34" charset="0"/>
                <a:cs typeface="Arial" panose="020B0604020202020204" pitchFamily="34" charset="0"/>
              </a:rPr>
              <a:t>Server: Apollo</a:t>
            </a:r>
          </a:p>
        </p:txBody>
      </p:sp>
      <p:pic>
        <p:nvPicPr>
          <p:cNvPr id="4" name="Content Placeholder 4" descr="Text&#10;&#10;Description automatically generated">
            <a:extLst>
              <a:ext uri="{FF2B5EF4-FFF2-40B4-BE49-F238E27FC236}">
                <a16:creationId xmlns:a16="http://schemas.microsoft.com/office/drawing/2014/main" id="{31FFF997-85E4-5FDB-660B-0B22274D8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54400"/>
            <a:ext cx="9745435" cy="2048161"/>
          </a:xfrm>
          <a:prstGeom prst="rect">
            <a:avLst/>
          </a:prstGeom>
        </p:spPr>
      </p:pic>
      <p:sp>
        <p:nvSpPr>
          <p:cNvPr id="5" name="TextBox 4">
            <a:extLst>
              <a:ext uri="{FF2B5EF4-FFF2-40B4-BE49-F238E27FC236}">
                <a16:creationId xmlns:a16="http://schemas.microsoft.com/office/drawing/2014/main" id="{132F0BB3-B9AD-E150-91F4-5CF444BBE688}"/>
              </a:ext>
            </a:extLst>
          </p:cNvPr>
          <p:cNvSpPr txBox="1"/>
          <p:nvPr/>
        </p:nvSpPr>
        <p:spPr>
          <a:xfrm>
            <a:off x="762000" y="3041004"/>
            <a:ext cx="2222083"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Run it on client</a:t>
            </a:r>
          </a:p>
        </p:txBody>
      </p:sp>
    </p:spTree>
    <p:extLst>
      <p:ext uri="{BB962C8B-B14F-4D97-AF65-F5344CB8AC3E}">
        <p14:creationId xmlns:p14="http://schemas.microsoft.com/office/powerpoint/2010/main" val="344789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0632-AEE2-C78C-237D-F0016F673D3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Configure the Client and Server</a:t>
            </a:r>
          </a:p>
        </p:txBody>
      </p:sp>
      <p:sp>
        <p:nvSpPr>
          <p:cNvPr id="3" name="Content Placeholder 2">
            <a:extLst>
              <a:ext uri="{FF2B5EF4-FFF2-40B4-BE49-F238E27FC236}">
                <a16:creationId xmlns:a16="http://schemas.microsoft.com/office/drawing/2014/main" id="{DC7BF35F-F32D-5FDC-4831-30AD9483E6E7}"/>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Client: Redirect packets</a:t>
            </a:r>
          </a:p>
          <a:p>
            <a:endParaRPr lang="en-US" dirty="0"/>
          </a:p>
          <a:p>
            <a:endParaRPr lang="en-US" dirty="0"/>
          </a:p>
          <a:p>
            <a:r>
              <a:rPr lang="en-US" dirty="0">
                <a:latin typeface="Arial" panose="020B0604020202020204" pitchFamily="34" charset="0"/>
                <a:cs typeface="Arial" panose="020B0604020202020204" pitchFamily="34" charset="0"/>
              </a:rPr>
              <a:t>Server: Set up NAT</a:t>
            </a:r>
          </a:p>
          <a:p>
            <a:endParaRPr lang="en-US"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important for the traffic coming from the TUN interface, because their source IP address will be 192.168.53.88</a:t>
            </a:r>
          </a:p>
          <a:p>
            <a:r>
              <a:rPr lang="en-US" sz="2000" dirty="0">
                <a:latin typeface="Arial" panose="020B0604020202020204" pitchFamily="34" charset="0"/>
                <a:cs typeface="Arial" panose="020B0604020202020204" pitchFamily="34" charset="0"/>
              </a:rPr>
              <a:t>The reply from hosts in 192.168.60.0/24 will be sent to 192.168.53.88, which will not come to the VPN server, unless we change the routing tables on all the hosts in the 192.168.60.0/24 network</a:t>
            </a:r>
          </a:p>
        </p:txBody>
      </p:sp>
      <p:pic>
        <p:nvPicPr>
          <p:cNvPr id="5" name="Picture 4">
            <a:extLst>
              <a:ext uri="{FF2B5EF4-FFF2-40B4-BE49-F238E27FC236}">
                <a16:creationId xmlns:a16="http://schemas.microsoft.com/office/drawing/2014/main" id="{821FC77C-AA54-F831-5FF2-082B4488B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8" y="2405056"/>
            <a:ext cx="9145276" cy="600159"/>
          </a:xfrm>
          <a:prstGeom prst="rect">
            <a:avLst/>
          </a:prstGeom>
        </p:spPr>
      </p:pic>
      <p:pic>
        <p:nvPicPr>
          <p:cNvPr id="7" name="Picture 6">
            <a:extLst>
              <a:ext uri="{FF2B5EF4-FFF2-40B4-BE49-F238E27FC236}">
                <a16:creationId xmlns:a16="http://schemas.microsoft.com/office/drawing/2014/main" id="{BF4C0A2D-3D11-D7C3-39C4-F885945B6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38" y="4028175"/>
            <a:ext cx="8125959" cy="333422"/>
          </a:xfrm>
          <a:prstGeom prst="rect">
            <a:avLst/>
          </a:prstGeom>
        </p:spPr>
      </p:pic>
    </p:spTree>
    <p:extLst>
      <p:ext uri="{BB962C8B-B14F-4D97-AF65-F5344CB8AC3E}">
        <p14:creationId xmlns:p14="http://schemas.microsoft.com/office/powerpoint/2010/main" val="3171138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TotalTime>
  <Words>1006</Words>
  <Application>Microsoft Office PowerPoint</Application>
  <PresentationFormat>Widescreen</PresentationFormat>
  <Paragraphs>137</Paragraphs>
  <Slides>30</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Calibri Light</vt:lpstr>
      <vt:lpstr>Wingdings</vt:lpstr>
      <vt:lpstr>Office Theme</vt:lpstr>
      <vt:lpstr>1_Office Theme</vt:lpstr>
      <vt:lpstr>Tunneling and Firewall Evasion</vt:lpstr>
      <vt:lpstr>Outline</vt:lpstr>
      <vt:lpstr>The General Ideas of Tunneling</vt:lpstr>
      <vt:lpstr>Experiment Setup: Network</vt:lpstr>
      <vt:lpstr>Setup: Firewall Rules</vt:lpstr>
      <vt:lpstr>VPN Tunneling</vt:lpstr>
      <vt:lpstr>Bypassing Ingress Firewall Using VPN</vt:lpstr>
      <vt:lpstr>Set Up A VPN Tunnel</vt:lpstr>
      <vt:lpstr>Configure the Client and Server</vt:lpstr>
      <vt:lpstr>Bypassing Egress Firewall Using VPN</vt:lpstr>
      <vt:lpstr>Configure Client and Server</vt:lpstr>
      <vt:lpstr>Configure Other Hosts in 192.168.60.0/24</vt:lpstr>
      <vt:lpstr>Port forwarding</vt:lpstr>
      <vt:lpstr>SSH Port Forwarding</vt:lpstr>
      <vt:lpstr> Evading Ingress Firewall</vt:lpstr>
      <vt:lpstr>Comparison with VPN</vt:lpstr>
      <vt:lpstr>Evading Egress Firewalls</vt:lpstr>
      <vt:lpstr>Reverse SSH Tunneling</vt:lpstr>
      <vt:lpstr>Dynamic Port forwarding and SOCKS Proxy</vt:lpstr>
      <vt:lpstr>Dynamic Port Forwarding</vt:lpstr>
      <vt:lpstr>An Experiment</vt:lpstr>
      <vt:lpstr>Use Another Host As Proxy</vt:lpstr>
      <vt:lpstr>Configure Browser to Use Proxy</vt:lpstr>
      <vt:lpstr>The SOCKS Protocol</vt:lpstr>
      <vt:lpstr>SOCKs</vt:lpstr>
      <vt:lpstr>SOCKs4 vs SOCKs5</vt:lpstr>
      <vt:lpstr>Implement a SOCKS Client: Setup</vt:lpstr>
      <vt:lpstr>The SOCKS5 Client Program</vt:lpstr>
      <vt:lpstr>What Happens Between Client and Proxy</vt:lpstr>
      <vt:lpstr>SOCKS5 Proxy vs. VPN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Heartbleed Bug and Attack</dc:title>
  <dc:creator>3shna</dc:creator>
  <cp:lastModifiedBy>Xiaodong Yue</cp:lastModifiedBy>
  <cp:revision>79</cp:revision>
  <dcterms:created xsi:type="dcterms:W3CDTF">2017-11-22T15:54:43Z</dcterms:created>
  <dcterms:modified xsi:type="dcterms:W3CDTF">2023-11-28T21:56:44Z</dcterms:modified>
</cp:coreProperties>
</file>