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5"/>
  </p:notesMasterIdLst>
  <p:sldIdLst>
    <p:sldId id="256" r:id="rId3"/>
    <p:sldId id="414" r:id="rId4"/>
    <p:sldId id="297" r:id="rId5"/>
    <p:sldId id="405" r:id="rId6"/>
    <p:sldId id="302" r:id="rId7"/>
    <p:sldId id="339" r:id="rId8"/>
    <p:sldId id="384" r:id="rId9"/>
    <p:sldId id="383" r:id="rId10"/>
    <p:sldId id="342" r:id="rId11"/>
    <p:sldId id="343" r:id="rId12"/>
    <p:sldId id="415" r:id="rId13"/>
    <p:sldId id="347" r:id="rId14"/>
    <p:sldId id="348" r:id="rId15"/>
    <p:sldId id="430" r:id="rId16"/>
    <p:sldId id="431" r:id="rId17"/>
    <p:sldId id="416" r:id="rId18"/>
    <p:sldId id="417" r:id="rId19"/>
    <p:sldId id="418" r:id="rId20"/>
    <p:sldId id="350" r:id="rId21"/>
    <p:sldId id="419" r:id="rId22"/>
    <p:sldId id="420" r:id="rId23"/>
    <p:sldId id="421" r:id="rId24"/>
    <p:sldId id="422" r:id="rId25"/>
    <p:sldId id="423" r:id="rId26"/>
    <p:sldId id="424" r:id="rId27"/>
    <p:sldId id="432" r:id="rId28"/>
    <p:sldId id="351" r:id="rId29"/>
    <p:sldId id="425" r:id="rId30"/>
    <p:sldId id="355" r:id="rId31"/>
    <p:sldId id="387" r:id="rId32"/>
    <p:sldId id="426" r:id="rId33"/>
    <p:sldId id="428" r:id="rId34"/>
    <p:sldId id="433" r:id="rId35"/>
    <p:sldId id="429" r:id="rId36"/>
    <p:sldId id="434" r:id="rId37"/>
    <p:sldId id="435" r:id="rId38"/>
    <p:sldId id="436" r:id="rId39"/>
    <p:sldId id="358" r:id="rId40"/>
    <p:sldId id="437" r:id="rId41"/>
    <p:sldId id="438" r:id="rId42"/>
    <p:sldId id="439" r:id="rId43"/>
    <p:sldId id="440" r:id="rId44"/>
    <p:sldId id="450" r:id="rId45"/>
    <p:sldId id="451" r:id="rId46"/>
    <p:sldId id="441" r:id="rId47"/>
    <p:sldId id="442" r:id="rId48"/>
    <p:sldId id="446" r:id="rId49"/>
    <p:sldId id="452" r:id="rId50"/>
    <p:sldId id="447" r:id="rId51"/>
    <p:sldId id="453" r:id="rId52"/>
    <p:sldId id="454" r:id="rId53"/>
    <p:sldId id="443" r:id="rId54"/>
    <p:sldId id="444" r:id="rId55"/>
    <p:sldId id="412" r:id="rId56"/>
    <p:sldId id="445" r:id="rId57"/>
    <p:sldId id="448" r:id="rId58"/>
    <p:sldId id="449" r:id="rId59"/>
    <p:sldId id="401" r:id="rId60"/>
    <p:sldId id="402" r:id="rId61"/>
    <p:sldId id="403" r:id="rId62"/>
    <p:sldId id="404" r:id="rId63"/>
    <p:sldId id="392" r:id="rId6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2" autoAdjust="0"/>
    <p:restoredTop sz="83663" autoAdjust="0"/>
  </p:normalViewPr>
  <p:slideViewPr>
    <p:cSldViewPr>
      <p:cViewPr varScale="1">
        <p:scale>
          <a:sx n="83" d="100"/>
          <a:sy n="83" d="100"/>
        </p:scale>
        <p:origin x="804"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4/4/2023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1784192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CCEEA-212A-445A-B5B9-3AEB50B92E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1950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3293437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29</a:t>
            </a:fld>
            <a:endParaRPr lang="en-US"/>
          </a:p>
        </p:txBody>
      </p:sp>
    </p:spTree>
    <p:extLst>
      <p:ext uri="{BB962C8B-B14F-4D97-AF65-F5344CB8AC3E}">
        <p14:creationId xmlns:p14="http://schemas.microsoft.com/office/powerpoint/2010/main" val="3978241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CCEEA-212A-445A-B5B9-3AEB50B92E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91384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38</a:t>
            </a:fld>
            <a:endParaRPr lang="en-US"/>
          </a:p>
        </p:txBody>
      </p:sp>
    </p:spTree>
    <p:extLst>
      <p:ext uri="{BB962C8B-B14F-4D97-AF65-F5344CB8AC3E}">
        <p14:creationId xmlns:p14="http://schemas.microsoft.com/office/powerpoint/2010/main" val="2464442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10.0.32.5 (Host A), we ping a non-existing host within the same network, such as 10.0.32.100. Because Host A does not know the MAC address of the destination, it sends out ARP request messages. These broadcast messages reach the eth1 interface on the VPN client. This interface is connected to the bridge br0, which forwards the ARP message to the tap0 interface. That is why our TAP program gets the message. See the following: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CCEEA-212A-445A-B5B9-3AEB50B92E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7465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ct val="20000"/>
              </a:spcBef>
              <a:spcAft>
                <a:spcPts val="0"/>
              </a:spcAft>
              <a:buClrTx/>
              <a:buSzTx/>
              <a:buFont typeface="Arial" pitchFamily="34" charset="0"/>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 the kernel, eth1 will be automatically turned into the promiscuous mode</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52</a:t>
            </a:fld>
            <a:endParaRPr lang="en-US"/>
          </a:p>
        </p:txBody>
      </p:sp>
    </p:spTree>
    <p:extLst>
      <p:ext uri="{BB962C8B-B14F-4D97-AF65-F5344CB8AC3E}">
        <p14:creationId xmlns:p14="http://schemas.microsoft.com/office/powerpoint/2010/main" val="387363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the goal of bridging is to connect two segments of the same network, i.e., both segments have the same network prefix. However, in Docker, we cannot directly create two network segments with the same network prefix. We use a trick to achieve that. We first create two different networks: 10.0.32.0/25 and 10.0.32.128/25 (see the figure). Once all the containers have started, on Hosts A, B, C, and D, we delete the original addresses on their eth0 interfaces, and replace them with another address, which is the same address, but with a different netmask (24 bits, instead of 25 bits). Now all these hosts are on the “same” network, 10.0.32.0/24. The changes are made in the Compose file. See the command entry for Host A: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1CCEEA-212A-445A-B5B9-3AEB50B92E9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0605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Tun</a:t>
            </a:r>
            <a:r>
              <a:rPr lang="en-US" dirty="0"/>
              <a:t> interface IP 153.91.92.244</a:t>
            </a:r>
          </a:p>
          <a:p>
            <a:r>
              <a:rPr lang="en-US" dirty="0"/>
              <a:t>VPN server IP 153.91.3.203</a:t>
            </a:r>
          </a:p>
          <a:p>
            <a:r>
              <a:rPr lang="en-US" dirty="0"/>
              <a:t>Computer real interface</a:t>
            </a:r>
            <a:r>
              <a:rPr lang="en-US" baseline="0" dirty="0"/>
              <a:t> IP 192.168.1.70</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61</a:t>
            </a:fld>
            <a:endParaRPr lang="en-US"/>
          </a:p>
        </p:txBody>
      </p:sp>
    </p:spTree>
    <p:extLst>
      <p:ext uri="{BB962C8B-B14F-4D97-AF65-F5344CB8AC3E}">
        <p14:creationId xmlns:p14="http://schemas.microsoft.com/office/powerpoint/2010/main" val="3839343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6</a:t>
            </a:fld>
            <a:endParaRPr lang="en-US"/>
          </a:p>
        </p:txBody>
      </p:sp>
    </p:spTree>
    <p:extLst>
      <p:ext uri="{BB962C8B-B14F-4D97-AF65-F5344CB8AC3E}">
        <p14:creationId xmlns:p14="http://schemas.microsoft.com/office/powerpoint/2010/main" val="1707284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124987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500" dirty="0"/>
              <a:t>VPN Client and Server must :</a:t>
            </a:r>
          </a:p>
          <a:p>
            <a:pPr lvl="1"/>
            <a:r>
              <a:rPr lang="en-US" sz="1200" dirty="0"/>
              <a:t>Establish a secure tunnel between them</a:t>
            </a:r>
          </a:p>
          <a:p>
            <a:pPr lvl="1"/>
            <a:r>
              <a:rPr lang="en-US" sz="1200" dirty="0"/>
              <a:t>Forward IP packets that need to go to the other private network</a:t>
            </a:r>
          </a:p>
          <a:p>
            <a:pPr lvl="1"/>
            <a:r>
              <a:rPr lang="en-US" sz="1200" dirty="0"/>
              <a:t>After receiving an IP packet, release it into the private network</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10</a:t>
            </a:fld>
            <a:endParaRPr lang="en-US"/>
          </a:p>
        </p:txBody>
      </p:sp>
    </p:spTree>
    <p:extLst>
      <p:ext uri="{BB962C8B-B14F-4D97-AF65-F5344CB8AC3E}">
        <p14:creationId xmlns:p14="http://schemas.microsoft.com/office/powerpoint/2010/main" val="760875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primary task for the tunnel application is to establish a TLS/SSL channel, get IP packets from the system and send them over the channel</a:t>
            </a:r>
          </a:p>
          <a:p>
            <a:pPr marL="171450" indent="-171450">
              <a:buFont typeface="Arial" panose="020B0604020202020204" pitchFamily="34" charset="0"/>
              <a:buChar char="•"/>
            </a:pPr>
            <a:r>
              <a:rPr lang="en-US" baseline="0" dirty="0"/>
              <a:t>Establishing the SSL channel will be talked about in Chapter 19</a:t>
            </a:r>
          </a:p>
          <a:p>
            <a:pPr marL="171450" indent="-171450">
              <a:buFont typeface="Arial" panose="020B0604020202020204" pitchFamily="34" charset="0"/>
              <a:buChar char="•"/>
            </a:pPr>
            <a:r>
              <a:rPr lang="en-US" baseline="0" dirty="0"/>
              <a:t>We will focus on how the tunnel application gets the IP packets from the system</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TUN/TAP interfaces can be seen as a point-to-point network device, which connects two computers</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3416660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13</a:t>
            </a:fld>
            <a:endParaRPr lang="en-US"/>
          </a:p>
        </p:txBody>
      </p:sp>
    </p:spTree>
    <p:extLst>
      <p:ext uri="{BB962C8B-B14F-4D97-AF65-F5344CB8AC3E}">
        <p14:creationId xmlns:p14="http://schemas.microsoft.com/office/powerpoint/2010/main" val="109364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19</a:t>
            </a:fld>
            <a:endParaRPr lang="en-US"/>
          </a:p>
        </p:txBody>
      </p:sp>
    </p:spTree>
    <p:extLst>
      <p:ext uri="{BB962C8B-B14F-4D97-AF65-F5344CB8AC3E}">
        <p14:creationId xmlns:p14="http://schemas.microsoft.com/office/powerpoint/2010/main" val="51643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 tun</a:t>
            </a:r>
            <a:r>
              <a:rPr lang="en-US" baseline="0" dirty="0"/>
              <a:t> interface IP 192.168.53.99</a:t>
            </a:r>
          </a:p>
          <a:p>
            <a:r>
              <a:rPr lang="en-US" baseline="0" dirty="0"/>
              <a:t>VPN server tun interface IP 192.168.53.1</a:t>
            </a:r>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25</a:t>
            </a:fld>
            <a:endParaRPr lang="en-US"/>
          </a:p>
        </p:txBody>
      </p:sp>
    </p:spTree>
    <p:extLst>
      <p:ext uri="{BB962C8B-B14F-4D97-AF65-F5344CB8AC3E}">
        <p14:creationId xmlns:p14="http://schemas.microsoft.com/office/powerpoint/2010/main" val="38454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51010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356116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3055770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666630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401392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2"/>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219652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526695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129886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22026058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820910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0F1021-B266-43B3-BDEC-DFA811CAEF20}" type="datetimeFigureOut">
              <a:rPr lang="en-US" smtClean="0"/>
              <a:t>4/4/2023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903F50-6C8B-4DF5-9707-78408FB2F531}" type="slidenum">
              <a:rPr lang="en-US" smtClean="0"/>
              <a:t>‹#›</a:t>
            </a:fld>
            <a:endParaRPr lang="en-US" dirty="0"/>
          </a:p>
        </p:txBody>
      </p:sp>
    </p:spTree>
    <p:extLst>
      <p:ext uri="{BB962C8B-B14F-4D97-AF65-F5344CB8AC3E}">
        <p14:creationId xmlns:p14="http://schemas.microsoft.com/office/powerpoint/2010/main" val="1430218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BC4CE07-DAEF-4CE6-A6A4-74F60FC111FA}" type="datetimeFigureOut">
              <a:rPr lang="en-US" smtClean="0"/>
              <a:t>4/4/2023</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40F1021-B266-43B3-BDEC-DFA811CAEF20}" type="datetimeFigureOut">
              <a:rPr lang="en-US" smtClean="0"/>
              <a:t>4/4/2023</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3903F50-6C8B-4DF5-9707-78408FB2F531}" type="slidenum">
              <a:rPr lang="en-US" smtClean="0"/>
              <a:t>‹#›</a:t>
            </a:fld>
            <a:endParaRPr lang="en-US" dirty="0"/>
          </a:p>
        </p:txBody>
      </p:sp>
    </p:spTree>
    <p:extLst>
      <p:ext uri="{BB962C8B-B14F-4D97-AF65-F5344CB8AC3E}">
        <p14:creationId xmlns:p14="http://schemas.microsoft.com/office/powerpoint/2010/main" val="381644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59.tmp"/></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image" Target="../media/image61.tmp"/><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809750"/>
            <a:ext cx="7467600" cy="1102519"/>
          </a:xfrm>
        </p:spPr>
        <p:txBody>
          <a:bodyPr>
            <a:noAutofit/>
          </a:bodyPr>
          <a:lstStyle/>
          <a:p>
            <a:r>
              <a:rPr lang="en-US" sz="4800" dirty="0">
                <a:latin typeface="Arial" panose="020B0604020202020204" pitchFamily="34" charset="0"/>
                <a:cs typeface="Arial" panose="020B0604020202020204" pitchFamily="34" charset="0"/>
              </a:rPr>
              <a:t>Virtual Private Network</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7924800" cy="857250"/>
          </a:xfrm>
        </p:spPr>
        <p:txBody>
          <a:bodyPr>
            <a:noAutofit/>
          </a:bodyPr>
          <a:lstStyle/>
          <a:p>
            <a:pPr algn="l"/>
            <a:r>
              <a:rPr lang="en-US" sz="3200" dirty="0">
                <a:latin typeface="Arial" panose="020B0604020202020204" pitchFamily="34" charset="0"/>
                <a:cs typeface="Arial" panose="020B0604020202020204" pitchFamily="34" charset="0"/>
              </a:rPr>
              <a:t>An Overview of How TLS/SSL VPN Works</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95206"/>
            <a:ext cx="7773153" cy="3041076"/>
          </a:xfrm>
          <a:prstGeom prst="rect">
            <a:avLst/>
          </a:prstGeom>
        </p:spPr>
      </p:pic>
      <p:sp>
        <p:nvSpPr>
          <p:cNvPr id="4" name="TextBox 3"/>
          <p:cNvSpPr txBox="1"/>
          <p:nvPr/>
        </p:nvSpPr>
        <p:spPr>
          <a:xfrm>
            <a:off x="5434914" y="1020801"/>
            <a:ext cx="3124200" cy="646331"/>
          </a:xfrm>
          <a:prstGeom prst="rect">
            <a:avLst/>
          </a:prstGeom>
          <a:noFill/>
          <a:ln>
            <a:noFill/>
          </a:ln>
        </p:spPr>
        <p:txBody>
          <a:bodyPr wrap="square" rtlCol="0">
            <a:spAutoFit/>
          </a:bodyPr>
          <a:lstStyle/>
          <a:p>
            <a:r>
              <a:rPr lang="en-US" sz="1800" dirty="0">
                <a:latin typeface="Arial" panose="020B0604020202020204" pitchFamily="34" charset="0"/>
                <a:cs typeface="Arial" panose="020B0604020202020204" pitchFamily="34" charset="0"/>
              </a:rPr>
              <a:t>This is just a normal TCP or UDP based SSL connection</a:t>
            </a:r>
          </a:p>
        </p:txBody>
      </p:sp>
      <p:cxnSp>
        <p:nvCxnSpPr>
          <p:cNvPr id="6" name="Straight Arrow Connector 5"/>
          <p:cNvCxnSpPr/>
          <p:nvPr/>
        </p:nvCxnSpPr>
        <p:spPr>
          <a:xfrm flipH="1">
            <a:off x="5029200" y="1581150"/>
            <a:ext cx="381000" cy="53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63985" y="1041847"/>
            <a:ext cx="3102006" cy="923330"/>
          </a:xfrm>
          <a:prstGeom prst="rect">
            <a:avLst/>
          </a:prstGeom>
          <a:noFill/>
          <a:ln>
            <a:noFill/>
          </a:ln>
        </p:spPr>
        <p:txBody>
          <a:bodyPr wrap="square" rtlCol="0">
            <a:spAutoFit/>
          </a:bodyPr>
          <a:lstStyle/>
          <a:p>
            <a:r>
              <a:rPr lang="en-US" sz="1800" dirty="0">
                <a:solidFill>
                  <a:srgbClr val="FF0000"/>
                </a:solidFill>
                <a:latin typeface="Arial" panose="020B0604020202020204" pitchFamily="34" charset="0"/>
                <a:cs typeface="Arial" panose="020B0604020202020204" pitchFamily="34" charset="0"/>
              </a:rPr>
              <a:t>Question:</a:t>
            </a:r>
            <a:r>
              <a:rPr lang="en-US" sz="1800" dirty="0">
                <a:latin typeface="Arial" panose="020B0604020202020204" pitchFamily="34" charset="0"/>
                <a:cs typeface="Arial" panose="020B0604020202020204" pitchFamily="34" charset="0"/>
              </a:rPr>
              <a:t> How can the Tunnel application get an IP packet?</a:t>
            </a:r>
          </a:p>
        </p:txBody>
      </p:sp>
      <p:cxnSp>
        <p:nvCxnSpPr>
          <p:cNvPr id="13" name="Straight Connector 12"/>
          <p:cNvCxnSpPr/>
          <p:nvPr/>
        </p:nvCxnSpPr>
        <p:spPr>
          <a:xfrm>
            <a:off x="1344597" y="1657350"/>
            <a:ext cx="0" cy="9906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344597" y="2647950"/>
            <a:ext cx="78900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14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7AA3-A110-0132-FD0B-0FECABCF7FE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Physical and Virtual NIC</a:t>
            </a:r>
          </a:p>
        </p:txBody>
      </p:sp>
      <p:pic>
        <p:nvPicPr>
          <p:cNvPr id="5" name="Content Placeholder 4" descr="Diagram, engineering drawing&#10;&#10;Description automatically generated">
            <a:extLst>
              <a:ext uri="{FF2B5EF4-FFF2-40B4-BE49-F238E27FC236}">
                <a16:creationId xmlns:a16="http://schemas.microsoft.com/office/drawing/2014/main" id="{44F0E36E-6737-AACB-5953-E0789F4EA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1550" y="1828800"/>
            <a:ext cx="6801800" cy="2950781"/>
          </a:xfrm>
        </p:spPr>
      </p:pic>
      <p:sp>
        <p:nvSpPr>
          <p:cNvPr id="6" name="TextBox 5">
            <a:extLst>
              <a:ext uri="{FF2B5EF4-FFF2-40B4-BE49-F238E27FC236}">
                <a16:creationId xmlns:a16="http://schemas.microsoft.com/office/drawing/2014/main" id="{3B35FA08-1000-1322-733A-5F2174F2428F}"/>
              </a:ext>
            </a:extLst>
          </p:cNvPr>
          <p:cNvSpPr txBox="1"/>
          <p:nvPr/>
        </p:nvSpPr>
        <p:spPr>
          <a:xfrm>
            <a:off x="466725" y="1097980"/>
            <a:ext cx="7648575" cy="646331"/>
          </a:xfrm>
          <a:prstGeom prst="rect">
            <a:avLst/>
          </a:prstGeom>
          <a:noFill/>
        </p:spPr>
        <p:txBody>
          <a:bodyPr wrap="square" rtlCol="0">
            <a:spAutoFit/>
          </a:bodyPr>
          <a:lstStyle/>
          <a:p>
            <a:r>
              <a:rPr lang="en-US" sz="1800" dirty="0">
                <a:solidFill>
                  <a:prstClr val="black"/>
                </a:solidFill>
                <a:latin typeface="Arial" panose="020B0604020202020204" pitchFamily="34" charset="0"/>
                <a:cs typeface="Arial" panose="020B0604020202020204" pitchFamily="34" charset="0"/>
              </a:rPr>
              <a:t>One end of a NIC is the OS kernel (protocol stack). The other end can vary, especially for virtual NIC, which is implemented using software</a:t>
            </a:r>
          </a:p>
        </p:txBody>
      </p:sp>
    </p:spTree>
    <p:extLst>
      <p:ext uri="{BB962C8B-B14F-4D97-AF65-F5344CB8AC3E}">
        <p14:creationId xmlns:p14="http://schemas.microsoft.com/office/powerpoint/2010/main" val="1302472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172200" cy="857250"/>
          </a:xfrm>
        </p:spPr>
        <p:txBody>
          <a:bodyPr>
            <a:normAutofit/>
          </a:bodyPr>
          <a:lstStyle/>
          <a:p>
            <a:pPr algn="l"/>
            <a:r>
              <a:rPr lang="en-US" sz="3200" dirty="0">
                <a:latin typeface="Arial" panose="020B0604020202020204" pitchFamily="34" charset="0"/>
                <a:cs typeface="Arial" panose="020B0604020202020204" pitchFamily="34" charset="0"/>
              </a:rPr>
              <a:t>TUN/TAP Interface</a:t>
            </a:r>
          </a:p>
        </p:txBody>
      </p:sp>
      <p:sp>
        <p:nvSpPr>
          <p:cNvPr id="3" name="Content Placeholder 2"/>
          <p:cNvSpPr>
            <a:spLocks noGrp="1"/>
          </p:cNvSpPr>
          <p:nvPr>
            <p:ph idx="1"/>
          </p:nvPr>
        </p:nvSpPr>
        <p:spPr>
          <a:xfrm>
            <a:off x="533400" y="1047750"/>
            <a:ext cx="7770366" cy="3790950"/>
          </a:xfrm>
        </p:spPr>
        <p:txBody>
          <a:bodyPr>
            <a:normAutofit fontScale="77500" lnSpcReduction="20000"/>
          </a:bodyPr>
          <a:lstStyle/>
          <a:p>
            <a:r>
              <a:rPr lang="en-US" sz="2600" dirty="0">
                <a:latin typeface="Arial" panose="020B0604020202020204" pitchFamily="34" charset="0"/>
                <a:cs typeface="Arial" panose="020B0604020202020204" pitchFamily="34" charset="0"/>
              </a:rPr>
              <a:t>Most operating systems have two types of network interfaces:</a:t>
            </a:r>
          </a:p>
          <a:p>
            <a:pPr lvl="1"/>
            <a:r>
              <a:rPr lang="en-US" sz="1900" dirty="0">
                <a:latin typeface="Arial" panose="020B0604020202020204" pitchFamily="34" charset="0"/>
                <a:cs typeface="Arial" panose="020B0604020202020204" pitchFamily="34" charset="0"/>
              </a:rPr>
              <a:t>Physical: Corresponds to the physical Network Interface Card (NIC)</a:t>
            </a:r>
          </a:p>
          <a:p>
            <a:pPr lvl="1"/>
            <a:r>
              <a:rPr lang="en-US" sz="1900" dirty="0">
                <a:latin typeface="Arial" panose="020B0604020202020204" pitchFamily="34" charset="0"/>
                <a:cs typeface="Arial" panose="020B0604020202020204" pitchFamily="34" charset="0"/>
              </a:rPr>
              <a:t>Virtual: It is a virtualized representation of computer network interfaces that may or may not correspond directly to the NIC card. Example: </a:t>
            </a:r>
            <a:r>
              <a:rPr lang="en-US" sz="1900" i="1" dirty="0">
                <a:latin typeface="Arial" panose="020B0604020202020204" pitchFamily="34" charset="0"/>
                <a:cs typeface="Arial" panose="020B0604020202020204" pitchFamily="34" charset="0"/>
              </a:rPr>
              <a:t>loopback </a:t>
            </a:r>
            <a:r>
              <a:rPr lang="en-US" sz="1900" dirty="0">
                <a:latin typeface="Arial" panose="020B0604020202020204" pitchFamily="34" charset="0"/>
                <a:cs typeface="Arial" panose="020B0604020202020204" pitchFamily="34" charset="0"/>
              </a:rPr>
              <a:t>device</a:t>
            </a:r>
          </a:p>
          <a:p>
            <a:endParaRPr lang="en-US" sz="165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TUN Virtual Interface</a:t>
            </a:r>
          </a:p>
          <a:p>
            <a:pPr lvl="1"/>
            <a:r>
              <a:rPr lang="en-US" sz="1900" dirty="0">
                <a:latin typeface="Arial" panose="020B0604020202020204" pitchFamily="34" charset="0"/>
                <a:cs typeface="Arial" panose="020B0604020202020204" pitchFamily="34" charset="0"/>
              </a:rPr>
              <a:t>Work at OSI layer 3 or IP layer</a:t>
            </a:r>
          </a:p>
          <a:p>
            <a:pPr lvl="1"/>
            <a:r>
              <a:rPr lang="en-US" sz="1900" dirty="0">
                <a:latin typeface="Arial" panose="020B0604020202020204" pitchFamily="34" charset="0"/>
                <a:cs typeface="Arial" panose="020B0604020202020204" pitchFamily="34" charset="0"/>
              </a:rPr>
              <a:t>For Layer-3 VPN</a:t>
            </a:r>
          </a:p>
          <a:p>
            <a:pPr lvl="1"/>
            <a:r>
              <a:rPr lang="en-US" sz="1900" dirty="0">
                <a:latin typeface="Arial" panose="020B0604020202020204" pitchFamily="34" charset="0"/>
                <a:cs typeface="Arial" panose="020B0604020202020204" pitchFamily="34" charset="0"/>
              </a:rPr>
              <a:t>Sending any packet to TUN will result in the packet being delivered to user space program </a:t>
            </a:r>
          </a:p>
          <a:p>
            <a:pPr marL="0" indent="0">
              <a:buNone/>
            </a:pPr>
            <a:endParaRPr lang="en-US" sz="1650" i="1"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TAP Virtual Interface</a:t>
            </a:r>
          </a:p>
          <a:p>
            <a:pPr lvl="1"/>
            <a:r>
              <a:rPr lang="en-US" sz="1900" dirty="0">
                <a:latin typeface="Arial" panose="020B0604020202020204" pitchFamily="34" charset="0"/>
                <a:cs typeface="Arial" panose="020B0604020202020204" pitchFamily="34" charset="0"/>
              </a:rPr>
              <a:t>Work at OSI layer 2 or Ethernet layer</a:t>
            </a:r>
          </a:p>
          <a:p>
            <a:pPr lvl="1"/>
            <a:r>
              <a:rPr lang="en-US" sz="1900" dirty="0">
                <a:latin typeface="Arial" panose="020B0604020202020204" pitchFamily="34" charset="0"/>
                <a:cs typeface="Arial" panose="020B0604020202020204" pitchFamily="34" charset="0"/>
              </a:rPr>
              <a:t>For Layer-2 VPN</a:t>
            </a:r>
          </a:p>
          <a:p>
            <a:pPr lvl="1"/>
            <a:r>
              <a:rPr lang="en-US" sz="1900" dirty="0">
                <a:latin typeface="Arial" panose="020B0604020202020204" pitchFamily="34" charset="0"/>
                <a:cs typeface="Arial" panose="020B0604020202020204" pitchFamily="34" charset="0"/>
              </a:rPr>
              <a:t>Used for providing virtual network adapters for multiple guest machines connecting to a physical device of the host machine</a:t>
            </a:r>
          </a:p>
          <a:p>
            <a:pPr marL="0" indent="0">
              <a:buNone/>
            </a:pPr>
            <a:endParaRPr lang="en-US" sz="1650" dirty="0"/>
          </a:p>
          <a:p>
            <a:pPr marL="0" indent="0">
              <a:buNone/>
            </a:pPr>
            <a:endParaRPr lang="en-US" sz="1500" dirty="0"/>
          </a:p>
          <a:p>
            <a:endParaRPr lang="en-US" sz="1500" dirty="0"/>
          </a:p>
          <a:p>
            <a:endParaRPr lang="en-US" sz="1500" dirty="0"/>
          </a:p>
          <a:p>
            <a:endParaRPr lang="en-US" sz="1500" dirty="0"/>
          </a:p>
        </p:txBody>
      </p:sp>
    </p:spTree>
    <p:extLst>
      <p:ext uri="{BB962C8B-B14F-4D97-AF65-F5344CB8AC3E}">
        <p14:creationId xmlns:p14="http://schemas.microsoft.com/office/powerpoint/2010/main" val="360660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gn="l"/>
            <a:r>
              <a:rPr lang="en-US" sz="3200" dirty="0">
                <a:latin typeface="Arial" panose="020B0604020202020204" pitchFamily="34" charset="0"/>
                <a:cs typeface="Arial" panose="020B0604020202020204" pitchFamily="34" charset="0"/>
              </a:rPr>
              <a:t>TUN/TAP Interface</a:t>
            </a:r>
          </a:p>
        </p:txBody>
      </p:sp>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099664"/>
            <a:ext cx="5379994" cy="3673039"/>
          </a:xfrm>
          <a:prstGeom prst="rect">
            <a:avLst/>
          </a:prstGeom>
        </p:spPr>
      </p:pic>
      <p:sp>
        <p:nvSpPr>
          <p:cNvPr id="8" name="Content Placeholder 2"/>
          <p:cNvSpPr>
            <a:spLocks noGrp="1"/>
          </p:cNvSpPr>
          <p:nvPr>
            <p:ph idx="1"/>
          </p:nvPr>
        </p:nvSpPr>
        <p:spPr>
          <a:xfrm>
            <a:off x="6019800" y="1276350"/>
            <a:ext cx="2743200" cy="3223021"/>
          </a:xfrm>
        </p:spPr>
        <p:txBody>
          <a:bodyPr>
            <a:normAutofit fontScale="70000" lnSpcReduction="20000"/>
          </a:bodyPr>
          <a:lstStyle/>
          <a:p>
            <a:pPr>
              <a:spcBef>
                <a:spcPts val="0"/>
              </a:spcBef>
              <a:spcAft>
                <a:spcPts val="1200"/>
              </a:spcAft>
            </a:pPr>
            <a:r>
              <a:rPr lang="en-US" dirty="0">
                <a:solidFill>
                  <a:srgbClr val="FF0000"/>
                </a:solidFill>
                <a:latin typeface="Arial" panose="020B0604020202020204" pitchFamily="34" charset="0"/>
                <a:cs typeface="Arial" panose="020B0604020202020204" pitchFamily="34" charset="0"/>
              </a:rPr>
              <a:t>Question:</a:t>
            </a:r>
            <a:r>
              <a:rPr lang="en-US" dirty="0">
                <a:latin typeface="Arial" panose="020B0604020202020204" pitchFamily="34" charset="0"/>
                <a:cs typeface="Arial" panose="020B0604020202020204" pitchFamily="34" charset="0"/>
              </a:rPr>
              <a:t> How can the Tunnel application get an IP packet?</a:t>
            </a:r>
          </a:p>
          <a:p>
            <a:pPr lvl="1">
              <a:spcBef>
                <a:spcPts val="0"/>
              </a:spcBef>
              <a:spcAft>
                <a:spcPts val="600"/>
              </a:spcAft>
            </a:pPr>
            <a:r>
              <a:rPr lang="en-US" dirty="0">
                <a:latin typeface="Arial" panose="020B0604020202020204" pitchFamily="34" charset="0"/>
                <a:cs typeface="Arial" panose="020B0604020202020204" pitchFamily="34" charset="0"/>
              </a:rPr>
              <a:t>Typically, applications interact with kernel using socket</a:t>
            </a:r>
          </a:p>
          <a:p>
            <a:pPr lvl="1">
              <a:spcBef>
                <a:spcPts val="0"/>
              </a:spcBef>
              <a:spcAft>
                <a:spcPts val="600"/>
              </a:spcAft>
            </a:pPr>
            <a:r>
              <a:rPr lang="en-US" dirty="0">
                <a:latin typeface="Arial" panose="020B0604020202020204" pitchFamily="34" charset="0"/>
                <a:cs typeface="Arial" panose="020B0604020202020204" pitchFamily="34" charset="0"/>
              </a:rPr>
              <a:t>Using socket, kernel only gives the data part of a packet to applications</a:t>
            </a:r>
          </a:p>
          <a:p>
            <a:pPr lvl="1">
              <a:spcBef>
                <a:spcPts val="0"/>
              </a:spcBef>
              <a:spcAft>
                <a:spcPts val="600"/>
              </a:spcAft>
            </a:pPr>
            <a:r>
              <a:rPr lang="en-US" dirty="0">
                <a:latin typeface="Arial" panose="020B0604020202020204" pitchFamily="34" charset="0"/>
                <a:cs typeface="Arial" panose="020B0604020202020204" pitchFamily="34" charset="0"/>
              </a:rPr>
              <a:t>Applications need to use a different way to interact with kernel</a:t>
            </a:r>
          </a:p>
        </p:txBody>
      </p:sp>
      <p:sp>
        <p:nvSpPr>
          <p:cNvPr id="9" name="TextBox 8"/>
          <p:cNvSpPr txBox="1"/>
          <p:nvPr/>
        </p:nvSpPr>
        <p:spPr>
          <a:xfrm>
            <a:off x="2286000" y="1885950"/>
            <a:ext cx="1143000" cy="523220"/>
          </a:xfrm>
          <a:prstGeom prst="rect">
            <a:avLst/>
          </a:prstGeom>
          <a:noFill/>
        </p:spPr>
        <p:txBody>
          <a:bodyPr wrap="square" rtlCol="0">
            <a:spAutoFit/>
          </a:bodyPr>
          <a:lstStyle/>
          <a:p>
            <a:r>
              <a:rPr lang="en-US" sz="1400" b="1" dirty="0"/>
              <a:t>Socket Interface</a:t>
            </a:r>
          </a:p>
        </p:txBody>
      </p:sp>
      <p:grpSp>
        <p:nvGrpSpPr>
          <p:cNvPr id="17" name="Group 16"/>
          <p:cNvGrpSpPr/>
          <p:nvPr/>
        </p:nvGrpSpPr>
        <p:grpSpPr>
          <a:xfrm>
            <a:off x="5029200" y="2190750"/>
            <a:ext cx="1371600" cy="1600200"/>
            <a:chOff x="5029200" y="2190750"/>
            <a:chExt cx="1371600" cy="1600200"/>
          </a:xfrm>
        </p:grpSpPr>
        <p:cxnSp>
          <p:nvCxnSpPr>
            <p:cNvPr id="12" name="Straight Connector 11"/>
            <p:cNvCxnSpPr/>
            <p:nvPr/>
          </p:nvCxnSpPr>
          <p:spPr>
            <a:xfrm flipH="1">
              <a:off x="6096000" y="3790950"/>
              <a:ext cx="3048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096000" y="2190750"/>
              <a:ext cx="0" cy="16002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029200" y="2190750"/>
              <a:ext cx="10668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9057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Python OS Module</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Python </a:t>
            </a:r>
            <a:r>
              <a:rPr lang="en-US" dirty="0" err="1">
                <a:latin typeface="Arial" panose="020B0604020202020204" pitchFamily="34" charset="0"/>
                <a:cs typeface="Arial" panose="020B0604020202020204" pitchFamily="34" charset="0"/>
              </a:rPr>
              <a:t>os</a:t>
            </a:r>
            <a:r>
              <a:rPr lang="en-US" dirty="0">
                <a:latin typeface="Arial" panose="020B0604020202020204" pitchFamily="34" charset="0"/>
                <a:cs typeface="Arial" panose="020B0604020202020204" pitchFamily="34" charset="0"/>
              </a:rPr>
              <a:t> module provides a portable way of using operating system dependent functionality</a:t>
            </a:r>
          </a:p>
          <a:p>
            <a:r>
              <a:rPr lang="en-US" b="1" dirty="0" err="1">
                <a:latin typeface="Arial" panose="020B0604020202020204" pitchFamily="34" charset="0"/>
                <a:cs typeface="Arial" panose="020B0604020202020204" pitchFamily="34" charset="0"/>
              </a:rPr>
              <a:t>os.open</a:t>
            </a:r>
            <a:r>
              <a:rPr lang="en-US" b="1" dirty="0">
                <a:latin typeface="Arial" panose="020B0604020202020204" pitchFamily="34" charset="0"/>
                <a:cs typeface="Arial" panose="020B0604020202020204" pitchFamily="34" charset="0"/>
              </a:rPr>
              <a:t>(path, flags)</a:t>
            </a:r>
          </a:p>
          <a:p>
            <a:pPr lvl="1"/>
            <a:r>
              <a:rPr lang="en-US" dirty="0">
                <a:latin typeface="Arial" panose="020B0604020202020204" pitchFamily="34" charset="0"/>
                <a:cs typeface="Arial" panose="020B0604020202020204" pitchFamily="34" charset="0"/>
              </a:rPr>
              <a:t>Open the file path and set various flags according to flags and possibly its mode according to mode</a:t>
            </a:r>
          </a:p>
          <a:p>
            <a:r>
              <a:rPr lang="en-US" b="1" dirty="0" err="1">
                <a:latin typeface="Arial" panose="020B0604020202020204" pitchFamily="34" charset="0"/>
                <a:cs typeface="Arial" panose="020B0604020202020204" pitchFamily="34" charset="0"/>
              </a:rPr>
              <a:t>os.system</a:t>
            </a:r>
            <a:r>
              <a:rPr lang="en-US" b="1" dirty="0">
                <a:latin typeface="Arial" panose="020B0604020202020204" pitchFamily="34" charset="0"/>
                <a:cs typeface="Arial" panose="020B0604020202020204" pitchFamily="34" charset="0"/>
              </a:rPr>
              <a:t>(command)</a:t>
            </a:r>
          </a:p>
          <a:p>
            <a:pPr lvl="1"/>
            <a:r>
              <a:rPr lang="en-US" dirty="0">
                <a:latin typeface="Arial" panose="020B0604020202020204" pitchFamily="34" charset="0"/>
                <a:cs typeface="Arial" panose="020B0604020202020204" pitchFamily="34" charset="0"/>
              </a:rPr>
              <a:t>Execute the command (a string) in a subshell</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013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latin typeface="Arial" panose="020B0604020202020204" pitchFamily="34" charset="0"/>
                <a:cs typeface="Arial" panose="020B0604020202020204" pitchFamily="34" charset="0"/>
              </a:rPr>
              <a:t>os.read</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os.write</a:t>
            </a:r>
            <a:r>
              <a:rPr lang="en-US" dirty="0">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p:txBody>
          <a:bodyPr/>
          <a:lstStyle/>
          <a:p>
            <a:r>
              <a:rPr lang="en-US" b="1" dirty="0" err="1">
                <a:latin typeface="Arial" panose="020B0604020202020204" pitchFamily="34" charset="0"/>
                <a:cs typeface="Arial" panose="020B0604020202020204" pitchFamily="34" charset="0"/>
              </a:rPr>
              <a:t>os.read</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fd</a:t>
            </a:r>
            <a:r>
              <a:rPr lang="en-US" b="1" dirty="0">
                <a:latin typeface="Arial" panose="020B0604020202020204" pitchFamily="34" charset="0"/>
                <a:cs typeface="Arial" panose="020B0604020202020204" pitchFamily="34" charset="0"/>
              </a:rPr>
              <a:t>, n)</a:t>
            </a:r>
          </a:p>
          <a:p>
            <a:pPr lvl="1"/>
            <a:r>
              <a:rPr lang="en-US" dirty="0">
                <a:latin typeface="Arial" panose="020B0604020202020204" pitchFamily="34" charset="0"/>
                <a:cs typeface="Arial" panose="020B0604020202020204" pitchFamily="34" charset="0"/>
              </a:rPr>
              <a:t>Read at most n bytes from file descriptor </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 Return a </a:t>
            </a:r>
            <a:r>
              <a:rPr lang="en-US" dirty="0" err="1">
                <a:latin typeface="Arial" panose="020B0604020202020204" pitchFamily="34" charset="0"/>
                <a:cs typeface="Arial" panose="020B0604020202020204" pitchFamily="34" charset="0"/>
              </a:rPr>
              <a:t>bytestring</a:t>
            </a:r>
            <a:r>
              <a:rPr lang="en-US" dirty="0">
                <a:latin typeface="Arial" panose="020B0604020202020204" pitchFamily="34" charset="0"/>
                <a:cs typeface="Arial" panose="020B0604020202020204" pitchFamily="34" charset="0"/>
              </a:rPr>
              <a:t> containing the bytes read</a:t>
            </a:r>
          </a:p>
          <a:p>
            <a:r>
              <a:rPr lang="en-US" b="1" dirty="0" err="1">
                <a:latin typeface="Arial" panose="020B0604020202020204" pitchFamily="34" charset="0"/>
                <a:cs typeface="Arial" panose="020B0604020202020204" pitchFamily="34" charset="0"/>
              </a:rPr>
              <a:t>os.write</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fd</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str</a:t>
            </a:r>
            <a:r>
              <a:rPr lang="en-US" b="1"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Write the </a:t>
            </a:r>
            <a:r>
              <a:rPr lang="en-US" dirty="0" err="1">
                <a:latin typeface="Arial" panose="020B0604020202020204" pitchFamily="34" charset="0"/>
                <a:cs typeface="Arial" panose="020B0604020202020204" pitchFamily="34" charset="0"/>
              </a:rPr>
              <a:t>bytestring</a:t>
            </a:r>
            <a:r>
              <a:rPr lang="en-US" dirty="0">
                <a:latin typeface="Arial" panose="020B0604020202020204" pitchFamily="34" charset="0"/>
                <a:cs typeface="Arial" panose="020B0604020202020204" pitchFamily="34" charset="0"/>
              </a:rPr>
              <a:t> in </a:t>
            </a:r>
            <a:r>
              <a:rPr lang="en-US" dirty="0" err="1">
                <a:latin typeface="Arial" panose="020B0604020202020204" pitchFamily="34" charset="0"/>
                <a:cs typeface="Arial" panose="020B0604020202020204" pitchFamily="34" charset="0"/>
              </a:rPr>
              <a:t>str</a:t>
            </a:r>
            <a:r>
              <a:rPr lang="en-US" dirty="0">
                <a:latin typeface="Arial" panose="020B0604020202020204" pitchFamily="34" charset="0"/>
                <a:cs typeface="Arial" panose="020B0604020202020204" pitchFamily="34" charset="0"/>
              </a:rPr>
              <a:t> to file descriptor </a:t>
            </a:r>
            <a:r>
              <a:rPr lang="en-US" dirty="0" err="1">
                <a:latin typeface="Arial" panose="020B0604020202020204" pitchFamily="34" charset="0"/>
                <a:cs typeface="Arial" panose="020B0604020202020204" pitchFamily="34" charset="0"/>
              </a:rPr>
              <a:t>fd</a:t>
            </a:r>
            <a:r>
              <a:rPr lang="en-US" dirty="0">
                <a:latin typeface="Arial" panose="020B0604020202020204" pitchFamily="34" charset="0"/>
                <a:cs typeface="Arial" panose="020B0604020202020204" pitchFamily="34" charset="0"/>
              </a:rPr>
              <a:t>. Return the number of bytes actually written</a:t>
            </a:r>
          </a:p>
          <a:p>
            <a:endParaRPr lang="en-US" dirty="0"/>
          </a:p>
        </p:txBody>
      </p:sp>
    </p:spTree>
    <p:extLst>
      <p:ext uri="{BB962C8B-B14F-4D97-AF65-F5344CB8AC3E}">
        <p14:creationId xmlns:p14="http://schemas.microsoft.com/office/powerpoint/2010/main" val="1048339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0BCE-7828-5242-1992-3B3659B66FCD}"/>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Creating TUN Interface in Python</a:t>
            </a:r>
          </a:p>
        </p:txBody>
      </p:sp>
      <p:pic>
        <p:nvPicPr>
          <p:cNvPr id="5" name="Content Placeholder 4">
            <a:extLst>
              <a:ext uri="{FF2B5EF4-FFF2-40B4-BE49-F238E27FC236}">
                <a16:creationId xmlns:a16="http://schemas.microsoft.com/office/drawing/2014/main" id="{721AA34E-14CB-B4BD-8896-6EA6E90060CA}"/>
              </a:ext>
            </a:extLst>
          </p:cNvPr>
          <p:cNvPicPr>
            <a:picLocks noGrp="1" noChangeAspect="1"/>
          </p:cNvPicPr>
          <p:nvPr>
            <p:ph idx="1"/>
          </p:nvPr>
        </p:nvPicPr>
        <p:blipFill rotWithShape="1">
          <a:blip r:embed="rId2"/>
          <a:srcRect t="23571"/>
          <a:stretch/>
        </p:blipFill>
        <p:spPr>
          <a:xfrm>
            <a:off x="571500" y="1143000"/>
            <a:ext cx="5522386" cy="3394472"/>
          </a:xfrm>
        </p:spPr>
      </p:pic>
    </p:spTree>
    <p:extLst>
      <p:ext uri="{BB962C8B-B14F-4D97-AF65-F5344CB8AC3E}">
        <p14:creationId xmlns:p14="http://schemas.microsoft.com/office/powerpoint/2010/main" val="2881038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9BE5-70CF-D2D9-D151-D26DF414819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Configure TUN Interface (1)</a:t>
            </a:r>
          </a:p>
        </p:txBody>
      </p:sp>
      <p:sp>
        <p:nvSpPr>
          <p:cNvPr id="3" name="Content Placeholder 2">
            <a:extLst>
              <a:ext uri="{FF2B5EF4-FFF2-40B4-BE49-F238E27FC236}">
                <a16:creationId xmlns:a16="http://schemas.microsoft.com/office/drawing/2014/main" id="{60644467-7090-A4AB-4E51-E89D77B1372B}"/>
              </a:ext>
            </a:extLst>
          </p:cNvPr>
          <p:cNvSpPr>
            <a:spLocks noGrp="1"/>
          </p:cNvSpPr>
          <p:nvPr>
            <p:ph idx="1"/>
          </p:nvPr>
        </p:nvSpPr>
        <p:spPr/>
        <p:txBody>
          <a:bodyPr/>
          <a:lstStyle/>
          <a:p>
            <a:r>
              <a:rPr lang="en-US" dirty="0">
                <a:solidFill>
                  <a:schemeClr val="accent1"/>
                </a:solidFill>
              </a:rPr>
              <a:t>Show the TUN Interface</a:t>
            </a:r>
          </a:p>
          <a:p>
            <a:endParaRPr lang="en-US" dirty="0"/>
          </a:p>
          <a:p>
            <a:pPr marL="0" indent="0">
              <a:buNone/>
            </a:pPr>
            <a:endParaRPr lang="en-US" dirty="0"/>
          </a:p>
          <a:p>
            <a:pPr marL="0" indent="0">
              <a:buNone/>
            </a:pPr>
            <a:endParaRPr lang="en-US" dirty="0"/>
          </a:p>
          <a:p>
            <a:r>
              <a:rPr lang="en-US" dirty="0">
                <a:solidFill>
                  <a:schemeClr val="accent1"/>
                </a:solidFill>
              </a:rPr>
              <a:t>Set the IP Address for the TUN Interface</a:t>
            </a:r>
          </a:p>
          <a:p>
            <a:pPr marL="0" indent="0">
              <a:buNone/>
            </a:pPr>
            <a:endParaRPr lang="en-US" dirty="0"/>
          </a:p>
        </p:txBody>
      </p:sp>
      <p:pic>
        <p:nvPicPr>
          <p:cNvPr id="5" name="Picture 4">
            <a:extLst>
              <a:ext uri="{FF2B5EF4-FFF2-40B4-BE49-F238E27FC236}">
                <a16:creationId xmlns:a16="http://schemas.microsoft.com/office/drawing/2014/main" id="{12C0E4DB-4A1B-5E55-C2F8-40506A76BAD2}"/>
              </a:ext>
            </a:extLst>
          </p:cNvPr>
          <p:cNvPicPr>
            <a:picLocks noChangeAspect="1"/>
          </p:cNvPicPr>
          <p:nvPr/>
        </p:nvPicPr>
        <p:blipFill>
          <a:blip r:embed="rId2"/>
          <a:stretch>
            <a:fillRect/>
          </a:stretch>
        </p:blipFill>
        <p:spPr>
          <a:xfrm>
            <a:off x="800101" y="1885951"/>
            <a:ext cx="4401164" cy="807356"/>
          </a:xfrm>
          <a:prstGeom prst="rect">
            <a:avLst/>
          </a:prstGeom>
        </p:spPr>
      </p:pic>
      <p:pic>
        <p:nvPicPr>
          <p:cNvPr id="7" name="Picture 6">
            <a:extLst>
              <a:ext uri="{FF2B5EF4-FFF2-40B4-BE49-F238E27FC236}">
                <a16:creationId xmlns:a16="http://schemas.microsoft.com/office/drawing/2014/main" id="{FE7996A7-3257-33C2-CA0F-F8B0C777CD73}"/>
              </a:ext>
            </a:extLst>
          </p:cNvPr>
          <p:cNvPicPr>
            <a:picLocks noChangeAspect="1"/>
          </p:cNvPicPr>
          <p:nvPr/>
        </p:nvPicPr>
        <p:blipFill>
          <a:blip r:embed="rId3"/>
          <a:stretch>
            <a:fillRect/>
          </a:stretch>
        </p:blipFill>
        <p:spPr>
          <a:xfrm>
            <a:off x="800100" y="3587214"/>
            <a:ext cx="4558349" cy="1007409"/>
          </a:xfrm>
          <a:prstGeom prst="rect">
            <a:avLst/>
          </a:prstGeom>
        </p:spPr>
      </p:pic>
    </p:spTree>
    <p:extLst>
      <p:ext uri="{BB962C8B-B14F-4D97-AF65-F5344CB8AC3E}">
        <p14:creationId xmlns:p14="http://schemas.microsoft.com/office/powerpoint/2010/main" val="738144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9BE5-70CF-D2D9-D151-D26DF414819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Configure TUN Interface (2)</a:t>
            </a:r>
          </a:p>
        </p:txBody>
      </p:sp>
      <p:sp>
        <p:nvSpPr>
          <p:cNvPr id="3" name="Content Placeholder 2">
            <a:extLst>
              <a:ext uri="{FF2B5EF4-FFF2-40B4-BE49-F238E27FC236}">
                <a16:creationId xmlns:a16="http://schemas.microsoft.com/office/drawing/2014/main" id="{60644467-7090-A4AB-4E51-E89D77B1372B}"/>
              </a:ext>
            </a:extLst>
          </p:cNvPr>
          <p:cNvSpPr>
            <a:spLocks noGrp="1"/>
          </p:cNvSpPr>
          <p:nvPr>
            <p:ph idx="1"/>
          </p:nvPr>
        </p:nvSpPr>
        <p:spPr/>
        <p:txBody>
          <a:bodyPr/>
          <a:lstStyle/>
          <a:p>
            <a:r>
              <a:rPr lang="en-US" dirty="0">
                <a:solidFill>
                  <a:schemeClr val="accent1"/>
                </a:solidFill>
              </a:rPr>
              <a:t>Bring Up the TUN Interface</a:t>
            </a:r>
            <a:endParaRPr lang="en-US" dirty="0"/>
          </a:p>
          <a:p>
            <a:pPr marL="0" indent="0">
              <a:buNone/>
            </a:pPr>
            <a:endParaRPr lang="en-US" dirty="0"/>
          </a:p>
        </p:txBody>
      </p:sp>
      <p:pic>
        <p:nvPicPr>
          <p:cNvPr id="1026" name="Picture 2">
            <a:extLst>
              <a:ext uri="{FF2B5EF4-FFF2-40B4-BE49-F238E27FC236}">
                <a16:creationId xmlns:a16="http://schemas.microsoft.com/office/drawing/2014/main" id="{9E6344DD-6A9C-2B73-D481-52FD52604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716881"/>
            <a:ext cx="4714875" cy="102155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FB37DB0B-2D32-E119-F1CD-7B68782D0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015857"/>
            <a:ext cx="6801299" cy="1576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4186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13"/>
            <a:ext cx="7315200" cy="857250"/>
          </a:xfrm>
        </p:spPr>
        <p:txBody>
          <a:bodyPr>
            <a:normAutofit fontScale="90000"/>
          </a:bodyPr>
          <a:lstStyle/>
          <a:p>
            <a:pPr algn="l"/>
            <a:r>
              <a:rPr lang="en-US" sz="3200" dirty="0">
                <a:latin typeface="Arial" panose="020B0604020202020204" pitchFamily="34" charset="0"/>
                <a:cs typeface="Arial" panose="020B0604020202020204" pitchFamily="34" charset="0"/>
              </a:rPr>
              <a:t>Configure the TUN Interface – Another Way</a:t>
            </a:r>
          </a:p>
        </p:txBody>
      </p:sp>
      <p:sp>
        <p:nvSpPr>
          <p:cNvPr id="3" name="Content Placeholder 2"/>
          <p:cNvSpPr>
            <a:spLocks noGrp="1"/>
          </p:cNvSpPr>
          <p:nvPr>
            <p:ph idx="1"/>
          </p:nvPr>
        </p:nvSpPr>
        <p:spPr>
          <a:xfrm>
            <a:off x="762000" y="1047750"/>
            <a:ext cx="7772400" cy="1981199"/>
          </a:xfrm>
        </p:spPr>
        <p:txBody>
          <a:bodyPr>
            <a:normAutofit/>
          </a:bodyPr>
          <a:lstStyle/>
          <a:p>
            <a:r>
              <a:rPr lang="en-US" sz="2200" dirty="0">
                <a:latin typeface="Arial" panose="020B0604020202020204" pitchFamily="34" charset="0"/>
                <a:cs typeface="Arial" panose="020B0604020202020204" pitchFamily="34" charset="0"/>
              </a:rPr>
              <a:t>Find the TUN interface</a:t>
            </a:r>
          </a:p>
          <a:p>
            <a:pPr marL="0" indent="0">
              <a:buNone/>
            </a:pPr>
            <a:endParaRPr lang="en-US" sz="1500" dirty="0"/>
          </a:p>
          <a:p>
            <a:endParaRPr lang="en-US" sz="1500" dirty="0"/>
          </a:p>
          <a:p>
            <a:endParaRPr lang="en-US" sz="1500" dirty="0"/>
          </a:p>
          <a:p>
            <a:pPr marL="0" indent="0">
              <a:buNone/>
            </a:pPr>
            <a:endParaRPr lang="en-US" sz="1500" dirty="0"/>
          </a:p>
          <a:p>
            <a:r>
              <a:rPr lang="en-US" sz="2200" dirty="0">
                <a:latin typeface="Arial" panose="020B0604020202020204" pitchFamily="34" charset="0"/>
                <a:cs typeface="Arial" panose="020B0604020202020204" pitchFamily="34" charset="0"/>
              </a:rPr>
              <a:t>Assign an IP address to the TUN interface and bring it up</a:t>
            </a:r>
          </a:p>
          <a:p>
            <a:pPr marL="0" indent="0">
              <a:buNone/>
            </a:pPr>
            <a:endParaRPr lang="en-US" sz="1500"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061016"/>
            <a:ext cx="6824180" cy="137020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7120" y="1657350"/>
            <a:ext cx="6803860" cy="685800"/>
          </a:xfrm>
          <a:prstGeom prst="rect">
            <a:avLst/>
          </a:prstGeom>
        </p:spPr>
      </p:pic>
    </p:spTree>
    <p:extLst>
      <p:ext uri="{BB962C8B-B14F-4D97-AF65-F5344CB8AC3E}">
        <p14:creationId xmlns:p14="http://schemas.microsoft.com/office/powerpoint/2010/main" val="193896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43EA-28A3-2D19-C670-2AEC498A1EF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27FD99FB-4107-C68E-51EC-19FE46E762E1}"/>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Why VPN is needed</a:t>
            </a:r>
          </a:p>
          <a:p>
            <a:r>
              <a:rPr lang="en-US" dirty="0">
                <a:latin typeface="Arial" panose="020B0604020202020204" pitchFamily="34" charset="0"/>
                <a:cs typeface="Arial" panose="020B0604020202020204" pitchFamily="34" charset="0"/>
              </a:rPr>
              <a:t>IP Tunneling</a:t>
            </a:r>
          </a:p>
          <a:p>
            <a:r>
              <a:rPr lang="en-US" dirty="0">
                <a:latin typeface="Arial" panose="020B0604020202020204" pitchFamily="34" charset="0"/>
                <a:cs typeface="Arial" panose="020B0604020202020204" pitchFamily="34" charset="0"/>
              </a:rPr>
              <a:t>How VPN works</a:t>
            </a:r>
          </a:p>
          <a:p>
            <a:pPr lvl="1"/>
            <a:r>
              <a:rPr lang="en-US" dirty="0">
                <a:latin typeface="Arial" panose="020B0604020202020204" pitchFamily="34" charset="0"/>
                <a:cs typeface="Arial" panose="020B0604020202020204" pitchFamily="34" charset="0"/>
              </a:rPr>
              <a:t>TUN/TAP interface</a:t>
            </a:r>
          </a:p>
          <a:p>
            <a:pPr lvl="1"/>
            <a:r>
              <a:rPr lang="en-US" dirty="0">
                <a:latin typeface="Arial" panose="020B0604020202020204" pitchFamily="34" charset="0"/>
                <a:cs typeface="Arial" panose="020B0604020202020204" pitchFamily="34" charset="0"/>
              </a:rPr>
              <a:t>Layer-2 and Layer-3 VPNs</a:t>
            </a:r>
          </a:p>
        </p:txBody>
      </p:sp>
    </p:spTree>
    <p:extLst>
      <p:ext uri="{BB962C8B-B14F-4D97-AF65-F5344CB8AC3E}">
        <p14:creationId xmlns:p14="http://schemas.microsoft.com/office/powerpoint/2010/main" val="2078057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D1E0-4FFC-CEBD-0B07-1CDBABB709E2}"/>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Add the Configuration to Python Code</a:t>
            </a:r>
          </a:p>
        </p:txBody>
      </p:sp>
      <p:pic>
        <p:nvPicPr>
          <p:cNvPr id="5" name="Content Placeholder 4">
            <a:extLst>
              <a:ext uri="{FF2B5EF4-FFF2-40B4-BE49-F238E27FC236}">
                <a16:creationId xmlns:a16="http://schemas.microsoft.com/office/drawing/2014/main" id="{6D0C4F62-D490-8F55-D731-7CC8894CE62A}"/>
              </a:ext>
            </a:extLst>
          </p:cNvPr>
          <p:cNvPicPr>
            <a:picLocks noGrp="1" noChangeAspect="1"/>
          </p:cNvPicPr>
          <p:nvPr>
            <p:ph idx="1"/>
          </p:nvPr>
        </p:nvPicPr>
        <p:blipFill>
          <a:blip r:embed="rId2"/>
          <a:stretch>
            <a:fillRect/>
          </a:stretch>
        </p:blipFill>
        <p:spPr>
          <a:xfrm>
            <a:off x="476250" y="1428750"/>
            <a:ext cx="6444562" cy="2043398"/>
          </a:xfrm>
        </p:spPr>
      </p:pic>
    </p:spTree>
    <p:extLst>
      <p:ext uri="{BB962C8B-B14F-4D97-AF65-F5344CB8AC3E}">
        <p14:creationId xmlns:p14="http://schemas.microsoft.com/office/powerpoint/2010/main" val="2994147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563F-5476-3FA4-846F-9ACFDBFB882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Reading From the TUN Interface</a:t>
            </a:r>
          </a:p>
        </p:txBody>
      </p:sp>
      <p:sp>
        <p:nvSpPr>
          <p:cNvPr id="3" name="Content Placeholder 2">
            <a:extLst>
              <a:ext uri="{FF2B5EF4-FFF2-40B4-BE49-F238E27FC236}">
                <a16:creationId xmlns:a16="http://schemas.microsoft.com/office/drawing/2014/main" id="{8565C313-EB41-9EDA-CCCC-F12E0D19689A}"/>
              </a:ext>
            </a:extLst>
          </p:cNvPr>
          <p:cNvSpPr>
            <a:spLocks noGrp="1"/>
          </p:cNvSpPr>
          <p:nvPr>
            <p:ph idx="1"/>
          </p:nvPr>
        </p:nvSpPr>
        <p:spPr>
          <a:xfrm>
            <a:off x="447675" y="1314451"/>
            <a:ext cx="3714750" cy="3143249"/>
          </a:xfrm>
          <a:ln>
            <a:solidFill>
              <a:schemeClr val="tx1"/>
            </a:solidFill>
          </a:ln>
        </p:spPr>
        <p:txBody>
          <a:bodyPr/>
          <a:lstStyle/>
          <a:p>
            <a:r>
              <a:rPr lang="en-US" dirty="0">
                <a:latin typeface="Arial" panose="020B0604020202020204" pitchFamily="34" charset="0"/>
                <a:cs typeface="Arial" panose="020B0604020202020204" pitchFamily="34" charset="0"/>
              </a:rPr>
              <a:t>The Code</a:t>
            </a:r>
          </a:p>
          <a:p>
            <a:pPr marL="0" indent="0">
              <a:buNone/>
            </a:pPr>
            <a:endParaRPr lang="en-US" dirty="0"/>
          </a:p>
        </p:txBody>
      </p:sp>
      <p:pic>
        <p:nvPicPr>
          <p:cNvPr id="5" name="Picture 4">
            <a:extLst>
              <a:ext uri="{FF2B5EF4-FFF2-40B4-BE49-F238E27FC236}">
                <a16:creationId xmlns:a16="http://schemas.microsoft.com/office/drawing/2014/main" id="{657550B0-61F2-EC27-CC4D-64D351193E7C}"/>
              </a:ext>
            </a:extLst>
          </p:cNvPr>
          <p:cNvPicPr>
            <a:picLocks noChangeAspect="1"/>
          </p:cNvPicPr>
          <p:nvPr/>
        </p:nvPicPr>
        <p:blipFill>
          <a:blip r:embed="rId2"/>
          <a:stretch>
            <a:fillRect/>
          </a:stretch>
        </p:blipFill>
        <p:spPr>
          <a:xfrm>
            <a:off x="561975" y="1965721"/>
            <a:ext cx="3600450" cy="1094489"/>
          </a:xfrm>
          <a:prstGeom prst="rect">
            <a:avLst/>
          </a:prstGeom>
        </p:spPr>
      </p:pic>
      <p:pic>
        <p:nvPicPr>
          <p:cNvPr id="7" name="Picture 6">
            <a:extLst>
              <a:ext uri="{FF2B5EF4-FFF2-40B4-BE49-F238E27FC236}">
                <a16:creationId xmlns:a16="http://schemas.microsoft.com/office/drawing/2014/main" id="{38067BFA-A62B-92FC-FD3A-39FD68489940}"/>
              </a:ext>
            </a:extLst>
          </p:cNvPr>
          <p:cNvPicPr>
            <a:picLocks noChangeAspect="1"/>
          </p:cNvPicPr>
          <p:nvPr/>
        </p:nvPicPr>
        <p:blipFill>
          <a:blip r:embed="rId3"/>
          <a:stretch>
            <a:fillRect/>
          </a:stretch>
        </p:blipFill>
        <p:spPr>
          <a:xfrm>
            <a:off x="4452184" y="1897260"/>
            <a:ext cx="4195329" cy="971550"/>
          </a:xfrm>
          <a:prstGeom prst="rect">
            <a:avLst/>
          </a:prstGeom>
        </p:spPr>
      </p:pic>
      <p:pic>
        <p:nvPicPr>
          <p:cNvPr id="9" name="Picture 8">
            <a:extLst>
              <a:ext uri="{FF2B5EF4-FFF2-40B4-BE49-F238E27FC236}">
                <a16:creationId xmlns:a16="http://schemas.microsoft.com/office/drawing/2014/main" id="{558CF9F8-5B59-6CFD-1391-2CD4DCF9EACA}"/>
              </a:ext>
            </a:extLst>
          </p:cNvPr>
          <p:cNvPicPr>
            <a:picLocks noChangeAspect="1"/>
          </p:cNvPicPr>
          <p:nvPr/>
        </p:nvPicPr>
        <p:blipFill rotWithShape="1">
          <a:blip r:embed="rId4"/>
          <a:srcRect r="25412"/>
          <a:stretch/>
        </p:blipFill>
        <p:spPr>
          <a:xfrm>
            <a:off x="4461709" y="3314699"/>
            <a:ext cx="4328357" cy="930551"/>
          </a:xfrm>
          <a:prstGeom prst="rect">
            <a:avLst/>
          </a:prstGeom>
        </p:spPr>
      </p:pic>
      <p:sp>
        <p:nvSpPr>
          <p:cNvPr id="10" name="Content Placeholder 2">
            <a:extLst>
              <a:ext uri="{FF2B5EF4-FFF2-40B4-BE49-F238E27FC236}">
                <a16:creationId xmlns:a16="http://schemas.microsoft.com/office/drawing/2014/main" id="{E6C43702-8634-05FC-0573-913C984C7ED6}"/>
              </a:ext>
            </a:extLst>
          </p:cNvPr>
          <p:cNvSpPr txBox="1">
            <a:spLocks/>
          </p:cNvSpPr>
          <p:nvPr/>
        </p:nvSpPr>
        <p:spPr>
          <a:xfrm>
            <a:off x="4248150" y="1314451"/>
            <a:ext cx="4714875" cy="3143249"/>
          </a:xfrm>
          <a:prstGeom prst="rect">
            <a:avLst/>
          </a:prstGeom>
          <a:ln>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r>
              <a:rPr lang="en-US" sz="2400" dirty="0">
                <a:solidFill>
                  <a:prstClr val="black"/>
                </a:solidFill>
                <a:latin typeface="Arial" panose="020B0604020202020204" pitchFamily="34" charset="0"/>
                <a:cs typeface="Arial" panose="020B0604020202020204" pitchFamily="34" charset="0"/>
              </a:rPr>
              <a:t>Testing</a:t>
            </a:r>
          </a:p>
          <a:p>
            <a:pPr marL="0" indent="0" defTabSz="685800">
              <a:buNone/>
            </a:pPr>
            <a:endParaRPr lang="en-US" sz="2400" dirty="0">
              <a:solidFill>
                <a:prstClr val="black"/>
              </a:solidFill>
              <a:latin typeface="Calibri"/>
            </a:endParaRPr>
          </a:p>
        </p:txBody>
      </p:sp>
    </p:spTree>
    <p:extLst>
      <p:ext uri="{BB962C8B-B14F-4D97-AF65-F5344CB8AC3E}">
        <p14:creationId xmlns:p14="http://schemas.microsoft.com/office/powerpoint/2010/main" val="1901838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8563F-5476-3FA4-846F-9ACFDBFB882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Writing to the TUN Interface (1)</a:t>
            </a:r>
          </a:p>
        </p:txBody>
      </p:sp>
      <p:pic>
        <p:nvPicPr>
          <p:cNvPr id="13" name="Content Placeholder 12">
            <a:extLst>
              <a:ext uri="{FF2B5EF4-FFF2-40B4-BE49-F238E27FC236}">
                <a16:creationId xmlns:a16="http://schemas.microsoft.com/office/drawing/2014/main" id="{9C2A89B6-1E87-DF13-9F98-56A28379635F}"/>
              </a:ext>
            </a:extLst>
          </p:cNvPr>
          <p:cNvPicPr>
            <a:picLocks noGrp="1" noChangeAspect="1"/>
          </p:cNvPicPr>
          <p:nvPr>
            <p:ph idx="1"/>
          </p:nvPr>
        </p:nvPicPr>
        <p:blipFill>
          <a:blip r:embed="rId2"/>
          <a:stretch>
            <a:fillRect/>
          </a:stretch>
        </p:blipFill>
        <p:spPr>
          <a:xfrm>
            <a:off x="628650" y="1257301"/>
            <a:ext cx="6077898" cy="3394472"/>
          </a:xfrm>
        </p:spPr>
      </p:pic>
    </p:spTree>
    <p:extLst>
      <p:ext uri="{BB962C8B-B14F-4D97-AF65-F5344CB8AC3E}">
        <p14:creationId xmlns:p14="http://schemas.microsoft.com/office/powerpoint/2010/main" val="506026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0D6A-BD38-F576-4C36-3CECD80061A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Writing to the TUN Interface (2)</a:t>
            </a:r>
          </a:p>
        </p:txBody>
      </p:sp>
      <p:sp>
        <p:nvSpPr>
          <p:cNvPr id="3" name="Content Placeholder 2">
            <a:extLst>
              <a:ext uri="{FF2B5EF4-FFF2-40B4-BE49-F238E27FC236}">
                <a16:creationId xmlns:a16="http://schemas.microsoft.com/office/drawing/2014/main" id="{7DDC6235-B0C6-FD7A-8F23-4A4E1A532FF8}"/>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Testing</a:t>
            </a:r>
          </a:p>
          <a:p>
            <a:pPr marL="0" indent="0">
              <a:buNone/>
            </a:pPr>
            <a:endParaRPr lang="en-US" dirty="0"/>
          </a:p>
        </p:txBody>
      </p:sp>
      <p:pic>
        <p:nvPicPr>
          <p:cNvPr id="2050" name="Picture 2">
            <a:extLst>
              <a:ext uri="{FF2B5EF4-FFF2-40B4-BE49-F238E27FC236}">
                <a16:creationId xmlns:a16="http://schemas.microsoft.com/office/drawing/2014/main" id="{C15659D6-CCE8-A3C6-5F33-46DA42B14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850232"/>
            <a:ext cx="5422106" cy="12573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D7B7C05B-92C9-3AB0-EFB3-1B16DFAD9E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371851"/>
            <a:ext cx="5550694" cy="1214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4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FBC8-BD90-F39A-77A5-34384EFE66D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Creating IP Tunnel</a:t>
            </a:r>
          </a:p>
        </p:txBody>
      </p:sp>
      <p:sp>
        <p:nvSpPr>
          <p:cNvPr id="3" name="Text Placeholder 2">
            <a:extLst>
              <a:ext uri="{FF2B5EF4-FFF2-40B4-BE49-F238E27FC236}">
                <a16:creationId xmlns:a16="http://schemas.microsoft.com/office/drawing/2014/main" id="{E822617C-7066-CE9C-BB5B-7D300994DE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6652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3B57-4D75-D6AE-A956-5B03022C363A}"/>
              </a:ext>
            </a:extLst>
          </p:cNvPr>
          <p:cNvSpPr>
            <a:spLocks noGrp="1"/>
          </p:cNvSpPr>
          <p:nvPr>
            <p:ph type="title"/>
          </p:nvPr>
        </p:nvSpPr>
        <p:spPr/>
        <p:txBody>
          <a:bodyPr>
            <a:normAutofit/>
          </a:bodyPr>
          <a:lstStyle/>
          <a:p>
            <a:pPr algn="l"/>
            <a:r>
              <a:rPr lang="en-US" dirty="0">
                <a:latin typeface="Arial" panose="020B0604020202020204" pitchFamily="34" charset="0"/>
                <a:cs typeface="Arial" panose="020B0604020202020204" pitchFamily="34" charset="0"/>
              </a:rPr>
              <a:t>Network Configuration</a:t>
            </a:r>
          </a:p>
        </p:txBody>
      </p:sp>
      <p:pic>
        <p:nvPicPr>
          <p:cNvPr id="7" name="Content Placeholder 6" descr="Diagram&#10;&#10;Description automatically generated">
            <a:extLst>
              <a:ext uri="{FF2B5EF4-FFF2-40B4-BE49-F238E27FC236}">
                <a16:creationId xmlns:a16="http://schemas.microsoft.com/office/drawing/2014/main" id="{C4D34AD1-515B-1A48-47EF-5F612D9555E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43000" y="1276350"/>
            <a:ext cx="6162530" cy="3200400"/>
          </a:xfrm>
        </p:spPr>
      </p:pic>
    </p:spTree>
    <p:extLst>
      <p:ext uri="{BB962C8B-B14F-4D97-AF65-F5344CB8AC3E}">
        <p14:creationId xmlns:p14="http://schemas.microsoft.com/office/powerpoint/2010/main" val="425069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D0C1-B641-0CD1-8F06-750CD2742F29}"/>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Client: Put IP Packet Inside Tunnel</a:t>
            </a:r>
          </a:p>
        </p:txBody>
      </p:sp>
      <p:pic>
        <p:nvPicPr>
          <p:cNvPr id="5" name="Content Placeholder 4">
            <a:extLst>
              <a:ext uri="{FF2B5EF4-FFF2-40B4-BE49-F238E27FC236}">
                <a16:creationId xmlns:a16="http://schemas.microsoft.com/office/drawing/2014/main" id="{1A94CBE0-1A5C-243E-4E7E-D4562455E7DC}"/>
              </a:ext>
            </a:extLst>
          </p:cNvPr>
          <p:cNvPicPr>
            <a:picLocks noGrp="1" noChangeAspect="1"/>
          </p:cNvPicPr>
          <p:nvPr>
            <p:ph idx="1"/>
          </p:nvPr>
        </p:nvPicPr>
        <p:blipFill>
          <a:blip r:embed="rId3"/>
          <a:stretch>
            <a:fillRect/>
          </a:stretch>
        </p:blipFill>
        <p:spPr>
          <a:xfrm>
            <a:off x="1232515" y="1200151"/>
            <a:ext cx="3349010" cy="3394472"/>
          </a:xfrm>
        </p:spPr>
      </p:pic>
    </p:spTree>
    <p:extLst>
      <p:ext uri="{BB962C8B-B14F-4D97-AF65-F5344CB8AC3E}">
        <p14:creationId xmlns:p14="http://schemas.microsoft.com/office/powerpoint/2010/main" val="27380359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6172200" cy="857250"/>
          </a:xfrm>
        </p:spPr>
        <p:txBody>
          <a:bodyPr>
            <a:normAutofit/>
          </a:bodyPr>
          <a:lstStyle/>
          <a:p>
            <a:pPr algn="l"/>
            <a:r>
              <a:rPr lang="en-US" sz="3200" dirty="0">
                <a:latin typeface="Arial" panose="020B0604020202020204" pitchFamily="34" charset="0"/>
                <a:cs typeface="Arial" panose="020B0604020202020204" pitchFamily="34" charset="0"/>
              </a:rPr>
              <a:t>Set UP the Routing</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276350"/>
            <a:ext cx="7605141" cy="3480207"/>
          </a:xfrm>
          <a:prstGeom prst="rect">
            <a:avLst/>
          </a:prstGeom>
        </p:spPr>
      </p:pic>
      <p:sp>
        <p:nvSpPr>
          <p:cNvPr id="7" name="TextBox 6"/>
          <p:cNvSpPr txBox="1"/>
          <p:nvPr/>
        </p:nvSpPr>
        <p:spPr>
          <a:xfrm>
            <a:off x="3945236" y="2542432"/>
            <a:ext cx="1143000" cy="830997"/>
          </a:xfrm>
          <a:prstGeom prst="rect">
            <a:avLst/>
          </a:prstGeom>
          <a:noFill/>
        </p:spPr>
        <p:txBody>
          <a:bodyPr wrap="square" rtlCol="0">
            <a:spAutoFit/>
          </a:bodyPr>
          <a:lstStyle/>
          <a:p>
            <a:r>
              <a:rPr lang="en-US" sz="1600" dirty="0">
                <a:solidFill>
                  <a:srgbClr val="C00000"/>
                </a:solidFill>
              </a:rPr>
              <a:t>Routing packets to the tunnel</a:t>
            </a:r>
          </a:p>
        </p:txBody>
      </p:sp>
      <p:sp>
        <p:nvSpPr>
          <p:cNvPr id="8" name="Right Arrow 7"/>
          <p:cNvSpPr/>
          <p:nvPr/>
        </p:nvSpPr>
        <p:spPr>
          <a:xfrm rot="8794492">
            <a:off x="3553768" y="3050265"/>
            <a:ext cx="381000" cy="152400"/>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4118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9FB81-F010-5A39-AD4E-8DF4F39BD51E}"/>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Route to TUN Interface</a:t>
            </a:r>
          </a:p>
        </p:txBody>
      </p:sp>
      <p:sp>
        <p:nvSpPr>
          <p:cNvPr id="3" name="Content Placeholder 2">
            <a:extLst>
              <a:ext uri="{FF2B5EF4-FFF2-40B4-BE49-F238E27FC236}">
                <a16:creationId xmlns:a16="http://schemas.microsoft.com/office/drawing/2014/main" id="{1F316DE6-56DD-CAC9-5D3D-A931E0ACE6F0}"/>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Routing Table</a:t>
            </a:r>
          </a:p>
          <a:p>
            <a:pPr marL="0" indent="0">
              <a:buNone/>
            </a:pPr>
            <a:endParaRPr lang="en-US" dirty="0"/>
          </a:p>
          <a:p>
            <a:endParaRPr lang="en-US" dirty="0"/>
          </a:p>
          <a:p>
            <a:r>
              <a:rPr lang="en-US" dirty="0">
                <a:latin typeface="Arial" panose="020B0604020202020204" pitchFamily="34" charset="0"/>
                <a:cs typeface="Arial" panose="020B0604020202020204" pitchFamily="34" charset="0"/>
              </a:rPr>
              <a:t>Route Traffic to the TUN Interface</a:t>
            </a:r>
          </a:p>
          <a:p>
            <a:pPr marL="0" indent="0">
              <a:buNone/>
            </a:pPr>
            <a:r>
              <a:rPr lang="en-US" sz="1800" b="1" dirty="0">
                <a:solidFill>
                  <a:srgbClr val="7030A0"/>
                </a:solidFill>
                <a:latin typeface="Consolas" panose="020B0609020204030204" pitchFamily="49" charset="0"/>
              </a:rPr>
              <a:t>  # ip route add 192.168.60.0/24 dev tun0</a:t>
            </a:r>
          </a:p>
          <a:p>
            <a:pPr marL="0" indent="0">
              <a:buNone/>
            </a:pPr>
            <a:endParaRPr lang="en-US" sz="1350" dirty="0">
              <a:latin typeface="Consolas" panose="020B0609020204030204" pitchFamily="49" charset="0"/>
            </a:endParaRPr>
          </a:p>
        </p:txBody>
      </p:sp>
      <p:sp>
        <p:nvSpPr>
          <p:cNvPr id="9" name="TextBox 8"/>
          <p:cNvSpPr txBox="1"/>
          <p:nvPr/>
        </p:nvSpPr>
        <p:spPr>
          <a:xfrm>
            <a:off x="6172200" y="548717"/>
            <a:ext cx="2743200" cy="1077218"/>
          </a:xfrm>
          <a:prstGeom prst="rect">
            <a:avLst/>
          </a:prstGeom>
          <a:noFill/>
          <a:ln>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Packets to this destination should be routed to the tun0 interface, i.e., they should go through the tunnel.</a:t>
            </a:r>
          </a:p>
        </p:txBody>
      </p:sp>
      <p:pic>
        <p:nvPicPr>
          <p:cNvPr id="6" name="Picture 5">
            <a:extLst>
              <a:ext uri="{FF2B5EF4-FFF2-40B4-BE49-F238E27FC236}">
                <a16:creationId xmlns:a16="http://schemas.microsoft.com/office/drawing/2014/main" id="{F162FE21-1CC3-8495-1B17-B93C61252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51" y="1670063"/>
            <a:ext cx="6048303" cy="722709"/>
          </a:xfrm>
          <a:prstGeom prst="rect">
            <a:avLst/>
          </a:prstGeom>
        </p:spPr>
      </p:pic>
      <p:pic>
        <p:nvPicPr>
          <p:cNvPr id="11" name="Picture 10" descr="Text&#10;&#10;Description automatically generated">
            <a:extLst>
              <a:ext uri="{FF2B5EF4-FFF2-40B4-BE49-F238E27FC236}">
                <a16:creationId xmlns:a16="http://schemas.microsoft.com/office/drawing/2014/main" id="{0D229F02-1081-A1B8-46C2-1DBC221CB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1" y="3362684"/>
            <a:ext cx="5956146" cy="885466"/>
          </a:xfrm>
          <a:prstGeom prst="rect">
            <a:avLst/>
          </a:prstGeom>
        </p:spPr>
      </p:pic>
      <p:cxnSp>
        <p:nvCxnSpPr>
          <p:cNvPr id="17" name="Straight Connector 16">
            <a:extLst>
              <a:ext uri="{FF2B5EF4-FFF2-40B4-BE49-F238E27FC236}">
                <a16:creationId xmlns:a16="http://schemas.microsoft.com/office/drawing/2014/main" id="{B46285F7-B4FA-DA96-D50B-EDD17A891731}"/>
              </a:ext>
            </a:extLst>
          </p:cNvPr>
          <p:cNvCxnSpPr>
            <a:stCxn id="9" idx="2"/>
          </p:cNvCxnSpPr>
          <p:nvPr/>
        </p:nvCxnSpPr>
        <p:spPr>
          <a:xfrm>
            <a:off x="7543800" y="1625935"/>
            <a:ext cx="0" cy="246981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8A0390E4-2AA0-0741-C805-13A0AEFC76B1}"/>
              </a:ext>
            </a:extLst>
          </p:cNvPr>
          <p:cNvCxnSpPr/>
          <p:nvPr/>
        </p:nvCxnSpPr>
        <p:spPr>
          <a:xfrm flipH="1">
            <a:off x="4038600" y="4095750"/>
            <a:ext cx="35052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59727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34" y="133350"/>
            <a:ext cx="7203416" cy="857250"/>
          </a:xfrm>
        </p:spPr>
        <p:txBody>
          <a:bodyPr>
            <a:normAutofit/>
          </a:bodyPr>
          <a:lstStyle/>
          <a:p>
            <a:pPr algn="l"/>
            <a:r>
              <a:rPr lang="en-US" sz="3200" dirty="0">
                <a:latin typeface="Arial" panose="020B0604020202020204" pitchFamily="34" charset="0"/>
                <a:cs typeface="Arial" panose="020B0604020202020204" pitchFamily="34" charset="0"/>
              </a:rPr>
              <a:t>Establish a Transport-Layer Tunnel</a:t>
            </a:r>
          </a:p>
        </p:txBody>
      </p:sp>
      <p:sp>
        <p:nvSpPr>
          <p:cNvPr id="4" name="Content Placeholder 3"/>
          <p:cNvSpPr>
            <a:spLocks noGrp="1"/>
          </p:cNvSpPr>
          <p:nvPr>
            <p:ph idx="1"/>
          </p:nvPr>
        </p:nvSpPr>
        <p:spPr/>
        <p:txBody>
          <a:bodyPr/>
          <a:lstStyle/>
          <a:p>
            <a:r>
              <a:rPr lang="en-US" dirty="0">
                <a:latin typeface="Arial" panose="020B0604020202020204" pitchFamily="34" charset="0"/>
                <a:cs typeface="Arial" panose="020B0604020202020204" pitchFamily="34" charset="0"/>
              </a:rPr>
              <a:t>A tunnel is just a TLS/SSL connection.</a:t>
            </a:r>
          </a:p>
          <a:p>
            <a:r>
              <a:rPr lang="en-US" dirty="0">
                <a:latin typeface="Arial" panose="020B0604020202020204" pitchFamily="34" charset="0"/>
                <a:cs typeface="Arial" panose="020B0604020202020204" pitchFamily="34" charset="0"/>
              </a:rPr>
              <a:t>Two applications (VPN client and server applications) just establish a TLS/SSL connection between themselves.</a:t>
            </a:r>
          </a:p>
          <a:p>
            <a:r>
              <a:rPr lang="en-US" dirty="0">
                <a:latin typeface="Arial" panose="020B0604020202020204" pitchFamily="34" charset="0"/>
                <a:cs typeface="Arial" panose="020B0604020202020204" pitchFamily="34" charset="0"/>
              </a:rPr>
              <a:t>Traffics inside are protected by TLS/SSL</a:t>
            </a:r>
          </a:p>
          <a:p>
            <a:r>
              <a:rPr lang="en-US" dirty="0">
                <a:latin typeface="Arial" panose="020B0604020202020204" pitchFamily="34" charset="0"/>
                <a:cs typeface="Arial" panose="020B0604020202020204" pitchFamily="34" charset="0"/>
              </a:rPr>
              <a:t> What makes this TLS/SSL connection a tunnel?</a:t>
            </a:r>
          </a:p>
          <a:p>
            <a:pPr lvl="1"/>
            <a:r>
              <a:rPr lang="en-US" dirty="0">
                <a:latin typeface="Arial" panose="020B0604020202020204" pitchFamily="34" charset="0"/>
                <a:cs typeface="Arial" panose="020B0604020202020204" pitchFamily="34" charset="0"/>
              </a:rPr>
              <a:t>The payloads inside are IP packets</a:t>
            </a:r>
          </a:p>
          <a:p>
            <a:pPr lvl="1"/>
            <a:r>
              <a:rPr lang="en-US" dirty="0">
                <a:latin typeface="Arial" panose="020B0604020202020204" pitchFamily="34" charset="0"/>
                <a:cs typeface="Arial" panose="020B0604020202020204" pitchFamily="34" charset="0"/>
              </a:rPr>
              <a:t>That is why it is called IP tunnel</a:t>
            </a:r>
          </a:p>
        </p:txBody>
      </p:sp>
    </p:spTree>
    <p:extLst>
      <p:ext uri="{BB962C8B-B14F-4D97-AF65-F5344CB8AC3E}">
        <p14:creationId xmlns:p14="http://schemas.microsoft.com/office/powerpoint/2010/main" val="84984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29" y="133350"/>
            <a:ext cx="6172200" cy="857250"/>
          </a:xfrm>
        </p:spPr>
        <p:txBody>
          <a:bodyPr>
            <a:normAutofit/>
          </a:bodyPr>
          <a:lstStyle/>
          <a:p>
            <a:pPr algn="l"/>
            <a:r>
              <a:rPr lang="en-US" sz="3200" dirty="0">
                <a:latin typeface="Arial" panose="020B0604020202020204" pitchFamily="34" charset="0"/>
                <a:cs typeface="Arial" panose="020B0604020202020204" pitchFamily="34" charset="0"/>
              </a:rPr>
              <a:t>Introduction</a:t>
            </a:r>
            <a:endParaRPr lang="en-US" sz="36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72938" y="1200150"/>
            <a:ext cx="7275662" cy="3106228"/>
          </a:xfrm>
        </p:spPr>
        <p:txBody>
          <a:bodyPr>
            <a:normAutofit/>
          </a:bodyPr>
          <a:lstStyle/>
          <a:p>
            <a:pPr marL="257175" lvl="1" indent="-257175">
              <a:spcBef>
                <a:spcPts val="0"/>
              </a:spcBef>
              <a:spcAft>
                <a:spcPts val="2400"/>
              </a:spcAft>
              <a:buFont typeface="Arial" pitchFamily="34" charset="0"/>
              <a:buChar char="•"/>
            </a:pPr>
            <a:r>
              <a:rPr lang="en-US" sz="2200" dirty="0">
                <a:latin typeface="Arial" panose="020B0604020202020204" pitchFamily="34" charset="0"/>
                <a:cs typeface="Arial" panose="020B0604020202020204" pitchFamily="34" charset="0"/>
              </a:rPr>
              <a:t>Networks primarily intended for internal use are called private network.</a:t>
            </a:r>
          </a:p>
          <a:p>
            <a:pPr marL="257175" lvl="1" indent="-257175">
              <a:spcBef>
                <a:spcPts val="0"/>
              </a:spcBef>
              <a:spcAft>
                <a:spcPts val="2400"/>
              </a:spcAft>
              <a:buFont typeface="Arial" pitchFamily="34" charset="0"/>
              <a:buChar char="•"/>
            </a:pPr>
            <a:r>
              <a:rPr lang="en-US" sz="2200" dirty="0">
                <a:latin typeface="Arial" panose="020B0604020202020204" pitchFamily="34" charset="0"/>
                <a:cs typeface="Arial" panose="020B0604020202020204" pitchFamily="34" charset="0"/>
              </a:rPr>
              <a:t>If we grant access from outside to the private network, the attack surface will significantly broaden.</a:t>
            </a:r>
          </a:p>
          <a:p>
            <a:pPr marL="257175" lvl="1" indent="-257175">
              <a:spcBef>
                <a:spcPts val="0"/>
              </a:spcBef>
              <a:spcAft>
                <a:spcPts val="2400"/>
              </a:spcAft>
              <a:buFont typeface="Arial" pitchFamily="34" charset="0"/>
              <a:buChar char="•"/>
            </a:pPr>
            <a:r>
              <a:rPr lang="en-US" sz="2200" dirty="0">
                <a:latin typeface="Arial" panose="020B0604020202020204" pitchFamily="34" charset="0"/>
                <a:cs typeface="Arial" panose="020B0604020202020204" pitchFamily="34" charset="0"/>
              </a:rPr>
              <a:t>If the internal resources still use IP address as the basis for authorization, it is not difficult for attackers to access the protected resources</a:t>
            </a:r>
          </a:p>
        </p:txBody>
      </p:sp>
    </p:spTree>
    <p:extLst>
      <p:ext uri="{BB962C8B-B14F-4D97-AF65-F5344CB8AC3E}">
        <p14:creationId xmlns:p14="http://schemas.microsoft.com/office/powerpoint/2010/main" val="1991849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Arial" panose="020B0604020202020204" pitchFamily="34" charset="0"/>
                <a:cs typeface="Arial" panose="020B0604020202020204" pitchFamily="34" charset="0"/>
              </a:rPr>
              <a:t>How to Send/Receive Packets via Tunnel</a:t>
            </a:r>
          </a:p>
        </p:txBody>
      </p:sp>
      <p:grpSp>
        <p:nvGrpSpPr>
          <p:cNvPr id="11" name="Group 10"/>
          <p:cNvGrpSpPr/>
          <p:nvPr/>
        </p:nvGrpSpPr>
        <p:grpSpPr>
          <a:xfrm>
            <a:off x="604421" y="1063229"/>
            <a:ext cx="3375455" cy="1737122"/>
            <a:chOff x="604421" y="1063229"/>
            <a:chExt cx="3375455" cy="1737122"/>
          </a:xfrm>
        </p:grpSpPr>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421" y="1082279"/>
              <a:ext cx="3375455" cy="1676400"/>
            </a:xfrm>
            <a:prstGeom prst="rect">
              <a:avLst/>
            </a:prstGeom>
          </p:spPr>
        </p:pic>
        <p:sp>
          <p:nvSpPr>
            <p:cNvPr id="8" name="Rectangle 7"/>
            <p:cNvSpPr/>
            <p:nvPr/>
          </p:nvSpPr>
          <p:spPr>
            <a:xfrm>
              <a:off x="609600" y="1063229"/>
              <a:ext cx="3370276" cy="1737122"/>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83210" y="3105150"/>
            <a:ext cx="3370276" cy="1813321"/>
            <a:chOff x="683210" y="3105150"/>
            <a:chExt cx="3370276" cy="1813321"/>
          </a:xfrm>
        </p:grpSpPr>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821" y="3181350"/>
              <a:ext cx="3223055" cy="1664228"/>
            </a:xfrm>
            <a:prstGeom prst="rect">
              <a:avLst/>
            </a:prstGeom>
          </p:spPr>
        </p:pic>
        <p:sp>
          <p:nvSpPr>
            <p:cNvPr id="10" name="Rectangle 9"/>
            <p:cNvSpPr/>
            <p:nvPr/>
          </p:nvSpPr>
          <p:spPr>
            <a:xfrm>
              <a:off x="683210" y="3105150"/>
              <a:ext cx="3370276" cy="1813321"/>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p:nvSpPr>
        <p:spPr>
          <a:xfrm>
            <a:off x="4343401" y="1063229"/>
            <a:ext cx="4495800" cy="178510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Sending a packet via the tunnel</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Get an IP packet from the TUN interface</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Encrypt it (also add MAC)</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Send it as a payload to the other end of the tunnel</a:t>
            </a:r>
          </a:p>
        </p:txBody>
      </p:sp>
      <p:sp>
        <p:nvSpPr>
          <p:cNvPr id="14" name="TextBox 13"/>
          <p:cNvSpPr txBox="1"/>
          <p:nvPr/>
        </p:nvSpPr>
        <p:spPr>
          <a:xfrm>
            <a:off x="4343400" y="3181350"/>
            <a:ext cx="4427815" cy="1508105"/>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Receiving a packet from the tunnel</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Get a payload from the tunnel</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Decrypt it and verify its integrity</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We get the actual packet</a:t>
            </a:r>
          </a:p>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Write the packet to the TUN interface</a:t>
            </a:r>
          </a:p>
        </p:txBody>
      </p:sp>
    </p:spTree>
    <p:extLst>
      <p:ext uri="{BB962C8B-B14F-4D97-AF65-F5344CB8AC3E}">
        <p14:creationId xmlns:p14="http://schemas.microsoft.com/office/powerpoint/2010/main" val="3368634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21AE9-03B3-CFBD-1391-1C6D7974F70D}"/>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Client Code</a:t>
            </a:r>
          </a:p>
        </p:txBody>
      </p:sp>
      <p:sp>
        <p:nvSpPr>
          <p:cNvPr id="3" name="Content Placeholder 2">
            <a:extLst>
              <a:ext uri="{FF2B5EF4-FFF2-40B4-BE49-F238E27FC236}">
                <a16:creationId xmlns:a16="http://schemas.microsoft.com/office/drawing/2014/main" id="{EFD918E5-9114-BCDC-59E8-9C5BF2EBEFBE}"/>
              </a:ext>
            </a:extLst>
          </p:cNvPr>
          <p:cNvSpPr>
            <a:spLocks noGrp="1"/>
          </p:cNvSpPr>
          <p:nvPr>
            <p:ph idx="1"/>
          </p:nvPr>
        </p:nvSpPr>
        <p:spPr/>
        <p:txBody>
          <a:bodyPr/>
          <a:lstStyle/>
          <a:p>
            <a:pPr marL="0" indent="0">
              <a:buNone/>
            </a:pPr>
            <a:r>
              <a:rPr lang="en-US" dirty="0"/>
              <a:t>   </a:t>
            </a:r>
            <a:r>
              <a:rPr lang="en-US" dirty="0">
                <a:latin typeface="Arial" panose="020B0604020202020204" pitchFamily="34" charset="0"/>
                <a:cs typeface="Arial" panose="020B0604020202020204" pitchFamily="34" charset="0"/>
              </a:rPr>
              <a:t>… set up and configure the TUN interface …</a:t>
            </a:r>
          </a:p>
          <a:p>
            <a:pPr marL="0" indent="0">
              <a:buNone/>
            </a:pPr>
            <a:endParaRPr lang="en-US" dirty="0"/>
          </a:p>
        </p:txBody>
      </p:sp>
      <p:pic>
        <p:nvPicPr>
          <p:cNvPr id="5" name="Picture 4" descr="Graphical user interface, text, application&#10;&#10;Description automatically generated">
            <a:extLst>
              <a:ext uri="{FF2B5EF4-FFF2-40B4-BE49-F238E27FC236}">
                <a16:creationId xmlns:a16="http://schemas.microsoft.com/office/drawing/2014/main" id="{C603F496-02F7-B37E-E1B8-F8C28624B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09750"/>
            <a:ext cx="4930110" cy="2784873"/>
          </a:xfrm>
          <a:prstGeom prst="rect">
            <a:avLst/>
          </a:prstGeom>
        </p:spPr>
      </p:pic>
    </p:spTree>
    <p:extLst>
      <p:ext uri="{BB962C8B-B14F-4D97-AF65-F5344CB8AC3E}">
        <p14:creationId xmlns:p14="http://schemas.microsoft.com/office/powerpoint/2010/main" val="3296764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3A81E-2B56-720F-5D59-95E6E82C6AE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VPN Server Code</a:t>
            </a:r>
          </a:p>
        </p:txBody>
      </p:sp>
      <p:sp>
        <p:nvSpPr>
          <p:cNvPr id="3" name="Content Placeholder 2">
            <a:extLst>
              <a:ext uri="{FF2B5EF4-FFF2-40B4-BE49-F238E27FC236}">
                <a16:creationId xmlns:a16="http://schemas.microsoft.com/office/drawing/2014/main" id="{0FA45B57-B836-C039-1AD2-822D1AAF76FA}"/>
              </a:ext>
            </a:extLst>
          </p:cNvPr>
          <p:cNvSpPr>
            <a:spLocks noGrp="1"/>
          </p:cNvSpPr>
          <p:nvPr>
            <p:ph idx="1"/>
          </p:nvPr>
        </p:nvSpPr>
        <p:spPr/>
        <p:txBody>
          <a:bodyPr/>
          <a:lstStyle/>
          <a:p>
            <a:pPr marL="0" indent="0">
              <a:buNone/>
            </a:pPr>
            <a:r>
              <a:rPr lang="en-US" sz="2100" dirty="0">
                <a:latin typeface="Arial" panose="020B0604020202020204" pitchFamily="34" charset="0"/>
                <a:cs typeface="Arial" panose="020B0604020202020204" pitchFamily="34" charset="0"/>
              </a:rPr>
              <a:t>… Create and TUN interface …</a:t>
            </a:r>
          </a:p>
          <a:p>
            <a:pPr marL="0" indent="0">
              <a:buNone/>
            </a:pPr>
            <a:endParaRPr lang="en-US" dirty="0"/>
          </a:p>
        </p:txBody>
      </p:sp>
      <p:pic>
        <p:nvPicPr>
          <p:cNvPr id="8" name="Picture 7" descr="Graphical user interface, text, application&#10;&#10;Description automatically generated">
            <a:extLst>
              <a:ext uri="{FF2B5EF4-FFF2-40B4-BE49-F238E27FC236}">
                <a16:creationId xmlns:a16="http://schemas.microsoft.com/office/drawing/2014/main" id="{F96E3B16-388D-CBB1-A01C-1E85DF7F0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774010"/>
            <a:ext cx="5638800" cy="3101589"/>
          </a:xfrm>
          <a:prstGeom prst="rect">
            <a:avLst/>
          </a:prstGeom>
        </p:spPr>
      </p:pic>
    </p:spTree>
    <p:extLst>
      <p:ext uri="{BB962C8B-B14F-4D97-AF65-F5344CB8AC3E}">
        <p14:creationId xmlns:p14="http://schemas.microsoft.com/office/powerpoint/2010/main" val="396824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4B0C-9D09-DCD5-FD96-81EC4114AF2A}"/>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Server: Forward IP Packet</a:t>
            </a:r>
          </a:p>
        </p:txBody>
      </p:sp>
      <p:pic>
        <p:nvPicPr>
          <p:cNvPr id="5" name="Content Placeholder 4">
            <a:extLst>
              <a:ext uri="{FF2B5EF4-FFF2-40B4-BE49-F238E27FC236}">
                <a16:creationId xmlns:a16="http://schemas.microsoft.com/office/drawing/2014/main" id="{07B675E9-0628-4A3E-6125-A33308291E5C}"/>
              </a:ext>
            </a:extLst>
          </p:cNvPr>
          <p:cNvPicPr>
            <a:picLocks noGrp="1" noChangeAspect="1"/>
          </p:cNvPicPr>
          <p:nvPr>
            <p:ph idx="1"/>
          </p:nvPr>
        </p:nvPicPr>
        <p:blipFill>
          <a:blip r:embed="rId3"/>
          <a:stretch>
            <a:fillRect/>
          </a:stretch>
        </p:blipFill>
        <p:spPr>
          <a:xfrm>
            <a:off x="2114550" y="1257301"/>
            <a:ext cx="3253872" cy="3394472"/>
          </a:xfrm>
        </p:spPr>
      </p:pic>
    </p:spTree>
    <p:extLst>
      <p:ext uri="{BB962C8B-B14F-4D97-AF65-F5344CB8AC3E}">
        <p14:creationId xmlns:p14="http://schemas.microsoft.com/office/powerpoint/2010/main" val="3578356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46CF-A5AC-1E3D-40AF-361341B48E4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Testing </a:t>
            </a:r>
          </a:p>
        </p:txBody>
      </p:sp>
      <p:sp>
        <p:nvSpPr>
          <p:cNvPr id="3" name="Content Placeholder 2">
            <a:extLst>
              <a:ext uri="{FF2B5EF4-FFF2-40B4-BE49-F238E27FC236}">
                <a16:creationId xmlns:a16="http://schemas.microsoft.com/office/drawing/2014/main" id="{9EB8DEA9-3651-AB5E-C23D-DEB7623315B0}"/>
              </a:ext>
            </a:extLst>
          </p:cNvPr>
          <p:cNvSpPr>
            <a:spLocks noGrp="1"/>
          </p:cNvSpPr>
          <p:nvPr>
            <p:ph idx="1"/>
          </p:nvPr>
        </p:nvSpPr>
        <p:spPr/>
        <p:txBody>
          <a:bodyPr/>
          <a:lstStyle/>
          <a:p>
            <a:pPr marL="0" indent="0">
              <a:buNone/>
            </a:pPr>
            <a:r>
              <a:rPr lang="en-US" sz="2100" dirty="0">
                <a:latin typeface="Arial" panose="020B0604020202020204" pitchFamily="34" charset="0"/>
                <a:cs typeface="Arial" panose="020B0604020202020204" pitchFamily="34" charset="0"/>
              </a:rPr>
              <a:t>// From VPN Client</a:t>
            </a:r>
          </a:p>
          <a:p>
            <a:pPr marL="0" indent="0">
              <a:buNone/>
            </a:pPr>
            <a:r>
              <a:rPr lang="en-US" sz="2100" dirty="0">
                <a:solidFill>
                  <a:srgbClr val="7030A0"/>
                </a:solidFill>
                <a:latin typeface="Consolas" panose="020B0609020204030204" pitchFamily="49" charset="0"/>
              </a:rPr>
              <a:t># ping 192.168.60.5</a:t>
            </a:r>
          </a:p>
          <a:p>
            <a:pPr marL="0" indent="0">
              <a:buNone/>
            </a:pPr>
            <a:r>
              <a:rPr lang="en-US" sz="2100" dirty="0"/>
              <a:t>	</a:t>
            </a:r>
          </a:p>
          <a:p>
            <a:pPr marL="0" indent="0">
              <a:buNone/>
            </a:pPr>
            <a:r>
              <a:rPr lang="en-US" sz="2100" dirty="0">
                <a:latin typeface="Arial" panose="020B0604020202020204" pitchFamily="34" charset="0"/>
                <a:cs typeface="Arial" panose="020B0604020202020204" pitchFamily="34" charset="0"/>
              </a:rPr>
              <a:t>// Observe from 192.168.60.5</a:t>
            </a:r>
          </a:p>
          <a:p>
            <a:pPr marL="0" indent="0">
              <a:buNone/>
            </a:pPr>
            <a:r>
              <a:rPr lang="en-US" sz="2100" dirty="0">
                <a:solidFill>
                  <a:srgbClr val="7030A0"/>
                </a:solidFill>
                <a:latin typeface="Consolas" panose="020B0609020204030204" pitchFamily="49" charset="0"/>
              </a:rPr>
              <a:t># </a:t>
            </a:r>
            <a:r>
              <a:rPr lang="en-US" sz="2100" dirty="0" err="1">
                <a:solidFill>
                  <a:srgbClr val="7030A0"/>
                </a:solidFill>
                <a:latin typeface="Consolas" panose="020B0609020204030204" pitchFamily="49" charset="0"/>
              </a:rPr>
              <a:t>tcpdump</a:t>
            </a:r>
            <a:r>
              <a:rPr lang="en-US" sz="2100" dirty="0">
                <a:solidFill>
                  <a:srgbClr val="7030A0"/>
                </a:solidFill>
                <a:latin typeface="Consolas" panose="020B0609020204030204" pitchFamily="49" charset="0"/>
              </a:rPr>
              <a:t> -n -</a:t>
            </a:r>
            <a:r>
              <a:rPr lang="en-US" sz="2100" dirty="0" err="1">
                <a:solidFill>
                  <a:srgbClr val="7030A0"/>
                </a:solidFill>
                <a:latin typeface="Consolas" panose="020B0609020204030204" pitchFamily="49" charset="0"/>
              </a:rPr>
              <a:t>i</a:t>
            </a:r>
            <a:r>
              <a:rPr lang="en-US" sz="2100" dirty="0">
                <a:solidFill>
                  <a:srgbClr val="7030A0"/>
                </a:solidFill>
                <a:latin typeface="Consolas" panose="020B0609020204030204" pitchFamily="49" charset="0"/>
              </a:rPr>
              <a:t> eth0</a:t>
            </a:r>
          </a:p>
          <a:p>
            <a:pPr marL="0" indent="0">
              <a:buNone/>
            </a:pPr>
            <a:endParaRPr lang="en-US" dirty="0"/>
          </a:p>
          <a:p>
            <a:pPr marL="0" indent="0">
              <a:buNone/>
            </a:pPr>
            <a:endParaRPr lang="en-US" dirty="0"/>
          </a:p>
        </p:txBody>
      </p:sp>
      <p:pic>
        <p:nvPicPr>
          <p:cNvPr id="6" name="Picture 5" descr="Text&#10;&#10;Description automatically generated">
            <a:extLst>
              <a:ext uri="{FF2B5EF4-FFF2-40B4-BE49-F238E27FC236}">
                <a16:creationId xmlns:a16="http://schemas.microsoft.com/office/drawing/2014/main" id="{23C52EBA-5B39-765C-2534-8E911DE969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57550"/>
            <a:ext cx="7143004" cy="1371600"/>
          </a:xfrm>
          <a:prstGeom prst="rect">
            <a:avLst/>
          </a:prstGeom>
        </p:spPr>
      </p:pic>
    </p:spTree>
    <p:extLst>
      <p:ext uri="{BB962C8B-B14F-4D97-AF65-F5344CB8AC3E}">
        <p14:creationId xmlns:p14="http://schemas.microsoft.com/office/powerpoint/2010/main" val="187439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CCB0C-3872-6F23-F188-29585F73EE3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Returning From Private Network</a:t>
            </a:r>
          </a:p>
        </p:txBody>
      </p:sp>
      <p:sp>
        <p:nvSpPr>
          <p:cNvPr id="3" name="Text Placeholder 2">
            <a:extLst>
              <a:ext uri="{FF2B5EF4-FFF2-40B4-BE49-F238E27FC236}">
                <a16:creationId xmlns:a16="http://schemas.microsoft.com/office/drawing/2014/main" id="{12691B16-53CB-28FA-76E3-68F32CFD99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1312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E55B6-C3FD-791A-8076-351161E698C7}"/>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Routing Back to VPN Server</a:t>
            </a:r>
          </a:p>
        </p:txBody>
      </p:sp>
      <p:pic>
        <p:nvPicPr>
          <p:cNvPr id="7" name="Content Placeholder 6">
            <a:extLst>
              <a:ext uri="{FF2B5EF4-FFF2-40B4-BE49-F238E27FC236}">
                <a16:creationId xmlns:a16="http://schemas.microsoft.com/office/drawing/2014/main" id="{A8A417B1-8AE7-F3D3-6C48-9484488F99AD}"/>
              </a:ext>
            </a:extLst>
          </p:cNvPr>
          <p:cNvPicPr>
            <a:picLocks noGrp="1" noChangeAspect="1"/>
          </p:cNvPicPr>
          <p:nvPr>
            <p:ph idx="1"/>
          </p:nvPr>
        </p:nvPicPr>
        <p:blipFill>
          <a:blip r:embed="rId2"/>
          <a:stretch>
            <a:fillRect/>
          </a:stretch>
        </p:blipFill>
        <p:spPr>
          <a:xfrm>
            <a:off x="2000250" y="1143001"/>
            <a:ext cx="3253872" cy="3394472"/>
          </a:xfrm>
        </p:spPr>
      </p:pic>
    </p:spTree>
    <p:extLst>
      <p:ext uri="{BB962C8B-B14F-4D97-AF65-F5344CB8AC3E}">
        <p14:creationId xmlns:p14="http://schemas.microsoft.com/office/powerpoint/2010/main" val="2648560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D9D1-9742-BDE2-9B36-BDEF77E700A3}"/>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Tunneling Packet To Client</a:t>
            </a:r>
          </a:p>
        </p:txBody>
      </p:sp>
      <p:pic>
        <p:nvPicPr>
          <p:cNvPr id="5" name="Picture 4">
            <a:extLst>
              <a:ext uri="{FF2B5EF4-FFF2-40B4-BE49-F238E27FC236}">
                <a16:creationId xmlns:a16="http://schemas.microsoft.com/office/drawing/2014/main" id="{747A8B23-D718-0B1D-45DA-7A872C3D4ABB}"/>
              </a:ext>
            </a:extLst>
          </p:cNvPr>
          <p:cNvPicPr>
            <a:picLocks noChangeAspect="1"/>
          </p:cNvPicPr>
          <p:nvPr/>
        </p:nvPicPr>
        <p:blipFill>
          <a:blip r:embed="rId2"/>
          <a:stretch>
            <a:fillRect/>
          </a:stretch>
        </p:blipFill>
        <p:spPr>
          <a:xfrm>
            <a:off x="685800" y="1314450"/>
            <a:ext cx="6772797" cy="3257147"/>
          </a:xfrm>
          <a:prstGeom prst="rect">
            <a:avLst/>
          </a:prstGeom>
        </p:spPr>
      </p:pic>
    </p:spTree>
    <p:extLst>
      <p:ext uri="{BB962C8B-B14F-4D97-AF65-F5344CB8AC3E}">
        <p14:creationId xmlns:p14="http://schemas.microsoft.com/office/powerpoint/2010/main" val="271142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438150"/>
            <a:ext cx="3172054" cy="4324350"/>
          </a:xfrm>
          <a:prstGeom prst="rect">
            <a:avLst/>
          </a:prstGeom>
        </p:spPr>
      </p:pic>
      <p:sp>
        <p:nvSpPr>
          <p:cNvPr id="2" name="Title 1"/>
          <p:cNvSpPr>
            <a:spLocks noGrp="1"/>
          </p:cNvSpPr>
          <p:nvPr>
            <p:ph type="title"/>
          </p:nvPr>
        </p:nvSpPr>
        <p:spPr>
          <a:xfrm>
            <a:off x="533400" y="133350"/>
            <a:ext cx="6172200" cy="857250"/>
          </a:xfrm>
        </p:spPr>
        <p:txBody>
          <a:bodyPr>
            <a:normAutofit/>
          </a:bodyPr>
          <a:lstStyle/>
          <a:p>
            <a:pPr algn="l"/>
            <a:r>
              <a:rPr lang="en-US" sz="3600" dirty="0">
                <a:latin typeface="Arial" panose="020B0604020202020204" pitchFamily="34" charset="0"/>
                <a:cs typeface="Arial" panose="020B0604020202020204" pitchFamily="34" charset="0"/>
              </a:rPr>
              <a:t>Monitoring Both Interfaces</a:t>
            </a:r>
          </a:p>
        </p:txBody>
      </p:sp>
      <p:sp>
        <p:nvSpPr>
          <p:cNvPr id="6" name="TextBox 5"/>
          <p:cNvSpPr txBox="1"/>
          <p:nvPr/>
        </p:nvSpPr>
        <p:spPr>
          <a:xfrm>
            <a:off x="685800" y="1504950"/>
            <a:ext cx="4495800" cy="1938992"/>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200" dirty="0">
                <a:latin typeface="Arial" panose="020B0604020202020204" pitchFamily="34" charset="0"/>
                <a:cs typeface="Arial" panose="020B0604020202020204" pitchFamily="34" charset="0"/>
              </a:rPr>
              <a:t>Each tunnel application has two interfaces: socket and TUN</a:t>
            </a:r>
          </a:p>
          <a:p>
            <a:pPr marL="342900" indent="-342900">
              <a:spcAft>
                <a:spcPts val="600"/>
              </a:spcAft>
              <a:buFont typeface="Arial" panose="020B0604020202020204" pitchFamily="34" charset="0"/>
              <a:buChar char="•"/>
            </a:pPr>
            <a:r>
              <a:rPr lang="en-US" sz="2200" dirty="0">
                <a:latin typeface="Arial" panose="020B0604020202020204" pitchFamily="34" charset="0"/>
                <a:cs typeface="Arial" panose="020B0604020202020204" pitchFamily="34" charset="0"/>
              </a:rPr>
              <a:t>Need to monitor both</a:t>
            </a:r>
          </a:p>
          <a:p>
            <a:pPr marL="342900" indent="-342900">
              <a:spcAft>
                <a:spcPts val="600"/>
              </a:spcAft>
              <a:buFont typeface="Arial" panose="020B0604020202020204" pitchFamily="34" charset="0"/>
              <a:buChar char="•"/>
            </a:pPr>
            <a:r>
              <a:rPr lang="en-US" sz="2200" dirty="0">
                <a:latin typeface="Arial" panose="020B0604020202020204" pitchFamily="34" charset="0"/>
                <a:cs typeface="Arial" panose="020B0604020202020204" pitchFamily="34" charset="0"/>
              </a:rPr>
              <a:t>Forward packets between these two interfaces</a:t>
            </a:r>
          </a:p>
        </p:txBody>
      </p:sp>
    </p:spTree>
    <p:extLst>
      <p:ext uri="{BB962C8B-B14F-4D97-AF65-F5344CB8AC3E}">
        <p14:creationId xmlns:p14="http://schemas.microsoft.com/office/powerpoint/2010/main" val="3432385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BEB6-BCD5-7DB5-413B-5CA47333D150}"/>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Monitoring Multiple Interfaces</a:t>
            </a:r>
          </a:p>
        </p:txBody>
      </p:sp>
      <p:pic>
        <p:nvPicPr>
          <p:cNvPr id="5" name="Content Placeholder 4">
            <a:extLst>
              <a:ext uri="{FF2B5EF4-FFF2-40B4-BE49-F238E27FC236}">
                <a16:creationId xmlns:a16="http://schemas.microsoft.com/office/drawing/2014/main" id="{57D53634-A4C5-9C6A-B630-AA0088DEDBDB}"/>
              </a:ext>
            </a:extLst>
          </p:cNvPr>
          <p:cNvPicPr>
            <a:picLocks noGrp="1" noChangeAspect="1"/>
          </p:cNvPicPr>
          <p:nvPr>
            <p:ph idx="1"/>
          </p:nvPr>
        </p:nvPicPr>
        <p:blipFill>
          <a:blip r:embed="rId2"/>
          <a:stretch>
            <a:fillRect/>
          </a:stretch>
        </p:blipFill>
        <p:spPr>
          <a:xfrm>
            <a:off x="485775" y="1771650"/>
            <a:ext cx="2636412" cy="1478963"/>
          </a:xfrm>
        </p:spPr>
      </p:pic>
      <p:pic>
        <p:nvPicPr>
          <p:cNvPr id="7" name="Picture 6">
            <a:extLst>
              <a:ext uri="{FF2B5EF4-FFF2-40B4-BE49-F238E27FC236}">
                <a16:creationId xmlns:a16="http://schemas.microsoft.com/office/drawing/2014/main" id="{BB47D533-D828-A6DD-D50F-1E0B591BA4DD}"/>
              </a:ext>
            </a:extLst>
          </p:cNvPr>
          <p:cNvPicPr>
            <a:picLocks noChangeAspect="1"/>
          </p:cNvPicPr>
          <p:nvPr/>
        </p:nvPicPr>
        <p:blipFill>
          <a:blip r:embed="rId3"/>
          <a:stretch>
            <a:fillRect/>
          </a:stretch>
        </p:blipFill>
        <p:spPr>
          <a:xfrm>
            <a:off x="3635469" y="1371601"/>
            <a:ext cx="4772691" cy="3100820"/>
          </a:xfrm>
          <a:prstGeom prst="rect">
            <a:avLst/>
          </a:prstGeom>
        </p:spPr>
      </p:pic>
      <p:sp>
        <p:nvSpPr>
          <p:cNvPr id="6" name="TextBox 5"/>
          <p:cNvSpPr txBox="1"/>
          <p:nvPr/>
        </p:nvSpPr>
        <p:spPr>
          <a:xfrm>
            <a:off x="6248400" y="801917"/>
            <a:ext cx="2521956" cy="830997"/>
          </a:xfrm>
          <a:prstGeom prst="rect">
            <a:avLst/>
          </a:prstGeom>
          <a:noFill/>
          <a:ln>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select() will be blocked until one of the interfaces has data.</a:t>
            </a:r>
          </a:p>
        </p:txBody>
      </p:sp>
      <p:cxnSp>
        <p:nvCxnSpPr>
          <p:cNvPr id="4" name="Straight Arrow Connector 3"/>
          <p:cNvCxnSpPr>
            <a:stCxn id="6" idx="1"/>
          </p:cNvCxnSpPr>
          <p:nvPr/>
        </p:nvCxnSpPr>
        <p:spPr>
          <a:xfrm flipH="1">
            <a:off x="5562600" y="1217416"/>
            <a:ext cx="685800" cy="973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49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latin typeface="Arial" panose="020B0604020202020204" pitchFamily="34" charset="0"/>
                <a:cs typeface="Arial" panose="020B0604020202020204" pitchFamily="34" charset="0"/>
              </a:rPr>
              <a:t>Motivation: Why VPN?</a:t>
            </a:r>
          </a:p>
        </p:txBody>
      </p:sp>
      <p:sp>
        <p:nvSpPr>
          <p:cNvPr id="5" name="Content Placeholder 4"/>
          <p:cNvSpPr>
            <a:spLocks noGrp="1"/>
          </p:cNvSpPr>
          <p:nvPr>
            <p:ph idx="1"/>
          </p:nvPr>
        </p:nvSpPr>
        <p:spPr/>
        <p:txBody>
          <a:bodyPr/>
          <a:lstStyle/>
          <a:p>
            <a:r>
              <a:rPr lang="en-US" dirty="0">
                <a:latin typeface="Arial" panose="020B0604020202020204" pitchFamily="34" charset="0"/>
                <a:cs typeface="Arial" panose="020B0604020202020204" pitchFamily="34" charset="0"/>
              </a:rPr>
              <a:t>Organizations often want private networks for security</a:t>
            </a:r>
          </a:p>
          <a:p>
            <a:pPr lvl="1"/>
            <a:r>
              <a:rPr lang="en-US" dirty="0">
                <a:latin typeface="Arial" panose="020B0604020202020204" pitchFamily="34" charset="0"/>
                <a:cs typeface="Arial" panose="020B0604020202020204" pitchFamily="34" charset="0"/>
              </a:rPr>
              <a:t>costly: separate routers, links, DNS infrastructure</a:t>
            </a:r>
          </a:p>
          <a:p>
            <a:r>
              <a:rPr lang="en-US" dirty="0">
                <a:latin typeface="Arial" panose="020B0604020202020204" pitchFamily="34" charset="0"/>
                <a:cs typeface="Arial" panose="020B0604020202020204" pitchFamily="34" charset="0"/>
              </a:rPr>
              <a:t>VPN: institution’s inter-office traffic is sent over public Internet instead </a:t>
            </a:r>
          </a:p>
          <a:p>
            <a:pPr lvl="1"/>
            <a:r>
              <a:rPr lang="en-US" dirty="0">
                <a:latin typeface="Arial" panose="020B0604020202020204" pitchFamily="34" charset="0"/>
                <a:cs typeface="Arial" panose="020B0604020202020204" pitchFamily="34" charset="0"/>
              </a:rPr>
              <a:t>encrypted before entering public Internet</a:t>
            </a:r>
          </a:p>
          <a:p>
            <a:pPr lvl="1"/>
            <a:r>
              <a:rPr lang="en-US" dirty="0">
                <a:latin typeface="Arial" panose="020B0604020202020204" pitchFamily="34" charset="0"/>
                <a:cs typeface="Arial" panose="020B0604020202020204" pitchFamily="34" charset="0"/>
              </a:rPr>
              <a:t>logically separate from other traffic</a:t>
            </a:r>
          </a:p>
        </p:txBody>
      </p:sp>
      <p:pic>
        <p:nvPicPr>
          <p:cNvPr id="6" name="Picture 5"/>
          <p:cNvPicPr>
            <a:picLocks noChangeAspect="1"/>
          </p:cNvPicPr>
          <p:nvPr/>
        </p:nvPicPr>
        <p:blipFill>
          <a:blip r:embed="rId2"/>
          <a:stretch>
            <a:fillRect/>
          </a:stretch>
        </p:blipFill>
        <p:spPr>
          <a:xfrm>
            <a:off x="5924611" y="2571750"/>
            <a:ext cx="3219389" cy="2209800"/>
          </a:xfrm>
          <a:prstGeom prst="rect">
            <a:avLst/>
          </a:prstGeom>
        </p:spPr>
      </p:pic>
    </p:spTree>
    <p:extLst>
      <p:ext uri="{BB962C8B-B14F-4D97-AF65-F5344CB8AC3E}">
        <p14:creationId xmlns:p14="http://schemas.microsoft.com/office/powerpoint/2010/main" val="3011341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2481B-2651-11E7-BCAE-C9D57013E49F}"/>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Complete the Tunnel</a:t>
            </a:r>
          </a:p>
        </p:txBody>
      </p:sp>
      <p:sp>
        <p:nvSpPr>
          <p:cNvPr id="3" name="Content Placeholder 2">
            <a:extLst>
              <a:ext uri="{FF2B5EF4-FFF2-40B4-BE49-F238E27FC236}">
                <a16:creationId xmlns:a16="http://schemas.microsoft.com/office/drawing/2014/main" id="{E08EB248-B051-44ED-E506-F547254A057F}"/>
              </a:ext>
            </a:extLst>
          </p:cNvPr>
          <p:cNvSpPr>
            <a:spLocks noGrp="1"/>
          </p:cNvSpPr>
          <p:nvPr>
            <p:ph idx="1"/>
          </p:nvPr>
        </p:nvSpPr>
        <p:spPr>
          <a:xfrm>
            <a:off x="457200" y="1200151"/>
            <a:ext cx="4114800" cy="3394472"/>
          </a:xfrm>
          <a:ln>
            <a:solidFill>
              <a:schemeClr val="tx1"/>
            </a:solidFill>
          </a:ln>
        </p:spPr>
        <p:txBody>
          <a:bodyPr/>
          <a:lstStyle/>
          <a:p>
            <a:r>
              <a:rPr lang="en-US" dirty="0">
                <a:solidFill>
                  <a:schemeClr val="accent1"/>
                </a:solidFill>
                <a:latin typeface="Arial" panose="020B0604020202020204" pitchFamily="34" charset="0"/>
                <a:cs typeface="Arial" panose="020B0604020202020204" pitchFamily="34" charset="0"/>
              </a:rPr>
              <a:t>VPN Client</a:t>
            </a:r>
          </a:p>
          <a:p>
            <a:pPr marL="0" indent="0">
              <a:buNone/>
            </a:pPr>
            <a:r>
              <a:rPr lang="en-US" sz="2100" dirty="0">
                <a:latin typeface="Arial" panose="020B0604020202020204" pitchFamily="34" charset="0"/>
                <a:cs typeface="Arial" panose="020B0604020202020204" pitchFamily="34" charset="0"/>
              </a:rPr>
              <a:t>Run ping 192.168.60.5</a:t>
            </a:r>
          </a:p>
          <a:p>
            <a:pPr marL="0" indent="0">
              <a:buNone/>
            </a:pPr>
            <a:endParaRPr lang="en-US" dirty="0"/>
          </a:p>
          <a:p>
            <a:pPr marL="0" indent="0">
              <a:buNone/>
            </a:pPr>
            <a:endParaRPr lang="en-US" dirty="0"/>
          </a:p>
        </p:txBody>
      </p:sp>
      <p:sp>
        <p:nvSpPr>
          <p:cNvPr id="6" name="Content Placeholder 2">
            <a:extLst>
              <a:ext uri="{FF2B5EF4-FFF2-40B4-BE49-F238E27FC236}">
                <a16:creationId xmlns:a16="http://schemas.microsoft.com/office/drawing/2014/main" id="{5BC1B52B-F82B-BB51-C3C7-D3BD4A07380E}"/>
              </a:ext>
            </a:extLst>
          </p:cNvPr>
          <p:cNvSpPr txBox="1">
            <a:spLocks/>
          </p:cNvSpPr>
          <p:nvPr/>
        </p:nvSpPr>
        <p:spPr>
          <a:xfrm>
            <a:off x="4686430" y="1200151"/>
            <a:ext cx="4228970" cy="3394472"/>
          </a:xfrm>
          <a:prstGeom prst="rect">
            <a:avLst/>
          </a:prstGeom>
          <a:ln>
            <a:solidFill>
              <a:schemeClr val="tx1"/>
            </a:solidFill>
          </a:ln>
        </p:spPr>
        <p:txBody>
          <a:bodyPr vert="horz" lIns="68580" tIns="34290" rIns="68580" bIns="3429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defTabSz="685800"/>
            <a:r>
              <a:rPr lang="en-US" sz="2400" dirty="0">
                <a:solidFill>
                  <a:srgbClr val="4F81BD"/>
                </a:solidFill>
                <a:latin typeface="Arial" panose="020B0604020202020204" pitchFamily="34" charset="0"/>
                <a:cs typeface="Arial" panose="020B0604020202020204" pitchFamily="34" charset="0"/>
              </a:rPr>
              <a:t>VPN Server</a:t>
            </a:r>
          </a:p>
          <a:p>
            <a:pPr marL="0" indent="0" defTabSz="685800">
              <a:buNone/>
            </a:pPr>
            <a:endParaRPr lang="en-US" sz="2400" dirty="0">
              <a:solidFill>
                <a:prstClr val="black"/>
              </a:solidFill>
              <a:latin typeface="Calibri"/>
            </a:endParaRPr>
          </a:p>
          <a:p>
            <a:pPr marL="0" indent="0" defTabSz="685800">
              <a:buNone/>
            </a:pPr>
            <a:endParaRPr lang="en-US" sz="2400" dirty="0">
              <a:solidFill>
                <a:prstClr val="black"/>
              </a:solidFill>
              <a:latin typeface="Calibri"/>
            </a:endParaRPr>
          </a:p>
        </p:txBody>
      </p:sp>
      <p:pic>
        <p:nvPicPr>
          <p:cNvPr id="7" name="Picture 6" descr="Text&#10;&#10;Description automatically generated">
            <a:extLst>
              <a:ext uri="{FF2B5EF4-FFF2-40B4-BE49-F238E27FC236}">
                <a16:creationId xmlns:a16="http://schemas.microsoft.com/office/drawing/2014/main" id="{0E8E3A18-2B8A-AD22-B415-1A11122D1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163952"/>
            <a:ext cx="3922022" cy="1474598"/>
          </a:xfrm>
          <a:prstGeom prst="rect">
            <a:avLst/>
          </a:prstGeom>
        </p:spPr>
      </p:pic>
      <p:pic>
        <p:nvPicPr>
          <p:cNvPr id="10" name="Picture 9" descr="Text, letter&#10;&#10;Description automatically generated">
            <a:extLst>
              <a:ext uri="{FF2B5EF4-FFF2-40B4-BE49-F238E27FC236}">
                <a16:creationId xmlns:a16="http://schemas.microsoft.com/office/drawing/2014/main" id="{9C7CC28E-F24B-5177-D442-B494C45CD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809750"/>
            <a:ext cx="3505200" cy="2258421"/>
          </a:xfrm>
          <a:prstGeom prst="rect">
            <a:avLst/>
          </a:prstGeom>
        </p:spPr>
      </p:pic>
    </p:spTree>
    <p:extLst>
      <p:ext uri="{BB962C8B-B14F-4D97-AF65-F5344CB8AC3E}">
        <p14:creationId xmlns:p14="http://schemas.microsoft.com/office/powerpoint/2010/main" val="3889771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8549-063D-19AE-363A-E768CF709E43}"/>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Network Traffic: From VPN Client</a:t>
            </a:r>
          </a:p>
        </p:txBody>
      </p:sp>
      <p:pic>
        <p:nvPicPr>
          <p:cNvPr id="7" name="Content Placeholder 6" descr="Text&#10;&#10;Description automatically generated">
            <a:extLst>
              <a:ext uri="{FF2B5EF4-FFF2-40B4-BE49-F238E27FC236}">
                <a16:creationId xmlns:a16="http://schemas.microsoft.com/office/drawing/2014/main" id="{CC9F180A-D75F-6BD8-A25E-B11A8D20C6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00200"/>
            <a:ext cx="7770776" cy="1828800"/>
          </a:xfrm>
        </p:spPr>
      </p:pic>
    </p:spTree>
    <p:extLst>
      <p:ext uri="{BB962C8B-B14F-4D97-AF65-F5344CB8AC3E}">
        <p14:creationId xmlns:p14="http://schemas.microsoft.com/office/powerpoint/2010/main" val="4197779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43CE-947A-472A-05D6-754307DF66C2}"/>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Network To Network</a:t>
            </a:r>
          </a:p>
        </p:txBody>
      </p:sp>
      <p:pic>
        <p:nvPicPr>
          <p:cNvPr id="7" name="Content Placeholder 6" descr="A picture containing graphical user interface&#10;&#10;Description automatically generated">
            <a:extLst>
              <a:ext uri="{FF2B5EF4-FFF2-40B4-BE49-F238E27FC236}">
                <a16:creationId xmlns:a16="http://schemas.microsoft.com/office/drawing/2014/main" id="{1A9F18EE-AE8D-9285-13F6-9DE3CF5AEE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293" y="1200150"/>
            <a:ext cx="6517414" cy="3200400"/>
          </a:xfrm>
        </p:spPr>
      </p:pic>
    </p:spTree>
    <p:extLst>
      <p:ext uri="{BB962C8B-B14F-4D97-AF65-F5344CB8AC3E}">
        <p14:creationId xmlns:p14="http://schemas.microsoft.com/office/powerpoint/2010/main" val="3753271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A060-1B88-4A1D-92B0-5925DBE51C5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Routing Tables</a:t>
            </a:r>
          </a:p>
        </p:txBody>
      </p:sp>
      <p:sp>
        <p:nvSpPr>
          <p:cNvPr id="3" name="Content Placeholder 2">
            <a:extLst>
              <a:ext uri="{FF2B5EF4-FFF2-40B4-BE49-F238E27FC236}">
                <a16:creationId xmlns:a16="http://schemas.microsoft.com/office/drawing/2014/main" id="{8E90E322-3A78-AF73-AD39-1625004E800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On 192.168.50.5</a:t>
            </a:r>
          </a:p>
          <a:p>
            <a:endParaRPr lang="en-US" dirty="0"/>
          </a:p>
          <a:p>
            <a:endParaRPr lang="en-US" dirty="0"/>
          </a:p>
          <a:p>
            <a:endParaRPr lang="en-US" dirty="0"/>
          </a:p>
          <a:p>
            <a:r>
              <a:rPr lang="en-US" dirty="0">
                <a:latin typeface="Arial" panose="020B0604020202020204" pitchFamily="34" charset="0"/>
                <a:cs typeface="Arial" panose="020B0604020202020204" pitchFamily="34" charset="0"/>
              </a:rPr>
              <a:t>On 192.168.60.5</a:t>
            </a:r>
          </a:p>
        </p:txBody>
      </p:sp>
      <p:pic>
        <p:nvPicPr>
          <p:cNvPr id="5" name="Picture 4">
            <a:extLst>
              <a:ext uri="{FF2B5EF4-FFF2-40B4-BE49-F238E27FC236}">
                <a16:creationId xmlns:a16="http://schemas.microsoft.com/office/drawing/2014/main" id="{81155B39-545C-86C6-6A69-A8EB90045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885950"/>
            <a:ext cx="6643073" cy="609600"/>
          </a:xfrm>
          <a:prstGeom prst="rect">
            <a:avLst/>
          </a:prstGeom>
        </p:spPr>
      </p:pic>
      <p:pic>
        <p:nvPicPr>
          <p:cNvPr id="7" name="Picture 6">
            <a:extLst>
              <a:ext uri="{FF2B5EF4-FFF2-40B4-BE49-F238E27FC236}">
                <a16:creationId xmlns:a16="http://schemas.microsoft.com/office/drawing/2014/main" id="{60308B27-BEAA-4713-A869-BC556643E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764754"/>
            <a:ext cx="6477000" cy="573524"/>
          </a:xfrm>
          <a:prstGeom prst="rect">
            <a:avLst/>
          </a:prstGeom>
        </p:spPr>
      </p:pic>
    </p:spTree>
    <p:extLst>
      <p:ext uri="{BB962C8B-B14F-4D97-AF65-F5344CB8AC3E}">
        <p14:creationId xmlns:p14="http://schemas.microsoft.com/office/powerpoint/2010/main" val="532222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7B79-F5BB-9ED1-0132-597D5F03C3C5}"/>
              </a:ext>
            </a:extLst>
          </p:cNvPr>
          <p:cNvSpPr>
            <a:spLocks noGrp="1"/>
          </p:cNvSpPr>
          <p:nvPr>
            <p:ph type="title"/>
          </p:nvPr>
        </p:nvSpPr>
        <p:spPr/>
        <p:txBody>
          <a:bodyPr/>
          <a:lstStyle/>
          <a:p>
            <a:r>
              <a:rPr lang="en-US" dirty="0"/>
              <a:t> </a:t>
            </a:r>
            <a:r>
              <a:rPr lang="en-US" dirty="0">
                <a:latin typeface="Arial" panose="020B0604020202020204" pitchFamily="34" charset="0"/>
                <a:cs typeface="Arial" panose="020B0604020202020204" pitchFamily="34" charset="0"/>
              </a:rPr>
              <a:t>Set Up Routing on VPN Client and Server</a:t>
            </a:r>
          </a:p>
        </p:txBody>
      </p:sp>
      <p:sp>
        <p:nvSpPr>
          <p:cNvPr id="3" name="Content Placeholder 2">
            <a:extLst>
              <a:ext uri="{FF2B5EF4-FFF2-40B4-BE49-F238E27FC236}">
                <a16:creationId xmlns:a16="http://schemas.microsoft.com/office/drawing/2014/main" id="{2BEC0808-2BD9-9767-49B0-B9C7B598BC94}"/>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On VPN client: Packets to 192.168.60.0/24 should go to the tunnel</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ip</a:t>
            </a:r>
            <a:r>
              <a:rPr lang="en-US" b="1" dirty="0">
                <a:latin typeface="Arial" panose="020B0604020202020204" pitchFamily="34" charset="0"/>
                <a:cs typeface="Arial" panose="020B0604020202020204" pitchFamily="34" charset="0"/>
              </a:rPr>
              <a:t> route add 192.168.60.0/24 dev tun0</a:t>
            </a:r>
          </a:p>
          <a:p>
            <a:r>
              <a:rPr lang="en-US" b="1" dirty="0" err="1">
                <a:latin typeface="Arial" panose="020B0604020202020204" pitchFamily="34" charset="0"/>
                <a:cs typeface="Arial" panose="020B0604020202020204" pitchFamily="34" charset="0"/>
              </a:rPr>
              <a:t>os.system</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ip</a:t>
            </a:r>
            <a:r>
              <a:rPr lang="en-US" b="1" dirty="0">
                <a:latin typeface="Arial" panose="020B0604020202020204" pitchFamily="34" charset="0"/>
                <a:cs typeface="Arial" panose="020B0604020202020204" pitchFamily="34" charset="0"/>
              </a:rPr>
              <a:t> route add 192.168.60.0/24 dev {}".format(</a:t>
            </a:r>
            <a:r>
              <a:rPr lang="en-US" b="1" dirty="0" err="1">
                <a:latin typeface="Arial" panose="020B0604020202020204" pitchFamily="34" charset="0"/>
                <a:cs typeface="Arial" panose="020B0604020202020204" pitchFamily="34" charset="0"/>
              </a:rPr>
              <a:t>ifname</a:t>
            </a:r>
            <a:r>
              <a:rPr lang="en-US" b="1"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On VPN server: Packets to 192.168.50.0/24 should go to the tunnel</a:t>
            </a:r>
          </a:p>
          <a:p>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ip</a:t>
            </a:r>
            <a:r>
              <a:rPr lang="en-US" b="1" dirty="0">
                <a:latin typeface="Arial" panose="020B0604020202020204" pitchFamily="34" charset="0"/>
                <a:cs typeface="Arial" panose="020B0604020202020204" pitchFamily="34" charset="0"/>
              </a:rPr>
              <a:t> route add 192.168.50.0/24 dev tun0</a:t>
            </a:r>
          </a:p>
        </p:txBody>
      </p:sp>
    </p:spTree>
    <p:extLst>
      <p:ext uri="{BB962C8B-B14F-4D97-AF65-F5344CB8AC3E}">
        <p14:creationId xmlns:p14="http://schemas.microsoft.com/office/powerpoint/2010/main" val="999208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1023-4EF7-9F90-5AD4-6701D5EB80E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Layer 2 VPN</a:t>
            </a:r>
          </a:p>
        </p:txBody>
      </p:sp>
      <p:sp>
        <p:nvSpPr>
          <p:cNvPr id="3" name="Text Placeholder 2">
            <a:extLst>
              <a:ext uri="{FF2B5EF4-FFF2-40B4-BE49-F238E27FC236}">
                <a16:creationId xmlns:a16="http://schemas.microsoft.com/office/drawing/2014/main" id="{EA178157-E0EE-8B2E-B71E-0649EBB8B5F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778859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37C6-29D7-3945-F134-2CB4DB4F061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Layer 2 versus Layer 3 VPN</a:t>
            </a:r>
          </a:p>
        </p:txBody>
      </p:sp>
      <p:pic>
        <p:nvPicPr>
          <p:cNvPr id="5" name="Content Placeholder 4">
            <a:extLst>
              <a:ext uri="{FF2B5EF4-FFF2-40B4-BE49-F238E27FC236}">
                <a16:creationId xmlns:a16="http://schemas.microsoft.com/office/drawing/2014/main" id="{107D7AF4-AAE4-CC68-DFF6-373ECA36A461}"/>
              </a:ext>
            </a:extLst>
          </p:cNvPr>
          <p:cNvPicPr>
            <a:picLocks noGrp="1" noChangeAspect="1"/>
          </p:cNvPicPr>
          <p:nvPr>
            <p:ph idx="1"/>
          </p:nvPr>
        </p:nvPicPr>
        <p:blipFill>
          <a:blip r:embed="rId2"/>
          <a:stretch>
            <a:fillRect/>
          </a:stretch>
        </p:blipFill>
        <p:spPr>
          <a:xfrm>
            <a:off x="342901" y="1257301"/>
            <a:ext cx="7224461" cy="3394472"/>
          </a:xfrm>
        </p:spPr>
      </p:pic>
    </p:spTree>
    <p:extLst>
      <p:ext uri="{BB962C8B-B14F-4D97-AF65-F5344CB8AC3E}">
        <p14:creationId xmlns:p14="http://schemas.microsoft.com/office/powerpoint/2010/main" val="4138648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95C11-754D-33A7-396E-EDC2FFDBEDA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Create TAP Interface</a:t>
            </a:r>
          </a:p>
        </p:txBody>
      </p:sp>
      <p:pic>
        <p:nvPicPr>
          <p:cNvPr id="5" name="Content Placeholder 4">
            <a:extLst>
              <a:ext uri="{FF2B5EF4-FFF2-40B4-BE49-F238E27FC236}">
                <a16:creationId xmlns:a16="http://schemas.microsoft.com/office/drawing/2014/main" id="{2CCCE0A8-C82C-DFA6-17B4-BA3B03F28505}"/>
              </a:ext>
            </a:extLst>
          </p:cNvPr>
          <p:cNvPicPr>
            <a:picLocks noGrp="1" noChangeAspect="1"/>
          </p:cNvPicPr>
          <p:nvPr>
            <p:ph idx="1"/>
          </p:nvPr>
        </p:nvPicPr>
        <p:blipFill>
          <a:blip r:embed="rId2"/>
          <a:stretch>
            <a:fillRect/>
          </a:stretch>
        </p:blipFill>
        <p:spPr>
          <a:xfrm>
            <a:off x="628651" y="1478604"/>
            <a:ext cx="5787245" cy="2186293"/>
          </a:xfrm>
        </p:spPr>
      </p:pic>
      <p:sp>
        <p:nvSpPr>
          <p:cNvPr id="6" name="Arrow: Right 5">
            <a:extLst>
              <a:ext uri="{FF2B5EF4-FFF2-40B4-BE49-F238E27FC236}">
                <a16:creationId xmlns:a16="http://schemas.microsoft.com/office/drawing/2014/main" id="{45B87CFF-1AB0-BAAA-3405-8353A3135EFD}"/>
              </a:ext>
            </a:extLst>
          </p:cNvPr>
          <p:cNvSpPr/>
          <p:nvPr/>
        </p:nvSpPr>
        <p:spPr>
          <a:xfrm flipH="1">
            <a:off x="2571750" y="1895475"/>
            <a:ext cx="74295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189138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EDE5-C469-51C4-466D-52EB4EF12313}"/>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Set Up the TAP Interface</a:t>
            </a:r>
          </a:p>
        </p:txBody>
      </p:sp>
      <p:pic>
        <p:nvPicPr>
          <p:cNvPr id="5" name="Content Placeholder 4">
            <a:extLst>
              <a:ext uri="{FF2B5EF4-FFF2-40B4-BE49-F238E27FC236}">
                <a16:creationId xmlns:a16="http://schemas.microsoft.com/office/drawing/2014/main" id="{366888E3-F301-C9F7-D4D1-DC1F1D2ACA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836708"/>
            <a:ext cx="6344477" cy="762000"/>
          </a:xfrm>
        </p:spPr>
      </p:pic>
    </p:spTree>
    <p:extLst>
      <p:ext uri="{BB962C8B-B14F-4D97-AF65-F5344CB8AC3E}">
        <p14:creationId xmlns:p14="http://schemas.microsoft.com/office/powerpoint/2010/main" val="35021618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E774-0AD8-59BD-B23C-B67B8C299A1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 the TAP Interface</a:t>
            </a:r>
          </a:p>
        </p:txBody>
      </p:sp>
      <p:sp>
        <p:nvSpPr>
          <p:cNvPr id="7" name="TextBox 6">
            <a:extLst>
              <a:ext uri="{FF2B5EF4-FFF2-40B4-BE49-F238E27FC236}">
                <a16:creationId xmlns:a16="http://schemas.microsoft.com/office/drawing/2014/main" id="{23D26169-EA77-101F-7A44-9538CAC69E39}"/>
              </a:ext>
            </a:extLst>
          </p:cNvPr>
          <p:cNvSpPr txBox="1"/>
          <p:nvPr/>
        </p:nvSpPr>
        <p:spPr>
          <a:xfrm>
            <a:off x="464448" y="2686230"/>
            <a:ext cx="4572000" cy="415498"/>
          </a:xfrm>
          <a:prstGeom prst="rect">
            <a:avLst/>
          </a:prstGeom>
          <a:noFill/>
        </p:spPr>
        <p:txBody>
          <a:bodyPr wrap="square">
            <a:spAutoFit/>
          </a:bodyPr>
          <a:lstStyle/>
          <a:p>
            <a:r>
              <a:rPr lang="en-US" sz="2100" dirty="0">
                <a:solidFill>
                  <a:srgbClr val="7030A0"/>
                </a:solidFill>
                <a:latin typeface="Arial" panose="020B0604020202020204" pitchFamily="34" charset="0"/>
                <a:cs typeface="Arial" panose="020B0604020202020204" pitchFamily="34" charset="0"/>
              </a:rPr>
              <a:t>Ping 192.168.53.6</a:t>
            </a:r>
          </a:p>
        </p:txBody>
      </p:sp>
      <p:pic>
        <p:nvPicPr>
          <p:cNvPr id="9" name="Picture 8">
            <a:extLst>
              <a:ext uri="{FF2B5EF4-FFF2-40B4-BE49-F238E27FC236}">
                <a16:creationId xmlns:a16="http://schemas.microsoft.com/office/drawing/2014/main" id="{02F4E59B-C537-73F7-BD99-F0429C057625}"/>
              </a:ext>
            </a:extLst>
          </p:cNvPr>
          <p:cNvPicPr>
            <a:picLocks noChangeAspect="1"/>
          </p:cNvPicPr>
          <p:nvPr/>
        </p:nvPicPr>
        <p:blipFill>
          <a:blip r:embed="rId3"/>
          <a:stretch>
            <a:fillRect/>
          </a:stretch>
        </p:blipFill>
        <p:spPr>
          <a:xfrm>
            <a:off x="619125" y="1350445"/>
            <a:ext cx="3643821" cy="1035989"/>
          </a:xfrm>
          <a:prstGeom prst="rect">
            <a:avLst/>
          </a:prstGeom>
        </p:spPr>
      </p:pic>
      <p:pic>
        <p:nvPicPr>
          <p:cNvPr id="8" name="Content Placeholder 7" descr="Text, letter&#10;&#10;Description automatically generated">
            <a:extLst>
              <a:ext uri="{FF2B5EF4-FFF2-40B4-BE49-F238E27FC236}">
                <a16:creationId xmlns:a16="http://schemas.microsoft.com/office/drawing/2014/main" id="{321BD45B-F8BF-8A8D-7B40-145556D5F91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95400" y="3248140"/>
            <a:ext cx="4876800" cy="1566570"/>
          </a:xfrm>
        </p:spPr>
      </p:pic>
    </p:spTree>
    <p:extLst>
      <p:ext uri="{BB962C8B-B14F-4D97-AF65-F5344CB8AC3E}">
        <p14:creationId xmlns:p14="http://schemas.microsoft.com/office/powerpoint/2010/main" val="317978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268" y="243337"/>
            <a:ext cx="6172200" cy="857250"/>
          </a:xfrm>
        </p:spPr>
        <p:txBody>
          <a:bodyPr>
            <a:normAutofit/>
          </a:bodyPr>
          <a:lstStyle/>
          <a:p>
            <a:pPr algn="l"/>
            <a:r>
              <a:rPr lang="en-US" sz="3200" dirty="0">
                <a:latin typeface="Arial" panose="020B0604020202020204" pitchFamily="34" charset="0"/>
                <a:cs typeface="Arial" panose="020B0604020202020204" pitchFamily="34" charset="0"/>
              </a:rPr>
              <a:t>Virtual Private Network</a:t>
            </a:r>
            <a:endParaRPr lang="en-US" sz="3200" dirty="0">
              <a:solidFill>
                <a:srgbClr val="FF000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60676" y="1276350"/>
            <a:ext cx="8001000" cy="2819400"/>
          </a:xfrm>
        </p:spPr>
        <p:txBody>
          <a:bodyPr>
            <a:normAutofit/>
          </a:bodyPr>
          <a:lstStyle/>
          <a:p>
            <a:pPr marL="0" indent="0">
              <a:spcBef>
                <a:spcPts val="0"/>
              </a:spcBef>
              <a:spcAft>
                <a:spcPts val="1200"/>
              </a:spcAft>
              <a:buNone/>
            </a:pPr>
            <a:r>
              <a:rPr lang="en-US" sz="2200" dirty="0">
                <a:latin typeface="Arial" panose="020B0604020202020204" pitchFamily="34" charset="0"/>
                <a:cs typeface="Arial" panose="020B0604020202020204" pitchFamily="34" charset="0"/>
              </a:rPr>
              <a:t>VPN allows users to create a secure, private network over a public network such as the Internet. This is achieved by:</a:t>
            </a:r>
          </a:p>
          <a:p>
            <a:pPr lvl="1">
              <a:spcBef>
                <a:spcPts val="0"/>
              </a:spcBef>
              <a:spcAft>
                <a:spcPts val="1000"/>
              </a:spcAft>
              <a:buFont typeface="Arial" panose="020B0604020202020204" pitchFamily="34" charset="0"/>
              <a:buChar char="•"/>
            </a:pPr>
            <a:r>
              <a:rPr lang="en-US" sz="1800" dirty="0">
                <a:latin typeface="Arial" panose="020B0604020202020204" pitchFamily="34" charset="0"/>
                <a:cs typeface="Arial" panose="020B0604020202020204" pitchFamily="34" charset="0"/>
              </a:rPr>
              <a:t>Having a designated host (VPN server) on the network</a:t>
            </a:r>
          </a:p>
          <a:p>
            <a:pPr lvl="1">
              <a:spcBef>
                <a:spcPts val="0"/>
              </a:spcBef>
              <a:spcAft>
                <a:spcPts val="1000"/>
              </a:spcAft>
              <a:buFont typeface="Arial" panose="020B0604020202020204" pitchFamily="34" charset="0"/>
              <a:buChar char="•"/>
            </a:pPr>
            <a:r>
              <a:rPr lang="en-US" sz="1800" dirty="0">
                <a:latin typeface="Arial" panose="020B0604020202020204" pitchFamily="34" charset="0"/>
                <a:cs typeface="Arial" panose="020B0604020202020204" pitchFamily="34" charset="0"/>
              </a:rPr>
              <a:t>Outside computers have to go through the VPN server to reach the hosts inside a private network via authentication.</a:t>
            </a:r>
          </a:p>
          <a:p>
            <a:pPr lvl="1">
              <a:spcBef>
                <a:spcPts val="0"/>
              </a:spcBef>
              <a:spcAft>
                <a:spcPts val="1000"/>
              </a:spcAft>
              <a:buFont typeface="Arial" panose="020B0604020202020204" pitchFamily="34" charset="0"/>
              <a:buChar char="•"/>
            </a:pPr>
            <a:r>
              <a:rPr lang="en-US" sz="1800" dirty="0">
                <a:latin typeface="Arial" panose="020B0604020202020204" pitchFamily="34" charset="0"/>
                <a:cs typeface="Arial" panose="020B0604020202020204" pitchFamily="34" charset="0"/>
              </a:rPr>
              <a:t>VPN server is exposed to the outside and the internal computers are still protected, via firewalls or reserved IP addresses.</a:t>
            </a:r>
          </a:p>
        </p:txBody>
      </p:sp>
    </p:spTree>
    <p:extLst>
      <p:ext uri="{BB962C8B-B14F-4D97-AF65-F5344CB8AC3E}">
        <p14:creationId xmlns:p14="http://schemas.microsoft.com/office/powerpoint/2010/main" val="5481381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A2EB-236A-44B1-C306-1D0AAEF3AA2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Spoof an ARP Reply via TAP Interface</a:t>
            </a:r>
          </a:p>
        </p:txBody>
      </p:sp>
      <p:pic>
        <p:nvPicPr>
          <p:cNvPr id="5" name="Content Placeholder 4" descr="Text&#10;&#10;Description automatically generated">
            <a:extLst>
              <a:ext uri="{FF2B5EF4-FFF2-40B4-BE49-F238E27FC236}">
                <a16:creationId xmlns:a16="http://schemas.microsoft.com/office/drawing/2014/main" id="{65786C4D-1388-25AB-CE0F-F76548E7E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495" y="1276350"/>
            <a:ext cx="6971010" cy="3394075"/>
          </a:xfrm>
        </p:spPr>
      </p:pic>
    </p:spTree>
    <p:extLst>
      <p:ext uri="{BB962C8B-B14F-4D97-AF65-F5344CB8AC3E}">
        <p14:creationId xmlns:p14="http://schemas.microsoft.com/office/powerpoint/2010/main" val="746295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151D-F43F-7BC0-936C-007D0F6150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 the TAP Interface</a:t>
            </a:r>
          </a:p>
        </p:txBody>
      </p:sp>
      <p:pic>
        <p:nvPicPr>
          <p:cNvPr id="5" name="Content Placeholder 4" descr="Text, letter&#10;&#10;Description automatically generated">
            <a:extLst>
              <a:ext uri="{FF2B5EF4-FFF2-40B4-BE49-F238E27FC236}">
                <a16:creationId xmlns:a16="http://schemas.microsoft.com/office/drawing/2014/main" id="{BD0DC586-0351-B7EB-DC02-52C52A2985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504950"/>
            <a:ext cx="6565050" cy="2371732"/>
          </a:xfrm>
        </p:spPr>
      </p:pic>
    </p:spTree>
    <p:extLst>
      <p:ext uri="{BB962C8B-B14F-4D97-AF65-F5344CB8AC3E}">
        <p14:creationId xmlns:p14="http://schemas.microsoft.com/office/powerpoint/2010/main" val="3103675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0372-197D-12BC-0C71-AC3EDFDF2526}"/>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Bridging TAP and Ethernet Interfaces</a:t>
            </a:r>
          </a:p>
        </p:txBody>
      </p:sp>
      <p:pic>
        <p:nvPicPr>
          <p:cNvPr id="5" name="Picture 4">
            <a:extLst>
              <a:ext uri="{FF2B5EF4-FFF2-40B4-BE49-F238E27FC236}">
                <a16:creationId xmlns:a16="http://schemas.microsoft.com/office/drawing/2014/main" id="{02D2E238-FA41-8D7C-EF52-C10BD933423C}"/>
              </a:ext>
            </a:extLst>
          </p:cNvPr>
          <p:cNvPicPr>
            <a:picLocks noChangeAspect="1"/>
          </p:cNvPicPr>
          <p:nvPr/>
        </p:nvPicPr>
        <p:blipFill>
          <a:blip r:embed="rId3"/>
          <a:stretch>
            <a:fillRect/>
          </a:stretch>
        </p:blipFill>
        <p:spPr>
          <a:xfrm>
            <a:off x="685800" y="1299985"/>
            <a:ext cx="3336597" cy="1271765"/>
          </a:xfrm>
          <a:prstGeom prst="rect">
            <a:avLst/>
          </a:prstGeom>
        </p:spPr>
      </p:pic>
      <p:pic>
        <p:nvPicPr>
          <p:cNvPr id="7" name="Picture 6">
            <a:extLst>
              <a:ext uri="{FF2B5EF4-FFF2-40B4-BE49-F238E27FC236}">
                <a16:creationId xmlns:a16="http://schemas.microsoft.com/office/drawing/2014/main" id="{4FEEE204-2FCF-D7E0-B036-FA45566773BA}"/>
              </a:ext>
            </a:extLst>
          </p:cNvPr>
          <p:cNvPicPr>
            <a:picLocks noChangeAspect="1"/>
          </p:cNvPicPr>
          <p:nvPr/>
        </p:nvPicPr>
        <p:blipFill>
          <a:blip r:embed="rId4"/>
          <a:stretch>
            <a:fillRect/>
          </a:stretch>
        </p:blipFill>
        <p:spPr>
          <a:xfrm>
            <a:off x="695325" y="2914650"/>
            <a:ext cx="5708653" cy="1914792"/>
          </a:xfrm>
          <a:prstGeom prst="rect">
            <a:avLst/>
          </a:prstGeom>
        </p:spPr>
      </p:pic>
      <p:sp>
        <p:nvSpPr>
          <p:cNvPr id="8" name="TextBox 7">
            <a:extLst>
              <a:ext uri="{FF2B5EF4-FFF2-40B4-BE49-F238E27FC236}">
                <a16:creationId xmlns:a16="http://schemas.microsoft.com/office/drawing/2014/main" id="{F5D31B3B-E4BB-5234-53D1-6797FC8C2FCE}"/>
              </a:ext>
            </a:extLst>
          </p:cNvPr>
          <p:cNvSpPr txBox="1"/>
          <p:nvPr/>
        </p:nvSpPr>
        <p:spPr>
          <a:xfrm>
            <a:off x="5257801" y="1871893"/>
            <a:ext cx="1257299" cy="646331"/>
          </a:xfrm>
          <a:prstGeom prst="rect">
            <a:avLst/>
          </a:prstGeom>
          <a:noFill/>
        </p:spPr>
        <p:txBody>
          <a:bodyPr wrap="square" rtlCol="0">
            <a:spAutoFit/>
          </a:bodyPr>
          <a:lstStyle/>
          <a:p>
            <a:r>
              <a:rPr lang="en-US" sz="1800" dirty="0">
                <a:solidFill>
                  <a:prstClr val="black"/>
                </a:solidFill>
                <a:latin typeface="Calibri"/>
              </a:rPr>
              <a:t>Using commands</a:t>
            </a:r>
          </a:p>
        </p:txBody>
      </p:sp>
      <p:sp>
        <p:nvSpPr>
          <p:cNvPr id="9" name="Arrow: Right 8">
            <a:extLst>
              <a:ext uri="{FF2B5EF4-FFF2-40B4-BE49-F238E27FC236}">
                <a16:creationId xmlns:a16="http://schemas.microsoft.com/office/drawing/2014/main" id="{1AF9AAE8-9D7B-245A-BB50-4DFCCEDC4F3F}"/>
              </a:ext>
            </a:extLst>
          </p:cNvPr>
          <p:cNvSpPr/>
          <p:nvPr/>
        </p:nvSpPr>
        <p:spPr>
          <a:xfrm flipH="1">
            <a:off x="4350080" y="2021592"/>
            <a:ext cx="74295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latin typeface="Calibri"/>
            </a:endParaRPr>
          </a:p>
        </p:txBody>
      </p:sp>
      <p:sp>
        <p:nvSpPr>
          <p:cNvPr id="10" name="Arrow: Right 9">
            <a:extLst>
              <a:ext uri="{FF2B5EF4-FFF2-40B4-BE49-F238E27FC236}">
                <a16:creationId xmlns:a16="http://schemas.microsoft.com/office/drawing/2014/main" id="{250D36C1-6BA3-28E9-5A28-85B148FEAAC1}"/>
              </a:ext>
            </a:extLst>
          </p:cNvPr>
          <p:cNvSpPr/>
          <p:nvPr/>
        </p:nvSpPr>
        <p:spPr>
          <a:xfrm flipH="1">
            <a:off x="6515100" y="3314700"/>
            <a:ext cx="571500" cy="2286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latin typeface="Calibri"/>
            </a:endParaRPr>
          </a:p>
        </p:txBody>
      </p:sp>
      <p:sp>
        <p:nvSpPr>
          <p:cNvPr id="11" name="TextBox 10">
            <a:extLst>
              <a:ext uri="{FF2B5EF4-FFF2-40B4-BE49-F238E27FC236}">
                <a16:creationId xmlns:a16="http://schemas.microsoft.com/office/drawing/2014/main" id="{5E4ECCD4-046B-500D-696B-08D433745BDC}"/>
              </a:ext>
            </a:extLst>
          </p:cNvPr>
          <p:cNvSpPr txBox="1"/>
          <p:nvPr/>
        </p:nvSpPr>
        <p:spPr>
          <a:xfrm>
            <a:off x="7188197" y="3117376"/>
            <a:ext cx="1088301" cy="646331"/>
          </a:xfrm>
          <a:prstGeom prst="rect">
            <a:avLst/>
          </a:prstGeom>
          <a:noFill/>
        </p:spPr>
        <p:txBody>
          <a:bodyPr wrap="square" rtlCol="0">
            <a:spAutoFit/>
          </a:bodyPr>
          <a:lstStyle/>
          <a:p>
            <a:r>
              <a:rPr lang="en-US" sz="1800" dirty="0">
                <a:solidFill>
                  <a:prstClr val="black"/>
                </a:solidFill>
                <a:latin typeface="Calibri"/>
              </a:rPr>
              <a:t>In Python program</a:t>
            </a:r>
          </a:p>
        </p:txBody>
      </p:sp>
    </p:spTree>
    <p:extLst>
      <p:ext uri="{BB962C8B-B14F-4D97-AF65-F5344CB8AC3E}">
        <p14:creationId xmlns:p14="http://schemas.microsoft.com/office/powerpoint/2010/main" val="3753287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0E9-015C-1AB6-0F9D-96018241060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List the Bridge and Interfaces</a:t>
            </a:r>
          </a:p>
        </p:txBody>
      </p:sp>
      <p:pic>
        <p:nvPicPr>
          <p:cNvPr id="5" name="Picture 4">
            <a:extLst>
              <a:ext uri="{FF2B5EF4-FFF2-40B4-BE49-F238E27FC236}">
                <a16:creationId xmlns:a16="http://schemas.microsoft.com/office/drawing/2014/main" id="{0602CCA9-8152-E5FE-66DA-4B413CCEBE67}"/>
              </a:ext>
            </a:extLst>
          </p:cNvPr>
          <p:cNvPicPr>
            <a:picLocks noChangeAspect="1"/>
          </p:cNvPicPr>
          <p:nvPr/>
        </p:nvPicPr>
        <p:blipFill>
          <a:blip r:embed="rId2"/>
          <a:stretch>
            <a:fillRect/>
          </a:stretch>
        </p:blipFill>
        <p:spPr>
          <a:xfrm>
            <a:off x="3714750" y="1239336"/>
            <a:ext cx="4887007" cy="1178883"/>
          </a:xfrm>
          <a:prstGeom prst="rect">
            <a:avLst/>
          </a:prstGeom>
        </p:spPr>
      </p:pic>
      <p:pic>
        <p:nvPicPr>
          <p:cNvPr id="7" name="Picture 6">
            <a:extLst>
              <a:ext uri="{FF2B5EF4-FFF2-40B4-BE49-F238E27FC236}">
                <a16:creationId xmlns:a16="http://schemas.microsoft.com/office/drawing/2014/main" id="{DA9DD9B5-90B8-52C1-000B-72E21C15C985}"/>
              </a:ext>
            </a:extLst>
          </p:cNvPr>
          <p:cNvPicPr>
            <a:picLocks noChangeAspect="1"/>
          </p:cNvPicPr>
          <p:nvPr/>
        </p:nvPicPr>
        <p:blipFill>
          <a:blip r:embed="rId3"/>
          <a:stretch>
            <a:fillRect/>
          </a:stretch>
        </p:blipFill>
        <p:spPr>
          <a:xfrm>
            <a:off x="2766883" y="2788853"/>
            <a:ext cx="5815824" cy="1829055"/>
          </a:xfrm>
          <a:prstGeom prst="rect">
            <a:avLst/>
          </a:prstGeom>
        </p:spPr>
      </p:pic>
      <p:sp>
        <p:nvSpPr>
          <p:cNvPr id="8" name="TextBox 7">
            <a:extLst>
              <a:ext uri="{FF2B5EF4-FFF2-40B4-BE49-F238E27FC236}">
                <a16:creationId xmlns:a16="http://schemas.microsoft.com/office/drawing/2014/main" id="{4EB37A27-E17A-95B9-3C28-B11B43F04C28}"/>
              </a:ext>
            </a:extLst>
          </p:cNvPr>
          <p:cNvSpPr txBox="1"/>
          <p:nvPr/>
        </p:nvSpPr>
        <p:spPr>
          <a:xfrm>
            <a:off x="1336752" y="1731433"/>
            <a:ext cx="1608454" cy="369332"/>
          </a:xfrm>
          <a:prstGeom prst="rect">
            <a:avLst/>
          </a:prstGeom>
          <a:noFill/>
        </p:spPr>
        <p:txBody>
          <a:bodyPr wrap="none" rtlCol="0">
            <a:spAutoFit/>
          </a:bodyPr>
          <a:lstStyle/>
          <a:p>
            <a:r>
              <a:rPr lang="en-US" sz="1800" dirty="0">
                <a:solidFill>
                  <a:prstClr val="black"/>
                </a:solidFill>
                <a:latin typeface="Calibri"/>
              </a:rPr>
              <a:t>List the bridges</a:t>
            </a:r>
          </a:p>
        </p:txBody>
      </p:sp>
      <p:sp>
        <p:nvSpPr>
          <p:cNvPr id="13" name="TextBox 12">
            <a:extLst>
              <a:ext uri="{FF2B5EF4-FFF2-40B4-BE49-F238E27FC236}">
                <a16:creationId xmlns:a16="http://schemas.microsoft.com/office/drawing/2014/main" id="{7AD94A5D-179E-1C26-D156-9235FE08238E}"/>
              </a:ext>
            </a:extLst>
          </p:cNvPr>
          <p:cNvSpPr txBox="1"/>
          <p:nvPr/>
        </p:nvSpPr>
        <p:spPr>
          <a:xfrm>
            <a:off x="531084" y="3124201"/>
            <a:ext cx="1344654" cy="646331"/>
          </a:xfrm>
          <a:prstGeom prst="rect">
            <a:avLst/>
          </a:prstGeom>
          <a:noFill/>
        </p:spPr>
        <p:txBody>
          <a:bodyPr wrap="square" rtlCol="0">
            <a:spAutoFit/>
          </a:bodyPr>
          <a:lstStyle/>
          <a:p>
            <a:r>
              <a:rPr lang="en-US" sz="1800" dirty="0">
                <a:solidFill>
                  <a:prstClr val="black"/>
                </a:solidFill>
                <a:latin typeface="Calibri"/>
              </a:rPr>
              <a:t>List the interfaces</a:t>
            </a:r>
          </a:p>
        </p:txBody>
      </p:sp>
      <p:sp>
        <p:nvSpPr>
          <p:cNvPr id="14" name="Arrow: Right 13">
            <a:extLst>
              <a:ext uri="{FF2B5EF4-FFF2-40B4-BE49-F238E27FC236}">
                <a16:creationId xmlns:a16="http://schemas.microsoft.com/office/drawing/2014/main" id="{B0D23417-B12C-44F6-2F25-ECD917271FDB}"/>
              </a:ext>
            </a:extLst>
          </p:cNvPr>
          <p:cNvSpPr/>
          <p:nvPr/>
        </p:nvSpPr>
        <p:spPr>
          <a:xfrm>
            <a:off x="1722864" y="3346096"/>
            <a:ext cx="598446" cy="1794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Arrow: Right 14">
            <a:extLst>
              <a:ext uri="{FF2B5EF4-FFF2-40B4-BE49-F238E27FC236}">
                <a16:creationId xmlns:a16="http://schemas.microsoft.com/office/drawing/2014/main" id="{610E7A84-422C-5359-1268-00952A90DC6E}"/>
              </a:ext>
            </a:extLst>
          </p:cNvPr>
          <p:cNvSpPr/>
          <p:nvPr/>
        </p:nvSpPr>
        <p:spPr>
          <a:xfrm>
            <a:off x="3086100" y="1828778"/>
            <a:ext cx="491449" cy="204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Tree>
    <p:extLst>
      <p:ext uri="{BB962C8B-B14F-4D97-AF65-F5344CB8AC3E}">
        <p14:creationId xmlns:p14="http://schemas.microsoft.com/office/powerpoint/2010/main" val="2263745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Bridges Created In the Lab Environment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960" y="1451758"/>
            <a:ext cx="5634079" cy="2890859"/>
          </a:xfrm>
        </p:spPr>
      </p:pic>
    </p:spTree>
    <p:extLst>
      <p:ext uri="{BB962C8B-B14F-4D97-AF65-F5344CB8AC3E}">
        <p14:creationId xmlns:p14="http://schemas.microsoft.com/office/powerpoint/2010/main" val="8503983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AD99E-4DEE-7A91-5158-FAB3FEF185F1}"/>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Bridging Two Networks: Setup</a:t>
            </a:r>
          </a:p>
        </p:txBody>
      </p:sp>
      <p:pic>
        <p:nvPicPr>
          <p:cNvPr id="5" name="Content Placeholder 4">
            <a:extLst>
              <a:ext uri="{FF2B5EF4-FFF2-40B4-BE49-F238E27FC236}">
                <a16:creationId xmlns:a16="http://schemas.microsoft.com/office/drawing/2014/main" id="{45FDBE62-5DC0-8E7C-9E82-9F139727EE7C}"/>
              </a:ext>
            </a:extLst>
          </p:cNvPr>
          <p:cNvPicPr>
            <a:picLocks noGrp="1" noChangeAspect="1"/>
          </p:cNvPicPr>
          <p:nvPr>
            <p:ph idx="1"/>
          </p:nvPr>
        </p:nvPicPr>
        <p:blipFill>
          <a:blip r:embed="rId3"/>
          <a:stretch>
            <a:fillRect/>
          </a:stretch>
        </p:blipFill>
        <p:spPr>
          <a:xfrm>
            <a:off x="400050" y="1200150"/>
            <a:ext cx="5679753" cy="2743200"/>
          </a:xfrm>
        </p:spPr>
      </p:pic>
      <p:pic>
        <p:nvPicPr>
          <p:cNvPr id="7" name="Picture 6">
            <a:extLst>
              <a:ext uri="{FF2B5EF4-FFF2-40B4-BE49-F238E27FC236}">
                <a16:creationId xmlns:a16="http://schemas.microsoft.com/office/drawing/2014/main" id="{B33831E8-5EA1-5428-631C-860F2AFC1C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 y="4229100"/>
            <a:ext cx="4508336" cy="471554"/>
          </a:xfrm>
          <a:prstGeom prst="rect">
            <a:avLst/>
          </a:prstGeom>
        </p:spPr>
      </p:pic>
    </p:spTree>
    <p:extLst>
      <p:ext uri="{BB962C8B-B14F-4D97-AF65-F5344CB8AC3E}">
        <p14:creationId xmlns:p14="http://schemas.microsoft.com/office/powerpoint/2010/main" val="39496988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EE69-C6F4-B6F5-889F-1185878FF4E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TAP Client/Server Program</a:t>
            </a:r>
          </a:p>
        </p:txBody>
      </p:sp>
      <p:pic>
        <p:nvPicPr>
          <p:cNvPr id="5" name="Content Placeholder 4">
            <a:extLst>
              <a:ext uri="{FF2B5EF4-FFF2-40B4-BE49-F238E27FC236}">
                <a16:creationId xmlns:a16="http://schemas.microsoft.com/office/drawing/2014/main" id="{F03D7417-E173-73A8-1F38-4E5BAA4CEF67}"/>
              </a:ext>
            </a:extLst>
          </p:cNvPr>
          <p:cNvPicPr>
            <a:picLocks noGrp="1" noChangeAspect="1"/>
          </p:cNvPicPr>
          <p:nvPr>
            <p:ph idx="1"/>
          </p:nvPr>
        </p:nvPicPr>
        <p:blipFill>
          <a:blip r:embed="rId2"/>
          <a:stretch>
            <a:fillRect/>
          </a:stretch>
        </p:blipFill>
        <p:spPr>
          <a:xfrm>
            <a:off x="628650" y="1314450"/>
            <a:ext cx="5472876" cy="3179413"/>
          </a:xfrm>
        </p:spPr>
      </p:pic>
      <p:grpSp>
        <p:nvGrpSpPr>
          <p:cNvPr id="10" name="Group 9">
            <a:extLst>
              <a:ext uri="{FF2B5EF4-FFF2-40B4-BE49-F238E27FC236}">
                <a16:creationId xmlns:a16="http://schemas.microsoft.com/office/drawing/2014/main" id="{791321C3-F035-D726-A184-1384A4B034A6}"/>
              </a:ext>
            </a:extLst>
          </p:cNvPr>
          <p:cNvGrpSpPr/>
          <p:nvPr/>
        </p:nvGrpSpPr>
        <p:grpSpPr>
          <a:xfrm>
            <a:off x="5159457" y="3257551"/>
            <a:ext cx="2473020" cy="1276508"/>
            <a:chOff x="6879273" y="4343400"/>
            <a:chExt cx="3297358" cy="1702011"/>
          </a:xfrm>
        </p:grpSpPr>
        <p:sp>
          <p:nvSpPr>
            <p:cNvPr id="6" name="TextBox 5">
              <a:extLst>
                <a:ext uri="{FF2B5EF4-FFF2-40B4-BE49-F238E27FC236}">
                  <a16:creationId xmlns:a16="http://schemas.microsoft.com/office/drawing/2014/main" id="{C647D19A-7355-C255-4C19-197609D0C2DA}"/>
                </a:ext>
              </a:extLst>
            </p:cNvPr>
            <p:cNvSpPr txBox="1"/>
            <p:nvPr/>
          </p:nvSpPr>
          <p:spPr>
            <a:xfrm>
              <a:off x="7522528" y="5614524"/>
              <a:ext cx="2001489" cy="430887"/>
            </a:xfrm>
            <a:prstGeom prst="rect">
              <a:avLst/>
            </a:prstGeom>
            <a:noFill/>
          </p:spPr>
          <p:txBody>
            <a:bodyPr wrap="none" rtlCol="0">
              <a:spAutoFit/>
            </a:bodyPr>
            <a:lstStyle/>
            <a:p>
              <a:r>
                <a:rPr lang="en-US" sz="1500" b="1" dirty="0">
                  <a:solidFill>
                    <a:srgbClr val="C00000"/>
                  </a:solidFill>
                  <a:latin typeface="Calibri"/>
                </a:rPr>
                <a:t>Write the tunnel</a:t>
              </a:r>
            </a:p>
          </p:txBody>
        </p:sp>
        <p:sp>
          <p:nvSpPr>
            <p:cNvPr id="7" name="Arrow: Right 6">
              <a:extLst>
                <a:ext uri="{FF2B5EF4-FFF2-40B4-BE49-F238E27FC236}">
                  <a16:creationId xmlns:a16="http://schemas.microsoft.com/office/drawing/2014/main" id="{EB73F456-B8AC-30FC-5C73-81C1233B7F46}"/>
                </a:ext>
              </a:extLst>
            </p:cNvPr>
            <p:cNvSpPr/>
            <p:nvPr/>
          </p:nvSpPr>
          <p:spPr>
            <a:xfrm flipH="1">
              <a:off x="6934200" y="5715563"/>
              <a:ext cx="5334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latin typeface="Calibri"/>
              </a:endParaRPr>
            </a:p>
          </p:txBody>
        </p:sp>
        <p:sp>
          <p:nvSpPr>
            <p:cNvPr id="8" name="TextBox 7">
              <a:extLst>
                <a:ext uri="{FF2B5EF4-FFF2-40B4-BE49-F238E27FC236}">
                  <a16:creationId xmlns:a16="http://schemas.microsoft.com/office/drawing/2014/main" id="{98A97EB8-F899-232A-2DCE-CE20194503A9}"/>
                </a:ext>
              </a:extLst>
            </p:cNvPr>
            <p:cNvSpPr txBox="1"/>
            <p:nvPr/>
          </p:nvSpPr>
          <p:spPr>
            <a:xfrm>
              <a:off x="7467599" y="4343400"/>
              <a:ext cx="2709032" cy="430887"/>
            </a:xfrm>
            <a:prstGeom prst="rect">
              <a:avLst/>
            </a:prstGeom>
            <a:noFill/>
          </p:spPr>
          <p:txBody>
            <a:bodyPr wrap="none" rtlCol="0">
              <a:spAutoFit/>
            </a:bodyPr>
            <a:lstStyle/>
            <a:p>
              <a:r>
                <a:rPr lang="en-US" sz="1500" b="1" dirty="0">
                  <a:solidFill>
                    <a:srgbClr val="C00000"/>
                  </a:solidFill>
                  <a:latin typeface="Calibri"/>
                </a:rPr>
                <a:t>Write the TAP interface</a:t>
              </a:r>
            </a:p>
          </p:txBody>
        </p:sp>
        <p:sp>
          <p:nvSpPr>
            <p:cNvPr id="9" name="Arrow: Right 8">
              <a:extLst>
                <a:ext uri="{FF2B5EF4-FFF2-40B4-BE49-F238E27FC236}">
                  <a16:creationId xmlns:a16="http://schemas.microsoft.com/office/drawing/2014/main" id="{4EA3AA0C-4604-6546-CDFE-A81DADF9729E}"/>
                </a:ext>
              </a:extLst>
            </p:cNvPr>
            <p:cNvSpPr/>
            <p:nvPr/>
          </p:nvSpPr>
          <p:spPr>
            <a:xfrm flipH="1">
              <a:off x="6879273" y="4444439"/>
              <a:ext cx="533400" cy="2286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prstClr val="white"/>
                </a:solidFill>
                <a:latin typeface="Calibri"/>
              </a:endParaRPr>
            </a:p>
          </p:txBody>
        </p:sp>
      </p:grpSp>
    </p:spTree>
    <p:extLst>
      <p:ext uri="{BB962C8B-B14F-4D97-AF65-F5344CB8AC3E}">
        <p14:creationId xmlns:p14="http://schemas.microsoft.com/office/powerpoint/2010/main" val="7896907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582EB-0FFB-E108-9A3F-77C792DA5F2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Testing the Layer 2 Tunnel</a:t>
            </a:r>
          </a:p>
        </p:txBody>
      </p:sp>
      <p:pic>
        <p:nvPicPr>
          <p:cNvPr id="5" name="Content Placeholder 4" descr="Text&#10;&#10;Description automatically generated">
            <a:extLst>
              <a:ext uri="{FF2B5EF4-FFF2-40B4-BE49-F238E27FC236}">
                <a16:creationId xmlns:a16="http://schemas.microsoft.com/office/drawing/2014/main" id="{87EA73EC-4394-DADE-490A-5B593A3CD2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170509"/>
            <a:ext cx="5687219" cy="1779042"/>
          </a:xfrm>
        </p:spPr>
      </p:pic>
      <p:pic>
        <p:nvPicPr>
          <p:cNvPr id="7" name="Picture 6" descr="Text&#10;&#10;Description automatically generated">
            <a:extLst>
              <a:ext uri="{FF2B5EF4-FFF2-40B4-BE49-F238E27FC236}">
                <a16:creationId xmlns:a16="http://schemas.microsoft.com/office/drawing/2014/main" id="{C20C26D7-D620-1EF8-D472-096C48DE1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3056831"/>
            <a:ext cx="5687219" cy="1671871"/>
          </a:xfrm>
          <a:prstGeom prst="rect">
            <a:avLst/>
          </a:prstGeom>
        </p:spPr>
      </p:pic>
    </p:spTree>
    <p:extLst>
      <p:ext uri="{BB962C8B-B14F-4D97-AF65-F5344CB8AC3E}">
        <p14:creationId xmlns:p14="http://schemas.microsoft.com/office/powerpoint/2010/main" val="37047960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A Case Study</a:t>
            </a:r>
          </a:p>
        </p:txBody>
      </p:sp>
      <p:sp>
        <p:nvSpPr>
          <p:cNvPr id="6" name="Content Placeholder 5"/>
          <p:cNvSpPr>
            <a:spLocks noGrp="1"/>
          </p:cNvSpPr>
          <p:nvPr>
            <p:ph idx="1"/>
          </p:nvPr>
        </p:nvSpPr>
        <p:spPr/>
        <p:txBody>
          <a:bodyPr/>
          <a:lstStyle/>
          <a:p>
            <a:r>
              <a:rPr lang="en-US" dirty="0">
                <a:latin typeface="Arial" panose="020B0604020202020204" pitchFamily="34" charset="0"/>
                <a:cs typeface="Arial" panose="020B0604020202020204" pitchFamily="34" charset="0"/>
              </a:rPr>
              <a:t>C:\&gt; ipconfig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90750"/>
            <a:ext cx="5762667" cy="1819288"/>
          </a:xfrm>
          <a:prstGeom prst="rect">
            <a:avLst/>
          </a:prstGeom>
        </p:spPr>
      </p:pic>
    </p:spTree>
    <p:extLst>
      <p:ext uri="{BB962C8B-B14F-4D97-AF65-F5344CB8AC3E}">
        <p14:creationId xmlns:p14="http://schemas.microsoft.com/office/powerpoint/2010/main" val="1115517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Checking Routing Table</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C:\&gt; route print</a:t>
            </a:r>
          </a:p>
        </p:txBody>
      </p:sp>
      <p:pic>
        <p:nvPicPr>
          <p:cNvPr id="4" name="Picture 3"/>
          <p:cNvPicPr>
            <a:picLocks noChangeAspect="1"/>
          </p:cNvPicPr>
          <p:nvPr/>
        </p:nvPicPr>
        <p:blipFill>
          <a:blip r:embed="rId2"/>
          <a:stretch>
            <a:fillRect/>
          </a:stretch>
        </p:blipFill>
        <p:spPr>
          <a:xfrm>
            <a:off x="2971800" y="1234647"/>
            <a:ext cx="4804064" cy="3395766"/>
          </a:xfrm>
          <a:prstGeom prst="rect">
            <a:avLst/>
          </a:prstGeom>
        </p:spPr>
      </p:pic>
    </p:spTree>
    <p:extLst>
      <p:ext uri="{BB962C8B-B14F-4D97-AF65-F5344CB8AC3E}">
        <p14:creationId xmlns:p14="http://schemas.microsoft.com/office/powerpoint/2010/main" val="271535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3350"/>
            <a:ext cx="6172200" cy="857250"/>
          </a:xfrm>
        </p:spPr>
        <p:txBody>
          <a:bodyPr>
            <a:normAutofit/>
          </a:bodyPr>
          <a:lstStyle/>
          <a:p>
            <a:pPr algn="l"/>
            <a:r>
              <a:rPr lang="en-US" sz="3200" dirty="0">
                <a:latin typeface="Arial" panose="020B0604020202020204" pitchFamily="34" charset="0"/>
                <a:cs typeface="Arial" panose="020B0604020202020204" pitchFamily="34" charset="0"/>
              </a:rPr>
              <a:t>A Typical Setup</a:t>
            </a:r>
          </a:p>
        </p:txBody>
      </p:sp>
      <p:sp>
        <p:nvSpPr>
          <p:cNvPr id="3" name="Content Placeholder 2"/>
          <p:cNvSpPr>
            <a:spLocks noGrp="1"/>
          </p:cNvSpPr>
          <p:nvPr>
            <p:ph idx="1"/>
          </p:nvPr>
        </p:nvSpPr>
        <p:spPr>
          <a:xfrm>
            <a:off x="591104" y="1155580"/>
            <a:ext cx="7790895" cy="971550"/>
          </a:xfrm>
        </p:spPr>
        <p:txBody>
          <a:bodyPr>
            <a:noAutofit/>
          </a:bodyPr>
          <a:lstStyle/>
          <a:p>
            <a:pPr marL="0" indent="0">
              <a:buNone/>
            </a:pPr>
            <a:r>
              <a:rPr lang="en-US" sz="2000" dirty="0">
                <a:latin typeface="Arial" panose="020B0604020202020204" pitchFamily="34" charset="0"/>
                <a:cs typeface="Arial" panose="020B0604020202020204" pitchFamily="34" charset="0"/>
              </a:rPr>
              <a:t>This is a typical VPN setup where the “Client” machine wants to connect with machine “V” on a private network. “Client” uses the “VPN Server” to get authenticated to the private network</a:t>
            </a:r>
          </a:p>
        </p:txBody>
      </p:sp>
      <p:pic>
        <p:nvPicPr>
          <p:cNvPr id="4" name="Picture 3">
            <a:extLst>
              <a:ext uri="{FF2B5EF4-FFF2-40B4-BE49-F238E27FC236}">
                <a16:creationId xmlns:a16="http://schemas.microsoft.com/office/drawing/2014/main" id="{764BD2A7-92D9-4B59-96DB-789AEC22639C}"/>
              </a:ext>
            </a:extLst>
          </p:cNvPr>
          <p:cNvPicPr>
            <a:picLocks noChangeAspect="1"/>
          </p:cNvPicPr>
          <p:nvPr/>
        </p:nvPicPr>
        <p:blipFill rotWithShape="1">
          <a:blip r:embed="rId3"/>
          <a:srcRect l="35833" t="40666" r="17500" b="22000"/>
          <a:stretch/>
        </p:blipFill>
        <p:spPr>
          <a:xfrm>
            <a:off x="1706136" y="2273420"/>
            <a:ext cx="5075664" cy="2347332"/>
          </a:xfrm>
          <a:prstGeom prst="rect">
            <a:avLst/>
          </a:prstGeom>
        </p:spPr>
      </p:pic>
      <p:cxnSp>
        <p:nvCxnSpPr>
          <p:cNvPr id="6" name="Straight Arrow Connector 5"/>
          <p:cNvCxnSpPr/>
          <p:nvPr/>
        </p:nvCxnSpPr>
        <p:spPr>
          <a:xfrm flipV="1">
            <a:off x="2590800" y="3409950"/>
            <a:ext cx="152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905000" y="4121270"/>
            <a:ext cx="1318951"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IP Tunneling</a:t>
            </a:r>
          </a:p>
        </p:txBody>
      </p:sp>
    </p:spTree>
    <p:extLst>
      <p:ext uri="{BB962C8B-B14F-4D97-AF65-F5344CB8AC3E}">
        <p14:creationId xmlns:p14="http://schemas.microsoft.com/office/powerpoint/2010/main" val="31413689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IP Addresses After Running VPN</a:t>
            </a:r>
          </a:p>
        </p:txBody>
      </p:sp>
      <p:pic>
        <p:nvPicPr>
          <p:cNvPr id="5" name="Picture 4"/>
          <p:cNvPicPr>
            <a:picLocks noChangeAspect="1"/>
          </p:cNvPicPr>
          <p:nvPr/>
        </p:nvPicPr>
        <p:blipFill>
          <a:blip r:embed="rId2"/>
          <a:stretch>
            <a:fillRect/>
          </a:stretch>
        </p:blipFill>
        <p:spPr>
          <a:xfrm>
            <a:off x="914400" y="2800350"/>
            <a:ext cx="5761219" cy="1822862"/>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4697" y="1200150"/>
            <a:ext cx="5386427" cy="1352560"/>
          </a:xfrm>
        </p:spPr>
      </p:pic>
    </p:spTree>
    <p:extLst>
      <p:ext uri="{BB962C8B-B14F-4D97-AF65-F5344CB8AC3E}">
        <p14:creationId xmlns:p14="http://schemas.microsoft.com/office/powerpoint/2010/main" val="3504497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Routing Table After Running VPN</a:t>
            </a:r>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52600" y="1276350"/>
            <a:ext cx="5151434" cy="3394075"/>
          </a:xfrm>
        </p:spPr>
      </p:pic>
    </p:spTree>
    <p:extLst>
      <p:ext uri="{BB962C8B-B14F-4D97-AF65-F5344CB8AC3E}">
        <p14:creationId xmlns:p14="http://schemas.microsoft.com/office/powerpoint/2010/main" val="17839508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rial" panose="020B0604020202020204" pitchFamily="34" charset="0"/>
                <a:cs typeface="Arial" panose="020B0604020202020204" pitchFamily="34" charset="0"/>
              </a:rPr>
              <a:t>Summary</a:t>
            </a: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What is VPN?</a:t>
            </a:r>
          </a:p>
          <a:p>
            <a:r>
              <a:rPr lang="en-US" dirty="0">
                <a:latin typeface="Arial" panose="020B0604020202020204" pitchFamily="34" charset="0"/>
                <a:cs typeface="Arial" panose="020B0604020202020204" pitchFamily="34" charset="0"/>
              </a:rPr>
              <a:t>IP tunneling</a:t>
            </a:r>
          </a:p>
          <a:p>
            <a:r>
              <a:rPr lang="en-US" dirty="0">
                <a:latin typeface="Arial" panose="020B0604020202020204" pitchFamily="34" charset="0"/>
                <a:cs typeface="Arial" panose="020B0604020202020204" pitchFamily="34" charset="0"/>
              </a:rPr>
              <a:t>IP tunneling using TLS/SSL</a:t>
            </a:r>
          </a:p>
          <a:p>
            <a:pPr lvl="1"/>
            <a:r>
              <a:rPr lang="en-US" dirty="0">
                <a:latin typeface="Arial" panose="020B0604020202020204" pitchFamily="34" charset="0"/>
                <a:cs typeface="Arial" panose="020B0604020202020204" pitchFamily="34" charset="0"/>
              </a:rPr>
              <a:t>TUN/TAP interface</a:t>
            </a:r>
          </a:p>
          <a:p>
            <a:r>
              <a:rPr lang="en-US" dirty="0">
                <a:latin typeface="Arial" panose="020B0604020202020204" pitchFamily="34" charset="0"/>
                <a:cs typeface="Arial" panose="020B0604020202020204" pitchFamily="34" charset="0"/>
              </a:rPr>
              <a:t>Building a VPN using TUN/TAP interface</a:t>
            </a:r>
          </a:p>
        </p:txBody>
      </p:sp>
    </p:spTree>
    <p:extLst>
      <p:ext uri="{BB962C8B-B14F-4D97-AF65-F5344CB8AC3E}">
        <p14:creationId xmlns:p14="http://schemas.microsoft.com/office/powerpoint/2010/main" val="144896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t>IP Tunneling</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0753" y="1688994"/>
            <a:ext cx="1504950" cy="1504950"/>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5849" y="1755213"/>
            <a:ext cx="1504950" cy="150495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095307"/>
            <a:ext cx="5257800" cy="62884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0950" y="1428755"/>
            <a:ext cx="2886580" cy="2025427"/>
          </a:xfrm>
          <a:prstGeom prst="rect">
            <a:avLst/>
          </a:prstGeom>
        </p:spPr>
      </p:pic>
      <p:sp>
        <p:nvSpPr>
          <p:cNvPr id="9" name="Rectangle 8"/>
          <p:cNvSpPr/>
          <p:nvPr/>
        </p:nvSpPr>
        <p:spPr>
          <a:xfrm>
            <a:off x="2794337" y="3640462"/>
            <a:ext cx="1219200" cy="6447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718088" y="2326451"/>
            <a:ext cx="438662" cy="20361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284039" y="2326451"/>
            <a:ext cx="438662" cy="20361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33342" y="2326451"/>
            <a:ext cx="438662" cy="20361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815793" y="1063229"/>
            <a:ext cx="1375207" cy="830997"/>
          </a:xfrm>
          <a:prstGeom prst="rect">
            <a:avLst/>
          </a:prstGeom>
          <a:noFill/>
        </p:spPr>
        <p:txBody>
          <a:bodyPr wrap="square" rtlCol="0">
            <a:spAutoFit/>
          </a:bodyPr>
          <a:lstStyle/>
          <a:p>
            <a:r>
              <a:rPr lang="en-US" sz="1600" dirty="0"/>
              <a:t>Traffics inside the tunnel  are protected</a:t>
            </a:r>
          </a:p>
        </p:txBody>
      </p:sp>
      <p:cxnSp>
        <p:nvCxnSpPr>
          <p:cNvPr id="15" name="Straight Arrow Connector 14"/>
          <p:cNvCxnSpPr>
            <a:stCxn id="13" idx="2"/>
          </p:cNvCxnSpPr>
          <p:nvPr/>
        </p:nvCxnSpPr>
        <p:spPr>
          <a:xfrm flipH="1">
            <a:off x="3472823" y="1894226"/>
            <a:ext cx="30574" cy="2459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156750" y="4004906"/>
            <a:ext cx="438662" cy="20361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762000" y="3600257"/>
            <a:ext cx="1799563" cy="830997"/>
          </a:xfrm>
          <a:prstGeom prst="rect">
            <a:avLst/>
          </a:prstGeom>
        </p:spPr>
        <p:txBody>
          <a:bodyPr wrap="square">
            <a:spAutoFit/>
          </a:bodyPr>
          <a:lstStyle/>
          <a:p>
            <a:pPr algn="r"/>
            <a:r>
              <a:rPr lang="en-US" sz="1600" dirty="0"/>
              <a:t>The actual packet between the two ends of the tunnel</a:t>
            </a:r>
          </a:p>
        </p:txBody>
      </p:sp>
      <p:cxnSp>
        <p:nvCxnSpPr>
          <p:cNvPr id="22" name="Straight Arrow Connector 21"/>
          <p:cNvCxnSpPr/>
          <p:nvPr/>
        </p:nvCxnSpPr>
        <p:spPr>
          <a:xfrm flipH="1">
            <a:off x="3623268" y="4103067"/>
            <a:ext cx="78053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03806" y="3600257"/>
            <a:ext cx="2987594" cy="1323439"/>
          </a:xfrm>
          <a:prstGeom prst="rect">
            <a:avLst/>
          </a:prstGeom>
          <a:noFill/>
        </p:spPr>
        <p:txBody>
          <a:bodyPr wrap="square" rtlCol="0">
            <a:spAutoFit/>
          </a:bodyPr>
          <a:lstStyle/>
          <a:p>
            <a:r>
              <a:rPr lang="en-US" sz="1600" dirty="0"/>
              <a:t>The payload carries another IP packet, which is the packet that needs to be protected, such as packets to/from a private network</a:t>
            </a:r>
          </a:p>
        </p:txBody>
      </p:sp>
      <p:sp>
        <p:nvSpPr>
          <p:cNvPr id="25" name="Left Brace 24"/>
          <p:cNvSpPr/>
          <p:nvPr/>
        </p:nvSpPr>
        <p:spPr>
          <a:xfrm>
            <a:off x="2564347" y="3640462"/>
            <a:ext cx="153741" cy="644717"/>
          </a:xfrm>
          <a:prstGeom prst="leftBrace">
            <a:avLst>
              <a:gd name="adj1" fmla="val 3155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Right Arrow 26"/>
          <p:cNvSpPr/>
          <p:nvPr/>
        </p:nvSpPr>
        <p:spPr>
          <a:xfrm rot="16200000">
            <a:off x="3031101" y="3033255"/>
            <a:ext cx="785282" cy="241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264611" y="1313453"/>
            <a:ext cx="1403076" cy="369332"/>
          </a:xfrm>
          <a:prstGeom prst="rect">
            <a:avLst/>
          </a:prstGeom>
          <a:noFill/>
        </p:spPr>
        <p:txBody>
          <a:bodyPr wrap="none" rtlCol="0">
            <a:spAutoFit/>
          </a:bodyPr>
          <a:lstStyle/>
          <a:p>
            <a:r>
              <a:rPr lang="en-US" sz="1800" dirty="0"/>
              <a:t>Tunnel End B</a:t>
            </a:r>
          </a:p>
        </p:txBody>
      </p:sp>
      <p:sp>
        <p:nvSpPr>
          <p:cNvPr id="29" name="TextBox 28"/>
          <p:cNvSpPr txBox="1"/>
          <p:nvPr/>
        </p:nvSpPr>
        <p:spPr>
          <a:xfrm>
            <a:off x="874908" y="1336719"/>
            <a:ext cx="1411092" cy="369332"/>
          </a:xfrm>
          <a:prstGeom prst="rect">
            <a:avLst/>
          </a:prstGeom>
          <a:noFill/>
        </p:spPr>
        <p:txBody>
          <a:bodyPr wrap="none" rtlCol="0">
            <a:spAutoFit/>
          </a:bodyPr>
          <a:lstStyle/>
          <a:p>
            <a:r>
              <a:rPr lang="en-US" sz="1800" dirty="0"/>
              <a:t>Tunnel End A</a:t>
            </a:r>
          </a:p>
        </p:txBody>
      </p:sp>
      <p:sp>
        <p:nvSpPr>
          <p:cNvPr id="30" name="TextBox 29"/>
          <p:cNvSpPr txBox="1"/>
          <p:nvPr/>
        </p:nvSpPr>
        <p:spPr>
          <a:xfrm>
            <a:off x="4356901" y="1871119"/>
            <a:ext cx="1792450" cy="1077218"/>
          </a:xfrm>
          <a:prstGeom prst="rect">
            <a:avLst/>
          </a:prstGeom>
          <a:noFill/>
        </p:spPr>
        <p:txBody>
          <a:bodyPr wrap="square" rtlCol="0">
            <a:spAutoFit/>
          </a:bodyPr>
          <a:lstStyle/>
          <a:p>
            <a:r>
              <a:rPr lang="en-US" sz="1600" dirty="0"/>
              <a:t>The tunnel goes through a public network, such as the Internet.</a:t>
            </a:r>
          </a:p>
        </p:txBody>
      </p:sp>
    </p:spTree>
    <p:extLst>
      <p:ext uri="{BB962C8B-B14F-4D97-AF65-F5344CB8AC3E}">
        <p14:creationId xmlns:p14="http://schemas.microsoft.com/office/powerpoint/2010/main" val="3227312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atin typeface="Arial" panose="020B0604020202020204" pitchFamily="34" charset="0"/>
                <a:cs typeface="Arial" panose="020B0604020202020204" pitchFamily="34" charset="0"/>
              </a:rPr>
              <a:t>Two Types of IP Tunneling</a:t>
            </a:r>
          </a:p>
        </p:txBody>
      </p:sp>
      <p:sp>
        <p:nvSpPr>
          <p:cNvPr id="3" name="Content Placeholder 2"/>
          <p:cNvSpPr>
            <a:spLocks noGrp="1"/>
          </p:cNvSpPr>
          <p:nvPr>
            <p:ph idx="1"/>
          </p:nvPr>
        </p:nvSpPr>
        <p:spPr/>
        <p:txBody>
          <a:bodyPr>
            <a:normAutofit fontScale="92500" lnSpcReduction="10000"/>
          </a:bodyPr>
          <a:lstStyle/>
          <a:p>
            <a:r>
              <a:rPr lang="en-US" sz="2000" dirty="0" err="1">
                <a:latin typeface="Arial" panose="020B0604020202020204" pitchFamily="34" charset="0"/>
                <a:cs typeface="Arial" panose="020B0604020202020204" pitchFamily="34" charset="0"/>
              </a:rPr>
              <a:t>IPSec</a:t>
            </a:r>
            <a:r>
              <a:rPr lang="en-US" sz="2000" dirty="0">
                <a:latin typeface="Arial" panose="020B0604020202020204" pitchFamily="34" charset="0"/>
                <a:cs typeface="Arial" panose="020B0604020202020204" pitchFamily="34" charset="0"/>
              </a:rPr>
              <a:t> Tunneling: </a:t>
            </a:r>
          </a:p>
          <a:p>
            <a:pPr lvl="1"/>
            <a:r>
              <a:rPr lang="en-US" sz="1800" dirty="0">
                <a:latin typeface="Arial" panose="020B0604020202020204" pitchFamily="34" charset="0"/>
                <a:cs typeface="Arial" panose="020B0604020202020204" pitchFamily="34" charset="0"/>
              </a:rPr>
              <a:t>Utilizes the Internet Protocol Security protocol</a:t>
            </a:r>
          </a:p>
          <a:p>
            <a:pPr lvl="1"/>
            <a:r>
              <a:rPr lang="en-US" sz="1800" dirty="0" err="1">
                <a:latin typeface="Arial" panose="020B0604020202020204" pitchFamily="34" charset="0"/>
                <a:cs typeface="Arial" panose="020B0604020202020204" pitchFamily="34" charset="0"/>
              </a:rPr>
              <a:t>IPSec</a:t>
            </a:r>
            <a:r>
              <a:rPr lang="en-US" sz="1800" dirty="0">
                <a:latin typeface="Arial" panose="020B0604020202020204" pitchFamily="34" charset="0"/>
                <a:cs typeface="Arial" panose="020B0604020202020204" pitchFamily="34" charset="0"/>
              </a:rPr>
              <a:t> has a mode called Tunneling mode, where the original IP packet is encapsulated and placed into a new IP packet</a:t>
            </a:r>
          </a:p>
          <a:p>
            <a:r>
              <a:rPr lang="en-US" sz="2000" dirty="0">
                <a:latin typeface="Arial" panose="020B0604020202020204" pitchFamily="34" charset="0"/>
                <a:cs typeface="Arial" panose="020B0604020202020204" pitchFamily="34" charset="0"/>
              </a:rPr>
              <a:t>TLS/SSL Tunneling:</a:t>
            </a:r>
          </a:p>
          <a:p>
            <a:pPr lvl="1"/>
            <a:r>
              <a:rPr lang="en-US" sz="1800" dirty="0">
                <a:latin typeface="Arial" panose="020B0604020202020204" pitchFamily="34" charset="0"/>
                <a:cs typeface="Arial" panose="020B0604020202020204" pitchFamily="34" charset="0"/>
              </a:rPr>
              <a:t>Tunneling done outside the kernel, at the application level</a:t>
            </a:r>
          </a:p>
          <a:p>
            <a:pPr lvl="1"/>
            <a:r>
              <a:rPr lang="en-US" sz="1800" dirty="0">
                <a:latin typeface="Arial" panose="020B0604020202020204" pitchFamily="34" charset="0"/>
                <a:cs typeface="Arial" panose="020B0604020202020204" pitchFamily="34" charset="0"/>
              </a:rPr>
              <a:t>Idea is to put each VPN-bound IP packet inside a TCP or UDP packet as </a:t>
            </a:r>
            <a:r>
              <a:rPr lang="en-US" sz="1800">
                <a:latin typeface="Arial" panose="020B0604020202020204" pitchFamily="34" charset="0"/>
                <a:cs typeface="Arial" panose="020B0604020202020204" pitchFamily="34" charset="0"/>
              </a:rPr>
              <a:t>a payload</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The other end of the tunnel will extract the IP packet from the TCP/UDP payload</a:t>
            </a:r>
          </a:p>
          <a:p>
            <a:pPr lvl="1"/>
            <a:r>
              <a:rPr lang="en-US" sz="1800" dirty="0">
                <a:latin typeface="Arial" panose="020B0604020202020204" pitchFamily="34" charset="0"/>
                <a:cs typeface="Arial" panose="020B0604020202020204" pitchFamily="34" charset="0"/>
              </a:rPr>
              <a:t>To secure the packets, both ends will use TLS/SSL protocol on top of TCP/UDP</a:t>
            </a:r>
          </a:p>
        </p:txBody>
      </p:sp>
    </p:spTree>
    <p:extLst>
      <p:ext uri="{BB962C8B-B14F-4D97-AF65-F5344CB8AC3E}">
        <p14:creationId xmlns:p14="http://schemas.microsoft.com/office/powerpoint/2010/main" val="182714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61950"/>
            <a:ext cx="6172200" cy="533400"/>
          </a:xfrm>
        </p:spPr>
        <p:txBody>
          <a:bodyPr>
            <a:noAutofit/>
          </a:bodyPr>
          <a:lstStyle/>
          <a:p>
            <a:pPr algn="l"/>
            <a:r>
              <a:rPr lang="en-US" sz="3200" dirty="0">
                <a:latin typeface="Arial" panose="020B0604020202020204" pitchFamily="34" charset="0"/>
                <a:cs typeface="Arial" panose="020B0604020202020204" pitchFamily="34" charset="0"/>
              </a:rPr>
              <a:t>Two Types of IP Tunneling</a:t>
            </a:r>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123950"/>
            <a:ext cx="5975999" cy="1828800"/>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3028950"/>
            <a:ext cx="5975999" cy="1755087"/>
          </a:xfrm>
          <a:prstGeom prst="rect">
            <a:avLst/>
          </a:prstGeom>
        </p:spPr>
      </p:pic>
      <p:sp>
        <p:nvSpPr>
          <p:cNvPr id="8" name="TextBox 7"/>
          <p:cNvSpPr txBox="1"/>
          <p:nvPr/>
        </p:nvSpPr>
        <p:spPr>
          <a:xfrm>
            <a:off x="609600" y="1826810"/>
            <a:ext cx="1864678" cy="369332"/>
          </a:xfrm>
          <a:prstGeom prst="rect">
            <a:avLst/>
          </a:prstGeom>
          <a:noFill/>
        </p:spPr>
        <p:txBody>
          <a:bodyPr wrap="none" rtlCol="0">
            <a:spAutoFit/>
          </a:bodyPr>
          <a:lstStyle/>
          <a:p>
            <a:r>
              <a:rPr lang="en-US" sz="1800" dirty="0" err="1">
                <a:latin typeface="Arial" panose="020B0604020202020204" pitchFamily="34" charset="0"/>
                <a:cs typeface="Arial" panose="020B0604020202020204" pitchFamily="34" charset="0"/>
              </a:rPr>
              <a:t>IPSec</a:t>
            </a:r>
            <a:r>
              <a:rPr lang="en-US" sz="1800" dirty="0">
                <a:latin typeface="Arial" panose="020B0604020202020204" pitchFamily="34" charset="0"/>
                <a:cs typeface="Arial" panose="020B0604020202020204" pitchFamily="34" charset="0"/>
              </a:rPr>
              <a:t> Tunneling</a:t>
            </a:r>
          </a:p>
        </p:txBody>
      </p:sp>
      <p:sp>
        <p:nvSpPr>
          <p:cNvPr id="9" name="TextBox 8"/>
          <p:cNvSpPr txBox="1"/>
          <p:nvPr/>
        </p:nvSpPr>
        <p:spPr>
          <a:xfrm>
            <a:off x="389989" y="3638550"/>
            <a:ext cx="1867947" cy="1200329"/>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TLS/SSL Tunneling</a:t>
            </a:r>
          </a:p>
          <a:p>
            <a:r>
              <a:rPr lang="en-US" sz="1800" dirty="0">
                <a:latin typeface="Arial" panose="020B0604020202020204" pitchFamily="34" charset="0"/>
                <a:cs typeface="Arial" panose="020B0604020202020204" pitchFamily="34" charset="0"/>
              </a:rPr>
              <a:t>(</a:t>
            </a:r>
            <a:r>
              <a:rPr lang="en-US" sz="1800" b="1" dirty="0">
                <a:latin typeface="Arial" panose="020B0604020202020204" pitchFamily="34" charset="0"/>
                <a:cs typeface="Arial" panose="020B0604020202020204" pitchFamily="34" charset="0"/>
              </a:rPr>
              <a:t>we will focus on this type</a:t>
            </a:r>
            <a:r>
              <a:rPr lang="en-US" sz="1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93852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4397</TotalTime>
  <Words>1785</Words>
  <Application>Microsoft Office PowerPoint</Application>
  <PresentationFormat>On-screen Show (16:9)</PresentationFormat>
  <Paragraphs>241</Paragraphs>
  <Slides>62</Slides>
  <Notes>18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62</vt:i4>
      </vt:variant>
    </vt:vector>
  </HeadingPairs>
  <TitlesOfParts>
    <vt:vector size="67" baseType="lpstr">
      <vt:lpstr>Arial</vt:lpstr>
      <vt:lpstr>Calibri</vt:lpstr>
      <vt:lpstr>Consolas</vt:lpstr>
      <vt:lpstr>Office Theme</vt:lpstr>
      <vt:lpstr>1_Office Theme</vt:lpstr>
      <vt:lpstr>Virtual Private Network</vt:lpstr>
      <vt:lpstr>Outline</vt:lpstr>
      <vt:lpstr>Introduction</vt:lpstr>
      <vt:lpstr>Motivation: Why VPN?</vt:lpstr>
      <vt:lpstr>Virtual Private Network</vt:lpstr>
      <vt:lpstr>A Typical Setup</vt:lpstr>
      <vt:lpstr>IP Tunneling</vt:lpstr>
      <vt:lpstr>Two Types of IP Tunneling</vt:lpstr>
      <vt:lpstr>Two Types of IP Tunneling</vt:lpstr>
      <vt:lpstr>An Overview of How TLS/SSL VPN Works</vt:lpstr>
      <vt:lpstr>Physical and Virtual NIC</vt:lpstr>
      <vt:lpstr>TUN/TAP Interface</vt:lpstr>
      <vt:lpstr>TUN/TAP Interface</vt:lpstr>
      <vt:lpstr>Python OS Module</vt:lpstr>
      <vt:lpstr>os.read() and os.write()</vt:lpstr>
      <vt:lpstr>Creating TUN Interface in Python</vt:lpstr>
      <vt:lpstr>Configure TUN Interface (1)</vt:lpstr>
      <vt:lpstr>Configure TUN Interface (2)</vt:lpstr>
      <vt:lpstr>Configure the TUN Interface – Another Way</vt:lpstr>
      <vt:lpstr>Add the Configuration to Python Code</vt:lpstr>
      <vt:lpstr>Reading From the TUN Interface</vt:lpstr>
      <vt:lpstr>Writing to the TUN Interface (1)</vt:lpstr>
      <vt:lpstr>Writing to the TUN Interface (2)</vt:lpstr>
      <vt:lpstr>Creating IP Tunnel</vt:lpstr>
      <vt:lpstr>Network Configuration</vt:lpstr>
      <vt:lpstr>Client: Put IP Packet Inside Tunnel</vt:lpstr>
      <vt:lpstr>Set UP the Routing</vt:lpstr>
      <vt:lpstr>Route to TUN Interface</vt:lpstr>
      <vt:lpstr>Establish a Transport-Layer Tunnel</vt:lpstr>
      <vt:lpstr>How to Send/Receive Packets via Tunnel</vt:lpstr>
      <vt:lpstr>Client Code</vt:lpstr>
      <vt:lpstr>VPN Server Code</vt:lpstr>
      <vt:lpstr>Server: Forward IP Packet</vt:lpstr>
      <vt:lpstr>Testing </vt:lpstr>
      <vt:lpstr>Returning From Private Network</vt:lpstr>
      <vt:lpstr>Routing Back to VPN Server</vt:lpstr>
      <vt:lpstr>Tunneling Packet To Client</vt:lpstr>
      <vt:lpstr>Monitoring Both Interfaces</vt:lpstr>
      <vt:lpstr>Monitoring Multiple Interfaces</vt:lpstr>
      <vt:lpstr>Complete the Tunnel</vt:lpstr>
      <vt:lpstr>Network Traffic: From VPN Client</vt:lpstr>
      <vt:lpstr>Network To Network</vt:lpstr>
      <vt:lpstr>Routing Tables</vt:lpstr>
      <vt:lpstr> Set Up Routing on VPN Client and Server</vt:lpstr>
      <vt:lpstr>Layer 2 VPN</vt:lpstr>
      <vt:lpstr>Layer 2 versus Layer 3 VPN</vt:lpstr>
      <vt:lpstr>Create TAP Interface</vt:lpstr>
      <vt:lpstr>Set Up the TAP Interface</vt:lpstr>
      <vt:lpstr>Test the TAP Interface</vt:lpstr>
      <vt:lpstr>Spoof an ARP Reply via TAP Interface</vt:lpstr>
      <vt:lpstr>Test the TAP Interface</vt:lpstr>
      <vt:lpstr>Bridging TAP and Ethernet Interfaces</vt:lpstr>
      <vt:lpstr>List the Bridge and Interfaces</vt:lpstr>
      <vt:lpstr>Bridges Created In the Lab Environment</vt:lpstr>
      <vt:lpstr>Bridging Two Networks: Setup</vt:lpstr>
      <vt:lpstr>TAP Client/Server Program</vt:lpstr>
      <vt:lpstr>Testing the Layer 2 Tunnel</vt:lpstr>
      <vt:lpstr>A Case Study</vt:lpstr>
      <vt:lpstr>Checking Routing Table</vt:lpstr>
      <vt:lpstr>IP Addresses After Running VPN</vt:lpstr>
      <vt:lpstr>Routing Table After Running VPN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Xiaodong Yue</cp:lastModifiedBy>
  <cp:revision>702</cp:revision>
  <dcterms:created xsi:type="dcterms:W3CDTF">2017-11-24T17:20:16Z</dcterms:created>
  <dcterms:modified xsi:type="dcterms:W3CDTF">2023-04-04T14:51:19Z</dcterms:modified>
</cp:coreProperties>
</file>