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8"/>
  </p:notesMasterIdLst>
  <p:sldIdLst>
    <p:sldId id="256" r:id="rId3"/>
    <p:sldId id="459" r:id="rId4"/>
    <p:sldId id="440" r:id="rId5"/>
    <p:sldId id="472" r:id="rId6"/>
    <p:sldId id="478" r:id="rId7"/>
    <p:sldId id="479" r:id="rId8"/>
    <p:sldId id="480" r:id="rId9"/>
    <p:sldId id="473" r:id="rId10"/>
    <p:sldId id="465" r:id="rId11"/>
    <p:sldId id="442" r:id="rId12"/>
    <p:sldId id="460" r:id="rId13"/>
    <p:sldId id="467" r:id="rId14"/>
    <p:sldId id="468" r:id="rId15"/>
    <p:sldId id="482" r:id="rId16"/>
    <p:sldId id="481" r:id="rId17"/>
    <p:sldId id="302" r:id="rId18"/>
    <p:sldId id="383" r:id="rId19"/>
    <p:sldId id="262" r:id="rId20"/>
    <p:sldId id="462" r:id="rId21"/>
    <p:sldId id="443" r:id="rId22"/>
    <p:sldId id="463" r:id="rId23"/>
    <p:sldId id="492" r:id="rId24"/>
    <p:sldId id="476" r:id="rId25"/>
    <p:sldId id="475" r:id="rId26"/>
    <p:sldId id="386" r:id="rId27"/>
    <p:sldId id="474" r:id="rId28"/>
    <p:sldId id="416" r:id="rId29"/>
    <p:sldId id="447" r:id="rId30"/>
    <p:sldId id="457" r:id="rId31"/>
    <p:sldId id="458" r:id="rId32"/>
    <p:sldId id="483" r:id="rId33"/>
    <p:sldId id="484" r:id="rId34"/>
    <p:sldId id="485" r:id="rId35"/>
    <p:sldId id="486" r:id="rId36"/>
    <p:sldId id="493" r:id="rId37"/>
    <p:sldId id="437" r:id="rId38"/>
    <p:sldId id="487" r:id="rId39"/>
    <p:sldId id="488" r:id="rId40"/>
    <p:sldId id="422" r:id="rId41"/>
    <p:sldId id="489" r:id="rId42"/>
    <p:sldId id="490" r:id="rId43"/>
    <p:sldId id="429" r:id="rId44"/>
    <p:sldId id="491" r:id="rId45"/>
    <p:sldId id="439" r:id="rId46"/>
    <p:sldId id="43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83794" autoAdjust="0"/>
  </p:normalViewPr>
  <p:slideViewPr>
    <p:cSldViewPr>
      <p:cViewPr varScale="1">
        <p:scale>
          <a:sx n="62" d="100"/>
          <a:sy n="62" d="100"/>
        </p:scale>
        <p:origin x="81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BA7BE-423F-45DD-9922-73D79C730F7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B53B7-307D-4EBF-AD19-37FF267B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6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11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layer stacking in Scapy: </a:t>
            </a:r>
            <a:r>
              <a:rPr lang="en-US" dirty="0" err="1"/>
              <a:t>ip</a:t>
            </a:r>
            <a:r>
              <a:rPr lang="en-US" dirty="0"/>
              <a:t>/</a:t>
            </a:r>
            <a:r>
              <a:rPr lang="en-US" dirty="0" err="1"/>
              <a:t>icmp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9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Sendto</a:t>
            </a:r>
            <a:r>
              <a:rPr lang="en-US" dirty="0"/>
              <a:t>()</a:t>
            </a:r>
            <a:r>
              <a:rPr lang="en-US" baseline="0" dirty="0"/>
              <a:t> sends out individual packet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3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1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 copying into the kernel buffer, the card interrupts the CPU informing it about the availability of a new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5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should be noted that elevated or root privileges are required to put a NIC card in promiscuous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4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4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Recvfrom</a:t>
            </a:r>
            <a:r>
              <a:rPr lang="en-US" dirty="0"/>
              <a:t>()</a:t>
            </a:r>
            <a:r>
              <a:rPr lang="en-US" baseline="0" dirty="0"/>
              <a:t> receives individual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9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conn.recv</a:t>
            </a:r>
            <a:r>
              <a:rPr lang="en-US" dirty="0"/>
              <a:t>() returns an empty bytes object, </a:t>
            </a:r>
            <a:r>
              <a:rPr lang="en-US"/>
              <a:t>b'', that </a:t>
            </a:r>
            <a:r>
              <a:rPr lang="en-US" dirty="0"/>
              <a:t>signals that the client closed the connection and the loop is terminated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6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0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2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9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6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E7A8-C1C6-446B-8B86-C9E3524AB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3EF74-424A-432A-B4D1-96F793AD4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108D-D6F4-48C0-B7FF-F113BB5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83FD4-D4E8-4D83-A0C3-6A9D0BDF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C5BC-A918-4319-8861-A354FA15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3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2D9F-174A-47DC-BB3F-D6389B69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7189-3D08-4160-B072-B5A41B63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22788-81D9-4A1B-9B5E-681860A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042D-3726-443D-906D-2CCBDEDB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23C0-0FE8-4E2F-8716-C58184B8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51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5379-4C97-4589-8E5B-C924CA4E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AEDA2-C1D1-4C51-9618-7B4C1608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483A-80C5-4080-BD15-208AAFDF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31B75-7C11-40A6-9377-0A2AD2F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53CC-A718-49FA-A98B-69303206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0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58DB-B5A5-4AB6-B554-654B365E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9DBA-3421-4594-9728-4DB0A9BEF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D180B-77CE-4A0F-9461-23865D953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EB187-607C-46C2-B6C2-B7B3D6A8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F48FA-29E4-4A95-8651-8921E344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0D84-DDCB-4DF9-8BBF-35084D74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53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237A-F6F6-40A7-A1B7-783D3E94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CBDCB-9C52-4935-A4E0-0A5332534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40A6B-D3C2-4127-9E4C-3C1E73F87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704B6-8333-469C-9D7A-F45966ABA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33F35-E763-4C3C-B631-85579B9BF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8F55D-FB50-4D2D-B050-D48E70E0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67C13-7463-4B0E-9D61-D91D6A01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3044D-314E-4936-AF56-86AB2CEB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58AA-9F0B-4300-8026-CD36D937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00B38-1C64-4C0D-BA61-913C55A6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A7C7D-7F8F-44C6-A314-26C92798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37000-E687-4998-AD85-915D3427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45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3E121-E708-4762-854B-6CE3CCF8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602B8-A314-4E9E-9306-BE4EBCE4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9396C-9BEB-48EB-8B07-92CAB5E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5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302E-1FB6-43BA-9CD0-F6913BA5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68A9-376E-43AE-B2C5-60E0BFC8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B44ED-E5F1-411B-A86E-A38BB298E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50AB-162A-42DF-82B0-158D1958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3CC58-293A-47BF-B413-ACD4495E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04783-0975-4922-8836-2EADF829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5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9234-A1C4-409A-8223-E6A9AF8D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5D431-06F1-4D69-847C-49463473B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DC826-3EC4-4CBB-B545-A78FAAFBF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E660E-88F9-403C-B64B-4F6217E0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04DDC-C02B-40AA-98A7-5E471739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08AAE-43CB-444A-B14C-8BFEE6BB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68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FB3B-2D69-4F72-95EF-F2D7A53F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F1DA5-E59D-4BBB-B2DE-93E08C5C0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ED658-33FC-4EB5-9135-6E8CA6DE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A106-C63D-4644-82F7-0E99FB90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AF4A-981E-4C2A-B658-C0902B75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78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C12A1-7E80-4C5A-AC66-4D29B3CE9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6F6ED-FFAB-43D4-BB01-C468B5CF1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EE472-18C5-4611-A289-CBB3445F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70BE-C8F0-4E11-8ADE-EE171DB1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96E7-A900-44DA-8C35-35870B96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7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9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4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8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5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5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4CE07-DAEF-4CE6-A6A4-74F60FC111F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AD48F-17BE-4DDE-8FBE-21F92BFC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01F6F-A132-4CF2-93E4-1B13C38D1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754D-E828-48E7-8DEF-FE7892358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139F-4758-4742-A141-DA56C55AD0AB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18EAB-494D-4557-AEA1-909273929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3F186-9431-4727-A5BB-DAC4962BE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9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9296400" cy="147002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Packet Sniffing and Spoofing</a:t>
            </a:r>
          </a:p>
        </p:txBody>
      </p:sp>
    </p:spTree>
    <p:extLst>
      <p:ext uri="{BB962C8B-B14F-4D97-AF65-F5344CB8AC3E}">
        <p14:creationId xmlns:p14="http://schemas.microsoft.com/office/powerpoint/2010/main" val="344085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9D50-2288-4673-89AD-12712A2C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Sending TCP Packet Using Python</a:t>
            </a:r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0FA3BBAB-DD8C-453F-98A3-663414E0B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90688"/>
            <a:ext cx="4689280" cy="2043112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019C908-55EF-4E40-A9B2-594722C1E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75" y="3962400"/>
            <a:ext cx="405516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4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 to a remote socket at address. The client and server will complete the TCP three-way handshake to establish the connection</a:t>
            </a:r>
          </a:p>
          <a:p>
            <a:pPr lvl="1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socket.connect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(address)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data to the socket. Returns the number of bytes sent.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send()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can only be used with a connected socket</a:t>
            </a:r>
          </a:p>
          <a:p>
            <a:pPr lvl="1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socket.send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(bytes)</a:t>
            </a:r>
          </a:p>
          <a:p>
            <a:pPr lvl="1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number of bytes sent by the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send()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may be less than the size of the data passed in. Unlike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send()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sendall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continues to send data from bytes until either all data has been sent or an error occurs. None is returned on success</a:t>
            </a:r>
          </a:p>
        </p:txBody>
      </p:sp>
    </p:spTree>
    <p:extLst>
      <p:ext uri="{BB962C8B-B14F-4D97-AF65-F5344CB8AC3E}">
        <p14:creationId xmlns:p14="http://schemas.microsoft.com/office/powerpoint/2010/main" val="285166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Netcat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7898"/>
            <a:ext cx="1112520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Swiss army knife of TCP/IP connections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Netcat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takes Standard Input and sends it across the network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Receives data from the network and puts it on Standard Output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Messages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Netcat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itself goes to Standard Error which is displayed on the Standard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C21E-C2B4-4A37-A408-5593B962DC5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35440" y="4417228"/>
            <a:ext cx="2387293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/>
              <a:t>Netcat</a:t>
            </a:r>
            <a:endParaRPr lang="en-US" sz="6000" b="1" dirty="0"/>
          </a:p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722732" y="4572000"/>
            <a:ext cx="1102220" cy="367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226597" y="5144814"/>
            <a:ext cx="1108842" cy="3738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6532730" y="4948114"/>
            <a:ext cx="1379483" cy="768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3145960" y="4369943"/>
            <a:ext cx="1379483" cy="768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334645" y="5715715"/>
            <a:ext cx="388883" cy="613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60632" y="4430374"/>
            <a:ext cx="1303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3168" y="5063559"/>
            <a:ext cx="1558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4952" y="4492498"/>
            <a:ext cx="2392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Send packets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7454" y="5070132"/>
            <a:ext cx="2976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Receive Packets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41175" y="6268221"/>
            <a:ext cx="231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Err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02317" y="5789393"/>
            <a:ext cx="1671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7470" y="5791201"/>
            <a:ext cx="1874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Network</a:t>
            </a:r>
          </a:p>
        </p:txBody>
      </p:sp>
    </p:spTree>
    <p:extLst>
      <p:ext uri="{BB962C8B-B14F-4D97-AF65-F5344CB8AC3E}">
        <p14:creationId xmlns:p14="http://schemas.microsoft.com/office/powerpoint/2010/main" val="249845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Netcat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Usage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7745"/>
            <a:ext cx="10287000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Clients initiate connections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nv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targetIP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] [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remote_port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(s)]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Listeners wait for connections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lvp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local_port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C21E-C2B4-4A37-A408-5593B962DC58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34019" y="4380931"/>
            <a:ext cx="18833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Netcat</a:t>
            </a:r>
            <a:r>
              <a:rPr lang="en-US" dirty="0"/>
              <a:t> (client mode initiates a connection)</a:t>
            </a:r>
          </a:p>
        </p:txBody>
      </p:sp>
      <p:sp>
        <p:nvSpPr>
          <p:cNvPr id="8" name="Down Arrow 7"/>
          <p:cNvSpPr/>
          <p:nvPr/>
        </p:nvSpPr>
        <p:spPr>
          <a:xfrm>
            <a:off x="3520966" y="3883573"/>
            <a:ext cx="99848" cy="497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3520966" y="5304262"/>
            <a:ext cx="99848" cy="497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517410" y="4790024"/>
            <a:ext cx="727253" cy="10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07747" y="4294538"/>
            <a:ext cx="18833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Netcat</a:t>
            </a:r>
            <a:r>
              <a:rPr lang="en-US" dirty="0"/>
              <a:t> (listen mode waits for a connection)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8910802" y="3793635"/>
            <a:ext cx="99848" cy="497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8949441" y="5217869"/>
            <a:ext cx="99848" cy="497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280494" y="4768831"/>
            <a:ext cx="727253" cy="10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13224" y="3548244"/>
            <a:ext cx="94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</a:t>
            </a:r>
            <a:r>
              <a:rPr lang="en-US" dirty="0"/>
              <a:t> 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78645" y="3463464"/>
            <a:ext cx="94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</a:t>
            </a:r>
            <a:r>
              <a:rPr lang="en-US" dirty="0"/>
              <a:t> 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16317" y="5801620"/>
            <a:ext cx="12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</a:t>
            </a:r>
            <a:r>
              <a:rPr lang="en-US" dirty="0"/>
              <a:t> 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34400" y="5724413"/>
            <a:ext cx="12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</a:t>
            </a:r>
            <a:r>
              <a:rPr lang="en-US" dirty="0"/>
              <a:t> Out</a:t>
            </a:r>
          </a:p>
        </p:txBody>
      </p:sp>
      <p:sp>
        <p:nvSpPr>
          <p:cNvPr id="36" name="Cloud 35"/>
          <p:cNvSpPr/>
          <p:nvPr/>
        </p:nvSpPr>
        <p:spPr>
          <a:xfrm>
            <a:off x="5369689" y="4363282"/>
            <a:ext cx="1830879" cy="102138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584265" y="4637423"/>
            <a:ext cx="2109363" cy="36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Network</a:t>
            </a:r>
          </a:p>
        </p:txBody>
      </p:sp>
    </p:spTree>
    <p:extLst>
      <p:ext uri="{BB962C8B-B14F-4D97-AF65-F5344CB8AC3E}">
        <p14:creationId xmlns:p14="http://schemas.microsoft.com/office/powerpoint/2010/main" val="240356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142B-4B04-BBA4-A8A2-DD2827C1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Sending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A564-EDB1-FE4A-BE8E-A4C4DF5D5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1097280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netcat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Bash: /dev/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/dev/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pseudo device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Others: telnet, ping,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9C40D-F26C-C1BC-02CA-69891E019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8400"/>
            <a:ext cx="7306695" cy="66684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CF4545D-9735-3016-ACCA-C98C79C31EDE}"/>
              </a:ext>
            </a:extLst>
          </p:cNvPr>
          <p:cNvGrpSpPr/>
          <p:nvPr/>
        </p:nvGrpSpPr>
        <p:grpSpPr>
          <a:xfrm>
            <a:off x="990600" y="3946213"/>
            <a:ext cx="5925378" cy="600159"/>
            <a:chOff x="3133310" y="4467194"/>
            <a:chExt cx="5925378" cy="6001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19CEEC8-BBF1-3914-47CF-57952ED7A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311" y="4762510"/>
              <a:ext cx="5925377" cy="30484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72BE205-FBD4-DDF5-2FA3-DB050C942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310" y="4467194"/>
              <a:ext cx="5925377" cy="295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75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2A0C-3AA3-F5D3-45E4-00F5F661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Packets Are Received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49C798C-63BC-783F-C471-0A65E078C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17638"/>
            <a:ext cx="6601746" cy="4391638"/>
          </a:xfrm>
        </p:spPr>
      </p:pic>
    </p:spTree>
    <p:extLst>
      <p:ext uri="{BB962C8B-B14F-4D97-AF65-F5344CB8AC3E}">
        <p14:creationId xmlns:p14="http://schemas.microsoft.com/office/powerpoint/2010/main" val="118107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9601200" cy="10668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Packets Are Received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600200"/>
            <a:ext cx="11125200" cy="37338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NIC (Network Interface Card)  is a physical or logical link between a machine and a network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Each NIC has a MAC address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Every NIC on the network will hear all the frames on the wire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NIC checks the destination address for every packet, if the address matches the cards MAC address, it is further copied into a buffer in the kernel</a:t>
            </a:r>
          </a:p>
        </p:txBody>
      </p:sp>
    </p:spTree>
    <p:extLst>
      <p:ext uri="{BB962C8B-B14F-4D97-AF65-F5344CB8AC3E}">
        <p14:creationId xmlns:p14="http://schemas.microsoft.com/office/powerpoint/2010/main" val="54813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338148" cy="11430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Promiscuous Mode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267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frames that are not destined to a given NIC are discarded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operating in promiscuous mode, NIC passes every frame received from the network to the kernel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a sniffer program is registered with the kernel, it will be able to see all the packets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Wi-Fi, it is called Monitor Mode</a:t>
            </a:r>
          </a:p>
          <a:p>
            <a:pPr marL="0" indent="0">
              <a:buNone/>
            </a:pP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339847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Receiving UDP Packet Using Python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75" y="1596235"/>
            <a:ext cx="6772325" cy="28718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75" y="4734861"/>
            <a:ext cx="3914804" cy="113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61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Bind the socket to address. If you pass an empty string for the hostname or IP address, the server will accept connections on all available IPv4 interfaces (equivalent to ‘0.0.0.0’)</a:t>
            </a:r>
          </a:p>
          <a:p>
            <a:pPr lvl="1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socket.bind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(address)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Receive data from the socket. The return value is a pair (bytes, address) where bytes is a bytes object representing the data received and address is the address of the socket sending the data.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recvfrom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receives individual packet. 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bufsize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argument of 1024 used above is the maximum amount of data to be received at once. It doesn’t mean that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recvfrom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will return 1024 bytes</a:t>
            </a:r>
          </a:p>
          <a:p>
            <a:pPr lvl="1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socket.recvfrom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bufsize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48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Packets are Constructed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905000"/>
            <a:ext cx="53189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17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869C-A8FC-4A55-A4CE-C338BF67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Receiving TCP Packet Using Python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4299AC-30FD-4CA0-8A27-576AE70E9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4214843" cy="2967059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99191DE-B95A-4A26-A644-33BEBAB26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4852288"/>
            <a:ext cx="3439695" cy="101511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B084E8-92A4-4E6C-A433-629F5059F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824655"/>
            <a:ext cx="3439695" cy="106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79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5981"/>
            <a:ext cx="10515600" cy="5257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a server to accept connections. The backlog specifies the number of unaccepted connections that the system will allow before refusing new connections. In Linux, the maximum values can be found via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/sys/net/core/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somaxconn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socket.listen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([backlog])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accept()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blocks execution and waits for an incoming connection. The return value is a pair (conn, address) where conn is a new socket object usable to send and receive data on the connection, and address is the client address bound to the socket on the other end of the connection</a:t>
            </a:r>
          </a:p>
          <a:p>
            <a:pPr lvl="1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socket.accept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Receive data from the socket. The return value is a bytes object representing the data received (no client address)</a:t>
            </a:r>
          </a:p>
          <a:p>
            <a:pPr lvl="1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socket.recv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bufsize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0778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Blocking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socket function or method that temporarily suspends your application is a blocking call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accept()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connect()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send()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block, meaning they don’t return immediately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Blocking calls have to wait on system calls (I/O) to complete before they can return a value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caller, are blocked until they’re done or a timeout or other error occurs</a:t>
            </a:r>
          </a:p>
        </p:txBody>
      </p:sp>
    </p:spTree>
    <p:extLst>
      <p:ext uri="{BB962C8B-B14F-4D97-AF65-F5344CB8AC3E}">
        <p14:creationId xmlns:p14="http://schemas.microsoft.com/office/powerpoint/2010/main" val="178737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897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Running the TCP sever several times with too small delay between executions, could lead to this error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because the previous execution has left the socket in a TIME_WAIT state, and can’t be immediately reused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a socket flag to set, in order to prevent this,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socket.SO_REUSEADDR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SO_REUSEADDR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flag tells the kernel to reuse a local socket in TIME_WAIT state, without waiting for its natural timeout to expire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743200"/>
            <a:ext cx="700087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43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 Threading TCP Server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4000"/>
            <a:ext cx="5867400" cy="5266523"/>
          </a:xfrm>
        </p:spPr>
      </p:pic>
    </p:spTree>
    <p:extLst>
      <p:ext uri="{BB962C8B-B14F-4D97-AF65-F5344CB8AC3E}">
        <p14:creationId xmlns:p14="http://schemas.microsoft.com/office/powerpoint/2010/main" val="687965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71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Sniffing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515600" cy="4648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Packet sniffing describes the process of capturing live data as they flow across a network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to get a copy of a packet? – use raw socket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733800"/>
            <a:ext cx="4914936" cy="246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60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7E3A-6E7D-411B-AED2-2920CF56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sockets are used to receive or send raw packets at the link layer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packet_socket = socket(AF_PACKET, int socket_type, int protocol);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socket_type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SOCK_RAW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raw packets including the link-level header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protocol is set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htons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ETH_P_ALL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then all protocols are received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incoming packets of that protocol type will be passed to the packet socket before they are passed to the protocols stack implemented in the kernel</a:t>
            </a:r>
          </a:p>
        </p:txBody>
      </p:sp>
    </p:spTree>
    <p:extLst>
      <p:ext uri="{BB962C8B-B14F-4D97-AF65-F5344CB8AC3E}">
        <p14:creationId xmlns:p14="http://schemas.microsoft.com/office/powerpoint/2010/main" val="2933941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Flow With/Without Filters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44A9B-305D-47D4-974D-F641CEDA53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6" t="28666" r="7500" b="8667"/>
          <a:stretch/>
        </p:blipFill>
        <p:spPr>
          <a:xfrm>
            <a:off x="2209800" y="2209800"/>
            <a:ext cx="8077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89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Pcap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Packet Capture library provides a high level interface to packet capture systems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Linux: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libpcap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WinPcap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Adopted by many tools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Wireshark,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snort,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49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Useful Packet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767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Protocol primitive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ether,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ip6,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icmp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Type primitive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 [host]: only give me packets to or from that host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 [network]: give me packets for that given network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port_number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]: only packets for that port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portrange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[start – end]: only packets in that range of ports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Direction primitive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“and” or “or” to combine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“not” to negate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0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ABE6-2D44-42D2-AEBE-F3F4C348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Socket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31D0-C6E8-427C-AAB8-BBA201D52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5299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Sockets allow communication between two different processes on the same or different machines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Stream Sockets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Delivery in a networked environment is guaranteed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Datagram Sockets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Delivery in a networked environment is not guaranteed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Raw Sockets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Provides users access to the underlying communication protocols. A raw socket receives or sends the raw datagram not including link layer headers</a:t>
            </a:r>
          </a:p>
        </p:txBody>
      </p:sp>
    </p:spTree>
    <p:extLst>
      <p:ext uri="{BB962C8B-B14F-4D97-AF65-F5344CB8AC3E}">
        <p14:creationId xmlns:p14="http://schemas.microsoft.com/office/powerpoint/2010/main" val="2546204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5299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all TCP port 443 packets going to or from host 192.168.1.81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port 443 and host 192.168.1.81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all UDP packets from 192.168.1.81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host 192.168.1.81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all packets to or from 192.168.1.0/24 subnet and not display ARP packets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 192.168.1.0/24 and not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49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6FAA-0A85-8E18-065B-E4251326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Sniffing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23E5-82BA-98DE-BFC7-F6ED1F3E9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 line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choice for containers (in the lab setup)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Wireshark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choices for the environment supporting GUI (not containers)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your own sniffing tools</a:t>
            </a:r>
          </a:p>
        </p:txBody>
      </p:sp>
    </p:spTree>
    <p:extLst>
      <p:ext uri="{BB962C8B-B14F-4D97-AF65-F5344CB8AC3E}">
        <p14:creationId xmlns:p14="http://schemas.microsoft.com/office/powerpoint/2010/main" val="1169238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DB56-58F0-3E45-7906-093DA7EF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Tcpdump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24A22-3E80-25BF-C234-3B02176D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tcpdump -n -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eth0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do not resolve the IP address to host name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sniffing on this interface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tcpdump -n -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eth0 -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vvv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port 179”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vvv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asks the program to produce more verbose output.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tcpdump -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eth0 -w /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packets.pcap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saves the captured packets to a PCAP file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Wireshark to display them</a:t>
            </a:r>
          </a:p>
        </p:txBody>
      </p:sp>
    </p:spTree>
    <p:extLst>
      <p:ext uri="{BB962C8B-B14F-4D97-AF65-F5344CB8AC3E}">
        <p14:creationId xmlns:p14="http://schemas.microsoft.com/office/powerpoint/2010/main" val="88383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2A25-2318-7FC7-7697-58B2C8C9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Wireshark and Containers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B4398E-33D7-5842-009C-9551A07CA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5840"/>
            <a:ext cx="3515216" cy="2286319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543E7D3-7B5A-6D61-E79D-9839DF8DC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811" y="2285840"/>
            <a:ext cx="7053459" cy="2562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65597A-C2C3-FCBF-7FCE-E41B9A98604B}"/>
              </a:ext>
            </a:extLst>
          </p:cNvPr>
          <p:cNvSpPr txBox="1"/>
          <p:nvPr/>
        </p:nvSpPr>
        <p:spPr>
          <a:xfrm>
            <a:off x="609600" y="1524000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Find the correct interface</a:t>
            </a:r>
          </a:p>
        </p:txBody>
      </p:sp>
    </p:spTree>
    <p:extLst>
      <p:ext uri="{BB962C8B-B14F-4D97-AF65-F5344CB8AC3E}">
        <p14:creationId xmlns:p14="http://schemas.microsoft.com/office/powerpoint/2010/main" val="2590680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80C4-45A8-757E-67EB-E5BB880B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Sniffing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2CB6E-EE46-8F8E-C1FB-F637887C0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86000"/>
            <a:ext cx="4791744" cy="2476846"/>
          </a:xfr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D03E8D-F912-128B-0972-63B5ED60D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286000"/>
            <a:ext cx="4991988" cy="1277889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A9D2115-8191-F27F-612F-4C4875F79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19" y="4191000"/>
            <a:ext cx="5154927" cy="7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12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sniff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in-built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sniff()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 helps us capture all traffic. It sniffs packets and return a list of packets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sniff() has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iface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lfilter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Argument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allows you to pass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executes with each packet sniffed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capture packets with link layer and above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sniffer is not designed to be super fast so it can miss packets sometimes</a:t>
            </a:r>
          </a:p>
        </p:txBody>
      </p:sp>
    </p:spTree>
    <p:extLst>
      <p:ext uri="{BB962C8B-B14F-4D97-AF65-F5344CB8AC3E}">
        <p14:creationId xmlns:p14="http://schemas.microsoft.com/office/powerpoint/2010/main" val="3133776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Sniffing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74" y="2209800"/>
            <a:ext cx="700185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50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748B-3654-3DA4-B2B4-F51737ED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Sniffer 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46CA41-B95E-142F-1A52-8F63E1C88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469"/>
          <a:stretch/>
        </p:blipFill>
        <p:spPr>
          <a:xfrm>
            <a:off x="762000" y="1486682"/>
            <a:ext cx="7391400" cy="4831544"/>
          </a:xfrm>
        </p:spPr>
      </p:pic>
    </p:spTree>
    <p:extLst>
      <p:ext uri="{BB962C8B-B14F-4D97-AF65-F5344CB8AC3E}">
        <p14:creationId xmlns:p14="http://schemas.microsoft.com/office/powerpoint/2010/main" val="2930011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FAEF-C133-08CC-D1A7-A1B027C4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42C-107E-F213-2F59-A88BFD69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normal packet construction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some selected header fields can be set by users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OS set the other fields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spoofing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arbitrary header fields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tools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Scapy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68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363200" cy="45259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some critical information in the packet is forged, we refer to it as packet spoofing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network attacks rely on packet spoofing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see how to send packets with spoofing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ABE6-2D44-42D2-AEBE-F3F4C348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Socket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31D0-C6E8-427C-AAB8-BBA201D52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5299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Source: https://0xbharath.github.io/art-of-packet-crafting-with-scapy/networking/socket_interface/index.html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609600"/>
            <a:ext cx="6510385" cy="50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0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72DC-0E37-CD0A-FC1C-4DCD8AD8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Spoofing ICMP Packets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B3F63-B17A-7C28-9DA6-7B582A800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33445"/>
            <a:ext cx="6878010" cy="2391109"/>
          </a:xfrm>
        </p:spPr>
      </p:pic>
    </p:spTree>
    <p:extLst>
      <p:ext uri="{BB962C8B-B14F-4D97-AF65-F5344CB8AC3E}">
        <p14:creationId xmlns:p14="http://schemas.microsoft.com/office/powerpoint/2010/main" val="3799089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591F-2C78-B2F5-7B36-994FC022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Spoofing UDP Packets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18FB3-5765-28DC-815F-C2D932CD2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209800"/>
            <a:ext cx="6906589" cy="2753109"/>
          </a:xfrm>
        </p:spPr>
      </p:pic>
    </p:spTree>
    <p:extLst>
      <p:ext uri="{BB962C8B-B14F-4D97-AF65-F5344CB8AC3E}">
        <p14:creationId xmlns:p14="http://schemas.microsoft.com/office/powerpoint/2010/main" val="824154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Sniffing and Then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many situations, we need to capture packets first, and then spoof a response based on the captured packets.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Procedure (using UDP as example)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PCAP API to capture the packets of interests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a copy from the captured packet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Replace the UDP data field with a new message and swap the source and destination fields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out the spoofed reply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43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22A9-73EC-C5F1-1ECD-A704F9A1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Sniff Request and Spoof Reply: Code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EBBFE51-596A-EE0A-D13F-FD594859B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6244496" cy="4525963"/>
          </a:xfrm>
        </p:spPr>
      </p:pic>
    </p:spTree>
    <p:extLst>
      <p:ext uri="{BB962C8B-B14F-4D97-AF65-F5344CB8AC3E}">
        <p14:creationId xmlns:p14="http://schemas.microsoft.com/office/powerpoint/2010/main" val="3342652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Spoofing: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v.s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Pros: constructing packets is very simple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Cons: much slower than C code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 Program (using raw socket)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Pros: much faster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Cons: constructing packets is complicated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Hybrid Approach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construct packets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C to slightly modify packets and then send packets</a:t>
            </a:r>
          </a:p>
        </p:txBody>
      </p:sp>
    </p:spTree>
    <p:extLst>
      <p:ext uri="{BB962C8B-B14F-4D97-AF65-F5344CB8AC3E}">
        <p14:creationId xmlns:p14="http://schemas.microsoft.com/office/powerpoint/2010/main" val="587750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sniffing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raw socket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PCAP APIs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Packet spoofing using raw socket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Sniffing and the spoofing</a:t>
            </a:r>
          </a:p>
        </p:txBody>
      </p:sp>
    </p:spTree>
    <p:extLst>
      <p:ext uri="{BB962C8B-B14F-4D97-AF65-F5344CB8AC3E}">
        <p14:creationId xmlns:p14="http://schemas.microsoft.com/office/powerpoint/2010/main" val="165297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E979-0F65-240F-1C3B-9F8AAC1D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 4: Transport Layer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C49DA50-AE49-7A8B-CE07-8DA063572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990524"/>
            <a:ext cx="7535327" cy="2876951"/>
          </a:xfrm>
        </p:spPr>
      </p:pic>
    </p:spTree>
    <p:extLst>
      <p:ext uri="{BB962C8B-B14F-4D97-AF65-F5344CB8AC3E}">
        <p14:creationId xmlns:p14="http://schemas.microsoft.com/office/powerpoint/2010/main" val="176810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EDED-822C-85F7-FEE8-7C88CC22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 3: Network Layer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992F6D3-EFFF-9685-1F54-9FB8EB27A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7440063" cy="3629532"/>
          </a:xfrm>
        </p:spPr>
      </p:pic>
    </p:spTree>
    <p:extLst>
      <p:ext uri="{BB962C8B-B14F-4D97-AF65-F5344CB8AC3E}">
        <p14:creationId xmlns:p14="http://schemas.microsoft.com/office/powerpoint/2010/main" val="379482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C3A5-ED7F-7005-EE36-53FB42B8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 2: Data Link Layer (MAC Layer)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E27A32D-BB2A-68E1-7A44-FD639D8AD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382905" cy="3057952"/>
          </a:xfrm>
        </p:spPr>
      </p:pic>
    </p:spTree>
    <p:extLst>
      <p:ext uri="{BB962C8B-B14F-4D97-AF65-F5344CB8AC3E}">
        <p14:creationId xmlns:p14="http://schemas.microsoft.com/office/powerpoint/2010/main" val="319605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Sending UDP Packet Using Python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83" y="4299692"/>
            <a:ext cx="3981479" cy="106204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83" y="1690688"/>
            <a:ext cx="5757905" cy="2328880"/>
          </a:xfrm>
        </p:spPr>
      </p:pic>
    </p:spTree>
    <p:extLst>
      <p:ext uri="{BB962C8B-B14F-4D97-AF65-F5344CB8AC3E}">
        <p14:creationId xmlns:p14="http://schemas.microsoft.com/office/powerpoint/2010/main" val="191617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pair (host, port) is used for the AF_INET address family, where host is a string representing either a hostname in Internet domain notation like ‘www.ucmo.edu’ or an IPv4 address like ‘1.2.3.4’, and port is an integer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data to the socket. Return the number of bytes sent.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sendto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sends out individual packet</a:t>
            </a:r>
          </a:p>
          <a:p>
            <a:pPr lvl="1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socket.sendto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(bytes, address)</a:t>
            </a:r>
          </a:p>
          <a:p>
            <a:pPr lvl="1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sent must be in the binary format. You can use either encode() to convert the message into bytes or directly use the binary string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b’hello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world’)</a:t>
            </a:r>
          </a:p>
        </p:txBody>
      </p:sp>
    </p:spTree>
    <p:extLst>
      <p:ext uri="{BB962C8B-B14F-4D97-AF65-F5344CB8AC3E}">
        <p14:creationId xmlns:p14="http://schemas.microsoft.com/office/powerpoint/2010/main" val="418932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4604</TotalTime>
  <Words>1897</Words>
  <Application>Microsoft Office PowerPoint</Application>
  <PresentationFormat>Widescreen</PresentationFormat>
  <Paragraphs>231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Wingdings</vt:lpstr>
      <vt:lpstr>Office Theme</vt:lpstr>
      <vt:lpstr>1_Office Theme</vt:lpstr>
      <vt:lpstr>Packet Sniffing and Spoofing</vt:lpstr>
      <vt:lpstr>How Packets are Constructed</vt:lpstr>
      <vt:lpstr>Socket APIs</vt:lpstr>
      <vt:lpstr>Socket Interface</vt:lpstr>
      <vt:lpstr>Layer 4: Transport Layer</vt:lpstr>
      <vt:lpstr>Layer 3: Network Layer</vt:lpstr>
      <vt:lpstr>Layer 2: Data Link Layer (MAC Layer)</vt:lpstr>
      <vt:lpstr>Sending UDP Packet Using Python</vt:lpstr>
      <vt:lpstr>Remarks</vt:lpstr>
      <vt:lpstr>Sending TCP Packet Using Python</vt:lpstr>
      <vt:lpstr>Remark</vt:lpstr>
      <vt:lpstr>Netcat (nc)</vt:lpstr>
      <vt:lpstr>Netcat Usage Continued</vt:lpstr>
      <vt:lpstr>Packet Sending Tools</vt:lpstr>
      <vt:lpstr>How Packets Are Received</vt:lpstr>
      <vt:lpstr>How Packets Are Received </vt:lpstr>
      <vt:lpstr>Promiscuous Mode </vt:lpstr>
      <vt:lpstr>Receiving UDP Packet Using Python</vt:lpstr>
      <vt:lpstr>Remark</vt:lpstr>
      <vt:lpstr>Receiving TCP Packet Using Python</vt:lpstr>
      <vt:lpstr>Remark</vt:lpstr>
      <vt:lpstr>Blocking Calls</vt:lpstr>
      <vt:lpstr>Remark</vt:lpstr>
      <vt:lpstr>Multi Threading TCP Server</vt:lpstr>
      <vt:lpstr>Packet Sniffing</vt:lpstr>
      <vt:lpstr>Packet Sockets</vt:lpstr>
      <vt:lpstr>Packet Flow With/Without Filters</vt:lpstr>
      <vt:lpstr>Pcap API</vt:lpstr>
      <vt:lpstr>Useful Packet Filters</vt:lpstr>
      <vt:lpstr>Examples</vt:lpstr>
      <vt:lpstr>Packet Sniffing Tools</vt:lpstr>
      <vt:lpstr>Tcpdump Examples</vt:lpstr>
      <vt:lpstr>Wireshark and Containers</vt:lpstr>
      <vt:lpstr>Packet Sniffing Using Scapy (1)</vt:lpstr>
      <vt:lpstr>Scapy’s sniff Function</vt:lpstr>
      <vt:lpstr>Packet Sniffing Using Scapy (2)</vt:lpstr>
      <vt:lpstr>A Sniffer Example</vt:lpstr>
      <vt:lpstr>Packet Spoofing</vt:lpstr>
      <vt:lpstr>Packet Spoofing</vt:lpstr>
      <vt:lpstr>Spoofing ICMP Packets</vt:lpstr>
      <vt:lpstr>Spoofing UDP Packets</vt:lpstr>
      <vt:lpstr>Sniffing and Then Spoofing</vt:lpstr>
      <vt:lpstr>Sniff Request and Spoof Reply: Code</vt:lpstr>
      <vt:lpstr>Packet Spoofing: Scapy v.s C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Infrastructure</dc:title>
  <dc:creator>3shna</dc:creator>
  <cp:lastModifiedBy>Xiaodong Yue</cp:lastModifiedBy>
  <cp:revision>855</cp:revision>
  <dcterms:created xsi:type="dcterms:W3CDTF">2017-11-24T17:20:16Z</dcterms:created>
  <dcterms:modified xsi:type="dcterms:W3CDTF">2024-08-29T16:08:53Z</dcterms:modified>
</cp:coreProperties>
</file>