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7" r:id="rId4"/>
    <p:sldId id="259" r:id="rId5"/>
    <p:sldId id="277" r:id="rId6"/>
    <p:sldId id="278" r:id="rId7"/>
    <p:sldId id="279" r:id="rId8"/>
    <p:sldId id="280" r:id="rId9"/>
    <p:sldId id="281" r:id="rId10"/>
    <p:sldId id="260" r:id="rId11"/>
    <p:sldId id="261" r:id="rId12"/>
    <p:sldId id="262" r:id="rId13"/>
    <p:sldId id="263" r:id="rId14"/>
    <p:sldId id="264" r:id="rId15"/>
    <p:sldId id="265" r:id="rId16"/>
    <p:sldId id="283" r:id="rId17"/>
    <p:sldId id="285" r:id="rId18"/>
    <p:sldId id="282" r:id="rId19"/>
    <p:sldId id="284" r:id="rId20"/>
    <p:sldId id="266" r:id="rId21"/>
    <p:sldId id="267" r:id="rId22"/>
    <p:sldId id="268" r:id="rId23"/>
    <p:sldId id="269" r:id="rId24"/>
    <p:sldId id="270" r:id="rId25"/>
    <p:sldId id="271" r:id="rId26"/>
    <p:sldId id="272" r:id="rId27"/>
    <p:sldId id="273" r:id="rId28"/>
    <p:sldId id="274" r:id="rId29"/>
    <p:sldId id="275"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3962" autoAdjust="0"/>
  </p:normalViewPr>
  <p:slideViewPr>
    <p:cSldViewPr snapToGrid="0">
      <p:cViewPr varScale="1">
        <p:scale>
          <a:sx n="80" d="100"/>
          <a:sy n="80"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C142E-2475-45DC-967D-A9810D68F891}"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2BCD0-45C0-458B-BB18-0FECE1BD4158}" type="slidenum">
              <a:rPr lang="en-US" smtClean="0"/>
              <a:t>‹#›</a:t>
            </a:fld>
            <a:endParaRPr lang="en-US"/>
          </a:p>
        </p:txBody>
      </p:sp>
    </p:spTree>
    <p:extLst>
      <p:ext uri="{BB962C8B-B14F-4D97-AF65-F5344CB8AC3E}">
        <p14:creationId xmlns:p14="http://schemas.microsoft.com/office/powerpoint/2010/main" val="428078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 Java Archive file</a:t>
            </a:r>
          </a:p>
          <a:p>
            <a:r>
              <a:rPr lang="en-US" dirty="0"/>
              <a:t>WAR- Web Archive file</a:t>
            </a:r>
          </a:p>
          <a:p>
            <a:r>
              <a:rPr lang="en-US" dirty="0"/>
              <a:t>EAR- Enterprise Archive file</a:t>
            </a:r>
          </a:p>
        </p:txBody>
      </p:sp>
      <p:sp>
        <p:nvSpPr>
          <p:cNvPr id="4" name="Slide Number Placeholder 3"/>
          <p:cNvSpPr>
            <a:spLocks noGrp="1"/>
          </p:cNvSpPr>
          <p:nvPr>
            <p:ph type="sldNum" sz="quarter" idx="5"/>
          </p:nvPr>
        </p:nvSpPr>
        <p:spPr/>
        <p:txBody>
          <a:bodyPr/>
          <a:lstStyle/>
          <a:p>
            <a:fld id="{8772BCD0-45C0-458B-BB18-0FECE1BD4158}" type="slidenum">
              <a:rPr lang="en-US" smtClean="0"/>
              <a:t>3</a:t>
            </a:fld>
            <a:endParaRPr lang="en-US"/>
          </a:p>
        </p:txBody>
      </p:sp>
    </p:spTree>
    <p:extLst>
      <p:ext uri="{BB962C8B-B14F-4D97-AF65-F5344CB8AC3E}">
        <p14:creationId xmlns:p14="http://schemas.microsoft.com/office/powerpoint/2010/main" val="3225949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the </a:t>
            </a:r>
            <a:r>
              <a:rPr lang="en-US" sz="1200" b="1" i="1" kern="1200" dirty="0">
                <a:solidFill>
                  <a:schemeClr val="tx1"/>
                </a:solidFill>
                <a:effectLst/>
                <a:latin typeface="+mn-lt"/>
                <a:ea typeface="+mn-ea"/>
                <a:cs typeface="+mn-cs"/>
              </a:rPr>
              <a:t>clean</a:t>
            </a:r>
            <a:r>
              <a:rPr lang="en-US" sz="1200" b="0" i="0" kern="1200" dirty="0">
                <a:solidFill>
                  <a:schemeClr val="tx1"/>
                </a:solidFill>
                <a:effectLst/>
                <a:latin typeface="+mn-lt"/>
                <a:ea typeface="+mn-ea"/>
                <a:cs typeface="+mn-cs"/>
              </a:rPr>
              <a:t> phase will be executed first, followed by the </a:t>
            </a:r>
            <a:r>
              <a:rPr lang="en-US" sz="1200" b="1" i="0" kern="1200" dirty="0" err="1">
                <a:solidFill>
                  <a:schemeClr val="tx1"/>
                </a:solidFill>
                <a:effectLst/>
                <a:latin typeface="+mn-lt"/>
                <a:ea typeface="+mn-ea"/>
                <a:cs typeface="+mn-cs"/>
              </a:rPr>
              <a:t>dependency:copy-dependencies</a:t>
            </a:r>
            <a:r>
              <a:rPr lang="en-US" sz="1200" b="1" i="0" kern="1200" dirty="0">
                <a:solidFill>
                  <a:schemeClr val="tx1"/>
                </a:solidFill>
                <a:effectLst/>
                <a:latin typeface="+mn-lt"/>
                <a:ea typeface="+mn-ea"/>
                <a:cs typeface="+mn-cs"/>
              </a:rPr>
              <a:t> goal</a:t>
            </a:r>
            <a:r>
              <a:rPr lang="en-US" sz="1200" b="0" i="0" kern="1200" dirty="0">
                <a:solidFill>
                  <a:schemeClr val="tx1"/>
                </a:solidFill>
                <a:effectLst/>
                <a:latin typeface="+mn-lt"/>
                <a:ea typeface="+mn-ea"/>
                <a:cs typeface="+mn-cs"/>
              </a:rPr>
              <a:t>, and finally </a:t>
            </a:r>
            <a:r>
              <a:rPr lang="en-US" sz="1200" b="0" i="1" kern="1200" dirty="0">
                <a:solidFill>
                  <a:schemeClr val="tx1"/>
                </a:solidFill>
                <a:effectLst/>
                <a:latin typeface="+mn-lt"/>
                <a:ea typeface="+mn-ea"/>
                <a:cs typeface="+mn-cs"/>
              </a:rPr>
              <a:t>package</a:t>
            </a:r>
            <a:r>
              <a:rPr lang="en-US" sz="1200" b="0" i="0" kern="1200" dirty="0">
                <a:solidFill>
                  <a:schemeClr val="tx1"/>
                </a:solidFill>
                <a:effectLst/>
                <a:latin typeface="+mn-lt"/>
                <a:ea typeface="+mn-ea"/>
                <a:cs typeface="+mn-cs"/>
              </a:rPr>
              <a:t> phase will be executed.</a:t>
            </a:r>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13</a:t>
            </a:fld>
            <a:endParaRPr lang="en-US"/>
          </a:p>
        </p:txBody>
      </p:sp>
    </p:spTree>
    <p:extLst>
      <p:ext uri="{BB962C8B-B14F-4D97-AF65-F5344CB8AC3E}">
        <p14:creationId xmlns:p14="http://schemas.microsoft.com/office/powerpoint/2010/main" val="35213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Repository folder will be occupied by the dependencies which will downloaded when we execute </a:t>
            </a:r>
            <a:r>
              <a:rPr lang="en-US" dirty="0" err="1"/>
              <a:t>mvn</a:t>
            </a:r>
            <a:r>
              <a:rPr lang="en-US" dirty="0"/>
              <a:t> command like </a:t>
            </a:r>
            <a:r>
              <a:rPr lang="en-US" dirty="0" err="1"/>
              <a:t>mvn</a:t>
            </a:r>
            <a:r>
              <a:rPr lang="en-US" dirty="0"/>
              <a:t> install</a:t>
            </a:r>
          </a:p>
        </p:txBody>
      </p:sp>
      <p:sp>
        <p:nvSpPr>
          <p:cNvPr id="4" name="Slide Number Placeholder 3"/>
          <p:cNvSpPr>
            <a:spLocks noGrp="1"/>
          </p:cNvSpPr>
          <p:nvPr>
            <p:ph type="sldNum" sz="quarter" idx="5"/>
          </p:nvPr>
        </p:nvSpPr>
        <p:spPr/>
        <p:txBody>
          <a:bodyPr/>
          <a:lstStyle/>
          <a:p>
            <a:fld id="{8772BCD0-45C0-458B-BB18-0FECE1BD4158}" type="slidenum">
              <a:rPr lang="en-US" smtClean="0"/>
              <a:t>17</a:t>
            </a:fld>
            <a:endParaRPr lang="en-US"/>
          </a:p>
        </p:txBody>
      </p:sp>
    </p:spTree>
    <p:extLst>
      <p:ext uri="{BB962C8B-B14F-4D97-AF65-F5344CB8AC3E}">
        <p14:creationId xmlns:p14="http://schemas.microsoft.com/office/powerpoint/2010/main" val="32034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scope — describes under which context this dependency will be used.</a:t>
            </a:r>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23</a:t>
            </a:fld>
            <a:endParaRPr lang="en-US"/>
          </a:p>
        </p:txBody>
      </p:sp>
    </p:spTree>
    <p:extLst>
      <p:ext uri="{BB962C8B-B14F-4D97-AF65-F5344CB8AC3E}">
        <p14:creationId xmlns:p14="http://schemas.microsoft.com/office/powerpoint/2010/main" val="235463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Maven uses a convention for project folder structure. </a:t>
            </a:r>
          </a:p>
          <a:p>
            <a:r>
              <a:rPr lang="en-US" dirty="0"/>
              <a:t>If we follow that, we need not describe in our configuration setting, what is located where. </a:t>
            </a:r>
          </a:p>
          <a:p>
            <a:r>
              <a:rPr lang="en-US" dirty="0"/>
              <a:t>Maven knows from where to pick the source files, test cases etc. </a:t>
            </a:r>
          </a:p>
          <a:p>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27</a:t>
            </a:fld>
            <a:endParaRPr lang="en-US"/>
          </a:p>
        </p:txBody>
      </p:sp>
    </p:spTree>
    <p:extLst>
      <p:ext uri="{BB962C8B-B14F-4D97-AF65-F5344CB8AC3E}">
        <p14:creationId xmlns:p14="http://schemas.microsoft.com/office/powerpoint/2010/main" val="873449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will create a sample Maven project skeleton using we can start building the </a:t>
            </a:r>
            <a:r>
              <a:rPr lang="en-US" sz="1200" b="0" i="0" kern="1200" dirty="0" err="1">
                <a:solidFill>
                  <a:schemeClr val="tx1"/>
                </a:solidFill>
                <a:effectLst/>
                <a:latin typeface="+mn-lt"/>
                <a:ea typeface="+mn-ea"/>
                <a:cs typeface="+mn-cs"/>
              </a:rPr>
              <a:t>application.We</a:t>
            </a:r>
            <a:r>
              <a:rPr lang="en-US" sz="1200" b="0" i="0" kern="1200" dirty="0">
                <a:solidFill>
                  <a:schemeClr val="tx1"/>
                </a:solidFill>
                <a:effectLst/>
                <a:latin typeface="+mn-lt"/>
                <a:ea typeface="+mn-ea"/>
                <a:cs typeface="+mn-cs"/>
              </a:rPr>
              <a:t> will get a </a:t>
            </a:r>
            <a:r>
              <a:rPr lang="en-US" sz="1200" b="0" i="0" kern="12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 pom.xml and let us use that to build the newly created Maven project. Go inside the newly created Maven project root and execute the command (this is where the pom.xml is available),</a:t>
            </a:r>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28</a:t>
            </a:fld>
            <a:endParaRPr lang="en-US"/>
          </a:p>
        </p:txBody>
      </p:sp>
    </p:spTree>
    <p:extLst>
      <p:ext uri="{BB962C8B-B14F-4D97-AF65-F5344CB8AC3E}">
        <p14:creationId xmlns:p14="http://schemas.microsoft.com/office/powerpoint/2010/main" val="367979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29</a:t>
            </a:fld>
            <a:endParaRPr lang="en-US"/>
          </a:p>
        </p:txBody>
      </p:sp>
    </p:spTree>
    <p:extLst>
      <p:ext uri="{BB962C8B-B14F-4D97-AF65-F5344CB8AC3E}">
        <p14:creationId xmlns:p14="http://schemas.microsoft.com/office/powerpoint/2010/main" val="244096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the class in windows in environment variables</a:t>
            </a:r>
          </a:p>
        </p:txBody>
      </p:sp>
      <p:sp>
        <p:nvSpPr>
          <p:cNvPr id="4" name="Slide Number Placeholder 3"/>
          <p:cNvSpPr>
            <a:spLocks noGrp="1"/>
          </p:cNvSpPr>
          <p:nvPr>
            <p:ph type="sldNum" sz="quarter" idx="5"/>
          </p:nvPr>
        </p:nvSpPr>
        <p:spPr/>
        <p:txBody>
          <a:bodyPr/>
          <a:lstStyle/>
          <a:p>
            <a:fld id="{8772BCD0-45C0-458B-BB18-0FECE1BD4158}" type="slidenum">
              <a:rPr lang="en-US" smtClean="0"/>
              <a:t>5</a:t>
            </a:fld>
            <a:endParaRPr lang="en-US"/>
          </a:p>
        </p:txBody>
      </p:sp>
    </p:spTree>
    <p:extLst>
      <p:ext uri="{BB962C8B-B14F-4D97-AF65-F5344CB8AC3E}">
        <p14:creationId xmlns:p14="http://schemas.microsoft.com/office/powerpoint/2010/main" val="23941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6</a:t>
            </a:fld>
            <a:endParaRPr lang="en-US"/>
          </a:p>
        </p:txBody>
      </p:sp>
    </p:spTree>
    <p:extLst>
      <p:ext uri="{BB962C8B-B14F-4D97-AF65-F5344CB8AC3E}">
        <p14:creationId xmlns:p14="http://schemas.microsoft.com/office/powerpoint/2010/main" val="64523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printenv</a:t>
            </a:r>
            <a:r>
              <a:rPr lang="en-US" dirty="0"/>
              <a:t> command to know the MAVEN_HOME in ubuntu</a:t>
            </a:r>
          </a:p>
          <a:p>
            <a:r>
              <a:rPr lang="en-US" dirty="0"/>
              <a:t>Or </a:t>
            </a:r>
          </a:p>
          <a:p>
            <a:r>
              <a:rPr lang="en-US" dirty="0"/>
              <a:t>echo $MAVEN_HOME</a:t>
            </a:r>
          </a:p>
        </p:txBody>
      </p:sp>
      <p:sp>
        <p:nvSpPr>
          <p:cNvPr id="4" name="Slide Number Placeholder 3"/>
          <p:cNvSpPr>
            <a:spLocks noGrp="1"/>
          </p:cNvSpPr>
          <p:nvPr>
            <p:ph type="sldNum" sz="quarter" idx="5"/>
          </p:nvPr>
        </p:nvSpPr>
        <p:spPr/>
        <p:txBody>
          <a:bodyPr/>
          <a:lstStyle/>
          <a:p>
            <a:fld id="{8772BCD0-45C0-458B-BB18-0FECE1BD4158}" type="slidenum">
              <a:rPr lang="en-US" smtClean="0"/>
              <a:t>7</a:t>
            </a:fld>
            <a:endParaRPr lang="en-US"/>
          </a:p>
        </p:txBody>
      </p:sp>
    </p:spTree>
    <p:extLst>
      <p:ext uri="{BB962C8B-B14F-4D97-AF65-F5344CB8AC3E}">
        <p14:creationId xmlns:p14="http://schemas.microsoft.com/office/powerpoint/2010/main" val="326655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8</a:t>
            </a:fld>
            <a:endParaRPr lang="en-US"/>
          </a:p>
        </p:txBody>
      </p:sp>
    </p:spTree>
    <p:extLst>
      <p:ext uri="{BB962C8B-B14F-4D97-AF65-F5344CB8AC3E}">
        <p14:creationId xmlns:p14="http://schemas.microsoft.com/office/powerpoint/2010/main" val="698095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Java should be installed otherwise you will get error when you try to execute the </a:t>
            </a:r>
            <a:r>
              <a:rPr lang="en-US" dirty="0" err="1"/>
              <a:t>mvn</a:t>
            </a:r>
            <a:r>
              <a:rPr lang="en-US" dirty="0"/>
              <a:t> –version command or any other </a:t>
            </a:r>
            <a:r>
              <a:rPr lang="en-US" dirty="0" err="1"/>
              <a:t>mvn</a:t>
            </a:r>
            <a:r>
              <a:rPr lang="en-US" dirty="0"/>
              <a:t> command</a:t>
            </a:r>
          </a:p>
        </p:txBody>
      </p:sp>
      <p:sp>
        <p:nvSpPr>
          <p:cNvPr id="4" name="Slide Number Placeholder 3"/>
          <p:cNvSpPr>
            <a:spLocks noGrp="1"/>
          </p:cNvSpPr>
          <p:nvPr>
            <p:ph type="sldNum" sz="quarter" idx="5"/>
          </p:nvPr>
        </p:nvSpPr>
        <p:spPr/>
        <p:txBody>
          <a:bodyPr/>
          <a:lstStyle/>
          <a:p>
            <a:fld id="{8772BCD0-45C0-458B-BB18-0FECE1BD4158}" type="slidenum">
              <a:rPr lang="en-US" smtClean="0"/>
              <a:t>9</a:t>
            </a:fld>
            <a:endParaRPr lang="en-US"/>
          </a:p>
        </p:txBody>
      </p:sp>
    </p:spTree>
    <p:extLst>
      <p:ext uri="{BB962C8B-B14F-4D97-AF65-F5344CB8AC3E}">
        <p14:creationId xmlns:p14="http://schemas.microsoft.com/office/powerpoint/2010/main" val="303160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Maven defines and follows conventions. </a:t>
            </a:r>
          </a:p>
          <a:p>
            <a:r>
              <a:rPr lang="en-US" dirty="0"/>
              <a:t>Right from the project structure to building steps, Maven provides conventions to follow. </a:t>
            </a:r>
          </a:p>
          <a:p>
            <a:r>
              <a:rPr lang="en-US" dirty="0"/>
              <a:t>If we follow those conventions, with minimal configuration we can easily get the build job done.</a:t>
            </a:r>
          </a:p>
        </p:txBody>
      </p:sp>
      <p:sp>
        <p:nvSpPr>
          <p:cNvPr id="4" name="Slide Number Placeholder 3"/>
          <p:cNvSpPr>
            <a:spLocks noGrp="1"/>
          </p:cNvSpPr>
          <p:nvPr>
            <p:ph type="sldNum" sz="quarter" idx="5"/>
          </p:nvPr>
        </p:nvSpPr>
        <p:spPr/>
        <p:txBody>
          <a:bodyPr/>
          <a:lstStyle/>
          <a:p>
            <a:fld id="{8772BCD0-45C0-458B-BB18-0FECE1BD4158}" type="slidenum">
              <a:rPr lang="en-US" smtClean="0"/>
              <a:t>10</a:t>
            </a:fld>
            <a:endParaRPr lang="en-US"/>
          </a:p>
        </p:txBody>
      </p:sp>
    </p:spTree>
    <p:extLst>
      <p:ext uri="{BB962C8B-B14F-4D97-AF65-F5344CB8AC3E}">
        <p14:creationId xmlns:p14="http://schemas.microsoft.com/office/powerpoint/2010/main" val="231829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11</a:t>
            </a:fld>
            <a:endParaRPr lang="en-US"/>
          </a:p>
        </p:txBody>
      </p:sp>
    </p:spTree>
    <p:extLst>
      <p:ext uri="{BB962C8B-B14F-4D97-AF65-F5344CB8AC3E}">
        <p14:creationId xmlns:p14="http://schemas.microsoft.com/office/powerpoint/2010/main" val="58941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above command, starting from the first phase, all the phases are executed sequentially till the ‘install’ phase.</a:t>
            </a:r>
            <a:endParaRPr lang="en-US" dirty="0"/>
          </a:p>
        </p:txBody>
      </p:sp>
      <p:sp>
        <p:nvSpPr>
          <p:cNvPr id="4" name="Slide Number Placeholder 3"/>
          <p:cNvSpPr>
            <a:spLocks noGrp="1"/>
          </p:cNvSpPr>
          <p:nvPr>
            <p:ph type="sldNum" sz="quarter" idx="5"/>
          </p:nvPr>
        </p:nvSpPr>
        <p:spPr/>
        <p:txBody>
          <a:bodyPr/>
          <a:lstStyle/>
          <a:p>
            <a:fld id="{8772BCD0-45C0-458B-BB18-0FECE1BD4158}" type="slidenum">
              <a:rPr lang="en-US" smtClean="0"/>
              <a:t>12</a:t>
            </a:fld>
            <a:endParaRPr lang="en-US"/>
          </a:p>
        </p:txBody>
      </p:sp>
    </p:spTree>
    <p:extLst>
      <p:ext uri="{BB962C8B-B14F-4D97-AF65-F5344CB8AC3E}">
        <p14:creationId xmlns:p14="http://schemas.microsoft.com/office/powerpoint/2010/main" val="2276164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FAF0-8A20-4F8B-AA77-AF811ABBA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F8C43-150C-4510-8C9D-54C467CF74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9DE89-AB81-46B5-B127-8B77EBEF7E3E}"/>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6C32285E-9467-4CB3-B3BA-7C6D78B00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01BBA-7D1B-4688-8876-2B91805392BB}"/>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97873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C852-BF2D-423C-8218-797D791141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978FDE-ED40-4486-9B90-CFD90B8BF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651C5-A182-4232-B724-1F4D6D842BC4}"/>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83C3DD87-8D51-4861-929C-987E885E8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5BC9F-AF7D-4826-ABE7-0942B32A4927}"/>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245160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1342D-E90F-41A6-9291-D07A00BDAA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53D01-3BA9-44AB-A413-C0A0DCE83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9D05F-5B74-46D8-BA21-81391C48282A}"/>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E1EA015B-CDD7-43EF-B3D5-8E8C59B7B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2408F-AC0B-4CE5-8C5F-9B4641FCA6F4}"/>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141989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224B-D59F-457C-995D-09730B223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1DB6D-BF6E-4C3C-8D59-EC48118641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050BF-7D6E-4EA8-A810-2C69337BF14F}"/>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369EED87-8917-4561-B88B-6E902C182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AF91F-1981-4B68-AA6E-F7FF52DCFA94}"/>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39796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72FD-20A2-4173-94BB-BCF4E4E2C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82A9B-41E0-4CDC-A457-0DA9244CA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B55B5-0895-40A4-8D39-4C7AA03F320A}"/>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C4D2829F-A45E-4380-A18D-23296F47F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D0537-402C-4336-BD2B-D91FC232C08E}"/>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7450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7AC-629B-41BD-AE4C-68B19F7A9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04303-9706-4DF0-9539-A198631DF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3FA4EC-8E73-4EB3-A5E0-D25AF0C59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293EAD-EAE1-40FB-97F2-4AA11C5DF075}"/>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6" name="Footer Placeholder 5">
            <a:extLst>
              <a:ext uri="{FF2B5EF4-FFF2-40B4-BE49-F238E27FC236}">
                <a16:creationId xmlns:a16="http://schemas.microsoft.com/office/drawing/2014/main" id="{7451D3D1-5D67-4616-806D-EA22712B6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037C0-42B7-4DBD-B2BD-4DC23CEA2629}"/>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46359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DFEA-7386-49D1-8F0B-63B55797DA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3210F-A520-4F06-940F-8CC032A73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7C062D-AE50-4CAC-9564-1C11FA4A4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C18F7-76F6-472C-B529-CBDB21DF1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E8FD3-1BA0-4236-8C1D-C69FAF154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B495B9-7A09-425D-9E37-9E1E3A967005}"/>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8" name="Footer Placeholder 7">
            <a:extLst>
              <a:ext uri="{FF2B5EF4-FFF2-40B4-BE49-F238E27FC236}">
                <a16:creationId xmlns:a16="http://schemas.microsoft.com/office/drawing/2014/main" id="{637C9721-4B21-426E-9954-C534E934C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EF5EEF-A7D0-4A87-9981-17082D6E8557}"/>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25890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2B6-DCC2-4DA0-8D48-78B9E296EB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0A8A29-275B-4F30-8CF1-67C0723371EE}"/>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4" name="Footer Placeholder 3">
            <a:extLst>
              <a:ext uri="{FF2B5EF4-FFF2-40B4-BE49-F238E27FC236}">
                <a16:creationId xmlns:a16="http://schemas.microsoft.com/office/drawing/2014/main" id="{BB9A946B-92E1-459B-BD20-67D8AD3E98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9074E7-B93F-45E5-AAA6-2A714DA416CB}"/>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156407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FACD5-C12E-49A0-9B74-26B8F43E6E11}"/>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3" name="Footer Placeholder 2">
            <a:extLst>
              <a:ext uri="{FF2B5EF4-FFF2-40B4-BE49-F238E27FC236}">
                <a16:creationId xmlns:a16="http://schemas.microsoft.com/office/drawing/2014/main" id="{FFA3648C-B063-4458-A116-FEE9AC5063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C67B0-B801-4BA4-83CC-6A7C499FF2D6}"/>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320105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5B36-DD64-4B3A-BB7C-A08657581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FDAE0B-63A0-4251-A203-57457A86B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E8B7D-0B06-48A6-B370-2A16F82A1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F38F4-24F0-49BF-B85A-E432B791498D}"/>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6" name="Footer Placeholder 5">
            <a:extLst>
              <a:ext uri="{FF2B5EF4-FFF2-40B4-BE49-F238E27FC236}">
                <a16:creationId xmlns:a16="http://schemas.microsoft.com/office/drawing/2014/main" id="{28A10C78-1C0C-4C9B-8618-418F1F185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D1019-32F4-4C9E-97A2-F3690A631B2A}"/>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237127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EC4B-DC61-4298-A75B-5E63FC8A2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E8BD7-3BCE-4A3A-837C-AEE2EABBC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72412-31D7-4451-8B24-C9346BE75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DB958-9A21-4665-92AB-8DACC4799B7C}"/>
              </a:ext>
            </a:extLst>
          </p:cNvPr>
          <p:cNvSpPr>
            <a:spLocks noGrp="1"/>
          </p:cNvSpPr>
          <p:nvPr>
            <p:ph type="dt" sz="half" idx="10"/>
          </p:nvPr>
        </p:nvSpPr>
        <p:spPr/>
        <p:txBody>
          <a:bodyPr/>
          <a:lstStyle/>
          <a:p>
            <a:fld id="{1E8F4BE3-D683-426E-845C-7CCFD018C8B7}" type="datetimeFigureOut">
              <a:rPr lang="en-US" smtClean="0"/>
              <a:t>5/10/2020</a:t>
            </a:fld>
            <a:endParaRPr lang="en-US"/>
          </a:p>
        </p:txBody>
      </p:sp>
      <p:sp>
        <p:nvSpPr>
          <p:cNvPr id="6" name="Footer Placeholder 5">
            <a:extLst>
              <a:ext uri="{FF2B5EF4-FFF2-40B4-BE49-F238E27FC236}">
                <a16:creationId xmlns:a16="http://schemas.microsoft.com/office/drawing/2014/main" id="{81626510-A88E-4687-B49E-FC5278DF3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AED43-070B-4099-9F26-E7DB148255E2}"/>
              </a:ext>
            </a:extLst>
          </p:cNvPr>
          <p:cNvSpPr>
            <a:spLocks noGrp="1"/>
          </p:cNvSpPr>
          <p:nvPr>
            <p:ph type="sldNum" sz="quarter" idx="12"/>
          </p:nvPr>
        </p:nvSpPr>
        <p:spPr/>
        <p:txBody>
          <a:bodyPr/>
          <a:lstStyle/>
          <a:p>
            <a:fld id="{B913B664-4078-40C4-BBA7-837AE483D834}" type="slidenum">
              <a:rPr lang="en-US" smtClean="0"/>
              <a:t>‹#›</a:t>
            </a:fld>
            <a:endParaRPr lang="en-US"/>
          </a:p>
        </p:txBody>
      </p:sp>
    </p:spTree>
    <p:extLst>
      <p:ext uri="{BB962C8B-B14F-4D97-AF65-F5344CB8AC3E}">
        <p14:creationId xmlns:p14="http://schemas.microsoft.com/office/powerpoint/2010/main" val="389199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2BAEA-828E-45F4-9F71-1D56FA849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899544-D347-470E-94FD-7F3CA6472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99632-8198-4E9D-AF59-9C2EC77F4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F4BE3-D683-426E-845C-7CCFD018C8B7}" type="datetimeFigureOut">
              <a:rPr lang="en-US" smtClean="0"/>
              <a:t>5/10/2020</a:t>
            </a:fld>
            <a:endParaRPr lang="en-US"/>
          </a:p>
        </p:txBody>
      </p:sp>
      <p:sp>
        <p:nvSpPr>
          <p:cNvPr id="5" name="Footer Placeholder 4">
            <a:extLst>
              <a:ext uri="{FF2B5EF4-FFF2-40B4-BE49-F238E27FC236}">
                <a16:creationId xmlns:a16="http://schemas.microsoft.com/office/drawing/2014/main" id="{3B5B3ACE-7595-4140-A819-593E1EBC0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6C3AC-D782-470B-BDFF-13F212D56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3B664-4078-40C4-BBA7-837AE483D834}" type="slidenum">
              <a:rPr lang="en-US" smtClean="0"/>
              <a:t>‹#›</a:t>
            </a:fld>
            <a:endParaRPr lang="en-US"/>
          </a:p>
        </p:txBody>
      </p:sp>
    </p:spTree>
    <p:extLst>
      <p:ext uri="{BB962C8B-B14F-4D97-AF65-F5344CB8AC3E}">
        <p14:creationId xmlns:p14="http://schemas.microsoft.com/office/powerpoint/2010/main" val="3779208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ven.apache.org/instal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9CD8-7FFD-4124-A98B-88DDFAAF0EF3}"/>
              </a:ext>
            </a:extLst>
          </p:cNvPr>
          <p:cNvSpPr>
            <a:spLocks noGrp="1"/>
          </p:cNvSpPr>
          <p:nvPr>
            <p:ph type="ctrTitle"/>
          </p:nvPr>
        </p:nvSpPr>
        <p:spPr/>
        <p:txBody>
          <a:bodyPr/>
          <a:lstStyle/>
          <a:p>
            <a:r>
              <a:rPr lang="en-US" dirty="0"/>
              <a:t>Maven</a:t>
            </a:r>
          </a:p>
        </p:txBody>
      </p:sp>
      <p:sp>
        <p:nvSpPr>
          <p:cNvPr id="3" name="Subtitle 2">
            <a:extLst>
              <a:ext uri="{FF2B5EF4-FFF2-40B4-BE49-F238E27FC236}">
                <a16:creationId xmlns:a16="http://schemas.microsoft.com/office/drawing/2014/main" id="{11DFB623-53EC-467B-9D8F-2663CDF398D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06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AD5-2D31-4F70-ACDA-BEBCC283B0FD}"/>
              </a:ext>
            </a:extLst>
          </p:cNvPr>
          <p:cNvSpPr>
            <a:spLocks noGrp="1"/>
          </p:cNvSpPr>
          <p:nvPr>
            <p:ph type="title"/>
          </p:nvPr>
        </p:nvSpPr>
        <p:spPr/>
        <p:txBody>
          <a:bodyPr/>
          <a:lstStyle/>
          <a:p>
            <a:r>
              <a:rPr lang="en-US" dirty="0"/>
              <a:t>Maven Build Lifecycle</a:t>
            </a:r>
          </a:p>
        </p:txBody>
      </p:sp>
      <p:sp>
        <p:nvSpPr>
          <p:cNvPr id="3" name="Content Placeholder 2">
            <a:extLst>
              <a:ext uri="{FF2B5EF4-FFF2-40B4-BE49-F238E27FC236}">
                <a16:creationId xmlns:a16="http://schemas.microsoft.com/office/drawing/2014/main" id="{4459155D-809D-41E7-97D0-BB2A66DEBAE9}"/>
              </a:ext>
            </a:extLst>
          </p:cNvPr>
          <p:cNvSpPr>
            <a:spLocks noGrp="1"/>
          </p:cNvSpPr>
          <p:nvPr>
            <p:ph idx="1"/>
          </p:nvPr>
        </p:nvSpPr>
        <p:spPr/>
        <p:txBody>
          <a:bodyPr/>
          <a:lstStyle/>
          <a:p>
            <a:pPr marL="0" indent="0">
              <a:buNone/>
            </a:pPr>
            <a:r>
              <a:rPr lang="en-US" dirty="0"/>
              <a:t>There are three built-in build life cycle</a:t>
            </a:r>
          </a:p>
          <a:p>
            <a:pPr lvl="1"/>
            <a:r>
              <a:rPr lang="en-US" dirty="0"/>
              <a:t>clean</a:t>
            </a:r>
          </a:p>
          <a:p>
            <a:pPr lvl="1"/>
            <a:r>
              <a:rPr lang="en-US" dirty="0"/>
              <a:t>default</a:t>
            </a:r>
          </a:p>
          <a:p>
            <a:pPr lvl="1"/>
            <a:r>
              <a:rPr lang="en-US" dirty="0"/>
              <a:t>site</a:t>
            </a:r>
          </a:p>
          <a:p>
            <a:pPr marL="0" indent="0">
              <a:buNone/>
            </a:pPr>
            <a:endParaRPr lang="en-US" dirty="0"/>
          </a:p>
          <a:p>
            <a:pPr marL="0" indent="0">
              <a:buNone/>
            </a:pPr>
            <a:r>
              <a:rPr lang="en-US" dirty="0"/>
              <a:t>A life cycle has multiple phases.</a:t>
            </a:r>
          </a:p>
          <a:p>
            <a:pPr marL="0" indent="0">
              <a:buNone/>
            </a:pPr>
            <a:endParaRPr lang="en-US" dirty="0"/>
          </a:p>
        </p:txBody>
      </p:sp>
    </p:spTree>
    <p:extLst>
      <p:ext uri="{BB962C8B-B14F-4D97-AF65-F5344CB8AC3E}">
        <p14:creationId xmlns:p14="http://schemas.microsoft.com/office/powerpoint/2010/main" val="225935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AD5-2D31-4F70-ACDA-BEBCC283B0FD}"/>
              </a:ext>
            </a:extLst>
          </p:cNvPr>
          <p:cNvSpPr>
            <a:spLocks noGrp="1"/>
          </p:cNvSpPr>
          <p:nvPr>
            <p:ph type="title"/>
          </p:nvPr>
        </p:nvSpPr>
        <p:spPr/>
        <p:txBody>
          <a:bodyPr/>
          <a:lstStyle/>
          <a:p>
            <a:r>
              <a:rPr lang="en-US" dirty="0"/>
              <a:t>Maven Build Lifecycle .. </a:t>
            </a:r>
            <a:r>
              <a:rPr lang="en-US" dirty="0" err="1"/>
              <a:t>contd</a:t>
            </a:r>
            <a:endParaRPr lang="en-US" dirty="0"/>
          </a:p>
        </p:txBody>
      </p:sp>
      <p:sp>
        <p:nvSpPr>
          <p:cNvPr id="3" name="Content Placeholder 2">
            <a:extLst>
              <a:ext uri="{FF2B5EF4-FFF2-40B4-BE49-F238E27FC236}">
                <a16:creationId xmlns:a16="http://schemas.microsoft.com/office/drawing/2014/main" id="{4459155D-809D-41E7-97D0-BB2A66DEBAE9}"/>
              </a:ext>
            </a:extLst>
          </p:cNvPr>
          <p:cNvSpPr>
            <a:spLocks noGrp="1"/>
          </p:cNvSpPr>
          <p:nvPr>
            <p:ph idx="1"/>
          </p:nvPr>
        </p:nvSpPr>
        <p:spPr/>
        <p:txBody>
          <a:bodyPr>
            <a:normAutofit lnSpcReduction="10000"/>
          </a:bodyPr>
          <a:lstStyle/>
          <a:p>
            <a:pPr marL="0" indent="0">
              <a:buNone/>
            </a:pPr>
            <a:r>
              <a:rPr lang="en-US" dirty="0"/>
              <a:t>A life cycle has multiple phases</a:t>
            </a:r>
          </a:p>
          <a:p>
            <a:pPr marL="0" indent="0">
              <a:buNone/>
            </a:pPr>
            <a:r>
              <a:rPr lang="en-US" dirty="0"/>
              <a:t>For example:</a:t>
            </a:r>
          </a:p>
          <a:p>
            <a:pPr marL="0" indent="0">
              <a:buNone/>
            </a:pPr>
            <a:r>
              <a:rPr lang="en-US" dirty="0"/>
              <a:t>“default” lifecycle has following phases (listed only the important phases) :</a:t>
            </a:r>
          </a:p>
          <a:p>
            <a:r>
              <a:rPr lang="en-US" dirty="0"/>
              <a:t>compile — compiles the source code</a:t>
            </a:r>
          </a:p>
          <a:p>
            <a:r>
              <a:rPr lang="en-US" dirty="0"/>
              <a:t>test — executes unit test cases</a:t>
            </a:r>
          </a:p>
          <a:p>
            <a:r>
              <a:rPr lang="en-US" dirty="0"/>
              <a:t>package — bundles the compiled code (Ex: war / jar)</a:t>
            </a:r>
          </a:p>
          <a:p>
            <a:r>
              <a:rPr lang="en-US" dirty="0"/>
              <a:t>install — stores the built package in local Maven repository</a:t>
            </a:r>
          </a:p>
          <a:p>
            <a:r>
              <a:rPr lang="en-US" dirty="0"/>
              <a:t>deploy — store in remote repository for sharing</a:t>
            </a:r>
          </a:p>
          <a:p>
            <a:pPr marL="0" indent="0">
              <a:buNone/>
            </a:pPr>
            <a:endParaRPr lang="en-US" dirty="0"/>
          </a:p>
        </p:txBody>
      </p:sp>
    </p:spTree>
    <p:extLst>
      <p:ext uri="{BB962C8B-B14F-4D97-AF65-F5344CB8AC3E}">
        <p14:creationId xmlns:p14="http://schemas.microsoft.com/office/powerpoint/2010/main" val="39148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AD5-2D31-4F70-ACDA-BEBCC283B0FD}"/>
              </a:ext>
            </a:extLst>
          </p:cNvPr>
          <p:cNvSpPr>
            <a:spLocks noGrp="1"/>
          </p:cNvSpPr>
          <p:nvPr>
            <p:ph type="title"/>
          </p:nvPr>
        </p:nvSpPr>
        <p:spPr/>
        <p:txBody>
          <a:bodyPr/>
          <a:lstStyle/>
          <a:p>
            <a:r>
              <a:rPr lang="en-US" dirty="0"/>
              <a:t>Maven Build Lifecycle</a:t>
            </a:r>
          </a:p>
        </p:txBody>
      </p:sp>
      <p:sp>
        <p:nvSpPr>
          <p:cNvPr id="3" name="Content Placeholder 2">
            <a:extLst>
              <a:ext uri="{FF2B5EF4-FFF2-40B4-BE49-F238E27FC236}">
                <a16:creationId xmlns:a16="http://schemas.microsoft.com/office/drawing/2014/main" id="{4459155D-809D-41E7-97D0-BB2A66DEBAE9}"/>
              </a:ext>
            </a:extLst>
          </p:cNvPr>
          <p:cNvSpPr>
            <a:spLocks noGrp="1"/>
          </p:cNvSpPr>
          <p:nvPr>
            <p:ph idx="1"/>
          </p:nvPr>
        </p:nvSpPr>
        <p:spPr/>
        <p:txBody>
          <a:bodyPr>
            <a:normAutofit/>
          </a:bodyPr>
          <a:lstStyle/>
          <a:p>
            <a:pPr marL="0" indent="0">
              <a:buNone/>
            </a:pPr>
            <a:r>
              <a:rPr lang="en-US" dirty="0"/>
              <a:t>Example ...</a:t>
            </a:r>
            <a:r>
              <a:rPr lang="en-US" dirty="0" err="1"/>
              <a:t>contd</a:t>
            </a:r>
            <a:endParaRPr lang="en-US" dirty="0"/>
          </a:p>
          <a:p>
            <a:pPr marL="0" indent="0">
              <a:buNone/>
            </a:pPr>
            <a:r>
              <a:rPr lang="en-US" dirty="0"/>
              <a:t>For all the phases in previous slide, we just have to call one command:</a:t>
            </a:r>
          </a:p>
          <a:p>
            <a:pPr marL="0" indent="0">
              <a:buNone/>
            </a:pPr>
            <a:r>
              <a:rPr lang="en-US" b="1" dirty="0" err="1"/>
              <a:t>mvn</a:t>
            </a:r>
            <a:r>
              <a:rPr lang="en-US" b="1" dirty="0"/>
              <a:t> &lt;phase&gt; { Ex: </a:t>
            </a:r>
            <a:r>
              <a:rPr lang="en-US" b="1" dirty="0" err="1"/>
              <a:t>mvn</a:t>
            </a:r>
            <a:r>
              <a:rPr lang="en-US" b="1" dirty="0"/>
              <a:t> install }</a:t>
            </a:r>
          </a:p>
          <a:p>
            <a:pPr marL="0" indent="0">
              <a:buNone/>
            </a:pPr>
            <a:endParaRPr lang="en-US" dirty="0"/>
          </a:p>
          <a:p>
            <a:pPr marL="0" indent="0">
              <a:buNone/>
            </a:pPr>
            <a:r>
              <a:rPr lang="en-US" b="1" dirty="0"/>
              <a:t>$ </a:t>
            </a:r>
            <a:r>
              <a:rPr lang="en-US" b="1" dirty="0" err="1"/>
              <a:t>mvn</a:t>
            </a:r>
            <a:r>
              <a:rPr lang="en-US" b="1" dirty="0"/>
              <a:t> install</a:t>
            </a:r>
          </a:p>
          <a:p>
            <a:pPr marL="0" indent="0">
              <a:buNone/>
            </a:pPr>
            <a:r>
              <a:rPr lang="en-US" dirty="0"/>
              <a:t>For the above command, starting from the first phase, all the phases are executed sequentially till the ‘install’ phase.</a:t>
            </a:r>
          </a:p>
          <a:p>
            <a:pPr marL="0" indent="0">
              <a:buNone/>
            </a:pPr>
            <a:endParaRPr lang="en-US" dirty="0"/>
          </a:p>
        </p:txBody>
      </p:sp>
    </p:spTree>
    <p:extLst>
      <p:ext uri="{BB962C8B-B14F-4D97-AF65-F5344CB8AC3E}">
        <p14:creationId xmlns:p14="http://schemas.microsoft.com/office/powerpoint/2010/main" val="224575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AD5-2D31-4F70-ACDA-BEBCC283B0FD}"/>
              </a:ext>
            </a:extLst>
          </p:cNvPr>
          <p:cNvSpPr>
            <a:spLocks noGrp="1"/>
          </p:cNvSpPr>
          <p:nvPr>
            <p:ph type="title"/>
          </p:nvPr>
        </p:nvSpPr>
        <p:spPr/>
        <p:txBody>
          <a:bodyPr/>
          <a:lstStyle/>
          <a:p>
            <a:r>
              <a:rPr lang="en-US" dirty="0"/>
              <a:t>Maven Build Lifecycle</a:t>
            </a:r>
          </a:p>
        </p:txBody>
      </p:sp>
      <p:sp>
        <p:nvSpPr>
          <p:cNvPr id="3" name="Content Placeholder 2">
            <a:extLst>
              <a:ext uri="{FF2B5EF4-FFF2-40B4-BE49-F238E27FC236}">
                <a16:creationId xmlns:a16="http://schemas.microsoft.com/office/drawing/2014/main" id="{4459155D-809D-41E7-97D0-BB2A66DEBAE9}"/>
              </a:ext>
            </a:extLst>
          </p:cNvPr>
          <p:cNvSpPr>
            <a:spLocks noGrp="1"/>
          </p:cNvSpPr>
          <p:nvPr>
            <p:ph idx="1"/>
          </p:nvPr>
        </p:nvSpPr>
        <p:spPr/>
        <p:txBody>
          <a:bodyPr>
            <a:normAutofit lnSpcReduction="10000"/>
          </a:bodyPr>
          <a:lstStyle/>
          <a:p>
            <a:pPr marL="0" indent="0">
              <a:buNone/>
            </a:pPr>
            <a:r>
              <a:rPr lang="en-US" dirty="0"/>
              <a:t>A </a:t>
            </a:r>
            <a:r>
              <a:rPr lang="en-US" b="1" dirty="0"/>
              <a:t>goal</a:t>
            </a:r>
            <a:r>
              <a:rPr lang="en-US" dirty="0"/>
              <a:t> represents a specific task which contributes to the building and managing of a project. It may be bound to zero or more build phases. </a:t>
            </a:r>
          </a:p>
          <a:p>
            <a:pPr marL="0" indent="0">
              <a:buNone/>
            </a:pPr>
            <a:r>
              <a:rPr lang="en-US" dirty="0"/>
              <a:t>A goal not bound to any build phase could be executed outside of the build lifecycle by direct invocation.</a:t>
            </a:r>
          </a:p>
          <a:p>
            <a:pPr marL="0" indent="0">
              <a:buNone/>
            </a:pPr>
            <a:r>
              <a:rPr lang="en-US" dirty="0"/>
              <a:t>The order of execution depends on the order in which the goal(s) and the build phase(s) are invoked. For example, consider the command below. </a:t>
            </a:r>
          </a:p>
          <a:p>
            <a:pPr marL="0" indent="0">
              <a:buNone/>
            </a:pPr>
            <a:r>
              <a:rPr lang="en-US" dirty="0"/>
              <a:t>The </a:t>
            </a:r>
            <a:r>
              <a:rPr lang="en-US" b="1" dirty="0"/>
              <a:t>clean</a:t>
            </a:r>
            <a:r>
              <a:rPr lang="en-US" dirty="0"/>
              <a:t> and </a:t>
            </a:r>
            <a:r>
              <a:rPr lang="en-US" b="1" dirty="0"/>
              <a:t>package</a:t>
            </a:r>
            <a:r>
              <a:rPr lang="en-US" dirty="0"/>
              <a:t> arguments are build phases while the </a:t>
            </a:r>
            <a:r>
              <a:rPr lang="en-US" b="1" dirty="0" err="1"/>
              <a:t>dependency:copy-dependencies</a:t>
            </a:r>
            <a:r>
              <a:rPr lang="en-US" b="1" dirty="0"/>
              <a:t> </a:t>
            </a:r>
            <a:r>
              <a:rPr lang="en-US" dirty="0"/>
              <a:t>is a goal.</a:t>
            </a:r>
          </a:p>
          <a:p>
            <a:pPr marL="0" indent="0">
              <a:buNone/>
            </a:pPr>
            <a:r>
              <a:rPr lang="en-US" b="1" dirty="0" err="1"/>
              <a:t>mvn</a:t>
            </a:r>
            <a:r>
              <a:rPr lang="en-US" b="1" dirty="0"/>
              <a:t> clean </a:t>
            </a:r>
            <a:r>
              <a:rPr lang="en-US" b="1" dirty="0" err="1"/>
              <a:t>dependency:copy-dependencies</a:t>
            </a:r>
            <a:r>
              <a:rPr lang="en-US" b="1" dirty="0"/>
              <a:t> package</a:t>
            </a:r>
          </a:p>
        </p:txBody>
      </p:sp>
    </p:spTree>
    <p:extLst>
      <p:ext uri="{BB962C8B-B14F-4D97-AF65-F5344CB8AC3E}">
        <p14:creationId xmlns:p14="http://schemas.microsoft.com/office/powerpoint/2010/main" val="36159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Maven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a:bodyPr>
          <a:lstStyle/>
          <a:p>
            <a:r>
              <a:rPr lang="en-US" dirty="0"/>
              <a:t>Repository is where the build artifacts are stored. </a:t>
            </a:r>
          </a:p>
          <a:p>
            <a:r>
              <a:rPr lang="en-US" dirty="0"/>
              <a:t>Build artifacts means, </a:t>
            </a:r>
          </a:p>
          <a:p>
            <a:pPr lvl="1"/>
            <a:r>
              <a:rPr lang="en-US" dirty="0"/>
              <a:t>	the dependent files (Ex: dependent jar files) </a:t>
            </a:r>
          </a:p>
          <a:p>
            <a:pPr lvl="1"/>
            <a:r>
              <a:rPr lang="en-US" dirty="0"/>
              <a:t>	the build outcome (the package we build out of a project).</a:t>
            </a:r>
          </a:p>
          <a:p>
            <a:r>
              <a:rPr lang="en-US" dirty="0"/>
              <a:t>There are two types of repositories</a:t>
            </a:r>
          </a:p>
          <a:p>
            <a:pPr lvl="1"/>
            <a:r>
              <a:rPr lang="en-US" dirty="0"/>
              <a:t>Local</a:t>
            </a:r>
          </a:p>
          <a:p>
            <a:pPr lvl="1"/>
            <a:r>
              <a:rPr lang="en-US" dirty="0"/>
              <a:t>Remote</a:t>
            </a:r>
          </a:p>
        </p:txBody>
      </p:sp>
    </p:spTree>
    <p:extLst>
      <p:ext uri="{BB962C8B-B14F-4D97-AF65-F5344CB8AC3E}">
        <p14:creationId xmlns:p14="http://schemas.microsoft.com/office/powerpoint/2010/main" val="367913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Local vs Remote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fontScale="92500" lnSpcReduction="20000"/>
          </a:bodyPr>
          <a:lstStyle/>
          <a:p>
            <a:r>
              <a:rPr lang="en-US" dirty="0"/>
              <a:t>Local maven repository(.m2) is in the user’s system. </a:t>
            </a:r>
          </a:p>
          <a:p>
            <a:pPr marL="0" indent="0" algn="just">
              <a:buNone/>
            </a:pPr>
            <a:r>
              <a:rPr lang="en-US" dirty="0"/>
              <a:t>   </a:t>
            </a:r>
            <a:r>
              <a:rPr lang="en-US" sz="2000" i="1" dirty="0"/>
              <a:t>It stores the copy of the dependent files that we use in our project as  dependencies.</a:t>
            </a:r>
          </a:p>
          <a:p>
            <a:pPr algn="just"/>
            <a:r>
              <a:rPr lang="en-US" dirty="0"/>
              <a:t>Remote maven repository is setup by a third party(nexus) to provide access and distribute dependent files.</a:t>
            </a:r>
            <a:r>
              <a:rPr lang="en-US" sz="2000" dirty="0"/>
              <a:t> </a:t>
            </a:r>
          </a:p>
          <a:p>
            <a:pPr marL="0" indent="0" algn="just">
              <a:buNone/>
            </a:pPr>
            <a:r>
              <a:rPr lang="en-US" sz="2000" i="1" dirty="0"/>
              <a:t>    Ex: </a:t>
            </a:r>
            <a:r>
              <a:rPr lang="en-US" sz="2000" b="1" i="1" dirty="0"/>
              <a:t>repo.maven.apache.org </a:t>
            </a:r>
            <a:r>
              <a:rPr lang="en-US" sz="2000" i="1" dirty="0"/>
              <a:t>from internet.</a:t>
            </a:r>
          </a:p>
          <a:p>
            <a:pPr marL="0" indent="0" algn="just">
              <a:buNone/>
            </a:pPr>
            <a:r>
              <a:rPr lang="en-US" sz="2000" i="1" dirty="0"/>
              <a:t>In settings.xml in mirror section you can find remote repository link </a:t>
            </a:r>
          </a:p>
          <a:p>
            <a:pPr marL="0" indent="0" algn="just">
              <a:buNone/>
            </a:pPr>
            <a:r>
              <a:rPr lang="en-US" sz="2000" i="1" dirty="0"/>
              <a:t>&lt;mirror&gt;      </a:t>
            </a:r>
          </a:p>
          <a:p>
            <a:pPr marL="0" indent="0" algn="just">
              <a:buNone/>
            </a:pPr>
            <a:r>
              <a:rPr lang="en-US" sz="2000" i="1" dirty="0"/>
              <a:t>&lt;id&gt;planetmirror.com&lt;/id&gt; </a:t>
            </a:r>
          </a:p>
          <a:p>
            <a:pPr marL="0" indent="0" algn="just">
              <a:buNone/>
            </a:pPr>
            <a:r>
              <a:rPr lang="en-US" sz="2000" i="1" dirty="0"/>
              <a:t>&lt;name&gt;</a:t>
            </a:r>
            <a:r>
              <a:rPr lang="en-US" sz="2000" i="1" dirty="0" err="1"/>
              <a:t>PlanetMirror</a:t>
            </a:r>
            <a:r>
              <a:rPr lang="en-US" sz="2000" i="1" dirty="0"/>
              <a:t> Australia&lt;/name&gt;      </a:t>
            </a:r>
          </a:p>
          <a:p>
            <a:pPr marL="0" indent="0" algn="just">
              <a:buNone/>
            </a:pPr>
            <a:r>
              <a:rPr lang="en-US" sz="2000" i="1" dirty="0"/>
              <a:t>&lt;</a:t>
            </a:r>
            <a:r>
              <a:rPr lang="en-US" sz="2000" i="1" dirty="0" err="1"/>
              <a:t>url</a:t>
            </a:r>
            <a:r>
              <a:rPr lang="en-US" sz="2000" i="1" dirty="0"/>
              <a:t>&gt;http://repo.maven.apache.org/maven2&lt;/url&gt;     </a:t>
            </a:r>
          </a:p>
          <a:p>
            <a:pPr marL="0" indent="0" algn="just">
              <a:buNone/>
            </a:pPr>
            <a:r>
              <a:rPr lang="en-US" sz="2000" i="1" dirty="0"/>
              <a:t>&lt;</a:t>
            </a:r>
            <a:r>
              <a:rPr lang="en-US" sz="2000" i="1" dirty="0" err="1"/>
              <a:t>mirrorOf</a:t>
            </a:r>
            <a:r>
              <a:rPr lang="en-US" sz="2000" i="1" dirty="0"/>
              <a:t>&gt;central&lt;/</a:t>
            </a:r>
            <a:r>
              <a:rPr lang="en-US" sz="2000" i="1" dirty="0" err="1"/>
              <a:t>mirrorOf</a:t>
            </a:r>
            <a:r>
              <a:rPr lang="en-US" sz="2000" i="1" dirty="0"/>
              <a:t>&gt;    </a:t>
            </a:r>
          </a:p>
          <a:p>
            <a:pPr marL="0" indent="0" algn="just">
              <a:buNone/>
            </a:pPr>
            <a:r>
              <a:rPr lang="en-US" sz="2000" i="1" dirty="0"/>
              <a:t>&lt;/mirror&gt;</a:t>
            </a:r>
          </a:p>
        </p:txBody>
      </p:sp>
    </p:spTree>
    <p:extLst>
      <p:ext uri="{BB962C8B-B14F-4D97-AF65-F5344CB8AC3E}">
        <p14:creationId xmlns:p14="http://schemas.microsoft.com/office/powerpoint/2010/main" val="13972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Local vs Remote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a:bodyPr>
          <a:lstStyle/>
          <a:p>
            <a:pPr marL="0" indent="0">
              <a:buNone/>
            </a:pPr>
            <a:r>
              <a:rPr lang="en-US" sz="2000" i="1" dirty="0"/>
              <a:t>.m2 folder in windows</a:t>
            </a:r>
          </a:p>
          <a:p>
            <a:pPr marL="0" indent="0">
              <a:buNone/>
            </a:pPr>
            <a:endParaRPr lang="en-US" sz="2000" i="1" dirty="0"/>
          </a:p>
        </p:txBody>
      </p:sp>
      <p:pic>
        <p:nvPicPr>
          <p:cNvPr id="4" name="Picture 3">
            <a:extLst>
              <a:ext uri="{FF2B5EF4-FFF2-40B4-BE49-F238E27FC236}">
                <a16:creationId xmlns:a16="http://schemas.microsoft.com/office/drawing/2014/main" id="{042301E1-D7E7-48DF-9853-C0870CB70099}"/>
              </a:ext>
            </a:extLst>
          </p:cNvPr>
          <p:cNvPicPr>
            <a:picLocks noChangeAspect="1"/>
          </p:cNvPicPr>
          <p:nvPr/>
        </p:nvPicPr>
        <p:blipFill>
          <a:blip r:embed="rId2"/>
          <a:stretch>
            <a:fillRect/>
          </a:stretch>
        </p:blipFill>
        <p:spPr>
          <a:xfrm>
            <a:off x="4467752" y="1690688"/>
            <a:ext cx="6370936" cy="4484604"/>
          </a:xfrm>
          <a:prstGeom prst="rect">
            <a:avLst/>
          </a:prstGeom>
        </p:spPr>
      </p:pic>
    </p:spTree>
    <p:extLst>
      <p:ext uri="{BB962C8B-B14F-4D97-AF65-F5344CB8AC3E}">
        <p14:creationId xmlns:p14="http://schemas.microsoft.com/office/powerpoint/2010/main" val="162662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Local vs Remote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a:bodyPr>
          <a:lstStyle/>
          <a:p>
            <a:pPr marL="0" indent="0">
              <a:buNone/>
            </a:pPr>
            <a:r>
              <a:rPr lang="en-US" sz="2000" i="1" dirty="0"/>
              <a:t>.m2 folder in windows</a:t>
            </a:r>
          </a:p>
          <a:p>
            <a:pPr marL="0" indent="0">
              <a:buNone/>
            </a:pPr>
            <a:r>
              <a:rPr lang="en-US" sz="2000" i="1" dirty="0"/>
              <a:t>Inside repository folder</a:t>
            </a:r>
          </a:p>
          <a:p>
            <a:pPr marL="0" indent="0">
              <a:buNone/>
            </a:pPr>
            <a:endParaRPr lang="en-US" sz="2000" i="1" dirty="0"/>
          </a:p>
          <a:p>
            <a:pPr marL="0" indent="0">
              <a:buNone/>
            </a:pPr>
            <a:endParaRPr lang="en-US" sz="2000" i="1" dirty="0"/>
          </a:p>
        </p:txBody>
      </p:sp>
      <p:pic>
        <p:nvPicPr>
          <p:cNvPr id="5" name="Picture 4">
            <a:extLst>
              <a:ext uri="{FF2B5EF4-FFF2-40B4-BE49-F238E27FC236}">
                <a16:creationId xmlns:a16="http://schemas.microsoft.com/office/drawing/2014/main" id="{AA7F2456-9097-4A34-9E0B-1B90FBC82D74}"/>
              </a:ext>
            </a:extLst>
          </p:cNvPr>
          <p:cNvPicPr>
            <a:picLocks noChangeAspect="1"/>
          </p:cNvPicPr>
          <p:nvPr/>
        </p:nvPicPr>
        <p:blipFill>
          <a:blip r:embed="rId3"/>
          <a:stretch>
            <a:fillRect/>
          </a:stretch>
        </p:blipFill>
        <p:spPr>
          <a:xfrm>
            <a:off x="4101992" y="1932659"/>
            <a:ext cx="6029560" cy="4244304"/>
          </a:xfrm>
          <a:prstGeom prst="rect">
            <a:avLst/>
          </a:prstGeom>
        </p:spPr>
      </p:pic>
    </p:spTree>
    <p:extLst>
      <p:ext uri="{BB962C8B-B14F-4D97-AF65-F5344CB8AC3E}">
        <p14:creationId xmlns:p14="http://schemas.microsoft.com/office/powerpoint/2010/main" val="227422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Local vs Remote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a:bodyPr>
          <a:lstStyle/>
          <a:p>
            <a:pPr marL="0" indent="0">
              <a:buNone/>
            </a:pPr>
            <a:r>
              <a:rPr lang="en-US" sz="2000" i="1" dirty="0"/>
              <a:t>.m2 folder in ubuntu</a:t>
            </a:r>
          </a:p>
          <a:p>
            <a:pPr marL="0" indent="0">
              <a:buNone/>
            </a:pPr>
            <a:endParaRPr lang="en-US" sz="2000" i="1" dirty="0"/>
          </a:p>
        </p:txBody>
      </p:sp>
      <p:pic>
        <p:nvPicPr>
          <p:cNvPr id="4" name="Picture 3">
            <a:extLst>
              <a:ext uri="{FF2B5EF4-FFF2-40B4-BE49-F238E27FC236}">
                <a16:creationId xmlns:a16="http://schemas.microsoft.com/office/drawing/2014/main" id="{128205D2-1699-4516-92E7-4D32990258B4}"/>
              </a:ext>
            </a:extLst>
          </p:cNvPr>
          <p:cNvPicPr>
            <a:picLocks noChangeAspect="1"/>
          </p:cNvPicPr>
          <p:nvPr/>
        </p:nvPicPr>
        <p:blipFill>
          <a:blip r:embed="rId2"/>
          <a:stretch>
            <a:fillRect/>
          </a:stretch>
        </p:blipFill>
        <p:spPr>
          <a:xfrm>
            <a:off x="4745736" y="1690688"/>
            <a:ext cx="6608064" cy="4173093"/>
          </a:xfrm>
          <a:prstGeom prst="rect">
            <a:avLst/>
          </a:prstGeom>
        </p:spPr>
      </p:pic>
    </p:spTree>
    <p:extLst>
      <p:ext uri="{BB962C8B-B14F-4D97-AF65-F5344CB8AC3E}">
        <p14:creationId xmlns:p14="http://schemas.microsoft.com/office/powerpoint/2010/main" val="141601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9FAF-4F4C-495B-BF36-7E7DA8FB9E17}"/>
              </a:ext>
            </a:extLst>
          </p:cNvPr>
          <p:cNvSpPr>
            <a:spLocks noGrp="1"/>
          </p:cNvSpPr>
          <p:nvPr>
            <p:ph type="title"/>
          </p:nvPr>
        </p:nvSpPr>
        <p:spPr/>
        <p:txBody>
          <a:bodyPr/>
          <a:lstStyle/>
          <a:p>
            <a:r>
              <a:rPr lang="en-US" dirty="0"/>
              <a:t>Local vs Remote Repository</a:t>
            </a:r>
          </a:p>
        </p:txBody>
      </p:sp>
      <p:sp>
        <p:nvSpPr>
          <p:cNvPr id="3" name="Content Placeholder 2">
            <a:extLst>
              <a:ext uri="{FF2B5EF4-FFF2-40B4-BE49-F238E27FC236}">
                <a16:creationId xmlns:a16="http://schemas.microsoft.com/office/drawing/2014/main" id="{A81756CC-5286-4F32-B0BC-D5A7CB9526CF}"/>
              </a:ext>
            </a:extLst>
          </p:cNvPr>
          <p:cNvSpPr>
            <a:spLocks noGrp="1"/>
          </p:cNvSpPr>
          <p:nvPr>
            <p:ph idx="1"/>
          </p:nvPr>
        </p:nvSpPr>
        <p:spPr/>
        <p:txBody>
          <a:bodyPr>
            <a:normAutofit/>
          </a:bodyPr>
          <a:lstStyle/>
          <a:p>
            <a:pPr marL="0" indent="0">
              <a:buNone/>
            </a:pPr>
            <a:r>
              <a:rPr lang="en-US" sz="2000" i="1" dirty="0"/>
              <a:t>Copy settings.xml to .m2 folder in Ubuntu </a:t>
            </a:r>
          </a:p>
          <a:p>
            <a:pPr marL="0" indent="0">
              <a:buNone/>
            </a:pPr>
            <a:endParaRPr lang="en-US" sz="2000" i="1" dirty="0"/>
          </a:p>
        </p:txBody>
      </p:sp>
      <p:pic>
        <p:nvPicPr>
          <p:cNvPr id="5" name="Picture 4">
            <a:extLst>
              <a:ext uri="{FF2B5EF4-FFF2-40B4-BE49-F238E27FC236}">
                <a16:creationId xmlns:a16="http://schemas.microsoft.com/office/drawing/2014/main" id="{DB515575-A1DA-4D92-AF9C-3F4240380153}"/>
              </a:ext>
            </a:extLst>
          </p:cNvPr>
          <p:cNvPicPr>
            <a:picLocks noChangeAspect="1"/>
          </p:cNvPicPr>
          <p:nvPr/>
        </p:nvPicPr>
        <p:blipFill>
          <a:blip r:embed="rId2"/>
          <a:stretch>
            <a:fillRect/>
          </a:stretch>
        </p:blipFill>
        <p:spPr>
          <a:xfrm>
            <a:off x="5068105" y="2244534"/>
            <a:ext cx="7123895" cy="4498848"/>
          </a:xfrm>
          <a:prstGeom prst="rect">
            <a:avLst/>
          </a:prstGeom>
        </p:spPr>
      </p:pic>
    </p:spTree>
    <p:extLst>
      <p:ext uri="{BB962C8B-B14F-4D97-AF65-F5344CB8AC3E}">
        <p14:creationId xmlns:p14="http://schemas.microsoft.com/office/powerpoint/2010/main" val="130934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616F-C821-4843-866A-ED38ABB1D456}"/>
              </a:ext>
            </a:extLst>
          </p:cNvPr>
          <p:cNvSpPr>
            <a:spLocks noGrp="1"/>
          </p:cNvSpPr>
          <p:nvPr>
            <p:ph type="title"/>
          </p:nvPr>
        </p:nvSpPr>
        <p:spPr/>
        <p:txBody>
          <a:bodyPr/>
          <a:lstStyle/>
          <a:p>
            <a:r>
              <a:rPr lang="en-US" dirty="0"/>
              <a:t>Maven</a:t>
            </a:r>
          </a:p>
        </p:txBody>
      </p:sp>
      <p:sp>
        <p:nvSpPr>
          <p:cNvPr id="3" name="Content Placeholder 2">
            <a:extLst>
              <a:ext uri="{FF2B5EF4-FFF2-40B4-BE49-F238E27FC236}">
                <a16:creationId xmlns:a16="http://schemas.microsoft.com/office/drawing/2014/main" id="{AC696BA8-DB64-401F-A989-8DA5FCAF4128}"/>
              </a:ext>
            </a:extLst>
          </p:cNvPr>
          <p:cNvSpPr>
            <a:spLocks noGrp="1"/>
          </p:cNvSpPr>
          <p:nvPr>
            <p:ph idx="1"/>
          </p:nvPr>
        </p:nvSpPr>
        <p:spPr/>
        <p:txBody>
          <a:bodyPr/>
          <a:lstStyle/>
          <a:p>
            <a:pPr marL="0" indent="0">
              <a:buNone/>
            </a:pPr>
            <a:r>
              <a:rPr lang="en-US" dirty="0"/>
              <a:t>Apache Maven is a build tool mainly for Java applications to help the developer at the whole process of a software project</a:t>
            </a:r>
          </a:p>
        </p:txBody>
      </p:sp>
    </p:spTree>
    <p:extLst>
      <p:ext uri="{BB962C8B-B14F-4D97-AF65-F5344CB8AC3E}">
        <p14:creationId xmlns:p14="http://schemas.microsoft.com/office/powerpoint/2010/main" val="237276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4CBE-B21D-43A2-9DC6-9F334ECFA5A5}"/>
              </a:ext>
            </a:extLst>
          </p:cNvPr>
          <p:cNvSpPr>
            <a:spLocks noGrp="1"/>
          </p:cNvSpPr>
          <p:nvPr>
            <p:ph type="title"/>
          </p:nvPr>
        </p:nvSpPr>
        <p:spPr/>
        <p:txBody>
          <a:bodyPr/>
          <a:lstStyle/>
          <a:p>
            <a:r>
              <a:rPr lang="en-US" dirty="0"/>
              <a:t>POM – Project Object Model</a:t>
            </a:r>
          </a:p>
        </p:txBody>
      </p:sp>
      <p:sp>
        <p:nvSpPr>
          <p:cNvPr id="3" name="Content Placeholder 2">
            <a:extLst>
              <a:ext uri="{FF2B5EF4-FFF2-40B4-BE49-F238E27FC236}">
                <a16:creationId xmlns:a16="http://schemas.microsoft.com/office/drawing/2014/main" id="{0E3F28BB-B508-44DF-9171-B9FE402341C6}"/>
              </a:ext>
            </a:extLst>
          </p:cNvPr>
          <p:cNvSpPr>
            <a:spLocks noGrp="1"/>
          </p:cNvSpPr>
          <p:nvPr>
            <p:ph idx="1"/>
          </p:nvPr>
        </p:nvSpPr>
        <p:spPr/>
        <p:txBody>
          <a:bodyPr/>
          <a:lstStyle/>
          <a:p>
            <a:r>
              <a:rPr lang="en-US" dirty="0"/>
              <a:t>Fundamental unit of work in Maven. </a:t>
            </a:r>
          </a:p>
          <a:p>
            <a:r>
              <a:rPr lang="en-US" dirty="0"/>
              <a:t>Its an XML file that resides in the base directory of the project as pom.xml. </a:t>
            </a:r>
          </a:p>
          <a:p>
            <a:r>
              <a:rPr lang="en-US" dirty="0"/>
              <a:t>Has all the configuration settings for the project build.</a:t>
            </a:r>
          </a:p>
          <a:p>
            <a:pPr marL="0" indent="0">
              <a:buNone/>
            </a:pPr>
            <a:endParaRPr lang="en-US" i="1" dirty="0"/>
          </a:p>
          <a:p>
            <a:pPr marL="0" indent="0">
              <a:buNone/>
            </a:pPr>
            <a:r>
              <a:rPr lang="en-US" i="1" dirty="0"/>
              <a:t>Generally we define the project dependencies (Ex: dependent jar files for a project), maven plugins to execute and project description /version etc.</a:t>
            </a:r>
          </a:p>
        </p:txBody>
      </p:sp>
    </p:spTree>
    <p:extLst>
      <p:ext uri="{BB962C8B-B14F-4D97-AF65-F5344CB8AC3E}">
        <p14:creationId xmlns:p14="http://schemas.microsoft.com/office/powerpoint/2010/main" val="3450439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4CBE-B21D-43A2-9DC6-9F334ECFA5A5}"/>
              </a:ext>
            </a:extLst>
          </p:cNvPr>
          <p:cNvSpPr>
            <a:spLocks noGrp="1"/>
          </p:cNvSpPr>
          <p:nvPr>
            <p:ph type="title"/>
          </p:nvPr>
        </p:nvSpPr>
        <p:spPr/>
        <p:txBody>
          <a:bodyPr/>
          <a:lstStyle/>
          <a:p>
            <a:r>
              <a:rPr lang="en-US" dirty="0"/>
              <a:t>POM – Project Object Model</a:t>
            </a:r>
          </a:p>
        </p:txBody>
      </p:sp>
      <p:sp>
        <p:nvSpPr>
          <p:cNvPr id="3" name="Content Placeholder 2">
            <a:extLst>
              <a:ext uri="{FF2B5EF4-FFF2-40B4-BE49-F238E27FC236}">
                <a16:creationId xmlns:a16="http://schemas.microsoft.com/office/drawing/2014/main" id="{0E3F28BB-B508-44DF-9171-B9FE402341C6}"/>
              </a:ext>
            </a:extLst>
          </p:cNvPr>
          <p:cNvSpPr>
            <a:spLocks noGrp="1"/>
          </p:cNvSpPr>
          <p:nvPr>
            <p:ph idx="1"/>
          </p:nvPr>
        </p:nvSpPr>
        <p:spPr>
          <a:xfrm>
            <a:off x="674914" y="1520825"/>
            <a:ext cx="10515600" cy="4351338"/>
          </a:xfrm>
        </p:spPr>
        <p:txBody>
          <a:bodyPr>
            <a:noAutofit/>
          </a:bodyPr>
          <a:lstStyle/>
          <a:p>
            <a:pPr marL="0" indent="0">
              <a:buNone/>
            </a:pPr>
            <a:r>
              <a:rPr lang="en-US" sz="2000" dirty="0"/>
              <a:t>Simplest pom.xml should have 4 important information.</a:t>
            </a:r>
          </a:p>
          <a:p>
            <a:r>
              <a:rPr lang="en-US" sz="2000" b="1" dirty="0"/>
              <a:t>modelVersion</a:t>
            </a:r>
            <a:r>
              <a:rPr lang="en-US" sz="2000" dirty="0"/>
              <a:t>-4.0.0 (</a:t>
            </a:r>
            <a:r>
              <a:rPr lang="en-US" sz="2000" i="1" dirty="0"/>
              <a:t>POM version for Maven 2 and is always required)</a:t>
            </a:r>
            <a:endParaRPr lang="en-US" sz="2000" dirty="0"/>
          </a:p>
          <a:p>
            <a:r>
              <a:rPr lang="en-US" sz="2000" b="1" dirty="0" err="1"/>
              <a:t>groupId</a:t>
            </a:r>
            <a:r>
              <a:rPr lang="en-US" sz="2000" dirty="0"/>
              <a:t> —will identify your project uniquely across all projects, </a:t>
            </a:r>
            <a:r>
              <a:rPr lang="en-US" sz="2000" dirty="0" err="1"/>
              <a:t>ex:ebs.obill.webs</a:t>
            </a:r>
            <a:r>
              <a:rPr lang="en-US" sz="2000" dirty="0"/>
              <a:t>, </a:t>
            </a:r>
            <a:r>
              <a:rPr lang="en-US" sz="2000" dirty="0" err="1"/>
              <a:t>com.companyname.project</a:t>
            </a:r>
            <a:endParaRPr lang="en-US" sz="2000" dirty="0"/>
          </a:p>
          <a:p>
            <a:r>
              <a:rPr lang="en-US" sz="2000" b="1" dirty="0" err="1"/>
              <a:t>artifactId</a:t>
            </a:r>
            <a:r>
              <a:rPr lang="en-US" sz="2000" b="1" dirty="0"/>
              <a:t> </a:t>
            </a:r>
            <a:r>
              <a:rPr lang="en-US" sz="2000" dirty="0"/>
              <a:t>— is the name of the jar/war/ear without version(keeping in mind that it should be jar-name friendly)</a:t>
            </a:r>
          </a:p>
          <a:p>
            <a:r>
              <a:rPr lang="en-US" sz="2000" b="1" dirty="0"/>
              <a:t>version</a:t>
            </a:r>
            <a:r>
              <a:rPr lang="en-US" sz="2000" dirty="0"/>
              <a:t> — if you distribute it then you can choose any typical version with numbers and dots (1.0, 1.1, 1.0.1, …)</a:t>
            </a:r>
          </a:p>
          <a:p>
            <a:pPr marL="0" indent="0">
              <a:buNone/>
            </a:pPr>
            <a:r>
              <a:rPr lang="en-US" sz="2000" i="1" dirty="0"/>
              <a:t>&lt;project&gt;</a:t>
            </a:r>
          </a:p>
          <a:p>
            <a:pPr marL="0" indent="0">
              <a:buNone/>
            </a:pPr>
            <a:r>
              <a:rPr lang="en-US" sz="2000" i="1" dirty="0"/>
              <a:t>  &lt;</a:t>
            </a:r>
            <a:r>
              <a:rPr lang="en-US" sz="2000" i="1" dirty="0" err="1"/>
              <a:t>modelVersion</a:t>
            </a:r>
            <a:r>
              <a:rPr lang="en-US" sz="2000" i="1" dirty="0"/>
              <a:t>&gt;4.0.0&lt;/</a:t>
            </a:r>
            <a:r>
              <a:rPr lang="en-US" sz="2000" i="1" dirty="0" err="1"/>
              <a:t>modelVersion</a:t>
            </a:r>
            <a:r>
              <a:rPr lang="en-US" sz="2000" i="1" dirty="0"/>
              <a:t>&gt;</a:t>
            </a:r>
          </a:p>
          <a:p>
            <a:pPr marL="0" indent="0">
              <a:buNone/>
            </a:pPr>
            <a:r>
              <a:rPr lang="en-US" sz="2000" i="1" dirty="0"/>
              <a:t>  &lt;</a:t>
            </a:r>
            <a:r>
              <a:rPr lang="en-US" sz="2000" i="1" dirty="0" err="1"/>
              <a:t>groupId</a:t>
            </a:r>
            <a:r>
              <a:rPr lang="en-US" sz="2000" i="1" dirty="0"/>
              <a:t>&gt;</a:t>
            </a:r>
            <a:r>
              <a:rPr lang="en-US" sz="2000" i="1" dirty="0" err="1"/>
              <a:t>com.intuit.jsapp</a:t>
            </a:r>
            <a:r>
              <a:rPr lang="en-US" sz="2000" i="1" dirty="0"/>
              <a:t>&lt;/</a:t>
            </a:r>
            <a:r>
              <a:rPr lang="en-US" sz="2000" i="1" dirty="0" err="1"/>
              <a:t>groupId</a:t>
            </a:r>
            <a:r>
              <a:rPr lang="en-US" sz="2000" i="1" dirty="0"/>
              <a:t>&gt;</a:t>
            </a:r>
          </a:p>
          <a:p>
            <a:pPr marL="0" indent="0">
              <a:buNone/>
            </a:pPr>
            <a:r>
              <a:rPr lang="en-US" sz="2000" i="1" dirty="0"/>
              <a:t>  &lt;</a:t>
            </a:r>
            <a:r>
              <a:rPr lang="en-US" sz="2000" i="1" dirty="0" err="1"/>
              <a:t>artifactId</a:t>
            </a:r>
            <a:r>
              <a:rPr lang="en-US" sz="2000" i="1" dirty="0"/>
              <a:t>&gt;</a:t>
            </a:r>
            <a:r>
              <a:rPr lang="en-US" sz="2000" i="1" dirty="0" err="1"/>
              <a:t>js</a:t>
            </a:r>
            <a:r>
              <a:rPr lang="en-US" sz="2000" i="1" dirty="0"/>
              <a:t>-app&lt;/</a:t>
            </a:r>
            <a:r>
              <a:rPr lang="en-US" sz="2000" i="1" dirty="0" err="1"/>
              <a:t>artifactId</a:t>
            </a:r>
            <a:r>
              <a:rPr lang="en-US" sz="2000" i="1" dirty="0"/>
              <a:t>&gt;</a:t>
            </a:r>
          </a:p>
          <a:p>
            <a:pPr marL="0" indent="0">
              <a:buNone/>
            </a:pPr>
            <a:r>
              <a:rPr lang="en-US" sz="2000" i="1" dirty="0"/>
              <a:t>  &lt;version&gt;1&lt;/version&gt;</a:t>
            </a:r>
          </a:p>
          <a:p>
            <a:pPr marL="0" indent="0">
              <a:buNone/>
            </a:pPr>
            <a:r>
              <a:rPr lang="en-US" sz="2000" i="1" dirty="0"/>
              <a:t>&lt;/project&gt;</a:t>
            </a:r>
          </a:p>
        </p:txBody>
      </p:sp>
    </p:spTree>
    <p:extLst>
      <p:ext uri="{BB962C8B-B14F-4D97-AF65-F5344CB8AC3E}">
        <p14:creationId xmlns:p14="http://schemas.microsoft.com/office/powerpoint/2010/main" val="383847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DE38-6C0A-403C-8ABA-E853CDE12CF0}"/>
              </a:ext>
            </a:extLst>
          </p:cNvPr>
          <p:cNvSpPr>
            <a:spLocks noGrp="1"/>
          </p:cNvSpPr>
          <p:nvPr>
            <p:ph type="title"/>
          </p:nvPr>
        </p:nvSpPr>
        <p:spPr/>
        <p:txBody>
          <a:bodyPr/>
          <a:lstStyle/>
          <a:p>
            <a:r>
              <a:rPr lang="en-US" dirty="0"/>
              <a:t>Maven Dependencies</a:t>
            </a:r>
          </a:p>
        </p:txBody>
      </p:sp>
      <p:sp>
        <p:nvSpPr>
          <p:cNvPr id="3" name="Content Placeholder 2">
            <a:extLst>
              <a:ext uri="{FF2B5EF4-FFF2-40B4-BE49-F238E27FC236}">
                <a16:creationId xmlns:a16="http://schemas.microsoft.com/office/drawing/2014/main" id="{318D1154-5414-4B58-84D3-A14DED120C2A}"/>
              </a:ext>
            </a:extLst>
          </p:cNvPr>
          <p:cNvSpPr>
            <a:spLocks noGrp="1"/>
          </p:cNvSpPr>
          <p:nvPr>
            <p:ph idx="1"/>
          </p:nvPr>
        </p:nvSpPr>
        <p:spPr/>
        <p:txBody>
          <a:bodyPr/>
          <a:lstStyle/>
          <a:p>
            <a:r>
              <a:rPr lang="en-US" dirty="0"/>
              <a:t>There is an element available for declaring dependencies in project pom.xml </a:t>
            </a:r>
          </a:p>
          <a:p>
            <a:r>
              <a:rPr lang="en-US" dirty="0"/>
              <a:t>Used to define the dependencies that will be used by the project.</a:t>
            </a:r>
          </a:p>
          <a:p>
            <a:r>
              <a:rPr lang="en-US" dirty="0"/>
              <a:t>Maven will look for these dependencies when executing in the local maven repository. </a:t>
            </a:r>
          </a:p>
          <a:p>
            <a:r>
              <a:rPr lang="en-US" dirty="0"/>
              <a:t>If not found, then Maven will download those dependencies from the remote repository and store it in the local maven repository.</a:t>
            </a:r>
          </a:p>
        </p:txBody>
      </p:sp>
    </p:spTree>
    <p:extLst>
      <p:ext uri="{BB962C8B-B14F-4D97-AF65-F5344CB8AC3E}">
        <p14:creationId xmlns:p14="http://schemas.microsoft.com/office/powerpoint/2010/main" val="506181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DE38-6C0A-403C-8ABA-E853CDE12CF0}"/>
              </a:ext>
            </a:extLst>
          </p:cNvPr>
          <p:cNvSpPr>
            <a:spLocks noGrp="1"/>
          </p:cNvSpPr>
          <p:nvPr>
            <p:ph type="title"/>
          </p:nvPr>
        </p:nvSpPr>
        <p:spPr/>
        <p:txBody>
          <a:bodyPr/>
          <a:lstStyle/>
          <a:p>
            <a:r>
              <a:rPr lang="en-US" dirty="0"/>
              <a:t>Maven Dependencies</a:t>
            </a:r>
          </a:p>
        </p:txBody>
      </p:sp>
      <p:sp>
        <p:nvSpPr>
          <p:cNvPr id="3" name="Content Placeholder 2">
            <a:extLst>
              <a:ext uri="{FF2B5EF4-FFF2-40B4-BE49-F238E27FC236}">
                <a16:creationId xmlns:a16="http://schemas.microsoft.com/office/drawing/2014/main" id="{318D1154-5414-4B58-84D3-A14DED120C2A}"/>
              </a:ext>
            </a:extLst>
          </p:cNvPr>
          <p:cNvSpPr>
            <a:spLocks noGrp="1"/>
          </p:cNvSpPr>
          <p:nvPr>
            <p:ph idx="1"/>
          </p:nvPr>
        </p:nvSpPr>
        <p:spPr/>
        <p:txBody>
          <a:bodyPr>
            <a:normAutofit fontScale="55000" lnSpcReduction="20000"/>
          </a:bodyPr>
          <a:lstStyle/>
          <a:p>
            <a:r>
              <a:rPr lang="en-US" dirty="0"/>
              <a:t>Example: Declaring </a:t>
            </a:r>
            <a:r>
              <a:rPr lang="en-US" dirty="0" err="1"/>
              <a:t>junit</a:t>
            </a:r>
            <a:r>
              <a:rPr lang="en-US" dirty="0"/>
              <a:t> and log4j as project dependencies-</a:t>
            </a:r>
          </a:p>
          <a:p>
            <a:pPr marL="0" indent="0">
              <a:buNone/>
            </a:pPr>
            <a:r>
              <a:rPr lang="en-US" dirty="0"/>
              <a:t>&lt;dependencies&gt;</a:t>
            </a:r>
          </a:p>
          <a:p>
            <a:pPr marL="0" indent="0">
              <a:buNone/>
            </a:pPr>
            <a:r>
              <a:rPr lang="en-US" dirty="0"/>
              <a:t>    &lt;dependency&gt;</a:t>
            </a:r>
          </a:p>
          <a:p>
            <a:pPr marL="0" indent="0">
              <a:buNone/>
            </a:pPr>
            <a:r>
              <a:rPr lang="en-US" dirty="0"/>
              <a:t>      &lt;</a:t>
            </a:r>
            <a:r>
              <a:rPr lang="en-US" dirty="0" err="1"/>
              <a:t>groupId</a:t>
            </a:r>
            <a:r>
              <a:rPr lang="en-US" dirty="0"/>
              <a:t>&gt;</a:t>
            </a:r>
            <a:r>
              <a:rPr lang="en-US" dirty="0" err="1"/>
              <a:t>junit</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junit</a:t>
            </a:r>
            <a:r>
              <a:rPr lang="en-US" dirty="0"/>
              <a:t>&lt;/</a:t>
            </a:r>
            <a:r>
              <a:rPr lang="en-US" dirty="0" err="1"/>
              <a:t>artifactId</a:t>
            </a:r>
            <a:r>
              <a:rPr lang="en-US" dirty="0"/>
              <a:t>&gt;</a:t>
            </a:r>
          </a:p>
          <a:p>
            <a:pPr marL="0" indent="0">
              <a:buNone/>
            </a:pPr>
            <a:r>
              <a:rPr lang="en-US" dirty="0"/>
              <a:t>      &lt;version&gt;3.8.1&lt;/version&gt;</a:t>
            </a:r>
          </a:p>
          <a:p>
            <a:pPr marL="0" indent="0">
              <a:buNone/>
            </a:pPr>
            <a:r>
              <a:rPr lang="en-US" dirty="0"/>
              <a:t>      &lt;scope&gt;test&lt;/scope&gt;</a:t>
            </a:r>
          </a:p>
          <a:p>
            <a:pPr marL="0" indent="0">
              <a:buNone/>
            </a:pPr>
            <a:r>
              <a:rPr lang="en-US" dirty="0"/>
              <a:t>    &lt;/dependency&gt;</a:t>
            </a:r>
          </a:p>
          <a:p>
            <a:pPr marL="0" indent="0">
              <a:buNone/>
            </a:pPr>
            <a:r>
              <a:rPr lang="en-US" dirty="0"/>
              <a:t>    &lt;dependency&gt;</a:t>
            </a:r>
          </a:p>
          <a:p>
            <a:pPr marL="0" indent="0">
              <a:buNone/>
            </a:pPr>
            <a:r>
              <a:rPr lang="en-US" dirty="0"/>
              <a:t>      &lt;</a:t>
            </a:r>
            <a:r>
              <a:rPr lang="en-US" dirty="0" err="1"/>
              <a:t>groupId</a:t>
            </a:r>
            <a:r>
              <a:rPr lang="en-US" dirty="0"/>
              <a:t>&gt;log4j&lt;/</a:t>
            </a:r>
            <a:r>
              <a:rPr lang="en-US" dirty="0" err="1"/>
              <a:t>groupId</a:t>
            </a:r>
            <a:r>
              <a:rPr lang="en-US" dirty="0"/>
              <a:t>&gt;</a:t>
            </a:r>
          </a:p>
          <a:p>
            <a:pPr marL="0" indent="0">
              <a:buNone/>
            </a:pPr>
            <a:r>
              <a:rPr lang="en-US" dirty="0"/>
              <a:t>      &lt;</a:t>
            </a:r>
            <a:r>
              <a:rPr lang="en-US" dirty="0" err="1"/>
              <a:t>artifactId</a:t>
            </a:r>
            <a:r>
              <a:rPr lang="en-US" dirty="0"/>
              <a:t>&gt;log4j&lt;/</a:t>
            </a:r>
            <a:r>
              <a:rPr lang="en-US" dirty="0" err="1"/>
              <a:t>artifactId</a:t>
            </a:r>
            <a:r>
              <a:rPr lang="en-US" dirty="0"/>
              <a:t>&gt;</a:t>
            </a:r>
          </a:p>
          <a:p>
            <a:pPr marL="0" indent="0">
              <a:buNone/>
            </a:pPr>
            <a:r>
              <a:rPr lang="en-US" dirty="0"/>
              <a:t>      &lt;version&gt;1.2.12&lt;/version&gt;</a:t>
            </a:r>
          </a:p>
          <a:p>
            <a:pPr marL="0" indent="0">
              <a:buNone/>
            </a:pPr>
            <a:r>
              <a:rPr lang="en-US" dirty="0"/>
              <a:t>      &lt;scope&gt;compile&lt;/scope&gt;</a:t>
            </a:r>
          </a:p>
          <a:p>
            <a:pPr marL="0" indent="0">
              <a:buNone/>
            </a:pPr>
            <a:r>
              <a:rPr lang="en-US" dirty="0"/>
              <a:t>    &lt;/dependency&gt;</a:t>
            </a:r>
          </a:p>
          <a:p>
            <a:pPr marL="0" indent="0">
              <a:buNone/>
            </a:pPr>
            <a:r>
              <a:rPr lang="en-US" dirty="0"/>
              <a:t>  &lt;/dependencies&gt;</a:t>
            </a:r>
          </a:p>
        </p:txBody>
      </p:sp>
    </p:spTree>
    <p:extLst>
      <p:ext uri="{BB962C8B-B14F-4D97-AF65-F5344CB8AC3E}">
        <p14:creationId xmlns:p14="http://schemas.microsoft.com/office/powerpoint/2010/main" val="55323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EF8A-B5A3-4C7F-92F6-8B9E2D0BD90C}"/>
              </a:ext>
            </a:extLst>
          </p:cNvPr>
          <p:cNvSpPr>
            <a:spLocks noGrp="1"/>
          </p:cNvSpPr>
          <p:nvPr>
            <p:ph type="title"/>
          </p:nvPr>
        </p:nvSpPr>
        <p:spPr/>
        <p:txBody>
          <a:bodyPr/>
          <a:lstStyle/>
          <a:p>
            <a:r>
              <a:rPr lang="en-US" dirty="0"/>
              <a:t>Maven Plugins</a:t>
            </a:r>
          </a:p>
        </p:txBody>
      </p:sp>
      <p:sp>
        <p:nvSpPr>
          <p:cNvPr id="3" name="Content Placeholder 2">
            <a:extLst>
              <a:ext uri="{FF2B5EF4-FFF2-40B4-BE49-F238E27FC236}">
                <a16:creationId xmlns:a16="http://schemas.microsoft.com/office/drawing/2014/main" id="{CF4F93E1-19E0-493F-B209-83BF49858884}"/>
              </a:ext>
            </a:extLst>
          </p:cNvPr>
          <p:cNvSpPr>
            <a:spLocks noGrp="1"/>
          </p:cNvSpPr>
          <p:nvPr>
            <p:ph idx="1"/>
          </p:nvPr>
        </p:nvSpPr>
        <p:spPr/>
        <p:txBody>
          <a:bodyPr/>
          <a:lstStyle/>
          <a:p>
            <a:r>
              <a:rPr lang="en-US" dirty="0"/>
              <a:t>All the execution in Maven is done by plugins. </a:t>
            </a:r>
          </a:p>
          <a:p>
            <a:r>
              <a:rPr lang="en-US" dirty="0"/>
              <a:t>A plugin is mapped to a phase and executed as part of it. </a:t>
            </a:r>
          </a:p>
          <a:p>
            <a:r>
              <a:rPr lang="en-US" dirty="0"/>
              <a:t>A phase is mapped to multiple goals. </a:t>
            </a:r>
          </a:p>
          <a:p>
            <a:r>
              <a:rPr lang="en-US" dirty="0"/>
              <a:t>Those goals are executed by a plugin. </a:t>
            </a:r>
          </a:p>
          <a:p>
            <a:r>
              <a:rPr lang="en-US" dirty="0"/>
              <a:t>We can directly invoke a specific goal while Maven execution.</a:t>
            </a:r>
          </a:p>
          <a:p>
            <a:r>
              <a:rPr lang="en-US" dirty="0"/>
              <a:t>A plugin configuration can be modified using the plugin declaration.</a:t>
            </a:r>
          </a:p>
        </p:txBody>
      </p:sp>
    </p:spTree>
    <p:extLst>
      <p:ext uri="{BB962C8B-B14F-4D97-AF65-F5344CB8AC3E}">
        <p14:creationId xmlns:p14="http://schemas.microsoft.com/office/powerpoint/2010/main" val="205129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EF8A-B5A3-4C7F-92F6-8B9E2D0BD90C}"/>
              </a:ext>
            </a:extLst>
          </p:cNvPr>
          <p:cNvSpPr>
            <a:spLocks noGrp="1"/>
          </p:cNvSpPr>
          <p:nvPr>
            <p:ph type="title"/>
          </p:nvPr>
        </p:nvSpPr>
        <p:spPr/>
        <p:txBody>
          <a:bodyPr/>
          <a:lstStyle/>
          <a:p>
            <a:r>
              <a:rPr lang="en-US" dirty="0"/>
              <a:t>Maven Plugins</a:t>
            </a:r>
          </a:p>
        </p:txBody>
      </p:sp>
      <p:sp>
        <p:nvSpPr>
          <p:cNvPr id="3" name="Content Placeholder 2">
            <a:extLst>
              <a:ext uri="{FF2B5EF4-FFF2-40B4-BE49-F238E27FC236}">
                <a16:creationId xmlns:a16="http://schemas.microsoft.com/office/drawing/2014/main" id="{CF4F93E1-19E0-493F-B209-83BF49858884}"/>
              </a:ext>
            </a:extLst>
          </p:cNvPr>
          <p:cNvSpPr>
            <a:spLocks noGrp="1"/>
          </p:cNvSpPr>
          <p:nvPr>
            <p:ph idx="1"/>
          </p:nvPr>
        </p:nvSpPr>
        <p:spPr/>
        <p:txBody>
          <a:bodyPr/>
          <a:lstStyle/>
          <a:p>
            <a:r>
              <a:rPr lang="en-US" dirty="0"/>
              <a:t>Example :</a:t>
            </a:r>
          </a:p>
          <a:p>
            <a:pPr marL="0" indent="0">
              <a:buNone/>
            </a:pPr>
            <a:r>
              <a:rPr lang="en-US" dirty="0"/>
              <a:t>For Maven plugin is ‘compiler’, it compiles the java source code. </a:t>
            </a:r>
          </a:p>
          <a:p>
            <a:pPr marL="0" indent="0">
              <a:buNone/>
            </a:pPr>
            <a:r>
              <a:rPr lang="en-US" dirty="0"/>
              <a:t>This compiler plugin has two goals </a:t>
            </a:r>
          </a:p>
          <a:p>
            <a:pPr marL="0" indent="0">
              <a:buNone/>
            </a:pPr>
            <a:r>
              <a:rPr lang="en-US" b="1" dirty="0" err="1"/>
              <a:t>compiler:compile</a:t>
            </a:r>
            <a:r>
              <a:rPr lang="en-US" b="1" dirty="0"/>
              <a:t> </a:t>
            </a:r>
          </a:p>
          <a:p>
            <a:pPr marL="0" indent="0">
              <a:buNone/>
            </a:pPr>
            <a:r>
              <a:rPr lang="en-US" b="1" dirty="0" err="1"/>
              <a:t>compiler:testCompile</a:t>
            </a:r>
            <a:endParaRPr lang="en-US" b="1" dirty="0"/>
          </a:p>
          <a:p>
            <a:pPr marL="0" indent="0">
              <a:buNone/>
            </a:pPr>
            <a:r>
              <a:rPr lang="en-US" dirty="0"/>
              <a:t>Using the configuration element, we can supply arguments to the plugin.</a:t>
            </a:r>
          </a:p>
        </p:txBody>
      </p:sp>
    </p:spTree>
    <p:extLst>
      <p:ext uri="{BB962C8B-B14F-4D97-AF65-F5344CB8AC3E}">
        <p14:creationId xmlns:p14="http://schemas.microsoft.com/office/powerpoint/2010/main" val="331807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EF8A-B5A3-4C7F-92F6-8B9E2D0BD90C}"/>
              </a:ext>
            </a:extLst>
          </p:cNvPr>
          <p:cNvSpPr>
            <a:spLocks noGrp="1"/>
          </p:cNvSpPr>
          <p:nvPr>
            <p:ph type="title"/>
          </p:nvPr>
        </p:nvSpPr>
        <p:spPr/>
        <p:txBody>
          <a:bodyPr/>
          <a:lstStyle/>
          <a:p>
            <a:r>
              <a:rPr lang="en-US" dirty="0"/>
              <a:t>Maven Plugins</a:t>
            </a:r>
          </a:p>
        </p:txBody>
      </p:sp>
      <p:sp>
        <p:nvSpPr>
          <p:cNvPr id="3" name="Content Placeholder 2">
            <a:extLst>
              <a:ext uri="{FF2B5EF4-FFF2-40B4-BE49-F238E27FC236}">
                <a16:creationId xmlns:a16="http://schemas.microsoft.com/office/drawing/2014/main" id="{CF4F93E1-19E0-493F-B209-83BF49858884}"/>
              </a:ext>
            </a:extLst>
          </p:cNvPr>
          <p:cNvSpPr>
            <a:spLocks noGrp="1"/>
          </p:cNvSpPr>
          <p:nvPr>
            <p:ph idx="1"/>
          </p:nvPr>
        </p:nvSpPr>
        <p:spPr/>
        <p:txBody>
          <a:bodyPr>
            <a:normAutofit fontScale="62500" lnSpcReduction="20000"/>
          </a:bodyPr>
          <a:lstStyle/>
          <a:p>
            <a:pPr marL="0" indent="0">
              <a:buNone/>
            </a:pPr>
            <a:r>
              <a:rPr lang="en-US" dirty="0"/>
              <a:t>Example :</a:t>
            </a:r>
          </a:p>
          <a:p>
            <a:pPr marL="0" indent="0">
              <a:buNone/>
            </a:pPr>
            <a:r>
              <a:rPr lang="en-US" dirty="0"/>
              <a:t>Using the configuration element, we can supply arguments to the plugin.</a:t>
            </a:r>
          </a:p>
          <a:p>
            <a:pPr marL="0" indent="0">
              <a:buNone/>
            </a:pPr>
            <a:r>
              <a:rPr lang="en-US" i="1" dirty="0"/>
              <a:t>&lt;build&gt;</a:t>
            </a:r>
            <a:br>
              <a:rPr lang="en-US" i="1" dirty="0"/>
            </a:br>
            <a:r>
              <a:rPr lang="en-US" i="1" dirty="0"/>
              <a:t>&lt;</a:t>
            </a:r>
            <a:r>
              <a:rPr lang="en-US" i="1" dirty="0" err="1"/>
              <a:t>finalName</a:t>
            </a:r>
            <a:r>
              <a:rPr lang="en-US" i="1" dirty="0"/>
              <a:t>&gt;</a:t>
            </a:r>
            <a:r>
              <a:rPr lang="en-US" i="1" dirty="0" err="1"/>
              <a:t>springexcelexport</a:t>
            </a:r>
            <a:r>
              <a:rPr lang="en-US" i="1" dirty="0"/>
              <a:t>&lt;/</a:t>
            </a:r>
            <a:r>
              <a:rPr lang="en-US" i="1" dirty="0" err="1"/>
              <a:t>finalName</a:t>
            </a:r>
            <a:r>
              <a:rPr lang="en-US" i="1" dirty="0"/>
              <a:t>&gt;</a:t>
            </a:r>
            <a:br>
              <a:rPr lang="en-US" i="1" dirty="0"/>
            </a:br>
            <a:r>
              <a:rPr lang="en-US" i="1" dirty="0"/>
              <a:t>&lt;plugins&gt;</a:t>
            </a:r>
            <a:br>
              <a:rPr lang="en-US" i="1" dirty="0"/>
            </a:br>
            <a:r>
              <a:rPr lang="en-US" i="1" dirty="0"/>
              <a:t>	&lt;plugin&gt;</a:t>
            </a:r>
            <a:br>
              <a:rPr lang="en-US" i="1" dirty="0"/>
            </a:br>
            <a:r>
              <a:rPr lang="en-US" i="1" dirty="0"/>
              <a:t>		&lt;</a:t>
            </a:r>
            <a:r>
              <a:rPr lang="en-US" i="1" dirty="0" err="1"/>
              <a:t>groupId</a:t>
            </a:r>
            <a:r>
              <a:rPr lang="en-US" i="1" dirty="0"/>
              <a:t>&gt;</a:t>
            </a:r>
            <a:r>
              <a:rPr lang="en-US" i="1" dirty="0" err="1"/>
              <a:t>org.apache.maven.plugins</a:t>
            </a:r>
            <a:r>
              <a:rPr lang="en-US" i="1" dirty="0"/>
              <a:t>&lt;/</a:t>
            </a:r>
            <a:r>
              <a:rPr lang="en-US" i="1" dirty="0" err="1"/>
              <a:t>groupId</a:t>
            </a:r>
            <a:r>
              <a:rPr lang="en-US" i="1" dirty="0"/>
              <a:t>&gt;</a:t>
            </a:r>
            <a:br>
              <a:rPr lang="en-US" i="1" dirty="0"/>
            </a:br>
            <a:r>
              <a:rPr lang="en-US" i="1" dirty="0"/>
              <a:t>		&lt;</a:t>
            </a:r>
            <a:r>
              <a:rPr lang="en-US" i="1" dirty="0" err="1"/>
              <a:t>artifactId</a:t>
            </a:r>
            <a:r>
              <a:rPr lang="en-US" i="1" dirty="0"/>
              <a:t>&gt;maven-war-plugin&lt;/</a:t>
            </a:r>
            <a:r>
              <a:rPr lang="en-US" i="1" dirty="0" err="1"/>
              <a:t>artifactId</a:t>
            </a:r>
            <a:r>
              <a:rPr lang="en-US" i="1" dirty="0"/>
              <a:t>&gt;</a:t>
            </a:r>
            <a:br>
              <a:rPr lang="en-US" i="1" dirty="0"/>
            </a:br>
            <a:r>
              <a:rPr lang="en-US" i="1" dirty="0"/>
              <a:t>		&lt;version&gt;2.2&lt;/version&gt;</a:t>
            </a:r>
            <a:br>
              <a:rPr lang="en-US" i="1" dirty="0"/>
            </a:br>
            <a:r>
              <a:rPr lang="en-US" i="1" dirty="0"/>
              <a:t>	&lt;/plugin&gt;</a:t>
            </a:r>
            <a:br>
              <a:rPr lang="en-US" i="1" dirty="0"/>
            </a:br>
            <a:r>
              <a:rPr lang="en-US" i="1" dirty="0"/>
              <a:t>&lt;plugin&gt;</a:t>
            </a:r>
            <a:br>
              <a:rPr lang="en-US" i="1" dirty="0"/>
            </a:br>
            <a:r>
              <a:rPr lang="en-US" i="1" dirty="0"/>
              <a:t>&lt;</a:t>
            </a:r>
            <a:r>
              <a:rPr lang="en-US" i="1" dirty="0" err="1"/>
              <a:t>groupId</a:t>
            </a:r>
            <a:r>
              <a:rPr lang="en-US" i="1" dirty="0"/>
              <a:t>&gt;</a:t>
            </a:r>
            <a:r>
              <a:rPr lang="en-US" i="1" dirty="0" err="1"/>
              <a:t>org.apache.maven.plugins</a:t>
            </a:r>
            <a:r>
              <a:rPr lang="en-US" i="1" dirty="0"/>
              <a:t>&lt;/</a:t>
            </a:r>
            <a:r>
              <a:rPr lang="en-US" i="1" dirty="0" err="1"/>
              <a:t>groupId</a:t>
            </a:r>
            <a:r>
              <a:rPr lang="en-US" i="1" dirty="0"/>
              <a:t>&gt;</a:t>
            </a:r>
            <a:br>
              <a:rPr lang="en-US" i="1" dirty="0"/>
            </a:br>
            <a:r>
              <a:rPr lang="en-US" i="1" dirty="0"/>
              <a:t>&lt;</a:t>
            </a:r>
            <a:r>
              <a:rPr lang="en-US" i="1" dirty="0" err="1"/>
              <a:t>artifactId</a:t>
            </a:r>
            <a:r>
              <a:rPr lang="en-US" i="1" dirty="0"/>
              <a:t>&gt;maven-surefire-plugin&lt;/</a:t>
            </a:r>
            <a:r>
              <a:rPr lang="en-US" i="1" dirty="0" err="1"/>
              <a:t>artifactId</a:t>
            </a:r>
            <a:r>
              <a:rPr lang="en-US" i="1" dirty="0"/>
              <a:t>&gt;</a:t>
            </a:r>
            <a:br>
              <a:rPr lang="en-US" i="1" dirty="0"/>
            </a:br>
            <a:r>
              <a:rPr lang="en-US" i="1" dirty="0"/>
              <a:t>&lt;version&gt;2.16&lt;/version&gt;</a:t>
            </a:r>
            <a:br>
              <a:rPr lang="en-US" i="1" dirty="0"/>
            </a:br>
            <a:r>
              <a:rPr lang="en-US" i="1" dirty="0"/>
              <a:t>&lt;configuration&gt;</a:t>
            </a:r>
            <a:br>
              <a:rPr lang="en-US" i="1" dirty="0"/>
            </a:br>
            <a:r>
              <a:rPr lang="en-US" i="1" dirty="0"/>
              <a:t>&lt;</a:t>
            </a:r>
            <a:r>
              <a:rPr lang="en-US" i="1" dirty="0" err="1"/>
              <a:t>skipTests</a:t>
            </a:r>
            <a:r>
              <a:rPr lang="en-US" i="1" dirty="0"/>
              <a:t>&gt;true&lt;/</a:t>
            </a:r>
            <a:r>
              <a:rPr lang="en-US" i="1" dirty="0" err="1"/>
              <a:t>skipTests</a:t>
            </a:r>
            <a:r>
              <a:rPr lang="en-US" i="1" dirty="0"/>
              <a:t>&gt;</a:t>
            </a:r>
            <a:br>
              <a:rPr lang="en-US" i="1" dirty="0"/>
            </a:br>
            <a:r>
              <a:rPr lang="en-US" i="1" dirty="0"/>
              <a:t>&lt;/configuration&gt;</a:t>
            </a:r>
            <a:br>
              <a:rPr lang="en-US" i="1" dirty="0"/>
            </a:br>
            <a:r>
              <a:rPr lang="en-US" i="1" dirty="0"/>
              <a:t>&lt;/plugin&gt;</a:t>
            </a:r>
            <a:br>
              <a:rPr lang="en-US" i="1" dirty="0"/>
            </a:br>
            <a:r>
              <a:rPr lang="en-US" i="1" dirty="0"/>
              <a:t>&lt;/build&gt;</a:t>
            </a:r>
          </a:p>
        </p:txBody>
      </p:sp>
    </p:spTree>
    <p:extLst>
      <p:ext uri="{BB962C8B-B14F-4D97-AF65-F5344CB8AC3E}">
        <p14:creationId xmlns:p14="http://schemas.microsoft.com/office/powerpoint/2010/main" val="527638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CDCA-6D4B-4210-9798-6EE5EE15500D}"/>
              </a:ext>
            </a:extLst>
          </p:cNvPr>
          <p:cNvSpPr>
            <a:spLocks noGrp="1"/>
          </p:cNvSpPr>
          <p:nvPr>
            <p:ph type="title"/>
          </p:nvPr>
        </p:nvSpPr>
        <p:spPr/>
        <p:txBody>
          <a:bodyPr/>
          <a:lstStyle/>
          <a:p>
            <a:r>
              <a:rPr lang="en-US" dirty="0"/>
              <a:t>Maven Project Structure</a:t>
            </a:r>
          </a:p>
        </p:txBody>
      </p:sp>
      <p:sp>
        <p:nvSpPr>
          <p:cNvPr id="3" name="Content Placeholder 2">
            <a:extLst>
              <a:ext uri="{FF2B5EF4-FFF2-40B4-BE49-F238E27FC236}">
                <a16:creationId xmlns:a16="http://schemas.microsoft.com/office/drawing/2014/main" id="{D7039753-61F2-44BC-9500-0CEE347E31AE}"/>
              </a:ext>
            </a:extLst>
          </p:cNvPr>
          <p:cNvSpPr>
            <a:spLocks noGrp="1"/>
          </p:cNvSpPr>
          <p:nvPr>
            <p:ph idx="1"/>
          </p:nvPr>
        </p:nvSpPr>
        <p:spPr>
          <a:xfrm>
            <a:off x="729343" y="1404483"/>
            <a:ext cx="11114314" cy="5088392"/>
          </a:xfrm>
        </p:spPr>
        <p:txBody>
          <a:bodyPr>
            <a:normAutofit fontScale="62500" lnSpcReduction="20000"/>
          </a:bodyPr>
          <a:lstStyle/>
          <a:p>
            <a:pPr marL="0" indent="0">
              <a:buNone/>
            </a:pPr>
            <a:r>
              <a:rPr lang="en-US" dirty="0"/>
              <a:t>Following is a snap shot from a Maven project and it shows the project structure.</a:t>
            </a:r>
          </a:p>
          <a:p>
            <a:pPr marL="0" indent="0">
              <a:buNone/>
            </a:pPr>
            <a:r>
              <a:rPr lang="en-US" dirty="0"/>
              <a:t>$ tree</a:t>
            </a:r>
          </a:p>
          <a:p>
            <a:pPr marL="0" indent="0">
              <a:buNone/>
            </a:pPr>
            <a:r>
              <a:rPr lang="en-US" dirty="0"/>
              <a:t>.</a:t>
            </a:r>
          </a:p>
          <a:p>
            <a:pPr marL="0" indent="0">
              <a:buNone/>
            </a:pPr>
            <a:r>
              <a:rPr lang="en-US" dirty="0"/>
              <a:t>├── pom.xml</a:t>
            </a:r>
          </a:p>
          <a:p>
            <a:pPr marL="0" indent="0">
              <a:buNone/>
            </a:pPr>
            <a:r>
              <a:rPr lang="en-US" dirty="0"/>
              <a:t>└── </a:t>
            </a:r>
            <a:r>
              <a:rPr lang="en-US" dirty="0" err="1"/>
              <a:t>src</a:t>
            </a:r>
            <a:endParaRPr lang="en-US" dirty="0"/>
          </a:p>
          <a:p>
            <a:pPr marL="0" indent="0">
              <a:buNone/>
            </a:pPr>
            <a:r>
              <a:rPr lang="en-US" dirty="0"/>
              <a:t>    ├── main</a:t>
            </a:r>
          </a:p>
          <a:p>
            <a:pPr marL="0" indent="0">
              <a:buNone/>
            </a:pPr>
            <a:r>
              <a:rPr lang="en-US" dirty="0"/>
              <a:t>    │   └── java</a:t>
            </a:r>
          </a:p>
          <a:p>
            <a:pPr marL="0" indent="0">
              <a:buNone/>
            </a:pPr>
            <a:r>
              <a:rPr lang="en-US" dirty="0"/>
              <a:t>    │       └── com</a:t>
            </a:r>
          </a:p>
          <a:p>
            <a:pPr marL="0" indent="0">
              <a:buNone/>
            </a:pPr>
            <a:r>
              <a:rPr lang="en-US" dirty="0"/>
              <a:t>    │           └── demo</a:t>
            </a:r>
          </a:p>
          <a:p>
            <a:pPr marL="0" indent="0">
              <a:buNone/>
            </a:pPr>
            <a:r>
              <a:rPr lang="en-US" dirty="0"/>
              <a:t>    │               └── App.java</a:t>
            </a:r>
          </a:p>
          <a:p>
            <a:pPr marL="0" indent="0">
              <a:buNone/>
            </a:pPr>
            <a:r>
              <a:rPr lang="en-US" dirty="0"/>
              <a:t>    └── test</a:t>
            </a:r>
          </a:p>
          <a:p>
            <a:pPr marL="0" indent="0">
              <a:buNone/>
            </a:pPr>
            <a:r>
              <a:rPr lang="en-US" dirty="0"/>
              <a:t>        └── java</a:t>
            </a:r>
          </a:p>
          <a:p>
            <a:pPr marL="0" indent="0">
              <a:buNone/>
            </a:pPr>
            <a:r>
              <a:rPr lang="en-US" dirty="0"/>
              <a:t>            └── com</a:t>
            </a:r>
          </a:p>
          <a:p>
            <a:pPr marL="0" indent="0">
              <a:buNone/>
            </a:pPr>
            <a:r>
              <a:rPr lang="en-US" dirty="0"/>
              <a:t>                └── demo</a:t>
            </a:r>
          </a:p>
          <a:p>
            <a:pPr marL="0" indent="0">
              <a:buNone/>
            </a:pPr>
            <a:r>
              <a:rPr lang="en-US" dirty="0"/>
              <a:t>                    └── AppTest.java</a:t>
            </a:r>
          </a:p>
          <a:p>
            <a:pPr marL="0" indent="0">
              <a:buNone/>
            </a:pPr>
            <a:r>
              <a:rPr lang="en-US" dirty="0"/>
              <a:t>9 directories, 3 files</a:t>
            </a:r>
          </a:p>
        </p:txBody>
      </p:sp>
    </p:spTree>
    <p:extLst>
      <p:ext uri="{BB962C8B-B14F-4D97-AF65-F5344CB8AC3E}">
        <p14:creationId xmlns:p14="http://schemas.microsoft.com/office/powerpoint/2010/main" val="2055924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9E41-1569-427F-BBFB-DE36287A4CA8}"/>
              </a:ext>
            </a:extLst>
          </p:cNvPr>
          <p:cNvSpPr>
            <a:spLocks noGrp="1"/>
          </p:cNvSpPr>
          <p:nvPr>
            <p:ph type="title"/>
          </p:nvPr>
        </p:nvSpPr>
        <p:spPr/>
        <p:txBody>
          <a:bodyPr/>
          <a:lstStyle/>
          <a:p>
            <a:r>
              <a:rPr lang="en-US" dirty="0"/>
              <a:t>First Maven Project</a:t>
            </a:r>
          </a:p>
        </p:txBody>
      </p:sp>
      <p:sp>
        <p:nvSpPr>
          <p:cNvPr id="3" name="Content Placeholder 2">
            <a:extLst>
              <a:ext uri="{FF2B5EF4-FFF2-40B4-BE49-F238E27FC236}">
                <a16:creationId xmlns:a16="http://schemas.microsoft.com/office/drawing/2014/main" id="{D8952D28-1DEB-498E-AE13-383661DBC863}"/>
              </a:ext>
            </a:extLst>
          </p:cNvPr>
          <p:cNvSpPr>
            <a:spLocks noGrp="1"/>
          </p:cNvSpPr>
          <p:nvPr>
            <p:ph idx="1"/>
          </p:nvPr>
        </p:nvSpPr>
        <p:spPr/>
        <p:txBody>
          <a:bodyPr>
            <a:normAutofit fontScale="92500" lnSpcReduction="10000"/>
          </a:bodyPr>
          <a:lstStyle/>
          <a:p>
            <a:r>
              <a:rPr lang="en-US" dirty="0"/>
              <a:t>Let us create our first maven project. </a:t>
            </a:r>
          </a:p>
          <a:p>
            <a:r>
              <a:rPr lang="en-US" dirty="0"/>
              <a:t>Hope you have setup Maven already. </a:t>
            </a:r>
          </a:p>
          <a:p>
            <a:r>
              <a:rPr lang="en-US" dirty="0"/>
              <a:t>In Maven we have ‘Archetype’. </a:t>
            </a:r>
          </a:p>
          <a:p>
            <a:r>
              <a:rPr lang="en-US" dirty="0"/>
              <a:t>It is nothing by a template for projects. </a:t>
            </a:r>
          </a:p>
          <a:p>
            <a:r>
              <a:rPr lang="en-US" dirty="0"/>
              <a:t>Maven provides templates to start a project and using this we can quickly start a Maven project. </a:t>
            </a:r>
          </a:p>
          <a:p>
            <a:pPr marL="0" indent="0">
              <a:buNone/>
            </a:pPr>
            <a:r>
              <a:rPr lang="en-US" dirty="0"/>
              <a:t>Execute the following command in </a:t>
            </a:r>
            <a:r>
              <a:rPr lang="en-US" dirty="0" err="1"/>
              <a:t>cmd</a:t>
            </a:r>
            <a:r>
              <a:rPr lang="en-US" dirty="0"/>
              <a:t> prompt,</a:t>
            </a:r>
          </a:p>
          <a:p>
            <a:pPr marL="0" indent="0">
              <a:buNone/>
            </a:pPr>
            <a:r>
              <a:rPr lang="en-US" b="1" dirty="0" err="1"/>
              <a:t>agv</a:t>
            </a:r>
            <a:r>
              <a:rPr lang="en-US" b="1" dirty="0"/>
              <a:t>$ </a:t>
            </a:r>
            <a:r>
              <a:rPr lang="en-US" i="1" dirty="0" err="1"/>
              <a:t>mvn</a:t>
            </a:r>
            <a:r>
              <a:rPr lang="en-US" i="1" dirty="0"/>
              <a:t> </a:t>
            </a:r>
            <a:r>
              <a:rPr lang="en-US" i="1" dirty="0" err="1"/>
              <a:t>archetype:generate</a:t>
            </a:r>
            <a:r>
              <a:rPr lang="en-US" i="1" dirty="0"/>
              <a:t> -DgroupId=</a:t>
            </a:r>
            <a:r>
              <a:rPr lang="en-US" i="1"/>
              <a:t>com.beCloudReady.</a:t>
            </a:r>
            <a:r>
              <a:rPr lang="en-US" i="1" dirty="0"/>
              <a:t>demo.java  -DartifactId=com.js.demo.java -</a:t>
            </a:r>
            <a:r>
              <a:rPr lang="en-US" i="1" dirty="0" err="1"/>
              <a:t>DarchetypeArtifactId</a:t>
            </a:r>
            <a:r>
              <a:rPr lang="en-US" i="1" dirty="0"/>
              <a:t>=maven-archetype-</a:t>
            </a:r>
            <a:r>
              <a:rPr lang="en-US" i="1" dirty="0" err="1"/>
              <a:t>quickstart</a:t>
            </a:r>
            <a:r>
              <a:rPr lang="en-US" i="1" dirty="0"/>
              <a:t> -</a:t>
            </a:r>
            <a:r>
              <a:rPr lang="en-US" i="1" dirty="0" err="1"/>
              <a:t>DinteractiveMode</a:t>
            </a:r>
            <a:r>
              <a:rPr lang="en-US" i="1" dirty="0"/>
              <a:t>=false</a:t>
            </a:r>
          </a:p>
        </p:txBody>
      </p:sp>
    </p:spTree>
    <p:extLst>
      <p:ext uri="{BB962C8B-B14F-4D97-AF65-F5344CB8AC3E}">
        <p14:creationId xmlns:p14="http://schemas.microsoft.com/office/powerpoint/2010/main" val="20588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9E41-1569-427F-BBFB-DE36287A4CA8}"/>
              </a:ext>
            </a:extLst>
          </p:cNvPr>
          <p:cNvSpPr>
            <a:spLocks noGrp="1"/>
          </p:cNvSpPr>
          <p:nvPr>
            <p:ph type="title"/>
          </p:nvPr>
        </p:nvSpPr>
        <p:spPr/>
        <p:txBody>
          <a:bodyPr/>
          <a:lstStyle/>
          <a:p>
            <a:r>
              <a:rPr lang="en-US" dirty="0"/>
              <a:t>First Maven Project</a:t>
            </a:r>
          </a:p>
        </p:txBody>
      </p:sp>
      <p:sp>
        <p:nvSpPr>
          <p:cNvPr id="3" name="Content Placeholder 2">
            <a:extLst>
              <a:ext uri="{FF2B5EF4-FFF2-40B4-BE49-F238E27FC236}">
                <a16:creationId xmlns:a16="http://schemas.microsoft.com/office/drawing/2014/main" id="{D8952D28-1DEB-498E-AE13-383661DBC863}"/>
              </a:ext>
            </a:extLst>
          </p:cNvPr>
          <p:cNvSpPr>
            <a:spLocks noGrp="1"/>
          </p:cNvSpPr>
          <p:nvPr>
            <p:ph idx="1"/>
          </p:nvPr>
        </p:nvSpPr>
        <p:spPr/>
        <p:txBody>
          <a:bodyPr>
            <a:normAutofit/>
          </a:bodyPr>
          <a:lstStyle/>
          <a:p>
            <a:pPr marL="0" indent="0">
              <a:buNone/>
            </a:pPr>
            <a:r>
              <a:rPr lang="en-US" dirty="0"/>
              <a:t>Go inside the newly created Maven project root and execute the command (this is where the pom.xml is available),</a:t>
            </a:r>
          </a:p>
          <a:p>
            <a:pPr marL="0" indent="0">
              <a:buNone/>
            </a:pPr>
            <a:r>
              <a:rPr lang="en-US" b="1" i="1" dirty="0" err="1"/>
              <a:t>mvn</a:t>
            </a:r>
            <a:r>
              <a:rPr lang="en-US" b="1" i="1" dirty="0"/>
              <a:t> package</a:t>
            </a:r>
          </a:p>
          <a:p>
            <a:pPr marL="0" indent="0">
              <a:buNone/>
            </a:pPr>
            <a:endParaRPr lang="en-US" i="1" dirty="0"/>
          </a:p>
          <a:p>
            <a:pPr marL="0" indent="0">
              <a:buNone/>
            </a:pPr>
            <a:r>
              <a:rPr lang="en-US" dirty="0"/>
              <a:t>Now this will execute all the Maven phases till the ‘package’ phase. That is, Maven will compile, verify and build the jar file and put it in target folder under the project.</a:t>
            </a:r>
          </a:p>
        </p:txBody>
      </p:sp>
    </p:spTree>
    <p:extLst>
      <p:ext uri="{BB962C8B-B14F-4D97-AF65-F5344CB8AC3E}">
        <p14:creationId xmlns:p14="http://schemas.microsoft.com/office/powerpoint/2010/main" val="176890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5013-296F-42F5-92F4-7192F97E27A8}"/>
              </a:ext>
            </a:extLst>
          </p:cNvPr>
          <p:cNvSpPr>
            <a:spLocks noGrp="1"/>
          </p:cNvSpPr>
          <p:nvPr>
            <p:ph type="title"/>
          </p:nvPr>
        </p:nvSpPr>
        <p:spPr/>
        <p:txBody>
          <a:bodyPr/>
          <a:lstStyle/>
          <a:p>
            <a:r>
              <a:rPr lang="en-US" dirty="0"/>
              <a:t>What Maven Does?</a:t>
            </a:r>
          </a:p>
        </p:txBody>
      </p:sp>
      <p:sp>
        <p:nvSpPr>
          <p:cNvPr id="3" name="Content Placeholder 2">
            <a:extLst>
              <a:ext uri="{FF2B5EF4-FFF2-40B4-BE49-F238E27FC236}">
                <a16:creationId xmlns:a16="http://schemas.microsoft.com/office/drawing/2014/main" id="{4B281815-B5EA-4639-B24F-47496FA81977}"/>
              </a:ext>
            </a:extLst>
          </p:cNvPr>
          <p:cNvSpPr>
            <a:spLocks noGrp="1"/>
          </p:cNvSpPr>
          <p:nvPr>
            <p:ph idx="1"/>
          </p:nvPr>
        </p:nvSpPr>
        <p:spPr/>
        <p:txBody>
          <a:bodyPr/>
          <a:lstStyle/>
          <a:p>
            <a:r>
              <a:rPr lang="en-US" dirty="0"/>
              <a:t>Compilation of Source Code</a:t>
            </a:r>
          </a:p>
          <a:p>
            <a:r>
              <a:rPr lang="en-US" dirty="0"/>
              <a:t>Running Tests(unit tests and functional tests)</a:t>
            </a:r>
          </a:p>
          <a:p>
            <a:r>
              <a:rPr lang="en-US" dirty="0"/>
              <a:t>Packaging the results into JARs, WARs ,EARs etc.</a:t>
            </a:r>
          </a:p>
          <a:p>
            <a:r>
              <a:rPr lang="en-US" dirty="0"/>
              <a:t>Upload the packages to remote repos(Nexus, Artifactory)</a:t>
            </a:r>
          </a:p>
        </p:txBody>
      </p:sp>
    </p:spTree>
    <p:extLst>
      <p:ext uri="{BB962C8B-B14F-4D97-AF65-F5344CB8AC3E}">
        <p14:creationId xmlns:p14="http://schemas.microsoft.com/office/powerpoint/2010/main" val="3406188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1E8-60DD-4248-8E0B-7568BFDEDEB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955DBC0-4321-495E-A6FB-BEDBC5C31A1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39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9EEA-0A65-431E-A6E9-30CB3BC9BF96}"/>
              </a:ext>
            </a:extLst>
          </p:cNvPr>
          <p:cNvSpPr>
            <a:spLocks noGrp="1"/>
          </p:cNvSpPr>
          <p:nvPr>
            <p:ph type="title"/>
          </p:nvPr>
        </p:nvSpPr>
        <p:spPr/>
        <p:txBody>
          <a:bodyPr/>
          <a:lstStyle/>
          <a:p>
            <a:r>
              <a:rPr lang="en-US" dirty="0"/>
              <a:t>Installing Apache Maven</a:t>
            </a:r>
          </a:p>
        </p:txBody>
      </p:sp>
      <p:sp>
        <p:nvSpPr>
          <p:cNvPr id="3" name="Content Placeholder 2">
            <a:extLst>
              <a:ext uri="{FF2B5EF4-FFF2-40B4-BE49-F238E27FC236}">
                <a16:creationId xmlns:a16="http://schemas.microsoft.com/office/drawing/2014/main" id="{6B580B92-2590-4343-8F53-3616D3EB1CD4}"/>
              </a:ext>
            </a:extLst>
          </p:cNvPr>
          <p:cNvSpPr>
            <a:spLocks noGrp="1"/>
          </p:cNvSpPr>
          <p:nvPr>
            <p:ph idx="1"/>
          </p:nvPr>
        </p:nvSpPr>
        <p:spPr/>
        <p:txBody>
          <a:bodyPr/>
          <a:lstStyle/>
          <a:p>
            <a:r>
              <a:rPr lang="en-US" dirty="0"/>
              <a:t>In windows:</a:t>
            </a:r>
          </a:p>
          <a:p>
            <a:pPr lvl="1"/>
            <a:r>
              <a:rPr lang="en-US" dirty="0"/>
              <a:t>The installation of Apache Maven is a simple process of extracting the archive and adding the bin folder with the </a:t>
            </a:r>
            <a:r>
              <a:rPr lang="en-US" dirty="0" err="1"/>
              <a:t>mvn</a:t>
            </a:r>
            <a:r>
              <a:rPr lang="en-US" dirty="0"/>
              <a:t> command to the PATH</a:t>
            </a:r>
          </a:p>
          <a:p>
            <a:pPr lvl="1"/>
            <a:r>
              <a:rPr lang="en-US" dirty="0" err="1"/>
              <a:t>mvn</a:t>
            </a:r>
            <a:r>
              <a:rPr lang="en-US" dirty="0"/>
              <a:t> – version (Print the version of maven installed in your machine)</a:t>
            </a:r>
          </a:p>
          <a:p>
            <a:pPr lvl="1"/>
            <a:endParaRPr lang="en-US" dirty="0"/>
          </a:p>
          <a:p>
            <a:r>
              <a:rPr lang="en-US" dirty="0"/>
              <a:t>For other environment:</a:t>
            </a:r>
          </a:p>
          <a:p>
            <a:pPr marL="457200" lvl="1" indent="0">
              <a:buNone/>
            </a:pPr>
            <a:r>
              <a:rPr lang="en-US" dirty="0"/>
              <a:t>Please refer to the below link:</a:t>
            </a:r>
          </a:p>
          <a:p>
            <a:pPr marL="457200" lvl="1" indent="0">
              <a:buNone/>
            </a:pPr>
            <a:r>
              <a:rPr lang="en-US" dirty="0">
                <a:hlinkClick r:id="rId2"/>
              </a:rPr>
              <a:t>https://maven.apache.org/install.html</a:t>
            </a:r>
            <a:endParaRPr lang="en-US" dirty="0"/>
          </a:p>
        </p:txBody>
      </p:sp>
    </p:spTree>
    <p:extLst>
      <p:ext uri="{BB962C8B-B14F-4D97-AF65-F5344CB8AC3E}">
        <p14:creationId xmlns:p14="http://schemas.microsoft.com/office/powerpoint/2010/main" val="255623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D65-617F-4FF9-856C-4434BE30FDDE}"/>
              </a:ext>
            </a:extLst>
          </p:cNvPr>
          <p:cNvSpPr>
            <a:spLocks noGrp="1"/>
          </p:cNvSpPr>
          <p:nvPr>
            <p:ph type="title"/>
          </p:nvPr>
        </p:nvSpPr>
        <p:spPr/>
        <p:txBody>
          <a:bodyPr/>
          <a:lstStyle/>
          <a:p>
            <a:r>
              <a:rPr lang="en-US" dirty="0"/>
              <a:t>Apache Maven in Windows</a:t>
            </a:r>
          </a:p>
        </p:txBody>
      </p:sp>
      <p:pic>
        <p:nvPicPr>
          <p:cNvPr id="4" name="Content Placeholder 3">
            <a:extLst>
              <a:ext uri="{FF2B5EF4-FFF2-40B4-BE49-F238E27FC236}">
                <a16:creationId xmlns:a16="http://schemas.microsoft.com/office/drawing/2014/main" id="{13FD9AD3-1D97-42E6-88CF-D96356A4E64B}"/>
              </a:ext>
            </a:extLst>
          </p:cNvPr>
          <p:cNvPicPr>
            <a:picLocks noGrp="1" noChangeAspect="1"/>
          </p:cNvPicPr>
          <p:nvPr>
            <p:ph idx="1"/>
          </p:nvPr>
        </p:nvPicPr>
        <p:blipFill>
          <a:blip r:embed="rId3"/>
          <a:stretch>
            <a:fillRect/>
          </a:stretch>
        </p:blipFill>
        <p:spPr>
          <a:xfrm>
            <a:off x="713096" y="1690688"/>
            <a:ext cx="6223651" cy="4380928"/>
          </a:xfrm>
          <a:prstGeom prst="rect">
            <a:avLst/>
          </a:prstGeom>
        </p:spPr>
      </p:pic>
    </p:spTree>
    <p:extLst>
      <p:ext uri="{BB962C8B-B14F-4D97-AF65-F5344CB8AC3E}">
        <p14:creationId xmlns:p14="http://schemas.microsoft.com/office/powerpoint/2010/main" val="150770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D65-617F-4FF9-856C-4434BE30FDDE}"/>
              </a:ext>
            </a:extLst>
          </p:cNvPr>
          <p:cNvSpPr>
            <a:spLocks noGrp="1"/>
          </p:cNvSpPr>
          <p:nvPr>
            <p:ph type="title"/>
          </p:nvPr>
        </p:nvSpPr>
        <p:spPr/>
        <p:txBody>
          <a:bodyPr/>
          <a:lstStyle/>
          <a:p>
            <a:r>
              <a:rPr lang="en-US" dirty="0"/>
              <a:t>Apache Maven in Ubuntu</a:t>
            </a:r>
          </a:p>
        </p:txBody>
      </p:sp>
      <p:sp>
        <p:nvSpPr>
          <p:cNvPr id="5" name="Content Placeholder 4">
            <a:extLst>
              <a:ext uri="{FF2B5EF4-FFF2-40B4-BE49-F238E27FC236}">
                <a16:creationId xmlns:a16="http://schemas.microsoft.com/office/drawing/2014/main" id="{B5C1DB02-074F-4CC5-8C5B-7D59AA6586B8}"/>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E46CD18-E824-4C1F-B6BF-6EA770A5DC2D}"/>
              </a:ext>
            </a:extLst>
          </p:cNvPr>
          <p:cNvPicPr>
            <a:picLocks noChangeAspect="1"/>
          </p:cNvPicPr>
          <p:nvPr/>
        </p:nvPicPr>
        <p:blipFill>
          <a:blip r:embed="rId3"/>
          <a:stretch>
            <a:fillRect/>
          </a:stretch>
        </p:blipFill>
        <p:spPr>
          <a:xfrm>
            <a:off x="1776793" y="1895475"/>
            <a:ext cx="7858125" cy="4962525"/>
          </a:xfrm>
          <a:prstGeom prst="rect">
            <a:avLst/>
          </a:prstGeom>
        </p:spPr>
      </p:pic>
    </p:spTree>
    <p:extLst>
      <p:ext uri="{BB962C8B-B14F-4D97-AF65-F5344CB8AC3E}">
        <p14:creationId xmlns:p14="http://schemas.microsoft.com/office/powerpoint/2010/main" val="146104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D65-617F-4FF9-856C-4434BE30FDDE}"/>
              </a:ext>
            </a:extLst>
          </p:cNvPr>
          <p:cNvSpPr>
            <a:spLocks noGrp="1"/>
          </p:cNvSpPr>
          <p:nvPr>
            <p:ph type="title"/>
          </p:nvPr>
        </p:nvSpPr>
        <p:spPr/>
        <p:txBody>
          <a:bodyPr/>
          <a:lstStyle/>
          <a:p>
            <a:r>
              <a:rPr lang="en-US" dirty="0"/>
              <a:t>Apache Maven in Ubuntu</a:t>
            </a:r>
          </a:p>
        </p:txBody>
      </p:sp>
      <p:pic>
        <p:nvPicPr>
          <p:cNvPr id="3" name="Content Placeholder 2">
            <a:extLst>
              <a:ext uri="{FF2B5EF4-FFF2-40B4-BE49-F238E27FC236}">
                <a16:creationId xmlns:a16="http://schemas.microsoft.com/office/drawing/2014/main" id="{4C26C980-0BC3-4052-8D56-3250D6E09FB1}"/>
              </a:ext>
            </a:extLst>
          </p:cNvPr>
          <p:cNvPicPr>
            <a:picLocks noGrp="1" noChangeAspect="1"/>
          </p:cNvPicPr>
          <p:nvPr>
            <p:ph idx="1"/>
          </p:nvPr>
        </p:nvPicPr>
        <p:blipFill>
          <a:blip r:embed="rId3"/>
          <a:stretch>
            <a:fillRect/>
          </a:stretch>
        </p:blipFill>
        <p:spPr>
          <a:xfrm>
            <a:off x="1499616" y="1535525"/>
            <a:ext cx="8652000" cy="4641438"/>
          </a:xfrm>
          <a:prstGeom prst="rect">
            <a:avLst/>
          </a:prstGeom>
        </p:spPr>
      </p:pic>
    </p:spTree>
    <p:extLst>
      <p:ext uri="{BB962C8B-B14F-4D97-AF65-F5344CB8AC3E}">
        <p14:creationId xmlns:p14="http://schemas.microsoft.com/office/powerpoint/2010/main" val="144757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D65-617F-4FF9-856C-4434BE30FDDE}"/>
              </a:ext>
            </a:extLst>
          </p:cNvPr>
          <p:cNvSpPr>
            <a:spLocks noGrp="1"/>
          </p:cNvSpPr>
          <p:nvPr>
            <p:ph type="title"/>
          </p:nvPr>
        </p:nvSpPr>
        <p:spPr/>
        <p:txBody>
          <a:bodyPr/>
          <a:lstStyle/>
          <a:p>
            <a:r>
              <a:rPr lang="en-US" dirty="0"/>
              <a:t>Apache Maven in Ubuntu</a:t>
            </a:r>
          </a:p>
        </p:txBody>
      </p:sp>
      <p:sp>
        <p:nvSpPr>
          <p:cNvPr id="5" name="Content Placeholder 4">
            <a:extLst>
              <a:ext uri="{FF2B5EF4-FFF2-40B4-BE49-F238E27FC236}">
                <a16:creationId xmlns:a16="http://schemas.microsoft.com/office/drawing/2014/main" id="{AD554460-720B-4008-AB2E-066A88914B3C}"/>
              </a:ext>
            </a:extLst>
          </p:cNvPr>
          <p:cNvSpPr>
            <a:spLocks noGrp="1"/>
          </p:cNvSpPr>
          <p:nvPr>
            <p:ph idx="1"/>
          </p:nvPr>
        </p:nvSpPr>
        <p:spPr>
          <a:xfrm>
            <a:off x="740664" y="1825625"/>
            <a:ext cx="10515600" cy="4351338"/>
          </a:xfrm>
        </p:spPr>
        <p:txBody>
          <a:bodyPr/>
          <a:lstStyle/>
          <a:p>
            <a:r>
              <a:rPr lang="en-US" dirty="0"/>
              <a:t>How to set MAVEN_HOME path in Ubuntu?</a:t>
            </a:r>
          </a:p>
          <a:p>
            <a:r>
              <a:rPr lang="en-US" dirty="0"/>
              <a:t>Edit /</a:t>
            </a:r>
            <a:r>
              <a:rPr lang="en-US" dirty="0" err="1"/>
              <a:t>etc</a:t>
            </a:r>
            <a:r>
              <a:rPr lang="en-US" dirty="0"/>
              <a:t>/environment file using vi editor or any other editor</a:t>
            </a:r>
          </a:p>
          <a:p>
            <a:r>
              <a:rPr lang="en-US" dirty="0"/>
              <a:t>$ </a:t>
            </a:r>
            <a:r>
              <a:rPr lang="en-US" dirty="0" err="1"/>
              <a:t>sudo</a:t>
            </a:r>
            <a:r>
              <a:rPr lang="en-US" dirty="0"/>
              <a:t> vi /</a:t>
            </a:r>
            <a:r>
              <a:rPr lang="en-US" dirty="0" err="1"/>
              <a:t>etc</a:t>
            </a:r>
            <a:r>
              <a:rPr lang="en-US" dirty="0"/>
              <a:t>/environment</a:t>
            </a:r>
          </a:p>
          <a:p>
            <a:pPr marL="0" indent="0">
              <a:buNone/>
            </a:pPr>
            <a:endParaRPr lang="en-US" dirty="0"/>
          </a:p>
        </p:txBody>
      </p:sp>
      <p:pic>
        <p:nvPicPr>
          <p:cNvPr id="6" name="Picture 5">
            <a:extLst>
              <a:ext uri="{FF2B5EF4-FFF2-40B4-BE49-F238E27FC236}">
                <a16:creationId xmlns:a16="http://schemas.microsoft.com/office/drawing/2014/main" id="{3AB047BE-C3F4-4022-99E9-AA4AC5131A71}"/>
              </a:ext>
            </a:extLst>
          </p:cNvPr>
          <p:cNvPicPr>
            <a:picLocks noChangeAspect="1"/>
          </p:cNvPicPr>
          <p:nvPr/>
        </p:nvPicPr>
        <p:blipFill>
          <a:blip r:embed="rId3"/>
          <a:stretch>
            <a:fillRect/>
          </a:stretch>
        </p:blipFill>
        <p:spPr>
          <a:xfrm>
            <a:off x="5848921" y="2791968"/>
            <a:ext cx="6115461" cy="3862006"/>
          </a:xfrm>
          <a:prstGeom prst="rect">
            <a:avLst/>
          </a:prstGeom>
        </p:spPr>
      </p:pic>
    </p:spTree>
    <p:extLst>
      <p:ext uri="{BB962C8B-B14F-4D97-AF65-F5344CB8AC3E}">
        <p14:creationId xmlns:p14="http://schemas.microsoft.com/office/powerpoint/2010/main" val="361306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D65-617F-4FF9-856C-4434BE30FDDE}"/>
              </a:ext>
            </a:extLst>
          </p:cNvPr>
          <p:cNvSpPr>
            <a:spLocks noGrp="1"/>
          </p:cNvSpPr>
          <p:nvPr>
            <p:ph type="title"/>
          </p:nvPr>
        </p:nvSpPr>
        <p:spPr/>
        <p:txBody>
          <a:bodyPr/>
          <a:lstStyle/>
          <a:p>
            <a:r>
              <a:rPr lang="en-US" dirty="0"/>
              <a:t>Apache Maven in Ubuntu</a:t>
            </a:r>
          </a:p>
        </p:txBody>
      </p:sp>
      <p:sp>
        <p:nvSpPr>
          <p:cNvPr id="5" name="Content Placeholder 4">
            <a:extLst>
              <a:ext uri="{FF2B5EF4-FFF2-40B4-BE49-F238E27FC236}">
                <a16:creationId xmlns:a16="http://schemas.microsoft.com/office/drawing/2014/main" id="{AD554460-720B-4008-AB2E-066A88914B3C}"/>
              </a:ext>
            </a:extLst>
          </p:cNvPr>
          <p:cNvSpPr>
            <a:spLocks noGrp="1"/>
          </p:cNvSpPr>
          <p:nvPr>
            <p:ph idx="1"/>
          </p:nvPr>
        </p:nvSpPr>
        <p:spPr>
          <a:xfrm>
            <a:off x="740664" y="1825625"/>
            <a:ext cx="10515600" cy="4351338"/>
          </a:xfrm>
        </p:spPr>
        <p:txBody>
          <a:bodyPr/>
          <a:lstStyle/>
          <a:p>
            <a:pPr marL="0" indent="0">
              <a:buNone/>
            </a:pPr>
            <a:r>
              <a:rPr lang="en-US" dirty="0"/>
              <a:t>Enter JAVA_HOME and MAVEN_HOME at end of the file .</a:t>
            </a:r>
          </a:p>
          <a:p>
            <a:pPr marL="0" indent="0">
              <a:buNone/>
            </a:pPr>
            <a:r>
              <a:rPr lang="en-US" dirty="0"/>
              <a:t>You need to set path of java and maven</a:t>
            </a:r>
          </a:p>
        </p:txBody>
      </p:sp>
      <p:pic>
        <p:nvPicPr>
          <p:cNvPr id="4" name="Picture 3">
            <a:extLst>
              <a:ext uri="{FF2B5EF4-FFF2-40B4-BE49-F238E27FC236}">
                <a16:creationId xmlns:a16="http://schemas.microsoft.com/office/drawing/2014/main" id="{B20788E6-0C01-4288-B7A5-BE12005E9211}"/>
              </a:ext>
            </a:extLst>
          </p:cNvPr>
          <p:cNvPicPr>
            <a:picLocks noChangeAspect="1"/>
          </p:cNvPicPr>
          <p:nvPr/>
        </p:nvPicPr>
        <p:blipFill>
          <a:blip r:embed="rId3"/>
          <a:stretch>
            <a:fillRect/>
          </a:stretch>
        </p:blipFill>
        <p:spPr>
          <a:xfrm>
            <a:off x="6834599" y="2309653"/>
            <a:ext cx="5357401" cy="4183221"/>
          </a:xfrm>
          <a:prstGeom prst="rect">
            <a:avLst/>
          </a:prstGeom>
        </p:spPr>
      </p:pic>
      <p:pic>
        <p:nvPicPr>
          <p:cNvPr id="7" name="Picture 6">
            <a:extLst>
              <a:ext uri="{FF2B5EF4-FFF2-40B4-BE49-F238E27FC236}">
                <a16:creationId xmlns:a16="http://schemas.microsoft.com/office/drawing/2014/main" id="{9A6E2B67-F388-4E25-95C4-9CB46A4CE5AB}"/>
              </a:ext>
            </a:extLst>
          </p:cNvPr>
          <p:cNvPicPr>
            <a:picLocks noChangeAspect="1"/>
          </p:cNvPicPr>
          <p:nvPr/>
        </p:nvPicPr>
        <p:blipFill>
          <a:blip r:embed="rId4"/>
          <a:stretch>
            <a:fillRect/>
          </a:stretch>
        </p:blipFill>
        <p:spPr>
          <a:xfrm>
            <a:off x="515905" y="2801683"/>
            <a:ext cx="6226271" cy="3931984"/>
          </a:xfrm>
          <a:prstGeom prst="rect">
            <a:avLst/>
          </a:prstGeom>
        </p:spPr>
      </p:pic>
    </p:spTree>
    <p:extLst>
      <p:ext uri="{BB962C8B-B14F-4D97-AF65-F5344CB8AC3E}">
        <p14:creationId xmlns:p14="http://schemas.microsoft.com/office/powerpoint/2010/main" val="345020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1828</Words>
  <Application>Microsoft Office PowerPoint</Application>
  <PresentationFormat>Widescreen</PresentationFormat>
  <Paragraphs>206</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Maven</vt:lpstr>
      <vt:lpstr>Maven</vt:lpstr>
      <vt:lpstr>What Maven Does?</vt:lpstr>
      <vt:lpstr>Installing Apache Maven</vt:lpstr>
      <vt:lpstr>Apache Maven in Windows</vt:lpstr>
      <vt:lpstr>Apache Maven in Ubuntu</vt:lpstr>
      <vt:lpstr>Apache Maven in Ubuntu</vt:lpstr>
      <vt:lpstr>Apache Maven in Ubuntu</vt:lpstr>
      <vt:lpstr>Apache Maven in Ubuntu</vt:lpstr>
      <vt:lpstr>Maven Build Lifecycle</vt:lpstr>
      <vt:lpstr>Maven Build Lifecycle .. contd</vt:lpstr>
      <vt:lpstr>Maven Build Lifecycle</vt:lpstr>
      <vt:lpstr>Maven Build Lifecycle</vt:lpstr>
      <vt:lpstr>Maven Repository</vt:lpstr>
      <vt:lpstr>Local vs Remote Repository</vt:lpstr>
      <vt:lpstr>Local vs Remote Repository</vt:lpstr>
      <vt:lpstr>Local vs Remote Repository</vt:lpstr>
      <vt:lpstr>Local vs Remote Repository</vt:lpstr>
      <vt:lpstr>Local vs Remote Repository</vt:lpstr>
      <vt:lpstr>POM – Project Object Model</vt:lpstr>
      <vt:lpstr>POM – Project Object Model</vt:lpstr>
      <vt:lpstr>Maven Dependencies</vt:lpstr>
      <vt:lpstr>Maven Dependencies</vt:lpstr>
      <vt:lpstr>Maven Plugins</vt:lpstr>
      <vt:lpstr>Maven Plugins</vt:lpstr>
      <vt:lpstr>Maven Plugins</vt:lpstr>
      <vt:lpstr>Maven Project Structure</vt:lpstr>
      <vt:lpstr>First Maven Project</vt:lpstr>
      <vt:lpstr>First Maven Project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Prabhat Chandra</dc:creator>
  <cp:lastModifiedBy>Prabhat Chandra</cp:lastModifiedBy>
  <cp:revision>34</cp:revision>
  <dcterms:created xsi:type="dcterms:W3CDTF">2020-05-01T01:58:05Z</dcterms:created>
  <dcterms:modified xsi:type="dcterms:W3CDTF">2020-05-10T18:14:27Z</dcterms:modified>
</cp:coreProperties>
</file>