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 id="2147483752" r:id="rId5"/>
  </p:sldMasterIdLst>
  <p:notesMasterIdLst>
    <p:notesMasterId r:id="rId36"/>
  </p:notesMasterIdLst>
  <p:handoutMasterIdLst>
    <p:handoutMasterId r:id="rId37"/>
  </p:handoutMasterIdLst>
  <p:sldIdLst>
    <p:sldId id="585" r:id="rId6"/>
    <p:sldId id="564" r:id="rId7"/>
    <p:sldId id="565" r:id="rId8"/>
    <p:sldId id="569" r:id="rId9"/>
    <p:sldId id="287" r:id="rId10"/>
    <p:sldId id="452" r:id="rId11"/>
    <p:sldId id="413" r:id="rId12"/>
    <p:sldId id="570" r:id="rId13"/>
    <p:sldId id="571" r:id="rId14"/>
    <p:sldId id="572" r:id="rId15"/>
    <p:sldId id="532" r:id="rId16"/>
    <p:sldId id="573" r:id="rId17"/>
    <p:sldId id="534" r:id="rId18"/>
    <p:sldId id="579" r:id="rId19"/>
    <p:sldId id="574" r:id="rId20"/>
    <p:sldId id="536" r:id="rId21"/>
    <p:sldId id="580" r:id="rId22"/>
    <p:sldId id="575" r:id="rId23"/>
    <p:sldId id="576" r:id="rId24"/>
    <p:sldId id="539" r:id="rId25"/>
    <p:sldId id="577" r:id="rId26"/>
    <p:sldId id="578" r:id="rId27"/>
    <p:sldId id="581" r:id="rId28"/>
    <p:sldId id="542" r:id="rId29"/>
    <p:sldId id="582" r:id="rId30"/>
    <p:sldId id="543" r:id="rId31"/>
    <p:sldId id="583" r:id="rId32"/>
    <p:sldId id="584" r:id="rId33"/>
    <p:sldId id="546" r:id="rId34"/>
    <p:sldId id="54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0000FF"/>
    <a:srgbClr val="D49516"/>
    <a:srgbClr val="008080"/>
    <a:srgbClr val="663300"/>
    <a:srgbClr val="320019"/>
    <a:srgbClr val="953735"/>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84740" autoAdjust="0"/>
  </p:normalViewPr>
  <p:slideViewPr>
    <p:cSldViewPr>
      <p:cViewPr varScale="1">
        <p:scale>
          <a:sx n="97" d="100"/>
          <a:sy n="97" d="100"/>
        </p:scale>
        <p:origin x="1320" y="96"/>
      </p:cViewPr>
      <p:guideLst>
        <p:guide orient="horz" pos="3888"/>
        <p:guide pos="288"/>
      </p:guideLst>
    </p:cSldViewPr>
  </p:slideViewPr>
  <p:outlineViewPr>
    <p:cViewPr>
      <p:scale>
        <a:sx n="33" d="100"/>
        <a:sy n="33" d="100"/>
      </p:scale>
      <p:origin x="0" y="-463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3/5/2020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dirty="0"/>
          </a:p>
        </p:txBody>
      </p:sp>
    </p:spTree>
    <p:extLst>
      <p:ext uri="{BB962C8B-B14F-4D97-AF65-F5344CB8AC3E}">
        <p14:creationId xmlns:p14="http://schemas.microsoft.com/office/powerpoint/2010/main" val="1668638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CREATE – Creates objects in the database</a:t>
            </a:r>
            <a:r>
              <a:rPr lang="en-US" dirty="0" smtClean="0"/>
              <a:t/>
            </a:r>
            <a:br>
              <a:rPr lang="en-US" dirty="0" smtClean="0"/>
            </a:br>
            <a:r>
              <a:rPr lang="en-US" sz="1200" b="0" i="0" kern="1200" dirty="0" smtClean="0">
                <a:solidFill>
                  <a:schemeClr val="tx1"/>
                </a:solidFill>
                <a:effectLst/>
                <a:latin typeface="+mn-lt"/>
                <a:ea typeface="+mn-ea"/>
                <a:cs typeface="+mn-cs"/>
              </a:rPr>
              <a:t>ALTER – Alters objects of the database</a:t>
            </a:r>
            <a:r>
              <a:rPr lang="en-US" dirty="0" smtClean="0"/>
              <a:t/>
            </a:r>
            <a:br>
              <a:rPr lang="en-US" dirty="0" smtClean="0"/>
            </a:br>
            <a:r>
              <a:rPr lang="en-US" sz="1200" b="0" i="0" kern="1200" dirty="0" smtClean="0">
                <a:solidFill>
                  <a:schemeClr val="tx1"/>
                </a:solidFill>
                <a:effectLst/>
                <a:latin typeface="+mn-lt"/>
                <a:ea typeface="+mn-ea"/>
                <a:cs typeface="+mn-cs"/>
              </a:rPr>
              <a:t>DROP – Deletes objects of the database</a:t>
            </a:r>
            <a:r>
              <a:rPr lang="en-US" dirty="0" smtClean="0"/>
              <a:t/>
            </a:r>
            <a:br>
              <a:rPr lang="en-US" dirty="0" smtClean="0"/>
            </a:br>
            <a:r>
              <a:rPr lang="en-US" sz="1200" b="0" i="0" kern="1200" dirty="0" smtClean="0">
                <a:solidFill>
                  <a:schemeClr val="tx1"/>
                </a:solidFill>
                <a:effectLst/>
                <a:latin typeface="+mn-lt"/>
                <a:ea typeface="+mn-ea"/>
                <a:cs typeface="+mn-cs"/>
              </a:rPr>
              <a:t>TRUNCATE – Deletes all records from a table and resets table identity to initial value.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3131044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anose="020B0604020202020204" pitchFamily="34" charset="0"/>
                <a:cs typeface="Arial" panose="020B0604020202020204" pitchFamily="34" charset="0"/>
              </a:rPr>
              <a:t>If you have an existing table </a:t>
            </a:r>
            <a:r>
              <a:rPr lang="en-US" sz="1200" dirty="0" err="1" smtClean="0">
                <a:solidFill>
                  <a:schemeClr val="bg1"/>
                </a:solidFill>
                <a:latin typeface="Arial" panose="020B0604020202020204" pitchFamily="34" charset="0"/>
                <a:cs typeface="Arial" panose="020B0604020202020204" pitchFamily="34" charset="0"/>
              </a:rPr>
              <a:t>old_table</a:t>
            </a:r>
            <a:r>
              <a:rPr lang="en-US" sz="1200" dirty="0" smtClean="0">
                <a:solidFill>
                  <a:schemeClr val="bg1"/>
                </a:solidFill>
                <a:latin typeface="Arial" panose="020B0604020202020204" pitchFamily="34" charset="0"/>
                <a:cs typeface="Arial" panose="020B0604020202020204" pitchFamily="34" charset="0"/>
              </a:rPr>
              <a:t>, you can create another table </a:t>
            </a:r>
            <a:r>
              <a:rPr lang="en-US" sz="1200" dirty="0" err="1" smtClean="0">
                <a:solidFill>
                  <a:schemeClr val="bg1"/>
                </a:solidFill>
                <a:latin typeface="Arial" panose="020B0604020202020204" pitchFamily="34" charset="0"/>
                <a:cs typeface="Arial" panose="020B0604020202020204" pitchFamily="34" charset="0"/>
              </a:rPr>
              <a:t>new_table</a:t>
            </a:r>
            <a:r>
              <a:rPr lang="en-US" sz="1200" dirty="0" smtClean="0">
                <a:solidFill>
                  <a:schemeClr val="bg1"/>
                </a:solidFill>
                <a:latin typeface="Arial" panose="020B0604020202020204" pitchFamily="34" charset="0"/>
                <a:cs typeface="Arial" panose="020B0604020202020204" pitchFamily="34" charset="0"/>
              </a:rPr>
              <a:t> that has the same structure but is empty, and then replace the existing table with the empty one as follows </a:t>
            </a:r>
            <a:r>
              <a:rPr lang="en-US" sz="1200" b="1" dirty="0" smtClean="0">
                <a:solidFill>
                  <a:schemeClr val="bg1"/>
                </a:solidFill>
                <a:latin typeface="Arial" panose="020B0604020202020204" pitchFamily="34" charset="0"/>
                <a:cs typeface="Arial" panose="020B0604020202020204" pitchFamily="34" charset="0"/>
              </a:rPr>
              <a:t>(assuming that </a:t>
            </a:r>
            <a:r>
              <a:rPr lang="en-US" sz="1200" b="1" dirty="0" err="1" smtClean="0">
                <a:solidFill>
                  <a:schemeClr val="bg1"/>
                </a:solidFill>
                <a:latin typeface="Arial" panose="020B0604020202020204" pitchFamily="34" charset="0"/>
                <a:cs typeface="Arial" panose="020B0604020202020204" pitchFamily="34" charset="0"/>
              </a:rPr>
              <a:t>backup_table</a:t>
            </a:r>
            <a:r>
              <a:rPr lang="en-US" sz="1200" b="1" dirty="0" smtClean="0">
                <a:solidFill>
                  <a:schemeClr val="bg1"/>
                </a:solidFill>
                <a:latin typeface="Arial" panose="020B0604020202020204" pitchFamily="34" charset="0"/>
                <a:cs typeface="Arial" panose="020B0604020202020204" pitchFamily="34" charset="0"/>
              </a:rPr>
              <a:t> does not already exist)</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3821086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317983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2495824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dirty="0"/>
          </a:p>
        </p:txBody>
      </p:sp>
    </p:spTree>
    <p:extLst>
      <p:ext uri="{BB962C8B-B14F-4D97-AF65-F5344CB8AC3E}">
        <p14:creationId xmlns:p14="http://schemas.microsoft.com/office/powerpoint/2010/main" val="3724267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Important Information</a:t>
            </a:r>
          </a:p>
          <a:p>
            <a:pPr lvl="1">
              <a:spcBef>
                <a:spcPts val="0"/>
              </a:spcBef>
              <a:buFont typeface="Arial" panose="020B0604020202020204" pitchFamily="34" charset="0"/>
              <a:buChar char="•"/>
            </a:pPr>
            <a:r>
              <a:rPr lang="en-US" sz="2000" dirty="0" smtClean="0">
                <a:solidFill>
                  <a:schemeClr val="bg1"/>
                </a:solidFill>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 .</a:t>
            </a:r>
          </a:p>
          <a:p>
            <a:pPr lvl="1">
              <a:spcBef>
                <a:spcPts val="0"/>
              </a:spcBef>
              <a:buFont typeface="Arial" panose="020B0604020202020204" pitchFamily="34" charset="0"/>
              <a:buChar char="•"/>
            </a:pPr>
            <a:r>
              <a:rPr lang="en-US" sz="2000" dirty="0" smtClean="0">
                <a:solidFill>
                  <a:schemeClr val="bg1"/>
                </a:solidFill>
                <a:latin typeface="Arial" panose="020B0604020202020204" pitchFamily="34" charset="0"/>
                <a:cs typeface="Arial" panose="020B0604020202020204" pitchFamily="34" charset="0"/>
              </a:rPr>
              <a:t>TRUNCATE is faster and does not use as much undo space as a DELETE.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dirty="0"/>
          </a:p>
        </p:txBody>
      </p:sp>
    </p:spTree>
    <p:extLst>
      <p:ext uri="{BB962C8B-B14F-4D97-AF65-F5344CB8AC3E}">
        <p14:creationId xmlns:p14="http://schemas.microsoft.com/office/powerpoint/2010/main" val="1333857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822325" lvl="1" indent="-365125">
              <a:spcBef>
                <a:spcPts val="0"/>
              </a:spcBef>
            </a:pPr>
            <a:r>
              <a:rPr lang="en-US" sz="2000" dirty="0" smtClean="0">
                <a:solidFill>
                  <a:schemeClr val="bg1"/>
                </a:solidFill>
                <a:latin typeface="Arial" panose="020B0604020202020204" pitchFamily="34" charset="0"/>
                <a:cs typeface="Arial" panose="020B0604020202020204" pitchFamily="34" charset="0"/>
              </a:rPr>
              <a:t>Creating User jack with Password ‘pass@123’</a:t>
            </a:r>
          </a:p>
          <a:p>
            <a:pPr marL="800100" lvl="2" indent="0">
              <a:spcBef>
                <a:spcPts val="0"/>
              </a:spcBef>
              <a:spcAft>
                <a:spcPts val="0"/>
              </a:spcAft>
              <a:buNone/>
            </a:pPr>
            <a:r>
              <a:rPr lang="en-US" sz="2000" b="1" dirty="0" smtClean="0">
                <a:solidFill>
                  <a:schemeClr val="bg1"/>
                </a:solidFill>
                <a:latin typeface="Arial" panose="020B0604020202020204" pitchFamily="34" charset="0"/>
                <a:cs typeface="Arial" panose="020B0604020202020204" pitchFamily="34" charset="0"/>
              </a:rPr>
              <a:t>CREATE USER jack IDENTIFIED BY 'pass@123' ;</a:t>
            </a:r>
          </a:p>
          <a:p>
            <a:pPr marL="822325" lvl="1" indent="-365125">
              <a:spcBef>
                <a:spcPts val="0"/>
              </a:spcBef>
            </a:pPr>
            <a:r>
              <a:rPr lang="en-US" sz="2000" dirty="0" smtClean="0">
                <a:solidFill>
                  <a:schemeClr val="bg1"/>
                </a:solidFill>
                <a:latin typeface="Arial" panose="020B0604020202020204" pitchFamily="34" charset="0"/>
                <a:cs typeface="Arial" panose="020B0604020202020204" pitchFamily="34" charset="0"/>
              </a:rPr>
              <a:t>Granting Jack CREATE permission</a:t>
            </a:r>
          </a:p>
          <a:p>
            <a:pPr marL="800100" lvl="2" indent="0">
              <a:spcBef>
                <a:spcPts val="0"/>
              </a:spcBef>
              <a:spcAft>
                <a:spcPts val="0"/>
              </a:spcAft>
              <a:buNone/>
            </a:pPr>
            <a:r>
              <a:rPr lang="en-US" sz="2000" b="1" dirty="0" smtClean="0">
                <a:solidFill>
                  <a:schemeClr val="bg1"/>
                </a:solidFill>
                <a:latin typeface="Arial" panose="020B0604020202020204" pitchFamily="34" charset="0"/>
                <a:cs typeface="Arial" panose="020B0604020202020204" pitchFamily="34" charset="0"/>
              </a:rPr>
              <a:t>      GRANT CREATE ON *.* TO 'jack';</a:t>
            </a:r>
          </a:p>
          <a:p>
            <a:pPr marL="822325" lvl="1" indent="-365125">
              <a:spcBef>
                <a:spcPts val="0"/>
              </a:spcBef>
            </a:pPr>
            <a:r>
              <a:rPr lang="en-US" sz="2000" dirty="0" smtClean="0">
                <a:solidFill>
                  <a:schemeClr val="bg1"/>
                </a:solidFill>
                <a:latin typeface="Arial" panose="020B0604020202020204" pitchFamily="34" charset="0"/>
                <a:cs typeface="Arial" panose="020B0604020202020204" pitchFamily="34" charset="0"/>
              </a:rPr>
              <a:t>After Jack logs in using his credentials, let him CREATE a database</a:t>
            </a:r>
          </a:p>
          <a:p>
            <a:pPr marL="800100" lvl="2" indent="0">
              <a:spcBef>
                <a:spcPts val="0"/>
              </a:spcBef>
              <a:spcAft>
                <a:spcPts val="0"/>
              </a:spcAft>
              <a:buNone/>
            </a:pPr>
            <a:r>
              <a:rPr lang="en-US" sz="2000" b="1" dirty="0" smtClean="0">
                <a:solidFill>
                  <a:schemeClr val="bg1"/>
                </a:solidFill>
                <a:latin typeface="Arial" panose="020B0604020202020204" pitchFamily="34" charset="0"/>
                <a:cs typeface="Arial" panose="020B0604020202020204" pitchFamily="34" charset="0"/>
              </a:rPr>
              <a:t>CREATE Database </a:t>
            </a:r>
            <a:r>
              <a:rPr lang="en-US" sz="2000" b="1" dirty="0" err="1" smtClean="0">
                <a:solidFill>
                  <a:schemeClr val="bg1"/>
                </a:solidFill>
                <a:latin typeface="Arial" panose="020B0604020202020204" pitchFamily="34" charset="0"/>
                <a:cs typeface="Arial" panose="020B0604020202020204" pitchFamily="34" charset="0"/>
              </a:rPr>
              <a:t>TrainingFeedbackDBTemp</a:t>
            </a:r>
            <a:r>
              <a:rPr lang="en-US" sz="2000" b="1" dirty="0" smtClean="0">
                <a:solidFill>
                  <a:schemeClr val="bg1"/>
                </a:solidFill>
                <a:latin typeface="Arial" panose="020B0604020202020204" pitchFamily="34" charset="0"/>
                <a:cs typeface="Arial" panose="020B0604020202020204" pitchFamily="34" charset="0"/>
              </a:rPr>
              <a:t>;</a:t>
            </a: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dirty="0"/>
          </a:p>
        </p:txBody>
      </p:sp>
    </p:spTree>
    <p:extLst>
      <p:ext uri="{BB962C8B-B14F-4D97-AF65-F5344CB8AC3E}">
        <p14:creationId xmlns:p14="http://schemas.microsoft.com/office/powerpoint/2010/main" val="1363039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fontAlgn="base">
              <a:spcAft>
                <a:spcPct val="0"/>
              </a:spcAft>
              <a:buFont typeface="Arial" pitchFamily="34" charset="0"/>
              <a:buNone/>
            </a:pPr>
            <a:r>
              <a:rPr lang="en-US" b="1" u="sng" dirty="0" smtClean="0">
                <a:solidFill>
                  <a:schemeClr val="bg1"/>
                </a:solidFill>
                <a:latin typeface="Arial" panose="020B0604020202020204" pitchFamily="34" charset="0"/>
                <a:cs typeface="Arial" panose="020B0604020202020204" pitchFamily="34" charset="0"/>
              </a:rPr>
              <a:t>NOTE</a:t>
            </a:r>
          </a:p>
          <a:p>
            <a:pPr marL="285750" lvl="1" indent="-285750" fontAlgn="base">
              <a:spcAft>
                <a:spcPct val="0"/>
              </a:spcAft>
              <a:buFont typeface="Arial" pitchFamily="34" charset="0"/>
              <a:buChar char="•"/>
            </a:pPr>
            <a:r>
              <a:rPr lang="en-US" dirty="0" smtClean="0">
                <a:solidFill>
                  <a:schemeClr val="bg1"/>
                </a:solidFill>
                <a:latin typeface="Arial" panose="020B0604020202020204" pitchFamily="34" charset="0"/>
                <a:cs typeface="Arial" panose="020B0604020202020204" pitchFamily="34" charset="0"/>
              </a:rPr>
              <a:t>To use the first REVOKE syntax, you must have the GRANT OPTION privilege and you must have the privileges that you are revoking.</a:t>
            </a:r>
          </a:p>
          <a:p>
            <a:pPr marL="285750" lvl="1" indent="-285750" fontAlgn="base">
              <a:spcAft>
                <a:spcPct val="0"/>
              </a:spcAft>
              <a:buFont typeface="Arial" pitchFamily="34" charset="0"/>
              <a:buChar char="•"/>
            </a:pPr>
            <a:r>
              <a:rPr lang="en-US" dirty="0" smtClean="0">
                <a:solidFill>
                  <a:schemeClr val="bg1"/>
                </a:solidFill>
                <a:latin typeface="Arial" panose="020B0604020202020204" pitchFamily="34" charset="0"/>
                <a:cs typeface="Arial" panose="020B0604020202020204" pitchFamily="34" charset="0"/>
              </a:rPr>
              <a:t>REVOKE removes privileges, but does not drop table entries. To remove a user account entirely, use DROP USER or DELETE.</a:t>
            </a:r>
          </a:p>
          <a:p>
            <a:pPr marL="285750" lvl="1" indent="-285750" fontAlgn="base">
              <a:spcAft>
                <a:spcPct val="0"/>
              </a:spcAft>
              <a:buFont typeface="Arial" pitchFamily="34" charset="0"/>
              <a:buChar char="•"/>
            </a:pPr>
            <a:r>
              <a:rPr lang="en-US" dirty="0" smtClean="0">
                <a:solidFill>
                  <a:schemeClr val="bg1"/>
                </a:solidFill>
                <a:latin typeface="Arial" panose="020B0604020202020204" pitchFamily="34" charset="0"/>
                <a:cs typeface="Arial" panose="020B0604020202020204" pitchFamily="34" charset="0"/>
              </a:rPr>
              <a:t>You must create user first in order to grant or revoke privileges from them.</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275921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400715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72963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smtClean="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The query will create a Database with name </a:t>
            </a:r>
            <a:r>
              <a:rPr lang="en-US" dirty="0" err="1" smtClean="0">
                <a:solidFill>
                  <a:schemeClr val="bg1"/>
                </a:solidFill>
                <a:latin typeface="Arial" panose="020B0604020202020204" pitchFamily="34" charset="0"/>
                <a:cs typeface="Arial" panose="020B0604020202020204" pitchFamily="34" charset="0"/>
              </a:rPr>
              <a:t>ABCTradersPMSDB</a:t>
            </a: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30950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491490" marR="0" lvl="2" indent="0" algn="l" defTabSz="914400" rtl="0" eaLnBrk="1" fontAlgn="auto" latinLnBrk="0" hangingPunct="1">
              <a:lnSpc>
                <a:spcPct val="100000"/>
              </a:lnSpc>
              <a:spcBef>
                <a:spcPts val="0"/>
              </a:spcBef>
              <a:spcAft>
                <a:spcPts val="0"/>
              </a:spcAft>
              <a:buClrTx/>
              <a:buSzTx/>
              <a:buFont typeface="Calibri" pitchFamily="34" charset="0"/>
              <a:buNone/>
              <a:tabLst/>
              <a:defRPr/>
            </a:pPr>
            <a:r>
              <a:rPr lang="en-US" sz="1200" b="1" dirty="0" smtClean="0">
                <a:solidFill>
                  <a:schemeClr val="bg1"/>
                </a:solidFill>
                <a:latin typeface="Arial" panose="020B0604020202020204" pitchFamily="34" charset="0"/>
                <a:cs typeface="Arial" panose="020B0604020202020204" pitchFamily="34" charset="0"/>
              </a:rPr>
              <a:t>Creating database is a core task as it must signify the meaning of its existence. </a:t>
            </a:r>
          </a:p>
          <a:p>
            <a:pPr marL="491490" marR="0" lvl="2" indent="0" algn="l" defTabSz="914400" rtl="0" eaLnBrk="1" fontAlgn="auto" latinLnBrk="0" hangingPunct="1">
              <a:lnSpc>
                <a:spcPct val="100000"/>
              </a:lnSpc>
              <a:spcBef>
                <a:spcPts val="0"/>
              </a:spcBef>
              <a:spcAft>
                <a:spcPts val="0"/>
              </a:spcAft>
              <a:buClrTx/>
              <a:buSzTx/>
              <a:buFont typeface="Calibri" pitchFamily="34" charset="0"/>
              <a:buNone/>
              <a:tabLst/>
              <a:defRPr/>
            </a:pPr>
            <a:r>
              <a:rPr lang="en-US" sz="1200" b="1" dirty="0" smtClean="0">
                <a:solidFill>
                  <a:schemeClr val="bg1"/>
                </a:solidFill>
                <a:latin typeface="Arial" panose="020B0604020202020204" pitchFamily="34" charset="0"/>
                <a:cs typeface="Arial" panose="020B0604020202020204" pitchFamily="34" charset="0"/>
              </a:rPr>
              <a:t>Tim needs to be told about the best practices which we will follow while naming database or database objects</a:t>
            </a:r>
            <a:r>
              <a:rPr lang="en-US" sz="1200" dirty="0" smtClean="0">
                <a:solidFill>
                  <a:schemeClr val="bg1"/>
                </a:solidFill>
                <a:latin typeface="Arial" panose="020B0604020202020204" pitchFamily="34" charset="0"/>
                <a:cs typeface="Arial" panose="020B0604020202020204" pitchFamily="34" charset="0"/>
              </a:rPr>
              <a:t>.  </a:t>
            </a:r>
          </a:p>
          <a:p>
            <a:pPr indent="-365760">
              <a:spcBef>
                <a:spcPts val="0"/>
              </a:spcBef>
            </a:pPr>
            <a:endParaRPr lang="en-US" sz="2000" b="1" u="sng" dirty="0" smtClean="0">
              <a:solidFill>
                <a:schemeClr val="bg1"/>
              </a:solidFill>
              <a:latin typeface="Arial" panose="020B0604020202020204" pitchFamily="34" charset="0"/>
              <a:cs typeface="Arial" panose="020B0604020202020204" pitchFamily="34" charset="0"/>
            </a:endParaRPr>
          </a:p>
          <a:p>
            <a:pPr indent="-365760">
              <a:spcBef>
                <a:spcPts val="0"/>
              </a:spcBef>
            </a:pPr>
            <a:endParaRPr lang="en-US" sz="2000" b="1" u="sng" dirty="0" smtClean="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smtClean="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The query will create a Database with name </a:t>
            </a:r>
            <a:r>
              <a:rPr lang="en-US" dirty="0" err="1" smtClean="0">
                <a:solidFill>
                  <a:schemeClr val="bg1"/>
                </a:solidFill>
                <a:latin typeface="Arial" panose="020B0604020202020204" pitchFamily="34" charset="0"/>
                <a:cs typeface="Arial" panose="020B0604020202020204" pitchFamily="34" charset="0"/>
              </a:rPr>
              <a:t>ABCTradersPMSDB</a:t>
            </a: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22527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smtClean="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The query will create a Database with name </a:t>
            </a:r>
            <a:r>
              <a:rPr lang="en-US" dirty="0" err="1" smtClean="0">
                <a:solidFill>
                  <a:schemeClr val="bg1"/>
                </a:solidFill>
                <a:latin typeface="Arial" panose="020B0604020202020204" pitchFamily="34" charset="0"/>
                <a:cs typeface="Arial" panose="020B0604020202020204" pitchFamily="34" charset="0"/>
              </a:rPr>
              <a:t>ABCTradersPMSDB</a:t>
            </a: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3057908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3332632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2735203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3749848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
        <p:nvSpPr>
          <p:cNvPr id="8" name="Rectangle 7"/>
          <p:cNvSpPr/>
          <p:nvPr/>
        </p:nvSpPr>
        <p:spPr>
          <a:xfrm>
            <a:off x="-3886200" y="0"/>
            <a:ext cx="3657600" cy="7086600"/>
          </a:xfrm>
          <a:prstGeom prst="rect">
            <a:avLst/>
          </a:prstGeom>
          <a:solidFill>
            <a:schemeClr val="tx2">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chemeClr val="tx2"/>
                </a:solidFill>
              </a:rPr>
              <a:t>Slide Design Guidelines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dirty="0" smtClean="0">
                <a:solidFill>
                  <a:schemeClr val="tx2"/>
                </a:solidFill>
              </a:rPr>
              <a:t>Follow the </a:t>
            </a:r>
            <a:r>
              <a:rPr lang="en-US" sz="1800" b="1" dirty="0" smtClean="0">
                <a:solidFill>
                  <a:schemeClr val="tx2"/>
                </a:solidFill>
              </a:rPr>
              <a:t>5</a:t>
            </a:r>
            <a:r>
              <a:rPr lang="en-US" sz="1800" dirty="0" smtClean="0">
                <a:solidFill>
                  <a:schemeClr val="tx2"/>
                </a:solidFill>
              </a:rPr>
              <a:t> </a:t>
            </a:r>
            <a:r>
              <a:rPr lang="en-US" sz="1800" b="1" dirty="0" smtClean="0">
                <a:solidFill>
                  <a:schemeClr val="tx2"/>
                </a:solidFill>
              </a:rPr>
              <a:t>slide design principles</a:t>
            </a:r>
            <a:r>
              <a:rPr lang="en-US" sz="1800" dirty="0" smtClean="0">
                <a:solidFill>
                  <a:schemeClr val="tx2"/>
                </a:solidFill>
              </a:rPr>
              <a:t> from the</a:t>
            </a:r>
            <a:r>
              <a:rPr lang="en-US" sz="1800" baseline="0" dirty="0" smtClean="0">
                <a:solidFill>
                  <a:schemeClr val="tx2"/>
                </a:solidFill>
              </a:rPr>
              <a:t> video </a:t>
            </a:r>
            <a:r>
              <a:rPr lang="en-US" sz="1800" b="0" i="1" kern="1200" dirty="0" smtClean="0">
                <a:solidFill>
                  <a:srgbClr val="0070C0"/>
                </a:solidFill>
                <a:effectLst/>
                <a:latin typeface="+mn-lt"/>
                <a:ea typeface="+mn-ea"/>
                <a:cs typeface="+mn-cs"/>
              </a:rPr>
              <a:t>How to avoid death By PowerPoint  </a:t>
            </a:r>
            <a:r>
              <a:rPr lang="en-US" sz="1800" baseline="0" dirty="0" smtClean="0">
                <a:solidFill>
                  <a:schemeClr val="tx2"/>
                </a:solidFill>
              </a:rPr>
              <a:t>or refer to job aid</a:t>
            </a:r>
          </a:p>
          <a:p>
            <a:pPr marL="285750" lvl="0" indent="-285750">
              <a:buFont typeface="Arial" panose="020B0604020202020204" pitchFamily="34" charset="0"/>
              <a:buChar char="•"/>
            </a:pPr>
            <a:r>
              <a:rPr lang="en-US" sz="1800" baseline="0" dirty="0" smtClean="0">
                <a:solidFill>
                  <a:schemeClr val="tx2"/>
                </a:solidFill>
              </a:rPr>
              <a:t>Adhere to </a:t>
            </a:r>
            <a:r>
              <a:rPr lang="en-US" sz="1800" b="1" baseline="0" dirty="0" smtClean="0">
                <a:solidFill>
                  <a:schemeClr val="tx2"/>
                </a:solidFill>
              </a:rPr>
              <a:t>LCD ABC model </a:t>
            </a:r>
            <a:r>
              <a:rPr lang="en-US" sz="1800" baseline="0" dirty="0" smtClean="0">
                <a:solidFill>
                  <a:schemeClr val="tx2"/>
                </a:solidFill>
              </a:rPr>
              <a:t>for training slides</a:t>
            </a:r>
          </a:p>
          <a:p>
            <a:pPr marL="285750" lvl="0" indent="-285750">
              <a:buFont typeface="Arial" panose="020B0604020202020204" pitchFamily="34" charset="0"/>
              <a:buChar char="•"/>
            </a:pPr>
            <a:r>
              <a:rPr lang="en-US" sz="1800" baseline="0" dirty="0" smtClean="0">
                <a:solidFill>
                  <a:schemeClr val="tx2"/>
                </a:solidFill>
              </a:rPr>
              <a:t>Many of the template slides have guidelines on the left like this one</a:t>
            </a:r>
          </a:p>
          <a:p>
            <a:pPr marL="285750" lvl="0" indent="-285750">
              <a:buFont typeface="Arial" panose="020B0604020202020204" pitchFamily="34" charset="0"/>
              <a:buChar char="•"/>
            </a:pPr>
            <a:r>
              <a:rPr lang="en-US" sz="1800" baseline="0" dirty="0" smtClean="0">
                <a:solidFill>
                  <a:schemeClr val="tx2"/>
                </a:solidFill>
              </a:rPr>
              <a:t>Slide titles, formatting, and colors may be modified to meet the needs of the course as long the slide principles and ABC model are followed</a:t>
            </a:r>
          </a:p>
          <a:p>
            <a:pPr marL="285750" lvl="0" indent="-285750">
              <a:buFont typeface="Arial" panose="020B0604020202020204" pitchFamily="34" charset="0"/>
              <a:buChar char="•"/>
            </a:pPr>
            <a:r>
              <a:rPr lang="en-US" sz="1800" baseline="0" dirty="0" smtClean="0">
                <a:solidFill>
                  <a:schemeClr val="tx2"/>
                </a:solidFill>
              </a:rPr>
              <a:t>To remove these guidelines, see steps in slide notes</a:t>
            </a:r>
          </a:p>
          <a:p>
            <a:pPr marL="285750" lvl="0" indent="-285750">
              <a:buFont typeface="Arial" panose="020B0604020202020204" pitchFamily="34" charset="0"/>
              <a:buChar char="•"/>
            </a:pPr>
            <a:endParaRPr lang="en-US" sz="1800" dirty="0">
              <a:solidFill>
                <a:schemeClr val="tx2"/>
              </a:solidFill>
            </a:endParaRPr>
          </a:p>
        </p:txBody>
      </p:sp>
    </p:spTree>
    <p:custDataLst>
      <p:tags r:id="rId1"/>
    </p:custDataLst>
    <p:extLst>
      <p:ext uri="{BB962C8B-B14F-4D97-AF65-F5344CB8AC3E}">
        <p14:creationId xmlns:p14="http://schemas.microsoft.com/office/powerpoint/2010/main" val="38427786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5456981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2138111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5829088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7232783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4535613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1424997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31004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8703666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5697010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userDrawn="1"/>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LEARNER</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71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0728953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3A5AB-402B-4B57-BAD0-22A4EF7606EB}"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736567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93414642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16899311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3A5AB-402B-4B57-BAD0-22A4EF7606EB}"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835998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_Completion_Page">
    <p:spTree>
      <p:nvGrpSpPr>
        <p:cNvPr id="1" name=""/>
        <p:cNvGrpSpPr/>
        <p:nvPr/>
      </p:nvGrpSpPr>
      <p:grpSpPr>
        <a:xfrm>
          <a:off x="0" y="0"/>
          <a:ext cx="0" cy="0"/>
          <a:chOff x="0" y="0"/>
          <a:chExt cx="0" cy="0"/>
        </a:xfrm>
      </p:grpSpPr>
      <p:sp>
        <p:nvSpPr>
          <p:cNvPr id="5" name="Rectangle 4"/>
          <p:cNvSpPr/>
          <p:nvPr userDrawn="1"/>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Logos\Logos\Academy Logo\Academy Logo\Academy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457200" y="6438900"/>
            <a:ext cx="2438400" cy="276999"/>
          </a:xfrm>
          <a:prstGeom prst="rect">
            <a:avLst/>
          </a:prstGeom>
          <a:noFill/>
        </p:spPr>
        <p:txBody>
          <a:bodyPr wrap="square" rtlCol="0">
            <a:spAutoFit/>
          </a:bodyPr>
          <a:lstStyle/>
          <a:p>
            <a:r>
              <a:rPr lang="en-US" sz="1200" b="1" dirty="0" smtClean="0">
                <a:latin typeface="Arial Narrow" pitchFamily="34" charset="0"/>
              </a:rPr>
              <a:t>  © Cognizant, 2015</a:t>
            </a:r>
            <a:endParaRPr lang="en-US" sz="1200" b="1" dirty="0">
              <a:latin typeface="Arial Narrow"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userDrawn="1"/>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0175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421402203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1355171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dirty="0" smtClean="0"/>
              <a:t>Click to edit Master title style</a:t>
            </a:r>
            <a:endParaRPr lang="en-US" dirty="0"/>
          </a:p>
        </p:txBody>
      </p:sp>
    </p:spTree>
    <p:custDataLst>
      <p:tags r:id="rId1"/>
    </p:custDataLst>
    <p:extLst>
      <p:ext uri="{BB962C8B-B14F-4D97-AF65-F5344CB8AC3E}">
        <p14:creationId xmlns:p14="http://schemas.microsoft.com/office/powerpoint/2010/main" val="84845153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93304118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953141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Generate interest</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57920842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2536999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72797449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94883102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05231016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88770285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0351762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7313442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39129104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84237545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403700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71712948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52188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4237808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582640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8285368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98E284E-CB42-4EBA-8E6C-5D5227127C7D}" type="slidenum">
              <a:rPr lang="en-US" smtClean="0"/>
              <a:t>‹#›</a:t>
            </a:fld>
            <a:endParaRPr lang="en-US" dirty="0"/>
          </a:p>
        </p:txBody>
      </p:sp>
    </p:spTree>
    <p:extLst>
      <p:ext uri="{BB962C8B-B14F-4D97-AF65-F5344CB8AC3E}">
        <p14:creationId xmlns:p14="http://schemas.microsoft.com/office/powerpoint/2010/main" val="59247318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1565124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295876857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28306828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3A5AB-402B-4B57-BAD0-22A4EF7606EB}"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864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68169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722347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38762486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72515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41271103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ags" Target="../tags/tag2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6"/>
    </p:custDataLst>
    <p:extLst>
      <p:ext uri="{BB962C8B-B14F-4D97-AF65-F5344CB8AC3E}">
        <p14:creationId xmlns:p14="http://schemas.microsoft.com/office/powerpoint/2010/main" val="77572773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6"/>
    </p:custDataLst>
    <p:extLst>
      <p:ext uri="{BB962C8B-B14F-4D97-AF65-F5344CB8AC3E}">
        <p14:creationId xmlns:p14="http://schemas.microsoft.com/office/powerpoint/2010/main" val="15107329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6" r:id="rId24"/>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ANSI SQL</a:t>
            </a:r>
            <a:endParaRPr lang="en-US" dirty="0"/>
          </a:p>
        </p:txBody>
      </p:sp>
      <p:sp>
        <p:nvSpPr>
          <p:cNvPr id="3" name="Text Placeholder 2"/>
          <p:cNvSpPr>
            <a:spLocks noGrp="1"/>
          </p:cNvSpPr>
          <p:nvPr>
            <p:ph type="body" sz="quarter" idx="13"/>
          </p:nvPr>
        </p:nvSpPr>
        <p:spPr/>
        <p:txBody>
          <a:bodyPr/>
          <a:lstStyle/>
          <a:p>
            <a:r>
              <a:rPr lang="en-US" dirty="0">
                <a:solidFill>
                  <a:schemeClr val="bg1"/>
                </a:solidFill>
                <a:latin typeface="Arial Rounded MT Bold" panose="020F0704030504030204" pitchFamily="34" charset="0"/>
              </a:rPr>
              <a:t>Data Definition Language (DDL) Statements</a:t>
            </a:r>
          </a:p>
          <a:p>
            <a:endParaRPr lang="en-US" dirty="0"/>
          </a:p>
        </p:txBody>
      </p:sp>
    </p:spTree>
    <p:extLst>
      <p:ext uri="{BB962C8B-B14F-4D97-AF65-F5344CB8AC3E}">
        <p14:creationId xmlns:p14="http://schemas.microsoft.com/office/powerpoint/2010/main" val="316897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066800"/>
            <a:ext cx="8915401" cy="4906963"/>
          </a:xfrm>
        </p:spPr>
        <p:txBody>
          <a:bodyPr/>
          <a:lstStyle/>
          <a:p>
            <a:pPr marL="491490" lvl="2" indent="0" defTabSz="914400">
              <a:spcBef>
                <a:spcPts val="0"/>
              </a:spcBef>
              <a:buNone/>
              <a:defRPr/>
            </a:pPr>
            <a:r>
              <a:rPr lang="en-US" dirty="0">
                <a:solidFill>
                  <a:schemeClr val="bg1"/>
                </a:solidFill>
                <a:latin typeface="Arial" panose="020B0604020202020204" pitchFamily="34" charset="0"/>
                <a:cs typeface="Arial" panose="020B0604020202020204" pitchFamily="34" charset="0"/>
              </a:rPr>
              <a:t>Creating database is a core task as it must signify the meaning of its existence. </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smtClean="0">
                <a:solidFill>
                  <a:schemeClr val="bg1"/>
                </a:solidFill>
                <a:latin typeface="Arial" panose="020B0604020202020204" pitchFamily="34" charset="0"/>
                <a:cs typeface="Arial" panose="020B0604020202020204" pitchFamily="34" charset="0"/>
              </a:rPr>
              <a:t>Best </a:t>
            </a:r>
            <a:r>
              <a:rPr lang="en-US" sz="2200" dirty="0">
                <a:solidFill>
                  <a:schemeClr val="bg1"/>
                </a:solidFill>
                <a:latin typeface="Arial" panose="020B0604020202020204" pitchFamily="34" charset="0"/>
                <a:cs typeface="Arial" panose="020B0604020202020204" pitchFamily="34" charset="0"/>
              </a:rPr>
              <a:t>practices </a:t>
            </a:r>
            <a:r>
              <a:rPr lang="en-US" sz="2200" dirty="0" smtClean="0">
                <a:solidFill>
                  <a:schemeClr val="bg1"/>
                </a:solidFill>
                <a:latin typeface="Arial" panose="020B0604020202020204" pitchFamily="34" charset="0"/>
                <a:cs typeface="Arial" panose="020B0604020202020204" pitchFamily="34" charset="0"/>
              </a:rPr>
              <a:t>to follow </a:t>
            </a:r>
            <a:r>
              <a:rPr lang="en-US" sz="2200" dirty="0">
                <a:solidFill>
                  <a:schemeClr val="bg1"/>
                </a:solidFill>
                <a:latin typeface="Arial" panose="020B0604020202020204" pitchFamily="34" charset="0"/>
                <a:cs typeface="Arial" panose="020B0604020202020204" pitchFamily="34" charset="0"/>
              </a:rPr>
              <a:t>while naming database or database </a:t>
            </a:r>
            <a:r>
              <a:rPr lang="en-US" sz="2200" dirty="0" smtClean="0">
                <a:solidFill>
                  <a:schemeClr val="bg1"/>
                </a:solidFill>
                <a:latin typeface="Arial" panose="020B0604020202020204" pitchFamily="34" charset="0"/>
                <a:cs typeface="Arial" panose="020B0604020202020204" pitchFamily="34" charset="0"/>
              </a:rPr>
              <a:t>objects:</a:t>
            </a:r>
          </a:p>
          <a:p>
            <a:pPr>
              <a:spcBef>
                <a:spcPts val="0"/>
              </a:spcBef>
            </a:pPr>
            <a:r>
              <a:rPr lang="en-US" sz="2200" dirty="0" smtClean="0">
                <a:solidFill>
                  <a:schemeClr val="bg1"/>
                </a:solidFill>
                <a:latin typeface="Arial" panose="020B0604020202020204" pitchFamily="34" charset="0"/>
                <a:cs typeface="Arial" panose="020B0604020202020204" pitchFamily="34" charset="0"/>
              </a:rPr>
              <a:t>Use plain English </a:t>
            </a:r>
            <a:r>
              <a:rPr lang="en-US" sz="2000" dirty="0" smtClean="0">
                <a:solidFill>
                  <a:schemeClr val="accent6"/>
                </a:solidFill>
                <a:latin typeface="Arial" panose="020B0604020202020204" pitchFamily="34" charset="0"/>
                <a:cs typeface="Arial" panose="020B0604020202020204" pitchFamily="34" charset="0"/>
              </a:rPr>
              <a:t>e.g.</a:t>
            </a:r>
            <a:r>
              <a:rPr lang="en-US" sz="2000" dirty="0" smtClean="0">
                <a:solidFill>
                  <a:schemeClr val="accent6"/>
                </a:solidFill>
                <a:ea typeface="Times New Roman"/>
                <a:cs typeface="Mangal"/>
              </a:rPr>
              <a:t> XDSFFBUS (Bad name)</a:t>
            </a:r>
            <a:endParaRPr lang="en-US" sz="2000" dirty="0" smtClean="0">
              <a:solidFill>
                <a:schemeClr val="accent6"/>
              </a:solidFill>
              <a:latin typeface="Arial" panose="020B0604020202020204" pitchFamily="34" charset="0"/>
              <a:cs typeface="Arial" panose="020B0604020202020204" pitchFamily="34" charset="0"/>
            </a:endParaRPr>
          </a:p>
          <a:p>
            <a:pPr>
              <a:spcBef>
                <a:spcPts val="0"/>
              </a:spcBef>
            </a:pPr>
            <a:r>
              <a:rPr lang="en-US" sz="2200" dirty="0">
                <a:solidFill>
                  <a:schemeClr val="bg1"/>
                </a:solidFill>
                <a:latin typeface="Arial" panose="020B0604020202020204" pitchFamily="34" charset="0"/>
                <a:cs typeface="Arial" panose="020B0604020202020204" pitchFamily="34" charset="0"/>
              </a:rPr>
              <a:t>Include an indication of the object type in the </a:t>
            </a:r>
            <a:r>
              <a:rPr lang="en-US" sz="2200" dirty="0" smtClean="0">
                <a:solidFill>
                  <a:schemeClr val="bg1"/>
                </a:solidFill>
                <a:latin typeface="Arial" panose="020B0604020202020204" pitchFamily="34" charset="0"/>
                <a:cs typeface="Arial" panose="020B0604020202020204" pitchFamily="34" charset="0"/>
              </a:rPr>
              <a:t>name </a:t>
            </a:r>
            <a:r>
              <a:rPr lang="en-US" sz="2000" dirty="0">
                <a:solidFill>
                  <a:schemeClr val="accent6"/>
                </a:solidFill>
                <a:latin typeface="Arial" panose="020B0604020202020204" pitchFamily="34" charset="0"/>
                <a:cs typeface="Arial" panose="020B0604020202020204" pitchFamily="34" charset="0"/>
              </a:rPr>
              <a:t>e.g. </a:t>
            </a:r>
            <a:r>
              <a:rPr lang="en-US" sz="2000" dirty="0" err="1" smtClean="0">
                <a:solidFill>
                  <a:schemeClr val="accent6"/>
                </a:solidFill>
                <a:latin typeface="Arial" panose="020B0604020202020204" pitchFamily="34" charset="0"/>
                <a:cs typeface="Arial" panose="020B0604020202020204" pitchFamily="34" charset="0"/>
              </a:rPr>
              <a:t>TrainingDB</a:t>
            </a:r>
            <a:endParaRPr lang="en-US" sz="2000" dirty="0">
              <a:solidFill>
                <a:schemeClr val="accent6"/>
              </a:solidFill>
              <a:latin typeface="Arial" panose="020B0604020202020204" pitchFamily="34" charset="0"/>
              <a:cs typeface="Arial" panose="020B0604020202020204" pitchFamily="34" charset="0"/>
            </a:endParaRPr>
          </a:p>
          <a:p>
            <a:pPr>
              <a:spcBef>
                <a:spcPts val="0"/>
              </a:spcBef>
            </a:pPr>
            <a:r>
              <a:rPr lang="en-US" sz="2200" dirty="0" smtClean="0">
                <a:solidFill>
                  <a:schemeClr val="bg1"/>
                </a:solidFill>
                <a:latin typeface="Arial" panose="020B0604020202020204" pitchFamily="34" charset="0"/>
                <a:cs typeface="Arial" panose="020B0604020202020204" pitchFamily="34" charset="0"/>
              </a:rPr>
              <a:t>Avoid </a:t>
            </a:r>
            <a:r>
              <a:rPr lang="en-US" sz="2200" dirty="0">
                <a:solidFill>
                  <a:schemeClr val="bg1"/>
                </a:solidFill>
                <a:latin typeface="Arial" panose="020B0604020202020204" pitchFamily="34" charset="0"/>
                <a:cs typeface="Arial" panose="020B0604020202020204" pitchFamily="34" charset="0"/>
              </a:rPr>
              <a:t>using </a:t>
            </a:r>
            <a:r>
              <a:rPr lang="en-US" sz="2200" dirty="0" smtClean="0">
                <a:solidFill>
                  <a:schemeClr val="bg1"/>
                </a:solidFill>
                <a:latin typeface="Arial" panose="020B0604020202020204" pitchFamily="34" charset="0"/>
                <a:cs typeface="Arial" panose="020B0604020202020204" pitchFamily="34" charset="0"/>
              </a:rPr>
              <a:t>spaces </a:t>
            </a:r>
            <a:r>
              <a:rPr lang="en-US" sz="2000" dirty="0">
                <a:solidFill>
                  <a:schemeClr val="accent6"/>
                </a:solidFill>
                <a:ea typeface="Times New Roman"/>
                <a:cs typeface="Mangal"/>
              </a:rPr>
              <a:t>e.g. Feedback System</a:t>
            </a:r>
          </a:p>
          <a:p>
            <a:pPr>
              <a:spcBef>
                <a:spcPts val="0"/>
              </a:spcBef>
            </a:pPr>
            <a:r>
              <a:rPr lang="en-US" sz="2200" dirty="0">
                <a:solidFill>
                  <a:schemeClr val="bg1"/>
                </a:solidFill>
                <a:latin typeface="Arial" panose="020B0604020202020204" pitchFamily="34" charset="0"/>
                <a:cs typeface="Arial" panose="020B0604020202020204" pitchFamily="34" charset="0"/>
              </a:rPr>
              <a:t>Avoid names that will become </a:t>
            </a:r>
            <a:r>
              <a:rPr lang="en-US" sz="2200" dirty="0" smtClean="0">
                <a:solidFill>
                  <a:schemeClr val="bg1"/>
                </a:solidFill>
                <a:latin typeface="Arial" panose="020B0604020202020204" pitchFamily="34" charset="0"/>
                <a:cs typeface="Arial" panose="020B0604020202020204" pitchFamily="34" charset="0"/>
              </a:rPr>
              <a:t>outdated </a:t>
            </a:r>
            <a:r>
              <a:rPr lang="en-US" sz="2000" dirty="0">
                <a:solidFill>
                  <a:schemeClr val="accent6"/>
                </a:solidFill>
                <a:ea typeface="Times New Roman"/>
                <a:cs typeface="Mangal"/>
              </a:rPr>
              <a:t>e.g. Training 2018</a:t>
            </a:r>
          </a:p>
          <a:p>
            <a:pPr>
              <a:spcBef>
                <a:spcPts val="0"/>
              </a:spcBef>
            </a:pPr>
            <a:r>
              <a:rPr lang="en-US" sz="2200" dirty="0">
                <a:solidFill>
                  <a:schemeClr val="bg1"/>
                </a:solidFill>
                <a:latin typeface="Arial" panose="020B0604020202020204" pitchFamily="34" charset="0"/>
                <a:cs typeface="Arial" panose="020B0604020202020204" pitchFamily="34" charset="0"/>
              </a:rPr>
              <a:t>Avoid using special </a:t>
            </a:r>
            <a:r>
              <a:rPr lang="en-US" sz="2200" dirty="0" smtClean="0">
                <a:solidFill>
                  <a:schemeClr val="bg1"/>
                </a:solidFill>
                <a:latin typeface="Arial" panose="020B0604020202020204" pitchFamily="34" charset="0"/>
                <a:cs typeface="Arial" panose="020B0604020202020204" pitchFamily="34" charset="0"/>
              </a:rPr>
              <a:t>characters/symbols </a:t>
            </a:r>
            <a:r>
              <a:rPr lang="en-US" sz="2000" dirty="0">
                <a:solidFill>
                  <a:schemeClr val="accent6"/>
                </a:solidFill>
                <a:ea typeface="Times New Roman"/>
                <a:cs typeface="Mangal"/>
              </a:rPr>
              <a:t>e.g. Training@2018</a:t>
            </a:r>
          </a:p>
          <a:p>
            <a:pPr>
              <a:spcBef>
                <a:spcPts val="0"/>
              </a:spcBef>
            </a:pPr>
            <a:r>
              <a:rPr lang="en-US" sz="2200" dirty="0">
                <a:solidFill>
                  <a:schemeClr val="bg1"/>
                </a:solidFill>
                <a:latin typeface="Arial" panose="020B0604020202020204" pitchFamily="34" charset="0"/>
                <a:cs typeface="Arial" panose="020B0604020202020204" pitchFamily="34" charset="0"/>
              </a:rPr>
              <a:t>Avoid using numbers in </a:t>
            </a:r>
            <a:r>
              <a:rPr lang="en-US" sz="2200" dirty="0" smtClean="0">
                <a:solidFill>
                  <a:schemeClr val="bg1"/>
                </a:solidFill>
                <a:latin typeface="Arial" panose="020B0604020202020204" pitchFamily="34" charset="0"/>
                <a:cs typeface="Arial" panose="020B0604020202020204" pitchFamily="34" charset="0"/>
              </a:rPr>
              <a:t>names </a:t>
            </a:r>
            <a:r>
              <a:rPr lang="en-US" sz="2000" dirty="0">
                <a:solidFill>
                  <a:schemeClr val="accent6"/>
                </a:solidFill>
                <a:ea typeface="Times New Roman"/>
                <a:cs typeface="Mangal"/>
              </a:rPr>
              <a:t>e.g. Training007</a:t>
            </a:r>
          </a:p>
          <a:p>
            <a:pPr>
              <a:spcBef>
                <a:spcPts val="0"/>
              </a:spcBef>
            </a:pPr>
            <a:endParaRPr lang="en-US" sz="2200" dirty="0" smtClean="0">
              <a:solidFill>
                <a:schemeClr val="bg1"/>
              </a:solidFill>
              <a:latin typeface="Arial" panose="020B0604020202020204" pitchFamily="34" charset="0"/>
              <a:cs typeface="Arial" panose="020B0604020202020204" pitchFamily="34" charset="0"/>
            </a:endParaRPr>
          </a:p>
          <a:p>
            <a:pPr marL="0" indent="0">
              <a:buNone/>
            </a:pPr>
            <a:r>
              <a:rPr lang="en-US" sz="1800" b="1" dirty="0">
                <a:solidFill>
                  <a:schemeClr val="bg1"/>
                </a:solidFill>
                <a:latin typeface="Arial" panose="020B0604020202020204" pitchFamily="34" charset="0"/>
                <a:cs typeface="Arial" panose="020B0604020202020204" pitchFamily="34" charset="0"/>
              </a:rPr>
              <a:t>	</a:t>
            </a: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87596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228600" y="838200"/>
            <a:ext cx="8382000" cy="4946650"/>
          </a:xfrm>
        </p:spPr>
        <p:txBody>
          <a:bodyPr/>
          <a:lstStyle/>
          <a:p>
            <a:pPr lvl="1">
              <a:spcBef>
                <a:spcPts val="0"/>
              </a:spcBef>
              <a:buFont typeface="Arial" panose="020B0604020202020204" pitchFamily="34" charset="0"/>
              <a:buChar char="•"/>
            </a:pPr>
            <a:r>
              <a:rPr lang="en-IN" sz="2000" dirty="0" smtClean="0">
                <a:solidFill>
                  <a:schemeClr val="bg1"/>
                </a:solidFill>
                <a:latin typeface="Arial" panose="020B0604020202020204" pitchFamily="34" charset="0"/>
                <a:cs typeface="Arial" panose="020B0604020202020204" pitchFamily="34" charset="0"/>
              </a:rPr>
              <a:t>This </a:t>
            </a:r>
            <a:r>
              <a:rPr lang="en-IN" sz="2000" dirty="0">
                <a:solidFill>
                  <a:schemeClr val="bg1"/>
                </a:solidFill>
                <a:latin typeface="Arial" panose="020B0604020202020204" pitchFamily="34" charset="0"/>
                <a:cs typeface="Arial" panose="020B0604020202020204" pitchFamily="34" charset="0"/>
              </a:rPr>
              <a:t>command is used to create database which is the primary part of any database system.</a:t>
            </a:r>
          </a:p>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Database will hold various database objects, for example, table, views etc.</a:t>
            </a:r>
          </a:p>
          <a:p>
            <a:pPr marL="0" indent="-365760">
              <a:spcBef>
                <a:spcPts val="0"/>
              </a:spcBef>
            </a:pPr>
            <a:endParaRPr lang="en-IN"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endParaRPr lang="en-IN"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smtClean="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 	</a:t>
            </a:r>
          </a:p>
          <a:p>
            <a:pPr marL="0" indent="0">
              <a:buNone/>
            </a:pPr>
            <a:endParaRPr lang="en-IN" sz="1400" dirty="0">
              <a:solidFill>
                <a:schemeClr val="bg1"/>
              </a:solidFill>
              <a:latin typeface="Arial" panose="020B0604020202020204" pitchFamily="34" charset="0"/>
              <a:cs typeface="Arial" panose="020B0604020202020204" pitchFamily="34" charset="0"/>
            </a:endParaRPr>
          </a:p>
          <a:p>
            <a:pPr marL="0" indent="0" algn="just">
              <a:buNone/>
            </a:pPr>
            <a:r>
              <a:rPr lang="en-US" dirty="0" smtClean="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CREATE {DATABASE | SCHEMA}</a:t>
            </a:r>
            <a:r>
              <a:rPr lang="en-US" dirty="0">
                <a:latin typeface="Courier New" pitchFamily="49" charset="0"/>
                <a:cs typeface="Courier New" pitchFamily="49" charset="0"/>
              </a:rPr>
              <a:t> </a:t>
            </a:r>
            <a:r>
              <a:rPr lang="en-US" sz="2200" dirty="0" err="1">
                <a:solidFill>
                  <a:schemeClr val="accent6"/>
                </a:solidFill>
                <a:latin typeface="Arial" panose="020B0604020202020204" pitchFamily="34" charset="0"/>
              </a:rPr>
              <a:t>db_name</a:t>
            </a:r>
            <a:endParaRPr lang="en-US" sz="2200" dirty="0">
              <a:solidFill>
                <a:schemeClr val="accent6"/>
              </a:solidFill>
              <a:latin typeface="Arial" panose="020B0604020202020204" pitchFamily="34" charset="0"/>
            </a:endParaRPr>
          </a:p>
          <a:p>
            <a:pPr marL="0" indent="0" algn="just">
              <a:buNone/>
            </a:pPr>
            <a:r>
              <a:rPr lang="en-US" dirty="0" smtClean="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CREATE {DATABASE | SCHEMA} [IF NOT EXISTS]</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sz="2200" dirty="0" err="1" smtClean="0">
                <a:solidFill>
                  <a:schemeClr val="accent6"/>
                </a:solidFill>
                <a:latin typeface="Arial" panose="020B0604020202020204" pitchFamily="34" charset="0"/>
              </a:rPr>
              <a:t>db_name</a:t>
            </a:r>
            <a:r>
              <a:rPr lang="en-US" sz="2200" dirty="0" smtClean="0">
                <a:solidFill>
                  <a:schemeClr val="accent6"/>
                </a:solidFill>
                <a:latin typeface="Arial" panose="020B0604020202020204" pitchFamily="34" charset="0"/>
              </a:rPr>
              <a:t> </a:t>
            </a:r>
            <a:r>
              <a:rPr lang="en-US" sz="2200" dirty="0">
                <a:solidFill>
                  <a:schemeClr val="accent6"/>
                </a:solidFill>
                <a:latin typeface="Arial" panose="020B0604020202020204" pitchFamily="34" charset="0"/>
              </a:rPr>
              <a:t>	[</a:t>
            </a:r>
            <a:r>
              <a:rPr lang="en-US" sz="2200" dirty="0" err="1">
                <a:solidFill>
                  <a:schemeClr val="accent6"/>
                </a:solidFill>
                <a:latin typeface="Arial" panose="020B0604020202020204" pitchFamily="34" charset="0"/>
              </a:rPr>
              <a:t>create_specification</a:t>
            </a:r>
            <a:r>
              <a:rPr lang="en-US" sz="2200" dirty="0">
                <a:solidFill>
                  <a:schemeClr val="accent6"/>
                </a:solidFill>
                <a:latin typeface="Arial" panose="020B0604020202020204" pitchFamily="34" charset="0"/>
              </a:rPr>
              <a:t>] ...</a:t>
            </a:r>
          </a:p>
          <a:p>
            <a:pPr marL="0" indent="0">
              <a:buNone/>
            </a:pPr>
            <a:endParaRPr lang="en-IN" sz="1800" dirty="0" smtClean="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0" y="-38319"/>
            <a:ext cx="6781800" cy="685800"/>
          </a:xfrm>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CREATE DATABASE</a:t>
            </a:r>
            <a:endParaRPr lang="en-US" dirty="0">
              <a:solidFill>
                <a:schemeClr val="bg1"/>
              </a:solidFill>
              <a:latin typeface="Arial" panose="020B0604020202020204" pitchFamily="34" charset="0"/>
              <a:cs typeface="Arial" panose="020B0604020202020204" pitchFamily="34" charset="0"/>
            </a:endParaRPr>
          </a:p>
        </p:txBody>
      </p:sp>
      <p:sp>
        <p:nvSpPr>
          <p:cNvPr id="6" name="Slide Number Placeholder 18"/>
          <p:cNvSpPr txBox="1">
            <a:spLocks/>
          </p:cNvSpPr>
          <p:nvPr/>
        </p:nvSpPr>
        <p:spPr>
          <a:xfrm>
            <a:off x="866514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36</a:t>
            </a:r>
            <a:endParaRPr lang="en-US" sz="1400" dirty="0">
              <a:solidFill>
                <a:schemeClr val="bg1"/>
              </a:solidFill>
            </a:endParaRPr>
          </a:p>
        </p:txBody>
      </p:sp>
    </p:spTree>
    <p:extLst>
      <p:ext uri="{BB962C8B-B14F-4D97-AF65-F5344CB8AC3E}">
        <p14:creationId xmlns:p14="http://schemas.microsoft.com/office/powerpoint/2010/main" val="154547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create a table with the name </a:t>
            </a:r>
            <a:r>
              <a:rPr lang="en-US" sz="2200" dirty="0" err="1"/>
              <a:t>PMSOffices</a:t>
            </a:r>
            <a:r>
              <a:rPr lang="en-US" sz="2200" dirty="0"/>
              <a:t>. </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CREATE </a:t>
            </a:r>
            <a:r>
              <a:rPr lang="en-US"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PMSOffices</a:t>
            </a:r>
            <a:r>
              <a:rPr lang="en-US" sz="2000" dirty="0">
                <a:solidFill>
                  <a:schemeClr val="bg1"/>
                </a:solidFill>
                <a:latin typeface="Arial" panose="020B0604020202020204" pitchFamily="34" charset="0"/>
                <a:cs typeface="Arial" panose="020B0604020202020204" pitchFamily="34" charset="0"/>
              </a:rPr>
              <a:t> </a:t>
            </a:r>
          </a:p>
          <a:p>
            <a:pPr marL="800100" lvl="2" indent="0">
              <a:spcBef>
                <a:spcPts val="0"/>
              </a:spcBef>
              <a:buNone/>
            </a:pPr>
            <a:r>
              <a:rPr lang="en-US" sz="2200" dirty="0">
                <a:solidFill>
                  <a:schemeClr val="accent4">
                    <a:lumMod val="60000"/>
                    <a:lumOff val="40000"/>
                  </a:schemeClr>
                </a:solidFill>
                <a:latin typeface="Arial" panose="020B0604020202020204" pitchFamily="34" charset="0"/>
              </a:rPr>
              <a:t>(</a:t>
            </a:r>
          </a:p>
          <a:p>
            <a:pPr marL="800100" lvl="2" indent="0">
              <a:spcBef>
                <a:spcPts val="0"/>
              </a:spcBef>
              <a:buNone/>
            </a:pPr>
            <a:r>
              <a:rPr lang="en-US" sz="2000" dirty="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officeCode</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VARCHAR(10)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city</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phone</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a:spcBef>
                <a:spcPts val="0"/>
              </a:spcBef>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addressLine1</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a:spcBef>
                <a:spcPts val="0"/>
              </a:spcBef>
              <a:buNone/>
            </a:pPr>
            <a:r>
              <a:rPr lang="en-US" sz="2200" dirty="0">
                <a:solidFill>
                  <a:schemeClr val="accent4">
                    <a:lumMod val="60000"/>
                    <a:lumOff val="40000"/>
                  </a:schemeClr>
                </a:solidFill>
                <a:latin typeface="Arial" panose="020B0604020202020204" pitchFamily="34" charset="0"/>
              </a:rPr>
              <a:t>  </a:t>
            </a:r>
            <a:r>
              <a:rPr lang="en-US" sz="2200" dirty="0">
                <a:solidFill>
                  <a:schemeClr val="accent6"/>
                </a:solidFill>
                <a:latin typeface="Arial" panose="020B0604020202020204" pitchFamily="34" charset="0"/>
              </a:rPr>
              <a:t>addressLine2</a:t>
            </a:r>
            <a:r>
              <a:rPr lang="en-US" sz="2200" dirty="0">
                <a:solidFill>
                  <a:schemeClr val="accent4">
                    <a:lumMod val="60000"/>
                    <a:lumOff val="40000"/>
                  </a:schemeClr>
                </a:solidFill>
                <a:latin typeface="Arial" panose="020B0604020202020204" pitchFamily="34" charset="0"/>
              </a:rPr>
              <a:t> VARCHAR(50)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state</a:t>
            </a:r>
            <a:r>
              <a:rPr lang="en-US" sz="2200" dirty="0">
                <a:solidFill>
                  <a:schemeClr val="accent4">
                    <a:lumMod val="60000"/>
                    <a:lumOff val="40000"/>
                  </a:schemeClr>
                </a:solidFill>
                <a:latin typeface="Arial" panose="020B0604020202020204" pitchFamily="34" charset="0"/>
              </a:rPr>
              <a:t> VARCHAR(50),</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  </a:t>
            </a:r>
            <a:r>
              <a:rPr lang="en-US" sz="2200" dirty="0">
                <a:solidFill>
                  <a:schemeClr val="accent6"/>
                </a:solidFill>
                <a:latin typeface="Arial" panose="020B0604020202020204" pitchFamily="34" charset="0"/>
              </a:rPr>
              <a:t>country</a:t>
            </a:r>
            <a:r>
              <a:rPr lang="en-US" sz="2200" dirty="0">
                <a:solidFill>
                  <a:schemeClr val="accent4">
                    <a:lumMod val="60000"/>
                    <a:lumOff val="40000"/>
                  </a:schemeClr>
                </a:solidFill>
                <a:latin typeface="Arial" panose="020B0604020202020204" pitchFamily="34" charset="0"/>
              </a:rPr>
              <a:t> VARCHAR(50) ,</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  </a:t>
            </a:r>
            <a:r>
              <a:rPr lang="en-US" sz="2200" dirty="0" err="1">
                <a:solidFill>
                  <a:schemeClr val="accent6"/>
                </a:solidFill>
                <a:latin typeface="Arial" panose="020B0604020202020204" pitchFamily="34" charset="0"/>
              </a:rPr>
              <a:t>postalCode</a:t>
            </a:r>
            <a:r>
              <a:rPr lang="en-US" sz="2200" dirty="0">
                <a:solidFill>
                  <a:schemeClr val="accent4">
                    <a:lumMod val="60000"/>
                    <a:lumOff val="40000"/>
                  </a:schemeClr>
                </a:solidFill>
                <a:latin typeface="Arial" panose="020B0604020202020204" pitchFamily="34" charset="0"/>
              </a:rPr>
              <a:t> VARCHAR(15)</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a:t>
            </a: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12711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304799" y="914400"/>
            <a:ext cx="8388417" cy="4906963"/>
          </a:xfrm>
        </p:spPr>
        <p:txBody>
          <a:bodyPr>
            <a:noAutofit/>
          </a:bodyPr>
          <a:lstStyle/>
          <a:p>
            <a:pPr marL="0" indent="-365760">
              <a:spcBef>
                <a:spcPts val="0"/>
              </a:spcBef>
            </a:pPr>
            <a:r>
              <a:rPr lang="en-US" sz="2200" dirty="0" smtClean="0">
                <a:solidFill>
                  <a:schemeClr val="bg1"/>
                </a:solidFill>
                <a:latin typeface="Arial" panose="020B0604020202020204" pitchFamily="34" charset="0"/>
                <a:cs typeface="Arial" panose="020B0604020202020204" pitchFamily="34" charset="0"/>
              </a:rPr>
              <a:t>Creates a </a:t>
            </a:r>
            <a:r>
              <a:rPr lang="en-US" sz="2200" dirty="0">
                <a:solidFill>
                  <a:schemeClr val="bg1"/>
                </a:solidFill>
                <a:latin typeface="Arial" panose="020B0604020202020204" pitchFamily="34" charset="0"/>
                <a:cs typeface="Arial" panose="020B0604020202020204" pitchFamily="34" charset="0"/>
              </a:rPr>
              <a:t>table with the given name. </a:t>
            </a:r>
          </a:p>
          <a:p>
            <a:pPr marL="0" indent="-365760">
              <a:spcBef>
                <a:spcPts val="0"/>
              </a:spcBef>
            </a:pPr>
            <a:r>
              <a:rPr lang="en-US" sz="2200" dirty="0" smtClean="0">
                <a:solidFill>
                  <a:schemeClr val="bg1"/>
                </a:solidFill>
                <a:latin typeface="Arial" panose="020B0604020202020204" pitchFamily="34" charset="0"/>
                <a:cs typeface="Arial" panose="020B0604020202020204" pitchFamily="34" charset="0"/>
              </a:rPr>
              <a:t>Require CREATE </a:t>
            </a:r>
            <a:r>
              <a:rPr lang="en-IN" sz="2200" dirty="0">
                <a:solidFill>
                  <a:schemeClr val="bg1"/>
                </a:solidFill>
                <a:latin typeface="Arial" panose="020B0604020202020204" pitchFamily="34" charset="0"/>
                <a:cs typeface="Arial" panose="020B0604020202020204" pitchFamily="34" charset="0"/>
              </a:rPr>
              <a:t>permission(called privilege) </a:t>
            </a:r>
            <a:r>
              <a:rPr lang="en-US" sz="2200" dirty="0" smtClean="0">
                <a:solidFill>
                  <a:schemeClr val="bg1"/>
                </a:solidFill>
                <a:latin typeface="Arial" panose="020B0604020202020204" pitchFamily="34" charset="0"/>
                <a:cs typeface="Arial" panose="020B0604020202020204" pitchFamily="34" charset="0"/>
              </a:rPr>
              <a:t>for the table.</a:t>
            </a:r>
          </a:p>
          <a:p>
            <a:pPr marL="0" indent="-365760">
              <a:spcBef>
                <a:spcPts val="0"/>
              </a:spcBef>
            </a:pPr>
            <a:r>
              <a:rPr lang="en-US" sz="2200" dirty="0" smtClean="0">
                <a:solidFill>
                  <a:schemeClr val="bg1"/>
                </a:solidFill>
                <a:latin typeface="Arial" panose="020B0604020202020204" pitchFamily="34" charset="0"/>
                <a:cs typeface="Arial" panose="020B0604020202020204" pitchFamily="34" charset="0"/>
              </a:rPr>
              <a:t>Can create table </a:t>
            </a:r>
            <a:r>
              <a:rPr lang="en-US" sz="2200" dirty="0">
                <a:solidFill>
                  <a:schemeClr val="bg1"/>
                </a:solidFill>
                <a:latin typeface="Arial" panose="020B0604020202020204" pitchFamily="34" charset="0"/>
                <a:cs typeface="Arial" panose="020B0604020202020204" pitchFamily="34" charset="0"/>
              </a:rPr>
              <a:t>in a specific database. </a:t>
            </a:r>
            <a:endParaRPr lang="en-US" sz="2200" dirty="0" smtClean="0">
              <a:solidFill>
                <a:schemeClr val="bg1"/>
              </a:solidFill>
              <a:latin typeface="Arial" panose="020B0604020202020204" pitchFamily="34" charset="0"/>
              <a:cs typeface="Arial" panose="020B0604020202020204" pitchFamily="34" charset="0"/>
            </a:endParaRPr>
          </a:p>
          <a:p>
            <a:pPr marL="800100" lvl="2" indent="-365760">
              <a:spcBef>
                <a:spcPts val="0"/>
              </a:spcBef>
            </a:pPr>
            <a:r>
              <a:rPr lang="en-US" sz="2000" dirty="0">
                <a:solidFill>
                  <a:schemeClr val="bg1"/>
                </a:solidFill>
                <a:latin typeface="Arial" panose="020B0604020202020204" pitchFamily="34" charset="0"/>
                <a:cs typeface="Arial" panose="020B0604020202020204" pitchFamily="34" charset="0"/>
              </a:rPr>
              <a:t>The table name can be specified as </a:t>
            </a:r>
            <a:r>
              <a:rPr lang="en-US" sz="2000" dirty="0" err="1" smtClean="0">
                <a:solidFill>
                  <a:schemeClr val="bg1"/>
                </a:solidFill>
                <a:latin typeface="Arial" panose="020B0604020202020204" pitchFamily="34" charset="0"/>
                <a:cs typeface="Arial" panose="020B0604020202020204" pitchFamily="34" charset="0"/>
              </a:rPr>
              <a:t>db_name.tbl_name</a:t>
            </a:r>
            <a:endParaRPr lang="en-US" sz="2000" dirty="0" smtClean="0">
              <a:solidFill>
                <a:schemeClr val="bg1"/>
              </a:solidFill>
              <a:latin typeface="Arial" panose="020B0604020202020204" pitchFamily="34" charset="0"/>
              <a:cs typeface="Arial" panose="020B0604020202020204" pitchFamily="34" charset="0"/>
            </a:endParaRPr>
          </a:p>
          <a:p>
            <a:pPr marL="800100" lvl="2" indent="-365760">
              <a:spcBef>
                <a:spcPts val="0"/>
              </a:spcBef>
            </a:pPr>
            <a:r>
              <a:rPr lang="en-US" sz="2000" dirty="0" smtClean="0">
                <a:solidFill>
                  <a:schemeClr val="bg1"/>
                </a:solidFill>
                <a:latin typeface="Arial" panose="020B0604020202020204" pitchFamily="34" charset="0"/>
                <a:cs typeface="Arial" panose="020B0604020202020204" pitchFamily="34" charset="0"/>
              </a:rPr>
              <a:t>This </a:t>
            </a:r>
            <a:r>
              <a:rPr lang="en-US" sz="2000" dirty="0">
                <a:solidFill>
                  <a:schemeClr val="bg1"/>
                </a:solidFill>
                <a:latin typeface="Arial" panose="020B0604020202020204" pitchFamily="34" charset="0"/>
                <a:cs typeface="Arial" panose="020B0604020202020204" pitchFamily="34" charset="0"/>
              </a:rPr>
              <a:t>works regardless of a default database, assuming that the database exists. </a:t>
            </a:r>
          </a:p>
          <a:p>
            <a:pPr marL="0" indent="-365760" algn="just">
              <a:spcBef>
                <a:spcPts val="600"/>
              </a:spcBef>
              <a:buNone/>
            </a:pPr>
            <a:endParaRPr lang="en-IN" sz="2000" dirty="0" smtClean="0">
              <a:solidFill>
                <a:schemeClr val="bg1"/>
              </a:solidFill>
              <a:latin typeface="Arial" panose="020B0604020202020204" pitchFamily="34" charset="0"/>
              <a:cs typeface="Arial" panose="020B0604020202020204" pitchFamily="34" charset="0"/>
            </a:endParaRPr>
          </a:p>
          <a:p>
            <a:pPr algn="just" fontAlgn="base">
              <a:spcAft>
                <a:spcPct val="0"/>
              </a:spcAft>
              <a:buNone/>
            </a:pPr>
            <a:r>
              <a:rPr lang="en-IN" sz="2200" dirty="0">
                <a:solidFill>
                  <a:schemeClr val="bg1"/>
                </a:solidFill>
                <a:latin typeface="Arial" panose="020B0604020202020204" pitchFamily="34" charset="0"/>
                <a:cs typeface="Arial" panose="020B0604020202020204" pitchFamily="34" charset="0"/>
              </a:rPr>
              <a:t>Syntax</a:t>
            </a:r>
            <a:r>
              <a:rPr lang="en-IN" sz="2200" dirty="0" smtClean="0">
                <a:latin typeface="Courier New" pitchFamily="49" charset="0"/>
                <a:cs typeface="Courier New" pitchFamily="49" charset="0"/>
              </a:rPr>
              <a:t>:</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CREATE [TEMPORARY] TABLE [IF NOT EXISTS] </a:t>
            </a:r>
            <a:r>
              <a:rPr lang="en-IN" sz="2200" dirty="0" err="1">
                <a:solidFill>
                  <a:schemeClr val="accent6"/>
                </a:solidFill>
                <a:latin typeface="Arial" panose="020B0604020202020204" pitchFamily="34" charset="0"/>
              </a:rPr>
              <a:t>tbl_name</a:t>
            </a:r>
            <a:r>
              <a:rPr lang="en-IN" sz="2200" dirty="0">
                <a:latin typeface="Courier New" pitchFamily="49" charset="0"/>
                <a:cs typeface="Courier New" pitchFamily="49"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create_definition</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table_options</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partition_options</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select_statement</a:t>
            </a:r>
            <a:r>
              <a:rPr lang="en-IN" sz="2200" dirty="0">
                <a:solidFill>
                  <a:schemeClr val="accent4">
                    <a:lumMod val="60000"/>
                    <a:lumOff val="40000"/>
                  </a:schemeClr>
                </a:solidFill>
                <a:latin typeface="Arial" panose="020B0604020202020204" pitchFamily="34" charset="0"/>
              </a:rPr>
              <a:t>]</a:t>
            </a:r>
          </a:p>
          <a:p>
            <a:pPr marL="0" indent="0" algn="just">
              <a:spcBef>
                <a:spcPts val="600"/>
              </a:spcBef>
              <a:buNone/>
            </a:pPr>
            <a:endParaRPr lang="en-US" sz="2200" dirty="0">
              <a:solidFill>
                <a:schemeClr val="accent4">
                  <a:lumMod val="60000"/>
                  <a:lumOff val="40000"/>
                </a:schemeClr>
              </a:solidFill>
              <a:latin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CREATE </a:t>
            </a:r>
            <a:r>
              <a:rPr lang="en-IN" dirty="0" smtClean="0">
                <a:solidFill>
                  <a:schemeClr val="bg1"/>
                </a:solidFill>
                <a:latin typeface="Arial" panose="020B0604020202020204" pitchFamily="34" charset="0"/>
                <a:cs typeface="Arial" panose="020B0604020202020204" pitchFamily="34" charset="0"/>
              </a:rPr>
              <a:t>Statement</a:t>
            </a:r>
            <a:endParaRPr lang="en-US" dirty="0">
              <a:solidFill>
                <a:schemeClr val="bg1"/>
              </a:solidFill>
              <a:latin typeface="Arial" panose="020B0604020202020204" pitchFamily="34" charset="0"/>
              <a:cs typeface="Arial" panose="020B0604020202020204" pitchFamily="34" charset="0"/>
            </a:endParaRPr>
          </a:p>
        </p:txBody>
      </p:sp>
      <p:sp>
        <p:nvSpPr>
          <p:cNvPr id="5" name="Slide Number Placeholder 18"/>
          <p:cNvSpPr txBox="1">
            <a:spLocks/>
          </p:cNvSpPr>
          <p:nvPr/>
        </p:nvSpPr>
        <p:spPr>
          <a:xfrm>
            <a:off x="8693217" y="6464454"/>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38</a:t>
            </a:r>
            <a:endParaRPr lang="en-US" sz="1400" dirty="0">
              <a:solidFill>
                <a:schemeClr val="bg1"/>
              </a:solidFill>
            </a:endParaRPr>
          </a:p>
        </p:txBody>
      </p:sp>
    </p:spTree>
    <p:extLst>
      <p:ext uri="{BB962C8B-B14F-4D97-AF65-F5344CB8AC3E}">
        <p14:creationId xmlns:p14="http://schemas.microsoft.com/office/powerpoint/2010/main" val="363145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fade">
                                      <p:cBhvr>
                                        <p:cTn id="40" dur="500"/>
                                        <p:tgtEl>
                                          <p:spTgt spid="7">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500"/>
                                        <p:tgtEl>
                                          <p:spTgt spid="7">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animEffect transition="in" filter="fade">
                                      <p:cBhvr>
                                        <p:cTn id="46" dur="500"/>
                                        <p:tgtEl>
                                          <p:spTgt spid="7">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animEffect transition="in" filter="fade">
                                      <p:cBhvr>
                                        <p:cTn id="49"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ALTER Statement</a:t>
            </a:r>
            <a:endParaRPr lang="en-US" dirty="0"/>
          </a:p>
        </p:txBody>
      </p:sp>
    </p:spTree>
    <p:extLst>
      <p:ext uri="{BB962C8B-B14F-4D97-AF65-F5344CB8AC3E}">
        <p14:creationId xmlns:p14="http://schemas.microsoft.com/office/powerpoint/2010/main" val="239178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a:t>
            </a:r>
            <a:r>
              <a:rPr lang="en-US" sz="2200" dirty="0" smtClean="0"/>
              <a:t>add a missed column in a table. </a:t>
            </a:r>
            <a:endParaRPr lang="en-US" sz="2200" dirty="0"/>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ALTER </a:t>
            </a:r>
            <a:r>
              <a:rPr lang="en-US"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PMSOffices</a:t>
            </a:r>
            <a:r>
              <a:rPr lang="en-US" sz="2400" b="1" dirty="0">
                <a:solidFill>
                  <a:schemeClr val="bg1"/>
                </a:solidFill>
                <a:latin typeface="Arial" panose="020B0604020202020204" pitchFamily="34" charset="0"/>
                <a:cs typeface="Arial" panose="020B0604020202020204" pitchFamily="34" charset="0"/>
              </a:rPr>
              <a:t> </a:t>
            </a:r>
            <a:endParaRPr lang="en-US" sz="2400" b="1" dirty="0" smtClean="0">
              <a:solidFill>
                <a:schemeClr val="bg1"/>
              </a:solidFill>
              <a:latin typeface="Arial" panose="020B0604020202020204" pitchFamily="34" charset="0"/>
              <a:cs typeface="Arial" panose="020B0604020202020204" pitchFamily="34" charset="0"/>
            </a:endParaRPr>
          </a:p>
          <a:p>
            <a:pPr marL="0" indent="0">
              <a:buNone/>
            </a:pPr>
            <a:r>
              <a:rPr lang="en-US" sz="24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ADD </a:t>
            </a:r>
            <a:r>
              <a:rPr lang="en-US" sz="2200" dirty="0">
                <a:solidFill>
                  <a:schemeClr val="accent4">
                    <a:lumMod val="60000"/>
                    <a:lumOff val="40000"/>
                  </a:schemeClr>
                </a:solidFill>
                <a:latin typeface="Arial" panose="020B0604020202020204" pitchFamily="34" charset="0"/>
              </a:rPr>
              <a:t>COLUMN </a:t>
            </a:r>
            <a:r>
              <a:rPr lang="en-US" sz="2200" dirty="0">
                <a:solidFill>
                  <a:schemeClr val="accent6"/>
                </a:solidFill>
                <a:latin typeface="Arial" panose="020B0604020202020204" pitchFamily="34" charset="0"/>
              </a:rPr>
              <a:t>territory</a:t>
            </a:r>
            <a:r>
              <a:rPr lang="en-US" sz="24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VARCHAR(10</a:t>
            </a:r>
            <a:r>
              <a:rPr lang="en-US" sz="2200" dirty="0">
                <a:solidFill>
                  <a:schemeClr val="accent4">
                    <a:lumMod val="60000"/>
                    <a:lumOff val="40000"/>
                  </a:schemeClr>
                </a:solidFill>
                <a:latin typeface="Arial" panose="020B0604020202020204" pitchFamily="34" charset="0"/>
              </a:rPr>
              <a:t>);</a:t>
            </a: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ALTER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2100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365760">
              <a:spcBef>
                <a:spcPts val="0"/>
              </a:spcBef>
            </a:pPr>
            <a:r>
              <a:rPr lang="en-IN" sz="2200" dirty="0" smtClean="0">
                <a:solidFill>
                  <a:schemeClr val="bg1"/>
                </a:solidFill>
                <a:latin typeface="Arial" panose="020B0604020202020204" pitchFamily="34" charset="0"/>
                <a:cs typeface="Arial" panose="020B0604020202020204" pitchFamily="34" charset="0"/>
              </a:rPr>
              <a:t>Changes the table structure like</a:t>
            </a:r>
          </a:p>
          <a:p>
            <a:pPr marL="800100" lvl="2" indent="-365760">
              <a:spcBef>
                <a:spcPts val="0"/>
              </a:spcBef>
            </a:pPr>
            <a:r>
              <a:rPr lang="en-IN" sz="2000" dirty="0" smtClean="0">
                <a:solidFill>
                  <a:schemeClr val="bg1"/>
                </a:solidFill>
                <a:latin typeface="Arial" panose="020B0604020202020204" pitchFamily="34" charset="0"/>
                <a:cs typeface="Arial" panose="020B0604020202020204" pitchFamily="34" charset="0"/>
              </a:rPr>
              <a:t>Add or Delete columns</a:t>
            </a:r>
          </a:p>
          <a:p>
            <a:pPr marL="800100" lvl="2" indent="-365760">
              <a:spcBef>
                <a:spcPts val="0"/>
              </a:spcBef>
            </a:pPr>
            <a:r>
              <a:rPr lang="en-IN" sz="2000" dirty="0" smtClean="0">
                <a:solidFill>
                  <a:schemeClr val="bg1"/>
                </a:solidFill>
                <a:latin typeface="Arial" panose="020B0604020202020204" pitchFamily="34" charset="0"/>
                <a:cs typeface="Arial" panose="020B0604020202020204" pitchFamily="34" charset="0"/>
              </a:rPr>
              <a:t>Create or </a:t>
            </a:r>
            <a:r>
              <a:rPr lang="en-IN" sz="2000" dirty="0" err="1" smtClean="0">
                <a:solidFill>
                  <a:schemeClr val="bg1"/>
                </a:solidFill>
                <a:latin typeface="Arial" panose="020B0604020202020204" pitchFamily="34" charset="0"/>
                <a:cs typeface="Arial" panose="020B0604020202020204" pitchFamily="34" charset="0"/>
              </a:rPr>
              <a:t>destrpy</a:t>
            </a:r>
            <a:r>
              <a:rPr lang="en-IN" sz="2000" dirty="0" smtClean="0">
                <a:solidFill>
                  <a:schemeClr val="bg1"/>
                </a:solidFill>
                <a:latin typeface="Arial" panose="020B0604020202020204" pitchFamily="34" charset="0"/>
                <a:cs typeface="Arial" panose="020B0604020202020204" pitchFamily="34" charset="0"/>
              </a:rPr>
              <a:t> indexes</a:t>
            </a:r>
          </a:p>
          <a:p>
            <a:pPr marL="800100" lvl="2" indent="-365760">
              <a:spcBef>
                <a:spcPts val="0"/>
              </a:spcBef>
            </a:pPr>
            <a:r>
              <a:rPr lang="en-IN" sz="2000" dirty="0" smtClean="0">
                <a:solidFill>
                  <a:schemeClr val="bg1"/>
                </a:solidFill>
                <a:latin typeface="Arial" panose="020B0604020202020204" pitchFamily="34" charset="0"/>
                <a:cs typeface="Arial" panose="020B0604020202020204" pitchFamily="34" charset="0"/>
              </a:rPr>
              <a:t>Change datatype of a column.</a:t>
            </a:r>
          </a:p>
          <a:p>
            <a:pPr marL="800100" lvl="2" indent="-365760">
              <a:spcBef>
                <a:spcPts val="0"/>
              </a:spcBef>
            </a:pPr>
            <a:r>
              <a:rPr lang="en-IN" sz="2000" dirty="0" smtClean="0">
                <a:solidFill>
                  <a:schemeClr val="bg1"/>
                </a:solidFill>
                <a:latin typeface="Arial" panose="020B0604020202020204" pitchFamily="34" charset="0"/>
                <a:cs typeface="Arial" panose="020B0604020202020204" pitchFamily="34" charset="0"/>
              </a:rPr>
              <a:t>Rename Column or Table name.</a:t>
            </a:r>
          </a:p>
          <a:p>
            <a:pPr marL="0"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smtClean="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a:t>
            </a:r>
          </a:p>
          <a:p>
            <a:pPr marL="0" indent="0">
              <a:buNone/>
            </a:pPr>
            <a:r>
              <a:rPr lang="en-US" sz="2200" dirty="0" smtClean="0">
                <a:solidFill>
                  <a:schemeClr val="accent4">
                    <a:lumMod val="60000"/>
                    <a:lumOff val="40000"/>
                  </a:schemeClr>
                </a:solidFill>
                <a:latin typeface="Arial" panose="020B0604020202020204" pitchFamily="34" charset="0"/>
              </a:rPr>
              <a:t>	ALTER  </a:t>
            </a:r>
            <a:r>
              <a:rPr lang="en-US"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tbl_name</a:t>
            </a:r>
            <a:r>
              <a:rPr lang="en-US" sz="1800" dirty="0">
                <a:latin typeface="Courier New" pitchFamily="49" charset="0"/>
                <a:cs typeface="Courier New" pitchFamily="49" charset="0"/>
              </a:rPr>
              <a:t> </a:t>
            </a:r>
            <a:endParaRPr lang="en-US" sz="1800" dirty="0" smtClean="0">
              <a:latin typeface="Courier New" pitchFamily="49" charset="0"/>
              <a:cs typeface="Courier New" pitchFamily="49" charset="0"/>
            </a:endParaRPr>
          </a:p>
          <a:p>
            <a:pPr marL="0" indent="0">
              <a:buNone/>
            </a:pPr>
            <a:r>
              <a:rPr lang="en-US" sz="1800" dirty="0">
                <a:solidFill>
                  <a:schemeClr val="accent4">
                    <a:lumMod val="60000"/>
                    <a:lumOff val="40000"/>
                  </a:schemeClr>
                </a:solidFill>
                <a:latin typeface="Courier New" pitchFamily="49" charset="0"/>
                <a:cs typeface="Courier New" pitchFamily="49" charset="0"/>
              </a:rPr>
              <a:t>	</a:t>
            </a:r>
            <a:r>
              <a:rPr lang="en-US" sz="2200" dirty="0" smtClean="0">
                <a:solidFill>
                  <a:schemeClr val="accent4">
                    <a:lumMod val="60000"/>
                    <a:lumOff val="40000"/>
                  </a:schemeClr>
                </a:solidFill>
                <a:latin typeface="Arial" panose="020B0604020202020204" pitchFamily="34" charset="0"/>
              </a:rPr>
              <a:t>[</a:t>
            </a:r>
            <a:r>
              <a:rPr lang="en-US" sz="2200" dirty="0" err="1">
                <a:solidFill>
                  <a:schemeClr val="accent4">
                    <a:lumMod val="60000"/>
                    <a:lumOff val="40000"/>
                  </a:schemeClr>
                </a:solidFill>
                <a:latin typeface="Arial" panose="020B0604020202020204" pitchFamily="34" charset="0"/>
              </a:rPr>
              <a:t>alter_specification</a:t>
            </a:r>
            <a:r>
              <a:rPr lang="en-US" sz="2200" dirty="0">
                <a:solidFill>
                  <a:schemeClr val="accent4">
                    <a:lumMod val="60000"/>
                    <a:lumOff val="40000"/>
                  </a:schemeClr>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 	</a:t>
            </a:r>
            <a:r>
              <a:rPr lang="en-US" sz="2200" dirty="0" err="1" smtClean="0">
                <a:solidFill>
                  <a:schemeClr val="accent4">
                    <a:lumMod val="60000"/>
                    <a:lumOff val="40000"/>
                  </a:schemeClr>
                </a:solidFill>
                <a:latin typeface="Arial" panose="020B0604020202020204" pitchFamily="34" charset="0"/>
              </a:rPr>
              <a:t>alter_specification</a:t>
            </a:r>
            <a:r>
              <a:rPr lang="en-US" sz="2200" dirty="0" smtClean="0">
                <a:solidFill>
                  <a:schemeClr val="accent4">
                    <a:lumMod val="60000"/>
                    <a:lumOff val="40000"/>
                  </a:schemeClr>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a:t>
            </a:r>
            <a:endParaRPr lang="en-IN" sz="2200" dirty="0">
              <a:solidFill>
                <a:schemeClr val="accent4">
                  <a:lumMod val="60000"/>
                  <a:lumOff val="40000"/>
                </a:schemeClr>
              </a:solidFill>
              <a:latin typeface="Arial" panose="020B0604020202020204" pitchFamily="34" charset="0"/>
            </a:endParaRPr>
          </a:p>
          <a:p>
            <a:pPr marL="0" indent="0">
              <a:buNone/>
            </a:pPr>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ALTER </a:t>
            </a:r>
            <a:r>
              <a:rPr lang="en-IN" dirty="0" smtClean="0">
                <a:solidFill>
                  <a:schemeClr val="bg1"/>
                </a:solidFill>
                <a:latin typeface="Arial" panose="020B0604020202020204" pitchFamily="34" charset="0"/>
                <a:cs typeface="Arial" panose="020B0604020202020204" pitchFamily="34" charset="0"/>
              </a:rPr>
              <a:t>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2209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41</a:t>
            </a:r>
            <a:endParaRPr lang="en-US" sz="1400" dirty="0">
              <a:solidFill>
                <a:schemeClr val="bg1"/>
              </a:solidFill>
            </a:endParaRPr>
          </a:p>
        </p:txBody>
      </p:sp>
    </p:spTree>
    <p:extLst>
      <p:ext uri="{BB962C8B-B14F-4D97-AF65-F5344CB8AC3E}">
        <p14:creationId xmlns:p14="http://schemas.microsoft.com/office/powerpoint/2010/main" val="3519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RENAME Statement</a:t>
            </a:r>
            <a:endParaRPr lang="en-US" dirty="0"/>
          </a:p>
        </p:txBody>
      </p:sp>
    </p:spTree>
    <p:extLst>
      <p:ext uri="{BB962C8B-B14F-4D97-AF65-F5344CB8AC3E}">
        <p14:creationId xmlns:p14="http://schemas.microsoft.com/office/powerpoint/2010/main" val="189287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a:t>
            </a:r>
            <a:r>
              <a:rPr lang="en-US" sz="2200" dirty="0" smtClean="0"/>
              <a:t>rename a table. </a:t>
            </a:r>
            <a:endParaRPr lang="en-US" sz="2200" dirty="0"/>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RENAME </a:t>
            </a:r>
            <a:r>
              <a:rPr lang="en-US"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PMSOffices</a:t>
            </a:r>
            <a:r>
              <a:rPr lang="en-US" sz="24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TO</a:t>
            </a:r>
            <a:r>
              <a:rPr lang="en-US" sz="2400" b="1"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Offices; </a:t>
            </a: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RENAME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19181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spcBef>
                <a:spcPts val="0"/>
              </a:spcBef>
              <a:buFont typeface="Arial" panose="020B0604020202020204" pitchFamily="34" charset="0"/>
              <a:buChar char="•"/>
            </a:pPr>
            <a:r>
              <a:rPr lang="en-IN" sz="2000" dirty="0" smtClean="0">
                <a:solidFill>
                  <a:schemeClr val="bg1"/>
                </a:solidFill>
                <a:latin typeface="Arial" panose="020B0604020202020204" pitchFamily="34" charset="0"/>
                <a:cs typeface="Arial" panose="020B0604020202020204" pitchFamily="34" charset="0"/>
              </a:rPr>
              <a:t>This </a:t>
            </a:r>
            <a:r>
              <a:rPr lang="en-IN" sz="2000" dirty="0">
                <a:solidFill>
                  <a:schemeClr val="bg1"/>
                </a:solidFill>
                <a:latin typeface="Arial" panose="020B0604020202020204" pitchFamily="34" charset="0"/>
                <a:cs typeface="Arial" panose="020B0604020202020204" pitchFamily="34" charset="0"/>
              </a:rPr>
              <a:t>statement renames one or more tables. </a:t>
            </a:r>
          </a:p>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The rename operation is done automatically, which means that no other session can access any of the tables while the rename is running. </a:t>
            </a:r>
          </a:p>
          <a:p>
            <a:pPr marL="0"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smtClean="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a:t>
            </a:r>
          </a:p>
          <a:p>
            <a:pPr marL="0" indent="0">
              <a:buNone/>
            </a:pPr>
            <a:r>
              <a:rPr lang="en-US" sz="2200" dirty="0" smtClean="0">
                <a:solidFill>
                  <a:schemeClr val="accent4">
                    <a:lumMod val="60000"/>
                    <a:lumOff val="40000"/>
                  </a:schemeClr>
                </a:solidFill>
                <a:latin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RENAME </a:t>
            </a:r>
            <a:r>
              <a:rPr lang="en-IN" sz="2200" dirty="0">
                <a:solidFill>
                  <a:schemeClr val="accent4">
                    <a:lumMod val="60000"/>
                    <a:lumOff val="40000"/>
                  </a:schemeClr>
                </a:solidFill>
                <a:latin typeface="Arial" panose="020B0604020202020204" pitchFamily="34" charset="0"/>
              </a:rPr>
              <a:t>TABLE </a:t>
            </a:r>
            <a:r>
              <a:rPr lang="en-IN" sz="2200" dirty="0" err="1">
                <a:solidFill>
                  <a:schemeClr val="accent6"/>
                </a:solidFill>
                <a:latin typeface="Arial" panose="020B0604020202020204" pitchFamily="34" charset="0"/>
              </a:rPr>
              <a:t>tbl_name</a:t>
            </a:r>
            <a:r>
              <a:rPr lang="en-IN" sz="1800" dirty="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TO</a:t>
            </a:r>
            <a:r>
              <a:rPr lang="en-IN" sz="1800" dirty="0">
                <a:latin typeface="Courier New" pitchFamily="49" charset="0"/>
                <a:cs typeface="Courier New" pitchFamily="49" charset="0"/>
              </a:rPr>
              <a:t>  </a:t>
            </a:r>
            <a:r>
              <a:rPr lang="en-IN" sz="2200" dirty="0" err="1">
                <a:solidFill>
                  <a:schemeClr val="accent6"/>
                </a:solidFill>
                <a:latin typeface="Arial" panose="020B0604020202020204" pitchFamily="34" charset="0"/>
              </a:rPr>
              <a:t>new_tbl_name</a:t>
            </a:r>
            <a:endParaRPr lang="en-IN"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smtClean="0">
                <a:solidFill>
                  <a:schemeClr val="bg1"/>
                </a:solidFill>
                <a:latin typeface="Arial" panose="020B0604020202020204" pitchFamily="34" charset="0"/>
                <a:cs typeface="Arial" panose="020B0604020202020204" pitchFamily="34" charset="0"/>
              </a:rPr>
              <a:t>RENAME 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2209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41</a:t>
            </a:r>
            <a:endParaRPr lang="en-US" sz="1400" dirty="0">
              <a:solidFill>
                <a:schemeClr val="bg1"/>
              </a:solidFill>
            </a:endParaRPr>
          </a:p>
        </p:txBody>
      </p:sp>
    </p:spTree>
    <p:extLst>
      <p:ext uri="{BB962C8B-B14F-4D97-AF65-F5344CB8AC3E}">
        <p14:creationId xmlns:p14="http://schemas.microsoft.com/office/powerpoint/2010/main" val="237706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Context Setting: Overview</a:t>
            </a:r>
            <a:endParaRPr lang="en-US" dirty="0">
              <a:solidFill>
                <a:schemeClr val="bg1"/>
              </a:solidFill>
            </a:endParaRPr>
          </a:p>
        </p:txBody>
      </p:sp>
      <p:sp>
        <p:nvSpPr>
          <p:cNvPr id="2" name="Content Placeholder 1"/>
          <p:cNvSpPr>
            <a:spLocks noGrp="1"/>
          </p:cNvSpPr>
          <p:nvPr>
            <p:ph type="body" sz="quarter" idx="13"/>
          </p:nvPr>
        </p:nvSpPr>
        <p:spPr/>
        <p:txBody>
          <a:bodyPr/>
          <a:lstStyle/>
          <a:p>
            <a:pPr lvl="2"/>
            <a:endParaRPr lang="en-US" sz="1000" dirty="0" smtClean="0">
              <a:solidFill>
                <a:schemeClr val="bg1"/>
              </a:solidFill>
            </a:endParaRPr>
          </a:p>
          <a:p>
            <a:pPr lvl="2"/>
            <a:endParaRPr lang="en-US" sz="1000" dirty="0" smtClean="0">
              <a:solidFill>
                <a:schemeClr val="bg1"/>
              </a:solidFill>
            </a:endParaRPr>
          </a:p>
          <a:p>
            <a:endParaRPr lang="en-US" sz="1800" dirty="0" smtClean="0">
              <a:solidFill>
                <a:schemeClr val="bg1"/>
              </a:solidFill>
            </a:endParaRPr>
          </a:p>
          <a:p>
            <a:endParaRPr lang="en-US" sz="1800" dirty="0" smtClean="0">
              <a:solidFill>
                <a:schemeClr val="bg1"/>
              </a:solidFill>
            </a:endParaRPr>
          </a:p>
          <a:p>
            <a:r>
              <a:rPr lang="en-US" sz="2000" dirty="0" smtClean="0">
                <a:solidFill>
                  <a:schemeClr val="bg1"/>
                </a:solidFill>
              </a:rPr>
              <a:t>The session on DDL provides knowledge and understanding of the various database-centric operations with the help of a case study using ANSI SQL syntax.</a:t>
            </a:r>
            <a:endParaRPr lang="en-US" sz="2000" dirty="0">
              <a:solidFill>
                <a:schemeClr val="bg1"/>
              </a:solidFill>
            </a:endParaRPr>
          </a:p>
        </p:txBody>
      </p:sp>
      <p:sp>
        <p:nvSpPr>
          <p:cNvPr id="8" name="Rectangle 7"/>
          <p:cNvSpPr/>
          <p:nvPr/>
        </p:nvSpPr>
        <p:spPr>
          <a:xfrm>
            <a:off x="8610599" y="6400800"/>
            <a:ext cx="246941" cy="369332"/>
          </a:xfrm>
          <a:prstGeom prst="rect">
            <a:avLst/>
          </a:prstGeom>
        </p:spPr>
        <p:txBody>
          <a:bodyPr wrap="square">
            <a:spAutoFit/>
          </a:bodyPr>
          <a:lstStyle/>
          <a:p>
            <a:fld id="{47ED8886-DB3B-44F4-9A80-E6A224679F20}" type="slidenum">
              <a:rPr lang="en-US">
                <a:solidFill>
                  <a:schemeClr val="bg1"/>
                </a:solidFill>
              </a:rPr>
              <a:pPr/>
              <a:t>2</a:t>
            </a:fld>
            <a:endParaRPr lang="en-US" dirty="0">
              <a:solidFill>
                <a:schemeClr val="bg1"/>
              </a:solidFill>
            </a:endParaRPr>
          </a:p>
        </p:txBody>
      </p:sp>
      <p:sp>
        <p:nvSpPr>
          <p:cNvPr id="5" name="Footer Placeholder 4"/>
          <p:cNvSpPr>
            <a:spLocks noGrp="1"/>
          </p:cNvSpPr>
          <p:nvPr>
            <p:ph type="ftr" sz="quarter" idx="4294967295"/>
          </p:nvPr>
        </p:nvSpPr>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3454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200" dirty="0" smtClean="0">
                <a:solidFill>
                  <a:schemeClr val="bg1"/>
                </a:solidFill>
                <a:latin typeface="Arial" panose="020B0604020202020204" pitchFamily="34" charset="0"/>
                <a:cs typeface="Arial" panose="020B0604020202020204" pitchFamily="34" charset="0"/>
              </a:rPr>
              <a:t>To rename an existing table.</a:t>
            </a:r>
          </a:p>
          <a:p>
            <a:pPr marL="765810" lvl="1" indent="-365760">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Create a new empty table with same structure.</a:t>
            </a:r>
          </a:p>
          <a:p>
            <a:pPr marL="765810" lvl="1" indent="-365760">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Take backup of old table</a:t>
            </a:r>
          </a:p>
          <a:p>
            <a:pPr marL="765810" lvl="1" indent="-365760">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Rename the new table with existing table.</a:t>
            </a:r>
          </a:p>
          <a:p>
            <a:pPr marL="400050" lvl="1" indent="0">
              <a:buNone/>
            </a:pPr>
            <a:endParaRPr lang="en-US" sz="2200" dirty="0">
              <a:solidFill>
                <a:schemeClr val="bg1"/>
              </a:solidFill>
              <a:latin typeface="Arial" panose="020B0604020202020204" pitchFamily="34" charset="0"/>
              <a:cs typeface="Arial" panose="020B0604020202020204" pitchFamily="34" charset="0"/>
            </a:endParaRPr>
          </a:p>
          <a:p>
            <a:pPr marL="400050" lvl="1" indent="0">
              <a:buNone/>
            </a:pPr>
            <a:r>
              <a:rPr lang="en-US" sz="2200" dirty="0" smtClean="0">
                <a:solidFill>
                  <a:schemeClr val="bg1"/>
                </a:solidFill>
                <a:latin typeface="Arial" panose="020B0604020202020204" pitchFamily="34" charset="0"/>
                <a:cs typeface="Arial" panose="020B0604020202020204" pitchFamily="34" charset="0"/>
              </a:rPr>
              <a:t>Query</a:t>
            </a:r>
            <a:endParaRPr lang="en-US" sz="2200" dirty="0">
              <a:solidFill>
                <a:schemeClr val="bg1"/>
              </a:solidFill>
              <a:latin typeface="Arial" panose="020B0604020202020204" pitchFamily="34" charset="0"/>
              <a:cs typeface="Arial" panose="020B0604020202020204" pitchFamily="34" charset="0"/>
            </a:endParaRPr>
          </a:p>
          <a:p>
            <a:pPr marL="400050" lvl="1" indent="0">
              <a:buNone/>
            </a:pPr>
            <a:r>
              <a:rPr lang="en-IN" sz="2200" dirty="0" smtClean="0">
                <a:solidFill>
                  <a:schemeClr val="accent4">
                    <a:lumMod val="60000"/>
                    <a:lumOff val="40000"/>
                  </a:schemeClr>
                </a:solidFill>
                <a:latin typeface="Arial" panose="020B0604020202020204" pitchFamily="34" charset="0"/>
              </a:rPr>
              <a:t>CREATE TABLE </a:t>
            </a:r>
            <a:r>
              <a:rPr lang="en-IN" sz="2200" dirty="0" err="1" smtClean="0">
                <a:solidFill>
                  <a:schemeClr val="accent6"/>
                </a:solidFill>
                <a:latin typeface="Arial" panose="020B0604020202020204" pitchFamily="34" charset="0"/>
              </a:rPr>
              <a:t>new_table</a:t>
            </a:r>
            <a:r>
              <a:rPr lang="en-IN" sz="2200" dirty="0" smtClean="0">
                <a:solidFill>
                  <a:schemeClr val="accent6"/>
                </a:solidFill>
                <a:latin typeface="Arial" panose="020B0604020202020204" pitchFamily="34" charset="0"/>
              </a:rPr>
              <a:t>(…);</a:t>
            </a:r>
          </a:p>
          <a:p>
            <a:pPr marL="400050" lvl="1" indent="0">
              <a:buNone/>
            </a:pPr>
            <a:r>
              <a:rPr lang="en-IN" sz="2200" dirty="0" smtClean="0">
                <a:solidFill>
                  <a:schemeClr val="accent4">
                    <a:lumMod val="60000"/>
                    <a:lumOff val="40000"/>
                  </a:schemeClr>
                </a:solidFill>
                <a:latin typeface="Arial" panose="020B0604020202020204" pitchFamily="34" charset="0"/>
              </a:rPr>
              <a:t>RENAME TABLE </a:t>
            </a:r>
            <a:r>
              <a:rPr lang="en-IN" sz="2200" dirty="0" err="1" smtClean="0">
                <a:solidFill>
                  <a:schemeClr val="accent6"/>
                </a:solidFill>
                <a:latin typeface="Arial" panose="020B0604020202020204" pitchFamily="34" charset="0"/>
              </a:rPr>
              <a:t>old_table</a:t>
            </a:r>
            <a:r>
              <a:rPr lang="en-IN" sz="2200" dirty="0" smtClean="0">
                <a:solidFill>
                  <a:schemeClr val="accent6"/>
                </a:solidFill>
                <a:latin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TO</a:t>
            </a: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backup_table</a:t>
            </a:r>
            <a:r>
              <a:rPr lang="en-IN" sz="2200" dirty="0" smtClean="0">
                <a:solidFill>
                  <a:schemeClr val="accent6"/>
                </a:solidFill>
                <a:latin typeface="Arial" panose="020B0604020202020204" pitchFamily="34" charset="0"/>
              </a:rPr>
              <a:t>, </a:t>
            </a:r>
          </a:p>
          <a:p>
            <a:pPr marL="400050" lvl="1" indent="0">
              <a:buNone/>
            </a:pP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new_table</a:t>
            </a:r>
            <a:r>
              <a:rPr lang="en-IN" sz="2200" dirty="0" smtClean="0">
                <a:solidFill>
                  <a:schemeClr val="accent6"/>
                </a:solidFill>
                <a:latin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TO</a:t>
            </a: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old_table</a:t>
            </a:r>
            <a:r>
              <a:rPr lang="en-IN" sz="2200" dirty="0" smtClean="0">
                <a:solidFill>
                  <a:schemeClr val="accent6"/>
                </a:solidFill>
                <a:latin typeface="Arial" panose="020B0604020202020204" pitchFamily="34" charset="0"/>
              </a:rPr>
              <a:t>;</a:t>
            </a:r>
          </a:p>
          <a:p>
            <a:pPr marL="400050" lvl="1" indent="0">
              <a:buNone/>
            </a:pPr>
            <a:endParaRPr lang="en-US" sz="1600" dirty="0" smtClean="0">
              <a:solidFill>
                <a:schemeClr val="bg1"/>
              </a:solidFill>
              <a:latin typeface="Arial" panose="020B0604020202020204" pitchFamily="34" charset="0"/>
              <a:cs typeface="Arial" panose="020B0604020202020204" pitchFamily="34" charset="0"/>
            </a:endParaRPr>
          </a:p>
          <a:p>
            <a:pPr marL="365760" indent="-365760"/>
            <a:endParaRPr lang="en-US" sz="2000" dirty="0">
              <a:solidFill>
                <a:schemeClr val="bg1"/>
              </a:solidFill>
              <a:latin typeface="Arial" panose="020B0604020202020204" pitchFamily="34" charset="0"/>
              <a:cs typeface="Arial" panose="020B0604020202020204" pitchFamily="34" charset="0"/>
            </a:endParaRPr>
          </a:p>
          <a:p>
            <a:pPr marL="365760" indent="-365760"/>
            <a:endParaRPr lang="en-US"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smtClean="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smtClean="0">
                <a:solidFill>
                  <a:schemeClr val="bg1"/>
                </a:solidFill>
                <a:latin typeface="Arial" panose="020B0604020202020204" pitchFamily="34" charset="0"/>
                <a:cs typeface="Arial" panose="020B0604020202020204" pitchFamily="34" charset="0"/>
              </a:rPr>
              <a:t>	</a:t>
            </a:r>
            <a:endParaRPr lang="en-IN" dirty="0" smtClean="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a:t>
            </a:r>
            <a:r>
              <a:rPr lang="en-IN" dirty="0" smtClean="0">
                <a:solidFill>
                  <a:schemeClr val="bg1"/>
                </a:solidFill>
                <a:latin typeface="Arial" panose="020B0604020202020204" pitchFamily="34" charset="0"/>
                <a:cs typeface="Arial" panose="020B0604020202020204" pitchFamily="34" charset="0"/>
              </a:rPr>
              <a:t>Table</a:t>
            </a:r>
            <a:endParaRPr lang="en-US" dirty="0">
              <a:solidFill>
                <a:schemeClr val="bg1"/>
              </a:solidFill>
              <a:latin typeface="Arial" panose="020B0604020202020204" pitchFamily="34" charset="0"/>
              <a:cs typeface="Arial" panose="020B0604020202020204" pitchFamily="34" charset="0"/>
            </a:endParaRP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44</a:t>
            </a:r>
            <a:endParaRPr lang="en-US" sz="1400" dirty="0">
              <a:solidFill>
                <a:schemeClr val="bg1"/>
              </a:solidFill>
            </a:endParaRPr>
          </a:p>
        </p:txBody>
      </p:sp>
    </p:spTree>
    <p:extLst>
      <p:ext uri="{BB962C8B-B14F-4D97-AF65-F5344CB8AC3E}">
        <p14:creationId xmlns:p14="http://schemas.microsoft.com/office/powerpoint/2010/main" val="14366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xEl>
                                              <p:pRg st="20" end="20"/>
                                            </p:txEl>
                                          </p:spTgt>
                                        </p:tgtEl>
                                        <p:attrNameLst>
                                          <p:attrName>style.visibility</p:attrName>
                                        </p:attrNameLst>
                                      </p:cBhvr>
                                      <p:to>
                                        <p:strVal val="visible"/>
                                      </p:to>
                                    </p:set>
                                    <p:animEffect transition="in" filter="fade">
                                      <p:cBhvr>
                                        <p:cTn id="46" dur="500"/>
                                        <p:tgtEl>
                                          <p:spTgt spid="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lnSpc>
                <a:spcPct val="120000"/>
              </a:lnSpc>
            </a:pPr>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smtClean="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smtClean="0">
                <a:solidFill>
                  <a:schemeClr val="bg1"/>
                </a:solidFill>
                <a:latin typeface="Arial" panose="020B0604020202020204" pitchFamily="34" charset="0"/>
                <a:cs typeface="Arial" panose="020B0604020202020204" pitchFamily="34" charset="0"/>
              </a:rPr>
              <a:t>	</a:t>
            </a:r>
            <a:endParaRPr lang="en-IN" dirty="0" smtClean="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a:t>
            </a:r>
            <a:r>
              <a:rPr lang="en-IN" dirty="0" smtClean="0">
                <a:solidFill>
                  <a:schemeClr val="bg1"/>
                </a:solidFill>
                <a:latin typeface="Arial" panose="020B0604020202020204" pitchFamily="34" charset="0"/>
                <a:cs typeface="Arial" panose="020B0604020202020204" pitchFamily="34" charset="0"/>
              </a:rPr>
              <a:t>Table</a:t>
            </a:r>
            <a:endParaRPr lang="en-US"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330467" y="1181179"/>
            <a:ext cx="8127733" cy="2954655"/>
          </a:xfrm>
          <a:prstGeom prst="rect">
            <a:avLst/>
          </a:prstGeom>
          <a:noFill/>
        </p:spPr>
        <p:txBody>
          <a:bodyPr wrap="square" rtlCol="0">
            <a:spAutoFit/>
          </a:bodyPr>
          <a:lstStyle/>
          <a:p>
            <a:pPr marL="285750" indent="-285750">
              <a:buFont typeface="Arial" pitchFamily="34" charset="0"/>
              <a:buChar char="•"/>
            </a:pPr>
            <a:r>
              <a:rPr lang="en-IN" sz="2000" dirty="0">
                <a:solidFill>
                  <a:schemeClr val="bg1"/>
                </a:solidFill>
              </a:rPr>
              <a:t>R</a:t>
            </a:r>
            <a:r>
              <a:rPr lang="en-IN" sz="2000" dirty="0" smtClean="0">
                <a:solidFill>
                  <a:schemeClr val="bg1"/>
                </a:solidFill>
              </a:rPr>
              <a:t>ename more </a:t>
            </a:r>
            <a:r>
              <a:rPr lang="en-IN" sz="2000" dirty="0">
                <a:solidFill>
                  <a:schemeClr val="bg1"/>
                </a:solidFill>
              </a:rPr>
              <a:t>than one </a:t>
            </a:r>
            <a:r>
              <a:rPr lang="en-IN" sz="2000" dirty="0" smtClean="0">
                <a:solidFill>
                  <a:schemeClr val="bg1"/>
                </a:solidFill>
              </a:rPr>
              <a:t>table</a:t>
            </a:r>
          </a:p>
          <a:p>
            <a:pPr marL="285750" indent="-285750">
              <a:buFont typeface="Arial" pitchFamily="34" charset="0"/>
              <a:buChar char="•"/>
            </a:pPr>
            <a:r>
              <a:rPr lang="en-IN" sz="2000" dirty="0" smtClean="0">
                <a:solidFill>
                  <a:schemeClr val="bg1"/>
                </a:solidFill>
              </a:rPr>
              <a:t>Renaming </a:t>
            </a:r>
            <a:r>
              <a:rPr lang="en-IN" sz="2000" dirty="0">
                <a:solidFill>
                  <a:schemeClr val="bg1"/>
                </a:solidFill>
              </a:rPr>
              <a:t>operations are done from left to right</a:t>
            </a:r>
            <a:r>
              <a:rPr lang="en-IN" sz="2000" dirty="0" smtClean="0">
                <a:solidFill>
                  <a:schemeClr val="bg1"/>
                </a:solidFill>
              </a:rPr>
              <a:t>.</a:t>
            </a:r>
          </a:p>
          <a:p>
            <a:pPr marL="285750" indent="-285750">
              <a:buFont typeface="Arial" pitchFamily="34" charset="0"/>
              <a:buChar char="•"/>
            </a:pPr>
            <a:endParaRPr lang="en-IN" sz="2000" dirty="0" smtClean="0">
              <a:solidFill>
                <a:schemeClr val="bg1"/>
              </a:solidFill>
            </a:endParaRPr>
          </a:p>
          <a:p>
            <a:pPr marL="285750" indent="-285750">
              <a:buFont typeface="Arial" pitchFamily="34" charset="0"/>
              <a:buChar char="•"/>
            </a:pPr>
            <a:endParaRPr lang="en-IN" sz="2000" dirty="0" smtClean="0">
              <a:solidFill>
                <a:schemeClr val="bg1"/>
              </a:solidFill>
            </a:endParaRPr>
          </a:p>
          <a:p>
            <a:r>
              <a:rPr lang="en-IN" sz="2000" dirty="0" smtClean="0">
                <a:solidFill>
                  <a:schemeClr val="bg1"/>
                </a:solidFill>
              </a:rPr>
              <a:t>Query: swap </a:t>
            </a:r>
            <a:r>
              <a:rPr lang="en-IN" sz="2000" dirty="0">
                <a:solidFill>
                  <a:schemeClr val="bg1"/>
                </a:solidFill>
              </a:rPr>
              <a:t>two table </a:t>
            </a:r>
            <a:r>
              <a:rPr lang="en-IN" sz="2000" dirty="0" smtClean="0">
                <a:solidFill>
                  <a:schemeClr val="bg1"/>
                </a:solidFill>
              </a:rPr>
              <a:t>names</a:t>
            </a:r>
          </a:p>
          <a:p>
            <a:endParaRPr lang="en-IN" sz="2000" dirty="0" smtClean="0">
              <a:solidFill>
                <a:schemeClr val="bg1"/>
              </a:solidFill>
            </a:endParaRPr>
          </a:p>
          <a:p>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old_table</a:t>
            </a:r>
            <a:r>
              <a:rPr lang="en-IN" sz="2000" dirty="0" smtClean="0">
                <a:solidFill>
                  <a:schemeClr val="bg1"/>
                </a:solidFill>
              </a:rPr>
              <a:t> </a:t>
            </a:r>
            <a:r>
              <a:rPr lang="en-IN" sz="2200" dirty="0">
                <a:solidFill>
                  <a:schemeClr val="accent4">
                    <a:lumMod val="60000"/>
                    <a:lumOff val="40000"/>
                  </a:schemeClr>
                </a:solidFill>
                <a:latin typeface="Arial" panose="020B0604020202020204" pitchFamily="34" charset="0"/>
              </a:rPr>
              <a:t>TO</a:t>
            </a:r>
            <a:r>
              <a:rPr lang="en-IN" sz="2000" dirty="0" smtClean="0">
                <a:solidFill>
                  <a:schemeClr val="bg1"/>
                </a:solidFill>
              </a:rPr>
              <a:t> </a:t>
            </a:r>
            <a:r>
              <a:rPr lang="en-IN" sz="2200" dirty="0" err="1">
                <a:solidFill>
                  <a:schemeClr val="accent6"/>
                </a:solidFill>
                <a:latin typeface="Arial" panose="020B0604020202020204" pitchFamily="34" charset="0"/>
              </a:rPr>
              <a:t>tmp_table</a:t>
            </a:r>
            <a:r>
              <a:rPr lang="en-IN" sz="2200" dirty="0">
                <a:solidFill>
                  <a:schemeClr val="accent6"/>
                </a:solidFill>
                <a:latin typeface="Arial" panose="020B0604020202020204" pitchFamily="34" charset="0"/>
              </a:rPr>
              <a:t>,</a:t>
            </a:r>
          </a:p>
          <a:p>
            <a:r>
              <a:rPr lang="en-IN" sz="2000" dirty="0">
                <a:solidFill>
                  <a:schemeClr val="bg1"/>
                </a:solidFill>
              </a:rPr>
              <a:t>	</a:t>
            </a:r>
            <a:r>
              <a:rPr lang="en-IN" sz="2000" dirty="0" smtClean="0">
                <a:solidFill>
                  <a:schemeClr val="bg1"/>
                </a:solidFill>
              </a:rPr>
              <a:t>	</a:t>
            </a:r>
            <a:r>
              <a:rPr lang="en-IN" sz="2200" dirty="0">
                <a:solidFill>
                  <a:schemeClr val="accent6"/>
                </a:solidFill>
                <a:latin typeface="Arial" panose="020B0604020202020204" pitchFamily="34" charset="0"/>
              </a:rPr>
              <a:t>   </a:t>
            </a: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new_table</a:t>
            </a:r>
            <a:r>
              <a:rPr lang="en-IN" sz="2200" dirty="0" smtClean="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old_table</a:t>
            </a:r>
            <a:r>
              <a:rPr lang="en-IN" sz="2200" dirty="0">
                <a:solidFill>
                  <a:schemeClr val="accent6"/>
                </a:solidFill>
                <a:latin typeface="Arial" panose="020B0604020202020204" pitchFamily="34" charset="0"/>
              </a:rPr>
              <a:t>,</a:t>
            </a:r>
          </a:p>
          <a:p>
            <a:r>
              <a:rPr lang="en-IN" sz="2200" dirty="0">
                <a:solidFill>
                  <a:schemeClr val="accent6"/>
                </a:solidFill>
                <a:latin typeface="Arial" panose="020B0604020202020204" pitchFamily="34" charset="0"/>
              </a:rPr>
              <a:t>		   </a:t>
            </a: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tmp_table</a:t>
            </a:r>
            <a:r>
              <a:rPr lang="en-IN" sz="2200" dirty="0" smtClean="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 </a:t>
            </a:r>
            <a:r>
              <a:rPr lang="en-IN" sz="2200" dirty="0" err="1">
                <a:solidFill>
                  <a:schemeClr val="accent6"/>
                </a:solidFill>
                <a:latin typeface="Arial" panose="020B0604020202020204" pitchFamily="34" charset="0"/>
              </a:rPr>
              <a:t>new_table</a:t>
            </a:r>
            <a:r>
              <a:rPr lang="en-IN" sz="2200" dirty="0">
                <a:solidFill>
                  <a:schemeClr val="accent6"/>
                </a:solidFill>
                <a:latin typeface="Arial" panose="020B0604020202020204" pitchFamily="34" charset="0"/>
              </a:rPr>
              <a:t>;</a:t>
            </a: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44</a:t>
            </a:r>
            <a:endParaRPr lang="en-US" sz="1400" dirty="0">
              <a:solidFill>
                <a:schemeClr val="bg1"/>
              </a:solidFill>
            </a:endParaRPr>
          </a:p>
        </p:txBody>
      </p:sp>
    </p:spTree>
    <p:extLst>
      <p:ext uri="{BB962C8B-B14F-4D97-AF65-F5344CB8AC3E}">
        <p14:creationId xmlns:p14="http://schemas.microsoft.com/office/powerpoint/2010/main" val="81207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smtClean="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smtClean="0">
                <a:solidFill>
                  <a:schemeClr val="bg1"/>
                </a:solidFill>
                <a:latin typeface="Arial" panose="020B0604020202020204" pitchFamily="34" charset="0"/>
                <a:cs typeface="Arial" panose="020B0604020202020204" pitchFamily="34" charset="0"/>
              </a:rPr>
              <a:t>	</a:t>
            </a:r>
            <a:endParaRPr lang="en-IN" dirty="0" smtClean="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a:t>
            </a:r>
            <a:r>
              <a:rPr lang="en-IN" dirty="0" smtClean="0">
                <a:solidFill>
                  <a:schemeClr val="bg1"/>
                </a:solidFill>
                <a:latin typeface="Arial" panose="020B0604020202020204" pitchFamily="34" charset="0"/>
                <a:cs typeface="Arial" panose="020B0604020202020204" pitchFamily="34" charset="0"/>
              </a:rPr>
              <a:t>Table</a:t>
            </a:r>
            <a:endParaRPr lang="en-US"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30467" y="1295400"/>
            <a:ext cx="8382000" cy="1323439"/>
          </a:xfrm>
          <a:prstGeom prst="rect">
            <a:avLst/>
          </a:prstGeom>
          <a:noFill/>
        </p:spPr>
        <p:txBody>
          <a:bodyPr wrap="square" rtlCol="0">
            <a:spAutoFit/>
          </a:bodyPr>
          <a:lstStyle/>
          <a:p>
            <a:pPr>
              <a:spcBef>
                <a:spcPts val="2400"/>
              </a:spcBef>
            </a:pPr>
            <a:r>
              <a:rPr lang="en-IN" sz="2000" dirty="0" smtClean="0">
                <a:solidFill>
                  <a:schemeClr val="bg1"/>
                </a:solidFill>
              </a:rPr>
              <a:t>Move table from one database to another</a:t>
            </a:r>
          </a:p>
          <a:p>
            <a:pPr marL="287338" indent="-287338">
              <a:spcBef>
                <a:spcPts val="2400"/>
              </a:spcBef>
              <a:buFont typeface="Arial" pitchFamily="34" charset="0"/>
              <a:buChar char="•"/>
            </a:pPr>
            <a:r>
              <a:rPr lang="en-IN" sz="2000" dirty="0" smtClean="0">
                <a:solidFill>
                  <a:schemeClr val="bg1"/>
                </a:solidFill>
              </a:rPr>
              <a:t>As </a:t>
            </a:r>
            <a:r>
              <a:rPr lang="en-IN" sz="2000" dirty="0">
                <a:solidFill>
                  <a:schemeClr val="bg1"/>
                </a:solidFill>
              </a:rPr>
              <a:t>long as two databases are on the same file system, you can use RENAME TABLE to move a table from one database to another: </a:t>
            </a: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44</a:t>
            </a:r>
            <a:endParaRPr lang="en-US" sz="1400" dirty="0">
              <a:solidFill>
                <a:schemeClr val="bg1"/>
              </a:solidFill>
            </a:endParaRPr>
          </a:p>
        </p:txBody>
      </p:sp>
      <p:sp>
        <p:nvSpPr>
          <p:cNvPr id="4" name="Rectangle 3"/>
          <p:cNvSpPr/>
          <p:nvPr/>
        </p:nvSpPr>
        <p:spPr>
          <a:xfrm>
            <a:off x="330468" y="3581399"/>
            <a:ext cx="8127732" cy="1015663"/>
          </a:xfrm>
          <a:prstGeom prst="rect">
            <a:avLst/>
          </a:prstGeom>
        </p:spPr>
        <p:txBody>
          <a:bodyPr wrap="square">
            <a:spAutoFit/>
          </a:bodyPr>
          <a:lstStyle/>
          <a:p>
            <a:r>
              <a:rPr lang="en-IN" sz="2200" dirty="0">
                <a:solidFill>
                  <a:schemeClr val="bg1"/>
                </a:solidFill>
              </a:rPr>
              <a:t>Query</a:t>
            </a:r>
            <a:r>
              <a:rPr lang="en-IN" sz="2200" dirty="0" smtClean="0">
                <a:solidFill>
                  <a:schemeClr val="bg1"/>
                </a:solidFill>
              </a:rPr>
              <a:t>:</a:t>
            </a:r>
          </a:p>
          <a:p>
            <a:endParaRPr lang="en-IN" sz="1600" dirty="0">
              <a:solidFill>
                <a:schemeClr val="bg1"/>
              </a:solidFill>
            </a:endParaRPr>
          </a:p>
          <a:p>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current_db.tbl_table</a:t>
            </a:r>
            <a:r>
              <a:rPr lang="en-IN" sz="2200" dirty="0" smtClean="0">
                <a:solidFill>
                  <a:schemeClr val="bg1"/>
                </a:solidFill>
              </a:rPr>
              <a:t> </a:t>
            </a:r>
            <a:r>
              <a:rPr lang="en-IN" sz="2200" dirty="0">
                <a:solidFill>
                  <a:schemeClr val="accent4">
                    <a:lumMod val="60000"/>
                    <a:lumOff val="40000"/>
                  </a:schemeClr>
                </a:solidFill>
                <a:latin typeface="Arial" panose="020B0604020202020204" pitchFamily="34" charset="0"/>
              </a:rPr>
              <a:t>TO</a:t>
            </a:r>
            <a:r>
              <a:rPr lang="en-IN" sz="2200" dirty="0">
                <a:solidFill>
                  <a:schemeClr val="bg1"/>
                </a:solidFill>
              </a:rPr>
              <a:t> </a:t>
            </a:r>
            <a:r>
              <a:rPr lang="en-IN" sz="2200" dirty="0" err="1">
                <a:solidFill>
                  <a:schemeClr val="accent6"/>
                </a:solidFill>
                <a:latin typeface="Arial" panose="020B0604020202020204" pitchFamily="34" charset="0"/>
              </a:rPr>
              <a:t>other_db.tbl_table</a:t>
            </a:r>
            <a:endParaRPr lang="en-US" sz="2200" dirty="0">
              <a:solidFill>
                <a:schemeClr val="accent6"/>
              </a:solidFill>
              <a:latin typeface="Arial" panose="020B0604020202020204" pitchFamily="34" charset="0"/>
            </a:endParaRPr>
          </a:p>
        </p:txBody>
      </p:sp>
    </p:spTree>
    <p:extLst>
      <p:ext uri="{BB962C8B-B14F-4D97-AF65-F5344CB8AC3E}">
        <p14:creationId xmlns:p14="http://schemas.microsoft.com/office/powerpoint/2010/main" val="4856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DROP, TRUNCATE Statement</a:t>
            </a:r>
            <a:endParaRPr lang="en-US" dirty="0"/>
          </a:p>
        </p:txBody>
      </p:sp>
    </p:spTree>
    <p:extLst>
      <p:ext uri="{BB962C8B-B14F-4D97-AF65-F5344CB8AC3E}">
        <p14:creationId xmlns:p14="http://schemas.microsoft.com/office/powerpoint/2010/main" val="2683961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lstStyle/>
          <a:p>
            <a:pPr lvl="1">
              <a:spcBef>
                <a:spcPts val="0"/>
              </a:spcBef>
              <a:buFont typeface="Arial" panose="020B0604020202020204" pitchFamily="34" charset="0"/>
              <a:buChar char="•"/>
            </a:pPr>
            <a:r>
              <a:rPr lang="en-IN" sz="2200" dirty="0" smtClean="0">
                <a:solidFill>
                  <a:schemeClr val="bg1"/>
                </a:solidFill>
                <a:latin typeface="Arial" panose="020B0604020202020204" pitchFamily="34" charset="0"/>
                <a:cs typeface="Arial" panose="020B0604020202020204" pitchFamily="34" charset="0"/>
              </a:rPr>
              <a:t>Removes </a:t>
            </a:r>
            <a:r>
              <a:rPr lang="en-IN" sz="2200" dirty="0">
                <a:solidFill>
                  <a:schemeClr val="bg1"/>
                </a:solidFill>
                <a:latin typeface="Arial" panose="020B0604020202020204" pitchFamily="34" charset="0"/>
                <a:cs typeface="Arial" panose="020B0604020202020204" pitchFamily="34" charset="0"/>
              </a:rPr>
              <a:t>one or more tables. </a:t>
            </a:r>
          </a:p>
          <a:p>
            <a:pPr lvl="1">
              <a:spcBef>
                <a:spcPts val="0"/>
              </a:spcBef>
              <a:buFont typeface="Arial" panose="020B0604020202020204" pitchFamily="34" charset="0"/>
              <a:buChar char="•"/>
            </a:pPr>
            <a:r>
              <a:rPr lang="en-IN" sz="2200" dirty="0" smtClean="0">
                <a:solidFill>
                  <a:schemeClr val="bg1"/>
                </a:solidFill>
                <a:latin typeface="Arial" panose="020B0604020202020204" pitchFamily="34" charset="0"/>
                <a:cs typeface="Arial" panose="020B0604020202020204" pitchFamily="34" charset="0"/>
              </a:rPr>
              <a:t>Require DROP </a:t>
            </a:r>
            <a:r>
              <a:rPr lang="en-IN" sz="2200" dirty="0">
                <a:solidFill>
                  <a:schemeClr val="bg1"/>
                </a:solidFill>
                <a:latin typeface="Arial" panose="020B0604020202020204" pitchFamily="34" charset="0"/>
                <a:cs typeface="Arial" panose="020B0604020202020204" pitchFamily="34" charset="0"/>
              </a:rPr>
              <a:t>privilege for each table.</a:t>
            </a:r>
          </a:p>
          <a:p>
            <a:pPr lvl="1">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All table data and the table definition are removed when the table is dropped.</a:t>
            </a:r>
          </a:p>
          <a:p>
            <a:pPr marL="822325" lvl="1" indent="-365125">
              <a:spcBef>
                <a:spcPts val="0"/>
              </a:spcBef>
            </a:pPr>
            <a:endParaRPr lang="en-IN"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smtClean="0">
                <a:solidFill>
                  <a:schemeClr val="bg1"/>
                </a:solidFill>
                <a:latin typeface="Arial" panose="020B0604020202020204" pitchFamily="34" charset="0"/>
                <a:cs typeface="Arial" panose="020B0604020202020204" pitchFamily="34" charset="0"/>
              </a:rPr>
              <a:t>Syntax</a:t>
            </a:r>
            <a:r>
              <a:rPr lang="en-US" sz="2000" dirty="0">
                <a:solidFill>
                  <a:schemeClr val="bg1"/>
                </a:solidFill>
                <a:latin typeface="Arial" panose="020B0604020202020204" pitchFamily="34" charset="0"/>
                <a:cs typeface="Arial" panose="020B0604020202020204" pitchFamily="34" charset="0"/>
              </a:rPr>
              <a:t>:</a:t>
            </a:r>
            <a:endParaRPr lang="en-IN" sz="2000" dirty="0">
              <a:solidFill>
                <a:schemeClr val="bg1"/>
              </a:solidFill>
              <a:latin typeface="Arial" panose="020B0604020202020204" pitchFamily="34" charset="0"/>
              <a:cs typeface="Arial" panose="020B0604020202020204" pitchFamily="34" charset="0"/>
            </a:endParaRPr>
          </a:p>
          <a:p>
            <a:pPr marL="0" indent="0">
              <a:buNone/>
            </a:pPr>
            <a:r>
              <a:rPr lang="en-IN" sz="2000" dirty="0">
                <a:solidFill>
                  <a:schemeClr val="bg1"/>
                </a:solidFill>
                <a:latin typeface="Arial" panose="020B0604020202020204" pitchFamily="34" charset="0"/>
                <a:cs typeface="Arial" panose="020B0604020202020204" pitchFamily="34" charset="0"/>
              </a:rPr>
              <a:t>	</a:t>
            </a:r>
          </a:p>
          <a:p>
            <a:pPr marL="0" indent="0">
              <a:buNone/>
            </a:pPr>
            <a:r>
              <a:rPr lang="en-US" sz="1800" dirty="0" smtClean="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DROP TABLE </a:t>
            </a:r>
            <a:r>
              <a:rPr lang="en-IN" sz="2200" dirty="0" err="1" smtClean="0">
                <a:solidFill>
                  <a:schemeClr val="accent6"/>
                </a:solidFill>
                <a:latin typeface="Arial" panose="020B0604020202020204" pitchFamily="34" charset="0"/>
              </a:rPr>
              <a:t>tbl_name</a:t>
            </a:r>
            <a:r>
              <a:rPr lang="en-IN" sz="1800" dirty="0" smtClean="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[RESTRICT | CASCADE]</a:t>
            </a:r>
          </a:p>
          <a:p>
            <a:pPr marL="0" indent="0">
              <a:buNone/>
            </a:pPr>
            <a:endParaRPr lang="en-IN" sz="1800" dirty="0" smtClean="0">
              <a:solidFill>
                <a:schemeClr val="bg1"/>
              </a:solidFill>
              <a:latin typeface="Arial" panose="020B0604020202020204" pitchFamily="34" charset="0"/>
              <a:cs typeface="Arial" panose="020B0604020202020204" pitchFamily="34" charset="0"/>
            </a:endParaRPr>
          </a:p>
          <a:p>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DROP 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6868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46</a:t>
            </a:r>
            <a:endParaRPr lang="en-US" sz="1400" dirty="0">
              <a:solidFill>
                <a:schemeClr val="bg1"/>
              </a:solidFill>
            </a:endParaRPr>
          </a:p>
        </p:txBody>
      </p:sp>
    </p:spTree>
    <p:extLst>
      <p:ext uri="{BB962C8B-B14F-4D97-AF65-F5344CB8AC3E}">
        <p14:creationId xmlns:p14="http://schemas.microsoft.com/office/powerpoint/2010/main" val="9281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remove </a:t>
            </a:r>
            <a:r>
              <a:rPr lang="en-US" sz="2200" dirty="0" err="1"/>
              <a:t>PMSOffices</a:t>
            </a:r>
            <a:r>
              <a:rPr lang="en-US" sz="2200" dirty="0"/>
              <a:t> table completely from </a:t>
            </a:r>
            <a:r>
              <a:rPr lang="en-US" sz="2200" dirty="0" smtClean="0"/>
              <a:t>database</a:t>
            </a:r>
          </a:p>
          <a:p>
            <a:pPr marL="0" indent="0">
              <a:buNone/>
            </a:pPr>
            <a:endParaRPr lang="en-US" sz="2200" dirty="0"/>
          </a:p>
          <a:p>
            <a:pPr marL="0" indent="0">
              <a:buNone/>
            </a:pPr>
            <a:endParaRPr lang="en-US" sz="2200" dirty="0"/>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DROP </a:t>
            </a:r>
            <a:r>
              <a:rPr lang="en-IN"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PMSOffices</a:t>
            </a:r>
            <a:r>
              <a:rPr lang="en-IN" sz="2200" dirty="0">
                <a:solidFill>
                  <a:schemeClr val="accent6"/>
                </a:solidFill>
                <a:latin typeface="Arial" panose="020B0604020202020204" pitchFamily="34" charset="0"/>
              </a:rPr>
              <a:t>;</a:t>
            </a:r>
          </a:p>
          <a:p>
            <a:pPr marL="0" indent="0">
              <a:buNone/>
            </a:pPr>
            <a:endParaRPr lang="en-US"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RENAME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12515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lstStyle/>
          <a:p>
            <a:pPr lvl="1">
              <a:spcBef>
                <a:spcPts val="0"/>
              </a:spcBef>
              <a:buFont typeface="Arial" panose="020B0604020202020204" pitchFamily="34" charset="0"/>
              <a:buChar char="•"/>
            </a:pPr>
            <a:r>
              <a:rPr lang="en-US" sz="2000" dirty="0" smtClean="0">
                <a:solidFill>
                  <a:schemeClr val="bg1"/>
                </a:solidFill>
                <a:latin typeface="Arial" panose="020B0604020202020204" pitchFamily="34" charset="0"/>
                <a:cs typeface="Arial" panose="020B0604020202020204" pitchFamily="34" charset="0"/>
              </a:rPr>
              <a:t>Empties a </a:t>
            </a:r>
            <a:r>
              <a:rPr lang="en-US" sz="2000" dirty="0">
                <a:solidFill>
                  <a:schemeClr val="bg1"/>
                </a:solidFill>
                <a:latin typeface="Arial" panose="020B0604020202020204" pitchFamily="34" charset="0"/>
                <a:cs typeface="Arial" panose="020B0604020202020204" pitchFamily="34" charset="0"/>
              </a:rPr>
              <a:t>table completely. </a:t>
            </a:r>
          </a:p>
          <a:p>
            <a:pPr lvl="1">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It requires the DROP privilege. </a:t>
            </a:r>
          </a:p>
          <a:p>
            <a:pPr marL="0" indent="0">
              <a:buNone/>
            </a:pPr>
            <a:endParaRPr lang="en-IN" sz="2000" dirty="0" smtClean="0">
              <a:solidFill>
                <a:schemeClr val="bg1"/>
              </a:solidFill>
              <a:latin typeface="Arial" panose="020B0604020202020204" pitchFamily="34" charset="0"/>
              <a:cs typeface="Arial" panose="020B0604020202020204" pitchFamily="34" charset="0"/>
            </a:endParaRPr>
          </a:p>
          <a:p>
            <a:pPr marL="0" indent="0">
              <a:buNone/>
            </a:pPr>
            <a:endParaRPr lang="en-IN" sz="2000" dirty="0" smtClean="0">
              <a:solidFill>
                <a:schemeClr val="bg1"/>
              </a:solidFill>
              <a:latin typeface="Arial" panose="020B0604020202020204" pitchFamily="34" charset="0"/>
              <a:cs typeface="Arial" panose="020B0604020202020204" pitchFamily="34" charset="0"/>
            </a:endParaRPr>
          </a:p>
          <a:p>
            <a:pPr marL="0" indent="0">
              <a:buNone/>
            </a:pPr>
            <a:r>
              <a:rPr lang="en-IN" sz="2000" dirty="0" smtClean="0">
                <a:solidFill>
                  <a:schemeClr val="bg1"/>
                </a:solidFill>
                <a:latin typeface="Arial" panose="020B0604020202020204" pitchFamily="34" charset="0"/>
                <a:cs typeface="Arial" panose="020B0604020202020204" pitchFamily="34" charset="0"/>
              </a:rPr>
              <a:t>Query:</a:t>
            </a:r>
            <a:endParaRPr lang="en-IN" sz="2000" dirty="0">
              <a:solidFill>
                <a:schemeClr val="bg1"/>
              </a:solidFill>
              <a:latin typeface="Arial" panose="020B0604020202020204" pitchFamily="34" charset="0"/>
              <a:cs typeface="Arial" panose="020B0604020202020204" pitchFamily="34" charset="0"/>
            </a:endParaRPr>
          </a:p>
          <a:p>
            <a:pPr marL="0" indent="0">
              <a:buNone/>
            </a:pPr>
            <a:r>
              <a:rPr lang="en-IN" sz="2000"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TRUNCATE TABLE </a:t>
            </a:r>
            <a:r>
              <a:rPr lang="en-US" sz="2200" dirty="0" err="1">
                <a:solidFill>
                  <a:schemeClr val="accent6"/>
                </a:solidFill>
                <a:latin typeface="Arial" panose="020B0604020202020204" pitchFamily="34" charset="0"/>
              </a:rPr>
              <a:t>PMSOffices</a:t>
            </a:r>
            <a:r>
              <a:rPr lang="en-IN" sz="2200" dirty="0">
                <a:solidFill>
                  <a:schemeClr val="accent6"/>
                </a:solidFill>
                <a:latin typeface="Arial" panose="020B0604020202020204" pitchFamily="34" charset="0"/>
              </a:rPr>
              <a:t>;</a:t>
            </a:r>
          </a:p>
          <a:p>
            <a:endParaRPr lang="en-IN" sz="20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a:p>
            <a:pPr marL="0" indent="0">
              <a:buNone/>
            </a:pPr>
            <a:r>
              <a:rPr lang="en-US" sz="2000" dirty="0" smtClean="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a:t>
            </a:r>
          </a:p>
          <a:p>
            <a:pPr marL="0" indent="0">
              <a:buNone/>
            </a:pPr>
            <a:r>
              <a:rPr lang="en-US" sz="1800" dirty="0" smtClean="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TRUNCATE [TABLE] </a:t>
            </a:r>
            <a:r>
              <a:rPr lang="en-US" sz="2200" dirty="0" err="1">
                <a:solidFill>
                  <a:schemeClr val="accent6"/>
                </a:solidFill>
                <a:latin typeface="Arial" panose="020B0604020202020204" pitchFamily="34" charset="0"/>
              </a:rPr>
              <a:t>tbl_name</a:t>
            </a:r>
            <a:endParaRPr lang="en-IN" sz="2200" dirty="0">
              <a:solidFill>
                <a:schemeClr val="accent6"/>
              </a:solidFill>
              <a:latin typeface="Arial" panose="020B0604020202020204" pitchFamily="34" charset="0"/>
            </a:endParaRPr>
          </a:p>
          <a:p>
            <a:pPr marL="0" indent="0">
              <a:buNone/>
            </a:pPr>
            <a:endParaRPr lang="en-IN" sz="1800" dirty="0" smtClean="0">
              <a:solidFill>
                <a:schemeClr val="bg1"/>
              </a:solidFill>
              <a:latin typeface="Arial" panose="020B0604020202020204" pitchFamily="34" charset="0"/>
              <a:cs typeface="Arial" panose="020B0604020202020204" pitchFamily="34" charset="0"/>
            </a:endParaRPr>
          </a:p>
          <a:p>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TRUNCATE TABLE</a:t>
            </a:r>
          </a:p>
        </p:txBody>
      </p:sp>
      <p:sp>
        <p:nvSpPr>
          <p:cNvPr id="7" name="Slide Number Placeholder 18"/>
          <p:cNvSpPr txBox="1">
            <a:spLocks/>
          </p:cNvSpPr>
          <p:nvPr/>
        </p:nvSpPr>
        <p:spPr>
          <a:xfrm>
            <a:off x="8686800" y="654685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47</a:t>
            </a:r>
            <a:endParaRPr lang="en-US" sz="1400" dirty="0">
              <a:solidFill>
                <a:schemeClr val="bg1"/>
              </a:solidFill>
            </a:endParaRPr>
          </a:p>
        </p:txBody>
      </p:sp>
    </p:spTree>
    <p:extLst>
      <p:ext uri="{BB962C8B-B14F-4D97-AF65-F5344CB8AC3E}">
        <p14:creationId xmlns:p14="http://schemas.microsoft.com/office/powerpoint/2010/main" val="374444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10886" y="2590800"/>
            <a:ext cx="9133114" cy="1077218"/>
          </a:xfrm>
        </p:spPr>
        <p:txBody>
          <a:bodyPr/>
          <a:lstStyle/>
          <a:p>
            <a:r>
              <a:rPr lang="en-IN" dirty="0">
                <a:solidFill>
                  <a:schemeClr val="bg1"/>
                </a:solidFill>
                <a:latin typeface="Arial" panose="020B0604020202020204" pitchFamily="34" charset="0"/>
                <a:cs typeface="Arial" panose="020B0604020202020204" pitchFamily="34" charset="0"/>
              </a:rPr>
              <a:t>Data Control </a:t>
            </a:r>
            <a:r>
              <a:rPr lang="en-IN" dirty="0" smtClean="0">
                <a:solidFill>
                  <a:schemeClr val="bg1"/>
                </a:solidFill>
                <a:latin typeface="Arial" panose="020B0604020202020204" pitchFamily="34" charset="0"/>
                <a:cs typeface="Arial" panose="020B0604020202020204" pitchFamily="34" charset="0"/>
              </a:rPr>
              <a:t>Language</a:t>
            </a:r>
          </a:p>
          <a:p>
            <a:r>
              <a:rPr lang="en-IN" dirty="0" smtClean="0">
                <a:solidFill>
                  <a:schemeClr val="bg1"/>
                </a:solidFill>
                <a:latin typeface="Arial" panose="020B0604020202020204" pitchFamily="34" charset="0"/>
                <a:cs typeface="Arial" panose="020B0604020202020204" pitchFamily="34" charset="0"/>
              </a:rPr>
              <a:t>(GRANT, REVOKE)</a:t>
            </a:r>
            <a:endParaRPr lang="en-US" dirty="0"/>
          </a:p>
        </p:txBody>
      </p:sp>
    </p:spTree>
    <p:extLst>
      <p:ext uri="{BB962C8B-B14F-4D97-AF65-F5344CB8AC3E}">
        <p14:creationId xmlns:p14="http://schemas.microsoft.com/office/powerpoint/2010/main" val="2333105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r>
              <a:rPr lang="en-US" sz="2200" dirty="0" smtClean="0"/>
              <a:t>To </a:t>
            </a:r>
            <a:r>
              <a:rPr lang="en-US" sz="2200" dirty="0"/>
              <a:t>make DB more secure. </a:t>
            </a:r>
            <a:r>
              <a:rPr lang="en-US" sz="2200" dirty="0" smtClean="0"/>
              <a:t>Restrict </a:t>
            </a:r>
            <a:r>
              <a:rPr lang="en-US" sz="2200" dirty="0"/>
              <a:t>users from performing various DB </a:t>
            </a:r>
            <a:r>
              <a:rPr lang="en-US" sz="2200" dirty="0" smtClean="0"/>
              <a:t>operations.</a:t>
            </a:r>
          </a:p>
          <a:p>
            <a:r>
              <a:rPr lang="en-US" sz="2200" dirty="0"/>
              <a:t>Create user Jack with password ‘pass@123’ who must be granted CREATE privilege so that he can create database.</a:t>
            </a:r>
          </a:p>
          <a:p>
            <a:pPr marL="0" indent="0">
              <a:buNone/>
            </a:pPr>
            <a:endParaRPr lang="en-US" sz="2200" dirty="0"/>
          </a:p>
          <a:p>
            <a:pPr marL="0" indent="0">
              <a:buNone/>
            </a:pPr>
            <a:endParaRPr lang="en-US" sz="2200" dirty="0"/>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2200" dirty="0" smtClean="0">
                <a:solidFill>
                  <a:schemeClr val="accent4">
                    <a:lumMod val="60000"/>
                    <a:lumOff val="40000"/>
                  </a:schemeClr>
                </a:solidFill>
                <a:latin typeface="Arial" panose="020B0604020202020204" pitchFamily="34" charset="0"/>
              </a:rPr>
              <a:t>	</a:t>
            </a:r>
            <a:r>
              <a:rPr lang="en-US" sz="2000" dirty="0" smtClean="0">
                <a:solidFill>
                  <a:schemeClr val="accent4">
                    <a:lumMod val="60000"/>
                    <a:lumOff val="40000"/>
                  </a:schemeClr>
                </a:solidFill>
                <a:latin typeface="Arial" panose="020B0604020202020204" pitchFamily="34" charset="0"/>
              </a:rPr>
              <a:t>CREATE </a:t>
            </a:r>
            <a:r>
              <a:rPr lang="en-US" sz="2000" dirty="0">
                <a:solidFill>
                  <a:schemeClr val="accent4">
                    <a:lumMod val="60000"/>
                    <a:lumOff val="40000"/>
                  </a:schemeClr>
                </a:solidFill>
                <a:latin typeface="Arial" panose="020B0604020202020204" pitchFamily="34" charset="0"/>
              </a:rPr>
              <a:t>USER </a:t>
            </a:r>
            <a:r>
              <a:rPr lang="en-US" sz="2000" dirty="0">
                <a:solidFill>
                  <a:schemeClr val="accent6"/>
                </a:solidFill>
                <a:latin typeface="Arial" panose="020B0604020202020204" pitchFamily="34" charset="0"/>
              </a:rPr>
              <a:t>jack</a:t>
            </a:r>
            <a:r>
              <a:rPr lang="en-US" sz="2000" dirty="0">
                <a:solidFill>
                  <a:schemeClr val="accent4">
                    <a:lumMod val="60000"/>
                    <a:lumOff val="40000"/>
                  </a:schemeClr>
                </a:solidFill>
                <a:latin typeface="Arial" panose="020B0604020202020204" pitchFamily="34" charset="0"/>
              </a:rPr>
              <a:t> IDENTIFIED BY </a:t>
            </a:r>
            <a:r>
              <a:rPr lang="en-US" sz="2000" dirty="0">
                <a:solidFill>
                  <a:schemeClr val="accent6"/>
                </a:solidFill>
                <a:latin typeface="Arial" panose="020B0604020202020204" pitchFamily="34" charset="0"/>
              </a:rPr>
              <a:t>'pass@123' ;</a:t>
            </a:r>
          </a:p>
          <a:p>
            <a:pPr marL="0" indent="0">
              <a:buNone/>
            </a:pPr>
            <a:r>
              <a:rPr lang="en-US" sz="2200" dirty="0" smtClean="0">
                <a:solidFill>
                  <a:schemeClr val="accent4">
                    <a:lumMod val="60000"/>
                    <a:lumOff val="40000"/>
                  </a:schemeClr>
                </a:solidFill>
                <a:latin typeface="Arial" panose="020B0604020202020204" pitchFamily="34" charset="0"/>
              </a:rPr>
              <a:t>	</a:t>
            </a:r>
            <a:r>
              <a:rPr lang="en-US" sz="2200" b="1" dirty="0" smtClean="0">
                <a:solidFill>
                  <a:schemeClr val="accent4">
                    <a:lumMod val="60000"/>
                    <a:lumOff val="40000"/>
                  </a:schemeClr>
                </a:solidFill>
                <a:latin typeface="Arial" panose="020B0604020202020204" pitchFamily="34" charset="0"/>
              </a:rPr>
              <a:t>GRANT </a:t>
            </a:r>
            <a:r>
              <a:rPr lang="en-US" sz="2200" b="1" dirty="0">
                <a:solidFill>
                  <a:schemeClr val="accent4">
                    <a:lumMod val="60000"/>
                    <a:lumOff val="40000"/>
                  </a:schemeClr>
                </a:solidFill>
                <a:latin typeface="Arial" panose="020B0604020202020204" pitchFamily="34" charset="0"/>
              </a:rPr>
              <a:t>CREATE ON </a:t>
            </a:r>
            <a:r>
              <a:rPr lang="en-US" sz="2200" b="1" dirty="0">
                <a:solidFill>
                  <a:schemeClr val="accent6"/>
                </a:solidFill>
                <a:latin typeface="Arial" panose="020B0604020202020204" pitchFamily="34" charset="0"/>
              </a:rPr>
              <a:t>*.*</a:t>
            </a:r>
            <a:r>
              <a:rPr lang="en-US" sz="2200" b="1" dirty="0">
                <a:solidFill>
                  <a:schemeClr val="accent4">
                    <a:lumMod val="60000"/>
                    <a:lumOff val="40000"/>
                  </a:schemeClr>
                </a:solidFill>
                <a:latin typeface="Arial" panose="020B0604020202020204" pitchFamily="34" charset="0"/>
              </a:rPr>
              <a:t> TO </a:t>
            </a:r>
            <a:r>
              <a:rPr lang="en-US" sz="2200" b="1" dirty="0">
                <a:solidFill>
                  <a:schemeClr val="accent6"/>
                </a:solidFill>
                <a:latin typeface="Arial" panose="020B0604020202020204" pitchFamily="34" charset="0"/>
              </a:rPr>
              <a:t>'jack';</a:t>
            </a:r>
          </a:p>
          <a:p>
            <a:pPr marL="0" indent="0">
              <a:buNone/>
            </a:pPr>
            <a:r>
              <a:rPr lang="en-US" sz="2200" dirty="0" smtClean="0">
                <a:solidFill>
                  <a:schemeClr val="accent4">
                    <a:lumMod val="60000"/>
                    <a:lumOff val="40000"/>
                  </a:schemeClr>
                </a:solidFill>
                <a:latin typeface="Arial" panose="020B0604020202020204" pitchFamily="34" charset="0"/>
              </a:rPr>
              <a:t>	</a:t>
            </a:r>
            <a:r>
              <a:rPr lang="en-US" sz="2000" dirty="0" smtClean="0">
                <a:solidFill>
                  <a:schemeClr val="accent4">
                    <a:lumMod val="60000"/>
                    <a:lumOff val="40000"/>
                  </a:schemeClr>
                </a:solidFill>
                <a:latin typeface="Arial" panose="020B0604020202020204" pitchFamily="34" charset="0"/>
              </a:rPr>
              <a:t>CREATE </a:t>
            </a:r>
            <a:r>
              <a:rPr lang="en-US" sz="2000" dirty="0">
                <a:solidFill>
                  <a:schemeClr val="accent4">
                    <a:lumMod val="60000"/>
                    <a:lumOff val="40000"/>
                  </a:schemeClr>
                </a:solidFill>
                <a:latin typeface="Arial" panose="020B0604020202020204" pitchFamily="34" charset="0"/>
              </a:rPr>
              <a:t>Database </a:t>
            </a:r>
            <a:r>
              <a:rPr lang="en-US" sz="2000" dirty="0" err="1">
                <a:solidFill>
                  <a:schemeClr val="accent6"/>
                </a:solidFill>
                <a:latin typeface="Arial" panose="020B0604020202020204" pitchFamily="34" charset="0"/>
              </a:rPr>
              <a:t>TrainingFeedbackDBTemp</a:t>
            </a:r>
            <a:r>
              <a:rPr lang="en-US" sz="2000" dirty="0">
                <a:solidFill>
                  <a:schemeClr val="accent6"/>
                </a:solidFill>
                <a:latin typeface="Arial" panose="020B0604020202020204" pitchFamily="34" charset="0"/>
              </a:rPr>
              <a:t>;</a:t>
            </a:r>
          </a:p>
          <a:p>
            <a:pPr marL="0" indent="0">
              <a:buNone/>
            </a:pPr>
            <a:endParaRPr lang="en-US" sz="2000" b="1" dirty="0">
              <a:solidFill>
                <a:schemeClr val="bg1"/>
              </a:solidFill>
              <a:latin typeface="Arial" panose="020B0604020202020204" pitchFamily="34" charset="0"/>
              <a:cs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Data Control Language</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06823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4906963"/>
          </a:xfrm>
        </p:spPr>
        <p:txBody>
          <a:bodyPr/>
          <a:lstStyle/>
          <a:p>
            <a:pPr marL="457200" lvl="1" indent="0">
              <a:spcBef>
                <a:spcPts val="0"/>
              </a:spcBef>
              <a:spcAft>
                <a:spcPts val="0"/>
              </a:spcAft>
              <a:buNone/>
            </a:pPr>
            <a:endParaRPr lang="en-US" sz="2000" dirty="0">
              <a:solidFill>
                <a:schemeClr val="bg1"/>
              </a:solidFill>
              <a:latin typeface="Arial" panose="020B0604020202020204" pitchFamily="34" charset="0"/>
              <a:cs typeface="Arial" panose="020B0604020202020204" pitchFamily="34" charset="0"/>
            </a:endParaRPr>
          </a:p>
          <a:p>
            <a:pPr marL="457200" lvl="1" indent="0">
              <a:spcBef>
                <a:spcPts val="0"/>
              </a:spcBef>
              <a:spcAft>
                <a:spcPts val="0"/>
              </a:spcAft>
              <a:buNone/>
            </a:pPr>
            <a:r>
              <a:rPr lang="en-US" sz="2000" dirty="0" smtClean="0">
                <a:solidFill>
                  <a:schemeClr val="bg1"/>
                </a:solidFill>
                <a:latin typeface="Arial" panose="020B0604020202020204" pitchFamily="34" charset="0"/>
                <a:cs typeface="Arial" panose="020B0604020202020204" pitchFamily="34" charset="0"/>
              </a:rPr>
              <a:t>Command  to take away CREATE permission from jack</a:t>
            </a:r>
          </a:p>
          <a:p>
            <a:pPr marL="800100" lvl="2" indent="0">
              <a:spcBef>
                <a:spcPts val="0"/>
              </a:spcBef>
              <a:spcAft>
                <a:spcPts val="0"/>
              </a:spcAft>
              <a:buNone/>
            </a:pPr>
            <a:endParaRPr lang="en-US" sz="2000" b="1" dirty="0" smtClean="0">
              <a:solidFill>
                <a:schemeClr val="bg1"/>
              </a:solidFill>
              <a:latin typeface="Arial" panose="020B0604020202020204" pitchFamily="34" charset="0"/>
              <a:cs typeface="Arial" panose="020B0604020202020204" pitchFamily="34" charset="0"/>
            </a:endParaRPr>
          </a:p>
          <a:p>
            <a:pPr marL="800100" lvl="2" indent="0">
              <a:spcBef>
                <a:spcPts val="0"/>
              </a:spcBef>
              <a:spcAft>
                <a:spcPts val="0"/>
              </a:spcAft>
              <a:buNone/>
            </a:pPr>
            <a:r>
              <a:rPr lang="en-US" sz="2200" dirty="0">
                <a:solidFill>
                  <a:schemeClr val="accent4">
                    <a:lumMod val="60000"/>
                    <a:lumOff val="40000"/>
                  </a:schemeClr>
                </a:solidFill>
                <a:latin typeface="Arial" panose="020B0604020202020204" pitchFamily="34" charset="0"/>
              </a:rPr>
              <a:t>REVOKE CREATE ON </a:t>
            </a:r>
            <a:r>
              <a:rPr lang="en-US" sz="2200" dirty="0">
                <a:solidFill>
                  <a:schemeClr val="accent6"/>
                </a:solidFill>
                <a:latin typeface="Arial" panose="020B0604020202020204" pitchFamily="34" charset="0"/>
              </a:rPr>
              <a:t>*.*</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FROM</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'jack';</a:t>
            </a:r>
          </a:p>
          <a:p>
            <a:pPr lvl="1"/>
            <a:endParaRPr lang="en-US" sz="2400" b="1" dirty="0" smtClean="0">
              <a:solidFill>
                <a:schemeClr val="bg1"/>
              </a:solidFill>
              <a:latin typeface="Arial" panose="020B0604020202020204" pitchFamily="34" charset="0"/>
              <a:cs typeface="Arial" panose="020B0604020202020204" pitchFamily="34" charset="0"/>
            </a:endParaRPr>
          </a:p>
          <a:p>
            <a:r>
              <a:rPr lang="en-US" sz="1800" dirty="0">
                <a:solidFill>
                  <a:schemeClr val="bg1"/>
                </a:solidFill>
                <a:latin typeface="Arial" panose="020B0604020202020204" pitchFamily="34" charset="0"/>
                <a:ea typeface="Calibri"/>
                <a:cs typeface="Arial" panose="020B0604020202020204" pitchFamily="34" charset="0"/>
              </a:rPr>
              <a:t>If required, the permission can be taken back from jack in future.</a:t>
            </a:r>
            <a:endParaRPr lang="en-IN" sz="18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Data Control Language</a:t>
            </a:r>
          </a:p>
        </p:txBody>
      </p:sp>
      <p:sp>
        <p:nvSpPr>
          <p:cNvPr id="6" name="Slide Number Placeholder 18"/>
          <p:cNvSpPr txBox="1">
            <a:spLocks/>
          </p:cNvSpPr>
          <p:nvPr/>
        </p:nvSpPr>
        <p:spPr>
          <a:xfrm>
            <a:off x="8534400"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49</a:t>
            </a:r>
            <a:endParaRPr lang="en-US" sz="1400" dirty="0">
              <a:solidFill>
                <a:schemeClr val="bg1"/>
              </a:solidFill>
            </a:endParaRPr>
          </a:p>
        </p:txBody>
      </p:sp>
    </p:spTree>
    <p:extLst>
      <p:ext uri="{BB962C8B-B14F-4D97-AF65-F5344CB8AC3E}">
        <p14:creationId xmlns:p14="http://schemas.microsoft.com/office/powerpoint/2010/main" val="316787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Enabling Objectives</a:t>
            </a:r>
            <a:endParaRPr lang="en-US" dirty="0">
              <a:solidFill>
                <a:schemeClr val="bg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3"/>
          </p:nvPr>
        </p:nvSpPr>
        <p:spPr/>
        <p:txBody>
          <a:bodyPr/>
          <a:lstStyle/>
          <a:p>
            <a:r>
              <a:rPr lang="en-US" sz="2000" dirty="0">
                <a:solidFill>
                  <a:schemeClr val="bg1"/>
                </a:solidFill>
              </a:rPr>
              <a:t>After completing this chapter, in the next 60 minutes you will be able to : </a:t>
            </a:r>
          </a:p>
          <a:p>
            <a:pPr indent="-365760">
              <a:spcBef>
                <a:spcPts val="0"/>
              </a:spcBef>
            </a:pPr>
            <a:r>
              <a:rPr lang="en-US" sz="2000" dirty="0" smtClean="0">
                <a:solidFill>
                  <a:schemeClr val="bg1"/>
                </a:solidFill>
                <a:latin typeface="Arial" panose="020B0604020202020204" pitchFamily="34" charset="0"/>
                <a:cs typeface="Arial" panose="020B0604020202020204" pitchFamily="34" charset="0"/>
              </a:rPr>
              <a:t> </a:t>
            </a:r>
            <a:endParaRPr lang="en-US" sz="2000" dirty="0">
              <a:solidFill>
                <a:schemeClr val="bg1"/>
              </a:solidFill>
              <a:latin typeface="Arial" panose="020B0604020202020204" pitchFamily="34" charset="0"/>
              <a:cs typeface="Arial" panose="020B060402020202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Create at least 1 table using Data Definition Language(DDL) </a:t>
            </a:r>
            <a:r>
              <a:rPr lang="en-US" altLang="en-US" sz="2000" dirty="0" smtClean="0">
                <a:solidFill>
                  <a:schemeClr val="bg1"/>
                </a:solidFill>
              </a:rPr>
              <a:t>statement.</a:t>
            </a:r>
          </a:p>
          <a:p>
            <a:pPr marL="342900" lvl="0" indent="-342900" defTabSz="914400" eaLnBrk="0" fontAlgn="base" hangingPunct="0">
              <a:spcBef>
                <a:spcPct val="0"/>
              </a:spcBef>
              <a:spcAft>
                <a:spcPct val="0"/>
              </a:spcAft>
              <a:buFont typeface="Arial" panose="020B0604020202020204" pitchFamily="34" charset="0"/>
              <a:buChar char="•"/>
            </a:pPr>
            <a:endParaRPr lang="en-US" altLang="en-US" sz="2000" dirty="0" smtClean="0">
              <a:solidFill>
                <a:schemeClr val="bg1"/>
              </a:solidFill>
            </a:endParaRPr>
          </a:p>
          <a:p>
            <a:pPr marL="34290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Modify or </a:t>
            </a:r>
            <a:r>
              <a:rPr lang="en-US" altLang="en-US" sz="2000" dirty="0" smtClean="0">
                <a:solidFill>
                  <a:schemeClr val="bg1"/>
                </a:solidFill>
              </a:rPr>
              <a:t>Drop </a:t>
            </a:r>
            <a:r>
              <a:rPr lang="en-US" altLang="en-US" sz="2000" dirty="0">
                <a:solidFill>
                  <a:schemeClr val="bg1"/>
                </a:solidFill>
              </a:rPr>
              <a:t>at least 1 table structure created using DDL </a:t>
            </a:r>
            <a:r>
              <a:rPr lang="en-US" altLang="en-US" sz="2000" dirty="0" smtClean="0">
                <a:solidFill>
                  <a:schemeClr val="bg1"/>
                </a:solidFill>
              </a:rPr>
              <a:t>statement</a:t>
            </a:r>
            <a:endParaRPr lang="en-US" altLang="en-US" sz="2000" dirty="0">
              <a:solidFill>
                <a:schemeClr val="bg1"/>
              </a:solidFill>
            </a:endParaRPr>
          </a:p>
        </p:txBody>
      </p:sp>
      <p:sp>
        <p:nvSpPr>
          <p:cNvPr id="2" name="Content Placeholder 1"/>
          <p:cNvSpPr>
            <a:spLocks noGrp="1"/>
          </p:cNvSpPr>
          <p:nvPr>
            <p:ph idx="4294967295"/>
          </p:nvPr>
        </p:nvSpPr>
        <p:spPr/>
        <p:txBody>
          <a:bodyPr/>
          <a:lstStyle/>
          <a:p>
            <a:pPr marL="3175" indent="0">
              <a:spcBef>
                <a:spcPts val="0"/>
              </a:spcBef>
              <a:spcAft>
                <a:spcPts val="600"/>
              </a:spcAft>
              <a:buNone/>
            </a:pPr>
            <a:r>
              <a:rPr lang="en-US" sz="1800" dirty="0" smtClean="0">
                <a:solidFill>
                  <a:schemeClr val="bg1"/>
                </a:solidFill>
                <a:latin typeface="Arial" panose="020B0604020202020204" pitchFamily="34" charset="0"/>
                <a:cs typeface="Arial" panose="020B0604020202020204" pitchFamily="34" charset="0"/>
              </a:rPr>
              <a:t/>
            </a:r>
            <a:br>
              <a:rPr lang="en-US" sz="1800" dirty="0" smtClean="0">
                <a:solidFill>
                  <a:schemeClr val="bg1"/>
                </a:solidFill>
                <a:latin typeface="Arial" panose="020B0604020202020204" pitchFamily="34" charset="0"/>
                <a:cs typeface="Arial" panose="020B0604020202020204" pitchFamily="34" charset="0"/>
              </a:rPr>
            </a:br>
            <a:endParaRPr lang="en-US" sz="1800" dirty="0" smtClean="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8620835" y="6359009"/>
            <a:ext cx="312906" cy="369332"/>
          </a:xfrm>
          <a:prstGeom prst="rect">
            <a:avLst/>
          </a:prstGeom>
        </p:spPr>
        <p:txBody>
          <a:bodyPr wrap="none">
            <a:spAutoFit/>
          </a:bodyPr>
          <a:lstStyle/>
          <a:p>
            <a:fld id="{47ED8886-DB3B-44F4-9A80-E6A224679F20}" type="slidenum">
              <a:rPr lang="en-US"/>
              <a:pPr/>
              <a:t>3</a:t>
            </a:fld>
            <a:endParaRPr lang="en-US" dirty="0"/>
          </a:p>
        </p:txBody>
      </p:sp>
      <p:sp>
        <p:nvSpPr>
          <p:cNvPr id="7" name="Footer Placeholder 6"/>
          <p:cNvSpPr>
            <a:spLocks noGrp="1"/>
          </p:cNvSpPr>
          <p:nvPr>
            <p:ph type="ftr" sz="quarter" idx="4294967295"/>
          </p:nvPr>
        </p:nvSpPr>
        <p:spPr/>
        <p:txBody>
          <a:bodyPr/>
          <a:lstStyle/>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217536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spcBef>
                <a:spcPts val="0"/>
              </a:spcBef>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GRANT </a:t>
            </a:r>
            <a:r>
              <a:rPr lang="en-US" sz="2200" dirty="0">
                <a:solidFill>
                  <a:schemeClr val="bg1"/>
                </a:solidFill>
                <a:latin typeface="Arial" panose="020B0604020202020204" pitchFamily="34" charset="0"/>
                <a:cs typeface="Arial" panose="020B0604020202020204" pitchFamily="34" charset="0"/>
              </a:rPr>
              <a:t>to allow specific users to perform specific </a:t>
            </a:r>
            <a:r>
              <a:rPr lang="en-US" sz="2200" dirty="0" smtClean="0">
                <a:solidFill>
                  <a:schemeClr val="bg1"/>
                </a:solidFill>
                <a:latin typeface="Arial" panose="020B0604020202020204" pitchFamily="34" charset="0"/>
                <a:cs typeface="Arial" panose="020B0604020202020204" pitchFamily="34" charset="0"/>
              </a:rPr>
              <a:t>tasks</a:t>
            </a:r>
          </a:p>
          <a:p>
            <a:pPr lvl="1">
              <a:spcBef>
                <a:spcPts val="0"/>
              </a:spcBef>
              <a:buFont typeface="Arial" panose="020B0604020202020204" pitchFamily="34" charset="0"/>
              <a:buChar char="•"/>
            </a:pPr>
            <a:endParaRPr lang="en-US" sz="2200" dirty="0">
              <a:solidFill>
                <a:schemeClr val="bg1"/>
              </a:solidFill>
              <a:latin typeface="Arial" panose="020B0604020202020204" pitchFamily="34" charset="0"/>
              <a:cs typeface="Arial" panose="020B0604020202020204" pitchFamily="34" charset="0"/>
            </a:endParaRPr>
          </a:p>
          <a:p>
            <a:pPr lvl="1">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REVOKE to cancel previously granted or denied permissions </a:t>
            </a:r>
          </a:p>
          <a:p>
            <a:pPr marL="822325" lvl="1" indent="-365125">
              <a:spcBef>
                <a:spcPts val="0"/>
              </a:spcBef>
            </a:pPr>
            <a:endParaRPr lang="en-US" sz="2000" dirty="0">
              <a:solidFill>
                <a:schemeClr val="bg1"/>
              </a:solidFill>
              <a:latin typeface="Arial" panose="020B0604020202020204" pitchFamily="34" charset="0"/>
              <a:cs typeface="Arial" panose="020B0604020202020204" pitchFamily="34" charset="0"/>
            </a:endParaRPr>
          </a:p>
          <a:p>
            <a:pPr marL="457200" lvl="1" indent="0">
              <a:spcBef>
                <a:spcPts val="1200"/>
              </a:spcBef>
              <a:buNone/>
            </a:pPr>
            <a:endParaRPr lang="en-US" sz="2000" b="1" dirty="0" smtClean="0">
              <a:solidFill>
                <a:schemeClr val="bg1"/>
              </a:solidFill>
              <a:latin typeface="Arial" panose="020B0604020202020204" pitchFamily="34" charset="0"/>
              <a:cs typeface="Arial" panose="020B0604020202020204" pitchFamily="34" charset="0"/>
            </a:endParaRPr>
          </a:p>
          <a:p>
            <a:pPr marL="457200" lvl="1" indent="0">
              <a:buNone/>
            </a:pPr>
            <a:endParaRPr lang="en-US" sz="2000" b="1" dirty="0">
              <a:solidFill>
                <a:schemeClr val="bg1"/>
              </a:solidFill>
              <a:latin typeface="Arial" panose="020B0604020202020204" pitchFamily="34" charset="0"/>
              <a:cs typeface="Arial" panose="020B0604020202020204" pitchFamily="34" charset="0"/>
            </a:endParaRPr>
          </a:p>
          <a:p>
            <a:pPr marL="457200" lvl="1" indent="0">
              <a:buNone/>
            </a:pPr>
            <a:endParaRPr lang="en-US" sz="2000" b="1" dirty="0" smtClean="0">
              <a:solidFill>
                <a:schemeClr val="bg1"/>
              </a:solidFill>
              <a:latin typeface="Arial" panose="020B0604020202020204" pitchFamily="34" charset="0"/>
              <a:cs typeface="Arial" panose="020B0604020202020204" pitchFamily="34" charset="0"/>
            </a:endParaRPr>
          </a:p>
          <a:p>
            <a:pPr>
              <a:buFont typeface="Arial" pitchFamily="34" charset="0"/>
              <a:buChar char="•"/>
            </a:pPr>
            <a:endParaRPr lang="en-US"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buFont typeface="Arial" pitchFamily="34" charset="0"/>
              <a:buChar char="•"/>
            </a:pPr>
            <a:endParaRPr lang="en-US" dirty="0" smtClean="0">
              <a:solidFill>
                <a:schemeClr val="bg1"/>
              </a:solidFill>
              <a:latin typeface="Arial" panose="020B0604020202020204" pitchFamily="34" charset="0"/>
              <a:cs typeface="Arial" panose="020B0604020202020204" pitchFamily="34" charset="0"/>
            </a:endParaRPr>
          </a:p>
          <a:p>
            <a:pPr marL="457200" lvl="1" indent="0">
              <a:buNone/>
            </a:pPr>
            <a:endParaRPr lang="en-US" b="1" dirty="0" smtClean="0">
              <a:solidFill>
                <a:schemeClr val="bg1"/>
              </a:solidFill>
              <a:latin typeface="Arial" panose="020B0604020202020204" pitchFamily="34" charset="0"/>
              <a:cs typeface="Arial" panose="020B0604020202020204" pitchFamily="34" charset="0"/>
            </a:endParaRPr>
          </a:p>
          <a:p>
            <a:pPr marL="457200" lvl="1" indent="0">
              <a:buNone/>
            </a:pPr>
            <a:endParaRPr lang="en-US" b="1" dirty="0" smtClean="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Data Control </a:t>
            </a:r>
            <a:r>
              <a:rPr lang="en-IN" dirty="0" smtClean="0">
                <a:solidFill>
                  <a:schemeClr val="bg1"/>
                </a:solidFill>
                <a:latin typeface="Arial" panose="020B0604020202020204" pitchFamily="34" charset="0"/>
                <a:cs typeface="Arial" panose="020B0604020202020204" pitchFamily="34" charset="0"/>
              </a:rPr>
              <a:t>Language</a:t>
            </a:r>
            <a:endParaRPr lang="en-IN" dirty="0">
              <a:solidFill>
                <a:schemeClr val="bg1"/>
              </a:solidFill>
              <a:latin typeface="Arial" panose="020B0604020202020204" pitchFamily="34" charset="0"/>
              <a:cs typeface="Arial" panose="020B0604020202020204" pitchFamily="34" charset="0"/>
            </a:endParaRPr>
          </a:p>
        </p:txBody>
      </p:sp>
      <p:sp>
        <p:nvSpPr>
          <p:cNvPr id="5" name="Content Placeholder 2"/>
          <p:cNvSpPr txBox="1">
            <a:spLocks/>
          </p:cNvSpPr>
          <p:nvPr/>
        </p:nvSpPr>
        <p:spPr bwMode="auto">
          <a:xfrm>
            <a:off x="541020" y="2775367"/>
            <a:ext cx="3726180" cy="2787233"/>
          </a:xfrm>
          <a:prstGeom prst="rect">
            <a:avLst/>
          </a:prstGeom>
          <a:noFill/>
          <a:ln w="1905">
            <a:solidFill>
              <a:schemeClr val="bg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2000" dirty="0" smtClean="0">
                <a:solidFill>
                  <a:schemeClr val="bg2"/>
                </a:solidFill>
                <a:latin typeface="Arial" panose="020B0604020202020204" pitchFamily="34" charset="0"/>
                <a:cs typeface="Arial" panose="020B0604020202020204" pitchFamily="34" charset="0"/>
              </a:rPr>
              <a:t>GRANT</a:t>
            </a:r>
          </a:p>
          <a:p>
            <a:pPr marL="57150" indent="0">
              <a:buFont typeface="Arial" charset="0"/>
              <a:buNone/>
            </a:pPr>
            <a:r>
              <a:rPr lang="en-US" sz="2000" dirty="0" smtClean="0">
                <a:solidFill>
                  <a:schemeClr val="bg2"/>
                </a:solidFill>
                <a:latin typeface="Arial" panose="020B0604020202020204" pitchFamily="34" charset="0"/>
                <a:cs typeface="Arial" panose="020B0604020202020204" pitchFamily="34" charset="0"/>
              </a:rPr>
              <a:t>ANSI Syntax:</a:t>
            </a:r>
          </a:p>
          <a:p>
            <a:pPr marL="57150" indent="0">
              <a:buFont typeface="Arial" charset="0"/>
              <a:buNone/>
            </a:pPr>
            <a:endParaRPr lang="en-US" sz="1800" dirty="0" smtClean="0"/>
          </a:p>
          <a:p>
            <a:pPr marL="57150" indent="0">
              <a:buNone/>
            </a:pPr>
            <a:r>
              <a:rPr lang="en-US" sz="2200" dirty="0">
                <a:solidFill>
                  <a:schemeClr val="accent4">
                    <a:lumMod val="60000"/>
                    <a:lumOff val="40000"/>
                  </a:schemeClr>
                </a:solidFill>
                <a:latin typeface="Arial" panose="020B0604020202020204" pitchFamily="34" charset="0"/>
              </a:rPr>
              <a:t>GRANT</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privilege_name</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ON</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object_name</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TO</a:t>
            </a:r>
            <a:r>
              <a:rPr lang="en-US" sz="1800" dirty="0">
                <a:latin typeface="Courier New" pitchFamily="49" charset="0"/>
                <a:cs typeface="Courier New" pitchFamily="49" charset="0"/>
              </a:rPr>
              <a:t> </a:t>
            </a:r>
            <a:r>
              <a:rPr lang="en-US" sz="2200" dirty="0">
                <a:solidFill>
                  <a:schemeClr val="accent6"/>
                </a:solidFill>
                <a:latin typeface="Arial" panose="020B0604020202020204" pitchFamily="34" charset="0"/>
              </a:rPr>
              <a:t>{</a:t>
            </a:r>
            <a:r>
              <a:rPr lang="en-US" sz="2200" dirty="0" err="1">
                <a:solidFill>
                  <a:schemeClr val="accent6"/>
                </a:solidFill>
                <a:latin typeface="Arial" panose="020B0604020202020204" pitchFamily="34" charset="0"/>
              </a:rPr>
              <a:t>user_name</a:t>
            </a:r>
            <a:r>
              <a:rPr lang="en-US" sz="2200" dirty="0">
                <a:solidFill>
                  <a:schemeClr val="accent6"/>
                </a:solidFill>
                <a:latin typeface="Arial" panose="020B0604020202020204" pitchFamily="34" charset="0"/>
              </a:rPr>
              <a:t> </a:t>
            </a:r>
            <a:r>
              <a:rPr lang="en-US" sz="1800" dirty="0">
                <a:latin typeface="Courier New" pitchFamily="49" charset="0"/>
                <a:cs typeface="Courier New" pitchFamily="49" charset="0"/>
              </a:rPr>
              <a:t>|</a:t>
            </a:r>
            <a:r>
              <a:rPr lang="en-US" sz="2200" dirty="0">
                <a:solidFill>
                  <a:schemeClr val="accent4">
                    <a:lumMod val="60000"/>
                    <a:lumOff val="40000"/>
                  </a:schemeClr>
                </a:solidFill>
                <a:latin typeface="Arial" panose="020B0604020202020204" pitchFamily="34" charset="0"/>
              </a:rPr>
              <a:t>PUBLIC</a:t>
            </a:r>
            <a:r>
              <a:rPr lang="en-US" sz="1800" dirty="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a:t>
            </a:r>
            <a:r>
              <a:rPr lang="en-US" sz="2200" dirty="0" err="1">
                <a:solidFill>
                  <a:schemeClr val="accent6"/>
                </a:solidFill>
                <a:latin typeface="Arial" panose="020B0604020202020204" pitchFamily="34" charset="0"/>
              </a:rPr>
              <a:t>role_name</a:t>
            </a:r>
            <a:r>
              <a:rPr lang="en-US" sz="2200" dirty="0">
                <a:solidFill>
                  <a:schemeClr val="accent6"/>
                </a:solidFill>
                <a:latin typeface="Arial" panose="020B0604020202020204" pitchFamily="34" charset="0"/>
              </a:rPr>
              <a:t>}</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[WITH GRANT OPTION];</a:t>
            </a:r>
            <a:r>
              <a:rPr lang="en-US" sz="1800" dirty="0">
                <a:latin typeface="Courier New" pitchFamily="49" charset="0"/>
                <a:cs typeface="Courier New" pitchFamily="49" charset="0"/>
              </a:rPr>
              <a:t> </a:t>
            </a:r>
          </a:p>
          <a:p>
            <a:pPr marL="57150" indent="0">
              <a:buFont typeface="Arial" charset="0"/>
              <a:buNone/>
            </a:pPr>
            <a:endParaRPr lang="en-US" sz="1800" dirty="0"/>
          </a:p>
        </p:txBody>
      </p:sp>
      <p:sp>
        <p:nvSpPr>
          <p:cNvPr id="6" name="Content Placeholder 2"/>
          <p:cNvSpPr txBox="1">
            <a:spLocks/>
          </p:cNvSpPr>
          <p:nvPr/>
        </p:nvSpPr>
        <p:spPr bwMode="auto">
          <a:xfrm>
            <a:off x="4579620" y="2775367"/>
            <a:ext cx="3954780" cy="2787233"/>
          </a:xfrm>
          <a:prstGeom prst="rect">
            <a:avLst/>
          </a:prstGeom>
          <a:noFill/>
          <a:ln w="1905">
            <a:solidFill>
              <a:schemeClr val="bg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2000" dirty="0" smtClean="0">
                <a:solidFill>
                  <a:schemeClr val="bg2"/>
                </a:solidFill>
                <a:latin typeface="Arial" panose="020B0604020202020204" pitchFamily="34" charset="0"/>
                <a:cs typeface="Arial" panose="020B0604020202020204" pitchFamily="34" charset="0"/>
              </a:rPr>
              <a:t>REVOKE</a:t>
            </a:r>
          </a:p>
          <a:p>
            <a:pPr marL="57150" indent="0">
              <a:buFont typeface="Arial" charset="0"/>
              <a:buNone/>
            </a:pPr>
            <a:r>
              <a:rPr lang="en-US" sz="2000" dirty="0" smtClean="0">
                <a:solidFill>
                  <a:schemeClr val="bg2"/>
                </a:solidFill>
                <a:latin typeface="Arial" panose="020B0604020202020204" pitchFamily="34" charset="0"/>
                <a:cs typeface="Arial" panose="020B0604020202020204" pitchFamily="34" charset="0"/>
              </a:rPr>
              <a:t>ANSI Syntax:</a:t>
            </a:r>
          </a:p>
          <a:p>
            <a:pPr marL="57150" indent="0">
              <a:buFont typeface="Arial" charset="0"/>
              <a:buNone/>
            </a:pPr>
            <a:endParaRPr lang="en-US" sz="1800" dirty="0" smtClean="0"/>
          </a:p>
          <a:p>
            <a:pPr marL="57150" indent="0">
              <a:buNone/>
            </a:pPr>
            <a:r>
              <a:rPr lang="en-US" sz="2200" dirty="0">
                <a:solidFill>
                  <a:schemeClr val="accent4">
                    <a:lumMod val="60000"/>
                    <a:lumOff val="40000"/>
                  </a:schemeClr>
                </a:solidFill>
                <a:latin typeface="Arial" panose="020B0604020202020204" pitchFamily="34" charset="0"/>
              </a:rPr>
              <a:t>REVOKE</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privilege_name</a:t>
            </a:r>
            <a:r>
              <a:rPr lang="en-US" sz="1800" dirty="0">
                <a:latin typeface="Courier New" pitchFamily="49" charset="0"/>
                <a:cs typeface="Courier New" pitchFamily="49" charset="0"/>
              </a:rPr>
              <a:t> </a:t>
            </a:r>
          </a:p>
          <a:p>
            <a:pPr marL="57150" indent="0">
              <a:buNone/>
            </a:pPr>
            <a:r>
              <a:rPr lang="en-US" sz="2200" dirty="0">
                <a:solidFill>
                  <a:schemeClr val="accent4">
                    <a:lumMod val="60000"/>
                    <a:lumOff val="40000"/>
                  </a:schemeClr>
                </a:solidFill>
                <a:latin typeface="Arial" panose="020B0604020202020204" pitchFamily="34" charset="0"/>
              </a:rPr>
              <a:t>ON</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object_name</a:t>
            </a:r>
            <a:r>
              <a:rPr lang="en-US" sz="1800" dirty="0">
                <a:latin typeface="Courier New" pitchFamily="49" charset="0"/>
                <a:cs typeface="Courier New" pitchFamily="49" charset="0"/>
              </a:rPr>
              <a:t> </a:t>
            </a:r>
          </a:p>
          <a:p>
            <a:pPr marL="57150" indent="0">
              <a:buNone/>
            </a:pPr>
            <a:r>
              <a:rPr lang="en-US" sz="2200" dirty="0">
                <a:solidFill>
                  <a:schemeClr val="accent4">
                    <a:lumMod val="60000"/>
                    <a:lumOff val="40000"/>
                  </a:schemeClr>
                </a:solidFill>
                <a:latin typeface="Arial" panose="020B0604020202020204" pitchFamily="34" charset="0"/>
              </a:rPr>
              <a:t>FROM</a:t>
            </a:r>
            <a:r>
              <a:rPr lang="en-US" sz="1800" dirty="0">
                <a:latin typeface="Courier New" pitchFamily="49" charset="0"/>
                <a:cs typeface="Courier New" pitchFamily="49" charset="0"/>
              </a:rPr>
              <a:t> </a:t>
            </a:r>
            <a:r>
              <a:rPr lang="en-US" sz="2200" dirty="0">
                <a:solidFill>
                  <a:schemeClr val="accent6"/>
                </a:solidFill>
                <a:latin typeface="Arial" panose="020B0604020202020204" pitchFamily="34" charset="0"/>
              </a:rPr>
              <a:t>{</a:t>
            </a:r>
            <a:r>
              <a:rPr lang="en-US" sz="2200" dirty="0" err="1">
                <a:solidFill>
                  <a:schemeClr val="accent6"/>
                </a:solidFill>
                <a:latin typeface="Arial" panose="020B0604020202020204" pitchFamily="34" charset="0"/>
              </a:rPr>
              <a:t>user_name</a:t>
            </a:r>
            <a:r>
              <a:rPr lang="en-US" sz="2200" dirty="0">
                <a:solidFill>
                  <a:schemeClr val="accent6"/>
                </a:solidFill>
                <a:latin typeface="Arial" panose="020B0604020202020204" pitchFamily="34" charset="0"/>
              </a:rPr>
              <a:t> </a:t>
            </a:r>
            <a:r>
              <a:rPr lang="en-US" sz="1800" dirty="0">
                <a:latin typeface="Courier New" pitchFamily="49" charset="0"/>
                <a:cs typeface="Courier New" pitchFamily="49" charset="0"/>
              </a:rPr>
              <a:t>|</a:t>
            </a:r>
            <a:r>
              <a:rPr lang="en-US" sz="2200" dirty="0">
                <a:solidFill>
                  <a:schemeClr val="accent4">
                    <a:lumMod val="60000"/>
                    <a:lumOff val="40000"/>
                  </a:schemeClr>
                </a:solidFill>
                <a:latin typeface="Arial" panose="020B0604020202020204" pitchFamily="34" charset="0"/>
              </a:rPr>
              <a:t>PUBLIC</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role_name</a:t>
            </a:r>
            <a:r>
              <a:rPr lang="en-US" sz="2200" dirty="0">
                <a:solidFill>
                  <a:schemeClr val="accent6"/>
                </a:solidFill>
                <a:latin typeface="Arial" panose="020B0604020202020204" pitchFamily="34" charset="0"/>
              </a:rPr>
              <a:t>} </a:t>
            </a:r>
          </a:p>
          <a:p>
            <a:pPr marL="57150" indent="0">
              <a:buFont typeface="Arial" charset="0"/>
              <a:buNone/>
            </a:pPr>
            <a:endParaRPr lang="en-US" sz="1800" dirty="0" smtClean="0"/>
          </a:p>
        </p:txBody>
      </p:sp>
      <p:sp>
        <p:nvSpPr>
          <p:cNvPr id="13" name="Slide Number Placeholder 18"/>
          <p:cNvSpPr txBox="1">
            <a:spLocks/>
          </p:cNvSpPr>
          <p:nvPr/>
        </p:nvSpPr>
        <p:spPr>
          <a:xfrm>
            <a:off x="8686800" y="6503075"/>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50</a:t>
            </a:r>
            <a:endParaRPr lang="en-US" sz="1400" dirty="0">
              <a:solidFill>
                <a:schemeClr val="bg1"/>
              </a:solidFill>
            </a:endParaRPr>
          </a:p>
        </p:txBody>
      </p:sp>
    </p:spTree>
    <p:extLst>
      <p:ext uri="{BB962C8B-B14F-4D97-AF65-F5344CB8AC3E}">
        <p14:creationId xmlns:p14="http://schemas.microsoft.com/office/powerpoint/2010/main" val="84706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fade">
                                      <p:cBhvr>
                                        <p:cTn id="40" dur="500"/>
                                        <p:tgtEl>
                                          <p:spTgt spid="6">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500"/>
                                        <p:tgtEl>
                                          <p:spTgt spid="6">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Effect transition="in" filter="fade">
                                      <p:cBhvr>
                                        <p:cTn id="5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smtClean="0"/>
              <a:t>Key Topics</a:t>
            </a:r>
            <a:endParaRPr lang="en-US" sz="1800" dirty="0"/>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sz="2400" dirty="0" smtClean="0"/>
              <a:t>CREATE Statement</a:t>
            </a:r>
          </a:p>
          <a:p>
            <a:pPr marL="457200" indent="-457200">
              <a:buFont typeface="Arial" panose="020B0604020202020204" pitchFamily="34" charset="0"/>
              <a:buChar char="•"/>
            </a:pPr>
            <a:r>
              <a:rPr lang="en-US" sz="2400" dirty="0" smtClean="0"/>
              <a:t>ALTER Statement</a:t>
            </a:r>
          </a:p>
          <a:p>
            <a:pPr marL="457200" indent="-457200">
              <a:buFont typeface="Arial" panose="020B0604020202020204" pitchFamily="34" charset="0"/>
              <a:buChar char="•"/>
            </a:pPr>
            <a:r>
              <a:rPr lang="en-US" sz="2400" dirty="0" smtClean="0"/>
              <a:t>DROP Statement</a:t>
            </a:r>
          </a:p>
          <a:p>
            <a:pPr marL="457200" indent="-457200">
              <a:buFont typeface="Arial" panose="020B0604020202020204" pitchFamily="34" charset="0"/>
              <a:buChar char="•"/>
            </a:pPr>
            <a:r>
              <a:rPr lang="en-US" sz="2400" dirty="0" smtClean="0"/>
              <a:t>TRUNCATE Statement</a:t>
            </a:r>
          </a:p>
          <a:p>
            <a:pPr marL="457200" indent="-457200">
              <a:buFont typeface="Arial" panose="020B0604020202020204" pitchFamily="34" charset="0"/>
              <a:buChar char="•"/>
            </a:pPr>
            <a:r>
              <a:rPr lang="en-US" sz="2400" dirty="0" smtClean="0"/>
              <a:t>GRANT and REVOKE Statement</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227013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a:t>
            </a:r>
            <a:endParaRPr lang="en-US" sz="14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9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9070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1000"/>
                                        <p:tgtEl>
                                          <p:spTgt spid="15">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1000"/>
                                        <p:tgtEl>
                                          <p:spTgt spid="15">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3">
                                            <p:bg/>
                                          </p:spTgt>
                                        </p:tgtEl>
                                        <p:attrNameLst>
                                          <p:attrName>style.visibility</p:attrName>
                                        </p:attrNameLst>
                                      </p:cBhvr>
                                      <p:to>
                                        <p:strVal val="visible"/>
                                      </p:to>
                                    </p:set>
                                    <p:animEffect transition="in" filter="fade">
                                      <p:cBhvr>
                                        <p:cTn id="19" dur="1000"/>
                                        <p:tgtEl>
                                          <p:spTgt spid="13">
                                            <p:bg/>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1000"/>
                                        <p:tgtEl>
                                          <p:spTgt spid="13">
                                            <p:txEl>
                                              <p:pRg st="0" end="0"/>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fade">
                                      <p:cBhvr>
                                        <p:cTn id="27" dur="1000"/>
                                        <p:tgtEl>
                                          <p:spTgt spid="13">
                                            <p:txEl>
                                              <p:pRg st="1" end="1"/>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fade">
                                      <p:cBhvr>
                                        <p:cTn id="31" dur="1000"/>
                                        <p:tgtEl>
                                          <p:spTgt spid="13">
                                            <p:txEl>
                                              <p:pRg st="2" end="2"/>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6">
                                            <p:bg/>
                                          </p:spTgt>
                                        </p:tgtEl>
                                        <p:attrNameLst>
                                          <p:attrName>style.visibility</p:attrName>
                                        </p:attrNameLst>
                                      </p:cBhvr>
                                      <p:to>
                                        <p:strVal val="visible"/>
                                      </p:to>
                                    </p:set>
                                    <p:animEffect transition="in" filter="fade">
                                      <p:cBhvr>
                                        <p:cTn id="35" dur="1000"/>
                                        <p:tgtEl>
                                          <p:spTgt spid="16">
                                            <p:bg/>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1000"/>
                                        <p:tgtEl>
                                          <p:spTgt spid="16">
                                            <p:txEl>
                                              <p:pRg st="0" end="0"/>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txEl>
                                              <p:pRg st="1" end="1"/>
                                            </p:txEl>
                                          </p:spTgt>
                                        </p:tgtEl>
                                        <p:attrNameLst>
                                          <p:attrName>style.visibility</p:attrName>
                                        </p:attrNameLst>
                                      </p:cBhvr>
                                      <p:to>
                                        <p:strVal val="visible"/>
                                      </p:to>
                                    </p:set>
                                    <p:animEffect transition="in" filter="fade">
                                      <p:cBhvr>
                                        <p:cTn id="43" dur="1000"/>
                                        <p:tgtEl>
                                          <p:spTgt spid="16">
                                            <p:txEl>
                                              <p:pRg st="1" end="1"/>
                                            </p:tx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2" end="2"/>
                                            </p:txEl>
                                          </p:spTgt>
                                        </p:tgtEl>
                                        <p:attrNameLst>
                                          <p:attrName>style.visibility</p:attrName>
                                        </p:attrNameLst>
                                      </p:cBhvr>
                                      <p:to>
                                        <p:strVal val="visible"/>
                                      </p:to>
                                    </p:set>
                                    <p:animEffect transition="in" filter="fade">
                                      <p:cBhvr>
                                        <p:cTn id="47" dur="1000"/>
                                        <p:tgtEl>
                                          <p:spTgt spid="16">
                                            <p:txEl>
                                              <p:pRg st="2" end="2"/>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3" end="3"/>
                                            </p:txEl>
                                          </p:spTgt>
                                        </p:tgtEl>
                                        <p:attrNameLst>
                                          <p:attrName>style.visibility</p:attrName>
                                        </p:attrNameLst>
                                      </p:cBhvr>
                                      <p:to>
                                        <p:strVal val="visible"/>
                                      </p:to>
                                    </p:set>
                                    <p:animEffect transition="in" filter="fade">
                                      <p:cBhvr>
                                        <p:cTn id="51" dur="1000"/>
                                        <p:tgtEl>
                                          <p:spTgt spid="16">
                                            <p:txEl>
                                              <p:pRg st="3" end="3"/>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7">
                                            <p:bg/>
                                          </p:spTgt>
                                        </p:tgtEl>
                                        <p:attrNameLst>
                                          <p:attrName>style.visibility</p:attrName>
                                        </p:attrNameLst>
                                      </p:cBhvr>
                                      <p:to>
                                        <p:strVal val="visible"/>
                                      </p:to>
                                    </p:set>
                                    <p:animEffect transition="in" filter="fade">
                                      <p:cBhvr>
                                        <p:cTn id="55" dur="1000"/>
                                        <p:tgtEl>
                                          <p:spTgt spid="17">
                                            <p:bg/>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fade">
                                      <p:cBhvr>
                                        <p:cTn id="59" dur="1000"/>
                                        <p:tgtEl>
                                          <p:spTgt spid="17">
                                            <p:txEl>
                                              <p:pRg st="0" end="0"/>
                                            </p:tx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animEffect transition="in" filter="fade">
                                      <p:cBhvr>
                                        <p:cTn id="63" dur="1000"/>
                                        <p:tgtEl>
                                          <p:spTgt spid="17">
                                            <p:txEl>
                                              <p:pRg st="1" end="1"/>
                                            </p:txEl>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2">
                                            <p:bg/>
                                          </p:spTgt>
                                        </p:tgtEl>
                                        <p:attrNameLst>
                                          <p:attrName>style.visibility</p:attrName>
                                        </p:attrNameLst>
                                      </p:cBhvr>
                                      <p:to>
                                        <p:strVal val="visible"/>
                                      </p:to>
                                    </p:set>
                                    <p:animEffect transition="in" filter="fade">
                                      <p:cBhvr>
                                        <p:cTn id="67" dur="1000"/>
                                        <p:tgtEl>
                                          <p:spTgt spid="12">
                                            <p:bg/>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animEffect transition="in" filter="fade">
                                      <p:cBhvr>
                                        <p:cTn id="71" dur="1000"/>
                                        <p:tgtEl>
                                          <p:spTgt spid="12">
                                            <p:txEl>
                                              <p:pRg st="0" end="0"/>
                                            </p:txEl>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txEl>
                                              <p:pRg st="1" end="1"/>
                                            </p:txEl>
                                          </p:spTgt>
                                        </p:tgtEl>
                                        <p:attrNameLst>
                                          <p:attrName>style.visibility</p:attrName>
                                        </p:attrNameLst>
                                      </p:cBhvr>
                                      <p:to>
                                        <p:strVal val="visible"/>
                                      </p:to>
                                    </p:set>
                                    <p:animEffect transition="in" filter="fade">
                                      <p:cBhvr>
                                        <p:cTn id="75" dur="1000"/>
                                        <p:tgtEl>
                                          <p:spTgt spid="12">
                                            <p:txEl>
                                              <p:pRg st="1" end="1"/>
                                            </p:txEl>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4">
                                            <p:bg/>
                                          </p:spTgt>
                                        </p:tgtEl>
                                        <p:attrNameLst>
                                          <p:attrName>style.visibility</p:attrName>
                                        </p:attrNameLst>
                                      </p:cBhvr>
                                      <p:to>
                                        <p:strVal val="visible"/>
                                      </p:to>
                                    </p:set>
                                    <p:animEffect transition="in" filter="fade">
                                      <p:cBhvr>
                                        <p:cTn id="79" dur="1000"/>
                                        <p:tgtEl>
                                          <p:spTgt spid="14">
                                            <p:bg/>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4">
                                            <p:txEl>
                                              <p:pRg st="0" end="0"/>
                                            </p:txEl>
                                          </p:spTgt>
                                        </p:tgtEl>
                                        <p:attrNameLst>
                                          <p:attrName>style.visibility</p:attrName>
                                        </p:attrNameLst>
                                      </p:cBhvr>
                                      <p:to>
                                        <p:strVal val="visible"/>
                                      </p:to>
                                    </p:set>
                                    <p:animEffect transition="in" filter="fade">
                                      <p:cBhvr>
                                        <p:cTn id="83" dur="1000"/>
                                        <p:tgtEl>
                                          <p:spTgt spid="14">
                                            <p:txEl>
                                              <p:pRg st="0" end="0"/>
                                            </p:txEl>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txEl>
                                              <p:pRg st="1" end="1"/>
                                            </p:txEl>
                                          </p:spTgt>
                                        </p:tgtEl>
                                        <p:attrNameLst>
                                          <p:attrName>style.visibility</p:attrName>
                                        </p:attrNameLst>
                                      </p:cBhvr>
                                      <p:to>
                                        <p:strVal val="visible"/>
                                      </p:to>
                                    </p:set>
                                    <p:animEffect transition="in" filter="fade">
                                      <p:cBhvr>
                                        <p:cTn id="87" dur="1000"/>
                                        <p:tgtEl>
                                          <p:spTgt spid="14">
                                            <p:txEl>
                                              <p:pRg st="1" end="1"/>
                                            </p:txEl>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8">
                                            <p:bg/>
                                          </p:spTgt>
                                        </p:tgtEl>
                                        <p:attrNameLst>
                                          <p:attrName>style.visibility</p:attrName>
                                        </p:attrNameLst>
                                      </p:cBhvr>
                                      <p:to>
                                        <p:strVal val="visible"/>
                                      </p:to>
                                    </p:set>
                                    <p:animEffect transition="in" filter="fade">
                                      <p:cBhvr>
                                        <p:cTn id="91" dur="1000"/>
                                        <p:tgtEl>
                                          <p:spTgt spid="18">
                                            <p:bg/>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8">
                                            <p:txEl>
                                              <p:pRg st="0" end="0"/>
                                            </p:txEl>
                                          </p:spTgt>
                                        </p:tgtEl>
                                        <p:attrNameLst>
                                          <p:attrName>style.visibility</p:attrName>
                                        </p:attrNameLst>
                                      </p:cBhvr>
                                      <p:to>
                                        <p:strVal val="visible"/>
                                      </p:to>
                                    </p:set>
                                    <p:animEffect transition="in" filter="fade">
                                      <p:cBhvr>
                                        <p:cTn id="95" dur="1000"/>
                                        <p:tgtEl>
                                          <p:spTgt spid="18">
                                            <p:txEl>
                                              <p:pRg st="0" end="0"/>
                                            </p:txEl>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txEl>
                                              <p:pRg st="1" end="1"/>
                                            </p:txEl>
                                          </p:spTgt>
                                        </p:tgtEl>
                                        <p:attrNameLst>
                                          <p:attrName>style.visibility</p:attrName>
                                        </p:attrNameLst>
                                      </p:cBhvr>
                                      <p:to>
                                        <p:strVal val="visible"/>
                                      </p:to>
                                    </p:set>
                                    <p:animEffect transition="in" filter="fade">
                                      <p:cBhvr>
                                        <p:cTn id="99"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a:t>
            </a:r>
            <a:endParaRPr lang="en-US" sz="1400" dirty="0">
              <a:solidFill>
                <a:schemeClr val="bg1"/>
              </a:solidFill>
            </a:endParaRPr>
          </a:p>
        </p:txBody>
      </p:sp>
    </p:spTree>
    <p:extLst>
      <p:ext uri="{BB962C8B-B14F-4D97-AF65-F5344CB8AC3E}">
        <p14:creationId xmlns:p14="http://schemas.microsoft.com/office/powerpoint/2010/main" val="30932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CREATE Statement</a:t>
            </a:r>
            <a:endParaRPr lang="en-US" dirty="0"/>
          </a:p>
        </p:txBody>
      </p:sp>
    </p:spTree>
    <p:extLst>
      <p:ext uri="{BB962C8B-B14F-4D97-AF65-F5344CB8AC3E}">
        <p14:creationId xmlns:p14="http://schemas.microsoft.com/office/powerpoint/2010/main" val="1254772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066800"/>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a:t>
            </a:r>
            <a:r>
              <a:rPr lang="en-US" sz="2200" dirty="0" smtClean="0"/>
              <a:t>create the </a:t>
            </a:r>
            <a:r>
              <a:rPr lang="en-US" sz="2200" dirty="0"/>
              <a:t>database </a:t>
            </a:r>
            <a:r>
              <a:rPr lang="en-US" sz="2200" dirty="0" smtClean="0"/>
              <a:t>“</a:t>
            </a:r>
            <a:r>
              <a:rPr lang="en-US" sz="2200" b="1" dirty="0" err="1"/>
              <a:t>ABCTradersPMSDB</a:t>
            </a:r>
            <a:r>
              <a:rPr lang="en-US" sz="2200" dirty="0"/>
              <a:t>“</a:t>
            </a:r>
            <a:r>
              <a:rPr lang="en-US" sz="2400" dirty="0" smtClean="0">
                <a:solidFill>
                  <a:schemeClr val="bg2">
                    <a:lumMod val="25000"/>
                  </a:schemeClr>
                </a:solidFill>
              </a:rPr>
              <a:t> </a:t>
            </a:r>
            <a:r>
              <a:rPr lang="en-US" sz="2200" dirty="0" smtClean="0"/>
              <a:t>for </a:t>
            </a:r>
            <a:r>
              <a:rPr lang="en-US" sz="2200" dirty="0"/>
              <a:t>PMS </a:t>
            </a:r>
            <a:r>
              <a:rPr lang="en-US" sz="2200" dirty="0" smtClean="0"/>
              <a:t>System</a:t>
            </a:r>
            <a:r>
              <a:rPr lang="en-US" sz="2200" dirty="0"/>
              <a:t>.</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CREATE</a:t>
            </a:r>
            <a:r>
              <a:rPr lang="en-IN" sz="1800" b="1" dirty="0" smtClean="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DATABASE</a:t>
            </a:r>
            <a:r>
              <a:rPr lang="en-IN" sz="1800" b="1" dirty="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ABCTradersPMSDB</a:t>
            </a:r>
            <a:r>
              <a:rPr lang="en-IN" sz="2200" dirty="0">
                <a:solidFill>
                  <a:schemeClr val="accent6"/>
                </a:solidFill>
                <a:latin typeface="Arial" panose="020B0604020202020204" pitchFamily="34" charset="0"/>
              </a:rPr>
              <a:t>;</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3786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11" ma:contentTypeDescription="Create a new document." ma:contentTypeScope="" ma:versionID="21d22ff45c5bcee3e13d2da0d2eaf86f">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8b7f95d062efb1de1c26afcaa392f390"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096D3-40B7-40C3-808E-826FAC2C03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C481EB-8F30-4DBE-97E4-C47F16554C60}">
  <ds:schemaRefs>
    <ds:schemaRef ds:uri="http://www.w3.org/XML/1998/namespace"/>
    <ds:schemaRef ds:uri="http://purl.org/dc/term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18999</TotalTime>
  <Words>1560</Words>
  <Application>Microsoft Office PowerPoint</Application>
  <PresentationFormat>On-screen Show (4:3)</PresentationFormat>
  <Paragraphs>364</Paragraphs>
  <Slides>30</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Arial Narrow</vt:lpstr>
      <vt:lpstr>Arial Rounded MT Bold</vt:lpstr>
      <vt:lpstr>Calibri</vt:lpstr>
      <vt:lpstr>Courier New</vt:lpstr>
      <vt:lpstr>Mangal</vt:lpstr>
      <vt:lpstr>Times New Roman</vt:lpstr>
      <vt:lpstr>Verdana</vt:lpstr>
      <vt:lpstr>Academy LCD Compliant Template</vt:lpstr>
      <vt:lpstr>1_Academy LCD Compliant Template</vt:lpstr>
      <vt:lpstr>ANSI SQL</vt:lpstr>
      <vt:lpstr>Context Setting: Overview</vt:lpstr>
      <vt:lpstr>Enabling Objectives</vt:lpstr>
      <vt:lpstr>Key Topics</vt:lpstr>
      <vt:lpstr>Scenario</vt:lpstr>
      <vt:lpstr>Database Tables</vt:lpstr>
      <vt:lpstr>Schema Diagram</vt:lpstr>
      <vt:lpstr>PowerPoint Presentation</vt:lpstr>
      <vt:lpstr>CREATE Statement</vt:lpstr>
      <vt:lpstr>CREATE Statement</vt:lpstr>
      <vt:lpstr>CREATE DATABASE</vt:lpstr>
      <vt:lpstr>CREATE Statement</vt:lpstr>
      <vt:lpstr>CREATE Statement</vt:lpstr>
      <vt:lpstr>PowerPoint Presentation</vt:lpstr>
      <vt:lpstr>ALTER Statement</vt:lpstr>
      <vt:lpstr>ALTER Table</vt:lpstr>
      <vt:lpstr>PowerPoint Presentation</vt:lpstr>
      <vt:lpstr>RENAME Statement</vt:lpstr>
      <vt:lpstr>RENAME Table</vt:lpstr>
      <vt:lpstr>RENAME Table</vt:lpstr>
      <vt:lpstr>RENAME Table</vt:lpstr>
      <vt:lpstr>RENAME Table</vt:lpstr>
      <vt:lpstr>PowerPoint Presentation</vt:lpstr>
      <vt:lpstr>DROP TABLE</vt:lpstr>
      <vt:lpstr>RENAME Statement</vt:lpstr>
      <vt:lpstr>TRUNCATE TABLE</vt:lpstr>
      <vt:lpstr>PowerPoint Presentation</vt:lpstr>
      <vt:lpstr>Data Control Language</vt:lpstr>
      <vt:lpstr>Data Control Language</vt:lpstr>
      <vt:lpstr>Data Control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2011-06-15T11:24:59Z</dcterms:created>
  <dcterms:modified xsi:type="dcterms:W3CDTF">2020-03-05T08:47:32Z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0x0101007A9C735C9F3CD54A948D0AD38DF112BF</vt:lpwstr>
  </property>
  <property fmtid="{D5CDD505-2E9C-101B-9397-08002B2CF9AE}" pid="3" name="Order">
    <vt:r8>2401400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