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2558" autoAdjust="0"/>
  </p:normalViewPr>
  <p:slideViewPr>
    <p:cSldViewPr snapToGrid="0">
      <p:cViewPr varScale="1">
        <p:scale>
          <a:sx n="83" d="100"/>
          <a:sy n="83" d="100"/>
        </p:scale>
        <p:origin x="1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BB6835-A39A-429C-A6FC-F6E4D8822E3C}" type="datetimeFigureOut">
              <a:rPr lang="en-US" smtClean="0"/>
              <a:t>3/5/2020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B8EBA5-A0EA-4168-9CC0-39B256BB1D25}" type="slidenum">
              <a:rPr lang="en-US" smtClean="0"/>
              <a:t>‹#›</a:t>
            </a:fld>
            <a:endParaRPr lang="en-US"/>
          </a:p>
        </p:txBody>
      </p:sp>
    </p:spTree>
    <p:extLst>
      <p:ext uri="{BB962C8B-B14F-4D97-AF65-F5344CB8AC3E}">
        <p14:creationId xmlns:p14="http://schemas.microsoft.com/office/powerpoint/2010/main" val="1947504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smtClean="0">
                <a:latin typeface="Arial" panose="020B0604020202020204" pitchFamily="34" charset="0"/>
                <a:cs typeface="Arial" panose="020B0604020202020204" pitchFamily="34" charset="0"/>
              </a:rPr>
              <a:t>data-integrity system increases:</a:t>
            </a:r>
          </a:p>
          <a:p>
            <a:pPr lvl="1">
              <a:buFont typeface="Calibri" pitchFamily="34" charset="0"/>
              <a:buChar char="—"/>
            </a:pPr>
            <a:r>
              <a:rPr lang="en-US" sz="2000" b="1" dirty="0" smtClean="0">
                <a:latin typeface="Arial" panose="020B0604020202020204" pitchFamily="34" charset="0"/>
                <a:cs typeface="Arial" panose="020B0604020202020204" pitchFamily="34" charset="0"/>
              </a:rPr>
              <a:t>Stability</a:t>
            </a:r>
            <a:r>
              <a:rPr lang="en-US" sz="2000" dirty="0" smtClean="0">
                <a:latin typeface="Arial" panose="020B0604020202020204" pitchFamily="34" charset="0"/>
                <a:cs typeface="Arial" panose="020B0604020202020204" pitchFamily="34" charset="0"/>
              </a:rPr>
              <a:t> (one centralized system performs all data integrity operations)</a:t>
            </a:r>
          </a:p>
          <a:p>
            <a:pPr lvl="1">
              <a:buFont typeface="Calibri" pitchFamily="34" charset="0"/>
              <a:buChar char="—"/>
            </a:pPr>
            <a:r>
              <a:rPr lang="en-US" sz="2000" b="1" dirty="0" smtClean="0">
                <a:latin typeface="Arial" panose="020B0604020202020204" pitchFamily="34" charset="0"/>
                <a:cs typeface="Arial" panose="020B0604020202020204" pitchFamily="34" charset="0"/>
              </a:rPr>
              <a:t>Performance</a:t>
            </a:r>
            <a:r>
              <a:rPr lang="en-US" sz="2000" dirty="0" smtClean="0">
                <a:latin typeface="Arial" panose="020B0604020202020204" pitchFamily="34" charset="0"/>
                <a:cs typeface="Arial" panose="020B0604020202020204" pitchFamily="34" charset="0"/>
              </a:rPr>
              <a:t> (all data integrity operations are performed in the same tier as the consistency model)</a:t>
            </a:r>
          </a:p>
          <a:p>
            <a:pPr lvl="1">
              <a:buFont typeface="Calibri" pitchFamily="34" charset="0"/>
              <a:buChar char="—"/>
            </a:pPr>
            <a:r>
              <a:rPr lang="en-US" sz="2000" b="1" dirty="0" smtClean="0">
                <a:latin typeface="Arial" panose="020B0604020202020204" pitchFamily="34" charset="0"/>
                <a:cs typeface="Arial" panose="020B0604020202020204" pitchFamily="34" charset="0"/>
              </a:rPr>
              <a:t>Re-usability </a:t>
            </a:r>
            <a:r>
              <a:rPr lang="en-US" sz="2000" dirty="0" smtClean="0">
                <a:latin typeface="Arial" panose="020B0604020202020204" pitchFamily="34" charset="0"/>
                <a:cs typeface="Arial" panose="020B0604020202020204" pitchFamily="34" charset="0"/>
              </a:rPr>
              <a:t>(all applications benefit from a single centralized data integrity system)</a:t>
            </a:r>
          </a:p>
          <a:p>
            <a:pPr lvl="1">
              <a:buFont typeface="Calibri" pitchFamily="34" charset="0"/>
              <a:buChar char="—"/>
            </a:pPr>
            <a:r>
              <a:rPr lang="en-US" sz="2000" b="1" dirty="0" smtClean="0">
                <a:latin typeface="Arial" panose="020B0604020202020204" pitchFamily="34" charset="0"/>
                <a:cs typeface="Arial" panose="020B0604020202020204" pitchFamily="34" charset="0"/>
              </a:rPr>
              <a:t>Maintainability</a:t>
            </a:r>
            <a:r>
              <a:rPr lang="en-US" sz="2000" dirty="0" smtClean="0">
                <a:latin typeface="Arial" panose="020B0604020202020204" pitchFamily="34" charset="0"/>
                <a:cs typeface="Arial" panose="020B0604020202020204" pitchFamily="34" charset="0"/>
              </a:rPr>
              <a:t> (one centralized system for all data integrity administration)</a:t>
            </a:r>
          </a:p>
          <a:p>
            <a:r>
              <a:rPr lang="en-US" sz="2000" dirty="0" smtClean="0">
                <a:latin typeface="Arial" panose="020B0604020202020204" pitchFamily="34" charset="0"/>
                <a:cs typeface="Arial" panose="020B0604020202020204" pitchFamily="34" charset="0"/>
              </a:rPr>
              <a:t>Data integrity is normally enforced in a database system by a series of integrity constraints or rules.</a:t>
            </a:r>
          </a:p>
        </p:txBody>
      </p:sp>
      <p:sp>
        <p:nvSpPr>
          <p:cNvPr id="4" name="Slide Number Placeholder 3"/>
          <p:cNvSpPr>
            <a:spLocks noGrp="1"/>
          </p:cNvSpPr>
          <p:nvPr>
            <p:ph type="sldNum" sz="quarter" idx="10"/>
          </p:nvPr>
        </p:nvSpPr>
        <p:spPr/>
        <p:txBody>
          <a:bodyPr/>
          <a:lstStyle/>
          <a:p>
            <a:fld id="{7CB8EBA5-A0EA-4168-9CC0-39B256BB1D25}" type="slidenum">
              <a:rPr lang="en-US" smtClean="0"/>
              <a:t>4</a:t>
            </a:fld>
            <a:endParaRPr lang="en-US"/>
          </a:p>
        </p:txBody>
      </p:sp>
    </p:spTree>
    <p:extLst>
      <p:ext uri="{BB962C8B-B14F-4D97-AF65-F5344CB8AC3E}">
        <p14:creationId xmlns:p14="http://schemas.microsoft.com/office/powerpoint/2010/main" val="3882417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16</a:t>
            </a:fld>
            <a:endParaRPr lang="en-US"/>
          </a:p>
        </p:txBody>
      </p:sp>
    </p:spTree>
    <p:extLst>
      <p:ext uri="{BB962C8B-B14F-4D97-AF65-F5344CB8AC3E}">
        <p14:creationId xmlns:p14="http://schemas.microsoft.com/office/powerpoint/2010/main" val="4116105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600"/>
              </a:spcAft>
            </a:pPr>
            <a:r>
              <a:rPr lang="en-US" sz="1200" b="1" dirty="0" smtClean="0"/>
              <a:t>For example, </a:t>
            </a:r>
            <a:r>
              <a:rPr lang="en-US" sz="1200" dirty="0" smtClean="0"/>
              <a:t>a database table that has information about people, with one record per person, might have a "gender" column. This gender column might be declared as a string data type, and allowed to have one of two known code values: "M" for male, "F" for female, and NULL for records where gender is unknown or not applicable (or arguably "U" for unknown as a sentinel value). The data domain for the gender column is: "M", "F".</a:t>
            </a:r>
          </a:p>
          <a:p>
            <a:pPr>
              <a:spcBef>
                <a:spcPts val="0"/>
              </a:spcBef>
              <a:spcAft>
                <a:spcPts val="600"/>
              </a:spcAft>
            </a:pPr>
            <a:r>
              <a:rPr lang="en-US" sz="1200" dirty="0" smtClean="0"/>
              <a:t>The domain integrity states that every element from a relation should respect the type and restrictions of its corresponding attribute. </a:t>
            </a:r>
          </a:p>
          <a:p>
            <a:pPr>
              <a:spcBef>
                <a:spcPts val="0"/>
              </a:spcBef>
              <a:spcAft>
                <a:spcPts val="600"/>
              </a:spcAft>
            </a:pPr>
            <a:r>
              <a:rPr lang="en-US" sz="1200" dirty="0" smtClean="0"/>
              <a:t>A type can have a variable length which needs to be respected. Restrictions could be the range of values that the element can have, the default value if none is provided, and if the element is NULL.</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18</a:t>
            </a:fld>
            <a:endParaRPr lang="en-US"/>
          </a:p>
        </p:txBody>
      </p:sp>
    </p:spTree>
    <p:extLst>
      <p:ext uri="{BB962C8B-B14F-4D97-AF65-F5344CB8AC3E}">
        <p14:creationId xmlns:p14="http://schemas.microsoft.com/office/powerpoint/2010/main" val="2550888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This constraint ensures that a column or a group of columns in each row have a distinct value. A column(s) can have a null value but the values cannot be duplicated.</a:t>
            </a:r>
          </a:p>
          <a:p>
            <a:endParaRPr lang="en-US" dirty="0" smtClean="0"/>
          </a:p>
          <a:p>
            <a:pPr fontAlgn="base">
              <a:lnSpc>
                <a:spcPct val="86000"/>
              </a:lnSpc>
              <a:spcBef>
                <a:spcPct val="0"/>
              </a:spcBef>
              <a:spcAft>
                <a:spcPct val="0"/>
              </a:spcAft>
              <a:buClr>
                <a:srgbClr val="000000"/>
              </a:buClr>
              <a:buSzPct val="100000"/>
            </a:pPr>
            <a:r>
              <a:rPr lang="en-US" sz="1200" b="1" dirty="0" smtClean="0"/>
              <a:t>Rule:</a:t>
            </a:r>
          </a:p>
          <a:p>
            <a:pPr marL="285750" indent="-285750">
              <a:buFont typeface="Arial" pitchFamily="34" charset="0"/>
              <a:buChar char="•"/>
            </a:pPr>
            <a:r>
              <a:rPr lang="en-US" sz="1200" dirty="0" smtClean="0"/>
              <a:t>According to the ANSI standards SQL:92, SQL:1999, and SQL:2003, a UNIQUE constraint should disallow duplicate non-NULL values, but allow multiple NULL values. </a:t>
            </a:r>
          </a:p>
          <a:p>
            <a:pPr marL="285750" indent="-285750">
              <a:buFont typeface="Arial" pitchFamily="34" charset="0"/>
              <a:buChar char="•"/>
            </a:pPr>
            <a:r>
              <a:rPr lang="en-US" sz="1200" dirty="0" smtClean="0"/>
              <a:t>Microsoft SQL Server allows a single NULL but disallowing multiple NULL values.</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21</a:t>
            </a:fld>
            <a:endParaRPr lang="en-US"/>
          </a:p>
        </p:txBody>
      </p:sp>
    </p:spTree>
    <p:extLst>
      <p:ext uri="{BB962C8B-B14F-4D97-AF65-F5344CB8AC3E}">
        <p14:creationId xmlns:p14="http://schemas.microsoft.com/office/powerpoint/2010/main" val="2845521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600"/>
              </a:spcAft>
            </a:pPr>
            <a:r>
              <a:rPr lang="en-US" sz="1200" dirty="0" smtClean="0"/>
              <a:t>This constraint defines a business rule on a column. All the rows must satisfy this rule.</a:t>
            </a:r>
          </a:p>
          <a:p>
            <a:pPr>
              <a:spcBef>
                <a:spcPts val="0"/>
              </a:spcBef>
              <a:spcAft>
                <a:spcPts val="600"/>
              </a:spcAft>
            </a:pPr>
            <a:r>
              <a:rPr lang="en-US" sz="1200" dirty="0" smtClean="0"/>
              <a:t>The constraint can be applied for a single column or a group of columns.</a:t>
            </a:r>
          </a:p>
          <a:p>
            <a:pPr>
              <a:spcBef>
                <a:spcPts val="0"/>
              </a:spcBef>
              <a:spcAft>
                <a:spcPts val="600"/>
              </a:spcAft>
            </a:pPr>
            <a:r>
              <a:rPr lang="en-US" sz="1200" dirty="0" smtClean="0"/>
              <a:t>MySQL parses this constraint, but it is not enforced. </a:t>
            </a:r>
            <a:endParaRPr lang="en-US" sz="120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23</a:t>
            </a:fld>
            <a:endParaRPr lang="en-US"/>
          </a:p>
        </p:txBody>
      </p:sp>
    </p:spTree>
    <p:extLst>
      <p:ext uri="{BB962C8B-B14F-4D97-AF65-F5344CB8AC3E}">
        <p14:creationId xmlns:p14="http://schemas.microsoft.com/office/powerpoint/2010/main" val="761303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600"/>
              </a:spcAft>
            </a:pPr>
            <a:r>
              <a:rPr lang="en-US" sz="1200" dirty="0" smtClean="0"/>
              <a:t>Business rules may dictate that when a specific action occurs further actions should be triggered. For example, deletion of a record automatically writes that record to an audit table.</a:t>
            </a:r>
          </a:p>
          <a:p>
            <a:pPr>
              <a:spcBef>
                <a:spcPts val="0"/>
              </a:spcBef>
              <a:spcAft>
                <a:spcPts val="600"/>
              </a:spcAft>
            </a:pPr>
            <a:r>
              <a:rPr lang="en-US" sz="1200" dirty="0" smtClean="0"/>
              <a:t>Oracle, and some other RDBMSs, will allow storage of the code to manage these rules within the database itself. </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25</a:t>
            </a:fld>
            <a:endParaRPr lang="en-US"/>
          </a:p>
        </p:txBody>
      </p:sp>
    </p:spTree>
    <p:extLst>
      <p:ext uri="{BB962C8B-B14F-4D97-AF65-F5344CB8AC3E}">
        <p14:creationId xmlns:p14="http://schemas.microsoft.com/office/powerpoint/2010/main" val="817702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Bef>
                <a:spcPts val="0"/>
              </a:spcBef>
              <a:buClr>
                <a:schemeClr val="bg1"/>
              </a:buClr>
            </a:pPr>
            <a:r>
              <a:rPr lang="en-US" sz="2200" dirty="0" smtClean="0"/>
              <a:t>More</a:t>
            </a:r>
            <a:r>
              <a:rPr lang="en-US" sz="2200" baseline="0" dirty="0" smtClean="0"/>
              <a:t> examples</a:t>
            </a:r>
          </a:p>
          <a:p>
            <a:pPr marL="457200" marR="0" lvl="1" indent="0" algn="l" defTabSz="914400" rtl="0" eaLnBrk="1" fontAlgn="auto" latinLnBrk="0" hangingPunct="1">
              <a:lnSpc>
                <a:spcPct val="100000"/>
              </a:lnSpc>
              <a:spcBef>
                <a:spcPts val="0"/>
              </a:spcBef>
              <a:spcAft>
                <a:spcPts val="0"/>
              </a:spcAft>
              <a:buClr>
                <a:schemeClr val="bg1"/>
              </a:buClr>
              <a:buSzTx/>
              <a:buFontTx/>
              <a:buNone/>
              <a:tabLst/>
              <a:defRPr/>
            </a:pPr>
            <a:r>
              <a:rPr lang="en-US" sz="2200" dirty="0" smtClean="0"/>
              <a:t>When performing batch operations that make massive changes to a table (such as, changing each employee number by adding 1000 to the existing number)</a:t>
            </a:r>
          </a:p>
          <a:p>
            <a:pPr lvl="1">
              <a:spcBef>
                <a:spcPts val="0"/>
              </a:spcBef>
              <a:buClr>
                <a:schemeClr val="bg1"/>
              </a:buClr>
            </a:pPr>
            <a:r>
              <a:rPr lang="en-US" sz="2200" dirty="0" smtClean="0"/>
              <a:t>When importing or exporting one table at a time</a:t>
            </a:r>
          </a:p>
          <a:p>
            <a:pPr lvl="1">
              <a:spcBef>
                <a:spcPts val="0"/>
              </a:spcBef>
              <a:buClr>
                <a:schemeClr val="bg1"/>
              </a:buClr>
            </a:pPr>
            <a:r>
              <a:rPr lang="en-US" sz="2200" dirty="0" smtClean="0"/>
              <a:t>Temporarily turning off constraints can speed up these operations</a:t>
            </a:r>
          </a:p>
          <a:p>
            <a:pPr lvl="1">
              <a:spcBef>
                <a:spcPts val="0"/>
              </a:spcBef>
              <a:buClr>
                <a:schemeClr val="bg1"/>
              </a:buClr>
            </a:pPr>
            <a:r>
              <a:rPr lang="en-US" sz="2200" dirty="0" smtClean="0"/>
              <a:t>This functionality is vendor specific and hence the syntax too</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26</a:t>
            </a:fld>
            <a:endParaRPr lang="en-US"/>
          </a:p>
        </p:txBody>
      </p:sp>
    </p:spTree>
    <p:extLst>
      <p:ext uri="{BB962C8B-B14F-4D97-AF65-F5344CB8AC3E}">
        <p14:creationId xmlns:p14="http://schemas.microsoft.com/office/powerpoint/2010/main" val="3130735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a:spcBef>
                <a:spcPts val="0"/>
              </a:spcBef>
            </a:pPr>
            <a:r>
              <a:rPr lang="en-US" sz="2000" b="1" dirty="0" smtClean="0"/>
              <a:t>Understanding Enabled and Disabled Constraint:</a:t>
            </a:r>
          </a:p>
          <a:p>
            <a:pPr lvl="1">
              <a:spcBef>
                <a:spcPts val="0"/>
              </a:spcBef>
              <a:spcAft>
                <a:spcPts val="600"/>
              </a:spcAft>
            </a:pPr>
            <a:r>
              <a:rPr lang="en-US" sz="2000" dirty="0" smtClean="0"/>
              <a:t>An integrity constraint represents an assertion about the data in a database. </a:t>
            </a:r>
          </a:p>
          <a:p>
            <a:pPr lvl="1">
              <a:spcBef>
                <a:spcPts val="0"/>
              </a:spcBef>
              <a:spcAft>
                <a:spcPts val="600"/>
              </a:spcAft>
            </a:pPr>
            <a:r>
              <a:rPr lang="en-US" sz="2000" dirty="0" smtClean="0"/>
              <a:t>This assertion is always true when the constraint is enabled. </a:t>
            </a:r>
          </a:p>
          <a:p>
            <a:pPr lvl="1">
              <a:spcBef>
                <a:spcPts val="0"/>
              </a:spcBef>
              <a:spcAft>
                <a:spcPts val="600"/>
              </a:spcAft>
            </a:pPr>
            <a:r>
              <a:rPr lang="en-US" sz="2000" dirty="0" smtClean="0"/>
              <a:t>The assertion might not be true when the constraint is disabled, because the data that violates the integrity constraint can be in the database.</a:t>
            </a:r>
          </a:p>
          <a:p>
            <a:pPr lvl="1">
              <a:spcBef>
                <a:spcPts val="0"/>
              </a:spcBef>
              <a:spcAft>
                <a:spcPts val="600"/>
              </a:spcAft>
            </a:pPr>
            <a:endParaRPr lang="en-US" sz="2000" dirty="0" smtClean="0"/>
          </a:p>
          <a:p>
            <a:pPr>
              <a:spcBef>
                <a:spcPts val="0"/>
              </a:spcBef>
            </a:pPr>
            <a:r>
              <a:rPr lang="en-US" sz="2400" b="1" dirty="0" smtClean="0"/>
              <a:t>Guidelines:</a:t>
            </a:r>
          </a:p>
          <a:p>
            <a:pPr lvl="1">
              <a:spcBef>
                <a:spcPts val="0"/>
              </a:spcBef>
              <a:spcAft>
                <a:spcPts val="600"/>
              </a:spcAft>
            </a:pPr>
            <a:r>
              <a:rPr lang="en-US" dirty="0" smtClean="0"/>
              <a:t>When enabling or disabling UNIQUE, PRIMARY KEY, and FOREIGN KEY constraints, be aware of several important issues and prerequisites. </a:t>
            </a:r>
          </a:p>
          <a:p>
            <a:pPr lvl="1">
              <a:spcBef>
                <a:spcPts val="0"/>
              </a:spcBef>
              <a:spcAft>
                <a:spcPts val="600"/>
              </a:spcAft>
            </a:pPr>
            <a:r>
              <a:rPr lang="en-US" dirty="0" smtClean="0"/>
              <a:t>UNIQUE KEY and PRIMARY KEY constraints are usually managed by the database administrator.</a:t>
            </a:r>
          </a:p>
          <a:p>
            <a:pPr>
              <a:spcBef>
                <a:spcPts val="0"/>
              </a:spcBef>
            </a:pPr>
            <a:endParaRPr lang="en-US" sz="2400" dirty="0" smtClean="0"/>
          </a:p>
          <a:p>
            <a:pPr>
              <a:spcBef>
                <a:spcPts val="0"/>
              </a:spcBef>
            </a:pPr>
            <a:r>
              <a:rPr lang="en-US" sz="2400" b="1" dirty="0" smtClean="0"/>
              <a:t>Fixing Constraint Exceptions:</a:t>
            </a:r>
          </a:p>
          <a:p>
            <a:pPr lvl="1">
              <a:spcBef>
                <a:spcPts val="0"/>
              </a:spcBef>
              <a:spcAft>
                <a:spcPts val="600"/>
              </a:spcAft>
            </a:pPr>
            <a:r>
              <a:rPr lang="en-US" dirty="0" smtClean="0"/>
              <a:t>If a row of a table disobeys an integrity constraint, then this row is in violation of the constraint and is called an exception to the constraint. </a:t>
            </a:r>
          </a:p>
          <a:p>
            <a:pPr lvl="1">
              <a:spcBef>
                <a:spcPts val="0"/>
              </a:spcBef>
              <a:spcAft>
                <a:spcPts val="600"/>
              </a:spcAft>
            </a:pPr>
            <a:r>
              <a:rPr lang="en-US" dirty="0" smtClean="0"/>
              <a:t>If any exceptions exist, then the constraint cannot be enabled. The rows that violate the constraint must be updated or deleted before the constraint can be enabled.</a:t>
            </a:r>
          </a:p>
          <a:p>
            <a:pPr lvl="1">
              <a:spcBef>
                <a:spcPts val="0"/>
              </a:spcBef>
              <a:spcAft>
                <a:spcPts val="600"/>
              </a:spcAft>
            </a:pPr>
            <a:r>
              <a:rPr lang="en-US" dirty="0" smtClean="0"/>
              <a:t>When you try to create or enable a constraint, and the statement fails because integrity constraint exceptions exist, the statement is rolled back. </a:t>
            </a:r>
          </a:p>
          <a:p>
            <a:pPr lvl="1">
              <a:spcBef>
                <a:spcPts val="0"/>
              </a:spcBef>
              <a:spcAft>
                <a:spcPts val="600"/>
              </a:spcAft>
            </a:pPr>
            <a:endParaRPr lang="en-US" sz="2000"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27</a:t>
            </a:fld>
            <a:endParaRPr lang="en-US" dirty="0"/>
          </a:p>
        </p:txBody>
      </p:sp>
    </p:spTree>
    <p:extLst>
      <p:ext uri="{BB962C8B-B14F-4D97-AF65-F5344CB8AC3E}">
        <p14:creationId xmlns:p14="http://schemas.microsoft.com/office/powerpoint/2010/main" val="1482312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90000"/>
              </a:lnSpc>
              <a:buFont typeface="Wingdings" panose="05000000000000000000" pitchFamily="2" charset="2"/>
              <a:buNone/>
            </a:pPr>
            <a:endParaRPr lang="en-US" altLang="en-US" sz="1200" b="1" dirty="0" smtClean="0">
              <a:solidFill>
                <a:schemeClr val="bg1"/>
              </a:solidFill>
            </a:endParaRPr>
          </a:p>
          <a:p>
            <a:pPr marL="342900" indent="-342900">
              <a:lnSpc>
                <a:spcPct val="90000"/>
              </a:lnSpc>
              <a:buFont typeface="Wingdings" panose="05000000000000000000" pitchFamily="2" charset="2"/>
              <a:buChar char="§"/>
            </a:pPr>
            <a:r>
              <a:rPr lang="en-US" altLang="en-US" sz="1200" dirty="0" smtClean="0">
                <a:solidFill>
                  <a:schemeClr val="bg1"/>
                </a:solidFill>
              </a:rPr>
              <a:t>Constraints are rules enforced at the table or</a:t>
            </a:r>
            <a:r>
              <a:rPr lang="en-US" altLang="en-US" sz="1200" baseline="0" dirty="0" smtClean="0">
                <a:solidFill>
                  <a:schemeClr val="bg1"/>
                </a:solidFill>
              </a:rPr>
              <a:t> column </a:t>
            </a:r>
            <a:r>
              <a:rPr lang="en-US" altLang="en-US" sz="1200" dirty="0" smtClean="0">
                <a:solidFill>
                  <a:schemeClr val="bg1"/>
                </a:solidFill>
              </a:rPr>
              <a:t>level</a:t>
            </a:r>
          </a:p>
          <a:p>
            <a:pPr marL="342900" indent="-342900">
              <a:lnSpc>
                <a:spcPct val="90000"/>
              </a:lnSpc>
              <a:buFont typeface="Wingdings" panose="05000000000000000000" pitchFamily="2" charset="2"/>
              <a:buChar char="§"/>
            </a:pPr>
            <a:endParaRPr lang="en-US" altLang="en-US" sz="1200" dirty="0" smtClean="0">
              <a:solidFill>
                <a:schemeClr val="bg1"/>
              </a:solidFill>
            </a:endParaRPr>
          </a:p>
          <a:p>
            <a:pPr marL="342900" indent="-342900">
              <a:lnSpc>
                <a:spcPct val="90000"/>
              </a:lnSpc>
              <a:buFont typeface="Wingdings" panose="05000000000000000000" pitchFamily="2" charset="2"/>
              <a:buChar char="§"/>
            </a:pPr>
            <a:r>
              <a:rPr lang="en-US" altLang="en-US" sz="1200" dirty="0" smtClean="0">
                <a:solidFill>
                  <a:schemeClr val="bg1"/>
                </a:solidFill>
              </a:rPr>
              <a:t>Enforce rules on the data in a table whenever a row is inserted, updated or deleted from table</a:t>
            </a:r>
          </a:p>
          <a:p>
            <a:pPr marL="342900" indent="-342900">
              <a:lnSpc>
                <a:spcPct val="90000"/>
              </a:lnSpc>
              <a:buFont typeface="Wingdings" panose="05000000000000000000" pitchFamily="2" charset="2"/>
              <a:buChar char="§"/>
            </a:pPr>
            <a:endParaRPr lang="en-US" altLang="en-US" sz="1200" dirty="0" smtClean="0">
              <a:solidFill>
                <a:schemeClr val="bg1"/>
              </a:solidFill>
            </a:endParaRPr>
          </a:p>
          <a:p>
            <a:pPr marL="342900" indent="-342900">
              <a:lnSpc>
                <a:spcPct val="90000"/>
              </a:lnSpc>
              <a:buFont typeface="Wingdings" panose="05000000000000000000" pitchFamily="2" charset="2"/>
              <a:buChar char="§"/>
            </a:pPr>
            <a:r>
              <a:rPr lang="en-US" altLang="en-US" sz="1200" dirty="0" smtClean="0">
                <a:solidFill>
                  <a:schemeClr val="bg1"/>
                </a:solidFill>
              </a:rPr>
              <a:t>Prevents deletion of a table if there are dependencies from other tables</a:t>
            </a:r>
          </a:p>
          <a:p>
            <a:endParaRPr lang="en-US" dirty="0"/>
          </a:p>
        </p:txBody>
      </p:sp>
      <p:sp>
        <p:nvSpPr>
          <p:cNvPr id="4" name="Slide Number Placeholder 3"/>
          <p:cNvSpPr>
            <a:spLocks noGrp="1"/>
          </p:cNvSpPr>
          <p:nvPr>
            <p:ph type="sldNum" sz="quarter" idx="10"/>
          </p:nvPr>
        </p:nvSpPr>
        <p:spPr/>
        <p:txBody>
          <a:bodyPr/>
          <a:lstStyle/>
          <a:p>
            <a:fld id="{7CB8EBA5-A0EA-4168-9CC0-39B256BB1D25}" type="slidenum">
              <a:rPr lang="en-US" smtClean="0"/>
              <a:t>5</a:t>
            </a:fld>
            <a:endParaRPr lang="en-US"/>
          </a:p>
        </p:txBody>
      </p:sp>
    </p:spTree>
    <p:extLst>
      <p:ext uri="{BB962C8B-B14F-4D97-AF65-F5344CB8AC3E}">
        <p14:creationId xmlns:p14="http://schemas.microsoft.com/office/powerpoint/2010/main" val="303282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B8EBA5-A0EA-4168-9CC0-39B256BB1D25}" type="slidenum">
              <a:rPr lang="en-US" smtClean="0"/>
              <a:t>6</a:t>
            </a:fld>
            <a:endParaRPr lang="en-US"/>
          </a:p>
        </p:txBody>
      </p:sp>
    </p:spTree>
    <p:extLst>
      <p:ext uri="{BB962C8B-B14F-4D97-AF65-F5344CB8AC3E}">
        <p14:creationId xmlns:p14="http://schemas.microsoft.com/office/powerpoint/2010/main" val="1075399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B8EBA5-A0EA-4168-9CC0-39B256BB1D25}" type="slidenum">
              <a:rPr lang="en-US" smtClean="0"/>
              <a:t>7</a:t>
            </a:fld>
            <a:endParaRPr lang="en-US"/>
          </a:p>
        </p:txBody>
      </p:sp>
    </p:spTree>
    <p:extLst>
      <p:ext uri="{BB962C8B-B14F-4D97-AF65-F5344CB8AC3E}">
        <p14:creationId xmlns:p14="http://schemas.microsoft.com/office/powerpoint/2010/main" val="2861030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ts val="0"/>
              </a:spcBef>
              <a:spcAft>
                <a:spcPts val="600"/>
              </a:spcAft>
              <a:buFont typeface="Arial" panose="020B0604020202020204" pitchFamily="34" charset="0"/>
              <a:buChar char="•"/>
            </a:pPr>
            <a:r>
              <a:rPr lang="en-US" sz="1200" dirty="0" smtClean="0"/>
              <a:t>Within relational databases using SQL, Entity Integrity is enforced by adding a PRIMARY KEY clause to a schema definition. </a:t>
            </a:r>
          </a:p>
          <a:p>
            <a:pPr marL="171450" indent="-171450">
              <a:spcBef>
                <a:spcPts val="0"/>
              </a:spcBef>
              <a:spcAft>
                <a:spcPts val="600"/>
              </a:spcAft>
              <a:buFont typeface="Arial" panose="020B0604020202020204" pitchFamily="34" charset="0"/>
              <a:buChar char="•"/>
            </a:pPr>
            <a:r>
              <a:rPr lang="en-US" sz="1200" dirty="0" smtClean="0"/>
              <a:t>The system enforces Entity Integrity by not allowing operation (INSERT, UPDATE) to produce an invalid PRIMARY KEY. </a:t>
            </a:r>
          </a:p>
          <a:p>
            <a:pPr marL="171450" indent="-171450">
              <a:spcBef>
                <a:spcPts val="0"/>
              </a:spcBef>
              <a:spcAft>
                <a:spcPts val="600"/>
              </a:spcAft>
              <a:buFont typeface="Arial" panose="020B0604020202020204" pitchFamily="34" charset="0"/>
              <a:buChar char="•"/>
            </a:pPr>
            <a:r>
              <a:rPr lang="en-US" sz="1200" dirty="0" smtClean="0"/>
              <a:t>Any operation that is likely to create a duplicate PRIMARY KEY or one containing nulls is rejected. </a:t>
            </a:r>
          </a:p>
          <a:p>
            <a:pPr marL="171450" indent="-171450">
              <a:spcBef>
                <a:spcPts val="0"/>
              </a:spcBef>
              <a:spcAft>
                <a:spcPts val="600"/>
              </a:spcAft>
              <a:buFont typeface="Arial" panose="020B0604020202020204" pitchFamily="34" charset="0"/>
              <a:buChar char="•"/>
            </a:pPr>
            <a:r>
              <a:rPr lang="en-US" sz="1200" dirty="0" smtClean="0"/>
              <a:t>The Entity Integrity ensures that the data that you store remains in the proper format and is comprehensible as well.</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8</a:t>
            </a:fld>
            <a:endParaRPr lang="en-US"/>
          </a:p>
        </p:txBody>
      </p:sp>
    </p:spTree>
    <p:extLst>
      <p:ext uri="{BB962C8B-B14F-4D97-AF65-F5344CB8AC3E}">
        <p14:creationId xmlns:p14="http://schemas.microsoft.com/office/powerpoint/2010/main" val="3244646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A</a:t>
            </a:r>
            <a:r>
              <a:rPr lang="en-US" b="0" baseline="0" dirty="0" smtClean="0"/>
              <a:t> </a:t>
            </a:r>
            <a:r>
              <a:rPr lang="en-US" b="1" dirty="0" smtClean="0"/>
              <a:t>primary key</a:t>
            </a:r>
            <a:r>
              <a:rPr lang="en-US" dirty="0" smtClean="0"/>
              <a:t> is a single field or combination of fields that uniquely defines a record. None of the fields that are part of the primary key can contain a null value. A table can have only one primary key.</a:t>
            </a:r>
          </a:p>
          <a:p>
            <a:endParaRPr lang="en-US" dirty="0" smtClean="0"/>
          </a:p>
          <a:p>
            <a:r>
              <a:rPr lang="en-US" b="1" dirty="0" smtClean="0"/>
              <a:t>Note</a:t>
            </a:r>
          </a:p>
          <a:p>
            <a:r>
              <a:rPr lang="en-US" dirty="0" smtClean="0"/>
              <a:t>In Oracle, a primary key can not contain more than 32 columns.</a:t>
            </a:r>
          </a:p>
          <a:p>
            <a:r>
              <a:rPr lang="en-US" dirty="0" smtClean="0"/>
              <a:t>A primary key can be defined in either a CREATE TABLE statement or an ALTER TABLE statement.</a:t>
            </a:r>
          </a:p>
          <a:p>
            <a:endParaRPr lang="en-US" dirty="0" smtClean="0"/>
          </a:p>
          <a:p>
            <a:r>
              <a:rPr lang="en-US" b="1" dirty="0" smtClean="0"/>
              <a:t>Create Primary Key - Using CREATE TABLE statement</a:t>
            </a:r>
          </a:p>
          <a:p>
            <a:r>
              <a:rPr lang="en-US" dirty="0" smtClean="0"/>
              <a:t>You can create a primary key in Oracle with the CREATE TABLE statement.</a:t>
            </a:r>
          </a:p>
          <a:p>
            <a:r>
              <a:rPr lang="en-US" b="1" dirty="0" smtClean="0"/>
              <a:t>Syntax</a:t>
            </a:r>
          </a:p>
          <a:p>
            <a:r>
              <a:rPr lang="en-US" dirty="0" smtClean="0"/>
              <a:t>The syntax to create a primary key using the CREATE TABLE statement in Oracle/PLSQL is:</a:t>
            </a:r>
          </a:p>
          <a:p>
            <a:endParaRPr lang="en-US" dirty="0" smtClean="0"/>
          </a:p>
          <a:p>
            <a:r>
              <a:rPr lang="en-US" dirty="0" smtClean="0"/>
              <a:t>CREATE TABLE table_name ( column1 datatype null/not null, column2 datatype null/not null, ... CONSTRAINT constraint_name PRIMARY KEY (column1, column2, ... column_n) );</a:t>
            </a:r>
          </a:p>
          <a:p>
            <a:endParaRPr lang="en-US" dirty="0"/>
          </a:p>
        </p:txBody>
      </p:sp>
      <p:sp>
        <p:nvSpPr>
          <p:cNvPr id="4" name="Slide Number Placeholder 3"/>
          <p:cNvSpPr>
            <a:spLocks noGrp="1"/>
          </p:cNvSpPr>
          <p:nvPr>
            <p:ph type="sldNum" sz="quarter" idx="10"/>
          </p:nvPr>
        </p:nvSpPr>
        <p:spPr/>
        <p:txBody>
          <a:bodyPr/>
          <a:lstStyle/>
          <a:p>
            <a:pPr>
              <a:defRPr/>
            </a:pPr>
            <a:fld id="{E9DCC5A7-E6B4-43F7-90B3-FE4128ADA799}" type="slidenum">
              <a:rPr lang="en-US" altLang="en-US" smtClean="0"/>
              <a:pPr>
                <a:defRPr/>
              </a:pPr>
              <a:t>9</a:t>
            </a:fld>
            <a:endParaRPr lang="en-US" altLang="en-US" dirty="0"/>
          </a:p>
        </p:txBody>
      </p:sp>
    </p:spTree>
    <p:extLst>
      <p:ext uri="{BB962C8B-B14F-4D97-AF65-F5344CB8AC3E}">
        <p14:creationId xmlns:p14="http://schemas.microsoft.com/office/powerpoint/2010/main" val="370048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63563" lvl="1" indent="-338138" fontAlgn="base">
              <a:spcBef>
                <a:spcPct val="20000"/>
              </a:spcBef>
              <a:spcAft>
                <a:spcPct val="0"/>
              </a:spcAft>
              <a:buFont typeface="Arial" charset="0"/>
              <a:buChar char="–"/>
            </a:pPr>
            <a:r>
              <a:rPr lang="en-US" sz="2000" dirty="0" smtClean="0">
                <a:solidFill>
                  <a:schemeClr val="bg2"/>
                </a:solidFill>
                <a:latin typeface="Arial" panose="020B0604020202020204" pitchFamily="34" charset="0"/>
                <a:cs typeface="Arial" panose="020B0604020202020204" pitchFamily="34" charset="0"/>
              </a:rPr>
              <a:t>column_name1, column_name2 are the names of the columns which define the PRIMARY KEY.</a:t>
            </a:r>
          </a:p>
          <a:p>
            <a:pPr marL="569913" lvl="1" indent="-344488" fontAlgn="base">
              <a:spcBef>
                <a:spcPct val="20000"/>
              </a:spcBef>
              <a:spcAft>
                <a:spcPct val="0"/>
              </a:spcAft>
              <a:buFont typeface="Arial" charset="0"/>
              <a:buChar char="–"/>
            </a:pPr>
            <a:r>
              <a:rPr lang="en-US" sz="2000" dirty="0" smtClean="0">
                <a:solidFill>
                  <a:schemeClr val="bg2"/>
                </a:solidFill>
                <a:latin typeface="Arial" panose="020B0604020202020204" pitchFamily="34" charset="0"/>
                <a:cs typeface="Arial" panose="020B0604020202020204" pitchFamily="34" charset="0"/>
              </a:rPr>
              <a:t>The syntax within the bracket, i.e. [CONSTRAINT </a:t>
            </a:r>
            <a:r>
              <a:rPr lang="en-US" sz="2000" dirty="0" err="1" smtClean="0">
                <a:solidFill>
                  <a:schemeClr val="bg2"/>
                </a:solidFill>
                <a:latin typeface="Arial" panose="020B0604020202020204" pitchFamily="34" charset="0"/>
                <a:cs typeface="Arial" panose="020B0604020202020204" pitchFamily="34" charset="0"/>
              </a:rPr>
              <a:t>constraint_name</a:t>
            </a:r>
            <a:r>
              <a:rPr lang="en-US" sz="2000" dirty="0" smtClean="0">
                <a:solidFill>
                  <a:schemeClr val="bg2"/>
                </a:solidFill>
                <a:latin typeface="Arial" panose="020B0604020202020204" pitchFamily="34" charset="0"/>
                <a:cs typeface="Arial" panose="020B0604020202020204" pitchFamily="34" charset="0"/>
              </a:rPr>
              <a:t>] is optional.</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10</a:t>
            </a:fld>
            <a:endParaRPr lang="en-US"/>
          </a:p>
        </p:txBody>
      </p:sp>
    </p:spTree>
    <p:extLst>
      <p:ext uri="{BB962C8B-B14F-4D97-AF65-F5344CB8AC3E}">
        <p14:creationId xmlns:p14="http://schemas.microsoft.com/office/powerpoint/2010/main" val="1397469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11</a:t>
            </a:fld>
            <a:endParaRPr lang="en-US"/>
          </a:p>
        </p:txBody>
      </p:sp>
    </p:spTree>
    <p:extLst>
      <p:ext uri="{BB962C8B-B14F-4D97-AF65-F5344CB8AC3E}">
        <p14:creationId xmlns:p14="http://schemas.microsoft.com/office/powerpoint/2010/main" val="2598442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1200"/>
              </a:spcAft>
            </a:pPr>
            <a:r>
              <a:rPr lang="en-US" sz="1200" dirty="0" smtClean="0"/>
              <a:t>The Referential Integrity constraint is specified between two relations and is used to maintain the consistency among tuples in the two relations. </a:t>
            </a:r>
          </a:p>
          <a:p>
            <a:pPr>
              <a:spcBef>
                <a:spcPts val="0"/>
              </a:spcBef>
              <a:spcAft>
                <a:spcPts val="1200"/>
              </a:spcAft>
            </a:pPr>
            <a:r>
              <a:rPr lang="en-US" sz="1200" dirty="0" smtClean="0"/>
              <a:t>Informally, the Referential Integrity constraint states that a tuple in one relation that refers to another relation must refer to an existing tuple in that relation. </a:t>
            </a:r>
          </a:p>
          <a:p>
            <a:pPr>
              <a:spcBef>
                <a:spcPts val="0"/>
              </a:spcBef>
              <a:spcAft>
                <a:spcPts val="1200"/>
              </a:spcAft>
            </a:pPr>
            <a:r>
              <a:rPr lang="en-US" sz="1200" dirty="0" smtClean="0"/>
              <a:t>When one table has a FOREIGN KEY to another table, the concept of Referential Integrity states that you may not add a record to the table that contains the FOREIGN KEY. This is unless there is a corresponding record in the linked table.</a:t>
            </a:r>
          </a:p>
          <a:p>
            <a:pPr>
              <a:spcBef>
                <a:spcPts val="0"/>
              </a:spcBef>
              <a:spcAft>
                <a:spcPts val="1200"/>
              </a:spcAft>
            </a:pPr>
            <a:r>
              <a:rPr lang="en-US" sz="1200" dirty="0" smtClean="0"/>
              <a:t>Deleting a record that contains a value referred to by a FOREIGN KEY in another table would break referential integrity. </a:t>
            </a:r>
          </a:p>
          <a:p>
            <a:pPr>
              <a:spcBef>
                <a:spcPts val="0"/>
              </a:spcBef>
              <a:spcAft>
                <a:spcPts val="1200"/>
              </a:spcAft>
            </a:pPr>
            <a:endParaRPr lang="en-US" sz="1200" dirty="0" smtClean="0">
              <a:solidFill>
                <a:schemeClr val="tx1"/>
              </a:solidFill>
            </a:endParaRPr>
          </a:p>
          <a:p>
            <a:endParaRPr lang="en-US" sz="1200"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13</a:t>
            </a:fld>
            <a:endParaRPr lang="en-US"/>
          </a:p>
        </p:txBody>
      </p:sp>
    </p:spTree>
    <p:extLst>
      <p:ext uri="{BB962C8B-B14F-4D97-AF65-F5344CB8AC3E}">
        <p14:creationId xmlns:p14="http://schemas.microsoft.com/office/powerpoint/2010/main" val="2576539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23C0E0-23E6-4A91-94C5-06FFD12421D8}"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A4BC7-B82D-4421-816B-0EE7CA30E891}" type="slidenum">
              <a:rPr lang="en-US" smtClean="0"/>
              <a:t>‹#›</a:t>
            </a:fld>
            <a:endParaRPr lang="en-US"/>
          </a:p>
        </p:txBody>
      </p:sp>
    </p:spTree>
    <p:extLst>
      <p:ext uri="{BB962C8B-B14F-4D97-AF65-F5344CB8AC3E}">
        <p14:creationId xmlns:p14="http://schemas.microsoft.com/office/powerpoint/2010/main" val="2907537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23C0E0-23E6-4A91-94C5-06FFD12421D8}"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A4BC7-B82D-4421-816B-0EE7CA30E891}" type="slidenum">
              <a:rPr lang="en-US" smtClean="0"/>
              <a:t>‹#›</a:t>
            </a:fld>
            <a:endParaRPr lang="en-US"/>
          </a:p>
        </p:txBody>
      </p:sp>
    </p:spTree>
    <p:extLst>
      <p:ext uri="{BB962C8B-B14F-4D97-AF65-F5344CB8AC3E}">
        <p14:creationId xmlns:p14="http://schemas.microsoft.com/office/powerpoint/2010/main" val="1033265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23C0E0-23E6-4A91-94C5-06FFD12421D8}"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A4BC7-B82D-4421-816B-0EE7CA30E891}" type="slidenum">
              <a:rPr lang="en-US" smtClean="0"/>
              <a:t>‹#›</a:t>
            </a:fld>
            <a:endParaRPr lang="en-US"/>
          </a:p>
        </p:txBody>
      </p:sp>
    </p:spTree>
    <p:extLst>
      <p:ext uri="{BB962C8B-B14F-4D97-AF65-F5344CB8AC3E}">
        <p14:creationId xmlns:p14="http://schemas.microsoft.com/office/powerpoint/2010/main" val="2924956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6" y="330262"/>
            <a:ext cx="11186220" cy="607259"/>
          </a:xfrm>
          <a:prstGeom prst="rect">
            <a:avLst/>
          </a:prstGeom>
        </p:spPr>
        <p:txBody>
          <a:bodyPr/>
          <a:lstStyle>
            <a:lvl1pPr>
              <a:defRPr sz="2000" b="1" baseline="0">
                <a:solidFill>
                  <a:schemeClr val="bg1"/>
                </a:solidFill>
              </a:defRPr>
            </a:lvl1pPr>
          </a:lstStyle>
          <a:p>
            <a:r>
              <a:rPr lang="en-US" dirty="0" smtClean="0"/>
              <a:t>Key Topics</a:t>
            </a:r>
            <a:endParaRPr lang="en-US" dirty="0"/>
          </a:p>
        </p:txBody>
      </p:sp>
      <p:sp>
        <p:nvSpPr>
          <p:cNvPr id="5" name="Text Placeholder 4"/>
          <p:cNvSpPr>
            <a:spLocks noGrp="1"/>
          </p:cNvSpPr>
          <p:nvPr>
            <p:ph type="body" sz="quarter" idx="13"/>
          </p:nvPr>
        </p:nvSpPr>
        <p:spPr>
          <a:xfrm>
            <a:off x="508000" y="1137831"/>
            <a:ext cx="11176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Click to edit Master text styles</a:t>
            </a:r>
          </a:p>
        </p:txBody>
      </p:sp>
      <p:sp>
        <p:nvSpPr>
          <p:cNvPr id="7" name="Slide Number Placeholder 3"/>
          <p:cNvSpPr>
            <a:spLocks noGrp="1"/>
          </p:cNvSpPr>
          <p:nvPr>
            <p:ph type="sldNum" sz="quarter" idx="4294967295"/>
          </p:nvPr>
        </p:nvSpPr>
        <p:spPr>
          <a:xfrm>
            <a:off x="11684000" y="6492081"/>
            <a:ext cx="982133" cy="22860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168414581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3914" y="358003"/>
            <a:ext cx="11186220" cy="607259"/>
          </a:xfrm>
          <a:prstGeom prst="rect">
            <a:avLst/>
          </a:prstGeom>
        </p:spPr>
        <p:txBody>
          <a:bodyPr/>
          <a:lstStyle>
            <a:lvl1pPr>
              <a:defRPr sz="2000" b="1" baseline="0">
                <a:solidFill>
                  <a:schemeClr val="bg1"/>
                </a:solidFill>
              </a:defRPr>
            </a:lvl1pPr>
          </a:lstStyle>
          <a:p>
            <a:r>
              <a:rPr lang="en-US" dirty="0" smtClean="0"/>
              <a:t>Slide Title – Black Background</a:t>
            </a:r>
            <a:endParaRPr lang="en-US" dirty="0"/>
          </a:p>
        </p:txBody>
      </p:sp>
      <p:sp>
        <p:nvSpPr>
          <p:cNvPr id="5" name="Text Placeholder 4"/>
          <p:cNvSpPr>
            <a:spLocks noGrp="1"/>
          </p:cNvSpPr>
          <p:nvPr>
            <p:ph type="body" sz="quarter" idx="13"/>
          </p:nvPr>
        </p:nvSpPr>
        <p:spPr>
          <a:xfrm>
            <a:off x="508000" y="1137831"/>
            <a:ext cx="11176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3"/>
          <p:cNvSpPr>
            <a:spLocks noGrp="1"/>
          </p:cNvSpPr>
          <p:nvPr>
            <p:ph type="sldNum" sz="quarter" idx="4294967295"/>
          </p:nvPr>
        </p:nvSpPr>
        <p:spPr>
          <a:xfrm>
            <a:off x="11480800" y="6477000"/>
            <a:ext cx="982133" cy="228600"/>
          </a:xfrm>
          <a:prstGeom prst="rect">
            <a:avLst/>
          </a:prstGeom>
        </p:spPr>
        <p:txBody>
          <a:bodyPr/>
          <a:lstStyle>
            <a:lvl1pPr>
              <a:defRPr sz="1400" b="0">
                <a:solidFill>
                  <a:schemeClr val="bg2">
                    <a:lumMod val="95000"/>
                  </a:schemeClr>
                </a:solidFill>
                <a:latin typeface="Verdana" panose="020B0604030504040204" pitchFamily="34" charset="0"/>
                <a:ea typeface="Verdana" panose="020B0604030504040204" pitchFamily="34" charset="0"/>
                <a:cs typeface="Verdana" panose="020B0604030504040204" pitchFamily="34" charset="0"/>
              </a:defRPr>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137894027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6" y="330262"/>
            <a:ext cx="11186220" cy="607259"/>
          </a:xfrm>
          <a:prstGeom prst="rect">
            <a:avLst/>
          </a:prstGeom>
        </p:spPr>
        <p:txBody>
          <a:bodyPr/>
          <a:lstStyle>
            <a:lvl1pPr>
              <a:defRPr sz="2000" b="1" baseline="0">
                <a:solidFill>
                  <a:schemeClr val="bg1"/>
                </a:solidFill>
              </a:defRPr>
            </a:lvl1pPr>
          </a:lstStyle>
          <a:p>
            <a:r>
              <a:rPr lang="en-US" dirty="0" smtClean="0"/>
              <a:t>Need and/or Benefits</a:t>
            </a:r>
            <a:endParaRPr lang="en-US" dirty="0"/>
          </a:p>
        </p:txBody>
      </p:sp>
      <p:sp>
        <p:nvSpPr>
          <p:cNvPr id="5" name="Text Placeholder 4"/>
          <p:cNvSpPr>
            <a:spLocks noGrp="1"/>
          </p:cNvSpPr>
          <p:nvPr>
            <p:ph type="body" sz="quarter" idx="13"/>
          </p:nvPr>
        </p:nvSpPr>
        <p:spPr>
          <a:xfrm>
            <a:off x="508000" y="1137831"/>
            <a:ext cx="11176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Click to edit Master text styles</a:t>
            </a:r>
          </a:p>
        </p:txBody>
      </p:sp>
      <p:sp>
        <p:nvSpPr>
          <p:cNvPr id="7" name="Slide Number Placeholder 3"/>
          <p:cNvSpPr>
            <a:spLocks noGrp="1"/>
          </p:cNvSpPr>
          <p:nvPr>
            <p:ph type="sldNum" sz="quarter" idx="4294967295"/>
          </p:nvPr>
        </p:nvSpPr>
        <p:spPr>
          <a:xfrm>
            <a:off x="11684000" y="6492081"/>
            <a:ext cx="982133" cy="22860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353094819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23C0E0-23E6-4A91-94C5-06FFD12421D8}"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A4BC7-B82D-4421-816B-0EE7CA30E891}" type="slidenum">
              <a:rPr lang="en-US" smtClean="0"/>
              <a:t>‹#›</a:t>
            </a:fld>
            <a:endParaRPr lang="en-US"/>
          </a:p>
        </p:txBody>
      </p:sp>
    </p:spTree>
    <p:extLst>
      <p:ext uri="{BB962C8B-B14F-4D97-AF65-F5344CB8AC3E}">
        <p14:creationId xmlns:p14="http://schemas.microsoft.com/office/powerpoint/2010/main" val="483201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23C0E0-23E6-4A91-94C5-06FFD12421D8}"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A4BC7-B82D-4421-816B-0EE7CA30E891}" type="slidenum">
              <a:rPr lang="en-US" smtClean="0"/>
              <a:t>‹#›</a:t>
            </a:fld>
            <a:endParaRPr lang="en-US"/>
          </a:p>
        </p:txBody>
      </p:sp>
    </p:spTree>
    <p:extLst>
      <p:ext uri="{BB962C8B-B14F-4D97-AF65-F5344CB8AC3E}">
        <p14:creationId xmlns:p14="http://schemas.microsoft.com/office/powerpoint/2010/main" val="587982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23C0E0-23E6-4A91-94C5-06FFD12421D8}" type="datetimeFigureOut">
              <a:rPr lang="en-US" smtClean="0"/>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A4BC7-B82D-4421-816B-0EE7CA30E891}" type="slidenum">
              <a:rPr lang="en-US" smtClean="0"/>
              <a:t>‹#›</a:t>
            </a:fld>
            <a:endParaRPr lang="en-US"/>
          </a:p>
        </p:txBody>
      </p:sp>
    </p:spTree>
    <p:extLst>
      <p:ext uri="{BB962C8B-B14F-4D97-AF65-F5344CB8AC3E}">
        <p14:creationId xmlns:p14="http://schemas.microsoft.com/office/powerpoint/2010/main" val="3827382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23C0E0-23E6-4A91-94C5-06FFD12421D8}" type="datetimeFigureOut">
              <a:rPr lang="en-US" smtClean="0"/>
              <a:t>3/5/2020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1A4BC7-B82D-4421-816B-0EE7CA30E891}" type="slidenum">
              <a:rPr lang="en-US" smtClean="0"/>
              <a:t>‹#›</a:t>
            </a:fld>
            <a:endParaRPr lang="en-US"/>
          </a:p>
        </p:txBody>
      </p:sp>
    </p:spTree>
    <p:extLst>
      <p:ext uri="{BB962C8B-B14F-4D97-AF65-F5344CB8AC3E}">
        <p14:creationId xmlns:p14="http://schemas.microsoft.com/office/powerpoint/2010/main" val="4229260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23C0E0-23E6-4A91-94C5-06FFD12421D8}" type="datetimeFigureOut">
              <a:rPr lang="en-US" smtClean="0"/>
              <a:t>3/5/2020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1A4BC7-B82D-4421-816B-0EE7CA30E891}" type="slidenum">
              <a:rPr lang="en-US" smtClean="0"/>
              <a:t>‹#›</a:t>
            </a:fld>
            <a:endParaRPr lang="en-US"/>
          </a:p>
        </p:txBody>
      </p:sp>
    </p:spTree>
    <p:extLst>
      <p:ext uri="{BB962C8B-B14F-4D97-AF65-F5344CB8AC3E}">
        <p14:creationId xmlns:p14="http://schemas.microsoft.com/office/powerpoint/2010/main" val="200726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23C0E0-23E6-4A91-94C5-06FFD12421D8}" type="datetimeFigureOut">
              <a:rPr lang="en-US" smtClean="0"/>
              <a:t>3/5/2020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1A4BC7-B82D-4421-816B-0EE7CA30E891}" type="slidenum">
              <a:rPr lang="en-US" smtClean="0"/>
              <a:t>‹#›</a:t>
            </a:fld>
            <a:endParaRPr lang="en-US"/>
          </a:p>
        </p:txBody>
      </p:sp>
    </p:spTree>
    <p:extLst>
      <p:ext uri="{BB962C8B-B14F-4D97-AF65-F5344CB8AC3E}">
        <p14:creationId xmlns:p14="http://schemas.microsoft.com/office/powerpoint/2010/main" val="3005449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23C0E0-23E6-4A91-94C5-06FFD12421D8}" type="datetimeFigureOut">
              <a:rPr lang="en-US" smtClean="0"/>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A4BC7-B82D-4421-816B-0EE7CA30E891}" type="slidenum">
              <a:rPr lang="en-US" smtClean="0"/>
              <a:t>‹#›</a:t>
            </a:fld>
            <a:endParaRPr lang="en-US"/>
          </a:p>
        </p:txBody>
      </p:sp>
    </p:spTree>
    <p:extLst>
      <p:ext uri="{BB962C8B-B14F-4D97-AF65-F5344CB8AC3E}">
        <p14:creationId xmlns:p14="http://schemas.microsoft.com/office/powerpoint/2010/main" val="927524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23C0E0-23E6-4A91-94C5-06FFD12421D8}" type="datetimeFigureOut">
              <a:rPr lang="en-US" smtClean="0"/>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A4BC7-B82D-4421-816B-0EE7CA30E891}" type="slidenum">
              <a:rPr lang="en-US" smtClean="0"/>
              <a:t>‹#›</a:t>
            </a:fld>
            <a:endParaRPr lang="en-US"/>
          </a:p>
        </p:txBody>
      </p:sp>
    </p:spTree>
    <p:extLst>
      <p:ext uri="{BB962C8B-B14F-4D97-AF65-F5344CB8AC3E}">
        <p14:creationId xmlns:p14="http://schemas.microsoft.com/office/powerpoint/2010/main" val="1347170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23C0E0-23E6-4A91-94C5-06FFD12421D8}" type="datetimeFigureOut">
              <a:rPr lang="en-US" smtClean="0"/>
              <a:t>3/5/2020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1A4BC7-B82D-4421-816B-0EE7CA30E891}" type="slidenum">
              <a:rPr lang="en-US" smtClean="0"/>
              <a:t>‹#›</a:t>
            </a:fld>
            <a:endParaRPr lang="en-US"/>
          </a:p>
        </p:txBody>
      </p:sp>
    </p:spTree>
    <p:extLst>
      <p:ext uri="{BB962C8B-B14F-4D97-AF65-F5344CB8AC3E}">
        <p14:creationId xmlns:p14="http://schemas.microsoft.com/office/powerpoint/2010/main" val="2192869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ANSI SQL</a:t>
            </a:r>
            <a:endParaRPr lang="en-US" dirty="0"/>
          </a:p>
        </p:txBody>
      </p:sp>
      <p:sp>
        <p:nvSpPr>
          <p:cNvPr id="3" name="Subtitle 2"/>
          <p:cNvSpPr>
            <a:spLocks noGrp="1"/>
          </p:cNvSpPr>
          <p:nvPr>
            <p:ph type="subTitle" idx="1"/>
          </p:nvPr>
        </p:nvSpPr>
        <p:spPr/>
        <p:txBody>
          <a:bodyPr/>
          <a:lstStyle/>
          <a:p>
            <a:r>
              <a:rPr lang="en-US" dirty="0" smtClean="0"/>
              <a:t>Understanding Constraints and their Types</a:t>
            </a:r>
          </a:p>
          <a:p>
            <a:endParaRPr lang="en-US" dirty="0" smtClean="0"/>
          </a:p>
        </p:txBody>
      </p:sp>
    </p:spTree>
    <p:extLst>
      <p:ext uri="{BB962C8B-B14F-4D97-AF65-F5344CB8AC3E}">
        <p14:creationId xmlns:p14="http://schemas.microsoft.com/office/powerpoint/2010/main" val="658872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491" y="254336"/>
            <a:ext cx="8689519" cy="607259"/>
          </a:xfrm>
          <a:noFill/>
          <a:ln>
            <a:noFill/>
          </a:ln>
        </p:spPr>
        <p:txBody>
          <a:bodyPr anchor="ctr">
            <a:normAutofit/>
          </a:bodyPr>
          <a:lstStyle/>
          <a:p>
            <a:r>
              <a:rPr lang="en-US" sz="2800" b="0" dirty="0">
                <a:solidFill>
                  <a:schemeClr val="tx1"/>
                </a:solidFill>
              </a:rPr>
              <a:t>PRIMARY KEY </a:t>
            </a:r>
            <a:r>
              <a:rPr lang="en-US" sz="2800" b="0" dirty="0">
                <a:solidFill>
                  <a:schemeClr val="tx1"/>
                </a:solidFill>
              </a:rPr>
              <a:t>Constraints</a:t>
            </a:r>
          </a:p>
        </p:txBody>
      </p:sp>
      <p:sp>
        <p:nvSpPr>
          <p:cNvPr id="8" name="TextBox 7"/>
          <p:cNvSpPr txBox="1"/>
          <p:nvPr/>
        </p:nvSpPr>
        <p:spPr>
          <a:xfrm>
            <a:off x="1687643" y="1143001"/>
            <a:ext cx="8686800" cy="3397853"/>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ANSI Syntax:</a:t>
            </a:r>
          </a:p>
          <a:p>
            <a:pPr marL="742950" lvl="1" indent="-285750" fontAlgn="base">
              <a:spcBef>
                <a:spcPct val="20000"/>
              </a:spcBef>
              <a:spcAft>
                <a:spcPct val="0"/>
              </a:spcAft>
              <a:buFont typeface="Arial" charset="0"/>
              <a:buChar char="–"/>
            </a:pPr>
            <a:r>
              <a:rPr lang="en-US" sz="2000" dirty="0">
                <a:latin typeface="Arial" panose="020B0604020202020204" pitchFamily="34" charset="0"/>
                <a:cs typeface="Arial" panose="020B0604020202020204" pitchFamily="34" charset="0"/>
              </a:rPr>
              <a:t>The syntax to define a PRIMARY KEY at column level:</a:t>
            </a:r>
          </a:p>
          <a:p>
            <a:pPr lvl="2" fontAlgn="base">
              <a:spcBef>
                <a:spcPct val="20000"/>
              </a:spcBef>
              <a:spcAft>
                <a:spcPct val="0"/>
              </a:spcAft>
            </a:pPr>
            <a:r>
              <a:rPr lang="en-US" sz="2200" dirty="0" err="1">
                <a:solidFill>
                  <a:srgbClr val="D8750D"/>
                </a:solidFill>
                <a:latin typeface="Arial" panose="020B0604020202020204" pitchFamily="34" charset="0"/>
              </a:rPr>
              <a:t>ColumnName</a:t>
            </a:r>
            <a:r>
              <a:rPr lang="en-US" sz="2000" dirty="0">
                <a:solidFill>
                  <a:schemeClr val="bg2"/>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datatype</a:t>
            </a:r>
            <a:r>
              <a:rPr lang="en-US" sz="2000" dirty="0">
                <a:solidFill>
                  <a:schemeClr val="bg2"/>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[CONSTRAINT</a:t>
            </a:r>
            <a:r>
              <a:rPr lang="en-US" sz="2000" dirty="0">
                <a:solidFill>
                  <a:schemeClr val="bg2"/>
                </a:solidFill>
                <a:latin typeface="Arial" panose="020B0604020202020204" pitchFamily="34" charset="0"/>
                <a:cs typeface="Arial" panose="020B0604020202020204" pitchFamily="34" charset="0"/>
              </a:rPr>
              <a:t> </a:t>
            </a:r>
            <a:r>
              <a:rPr lang="en-US" sz="2200" dirty="0" err="1">
                <a:solidFill>
                  <a:srgbClr val="D8750D"/>
                </a:solidFill>
                <a:latin typeface="Arial" panose="020B0604020202020204" pitchFamily="34" charset="0"/>
              </a:rPr>
              <a:t>constraint_name</a:t>
            </a:r>
            <a:r>
              <a:rPr lang="en-US" sz="2200" dirty="0">
                <a:solidFill>
                  <a:schemeClr val="accent4">
                    <a:lumMod val="60000"/>
                    <a:lumOff val="40000"/>
                  </a:schemeClr>
                </a:solidFill>
                <a:latin typeface="Arial" panose="020B0604020202020204" pitchFamily="34" charset="0"/>
              </a:rPr>
              <a:t>] PRIMARY KEY</a:t>
            </a:r>
          </a:p>
          <a:p>
            <a:pPr lvl="1" fontAlgn="base">
              <a:spcBef>
                <a:spcPct val="20000"/>
              </a:spcBef>
              <a:spcAft>
                <a:spcPct val="0"/>
              </a:spcAft>
            </a:pPr>
            <a:endParaRPr lang="en-US" dirty="0"/>
          </a:p>
          <a:p>
            <a:pPr marL="742950" lvl="1" indent="-285750" fontAlgn="base">
              <a:spcBef>
                <a:spcPct val="20000"/>
              </a:spcBef>
              <a:spcAft>
                <a:spcPct val="0"/>
              </a:spcAft>
              <a:buFont typeface="Arial" charset="0"/>
              <a:buChar char="–"/>
            </a:pPr>
            <a:r>
              <a:rPr lang="en-US" sz="2000" dirty="0">
                <a:latin typeface="Arial" panose="020B0604020202020204" pitchFamily="34" charset="0"/>
                <a:cs typeface="Arial" panose="020B0604020202020204" pitchFamily="34" charset="0"/>
              </a:rPr>
              <a:t>The syntax to define a PRIMARY KEY at table level</a:t>
            </a:r>
            <a:r>
              <a:rPr lang="en-US" sz="2000" dirty="0">
                <a:latin typeface="Arial" panose="020B0604020202020204" pitchFamily="34" charset="0"/>
                <a:cs typeface="Arial" panose="020B0604020202020204" pitchFamily="34" charset="0"/>
              </a:rPr>
              <a:t>:</a:t>
            </a:r>
          </a:p>
          <a:p>
            <a:pPr lvl="2" fontAlgn="base">
              <a:spcBef>
                <a:spcPct val="20000"/>
              </a:spcBef>
              <a:spcAft>
                <a:spcPct val="0"/>
              </a:spcAft>
            </a:pPr>
            <a:r>
              <a:rPr lang="en-US" sz="2200" dirty="0">
                <a:solidFill>
                  <a:schemeClr val="accent4">
                    <a:lumMod val="60000"/>
                    <a:lumOff val="40000"/>
                  </a:schemeClr>
                </a:solidFill>
                <a:latin typeface="Arial" panose="020B0604020202020204" pitchFamily="34" charset="0"/>
              </a:rPr>
              <a:t>[CONSTRAINT </a:t>
            </a:r>
            <a:r>
              <a:rPr lang="en-US" sz="2200" dirty="0" err="1">
                <a:solidFill>
                  <a:srgbClr val="D8750D"/>
                </a:solidFill>
                <a:latin typeface="Arial" panose="020B0604020202020204" pitchFamily="34" charset="0"/>
              </a:rPr>
              <a:t>constraint_name</a:t>
            </a:r>
            <a:r>
              <a:rPr lang="en-US" sz="2200" dirty="0">
                <a:solidFill>
                  <a:schemeClr val="accent4">
                    <a:lumMod val="60000"/>
                    <a:lumOff val="40000"/>
                  </a:schemeClr>
                </a:solidFill>
                <a:latin typeface="Arial" panose="020B0604020202020204" pitchFamily="34" charset="0"/>
              </a:rPr>
              <a:t>] PRIMARY KEY</a:t>
            </a:r>
          </a:p>
          <a:p>
            <a:pPr lvl="2" fontAlgn="base">
              <a:spcBef>
                <a:spcPct val="20000"/>
              </a:spcBef>
              <a:spcAft>
                <a:spcPct val="0"/>
              </a:spcAft>
            </a:pPr>
            <a:r>
              <a:rPr lang="en-US" sz="2200" dirty="0">
                <a:solidFill>
                  <a:schemeClr val="accent4">
                    <a:lumMod val="60000"/>
                    <a:lumOff val="40000"/>
                  </a:schemeClr>
                </a:solidFill>
                <a:latin typeface="Arial" panose="020B0604020202020204" pitchFamily="34" charset="0"/>
              </a:rPr>
              <a:t>(</a:t>
            </a:r>
            <a:r>
              <a:rPr lang="en-US" sz="2200" dirty="0">
                <a:solidFill>
                  <a:srgbClr val="D8750D"/>
                </a:solidFill>
                <a:latin typeface="Arial" panose="020B0604020202020204" pitchFamily="34" charset="0"/>
              </a:rPr>
              <a:t>column_name1, column_name2…</a:t>
            </a:r>
            <a:r>
              <a:rPr lang="en-US" sz="2200" dirty="0">
                <a:solidFill>
                  <a:schemeClr val="accent4">
                    <a:lumMod val="60000"/>
                    <a:lumOff val="40000"/>
                  </a:schemeClr>
                </a:solidFill>
                <a:latin typeface="Arial" panose="020B0604020202020204" pitchFamily="34" charset="0"/>
              </a:rPr>
              <a:t>)</a:t>
            </a:r>
          </a:p>
          <a:p>
            <a:pPr marL="742950" lvl="1" indent="-285750" fontAlgn="base">
              <a:spcBef>
                <a:spcPct val="20000"/>
              </a:spcBef>
              <a:spcAft>
                <a:spcPct val="0"/>
              </a:spcAft>
              <a:buFont typeface="Arial" charset="0"/>
              <a:buChar char="–"/>
            </a:pPr>
            <a:endParaRPr lang="en-US" sz="2000" dirty="0">
              <a:solidFill>
                <a:schemeClr val="bg2"/>
              </a:solidFill>
              <a:latin typeface="Arial" panose="020B0604020202020204" pitchFamily="34" charset="0"/>
              <a:cs typeface="Arial" panose="020B0604020202020204" pitchFamily="34" charset="0"/>
            </a:endParaRPr>
          </a:p>
        </p:txBody>
      </p:sp>
      <p:sp>
        <p:nvSpPr>
          <p:cNvPr id="11" name="Slide Number Placeholder 25"/>
          <p:cNvSpPr txBox="1">
            <a:spLocks/>
          </p:cNvSpPr>
          <p:nvPr/>
        </p:nvSpPr>
        <p:spPr>
          <a:xfrm>
            <a:off x="10363200" y="6570442"/>
            <a:ext cx="457200" cy="277813"/>
          </a:xfrm>
          <a:prstGeom prst="rect">
            <a:avLst/>
          </a:prstGeom>
        </p:spPr>
        <p:txBody>
          <a:bodyPr/>
          <a:lstStyle/>
          <a:p>
            <a:pPr>
              <a:defRPr/>
            </a:pPr>
            <a:fld id="{8FE0B590-8C00-4610-BFCF-F4111B763C9E}" type="slidenum">
              <a:rPr lang="en-US" sz="1400">
                <a:solidFill>
                  <a:schemeClr val="bg1"/>
                </a:solidFill>
              </a:rPr>
              <a:pPr>
                <a:defRPr/>
              </a:pPr>
              <a:t>10</a:t>
            </a:fld>
            <a:endParaRPr lang="en-US" sz="1400" dirty="0">
              <a:solidFill>
                <a:schemeClr val="bg1"/>
              </a:solidFill>
            </a:endParaRPr>
          </a:p>
        </p:txBody>
      </p:sp>
    </p:spTree>
    <p:extLst>
      <p:ext uri="{BB962C8B-B14F-4D97-AF65-F5344CB8AC3E}">
        <p14:creationId xmlns:p14="http://schemas.microsoft.com/office/powerpoint/2010/main" val="38366587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500"/>
                                        <p:tgtEl>
                                          <p:spTgt spid="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fade">
                                      <p:cBhvr>
                                        <p:cTn id="27" dur="500"/>
                                        <p:tgtEl>
                                          <p:spTgt spid="8">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8">
                                            <p:txEl>
                                              <p:pRg st="6" end="6"/>
                                            </p:txEl>
                                          </p:spTgt>
                                        </p:tgtEl>
                                        <p:attrNameLst>
                                          <p:attrName>style.visibility</p:attrName>
                                        </p:attrNameLst>
                                      </p:cBhvr>
                                      <p:to>
                                        <p:strVal val="visible"/>
                                      </p:to>
                                    </p:set>
                                    <p:animEffect transition="in" filter="fade">
                                      <p:cBhvr>
                                        <p:cTn id="30"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143813"/>
            <a:ext cx="8389665" cy="607259"/>
          </a:xfrm>
          <a:noFill/>
          <a:ln>
            <a:noFill/>
          </a:ln>
        </p:spPr>
        <p:txBody>
          <a:bodyPr anchor="ctr">
            <a:normAutofit/>
          </a:bodyPr>
          <a:lstStyle/>
          <a:p>
            <a:r>
              <a:rPr lang="en-US" sz="2800" b="0" dirty="0">
                <a:solidFill>
                  <a:schemeClr val="tx1"/>
                </a:solidFill>
              </a:rPr>
              <a:t>PRIMARY KEY Constraints</a:t>
            </a:r>
            <a:endParaRPr lang="en-US" sz="2800" b="0" dirty="0">
              <a:solidFill>
                <a:schemeClr val="tx1"/>
              </a:solidFill>
            </a:endParaRPr>
          </a:p>
        </p:txBody>
      </p:sp>
      <p:sp>
        <p:nvSpPr>
          <p:cNvPr id="4" name="Text Placeholder 3"/>
          <p:cNvSpPr>
            <a:spLocks noGrp="1"/>
          </p:cNvSpPr>
          <p:nvPr>
            <p:ph type="body" sz="quarter" idx="13"/>
          </p:nvPr>
        </p:nvSpPr>
        <p:spPr>
          <a:xfrm>
            <a:off x="1828800" y="1066800"/>
            <a:ext cx="8382000" cy="4622800"/>
          </a:xfrm>
        </p:spPr>
        <p:txBody>
          <a:bodyPr>
            <a:normAutofit/>
          </a:bodyPr>
          <a:lstStyle/>
          <a:p>
            <a:pPr indent="-365760">
              <a:spcBef>
                <a:spcPts val="0"/>
              </a:spcBef>
            </a:pPr>
            <a:r>
              <a:rPr lang="en-US" sz="2000" dirty="0">
                <a:solidFill>
                  <a:schemeClr val="tx1"/>
                </a:solidFill>
                <a:latin typeface="Arial" panose="020B0604020202020204" pitchFamily="34" charset="0"/>
                <a:cs typeface="Arial" panose="020B0604020202020204" pitchFamily="34" charset="0"/>
              </a:rPr>
              <a:t>Example:</a:t>
            </a:r>
            <a:endParaRPr lang="en-US" sz="2000" dirty="0">
              <a:solidFill>
                <a:schemeClr val="tx1"/>
              </a:solidFill>
              <a:latin typeface="Arial" panose="020B0604020202020204" pitchFamily="34" charset="0"/>
              <a:cs typeface="Arial" panose="020B0604020202020204" pitchFamily="34" charset="0"/>
            </a:endParaRPr>
          </a:p>
          <a:p>
            <a:pPr indent="-365760">
              <a:spcBef>
                <a:spcPts val="0"/>
              </a:spcBef>
            </a:pPr>
            <a:endParaRPr lang="en-US" sz="2000" dirty="0">
              <a:solidFill>
                <a:schemeClr val="tx1"/>
              </a:solidFill>
              <a:latin typeface="Arial" panose="020B0604020202020204" pitchFamily="34" charset="0"/>
              <a:cs typeface="Arial" panose="020B0604020202020204" pitchFamily="34" charset="0"/>
            </a:endParaRPr>
          </a:p>
          <a:p>
            <a:pPr marL="685800" lvl="1" indent="-334963">
              <a:spcBef>
                <a:spcPts val="0"/>
              </a:spcBef>
              <a:buClr>
                <a:schemeClr val="bg1"/>
              </a:buClr>
            </a:pPr>
            <a:r>
              <a:rPr lang="en-US" sz="2000" dirty="0">
                <a:solidFill>
                  <a:schemeClr val="tx1"/>
                </a:solidFill>
                <a:latin typeface="Arial" panose="020B0604020202020204" pitchFamily="34" charset="0"/>
                <a:cs typeface="Arial" panose="020B0604020202020204" pitchFamily="34" charset="0"/>
              </a:rPr>
              <a:t>Column level:</a:t>
            </a:r>
          </a:p>
          <a:p>
            <a:pPr marL="685800" lvl="1" indent="-334963">
              <a:spcBef>
                <a:spcPts val="0"/>
              </a:spcBef>
            </a:pPr>
            <a:endParaRPr lang="en-US" sz="2000" dirty="0">
              <a:latin typeface="Arial" panose="020B0604020202020204" pitchFamily="34" charset="0"/>
              <a:cs typeface="Arial" panose="020B0604020202020204" pitchFamily="34" charset="0"/>
            </a:endParaRPr>
          </a:p>
          <a:p>
            <a:pPr marL="1311275" lvl="3" indent="-60325">
              <a:spcBef>
                <a:spcPts val="0"/>
              </a:spcBef>
              <a:buNone/>
            </a:pPr>
            <a:r>
              <a:rPr lang="en-US" sz="2400" dirty="0">
                <a:solidFill>
                  <a:schemeClr val="accent4">
                    <a:lumMod val="60000"/>
                    <a:lumOff val="40000"/>
                  </a:schemeClr>
                </a:solidFill>
                <a:latin typeface="Arial" panose="020B0604020202020204" pitchFamily="34" charset="0"/>
              </a:rPr>
              <a:t>CREATE TABLE </a:t>
            </a:r>
            <a:r>
              <a:rPr lang="en-US" sz="2200" dirty="0">
                <a:solidFill>
                  <a:srgbClr val="D8750D"/>
                </a:solidFill>
                <a:latin typeface="Arial" panose="020B0604020202020204" pitchFamily="34" charset="0"/>
              </a:rPr>
              <a:t>Products</a:t>
            </a:r>
          </a:p>
          <a:p>
            <a:pPr marL="1311275" lvl="3" indent="-60325">
              <a:spcBef>
                <a:spcPts val="0"/>
              </a:spcBef>
              <a:buNone/>
            </a:pPr>
            <a:r>
              <a:rPr lang="en-US" sz="2000" dirty="0">
                <a:latin typeface="Arial" panose="020B0604020202020204" pitchFamily="34" charset="0"/>
                <a:ea typeface="Calibri"/>
                <a:cs typeface="Arial" panose="020B0604020202020204" pitchFamily="34" charset="0"/>
              </a:rPr>
              <a:t> </a:t>
            </a:r>
            <a:r>
              <a:rPr lang="en-US" sz="2400" dirty="0">
                <a:solidFill>
                  <a:schemeClr val="accent4">
                    <a:lumMod val="60000"/>
                    <a:lumOff val="40000"/>
                  </a:schemeClr>
                </a:solidFill>
                <a:latin typeface="Arial" panose="020B0604020202020204" pitchFamily="34" charset="0"/>
              </a:rPr>
              <a:t>(</a:t>
            </a:r>
          </a:p>
          <a:p>
            <a:pPr marL="1311275" lvl="3" indent="-60325">
              <a:spcBef>
                <a:spcPts val="0"/>
              </a:spcBef>
              <a:buNone/>
            </a:pPr>
            <a:r>
              <a:rPr lang="en-US" sz="2000" dirty="0">
                <a:latin typeface="Arial" panose="020B0604020202020204" pitchFamily="34" charset="0"/>
                <a:ea typeface="Calibri"/>
                <a:cs typeface="Arial" panose="020B0604020202020204" pitchFamily="34" charset="0"/>
              </a:rPr>
              <a:t>  </a:t>
            </a:r>
            <a:r>
              <a:rPr lang="en-US" sz="2200" dirty="0" err="1">
                <a:solidFill>
                  <a:srgbClr val="D8750D"/>
                </a:solidFill>
                <a:latin typeface="Arial" panose="020B0604020202020204" pitchFamily="34" charset="0"/>
              </a:rPr>
              <a:t>productCode</a:t>
            </a:r>
            <a:r>
              <a:rPr lang="en-US" sz="2000" dirty="0">
                <a:latin typeface="Arial" panose="020B0604020202020204" pitchFamily="34" charset="0"/>
                <a:ea typeface="Calibri"/>
                <a:cs typeface="Arial" panose="020B0604020202020204" pitchFamily="34" charset="0"/>
              </a:rPr>
              <a:t> </a:t>
            </a:r>
            <a:r>
              <a:rPr lang="en-US" sz="2400" dirty="0">
                <a:solidFill>
                  <a:schemeClr val="accent4">
                    <a:lumMod val="60000"/>
                    <a:lumOff val="40000"/>
                  </a:schemeClr>
                </a:solidFill>
                <a:latin typeface="Arial" panose="020B0604020202020204" pitchFamily="34" charset="0"/>
              </a:rPr>
              <a:t>VARCHAR(15) PRIMARY KEY,</a:t>
            </a:r>
          </a:p>
          <a:p>
            <a:pPr marL="1311275" lvl="3" indent="-60325">
              <a:spcBef>
                <a:spcPts val="0"/>
              </a:spcBef>
              <a:buNone/>
            </a:pPr>
            <a:r>
              <a:rPr lang="en-US" sz="2000" dirty="0">
                <a:latin typeface="Arial" panose="020B0604020202020204" pitchFamily="34" charset="0"/>
                <a:ea typeface="Calibri"/>
                <a:cs typeface="Arial" panose="020B0604020202020204" pitchFamily="34" charset="0"/>
              </a:rPr>
              <a:t>  </a:t>
            </a:r>
            <a:r>
              <a:rPr lang="en-US" sz="2200" dirty="0" err="1">
                <a:solidFill>
                  <a:srgbClr val="D8750D"/>
                </a:solidFill>
                <a:latin typeface="Arial" panose="020B0604020202020204" pitchFamily="34" charset="0"/>
              </a:rPr>
              <a:t>productName</a:t>
            </a:r>
            <a:r>
              <a:rPr lang="en-US" sz="2000" dirty="0">
                <a:latin typeface="Arial" panose="020B0604020202020204" pitchFamily="34" charset="0"/>
                <a:ea typeface="Calibri"/>
                <a:cs typeface="Arial" panose="020B0604020202020204" pitchFamily="34" charset="0"/>
              </a:rPr>
              <a:t> </a:t>
            </a:r>
            <a:r>
              <a:rPr lang="en-US" sz="2400" dirty="0">
                <a:solidFill>
                  <a:schemeClr val="accent4">
                    <a:lumMod val="60000"/>
                    <a:lumOff val="40000"/>
                  </a:schemeClr>
                </a:solidFill>
                <a:latin typeface="Arial" panose="020B0604020202020204" pitchFamily="34" charset="0"/>
              </a:rPr>
              <a:t>VARCHAR(70) ,</a:t>
            </a:r>
          </a:p>
          <a:p>
            <a:pPr marL="1311275" lvl="3" indent="-60325">
              <a:spcBef>
                <a:spcPts val="0"/>
              </a:spcBef>
              <a:buNone/>
            </a:pPr>
            <a:r>
              <a:rPr lang="en-US" sz="2200" dirty="0">
                <a:solidFill>
                  <a:srgbClr val="D8750D"/>
                </a:solidFill>
                <a:latin typeface="Arial" panose="020B0604020202020204" pitchFamily="34" charset="0"/>
              </a:rPr>
              <a:t>  </a:t>
            </a:r>
            <a:r>
              <a:rPr lang="en-US" sz="2200" dirty="0" err="1">
                <a:solidFill>
                  <a:srgbClr val="D8750D"/>
                </a:solidFill>
                <a:latin typeface="Arial" panose="020B0604020202020204" pitchFamily="34" charset="0"/>
              </a:rPr>
              <a:t>productVendor</a:t>
            </a:r>
            <a:r>
              <a:rPr lang="en-US" sz="2400" dirty="0">
                <a:solidFill>
                  <a:schemeClr val="accent4">
                    <a:lumMod val="60000"/>
                    <a:lumOff val="40000"/>
                  </a:schemeClr>
                </a:solidFill>
                <a:latin typeface="Arial" panose="020B0604020202020204" pitchFamily="34" charset="0"/>
              </a:rPr>
              <a:t> </a:t>
            </a:r>
            <a:r>
              <a:rPr lang="en-US" sz="2400" dirty="0">
                <a:solidFill>
                  <a:schemeClr val="accent4">
                    <a:lumMod val="60000"/>
                    <a:lumOff val="40000"/>
                  </a:schemeClr>
                </a:solidFill>
                <a:latin typeface="Arial" panose="020B0604020202020204" pitchFamily="34" charset="0"/>
              </a:rPr>
              <a:t>VARCHAR(50) ,</a:t>
            </a:r>
          </a:p>
          <a:p>
            <a:pPr marL="1311275" lvl="3" indent="-60325">
              <a:spcBef>
                <a:spcPts val="0"/>
              </a:spcBef>
              <a:buNone/>
            </a:pPr>
            <a:r>
              <a:rPr lang="en-US" sz="2000" dirty="0">
                <a:latin typeface="Arial" panose="020B0604020202020204" pitchFamily="34" charset="0"/>
                <a:ea typeface="Calibri"/>
                <a:cs typeface="Arial" panose="020B0604020202020204" pitchFamily="34" charset="0"/>
              </a:rPr>
              <a:t>  </a:t>
            </a:r>
            <a:r>
              <a:rPr lang="en-US" sz="2200" dirty="0" err="1">
                <a:solidFill>
                  <a:srgbClr val="D8750D"/>
                </a:solidFill>
                <a:latin typeface="Arial" panose="020B0604020202020204" pitchFamily="34" charset="0"/>
              </a:rPr>
              <a:t>productDescription</a:t>
            </a:r>
            <a:r>
              <a:rPr lang="en-US" sz="2000" dirty="0">
                <a:latin typeface="Arial" panose="020B0604020202020204" pitchFamily="34" charset="0"/>
                <a:ea typeface="Calibri"/>
                <a:cs typeface="Arial" panose="020B0604020202020204" pitchFamily="34" charset="0"/>
              </a:rPr>
              <a:t> </a:t>
            </a:r>
            <a:r>
              <a:rPr lang="en-US" sz="2400" dirty="0">
                <a:solidFill>
                  <a:schemeClr val="accent4">
                    <a:lumMod val="60000"/>
                    <a:lumOff val="40000"/>
                  </a:schemeClr>
                </a:solidFill>
                <a:latin typeface="Arial" panose="020B0604020202020204" pitchFamily="34" charset="0"/>
              </a:rPr>
              <a:t>TEXT ,</a:t>
            </a:r>
          </a:p>
          <a:p>
            <a:pPr marL="1311275" lvl="3" indent="-60325">
              <a:spcBef>
                <a:spcPts val="0"/>
              </a:spcBef>
              <a:buNone/>
            </a:pPr>
            <a:r>
              <a:rPr lang="en-US" sz="2400" dirty="0">
                <a:solidFill>
                  <a:schemeClr val="accent4">
                    <a:lumMod val="60000"/>
                    <a:lumOff val="40000"/>
                  </a:schemeClr>
                </a:solidFill>
                <a:latin typeface="Arial" panose="020B0604020202020204" pitchFamily="34" charset="0"/>
              </a:rPr>
              <a:t>);</a:t>
            </a:r>
            <a:endParaRPr lang="en-IN" sz="2400" dirty="0">
              <a:solidFill>
                <a:schemeClr val="accent4">
                  <a:lumMod val="60000"/>
                  <a:lumOff val="40000"/>
                </a:schemeClr>
              </a:solidFill>
              <a:latin typeface="Arial" panose="020B0604020202020204" pitchFamily="34" charset="0"/>
            </a:endParaRPr>
          </a:p>
          <a:p>
            <a:endParaRPr lang="en-US" dirty="0"/>
          </a:p>
        </p:txBody>
      </p:sp>
      <p:sp>
        <p:nvSpPr>
          <p:cNvPr id="6" name="Slide Number Placeholder 25"/>
          <p:cNvSpPr txBox="1">
            <a:spLocks/>
          </p:cNvSpPr>
          <p:nvPr/>
        </p:nvSpPr>
        <p:spPr>
          <a:xfrm>
            <a:off x="10210800" y="6534151"/>
            <a:ext cx="457200" cy="277813"/>
          </a:xfrm>
          <a:prstGeom prst="rect">
            <a:avLst/>
          </a:prstGeom>
        </p:spPr>
        <p:txBody>
          <a:bodyPr/>
          <a:lstStyle/>
          <a:p>
            <a:pPr>
              <a:defRPr/>
            </a:pPr>
            <a:fld id="{8FE0B590-8C00-4610-BFCF-F4111B763C9E}" type="slidenum">
              <a:rPr lang="en-US" sz="1400">
                <a:solidFill>
                  <a:schemeClr val="bg1"/>
                </a:solidFill>
              </a:rPr>
              <a:pPr>
                <a:defRPr/>
              </a:pPr>
              <a:t>11</a:t>
            </a:fld>
            <a:endParaRPr lang="en-US" sz="1400" dirty="0">
              <a:solidFill>
                <a:schemeClr val="bg1"/>
              </a:solidFill>
            </a:endParaRPr>
          </a:p>
        </p:txBody>
      </p:sp>
    </p:spTree>
    <p:extLst>
      <p:ext uri="{BB962C8B-B14F-4D97-AF65-F5344CB8AC3E}">
        <p14:creationId xmlns:p14="http://schemas.microsoft.com/office/powerpoint/2010/main" val="997542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500"/>
                                        <p:tgtEl>
                                          <p:spTgt spid="4">
                                            <p:txEl>
                                              <p:pRg st="6" end="6"/>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fade">
                                      <p:cBhvr>
                                        <p:cTn id="22" dur="500"/>
                                        <p:tgtEl>
                                          <p:spTgt spid="4">
                                            <p:txEl>
                                              <p:pRg st="7" end="7"/>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animEffect transition="in" filter="fade">
                                      <p:cBhvr>
                                        <p:cTn id="25" dur="500"/>
                                        <p:tgtEl>
                                          <p:spTgt spid="4">
                                            <p:txEl>
                                              <p:pRg st="8" end="8"/>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9" end="9"/>
                                            </p:txEl>
                                          </p:spTgt>
                                        </p:tgtEl>
                                        <p:attrNameLst>
                                          <p:attrName>style.visibility</p:attrName>
                                        </p:attrNameLst>
                                      </p:cBhvr>
                                      <p:to>
                                        <p:strVal val="visible"/>
                                      </p:to>
                                    </p:set>
                                    <p:animEffect transition="in" filter="fade">
                                      <p:cBhvr>
                                        <p:cTn id="28" dur="500"/>
                                        <p:tgtEl>
                                          <p:spTgt spid="4">
                                            <p:txEl>
                                              <p:pRg st="9" end="9"/>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animEffect transition="in" filter="fade">
                                      <p:cBhvr>
                                        <p:cTn id="31"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280571"/>
            <a:ext cx="8389665" cy="607259"/>
          </a:xfrm>
          <a:noFill/>
          <a:ln>
            <a:noFill/>
          </a:ln>
        </p:spPr>
        <p:txBody>
          <a:bodyPr anchor="ctr">
            <a:normAutofit/>
          </a:bodyPr>
          <a:lstStyle/>
          <a:p>
            <a:r>
              <a:rPr lang="en-US" sz="2800" dirty="0">
                <a:solidFill>
                  <a:schemeClr val="tx1"/>
                </a:solidFill>
              </a:rPr>
              <a:t>PRIMARY KEY Constraints</a:t>
            </a:r>
            <a:endParaRPr lang="en-US" sz="2800" dirty="0">
              <a:solidFill>
                <a:schemeClr val="tx1"/>
              </a:solidFill>
            </a:endParaRPr>
          </a:p>
        </p:txBody>
      </p:sp>
      <p:sp>
        <p:nvSpPr>
          <p:cNvPr id="4" name="Text Placeholder 3"/>
          <p:cNvSpPr>
            <a:spLocks noGrp="1"/>
          </p:cNvSpPr>
          <p:nvPr>
            <p:ph type="body" sz="quarter" idx="13"/>
          </p:nvPr>
        </p:nvSpPr>
        <p:spPr>
          <a:xfrm>
            <a:off x="1676400" y="1219200"/>
            <a:ext cx="9144000" cy="4622800"/>
          </a:xfrm>
        </p:spPr>
        <p:txBody>
          <a:bodyPr>
            <a:noAutofit/>
          </a:bodyPr>
          <a:lstStyle/>
          <a:p>
            <a:pPr>
              <a:spcBef>
                <a:spcPts val="0"/>
              </a:spcBef>
            </a:pPr>
            <a:r>
              <a:rPr lang="en-US" sz="2000" dirty="0">
                <a:solidFill>
                  <a:schemeClr val="tx1"/>
                </a:solidFill>
                <a:latin typeface="Arial" panose="020B0604020202020204" pitchFamily="34" charset="0"/>
                <a:cs typeface="Arial" panose="020B0604020202020204" pitchFamily="34" charset="0"/>
              </a:rPr>
              <a:t>Example</a:t>
            </a:r>
            <a:endParaRPr lang="en-US" sz="2000" dirty="0">
              <a:solidFill>
                <a:schemeClr val="tx1"/>
              </a:solidFill>
              <a:latin typeface="Arial" panose="020B0604020202020204" pitchFamily="34" charset="0"/>
              <a:cs typeface="Arial" panose="020B0604020202020204" pitchFamily="34" charset="0"/>
            </a:endParaRPr>
          </a:p>
          <a:p>
            <a:pPr marL="688975" lvl="1" indent="-400050">
              <a:spcBef>
                <a:spcPts val="0"/>
              </a:spcBef>
              <a:buClr>
                <a:schemeClr val="bg1"/>
              </a:buClr>
            </a:pPr>
            <a:endParaRPr lang="en-US" sz="2000" dirty="0">
              <a:solidFill>
                <a:schemeClr val="tx1"/>
              </a:solidFill>
              <a:latin typeface="Arial" panose="020B0604020202020204" pitchFamily="34" charset="0"/>
              <a:cs typeface="Arial" panose="020B0604020202020204" pitchFamily="34" charset="0"/>
            </a:endParaRPr>
          </a:p>
          <a:p>
            <a:pPr marL="688975" lvl="1" indent="-400050">
              <a:spcBef>
                <a:spcPts val="0"/>
              </a:spcBef>
              <a:buClr>
                <a:schemeClr val="bg1"/>
              </a:buClr>
            </a:pPr>
            <a:r>
              <a:rPr lang="en-US" sz="2000" dirty="0">
                <a:solidFill>
                  <a:schemeClr val="tx1"/>
                </a:solidFill>
                <a:latin typeface="Arial" panose="020B0604020202020204" pitchFamily="34" charset="0"/>
                <a:cs typeface="Arial" panose="020B0604020202020204" pitchFamily="34" charset="0"/>
              </a:rPr>
              <a:t>Table </a:t>
            </a:r>
            <a:r>
              <a:rPr lang="en-US" sz="2000" dirty="0">
                <a:solidFill>
                  <a:schemeClr val="tx1"/>
                </a:solidFill>
                <a:latin typeface="Arial" panose="020B0604020202020204" pitchFamily="34" charset="0"/>
                <a:cs typeface="Arial" panose="020B0604020202020204" pitchFamily="34" charset="0"/>
              </a:rPr>
              <a:t>level:</a:t>
            </a:r>
          </a:p>
          <a:p>
            <a:pPr marL="1257300" lvl="3" indent="0">
              <a:spcBef>
                <a:spcPts val="0"/>
              </a:spcBef>
              <a:buNone/>
            </a:pPr>
            <a:endParaRPr lang="en-US" sz="2000" dirty="0">
              <a:latin typeface="Arial" panose="020B0604020202020204" pitchFamily="34" charset="0"/>
              <a:cs typeface="Arial" panose="020B0604020202020204" pitchFamily="34" charset="0"/>
            </a:endParaRPr>
          </a:p>
          <a:p>
            <a:pPr marL="1257300" lvl="3" indent="0">
              <a:spcBef>
                <a:spcPts val="0"/>
              </a:spcBef>
              <a:buNone/>
            </a:pPr>
            <a:r>
              <a:rPr lang="en-US" sz="2400" dirty="0">
                <a:solidFill>
                  <a:schemeClr val="accent4">
                    <a:lumMod val="60000"/>
                    <a:lumOff val="40000"/>
                  </a:schemeClr>
                </a:solidFill>
                <a:latin typeface="Arial" panose="020B0604020202020204" pitchFamily="34" charset="0"/>
              </a:rPr>
              <a:t>CREATE TABLE </a:t>
            </a:r>
            <a:r>
              <a:rPr lang="en-US" sz="2200" dirty="0">
                <a:solidFill>
                  <a:srgbClr val="D8750D"/>
                </a:solidFill>
                <a:latin typeface="Arial" panose="020B0604020202020204" pitchFamily="34" charset="0"/>
              </a:rPr>
              <a:t>Products</a:t>
            </a:r>
          </a:p>
          <a:p>
            <a:pPr marL="1257300" lvl="3" indent="0">
              <a:spcBef>
                <a:spcPts val="0"/>
              </a:spcBef>
              <a:buNone/>
            </a:pPr>
            <a:r>
              <a:rPr lang="en-US" sz="2000" dirty="0">
                <a:latin typeface="Arial" panose="020B0604020202020204" pitchFamily="34" charset="0"/>
                <a:ea typeface="Calibri"/>
                <a:cs typeface="Arial" panose="020B0604020202020204" pitchFamily="34" charset="0"/>
              </a:rPr>
              <a:t> </a:t>
            </a:r>
            <a:r>
              <a:rPr lang="en-US" sz="2400" dirty="0">
                <a:solidFill>
                  <a:schemeClr val="accent4">
                    <a:lumMod val="60000"/>
                    <a:lumOff val="40000"/>
                  </a:schemeClr>
                </a:solidFill>
                <a:latin typeface="Arial" panose="020B0604020202020204" pitchFamily="34" charset="0"/>
              </a:rPr>
              <a:t>(</a:t>
            </a:r>
          </a:p>
          <a:p>
            <a:pPr marL="1257300" lvl="3" indent="0">
              <a:spcBef>
                <a:spcPts val="0"/>
              </a:spcBef>
              <a:buNone/>
            </a:pPr>
            <a:r>
              <a:rPr lang="en-US" sz="2000" dirty="0">
                <a:latin typeface="Arial" panose="020B0604020202020204" pitchFamily="34" charset="0"/>
                <a:ea typeface="Calibri"/>
                <a:cs typeface="Arial" panose="020B0604020202020204" pitchFamily="34" charset="0"/>
              </a:rPr>
              <a:t>  </a:t>
            </a:r>
            <a:r>
              <a:rPr lang="en-US" sz="2200" dirty="0" err="1">
                <a:solidFill>
                  <a:srgbClr val="D8750D"/>
                </a:solidFill>
                <a:latin typeface="Arial" panose="020B0604020202020204" pitchFamily="34" charset="0"/>
              </a:rPr>
              <a:t>productCode</a:t>
            </a:r>
            <a:r>
              <a:rPr lang="en-US" sz="2000" dirty="0">
                <a:latin typeface="Arial" panose="020B0604020202020204" pitchFamily="34" charset="0"/>
                <a:ea typeface="Calibri"/>
                <a:cs typeface="Arial" panose="020B0604020202020204" pitchFamily="34" charset="0"/>
              </a:rPr>
              <a:t> </a:t>
            </a:r>
            <a:r>
              <a:rPr lang="en-US" sz="2400" dirty="0">
                <a:solidFill>
                  <a:schemeClr val="accent4">
                    <a:lumMod val="60000"/>
                    <a:lumOff val="40000"/>
                  </a:schemeClr>
                </a:solidFill>
                <a:latin typeface="Arial" panose="020B0604020202020204" pitchFamily="34" charset="0"/>
              </a:rPr>
              <a:t>VARCHAR(15),</a:t>
            </a:r>
          </a:p>
          <a:p>
            <a:pPr marL="1257300" lvl="3" indent="0">
              <a:spcBef>
                <a:spcPts val="0"/>
              </a:spcBef>
              <a:buNone/>
            </a:pPr>
            <a:r>
              <a:rPr lang="en-US" sz="2000" dirty="0">
                <a:latin typeface="Arial" panose="020B0604020202020204" pitchFamily="34" charset="0"/>
                <a:ea typeface="Calibri"/>
                <a:cs typeface="Arial" panose="020B0604020202020204" pitchFamily="34" charset="0"/>
              </a:rPr>
              <a:t>  </a:t>
            </a:r>
            <a:r>
              <a:rPr lang="en-US" sz="2200" dirty="0" err="1">
                <a:solidFill>
                  <a:srgbClr val="D8750D"/>
                </a:solidFill>
                <a:latin typeface="Arial" panose="020B0604020202020204" pitchFamily="34" charset="0"/>
              </a:rPr>
              <a:t>productName</a:t>
            </a:r>
            <a:r>
              <a:rPr lang="en-US" sz="2000" dirty="0">
                <a:latin typeface="Arial" panose="020B0604020202020204" pitchFamily="34" charset="0"/>
                <a:ea typeface="Calibri"/>
                <a:cs typeface="Arial" panose="020B0604020202020204" pitchFamily="34" charset="0"/>
              </a:rPr>
              <a:t> </a:t>
            </a:r>
            <a:r>
              <a:rPr lang="en-US" sz="2400" dirty="0">
                <a:solidFill>
                  <a:schemeClr val="accent4">
                    <a:lumMod val="60000"/>
                    <a:lumOff val="40000"/>
                  </a:schemeClr>
                </a:solidFill>
                <a:latin typeface="Arial" panose="020B0604020202020204" pitchFamily="34" charset="0"/>
              </a:rPr>
              <a:t>VARCHAR(70) ,</a:t>
            </a:r>
          </a:p>
          <a:p>
            <a:pPr marL="1257300" lvl="3" indent="0">
              <a:spcBef>
                <a:spcPts val="0"/>
              </a:spcBef>
              <a:buNone/>
            </a:pPr>
            <a:r>
              <a:rPr lang="en-US" sz="2000" b="1" dirty="0">
                <a:latin typeface="Arial" panose="020B0604020202020204" pitchFamily="34" charset="0"/>
                <a:cs typeface="Arial" panose="020B0604020202020204" pitchFamily="34" charset="0"/>
              </a:rPr>
              <a:t>  </a:t>
            </a:r>
            <a:r>
              <a:rPr lang="en-US" sz="2200" dirty="0" err="1">
                <a:solidFill>
                  <a:srgbClr val="D8750D"/>
                </a:solidFill>
                <a:latin typeface="Arial" panose="020B0604020202020204" pitchFamily="34" charset="0"/>
              </a:rPr>
              <a:t>productVendor</a:t>
            </a:r>
            <a:r>
              <a:rPr lang="en-US" sz="2000" dirty="0">
                <a:latin typeface="Arial" panose="020B0604020202020204" pitchFamily="34" charset="0"/>
                <a:ea typeface="Calibri"/>
                <a:cs typeface="Arial" panose="020B0604020202020204" pitchFamily="34" charset="0"/>
              </a:rPr>
              <a:t> </a:t>
            </a:r>
            <a:r>
              <a:rPr lang="en-US" sz="2400" dirty="0">
                <a:solidFill>
                  <a:schemeClr val="accent4">
                    <a:lumMod val="60000"/>
                    <a:lumOff val="40000"/>
                  </a:schemeClr>
                </a:solidFill>
                <a:latin typeface="Arial" panose="020B0604020202020204" pitchFamily="34" charset="0"/>
              </a:rPr>
              <a:t>VARCHAR(50) ,</a:t>
            </a:r>
          </a:p>
          <a:p>
            <a:pPr marL="1257300" lvl="3" indent="0">
              <a:spcBef>
                <a:spcPts val="0"/>
              </a:spcBef>
              <a:buNone/>
            </a:pPr>
            <a:r>
              <a:rPr lang="en-US" sz="2000" dirty="0">
                <a:latin typeface="Arial" panose="020B0604020202020204" pitchFamily="34" charset="0"/>
                <a:ea typeface="Calibri"/>
                <a:cs typeface="Arial" panose="020B0604020202020204" pitchFamily="34" charset="0"/>
              </a:rPr>
              <a:t>  </a:t>
            </a:r>
            <a:r>
              <a:rPr lang="en-US" sz="2200" dirty="0" err="1">
                <a:solidFill>
                  <a:srgbClr val="D8750D"/>
                </a:solidFill>
                <a:latin typeface="Arial" panose="020B0604020202020204" pitchFamily="34" charset="0"/>
              </a:rPr>
              <a:t>productDescription</a:t>
            </a:r>
            <a:r>
              <a:rPr lang="en-US" sz="2000" dirty="0">
                <a:latin typeface="Arial" panose="020B0604020202020204" pitchFamily="34" charset="0"/>
                <a:ea typeface="Calibri"/>
                <a:cs typeface="Arial" panose="020B0604020202020204" pitchFamily="34" charset="0"/>
              </a:rPr>
              <a:t> </a:t>
            </a:r>
            <a:r>
              <a:rPr lang="en-US" sz="2400" dirty="0">
                <a:solidFill>
                  <a:schemeClr val="accent4">
                    <a:lumMod val="60000"/>
                    <a:lumOff val="40000"/>
                  </a:schemeClr>
                </a:solidFill>
                <a:latin typeface="Arial" panose="020B0604020202020204" pitchFamily="34" charset="0"/>
              </a:rPr>
              <a:t>TEXT ,</a:t>
            </a:r>
          </a:p>
          <a:p>
            <a:pPr marL="1257300" lvl="3" indent="0">
              <a:spcBef>
                <a:spcPts val="0"/>
              </a:spcBef>
              <a:buNone/>
            </a:pPr>
            <a:r>
              <a:rPr lang="en-US" sz="2000" b="1" dirty="0">
                <a:latin typeface="Arial" panose="020B0604020202020204" pitchFamily="34" charset="0"/>
                <a:cs typeface="Arial" panose="020B0604020202020204" pitchFamily="34" charset="0"/>
              </a:rPr>
              <a:t> </a:t>
            </a:r>
            <a:r>
              <a:rPr lang="en-US" sz="2400" dirty="0">
                <a:solidFill>
                  <a:schemeClr val="accent4">
                    <a:lumMod val="60000"/>
                    <a:lumOff val="40000"/>
                  </a:schemeClr>
                </a:solidFill>
                <a:latin typeface="Arial" panose="020B0604020202020204" pitchFamily="34" charset="0"/>
              </a:rPr>
              <a:t>CONSTRAINT</a:t>
            </a:r>
            <a:r>
              <a:rPr lang="en-US" sz="2000" b="1" dirty="0">
                <a:latin typeface="Arial" panose="020B0604020202020204" pitchFamily="34" charset="0"/>
                <a:cs typeface="Arial" panose="020B0604020202020204" pitchFamily="34" charset="0"/>
              </a:rPr>
              <a:t> </a:t>
            </a:r>
            <a:r>
              <a:rPr lang="en-US" sz="2200" dirty="0" err="1">
                <a:solidFill>
                  <a:srgbClr val="D8750D"/>
                </a:solidFill>
                <a:latin typeface="Arial" panose="020B0604020202020204" pitchFamily="34" charset="0"/>
              </a:rPr>
              <a:t>productCode_pk</a:t>
            </a:r>
            <a:r>
              <a:rPr lang="en-US" sz="2000" dirty="0">
                <a:latin typeface="Arial" panose="020B0604020202020204" pitchFamily="34" charset="0"/>
                <a:cs typeface="Arial" panose="020B0604020202020204" pitchFamily="34" charset="0"/>
              </a:rPr>
              <a:t> </a:t>
            </a:r>
            <a:r>
              <a:rPr lang="en-US" sz="2400" dirty="0">
                <a:solidFill>
                  <a:schemeClr val="accent4">
                    <a:lumMod val="60000"/>
                    <a:lumOff val="40000"/>
                  </a:schemeClr>
                </a:solidFill>
                <a:latin typeface="Arial" panose="020B0604020202020204" pitchFamily="34" charset="0"/>
              </a:rPr>
              <a:t>PRIMARY </a:t>
            </a:r>
            <a:r>
              <a:rPr lang="en-US" sz="2000" b="1" dirty="0">
                <a:latin typeface="Arial" panose="020B0604020202020204" pitchFamily="34" charset="0"/>
                <a:cs typeface="Arial" panose="020B0604020202020204" pitchFamily="34" charset="0"/>
              </a:rPr>
              <a:t>      	</a:t>
            </a:r>
            <a:r>
              <a:rPr lang="en-US" sz="2400" dirty="0">
                <a:solidFill>
                  <a:schemeClr val="accent4">
                    <a:lumMod val="60000"/>
                    <a:lumOff val="40000"/>
                  </a:schemeClr>
                </a:solidFill>
                <a:latin typeface="Arial" panose="020B0604020202020204" pitchFamily="34" charset="0"/>
              </a:rPr>
              <a:t>KEY(</a:t>
            </a:r>
            <a:r>
              <a:rPr lang="en-US" sz="2200" dirty="0" err="1">
                <a:solidFill>
                  <a:srgbClr val="D8750D"/>
                </a:solidFill>
                <a:latin typeface="Arial" panose="020B0604020202020204" pitchFamily="34" charset="0"/>
              </a:rPr>
              <a:t>productCode</a:t>
            </a:r>
            <a:r>
              <a:rPr lang="en-US" sz="2400" dirty="0">
                <a:solidFill>
                  <a:schemeClr val="accent4">
                    <a:lumMod val="60000"/>
                    <a:lumOff val="40000"/>
                  </a:schemeClr>
                </a:solidFill>
                <a:latin typeface="Arial" panose="020B0604020202020204" pitchFamily="34" charset="0"/>
              </a:rPr>
              <a:t>)</a:t>
            </a:r>
          </a:p>
          <a:p>
            <a:pPr marL="1257300" lvl="3" indent="0">
              <a:spcBef>
                <a:spcPts val="0"/>
              </a:spcBef>
              <a:buNone/>
            </a:pPr>
            <a:r>
              <a:rPr lang="en-US" sz="2400" dirty="0">
                <a:solidFill>
                  <a:schemeClr val="accent4">
                    <a:lumMod val="60000"/>
                    <a:lumOff val="40000"/>
                  </a:schemeClr>
                </a:solidFill>
                <a:latin typeface="Arial" panose="020B0604020202020204" pitchFamily="34" charset="0"/>
              </a:rPr>
              <a:t>);</a:t>
            </a:r>
          </a:p>
          <a:p>
            <a:endParaRPr lang="en-US" sz="2000" dirty="0"/>
          </a:p>
        </p:txBody>
      </p:sp>
      <p:sp>
        <p:nvSpPr>
          <p:cNvPr id="6" name="Slide Number Placeholder 25"/>
          <p:cNvSpPr txBox="1">
            <a:spLocks/>
          </p:cNvSpPr>
          <p:nvPr/>
        </p:nvSpPr>
        <p:spPr>
          <a:xfrm>
            <a:off x="10247745" y="6477001"/>
            <a:ext cx="457200" cy="277813"/>
          </a:xfrm>
          <a:prstGeom prst="rect">
            <a:avLst/>
          </a:prstGeom>
        </p:spPr>
        <p:txBody>
          <a:bodyPr/>
          <a:lstStyle/>
          <a:p>
            <a:pPr>
              <a:defRPr/>
            </a:pPr>
            <a:fld id="{8FE0B590-8C00-4610-BFCF-F4111B763C9E}" type="slidenum">
              <a:rPr lang="en-US" sz="1400">
                <a:solidFill>
                  <a:schemeClr val="bg1"/>
                </a:solidFill>
              </a:rPr>
              <a:pPr>
                <a:defRPr/>
              </a:pPr>
              <a:t>12</a:t>
            </a:fld>
            <a:endParaRPr lang="en-US" sz="1400" dirty="0">
              <a:solidFill>
                <a:schemeClr val="bg1"/>
              </a:solidFill>
            </a:endParaRPr>
          </a:p>
        </p:txBody>
      </p:sp>
      <p:sp>
        <p:nvSpPr>
          <p:cNvPr id="3" name="Content Placeholder 2"/>
          <p:cNvSpPr>
            <a:spLocks noGrp="1"/>
          </p:cNvSpPr>
          <p:nvPr>
            <p:ph idx="4294967295"/>
          </p:nvPr>
        </p:nvSpPr>
        <p:spPr>
          <a:xfrm>
            <a:off x="0" y="1825625"/>
            <a:ext cx="10515600" cy="4351338"/>
          </a:xfrm>
        </p:spPr>
        <p:txBody>
          <a:bodyPr>
            <a:normAutofit/>
          </a:bodyPr>
          <a:lstStyle/>
          <a:p>
            <a:pPr marL="0" indent="0">
              <a:buNone/>
            </a:pPr>
            <a:endParaRPr lang="en-US" dirty="0" smtClean="0"/>
          </a:p>
          <a:p>
            <a:pPr marL="0" indent="0">
              <a:buNone/>
            </a:pPr>
            <a:endParaRPr lang="en-US" dirty="0" smtClean="0"/>
          </a:p>
          <a:p>
            <a:pPr marL="0" indent="0">
              <a:buNone/>
            </a:pPr>
            <a:endParaRPr lang="en-US" dirty="0" smtClean="0">
              <a:solidFill>
                <a:schemeClr val="tx1">
                  <a:lumMod val="85000"/>
                  <a:lumOff val="15000"/>
                </a:schemeClr>
              </a:solidFill>
            </a:endParaRPr>
          </a:p>
          <a:p>
            <a:pPr marL="0" indent="0">
              <a:buNone/>
            </a:pPr>
            <a:endParaRPr lang="en-IN" dirty="0"/>
          </a:p>
        </p:txBody>
      </p:sp>
    </p:spTree>
    <p:extLst>
      <p:ext uri="{BB962C8B-B14F-4D97-AF65-F5344CB8AC3E}">
        <p14:creationId xmlns:p14="http://schemas.microsoft.com/office/powerpoint/2010/main" val="1987566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fade">
                                      <p:cBhvr>
                                        <p:cTn id="42" dur="500"/>
                                        <p:tgtEl>
                                          <p:spTgt spid="4">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fade">
                                      <p:cBhvr>
                                        <p:cTn id="47" dur="500"/>
                                        <p:tgtEl>
                                          <p:spTgt spid="4">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11" end="11"/>
                                            </p:txEl>
                                          </p:spTgt>
                                        </p:tgtEl>
                                        <p:attrNameLst>
                                          <p:attrName>style.visibility</p:attrName>
                                        </p:attrNameLst>
                                      </p:cBhvr>
                                      <p:to>
                                        <p:strVal val="visible"/>
                                      </p:to>
                                    </p:set>
                                    <p:animEffect transition="in" filter="fade">
                                      <p:cBhvr>
                                        <p:cTn id="52"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2763" y="230535"/>
            <a:ext cx="8389665" cy="607259"/>
          </a:xfrm>
          <a:noFill/>
          <a:ln>
            <a:noFill/>
          </a:ln>
        </p:spPr>
        <p:txBody>
          <a:bodyPr anchor="ctr"/>
          <a:lstStyle/>
          <a:p>
            <a:r>
              <a:rPr lang="en-US" sz="1800" dirty="0">
                <a:solidFill>
                  <a:schemeClr val="tx1"/>
                </a:solidFill>
              </a:rPr>
              <a:t>Referential Integrity</a:t>
            </a:r>
          </a:p>
        </p:txBody>
      </p:sp>
      <p:sp>
        <p:nvSpPr>
          <p:cNvPr id="4" name="Text Placeholder 3"/>
          <p:cNvSpPr>
            <a:spLocks noGrp="1"/>
          </p:cNvSpPr>
          <p:nvPr>
            <p:ph type="body" sz="quarter" idx="13"/>
          </p:nvPr>
        </p:nvSpPr>
        <p:spPr>
          <a:xfrm>
            <a:off x="1765262" y="1137832"/>
            <a:ext cx="8382000" cy="3738969"/>
          </a:xfrm>
        </p:spPr>
        <p:txBody>
          <a:bodyPr>
            <a:normAutofit/>
          </a:bodyPr>
          <a:lstStyle/>
          <a:p>
            <a:pPr>
              <a:spcBef>
                <a:spcPts val="0"/>
              </a:spcBef>
              <a:spcAft>
                <a:spcPts val="1200"/>
              </a:spcAft>
            </a:pPr>
            <a:r>
              <a:rPr lang="en-US" sz="2000" dirty="0">
                <a:solidFill>
                  <a:schemeClr val="tx1"/>
                </a:solidFill>
              </a:rPr>
              <a:t>The Referential Integrity constraint is specified between two relations and is used to maintain the consistency among tuples in the two relations. </a:t>
            </a:r>
            <a:endParaRPr lang="en-US" sz="2000" dirty="0">
              <a:solidFill>
                <a:schemeClr val="tx1"/>
              </a:solidFill>
            </a:endParaRPr>
          </a:p>
          <a:p>
            <a:pPr>
              <a:spcBef>
                <a:spcPts val="0"/>
              </a:spcBef>
              <a:spcAft>
                <a:spcPts val="1200"/>
              </a:spcAft>
            </a:pPr>
            <a:endParaRPr lang="en-US" sz="2000" dirty="0">
              <a:solidFill>
                <a:schemeClr val="tx1"/>
              </a:solidFill>
            </a:endParaRPr>
          </a:p>
          <a:p>
            <a:pPr>
              <a:spcBef>
                <a:spcPts val="0"/>
              </a:spcBef>
              <a:spcAft>
                <a:spcPts val="1200"/>
              </a:spcAft>
            </a:pPr>
            <a:r>
              <a:rPr lang="en-US" sz="2000" dirty="0">
                <a:solidFill>
                  <a:schemeClr val="tx1"/>
                </a:solidFill>
              </a:rPr>
              <a:t>Referential Integrity States that </a:t>
            </a:r>
            <a:endParaRPr lang="en-US" sz="2000" dirty="0">
              <a:solidFill>
                <a:schemeClr val="tx1"/>
              </a:solidFill>
            </a:endParaRPr>
          </a:p>
          <a:p>
            <a:pPr>
              <a:spcBef>
                <a:spcPts val="0"/>
              </a:spcBef>
              <a:spcAft>
                <a:spcPts val="1200"/>
              </a:spcAft>
            </a:pPr>
            <a:r>
              <a:rPr lang="en-US" sz="2000" dirty="0">
                <a:solidFill>
                  <a:schemeClr val="tx1"/>
                </a:solidFill>
              </a:rPr>
              <a:t>When </a:t>
            </a:r>
            <a:r>
              <a:rPr lang="en-US" sz="2000" dirty="0">
                <a:solidFill>
                  <a:schemeClr val="tx1"/>
                </a:solidFill>
              </a:rPr>
              <a:t>one table has a FOREIGN KEY to another </a:t>
            </a:r>
            <a:r>
              <a:rPr lang="en-US" sz="2000" dirty="0">
                <a:solidFill>
                  <a:schemeClr val="tx1"/>
                </a:solidFill>
              </a:rPr>
              <a:t>table</a:t>
            </a:r>
          </a:p>
          <a:p>
            <a:pPr marL="342900" indent="-342900">
              <a:spcBef>
                <a:spcPts val="0"/>
              </a:spcBef>
              <a:spcAft>
                <a:spcPts val="1200"/>
              </a:spcAft>
              <a:buFont typeface="Arial" panose="020B0604020202020204" pitchFamily="34" charset="0"/>
              <a:buChar char="•"/>
            </a:pPr>
            <a:r>
              <a:rPr lang="en-US" sz="2000" dirty="0">
                <a:solidFill>
                  <a:schemeClr val="tx1"/>
                </a:solidFill>
              </a:rPr>
              <a:t>you cannot </a:t>
            </a:r>
            <a:r>
              <a:rPr lang="en-US" sz="2000" dirty="0">
                <a:solidFill>
                  <a:schemeClr val="tx1"/>
                </a:solidFill>
              </a:rPr>
              <a:t>add a record to the table that contains the FOREIGN </a:t>
            </a:r>
            <a:r>
              <a:rPr lang="en-US" sz="2000" dirty="0">
                <a:solidFill>
                  <a:schemeClr val="tx1"/>
                </a:solidFill>
              </a:rPr>
              <a:t>KEY, </a:t>
            </a:r>
            <a:r>
              <a:rPr lang="en-US" sz="2000" dirty="0">
                <a:solidFill>
                  <a:schemeClr val="tx1"/>
                </a:solidFill>
              </a:rPr>
              <a:t>u</a:t>
            </a:r>
            <a:r>
              <a:rPr lang="en-US" sz="2000" dirty="0">
                <a:solidFill>
                  <a:schemeClr val="tx1"/>
                </a:solidFill>
              </a:rPr>
              <a:t>nless </a:t>
            </a:r>
            <a:r>
              <a:rPr lang="en-US" sz="2000" dirty="0">
                <a:solidFill>
                  <a:schemeClr val="tx1"/>
                </a:solidFill>
              </a:rPr>
              <a:t>there is a corresponding record in the linked table.</a:t>
            </a:r>
          </a:p>
          <a:p>
            <a:pPr>
              <a:spcBef>
                <a:spcPts val="0"/>
              </a:spcBef>
              <a:spcAft>
                <a:spcPts val="1200"/>
              </a:spcAft>
            </a:pPr>
            <a:endParaRPr lang="en-US" sz="2000" dirty="0">
              <a:solidFill>
                <a:schemeClr val="tx1"/>
              </a:solidFill>
            </a:endParaRPr>
          </a:p>
          <a:p>
            <a:endParaRPr lang="en-US" sz="2000" dirty="0"/>
          </a:p>
        </p:txBody>
      </p:sp>
      <p:sp>
        <p:nvSpPr>
          <p:cNvPr id="6" name="Slide Number Placeholder 25"/>
          <p:cNvSpPr txBox="1">
            <a:spLocks/>
          </p:cNvSpPr>
          <p:nvPr/>
        </p:nvSpPr>
        <p:spPr>
          <a:xfrm>
            <a:off x="10287000" y="6477001"/>
            <a:ext cx="457200" cy="277813"/>
          </a:xfrm>
          <a:prstGeom prst="rect">
            <a:avLst/>
          </a:prstGeom>
        </p:spPr>
        <p:txBody>
          <a:bodyPr/>
          <a:lstStyle/>
          <a:p>
            <a:pPr>
              <a:defRPr/>
            </a:pPr>
            <a:fld id="{8FE0B590-8C00-4610-BFCF-F4111B763C9E}" type="slidenum">
              <a:rPr lang="en-US" sz="1400">
                <a:solidFill>
                  <a:schemeClr val="bg1"/>
                </a:solidFill>
              </a:rPr>
              <a:pPr>
                <a:defRPr/>
              </a:pPr>
              <a:t>13</a:t>
            </a:fld>
            <a:endParaRPr lang="en-US" sz="1400" dirty="0">
              <a:solidFill>
                <a:schemeClr val="bg1"/>
              </a:solidFill>
            </a:endParaRPr>
          </a:p>
        </p:txBody>
      </p:sp>
      <p:sp>
        <p:nvSpPr>
          <p:cNvPr id="3" name="Content Placeholder 2"/>
          <p:cNvSpPr>
            <a:spLocks noGrp="1"/>
          </p:cNvSpPr>
          <p:nvPr>
            <p:ph idx="4294967295"/>
          </p:nvPr>
        </p:nvSpPr>
        <p:spPr>
          <a:xfrm>
            <a:off x="0" y="1825625"/>
            <a:ext cx="10515600" cy="4351338"/>
          </a:xfrm>
        </p:spPr>
        <p:txBody>
          <a:bodyPr/>
          <a:lstStyle/>
          <a:p>
            <a:pPr>
              <a:spcBef>
                <a:spcPts val="0"/>
              </a:spcBef>
              <a:spcAft>
                <a:spcPts val="1200"/>
              </a:spcAft>
            </a:pPr>
            <a:endParaRPr lang="en-US" sz="2000" dirty="0"/>
          </a:p>
          <a:p>
            <a:pPr>
              <a:spcBef>
                <a:spcPts val="0"/>
              </a:spcBef>
              <a:spcAft>
                <a:spcPts val="1200"/>
              </a:spcAft>
            </a:pPr>
            <a:endParaRPr lang="en-IN" sz="2000" dirty="0"/>
          </a:p>
        </p:txBody>
      </p:sp>
    </p:spTree>
    <p:extLst>
      <p:ext uri="{BB962C8B-B14F-4D97-AF65-F5344CB8AC3E}">
        <p14:creationId xmlns:p14="http://schemas.microsoft.com/office/powerpoint/2010/main" val="2667202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subTnLst>
                                    <p:animClr clrSpc="rgb" dir="cw">
                                      <p:cBhvr override="childStyle">
                                        <p:cTn dur="1" fill="hold" display="0" masterRel="nextClick" afterEffect="1"/>
                                        <p:tgtEl>
                                          <p:spTgt spid="4">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subTnLst>
                                    <p:animClr clrSpc="rgb" dir="cw">
                                      <p:cBhvr override="childStyle">
                                        <p:cTn dur="1" fill="hold" display="0" masterRel="nextClick" afterEffect="1"/>
                                        <p:tgtEl>
                                          <p:spTgt spid="4">
                                            <p:txEl>
                                              <p:pRg st="3" end="3"/>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subTnLst>
                                    <p:animClr clrSpc="rgb" dir="cw">
                                      <p:cBhvr override="childStyle">
                                        <p:cTn dur="1" fill="hold" display="0" masterRel="nextClick" afterEffect="1"/>
                                        <p:tgtEl>
                                          <p:spTgt spid="4">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60683"/>
            <a:ext cx="8389665" cy="607259"/>
          </a:xfrm>
          <a:noFill/>
          <a:ln>
            <a:noFill/>
          </a:ln>
        </p:spPr>
        <p:txBody>
          <a:bodyPr anchor="ctr"/>
          <a:lstStyle/>
          <a:p>
            <a:r>
              <a:rPr lang="en-US" sz="1800" b="0" dirty="0">
                <a:solidFill>
                  <a:schemeClr val="tx1"/>
                </a:solidFill>
              </a:rPr>
              <a:t>FOREIGN KEY Constraint </a:t>
            </a:r>
          </a:p>
        </p:txBody>
      </p:sp>
      <p:sp>
        <p:nvSpPr>
          <p:cNvPr id="4" name="Text Placeholder 3"/>
          <p:cNvSpPr>
            <a:spLocks noGrp="1"/>
          </p:cNvSpPr>
          <p:nvPr>
            <p:ph type="body" sz="quarter" idx="13"/>
          </p:nvPr>
        </p:nvSpPr>
        <p:spPr>
          <a:xfrm>
            <a:off x="1828800" y="914400"/>
            <a:ext cx="8382000" cy="4622800"/>
          </a:xfrm>
        </p:spPr>
        <p:txBody>
          <a:bodyPr/>
          <a:lstStyle/>
          <a:p>
            <a:pPr marL="342900" indent="-342900">
              <a:buFont typeface="Arial" panose="020B0604020202020204" pitchFamily="34" charset="0"/>
              <a:buChar char="•"/>
            </a:pPr>
            <a:r>
              <a:rPr lang="en-US" altLang="en-US" sz="2000" dirty="0">
                <a:solidFill>
                  <a:schemeClr val="tx1"/>
                </a:solidFill>
              </a:rPr>
              <a:t>Designates </a:t>
            </a:r>
            <a:r>
              <a:rPr lang="en-US" altLang="en-US" sz="2000" dirty="0">
                <a:solidFill>
                  <a:schemeClr val="tx1"/>
                </a:solidFill>
              </a:rPr>
              <a:t>a  column as foreign key </a:t>
            </a:r>
          </a:p>
          <a:p>
            <a:pPr marL="342900" indent="-342900">
              <a:buFont typeface="Arial" panose="020B0604020202020204" pitchFamily="34" charset="0"/>
              <a:buChar char="•"/>
            </a:pPr>
            <a:endParaRPr lang="en-US" altLang="en-US" sz="2000" dirty="0">
              <a:solidFill>
                <a:schemeClr val="tx1"/>
              </a:solidFill>
            </a:endParaRPr>
          </a:p>
          <a:p>
            <a:pPr marL="342900" indent="-342900">
              <a:buFont typeface="Arial" panose="020B0604020202020204" pitchFamily="34" charset="0"/>
              <a:buChar char="•"/>
            </a:pPr>
            <a:r>
              <a:rPr lang="en-US" altLang="en-US" sz="2000" dirty="0">
                <a:solidFill>
                  <a:schemeClr val="tx1"/>
                </a:solidFill>
              </a:rPr>
              <a:t>Establishes </a:t>
            </a:r>
            <a:r>
              <a:rPr lang="en-US" altLang="en-US" sz="2000" dirty="0">
                <a:solidFill>
                  <a:schemeClr val="tx1"/>
                </a:solidFill>
              </a:rPr>
              <a:t>a relationship between a primary key in the same table or a different </a:t>
            </a:r>
            <a:r>
              <a:rPr lang="en-US" altLang="en-US" sz="2000" dirty="0">
                <a:solidFill>
                  <a:schemeClr val="tx1"/>
                </a:solidFill>
              </a:rPr>
              <a:t>table.</a:t>
            </a:r>
          </a:p>
          <a:p>
            <a:pPr marL="342900" indent="-342900">
              <a:buFont typeface="Arial" panose="020B0604020202020204" pitchFamily="34" charset="0"/>
              <a:buChar char="•"/>
            </a:pPr>
            <a:endParaRPr lang="en-US" sz="2000" dirty="0">
              <a:solidFill>
                <a:schemeClr val="tx1"/>
              </a:solidFill>
            </a:endParaRPr>
          </a:p>
          <a:p>
            <a:pPr marL="342900" indent="-342900">
              <a:buFont typeface="Arial" panose="020B0604020202020204" pitchFamily="34" charset="0"/>
              <a:buChar char="•"/>
            </a:pPr>
            <a:r>
              <a:rPr lang="en-US" sz="2000" dirty="0">
                <a:solidFill>
                  <a:schemeClr val="tx1"/>
                </a:solidFill>
              </a:rPr>
              <a:t>For </a:t>
            </a:r>
            <a:r>
              <a:rPr lang="en-US" sz="2000" dirty="0">
                <a:solidFill>
                  <a:schemeClr val="tx1"/>
                </a:solidFill>
              </a:rPr>
              <a:t>a column to be defined as a FOREIGN KEY, it should be defined as a PRIMARY KEY in the table to which it refers. </a:t>
            </a:r>
            <a:endParaRPr lang="en-US" sz="2000" dirty="0">
              <a:solidFill>
                <a:schemeClr val="tx1"/>
              </a:solidFill>
            </a:endParaRPr>
          </a:p>
          <a:p>
            <a:pPr marL="342900" indent="-342900">
              <a:buFont typeface="Arial" panose="020B0604020202020204" pitchFamily="34" charset="0"/>
              <a:buChar char="•"/>
            </a:pPr>
            <a:endParaRPr lang="en-US" sz="2000" dirty="0">
              <a:solidFill>
                <a:schemeClr val="tx1"/>
              </a:solidFill>
            </a:endParaRPr>
          </a:p>
          <a:p>
            <a:pPr marL="342900" indent="-342900">
              <a:buFont typeface="Arial" panose="020B0604020202020204" pitchFamily="34" charset="0"/>
              <a:buChar char="•"/>
            </a:pPr>
            <a:r>
              <a:rPr lang="en-US" sz="2000" dirty="0">
                <a:solidFill>
                  <a:schemeClr val="tx1"/>
                </a:solidFill>
              </a:rPr>
              <a:t>One </a:t>
            </a:r>
            <a:r>
              <a:rPr lang="en-US" sz="2000" dirty="0">
                <a:solidFill>
                  <a:schemeClr val="tx1"/>
                </a:solidFill>
              </a:rPr>
              <a:t>or more columns can be defined as FOREIGN KEY.</a:t>
            </a:r>
          </a:p>
          <a:p>
            <a:pPr marL="342900" indent="-342900">
              <a:buFont typeface="Arial" panose="020B0604020202020204" pitchFamily="34" charset="0"/>
              <a:buChar char="•"/>
            </a:pPr>
            <a:endParaRPr lang="en-US" altLang="en-US" sz="2000" dirty="0">
              <a:solidFill>
                <a:schemeClr val="tx1"/>
              </a:solidFill>
            </a:endParaRPr>
          </a:p>
          <a:p>
            <a:pPr>
              <a:spcBef>
                <a:spcPts val="0"/>
              </a:spcBef>
              <a:spcAft>
                <a:spcPts val="600"/>
              </a:spcAft>
            </a:pPr>
            <a:endParaRPr lang="en-US" sz="2000" dirty="0">
              <a:solidFill>
                <a:schemeClr val="tx1"/>
              </a:solidFill>
            </a:endParaRPr>
          </a:p>
        </p:txBody>
      </p:sp>
      <p:sp>
        <p:nvSpPr>
          <p:cNvPr id="12" name="Slide Number Placeholder 25"/>
          <p:cNvSpPr txBox="1">
            <a:spLocks/>
          </p:cNvSpPr>
          <p:nvPr/>
        </p:nvSpPr>
        <p:spPr>
          <a:xfrm>
            <a:off x="10210800" y="6534151"/>
            <a:ext cx="457200" cy="277813"/>
          </a:xfrm>
          <a:prstGeom prst="rect">
            <a:avLst/>
          </a:prstGeom>
        </p:spPr>
        <p:txBody>
          <a:bodyPr/>
          <a:lstStyle/>
          <a:p>
            <a:pPr>
              <a:defRPr/>
            </a:pPr>
            <a:fld id="{8FE0B590-8C00-4610-BFCF-F4111B763C9E}" type="slidenum">
              <a:rPr lang="en-US" sz="1400">
                <a:solidFill>
                  <a:schemeClr val="bg1"/>
                </a:solidFill>
              </a:rPr>
              <a:pPr>
                <a:defRPr/>
              </a:pPr>
              <a:t>14</a:t>
            </a:fld>
            <a:endParaRPr lang="en-US" sz="1400" dirty="0">
              <a:solidFill>
                <a:schemeClr val="bg1"/>
              </a:solidFill>
            </a:endParaRPr>
          </a:p>
        </p:txBody>
      </p:sp>
      <p:sp>
        <p:nvSpPr>
          <p:cNvPr id="3" name="Content Placeholder 2"/>
          <p:cNvSpPr>
            <a:spLocks noGrp="1"/>
          </p:cNvSpPr>
          <p:nvPr>
            <p:ph idx="4294967295"/>
          </p:nvPr>
        </p:nvSpPr>
        <p:spPr>
          <a:xfrm>
            <a:off x="0" y="1825625"/>
            <a:ext cx="10515600" cy="4351338"/>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IN" dirty="0"/>
          </a:p>
        </p:txBody>
      </p:sp>
    </p:spTree>
    <p:extLst>
      <p:ext uri="{BB962C8B-B14F-4D97-AF65-F5344CB8AC3E}">
        <p14:creationId xmlns:p14="http://schemas.microsoft.com/office/powerpoint/2010/main" val="2432156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subTnLst>
                                    <p:animClr clrSpc="rgb" dir="cw">
                                      <p:cBhvr override="childStyle">
                                        <p:cTn dur="1" fill="hold" display="0" masterRel="nextClick" afterEffect="1"/>
                                        <p:tgtEl>
                                          <p:spTgt spid="4">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subTnLst>
                                    <p:animClr clrSpc="rgb" dir="cw">
                                      <p:cBhvr override="childStyle">
                                        <p:cTn dur="1" fill="hold" display="0" masterRel="nextClick" afterEffect="1"/>
                                        <p:tgtEl>
                                          <p:spTgt spid="4">
                                            <p:txEl>
                                              <p:pRg st="4" end="4"/>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subTnLst>
                                    <p:animClr clrSpc="rgb" dir="cw">
                                      <p:cBhvr override="childStyle">
                                        <p:cTn dur="1" fill="hold" display="0" masterRel="nextClick" afterEffect="1"/>
                                        <p:tgtEl>
                                          <p:spTgt spid="4">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676401" y="60683"/>
            <a:ext cx="8389665" cy="607259"/>
          </a:xfrm>
          <a:prstGeom prst="rect">
            <a:avLst/>
          </a:prstGeom>
          <a:noFill/>
          <a:ln>
            <a:noFill/>
          </a:ln>
        </p:spPr>
        <p:txBody>
          <a:bodyPr anchor="ctr"/>
          <a:lstStyle>
            <a:lvl1pPr algn="l" defTabSz="457200" rtl="0" eaLnBrk="1" latinLnBrk="0" hangingPunct="1">
              <a:spcBef>
                <a:spcPct val="0"/>
              </a:spcBef>
              <a:buNone/>
              <a:defRPr sz="1800" kern="1200">
                <a:solidFill>
                  <a:schemeClr val="bg2"/>
                </a:solidFill>
                <a:latin typeface="+mj-lt"/>
                <a:ea typeface="+mj-ea"/>
                <a:cs typeface="+mj-cs"/>
              </a:defRPr>
            </a:lvl1pPr>
          </a:lstStyle>
          <a:p>
            <a:r>
              <a:rPr lang="en-US" sz="2800" dirty="0">
                <a:solidFill>
                  <a:schemeClr val="tx1"/>
                </a:solidFill>
              </a:rPr>
              <a:t>FOREIGN KEY Constraint </a:t>
            </a:r>
            <a:endParaRPr lang="en-US" sz="2800" dirty="0">
              <a:solidFill>
                <a:schemeClr val="tx1"/>
              </a:solidFill>
            </a:endParaRPr>
          </a:p>
        </p:txBody>
      </p:sp>
      <p:sp>
        <p:nvSpPr>
          <p:cNvPr id="7" name="TextBox 6"/>
          <p:cNvSpPr txBox="1"/>
          <p:nvPr/>
        </p:nvSpPr>
        <p:spPr>
          <a:xfrm>
            <a:off x="1687643" y="1143000"/>
            <a:ext cx="8686800" cy="580466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ANSI </a:t>
            </a:r>
            <a:r>
              <a:rPr lang="en-US" sz="2000" dirty="0">
                <a:latin typeface="Arial" panose="020B0604020202020204" pitchFamily="34" charset="0"/>
                <a:cs typeface="Arial" panose="020B0604020202020204" pitchFamily="34" charset="0"/>
              </a:rPr>
              <a:t>Syntax:</a:t>
            </a:r>
          </a:p>
          <a:p>
            <a:pPr lvl="1"/>
            <a:r>
              <a:rPr lang="en-US" sz="2000" dirty="0">
                <a:latin typeface="Arial" panose="020B0604020202020204" pitchFamily="34" charset="0"/>
                <a:cs typeface="Arial" panose="020B0604020202020204" pitchFamily="34" charset="0"/>
              </a:rPr>
              <a:t>Syntax to define a FOREIGN KEY at column level:</a:t>
            </a:r>
          </a:p>
          <a:p>
            <a:endParaRPr lang="en-US" dirty="0"/>
          </a:p>
          <a:p>
            <a:pPr lvl="2" fontAlgn="base">
              <a:spcBef>
                <a:spcPct val="20000"/>
              </a:spcBef>
              <a:spcAft>
                <a:spcPct val="0"/>
              </a:spcAft>
            </a:pPr>
            <a:r>
              <a:rPr lang="en-US" sz="2200" dirty="0">
                <a:solidFill>
                  <a:schemeClr val="accent4">
                    <a:lumMod val="60000"/>
                    <a:lumOff val="40000"/>
                  </a:schemeClr>
                </a:solidFill>
                <a:latin typeface="Arial" panose="020B0604020202020204" pitchFamily="34" charset="0"/>
              </a:rPr>
              <a:t>[</a:t>
            </a:r>
            <a:r>
              <a:rPr lang="en-US" sz="2200" dirty="0">
                <a:solidFill>
                  <a:schemeClr val="accent4">
                    <a:lumMod val="60000"/>
                    <a:lumOff val="40000"/>
                  </a:schemeClr>
                </a:solidFill>
                <a:latin typeface="Arial" panose="020B0604020202020204" pitchFamily="34" charset="0"/>
              </a:rPr>
              <a:t>CONSTRAINT</a:t>
            </a:r>
            <a:r>
              <a:rPr lang="en-US" sz="2000" dirty="0">
                <a:solidFill>
                  <a:schemeClr val="bg2"/>
                </a:solidFill>
                <a:latin typeface="Arial" panose="020B0604020202020204" pitchFamily="34" charset="0"/>
                <a:cs typeface="Arial" panose="020B0604020202020204" pitchFamily="34" charset="0"/>
              </a:rPr>
              <a:t> </a:t>
            </a:r>
            <a:r>
              <a:rPr lang="en-US" sz="2200" dirty="0" err="1">
                <a:solidFill>
                  <a:srgbClr val="D8750D"/>
                </a:solidFill>
                <a:latin typeface="Arial" panose="020B0604020202020204" pitchFamily="34" charset="0"/>
              </a:rPr>
              <a:t>constraint_name</a:t>
            </a:r>
            <a:r>
              <a:rPr lang="en-US" sz="2200" dirty="0">
                <a:solidFill>
                  <a:schemeClr val="accent4">
                    <a:lumMod val="60000"/>
                    <a:lumOff val="40000"/>
                  </a:schemeClr>
                </a:solidFill>
                <a:latin typeface="Arial" panose="020B0604020202020204" pitchFamily="34" charset="0"/>
              </a:rPr>
              <a:t>] </a:t>
            </a:r>
            <a:r>
              <a:rPr lang="en-US" sz="2200" dirty="0">
                <a:solidFill>
                  <a:schemeClr val="accent4">
                    <a:lumMod val="60000"/>
                    <a:lumOff val="40000"/>
                  </a:schemeClr>
                </a:solidFill>
                <a:latin typeface="Arial" panose="020B0604020202020204" pitchFamily="34" charset="0"/>
              </a:rPr>
              <a:t>REFERENCES </a:t>
            </a:r>
            <a:r>
              <a:rPr lang="en-US" sz="2200" dirty="0" err="1">
                <a:solidFill>
                  <a:srgbClr val="D8750D"/>
                </a:solidFill>
                <a:latin typeface="Arial" panose="020B0604020202020204" pitchFamily="34" charset="0"/>
              </a:rPr>
              <a:t>Referenced_Table_name</a:t>
            </a:r>
            <a:r>
              <a:rPr lang="en-US" sz="2200" dirty="0">
                <a:solidFill>
                  <a:srgbClr val="D8750D"/>
                </a:solidFill>
                <a:latin typeface="Arial" panose="020B0604020202020204" pitchFamily="34" charset="0"/>
              </a:rPr>
              <a:t>(</a:t>
            </a:r>
            <a:r>
              <a:rPr lang="en-US" sz="2200" dirty="0" err="1">
                <a:solidFill>
                  <a:srgbClr val="D8750D"/>
                </a:solidFill>
                <a:latin typeface="Arial" panose="020B0604020202020204" pitchFamily="34" charset="0"/>
              </a:rPr>
              <a:t>column_name</a:t>
            </a:r>
            <a:r>
              <a:rPr lang="en-US" sz="2200" dirty="0">
                <a:solidFill>
                  <a:srgbClr val="D8750D"/>
                </a:solidFill>
                <a:latin typeface="Arial" panose="020B0604020202020204" pitchFamily="34" charset="0"/>
              </a:rPr>
              <a:t>);</a:t>
            </a:r>
          </a:p>
          <a:p>
            <a:pPr lvl="2" fontAlgn="base">
              <a:spcBef>
                <a:spcPct val="20000"/>
              </a:spcBef>
              <a:spcAft>
                <a:spcPct val="0"/>
              </a:spcAft>
            </a:pPr>
            <a:endParaRPr lang="en-US" sz="2200" dirty="0">
              <a:solidFill>
                <a:srgbClr val="D8750D"/>
              </a:solidFill>
              <a:latin typeface="Arial" panose="020B0604020202020204" pitchFamily="34" charset="0"/>
            </a:endParaRPr>
          </a:p>
          <a:p>
            <a:pPr marL="742950" lvl="1" indent="-285750" fontAlgn="base">
              <a:spcBef>
                <a:spcPct val="20000"/>
              </a:spcBef>
              <a:spcAft>
                <a:spcPct val="0"/>
              </a:spcAft>
              <a:buFont typeface="Arial" charset="0"/>
              <a:buChar char="–"/>
            </a:pPr>
            <a:endParaRPr lang="en-US" sz="2000" dirty="0">
              <a:solidFill>
                <a:schemeClr val="bg2"/>
              </a:solidFill>
              <a:latin typeface="Arial" panose="020B0604020202020204" pitchFamily="34" charset="0"/>
              <a:cs typeface="Arial" panose="020B0604020202020204" pitchFamily="34" charset="0"/>
            </a:endParaRPr>
          </a:p>
          <a:p>
            <a:pPr lvl="1" fontAlgn="base">
              <a:spcBef>
                <a:spcPct val="20000"/>
              </a:spcBef>
              <a:spcAft>
                <a:spcPct val="0"/>
              </a:spcAft>
            </a:pPr>
            <a:r>
              <a:rPr lang="en-US" sz="2000" dirty="0">
                <a:solidFill>
                  <a:schemeClr val="bg2"/>
                </a:solidFill>
                <a:latin typeface="Arial" panose="020B0604020202020204" pitchFamily="34" charset="0"/>
                <a:cs typeface="Arial" panose="020B0604020202020204" pitchFamily="34" charset="0"/>
              </a:rPr>
              <a:t>Syntax </a:t>
            </a:r>
            <a:r>
              <a:rPr lang="en-US" sz="2000" dirty="0">
                <a:solidFill>
                  <a:schemeClr val="bg2"/>
                </a:solidFill>
                <a:latin typeface="Arial" panose="020B0604020202020204" pitchFamily="34" charset="0"/>
                <a:cs typeface="Arial" panose="020B0604020202020204" pitchFamily="34" charset="0"/>
              </a:rPr>
              <a:t>to define a FOREIGN KEY at table level</a:t>
            </a:r>
            <a:r>
              <a:rPr lang="en-US" sz="2000" dirty="0">
                <a:solidFill>
                  <a:schemeClr val="bg2"/>
                </a:solidFill>
                <a:latin typeface="Arial" panose="020B0604020202020204" pitchFamily="34" charset="0"/>
                <a:cs typeface="Arial" panose="020B0604020202020204" pitchFamily="34" charset="0"/>
              </a:rPr>
              <a:t>:</a:t>
            </a:r>
          </a:p>
          <a:p>
            <a:pPr lvl="2" fontAlgn="base">
              <a:spcBef>
                <a:spcPct val="20000"/>
              </a:spcBef>
              <a:spcAft>
                <a:spcPct val="0"/>
              </a:spcAft>
            </a:pPr>
            <a:r>
              <a:rPr lang="en-US" sz="2200" dirty="0">
                <a:solidFill>
                  <a:schemeClr val="accent4">
                    <a:lumMod val="60000"/>
                    <a:lumOff val="40000"/>
                  </a:schemeClr>
                </a:solidFill>
                <a:latin typeface="Arial" panose="020B0604020202020204" pitchFamily="34" charset="0"/>
              </a:rPr>
              <a:t>[CONSTRAINT</a:t>
            </a:r>
            <a:r>
              <a:rPr lang="en-US" sz="2000" dirty="0">
                <a:solidFill>
                  <a:schemeClr val="bg2"/>
                </a:solidFill>
                <a:latin typeface="Arial" panose="020B0604020202020204" pitchFamily="34" charset="0"/>
                <a:cs typeface="Arial" panose="020B0604020202020204" pitchFamily="34" charset="0"/>
              </a:rPr>
              <a:t> </a:t>
            </a:r>
            <a:r>
              <a:rPr lang="en-US" sz="2200" dirty="0" err="1">
                <a:solidFill>
                  <a:srgbClr val="D8750D"/>
                </a:solidFill>
                <a:latin typeface="Arial" panose="020B0604020202020204" pitchFamily="34" charset="0"/>
              </a:rPr>
              <a:t>constraint_name</a:t>
            </a:r>
            <a:r>
              <a:rPr lang="en-US" sz="2200" dirty="0">
                <a:solidFill>
                  <a:schemeClr val="accent4">
                    <a:lumMod val="60000"/>
                    <a:lumOff val="40000"/>
                  </a:schemeClr>
                </a:solidFill>
                <a:latin typeface="Arial" panose="020B0604020202020204" pitchFamily="34" charset="0"/>
              </a:rPr>
              <a:t>] </a:t>
            </a:r>
            <a:r>
              <a:rPr lang="en-US" sz="2200" dirty="0">
                <a:solidFill>
                  <a:schemeClr val="accent4">
                    <a:lumMod val="60000"/>
                    <a:lumOff val="40000"/>
                  </a:schemeClr>
                </a:solidFill>
                <a:latin typeface="Arial" panose="020B0604020202020204" pitchFamily="34" charset="0"/>
              </a:rPr>
              <a:t>FOREIGN KEY(</a:t>
            </a:r>
            <a:r>
              <a:rPr lang="en-US" sz="2200" dirty="0" err="1">
                <a:solidFill>
                  <a:srgbClr val="D8750D"/>
                </a:solidFill>
                <a:latin typeface="Arial" panose="020B0604020202020204" pitchFamily="34" charset="0"/>
              </a:rPr>
              <a:t>column_name</a:t>
            </a:r>
            <a:r>
              <a:rPr lang="en-US" sz="2200" dirty="0">
                <a:solidFill>
                  <a:srgbClr val="D8750D"/>
                </a:solidFill>
                <a:latin typeface="Arial" panose="020B0604020202020204" pitchFamily="34" charset="0"/>
              </a:rPr>
              <a:t> </a:t>
            </a:r>
            <a:r>
              <a:rPr lang="en-US" sz="2200" dirty="0">
                <a:solidFill>
                  <a:schemeClr val="accent4">
                    <a:lumMod val="60000"/>
                    <a:lumOff val="40000"/>
                  </a:schemeClr>
                </a:solidFill>
                <a:latin typeface="Arial" panose="020B0604020202020204" pitchFamily="34" charset="0"/>
              </a:rPr>
              <a:t>)</a:t>
            </a:r>
            <a:r>
              <a:rPr lang="en-US" sz="2200" dirty="0">
                <a:solidFill>
                  <a:srgbClr val="D8750D"/>
                </a:solidFill>
                <a:latin typeface="Arial" panose="020B0604020202020204" pitchFamily="34" charset="0"/>
              </a:rPr>
              <a:t> </a:t>
            </a:r>
            <a:r>
              <a:rPr lang="en-US" sz="2200" dirty="0">
                <a:solidFill>
                  <a:schemeClr val="accent4">
                    <a:lumMod val="60000"/>
                    <a:lumOff val="40000"/>
                  </a:schemeClr>
                </a:solidFill>
                <a:latin typeface="Arial" panose="020B0604020202020204" pitchFamily="34" charset="0"/>
              </a:rPr>
              <a:t>REFERENCES </a:t>
            </a:r>
            <a:r>
              <a:rPr lang="en-US" sz="2200" dirty="0" err="1">
                <a:solidFill>
                  <a:srgbClr val="D8750D"/>
                </a:solidFill>
                <a:latin typeface="Arial" panose="020B0604020202020204" pitchFamily="34" charset="0"/>
              </a:rPr>
              <a:t>Referenced_Table_name</a:t>
            </a:r>
            <a:r>
              <a:rPr lang="en-US" sz="2200" dirty="0">
                <a:solidFill>
                  <a:srgbClr val="D8750D"/>
                </a:solidFill>
                <a:latin typeface="Arial" panose="020B0604020202020204" pitchFamily="34" charset="0"/>
              </a:rPr>
              <a:t>(</a:t>
            </a:r>
            <a:r>
              <a:rPr lang="en-US" sz="2200" dirty="0" err="1">
                <a:solidFill>
                  <a:srgbClr val="D8750D"/>
                </a:solidFill>
                <a:latin typeface="Arial" panose="020B0604020202020204" pitchFamily="34" charset="0"/>
              </a:rPr>
              <a:t>column_name</a:t>
            </a:r>
            <a:r>
              <a:rPr lang="en-US" sz="2200" dirty="0">
                <a:solidFill>
                  <a:srgbClr val="D8750D"/>
                </a:solidFill>
                <a:latin typeface="Arial" panose="020B0604020202020204" pitchFamily="34" charset="0"/>
              </a:rPr>
              <a:t>);</a:t>
            </a:r>
            <a:endParaRPr lang="en-US" sz="2200" dirty="0">
              <a:solidFill>
                <a:srgbClr val="D8750D"/>
              </a:solidFill>
              <a:latin typeface="Arial" panose="020B0604020202020204" pitchFamily="34" charset="0"/>
            </a:endParaRPr>
          </a:p>
          <a:p>
            <a:pPr lvl="2" fontAlgn="base">
              <a:spcBef>
                <a:spcPct val="20000"/>
              </a:spcBef>
              <a:spcAft>
                <a:spcPct val="0"/>
              </a:spcAft>
            </a:pPr>
            <a:endParaRPr lang="en-US" sz="2200" dirty="0">
              <a:solidFill>
                <a:srgbClr val="D8750D"/>
              </a:solidFill>
              <a:latin typeface="Arial" panose="020B0604020202020204" pitchFamily="34" charset="0"/>
            </a:endParaRPr>
          </a:p>
          <a:p>
            <a:pPr marL="742950" lvl="1" indent="-285750" fontAlgn="base">
              <a:spcBef>
                <a:spcPct val="20000"/>
              </a:spcBef>
              <a:spcAft>
                <a:spcPct val="0"/>
              </a:spcAft>
              <a:buFont typeface="Arial" charset="0"/>
              <a:buChar char="–"/>
            </a:pPr>
            <a:endParaRPr lang="en-US" sz="2000" dirty="0">
              <a:solidFill>
                <a:schemeClr val="bg2"/>
              </a:solidFill>
              <a:latin typeface="Arial" panose="020B0604020202020204" pitchFamily="34" charset="0"/>
              <a:cs typeface="Arial" panose="020B0604020202020204" pitchFamily="34" charset="0"/>
            </a:endParaRPr>
          </a:p>
          <a:p>
            <a:pPr lvl="1" fontAlgn="base">
              <a:spcBef>
                <a:spcPct val="20000"/>
              </a:spcBef>
              <a:spcAft>
                <a:spcPct val="0"/>
              </a:spcAft>
            </a:pPr>
            <a:endParaRPr lang="en-US" sz="2000" dirty="0">
              <a:solidFill>
                <a:schemeClr val="bg2"/>
              </a:solidFill>
              <a:latin typeface="Arial" panose="020B0604020202020204" pitchFamily="34" charset="0"/>
              <a:cs typeface="Arial" panose="020B0604020202020204" pitchFamily="34" charset="0"/>
            </a:endParaRPr>
          </a:p>
          <a:p>
            <a:pPr marL="742950" lvl="1" indent="-285750" fontAlgn="base">
              <a:spcBef>
                <a:spcPct val="20000"/>
              </a:spcBef>
              <a:spcAft>
                <a:spcPct val="0"/>
              </a:spcAft>
              <a:buFont typeface="Arial" charset="0"/>
              <a:buChar char="–"/>
            </a:pPr>
            <a:endParaRPr lang="en-US" dirty="0"/>
          </a:p>
          <a:p>
            <a:pPr marL="742950" lvl="1" indent="-285750" fontAlgn="base">
              <a:spcBef>
                <a:spcPct val="20000"/>
              </a:spcBef>
              <a:spcAft>
                <a:spcPct val="0"/>
              </a:spcAft>
              <a:buFont typeface="Arial" charset="0"/>
              <a:buChar char="–"/>
            </a:pPr>
            <a:endParaRPr lang="en-US" sz="2000" dirty="0">
              <a:solidFill>
                <a:schemeClr val="bg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2719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500"/>
                                        <p:tgtEl>
                                          <p:spTgt spid="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fade">
                                      <p:cBhvr>
                                        <p:cTn id="2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chor="ctr">
            <a:normAutofit/>
          </a:bodyPr>
          <a:lstStyle/>
          <a:p>
            <a:r>
              <a:rPr lang="en-US" sz="2800" b="0" dirty="0">
                <a:solidFill>
                  <a:schemeClr val="tx1"/>
                </a:solidFill>
              </a:rPr>
              <a:t>FOREIGN KEY </a:t>
            </a:r>
            <a:r>
              <a:rPr lang="en-US" sz="2800" b="0" dirty="0">
                <a:solidFill>
                  <a:schemeClr val="tx1"/>
                </a:solidFill>
              </a:rPr>
              <a:t>Constraint</a:t>
            </a:r>
            <a:endParaRPr lang="en-US" sz="2800" b="0" dirty="0">
              <a:solidFill>
                <a:schemeClr val="tx1"/>
              </a:solidFill>
            </a:endParaRPr>
          </a:p>
        </p:txBody>
      </p:sp>
      <p:sp>
        <p:nvSpPr>
          <p:cNvPr id="5" name="Text Placeholder 4"/>
          <p:cNvSpPr>
            <a:spLocks noGrp="1"/>
          </p:cNvSpPr>
          <p:nvPr>
            <p:ph type="body" sz="quarter" idx="13"/>
          </p:nvPr>
        </p:nvSpPr>
        <p:spPr/>
        <p:txBody>
          <a:bodyPr>
            <a:normAutofit/>
          </a:bodyPr>
          <a:lstStyle/>
          <a:p>
            <a:endParaRPr lang="en-US" sz="2000" dirty="0"/>
          </a:p>
          <a:p>
            <a:endParaRPr lang="en-US" sz="2000" dirty="0"/>
          </a:p>
          <a:p>
            <a:endParaRPr lang="en-US" sz="2000" dirty="0"/>
          </a:p>
        </p:txBody>
      </p:sp>
      <p:sp>
        <p:nvSpPr>
          <p:cNvPr id="4" name="TextBox 3"/>
          <p:cNvSpPr txBox="1"/>
          <p:nvPr/>
        </p:nvSpPr>
        <p:spPr>
          <a:xfrm>
            <a:off x="1722985" y="1102855"/>
            <a:ext cx="8702675" cy="4708981"/>
          </a:xfrm>
          <a:prstGeom prst="rect">
            <a:avLst/>
          </a:prstGeom>
          <a:noFill/>
        </p:spPr>
        <p:txBody>
          <a:bodyPr wrap="square" rtlCol="0">
            <a:spAutoFit/>
          </a:bodyPr>
          <a:lstStyle/>
          <a:p>
            <a:pPr fontAlgn="base">
              <a:spcBef>
                <a:spcPct val="20000"/>
              </a:spcBef>
              <a:spcAft>
                <a:spcPct val="0"/>
              </a:spcAft>
            </a:pPr>
            <a:r>
              <a:rPr lang="en-US" sz="2000" dirty="0">
                <a:cs typeface="Arial" panose="020B0604020202020204" pitchFamily="34" charset="0"/>
              </a:rPr>
              <a:t>Example:</a:t>
            </a:r>
          </a:p>
          <a:p>
            <a:pPr fontAlgn="base">
              <a:spcBef>
                <a:spcPct val="20000"/>
              </a:spcBef>
              <a:spcAft>
                <a:spcPct val="0"/>
              </a:spcAft>
            </a:pPr>
            <a:endParaRPr lang="en-US" sz="2000" dirty="0">
              <a:cs typeface="Arial" panose="020B0604020202020204" pitchFamily="34" charset="0"/>
            </a:endParaRPr>
          </a:p>
          <a:p>
            <a:pPr lvl="1" fontAlgn="base">
              <a:spcAft>
                <a:spcPct val="0"/>
              </a:spcAft>
            </a:pPr>
            <a:r>
              <a:rPr lang="en-US" sz="2000" dirty="0">
                <a:cs typeface="Arial" panose="020B0604020202020204" pitchFamily="34" charset="0"/>
              </a:rPr>
              <a:t>PRIMARY KEY </a:t>
            </a:r>
            <a:r>
              <a:rPr lang="en-US" sz="2000" dirty="0">
                <a:cs typeface="Arial" panose="020B0604020202020204" pitchFamily="34" charset="0"/>
              </a:rPr>
              <a:t>Table</a:t>
            </a:r>
            <a:r>
              <a:rPr lang="en-US" sz="2000" dirty="0">
                <a:cs typeface="Arial" panose="020B0604020202020204" pitchFamily="34" charset="0"/>
              </a:rPr>
              <a:t>:</a:t>
            </a:r>
          </a:p>
          <a:p>
            <a:pPr lvl="1" fontAlgn="base">
              <a:spcAft>
                <a:spcPct val="0"/>
              </a:spcAft>
            </a:pPr>
            <a:endParaRPr lang="en-US" sz="2000" dirty="0">
              <a:solidFill>
                <a:schemeClr val="bg2"/>
              </a:solidFill>
            </a:endParaRPr>
          </a:p>
          <a:p>
            <a:pPr marL="2171700" lvl="5" indent="-920750"/>
            <a:r>
              <a:rPr lang="en-US" sz="2200" dirty="0">
                <a:solidFill>
                  <a:schemeClr val="accent4">
                    <a:lumMod val="60000"/>
                    <a:lumOff val="40000"/>
                  </a:schemeClr>
                </a:solidFill>
                <a:latin typeface="Arial" panose="020B0604020202020204" pitchFamily="34" charset="0"/>
              </a:rPr>
              <a:t>CREATE TABLE </a:t>
            </a:r>
            <a:r>
              <a:rPr lang="en-US" sz="2200" dirty="0">
                <a:solidFill>
                  <a:srgbClr val="D8750D"/>
                </a:solidFill>
                <a:latin typeface="Arial" panose="020B0604020202020204" pitchFamily="34" charset="0"/>
              </a:rPr>
              <a:t>Offices</a:t>
            </a:r>
            <a:r>
              <a:rPr lang="en-US" sz="2000" dirty="0">
                <a:solidFill>
                  <a:schemeClr val="bg2"/>
                </a:solidFill>
                <a:cs typeface="Courier New" pitchFamily="49" charset="0"/>
              </a:rPr>
              <a:t> </a:t>
            </a:r>
            <a:r>
              <a:rPr lang="en-US" sz="2200" dirty="0">
                <a:solidFill>
                  <a:schemeClr val="accent4">
                    <a:lumMod val="60000"/>
                    <a:lumOff val="40000"/>
                  </a:schemeClr>
                </a:solidFill>
                <a:latin typeface="Arial" panose="020B0604020202020204" pitchFamily="34" charset="0"/>
              </a:rPr>
              <a:t>(</a:t>
            </a:r>
          </a:p>
          <a:p>
            <a:pPr marL="2171700" lvl="5" indent="-920750"/>
            <a:r>
              <a:rPr lang="en-US" sz="2000" dirty="0">
                <a:solidFill>
                  <a:schemeClr val="bg2"/>
                </a:solidFill>
                <a:cs typeface="Courier New" pitchFamily="49" charset="0"/>
              </a:rPr>
              <a:t>  </a:t>
            </a:r>
            <a:r>
              <a:rPr lang="en-US" sz="2200" dirty="0" err="1">
                <a:solidFill>
                  <a:srgbClr val="D8750D"/>
                </a:solidFill>
                <a:latin typeface="Arial" panose="020B0604020202020204" pitchFamily="34" charset="0"/>
              </a:rPr>
              <a:t>officeCode</a:t>
            </a:r>
            <a:r>
              <a:rPr lang="en-US" sz="2000" dirty="0">
                <a:solidFill>
                  <a:schemeClr val="bg2"/>
                </a:solidFill>
                <a:cs typeface="Courier New" pitchFamily="49" charset="0"/>
              </a:rPr>
              <a:t> </a:t>
            </a:r>
            <a:r>
              <a:rPr lang="en-US" sz="2200" dirty="0">
                <a:solidFill>
                  <a:schemeClr val="accent4">
                    <a:lumMod val="60000"/>
                    <a:lumOff val="40000"/>
                  </a:schemeClr>
                </a:solidFill>
                <a:latin typeface="Arial" panose="020B0604020202020204" pitchFamily="34" charset="0"/>
              </a:rPr>
              <a:t>VARCHAR(10) PRIMARY KEY,</a:t>
            </a:r>
          </a:p>
          <a:p>
            <a:pPr marL="2171700" lvl="5" indent="-920750"/>
            <a:r>
              <a:rPr lang="en-US" sz="2000" dirty="0">
                <a:solidFill>
                  <a:schemeClr val="bg2"/>
                </a:solidFill>
                <a:cs typeface="Courier New" pitchFamily="49" charset="0"/>
              </a:rPr>
              <a:t>  </a:t>
            </a:r>
            <a:r>
              <a:rPr lang="en-US" sz="2200" dirty="0">
                <a:solidFill>
                  <a:srgbClr val="D8750D"/>
                </a:solidFill>
                <a:latin typeface="Arial" panose="020B0604020202020204" pitchFamily="34" charset="0"/>
              </a:rPr>
              <a:t>city</a:t>
            </a:r>
            <a:r>
              <a:rPr lang="en-US" sz="2000" dirty="0">
                <a:solidFill>
                  <a:schemeClr val="bg2"/>
                </a:solidFill>
                <a:cs typeface="Courier New" pitchFamily="49" charset="0"/>
              </a:rPr>
              <a:t> </a:t>
            </a:r>
            <a:r>
              <a:rPr lang="en-US" sz="2200" dirty="0">
                <a:solidFill>
                  <a:schemeClr val="accent4">
                    <a:lumMod val="60000"/>
                    <a:lumOff val="40000"/>
                  </a:schemeClr>
                </a:solidFill>
                <a:latin typeface="Arial" panose="020B0604020202020204" pitchFamily="34" charset="0"/>
              </a:rPr>
              <a:t>VARCHAR(50) ,</a:t>
            </a:r>
          </a:p>
          <a:p>
            <a:pPr marL="2171700" lvl="5" indent="-920750"/>
            <a:r>
              <a:rPr lang="en-US" sz="2000" dirty="0">
                <a:solidFill>
                  <a:schemeClr val="bg2"/>
                </a:solidFill>
                <a:cs typeface="Courier New" pitchFamily="49" charset="0"/>
              </a:rPr>
              <a:t>  </a:t>
            </a:r>
            <a:r>
              <a:rPr lang="en-US" sz="2200" dirty="0">
                <a:solidFill>
                  <a:srgbClr val="D8750D"/>
                </a:solidFill>
                <a:latin typeface="Arial" panose="020B0604020202020204" pitchFamily="34" charset="0"/>
              </a:rPr>
              <a:t>phone</a:t>
            </a:r>
            <a:r>
              <a:rPr lang="en-US" sz="2000" dirty="0">
                <a:solidFill>
                  <a:schemeClr val="bg2"/>
                </a:solidFill>
                <a:cs typeface="Courier New" pitchFamily="49" charset="0"/>
              </a:rPr>
              <a:t> </a:t>
            </a:r>
            <a:r>
              <a:rPr lang="en-US" sz="2200" dirty="0">
                <a:solidFill>
                  <a:schemeClr val="accent4">
                    <a:lumMod val="60000"/>
                    <a:lumOff val="40000"/>
                  </a:schemeClr>
                </a:solidFill>
                <a:latin typeface="Arial" panose="020B0604020202020204" pitchFamily="34" charset="0"/>
              </a:rPr>
              <a:t>VARCHAR(50) ,</a:t>
            </a:r>
          </a:p>
          <a:p>
            <a:pPr marL="2171700" lvl="5" indent="-920750"/>
            <a:r>
              <a:rPr lang="en-US" sz="2000" b="1" dirty="0">
                <a:solidFill>
                  <a:schemeClr val="bg2"/>
                </a:solidFill>
                <a:cs typeface="Courier New" pitchFamily="49" charset="0"/>
              </a:rPr>
              <a:t> </a:t>
            </a:r>
            <a:r>
              <a:rPr lang="en-US" sz="2000" b="1" dirty="0">
                <a:solidFill>
                  <a:schemeClr val="bg2"/>
                </a:solidFill>
                <a:cs typeface="Courier New" pitchFamily="49" charset="0"/>
              </a:rPr>
              <a:t> </a:t>
            </a:r>
            <a:r>
              <a:rPr lang="en-US" sz="2200" dirty="0" err="1">
                <a:solidFill>
                  <a:srgbClr val="D8750D"/>
                </a:solidFill>
                <a:latin typeface="Arial" panose="020B0604020202020204" pitchFamily="34" charset="0"/>
              </a:rPr>
              <a:t>addressLine</a:t>
            </a:r>
            <a:r>
              <a:rPr lang="en-US" sz="2000" dirty="0">
                <a:solidFill>
                  <a:schemeClr val="bg2"/>
                </a:solidFill>
                <a:cs typeface="Courier New" pitchFamily="49" charset="0"/>
              </a:rPr>
              <a:t> </a:t>
            </a:r>
            <a:r>
              <a:rPr lang="en-US" sz="2200" dirty="0">
                <a:solidFill>
                  <a:schemeClr val="accent4">
                    <a:lumMod val="60000"/>
                    <a:lumOff val="40000"/>
                  </a:schemeClr>
                </a:solidFill>
                <a:latin typeface="Arial" panose="020B0604020202020204" pitchFamily="34" charset="0"/>
              </a:rPr>
              <a:t>VARCHAR(50) ,</a:t>
            </a:r>
          </a:p>
          <a:p>
            <a:pPr marL="2171700" lvl="5" indent="-920750"/>
            <a:r>
              <a:rPr lang="en-US" sz="2000" dirty="0">
                <a:solidFill>
                  <a:schemeClr val="bg2"/>
                </a:solidFill>
                <a:cs typeface="Courier New" pitchFamily="49" charset="0"/>
              </a:rPr>
              <a:t>  </a:t>
            </a:r>
            <a:r>
              <a:rPr lang="en-US" sz="2200" dirty="0">
                <a:solidFill>
                  <a:srgbClr val="D8750D"/>
                </a:solidFill>
                <a:latin typeface="Arial" panose="020B0604020202020204" pitchFamily="34" charset="0"/>
              </a:rPr>
              <a:t>state</a:t>
            </a:r>
            <a:r>
              <a:rPr lang="en-US" sz="2000" dirty="0">
                <a:solidFill>
                  <a:schemeClr val="bg2"/>
                </a:solidFill>
                <a:cs typeface="Courier New" pitchFamily="49" charset="0"/>
              </a:rPr>
              <a:t> </a:t>
            </a:r>
            <a:r>
              <a:rPr lang="en-US" sz="2200" dirty="0">
                <a:solidFill>
                  <a:schemeClr val="accent4">
                    <a:lumMod val="60000"/>
                    <a:lumOff val="40000"/>
                  </a:schemeClr>
                </a:solidFill>
                <a:latin typeface="Arial" panose="020B0604020202020204" pitchFamily="34" charset="0"/>
              </a:rPr>
              <a:t>VARCHAR(50) ,</a:t>
            </a:r>
          </a:p>
          <a:p>
            <a:pPr marL="2171700" lvl="5" indent="-920750"/>
            <a:r>
              <a:rPr lang="en-US" sz="2200" dirty="0">
                <a:solidFill>
                  <a:schemeClr val="accent4">
                    <a:lumMod val="60000"/>
                    <a:lumOff val="40000"/>
                  </a:schemeClr>
                </a:solidFill>
                <a:latin typeface="Arial" panose="020B0604020202020204" pitchFamily="34" charset="0"/>
              </a:rPr>
              <a:t>  </a:t>
            </a:r>
            <a:r>
              <a:rPr lang="en-US" sz="2200" dirty="0">
                <a:solidFill>
                  <a:srgbClr val="D8750D"/>
                </a:solidFill>
                <a:latin typeface="Arial" panose="020B0604020202020204" pitchFamily="34" charset="0"/>
              </a:rPr>
              <a:t>country</a:t>
            </a:r>
            <a:r>
              <a:rPr lang="en-US" sz="2200" dirty="0">
                <a:solidFill>
                  <a:schemeClr val="accent4">
                    <a:lumMod val="60000"/>
                    <a:lumOff val="40000"/>
                  </a:schemeClr>
                </a:solidFill>
                <a:latin typeface="Arial" panose="020B0604020202020204" pitchFamily="34" charset="0"/>
              </a:rPr>
              <a:t> VARCHAR(50) ,</a:t>
            </a:r>
          </a:p>
          <a:p>
            <a:pPr marL="2171700" lvl="5" indent="-920750"/>
            <a:r>
              <a:rPr lang="en-US" sz="2000" dirty="0">
                <a:solidFill>
                  <a:schemeClr val="bg2"/>
                </a:solidFill>
                <a:cs typeface="Courier New" pitchFamily="49" charset="0"/>
              </a:rPr>
              <a:t>  </a:t>
            </a:r>
            <a:r>
              <a:rPr lang="en-US" sz="2200" dirty="0" err="1">
                <a:solidFill>
                  <a:srgbClr val="D8750D"/>
                </a:solidFill>
                <a:latin typeface="Arial" panose="020B0604020202020204" pitchFamily="34" charset="0"/>
              </a:rPr>
              <a:t>postalCode</a:t>
            </a:r>
            <a:r>
              <a:rPr lang="en-US" sz="2000" dirty="0">
                <a:solidFill>
                  <a:schemeClr val="bg2"/>
                </a:solidFill>
                <a:cs typeface="Courier New" pitchFamily="49" charset="0"/>
              </a:rPr>
              <a:t> </a:t>
            </a:r>
            <a:r>
              <a:rPr lang="en-US" sz="2200" dirty="0">
                <a:solidFill>
                  <a:schemeClr val="accent4">
                    <a:lumMod val="60000"/>
                    <a:lumOff val="40000"/>
                  </a:schemeClr>
                </a:solidFill>
                <a:latin typeface="Arial" panose="020B0604020202020204" pitchFamily="34" charset="0"/>
              </a:rPr>
              <a:t>VARCHAR(15)</a:t>
            </a:r>
          </a:p>
          <a:p>
            <a:pPr marL="2171700" lvl="5" indent="-920750"/>
            <a:r>
              <a:rPr lang="en-US" sz="2200" dirty="0">
                <a:solidFill>
                  <a:schemeClr val="accent4">
                    <a:lumMod val="60000"/>
                    <a:lumOff val="40000"/>
                  </a:schemeClr>
                </a:solidFill>
                <a:latin typeface="Arial" panose="020B0604020202020204" pitchFamily="34" charset="0"/>
              </a:rPr>
              <a:t>  );</a:t>
            </a:r>
          </a:p>
          <a:p>
            <a:endParaRPr lang="en-US" dirty="0"/>
          </a:p>
        </p:txBody>
      </p:sp>
      <p:sp>
        <p:nvSpPr>
          <p:cNvPr id="3" name="Content Placeholder 2"/>
          <p:cNvSpPr>
            <a:spLocks noGrp="1"/>
          </p:cNvSpPr>
          <p:nvPr>
            <p:ph idx="4294967295"/>
          </p:nvPr>
        </p:nvSpPr>
        <p:spPr>
          <a:xfrm>
            <a:off x="0" y="1825625"/>
            <a:ext cx="10515600" cy="4351338"/>
          </a:xfrm>
        </p:spPr>
        <p:txBody>
          <a:bodyPr>
            <a:normAutofit/>
          </a:bodyPr>
          <a:lstStyle/>
          <a:p>
            <a:pPr marL="0" indent="0">
              <a:buNone/>
            </a:pPr>
            <a:endParaRPr lang="en-US" sz="2000" dirty="0"/>
          </a:p>
          <a:p>
            <a:pPr marL="0" lvl="3" indent="0">
              <a:buNone/>
            </a:pPr>
            <a:r>
              <a:rPr lang="en-US" sz="2000" dirty="0"/>
              <a:t> </a:t>
            </a:r>
          </a:p>
          <a:p>
            <a:pPr marL="0" lvl="3" indent="0">
              <a:buNone/>
            </a:pPr>
            <a:r>
              <a:rPr lang="en-US" sz="2000" dirty="0"/>
              <a:t>	 </a:t>
            </a:r>
            <a:endParaRPr lang="en-IN" sz="2000" dirty="0"/>
          </a:p>
        </p:txBody>
      </p:sp>
      <p:sp>
        <p:nvSpPr>
          <p:cNvPr id="10" name="Slide Number Placeholder 25"/>
          <p:cNvSpPr txBox="1">
            <a:spLocks/>
          </p:cNvSpPr>
          <p:nvPr/>
        </p:nvSpPr>
        <p:spPr>
          <a:xfrm>
            <a:off x="10210800" y="6534151"/>
            <a:ext cx="457200" cy="277813"/>
          </a:xfrm>
          <a:prstGeom prst="rect">
            <a:avLst/>
          </a:prstGeom>
        </p:spPr>
        <p:txBody>
          <a:bodyPr/>
          <a:lstStyle/>
          <a:p>
            <a:pPr>
              <a:defRPr/>
            </a:pPr>
            <a:fld id="{8FE0B590-8C00-4610-BFCF-F4111B763C9E}" type="slidenum">
              <a:rPr lang="en-US" sz="1400">
                <a:solidFill>
                  <a:schemeClr val="bg1"/>
                </a:solidFill>
              </a:rPr>
              <a:pPr>
                <a:defRPr/>
              </a:pPr>
              <a:t>16</a:t>
            </a:fld>
            <a:endParaRPr lang="en-US" sz="1400" dirty="0">
              <a:solidFill>
                <a:schemeClr val="bg1"/>
              </a:solidFill>
            </a:endParaRPr>
          </a:p>
        </p:txBody>
      </p:sp>
    </p:spTree>
    <p:extLst>
      <p:ext uri="{BB962C8B-B14F-4D97-AF65-F5344CB8AC3E}">
        <p14:creationId xmlns:p14="http://schemas.microsoft.com/office/powerpoint/2010/main" val="39783723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10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10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10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10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10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fade">
                                      <p:cBhvr>
                                        <p:cTn id="42" dur="1000"/>
                                        <p:tgtEl>
                                          <p:spTgt spid="4">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fade">
                                      <p:cBhvr>
                                        <p:cTn id="47" dur="1000"/>
                                        <p:tgtEl>
                                          <p:spTgt spid="4">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11" end="11"/>
                                            </p:txEl>
                                          </p:spTgt>
                                        </p:tgtEl>
                                        <p:attrNameLst>
                                          <p:attrName>style.visibility</p:attrName>
                                        </p:attrNameLst>
                                      </p:cBhvr>
                                      <p:to>
                                        <p:strVal val="visible"/>
                                      </p:to>
                                    </p:set>
                                    <p:animEffect transition="in" filter="fade">
                                      <p:cBhvr>
                                        <p:cTn id="52" dur="1000"/>
                                        <p:tgtEl>
                                          <p:spTgt spid="4">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12" end="12"/>
                                            </p:txEl>
                                          </p:spTgt>
                                        </p:tgtEl>
                                        <p:attrNameLst>
                                          <p:attrName>style.visibility</p:attrName>
                                        </p:attrNameLst>
                                      </p:cBhvr>
                                      <p:to>
                                        <p:strVal val="visible"/>
                                      </p:to>
                                    </p:set>
                                    <p:animEffect transition="in" filter="fade">
                                      <p:cBhvr>
                                        <p:cTn id="57" dur="10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chor="ctr">
            <a:normAutofit/>
          </a:bodyPr>
          <a:lstStyle/>
          <a:p>
            <a:r>
              <a:rPr lang="en-US" sz="1800" b="0" dirty="0">
                <a:solidFill>
                  <a:schemeClr val="tx1"/>
                </a:solidFill>
              </a:rPr>
              <a:t>FOREIGN KEY </a:t>
            </a:r>
            <a:r>
              <a:rPr lang="en-US" sz="1800" b="0" dirty="0">
                <a:solidFill>
                  <a:schemeClr val="tx1"/>
                </a:solidFill>
              </a:rPr>
              <a:t>Constraint</a:t>
            </a:r>
            <a:endParaRPr lang="en-US" sz="1800" b="0" dirty="0">
              <a:solidFill>
                <a:schemeClr val="tx1"/>
              </a:solidFill>
            </a:endParaRPr>
          </a:p>
        </p:txBody>
      </p:sp>
      <p:sp>
        <p:nvSpPr>
          <p:cNvPr id="4" name="Text Placeholder 3"/>
          <p:cNvSpPr>
            <a:spLocks noGrp="1"/>
          </p:cNvSpPr>
          <p:nvPr>
            <p:ph type="body" sz="quarter" idx="13"/>
          </p:nvPr>
        </p:nvSpPr>
        <p:spPr/>
        <p:txBody>
          <a:bodyPr>
            <a:normAutofit/>
          </a:bodyPr>
          <a:lstStyle/>
          <a:p>
            <a:pPr marL="1587" lvl="1" indent="0">
              <a:buNone/>
            </a:pPr>
            <a:r>
              <a:rPr lang="en-US" sz="2000" dirty="0">
                <a:solidFill>
                  <a:schemeClr val="tx1"/>
                </a:solidFill>
                <a:latin typeface="Arial" panose="020B0604020202020204" pitchFamily="34" charset="0"/>
                <a:cs typeface="Arial" panose="020B0604020202020204" pitchFamily="34" charset="0"/>
              </a:rPr>
              <a:t>Example</a:t>
            </a:r>
          </a:p>
          <a:p>
            <a:pPr marL="1587" lvl="1" indent="0">
              <a:buNone/>
            </a:pPr>
            <a:endParaRPr lang="en-US" sz="2000" dirty="0">
              <a:solidFill>
                <a:schemeClr val="tx1"/>
              </a:solidFill>
              <a:latin typeface="Arial" panose="020B0604020202020204" pitchFamily="34" charset="0"/>
              <a:cs typeface="Arial" panose="020B0604020202020204" pitchFamily="34" charset="0"/>
            </a:endParaRPr>
          </a:p>
          <a:p>
            <a:pPr marL="1587" lvl="1" indent="0">
              <a:buNone/>
            </a:pPr>
            <a:r>
              <a:rPr lang="en-US" sz="2000" dirty="0">
                <a:solidFill>
                  <a:schemeClr val="tx1"/>
                </a:solidFill>
                <a:latin typeface="Arial" panose="020B0604020202020204" pitchFamily="34" charset="0"/>
                <a:cs typeface="Arial" panose="020B0604020202020204" pitchFamily="34" charset="0"/>
              </a:rPr>
              <a:t>	FOREIGN </a:t>
            </a:r>
            <a:r>
              <a:rPr lang="en-US" sz="2000" dirty="0">
                <a:solidFill>
                  <a:schemeClr val="tx1"/>
                </a:solidFill>
                <a:latin typeface="Arial" panose="020B0604020202020204" pitchFamily="34" charset="0"/>
                <a:cs typeface="Arial" panose="020B0604020202020204" pitchFamily="34" charset="0"/>
              </a:rPr>
              <a:t>KEY table or Column Level</a:t>
            </a:r>
          </a:p>
          <a:p>
            <a:pPr marL="285750" lvl="3" indent="-285750"/>
            <a:endParaRPr lang="en-US" sz="2000" dirty="0">
              <a:latin typeface="Arial" panose="020B0604020202020204" pitchFamily="34" charset="0"/>
              <a:cs typeface="Arial" panose="020B0604020202020204" pitchFamily="34" charset="0"/>
            </a:endParaRPr>
          </a:p>
          <a:p>
            <a:pPr marL="1714500" lvl="4" indent="-920750">
              <a:lnSpc>
                <a:spcPct val="115000"/>
              </a:lnSpc>
              <a:spcBef>
                <a:spcPts val="0"/>
              </a:spcBef>
              <a:buNone/>
            </a:pPr>
            <a:r>
              <a:rPr lang="en-US" sz="2200" dirty="0">
                <a:solidFill>
                  <a:schemeClr val="accent4">
                    <a:lumMod val="60000"/>
                    <a:lumOff val="40000"/>
                  </a:schemeClr>
                </a:solidFill>
                <a:latin typeface="Arial" panose="020B0604020202020204" pitchFamily="34" charset="0"/>
              </a:rPr>
              <a:t>CREATE TABLE </a:t>
            </a:r>
            <a:r>
              <a:rPr lang="en-US" sz="2200" dirty="0">
                <a:solidFill>
                  <a:srgbClr val="D8750D"/>
                </a:solidFill>
                <a:latin typeface="Arial" panose="020B0604020202020204" pitchFamily="34" charset="0"/>
              </a:rPr>
              <a:t>Employees</a:t>
            </a:r>
            <a:r>
              <a:rPr lang="en-US" sz="2000" dirty="0">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a:t>
            </a:r>
          </a:p>
          <a:p>
            <a:pPr marL="1082675" lvl="4" indent="-288925">
              <a:lnSpc>
                <a:spcPct val="115000"/>
              </a:lnSpc>
              <a:spcBef>
                <a:spcPts val="0"/>
              </a:spcBef>
              <a:buNone/>
            </a:pPr>
            <a:r>
              <a:rPr lang="en-US" sz="2000" dirty="0">
                <a:latin typeface="Arial" panose="020B0604020202020204" pitchFamily="34" charset="0"/>
                <a:cs typeface="Arial" panose="020B0604020202020204" pitchFamily="34" charset="0"/>
              </a:rPr>
              <a:t>  </a:t>
            </a:r>
            <a:r>
              <a:rPr lang="en-US" sz="2200" dirty="0" err="1">
                <a:solidFill>
                  <a:srgbClr val="D8750D"/>
                </a:solidFill>
                <a:latin typeface="Arial" panose="020B0604020202020204" pitchFamily="34" charset="0"/>
              </a:rPr>
              <a:t>employeeNumber</a:t>
            </a:r>
            <a:r>
              <a:rPr lang="en-US" sz="2000" dirty="0">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INTEGER PRIMARY KEY,</a:t>
            </a:r>
          </a:p>
          <a:p>
            <a:pPr marL="1082675" lvl="4" indent="-288925">
              <a:lnSpc>
                <a:spcPct val="115000"/>
              </a:lnSpc>
              <a:spcBef>
                <a:spcPts val="0"/>
              </a:spcBef>
              <a:buNone/>
            </a:pPr>
            <a:r>
              <a:rPr lang="en-US" sz="2000" dirty="0">
                <a:latin typeface="Arial" panose="020B0604020202020204" pitchFamily="34" charset="0"/>
                <a:cs typeface="Arial" panose="020B0604020202020204" pitchFamily="34" charset="0"/>
              </a:rPr>
              <a:t>  </a:t>
            </a:r>
            <a:r>
              <a:rPr lang="en-US" sz="2200" dirty="0" err="1">
                <a:solidFill>
                  <a:srgbClr val="D8750D"/>
                </a:solidFill>
                <a:latin typeface="Arial" panose="020B0604020202020204" pitchFamily="34" charset="0"/>
              </a:rPr>
              <a:t>lastName</a:t>
            </a:r>
            <a:r>
              <a:rPr lang="en-US" sz="2000" dirty="0">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VARCHAR(50) ,</a:t>
            </a:r>
          </a:p>
          <a:p>
            <a:pPr marL="1082675" lvl="4" indent="-288925">
              <a:lnSpc>
                <a:spcPct val="115000"/>
              </a:lnSpc>
              <a:spcBef>
                <a:spcPts val="0"/>
              </a:spcBef>
              <a:buNone/>
            </a:pPr>
            <a:r>
              <a:rPr lang="en-US" sz="2000" dirty="0">
                <a:latin typeface="Arial" panose="020B0604020202020204" pitchFamily="34" charset="0"/>
                <a:cs typeface="Arial" panose="020B0604020202020204" pitchFamily="34" charset="0"/>
              </a:rPr>
              <a:t>  </a:t>
            </a:r>
            <a:r>
              <a:rPr lang="en-US" sz="2200" dirty="0" err="1">
                <a:solidFill>
                  <a:srgbClr val="D8750D"/>
                </a:solidFill>
                <a:latin typeface="Arial" panose="020B0604020202020204" pitchFamily="34" charset="0"/>
              </a:rPr>
              <a:t>firstName</a:t>
            </a:r>
            <a:r>
              <a:rPr lang="en-US" sz="2000" dirty="0">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VARCHAR(50) ,</a:t>
            </a:r>
          </a:p>
          <a:p>
            <a:pPr marL="1082675" lvl="4" indent="-288925">
              <a:lnSpc>
                <a:spcPct val="115000"/>
              </a:lnSpc>
              <a:spcBef>
                <a:spcPts val="0"/>
              </a:spcBef>
              <a:buNone/>
            </a:pPr>
            <a:r>
              <a:rPr lang="en-US" sz="2000" b="1" dirty="0">
                <a:latin typeface="Arial" panose="020B0604020202020204" pitchFamily="34" charset="0"/>
                <a:cs typeface="Arial" panose="020B0604020202020204" pitchFamily="34" charset="0"/>
              </a:rPr>
              <a:t>  </a:t>
            </a:r>
            <a:r>
              <a:rPr lang="en-US" sz="2200" dirty="0" err="1">
                <a:solidFill>
                  <a:srgbClr val="D8750D"/>
                </a:solidFill>
                <a:latin typeface="Arial" panose="020B0604020202020204" pitchFamily="34" charset="0"/>
              </a:rPr>
              <a:t>officeCode</a:t>
            </a:r>
            <a:r>
              <a:rPr lang="en-US" sz="2000" dirty="0">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VARCHAR(10) REFERENCES </a:t>
            </a:r>
            <a:r>
              <a:rPr lang="en-US" sz="2200" dirty="0">
                <a:solidFill>
                  <a:srgbClr val="D8750D"/>
                </a:solidFill>
                <a:latin typeface="Arial" panose="020B0604020202020204" pitchFamily="34" charset="0"/>
              </a:rPr>
              <a:t>Offices(</a:t>
            </a:r>
            <a:r>
              <a:rPr lang="en-US" sz="2200" dirty="0" err="1">
                <a:solidFill>
                  <a:srgbClr val="D8750D"/>
                </a:solidFill>
                <a:latin typeface="Arial" panose="020B0604020202020204" pitchFamily="34" charset="0"/>
              </a:rPr>
              <a:t>officeCode</a:t>
            </a:r>
            <a:r>
              <a:rPr lang="en-US" sz="2200" dirty="0">
                <a:solidFill>
                  <a:srgbClr val="D8750D"/>
                </a:solidFill>
                <a:latin typeface="Arial" panose="020B0604020202020204" pitchFamily="34" charset="0"/>
              </a:rPr>
              <a:t>) ,</a:t>
            </a:r>
          </a:p>
          <a:p>
            <a:pPr marL="1082675" lvl="4" indent="-288925">
              <a:buNone/>
            </a:pPr>
            <a:r>
              <a:rPr lang="en-US" sz="2200" dirty="0">
                <a:solidFill>
                  <a:schemeClr val="accent4">
                    <a:lumMod val="60000"/>
                    <a:lumOff val="40000"/>
                  </a:schemeClr>
                </a:solidFill>
                <a:latin typeface="Arial" panose="020B0604020202020204" pitchFamily="34" charset="0"/>
              </a:rPr>
              <a:t>);</a:t>
            </a:r>
          </a:p>
          <a:p>
            <a:endParaRPr lang="en-US" sz="2000" dirty="0">
              <a:latin typeface="Arial" panose="020B0604020202020204" pitchFamily="34" charset="0"/>
              <a:cs typeface="Arial" panose="020B0604020202020204" pitchFamily="34" charset="0"/>
            </a:endParaRPr>
          </a:p>
          <a:p>
            <a:endParaRPr lang="en-US" dirty="0"/>
          </a:p>
          <a:p>
            <a:endParaRPr lang="en-US" dirty="0"/>
          </a:p>
        </p:txBody>
      </p:sp>
      <p:sp>
        <p:nvSpPr>
          <p:cNvPr id="9" name="Slide Number Placeholder 25"/>
          <p:cNvSpPr txBox="1">
            <a:spLocks/>
          </p:cNvSpPr>
          <p:nvPr/>
        </p:nvSpPr>
        <p:spPr>
          <a:xfrm>
            <a:off x="10287000" y="6570952"/>
            <a:ext cx="457200" cy="277813"/>
          </a:xfrm>
          <a:prstGeom prst="rect">
            <a:avLst/>
          </a:prstGeom>
        </p:spPr>
        <p:txBody>
          <a:bodyPr/>
          <a:lstStyle/>
          <a:p>
            <a:pPr>
              <a:defRPr/>
            </a:pPr>
            <a:fld id="{8FE0B590-8C00-4610-BFCF-F4111B763C9E}" type="slidenum">
              <a:rPr lang="en-US" sz="1400">
                <a:solidFill>
                  <a:schemeClr val="bg1"/>
                </a:solidFill>
              </a:rPr>
              <a:pPr>
                <a:defRPr/>
              </a:pPr>
              <a:t>17</a:t>
            </a:fld>
            <a:endParaRPr lang="en-US" sz="1400" dirty="0">
              <a:solidFill>
                <a:schemeClr val="bg1"/>
              </a:solidFill>
            </a:endParaRPr>
          </a:p>
        </p:txBody>
      </p:sp>
    </p:spTree>
    <p:extLst>
      <p:ext uri="{BB962C8B-B14F-4D97-AF65-F5344CB8AC3E}">
        <p14:creationId xmlns:p14="http://schemas.microsoft.com/office/powerpoint/2010/main" val="3708060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fade">
                                      <p:cBhvr>
                                        <p:cTn id="4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9605" y="228601"/>
            <a:ext cx="8389665" cy="607259"/>
          </a:xfrm>
          <a:noFill/>
          <a:ln>
            <a:noFill/>
          </a:ln>
        </p:spPr>
        <p:txBody>
          <a:bodyPr anchor="ctr">
            <a:normAutofit/>
          </a:bodyPr>
          <a:lstStyle/>
          <a:p>
            <a:r>
              <a:rPr lang="en-US" sz="2800" b="0" dirty="0">
                <a:solidFill>
                  <a:schemeClr val="tx1"/>
                </a:solidFill>
              </a:rPr>
              <a:t>Domain Integrity</a:t>
            </a:r>
          </a:p>
        </p:txBody>
      </p:sp>
      <p:sp>
        <p:nvSpPr>
          <p:cNvPr id="4" name="Text Placeholder 3"/>
          <p:cNvSpPr>
            <a:spLocks noGrp="1"/>
          </p:cNvSpPr>
          <p:nvPr>
            <p:ph type="body" sz="quarter" idx="13"/>
          </p:nvPr>
        </p:nvSpPr>
        <p:spPr>
          <a:xfrm>
            <a:off x="1905000" y="1137832"/>
            <a:ext cx="8382000" cy="3053169"/>
          </a:xfrm>
        </p:spPr>
        <p:txBody>
          <a:bodyPr>
            <a:noAutofit/>
          </a:bodyPr>
          <a:lstStyle/>
          <a:p>
            <a:pPr marL="342900" indent="-342900">
              <a:spcBef>
                <a:spcPts val="0"/>
              </a:spcBef>
              <a:spcAft>
                <a:spcPts val="600"/>
              </a:spcAft>
              <a:buFont typeface="Arial" panose="020B0604020202020204" pitchFamily="34" charset="0"/>
              <a:buChar char="•"/>
            </a:pPr>
            <a:r>
              <a:rPr lang="en-US" sz="2200" dirty="0">
                <a:solidFill>
                  <a:schemeClr val="tx1"/>
                </a:solidFill>
              </a:rPr>
              <a:t>Domain Integrity specifies that all columns in relational database must be declared upon a defined domain. </a:t>
            </a:r>
            <a:endParaRPr lang="en-US" sz="2200" dirty="0">
              <a:solidFill>
                <a:schemeClr val="tx1"/>
              </a:solidFill>
            </a:endParaRPr>
          </a:p>
          <a:p>
            <a:pPr marL="342900" indent="-342900">
              <a:spcBef>
                <a:spcPts val="0"/>
              </a:spcBef>
              <a:spcAft>
                <a:spcPts val="600"/>
              </a:spcAft>
              <a:buFont typeface="Arial" panose="020B0604020202020204" pitchFamily="34" charset="0"/>
              <a:buChar char="•"/>
            </a:pPr>
            <a:endParaRPr lang="en-US" sz="2200" dirty="0">
              <a:solidFill>
                <a:schemeClr val="tx1"/>
              </a:solidFill>
            </a:endParaRPr>
          </a:p>
          <a:p>
            <a:pPr marL="342900" indent="-342900">
              <a:spcBef>
                <a:spcPts val="0"/>
              </a:spcBef>
              <a:spcAft>
                <a:spcPts val="600"/>
              </a:spcAft>
              <a:buFont typeface="Arial" panose="020B0604020202020204" pitchFamily="34" charset="0"/>
              <a:buChar char="•"/>
            </a:pPr>
            <a:r>
              <a:rPr lang="en-US" sz="2200" dirty="0">
                <a:solidFill>
                  <a:schemeClr val="tx1"/>
                </a:solidFill>
              </a:rPr>
              <a:t>A domain is a set of values of the same type. </a:t>
            </a:r>
            <a:endParaRPr lang="en-US" sz="2200" dirty="0">
              <a:solidFill>
                <a:schemeClr val="tx1"/>
              </a:solidFill>
            </a:endParaRPr>
          </a:p>
          <a:p>
            <a:pPr marL="342900" indent="-342900">
              <a:spcBef>
                <a:spcPts val="0"/>
              </a:spcBef>
              <a:spcAft>
                <a:spcPts val="600"/>
              </a:spcAft>
              <a:buFont typeface="Arial" panose="020B0604020202020204" pitchFamily="34" charset="0"/>
              <a:buChar char="•"/>
            </a:pPr>
            <a:endParaRPr lang="en-US" sz="2200" dirty="0">
              <a:solidFill>
                <a:schemeClr val="tx1"/>
              </a:solidFill>
            </a:endParaRPr>
          </a:p>
          <a:p>
            <a:pPr marL="342900" indent="-342900">
              <a:spcBef>
                <a:spcPts val="0"/>
              </a:spcBef>
              <a:spcAft>
                <a:spcPts val="600"/>
              </a:spcAft>
              <a:buFont typeface="Arial" panose="020B0604020202020204" pitchFamily="34" charset="0"/>
              <a:buChar char="•"/>
            </a:pPr>
            <a:r>
              <a:rPr lang="en-US" sz="2200" dirty="0">
                <a:solidFill>
                  <a:schemeClr val="tx1"/>
                </a:solidFill>
              </a:rPr>
              <a:t>Domains </a:t>
            </a:r>
            <a:r>
              <a:rPr lang="en-US" sz="2200" dirty="0">
                <a:solidFill>
                  <a:schemeClr val="tx1"/>
                </a:solidFill>
              </a:rPr>
              <a:t>are therefore, pools of values from which actual values </a:t>
            </a:r>
            <a:r>
              <a:rPr lang="en-US" sz="2200" dirty="0">
                <a:solidFill>
                  <a:schemeClr val="tx1"/>
                </a:solidFill>
              </a:rPr>
              <a:t>appear </a:t>
            </a:r>
            <a:r>
              <a:rPr lang="en-US" sz="2200" dirty="0">
                <a:solidFill>
                  <a:schemeClr val="tx1"/>
                </a:solidFill>
              </a:rPr>
              <a:t>in the columns of a table are drawn. </a:t>
            </a:r>
          </a:p>
          <a:p>
            <a:pPr marL="342900" indent="-342900">
              <a:spcBef>
                <a:spcPts val="0"/>
              </a:spcBef>
              <a:spcAft>
                <a:spcPts val="600"/>
              </a:spcAft>
              <a:buFont typeface="Arial" panose="020B0604020202020204" pitchFamily="34" charset="0"/>
              <a:buChar char="•"/>
            </a:pPr>
            <a:endParaRPr lang="en-IN" sz="2000" dirty="0">
              <a:solidFill>
                <a:schemeClr val="tx1"/>
              </a:solidFill>
            </a:endParaRPr>
          </a:p>
          <a:p>
            <a:endParaRPr lang="en-US" sz="2000" dirty="0">
              <a:solidFill>
                <a:schemeClr val="tx1"/>
              </a:solidFill>
            </a:endParaRPr>
          </a:p>
        </p:txBody>
      </p:sp>
      <p:sp>
        <p:nvSpPr>
          <p:cNvPr id="6" name="Slide Number Placeholder 25"/>
          <p:cNvSpPr txBox="1">
            <a:spLocks/>
          </p:cNvSpPr>
          <p:nvPr/>
        </p:nvSpPr>
        <p:spPr>
          <a:xfrm>
            <a:off x="10210800" y="6553201"/>
            <a:ext cx="457200" cy="277813"/>
          </a:xfrm>
          <a:prstGeom prst="rect">
            <a:avLst/>
          </a:prstGeom>
        </p:spPr>
        <p:txBody>
          <a:bodyPr/>
          <a:lstStyle/>
          <a:p>
            <a:pPr>
              <a:defRPr/>
            </a:pPr>
            <a:fld id="{8FE0B590-8C00-4610-BFCF-F4111B763C9E}" type="slidenum">
              <a:rPr lang="en-US" sz="1400">
                <a:solidFill>
                  <a:schemeClr val="bg1"/>
                </a:solidFill>
              </a:rPr>
              <a:pPr>
                <a:defRPr/>
              </a:pPr>
              <a:t>18</a:t>
            </a:fld>
            <a:endParaRPr lang="en-US" sz="1400" dirty="0">
              <a:solidFill>
                <a:schemeClr val="bg1"/>
              </a:solidFill>
            </a:endParaRPr>
          </a:p>
        </p:txBody>
      </p:sp>
    </p:spTree>
    <p:extLst>
      <p:ext uri="{BB962C8B-B14F-4D97-AF65-F5344CB8AC3E}">
        <p14:creationId xmlns:p14="http://schemas.microsoft.com/office/powerpoint/2010/main" val="512148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subTnLst>
                                    <p:animClr clrSpc="rgb" dir="cw">
                                      <p:cBhvr override="childStyle">
                                        <p:cTn dur="1" fill="hold" display="0" masterRel="nextClick" afterEffect="1"/>
                                        <p:tgtEl>
                                          <p:spTgt spid="4">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subTnLst>
                                    <p:animClr clrSpc="rgb" dir="cw">
                                      <p:cBhvr override="childStyle">
                                        <p:cTn dur="1" fill="hold" display="0" masterRel="nextClick" afterEffect="1"/>
                                        <p:tgtEl>
                                          <p:spTgt spid="4">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chor="ctr">
            <a:normAutofit/>
          </a:bodyPr>
          <a:lstStyle/>
          <a:p>
            <a:r>
              <a:rPr lang="en-US" sz="2800" b="0" dirty="0">
                <a:solidFill>
                  <a:schemeClr val="tx1"/>
                </a:solidFill>
              </a:rPr>
              <a:t>NOT NULL Constraint </a:t>
            </a:r>
          </a:p>
        </p:txBody>
      </p:sp>
      <p:sp>
        <p:nvSpPr>
          <p:cNvPr id="5" name="Text Placeholder 4"/>
          <p:cNvSpPr>
            <a:spLocks noGrp="1"/>
          </p:cNvSpPr>
          <p:nvPr>
            <p:ph type="body" sz="quarter" idx="13"/>
          </p:nvPr>
        </p:nvSpPr>
        <p:spPr/>
        <p:txBody>
          <a:bodyPr/>
          <a:lstStyle/>
          <a:p>
            <a:pPr fontAlgn="base">
              <a:spcAft>
                <a:spcPct val="0"/>
              </a:spcAft>
              <a:buSzPct val="95000"/>
            </a:pPr>
            <a:r>
              <a:rPr lang="en-US" sz="2000" dirty="0">
                <a:solidFill>
                  <a:schemeClr val="tx1"/>
                </a:solidFill>
              </a:rPr>
              <a:t>Specifies that the column cannot contain a null value</a:t>
            </a:r>
          </a:p>
          <a:p>
            <a:pPr>
              <a:spcBef>
                <a:spcPts val="0"/>
              </a:spcBef>
            </a:pPr>
            <a:endParaRPr lang="en-US" sz="2000" dirty="0">
              <a:solidFill>
                <a:schemeClr val="tx1"/>
              </a:solidFill>
            </a:endParaRPr>
          </a:p>
          <a:p>
            <a:pPr>
              <a:spcBef>
                <a:spcPts val="0"/>
              </a:spcBef>
            </a:pPr>
            <a:endParaRPr lang="en-US" sz="2000" dirty="0">
              <a:solidFill>
                <a:schemeClr val="tx1"/>
              </a:solidFill>
            </a:endParaRPr>
          </a:p>
          <a:p>
            <a:pPr>
              <a:spcBef>
                <a:spcPts val="0"/>
              </a:spcBef>
            </a:pPr>
            <a:endParaRPr lang="en-US" sz="2000" dirty="0">
              <a:solidFill>
                <a:schemeClr val="tx1"/>
              </a:solidFill>
            </a:endParaRPr>
          </a:p>
          <a:p>
            <a:r>
              <a:rPr lang="en-US" sz="2000" dirty="0">
                <a:solidFill>
                  <a:schemeClr val="tx1"/>
                </a:solidFill>
              </a:rPr>
              <a:t>ANSI Syntax:</a:t>
            </a:r>
          </a:p>
          <a:p>
            <a:endParaRPr lang="en-US" sz="2000" dirty="0"/>
          </a:p>
          <a:p>
            <a:r>
              <a:rPr lang="en-US" sz="2400" dirty="0">
                <a:solidFill>
                  <a:schemeClr val="accent4">
                    <a:lumMod val="60000"/>
                    <a:lumOff val="40000"/>
                  </a:schemeClr>
                </a:solidFill>
                <a:latin typeface="Arial" panose="020B0604020202020204" pitchFamily="34" charset="0"/>
              </a:rPr>
              <a:t>	[</a:t>
            </a:r>
            <a:r>
              <a:rPr lang="en-US" sz="2400" dirty="0">
                <a:solidFill>
                  <a:schemeClr val="accent4">
                    <a:lumMod val="60000"/>
                    <a:lumOff val="40000"/>
                  </a:schemeClr>
                </a:solidFill>
                <a:latin typeface="Arial" panose="020B0604020202020204" pitchFamily="34" charset="0"/>
              </a:rPr>
              <a:t>CONSTRAINT</a:t>
            </a:r>
            <a:r>
              <a:rPr lang="en-US" sz="2400" dirty="0">
                <a:latin typeface="Arial" panose="020B0604020202020204" pitchFamily="34" charset="0"/>
                <a:cs typeface="Arial" panose="020B0604020202020204" pitchFamily="34" charset="0"/>
              </a:rPr>
              <a:t> </a:t>
            </a:r>
            <a:r>
              <a:rPr lang="en-US" sz="2400" dirty="0" err="1">
                <a:solidFill>
                  <a:srgbClr val="D8750D"/>
                </a:solidFill>
                <a:latin typeface="Arial" panose="020B0604020202020204" pitchFamily="34" charset="0"/>
              </a:rPr>
              <a:t>constraint_name</a:t>
            </a:r>
            <a:r>
              <a:rPr lang="en-US" sz="2400" dirty="0">
                <a:solidFill>
                  <a:schemeClr val="accent4">
                    <a:lumMod val="60000"/>
                    <a:lumOff val="40000"/>
                  </a:schemeClr>
                </a:solidFill>
                <a:latin typeface="Arial" panose="020B0604020202020204" pitchFamily="34" charset="0"/>
              </a:rPr>
              <a:t>] NOT NULL</a:t>
            </a:r>
            <a:endParaRPr lang="en-US" sz="2400" dirty="0"/>
          </a:p>
          <a:p>
            <a:endParaRPr lang="en-US" dirty="0"/>
          </a:p>
          <a:p>
            <a:endParaRPr lang="en-US" dirty="0"/>
          </a:p>
          <a:p>
            <a:endParaRPr lang="en-US" dirty="0"/>
          </a:p>
        </p:txBody>
      </p:sp>
      <p:sp>
        <p:nvSpPr>
          <p:cNvPr id="10" name="Slide Number Placeholder 25"/>
          <p:cNvSpPr txBox="1">
            <a:spLocks/>
          </p:cNvSpPr>
          <p:nvPr/>
        </p:nvSpPr>
        <p:spPr>
          <a:xfrm>
            <a:off x="10210801" y="6477001"/>
            <a:ext cx="473075" cy="495285"/>
          </a:xfrm>
          <a:prstGeom prst="rect">
            <a:avLst/>
          </a:prstGeom>
        </p:spPr>
        <p:txBody>
          <a:bodyPr/>
          <a:lstStyle/>
          <a:p>
            <a:pPr>
              <a:defRPr/>
            </a:pPr>
            <a:fld id="{8FE0B590-8C00-4610-BFCF-F4111B763C9E}" type="slidenum">
              <a:rPr lang="en-US" sz="1400">
                <a:solidFill>
                  <a:schemeClr val="bg1"/>
                </a:solidFill>
              </a:rPr>
              <a:pPr>
                <a:defRPr/>
              </a:pPr>
              <a:t>19</a:t>
            </a:fld>
            <a:endParaRPr lang="en-US" sz="1400" dirty="0">
              <a:solidFill>
                <a:schemeClr val="bg1"/>
              </a:solidFill>
            </a:endParaRPr>
          </a:p>
        </p:txBody>
      </p:sp>
    </p:spTree>
    <p:extLst>
      <p:ext uri="{BB962C8B-B14F-4D97-AF65-F5344CB8AC3E}">
        <p14:creationId xmlns:p14="http://schemas.microsoft.com/office/powerpoint/2010/main" val="439706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fade">
                                      <p:cBhvr>
                                        <p:cTn id="1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Setting: Overview</a:t>
            </a:r>
            <a:endParaRPr lang="en-US" dirty="0"/>
          </a:p>
        </p:txBody>
      </p:sp>
      <p:sp>
        <p:nvSpPr>
          <p:cNvPr id="3" name="Content Placeholder 2"/>
          <p:cNvSpPr>
            <a:spLocks noGrp="1"/>
          </p:cNvSpPr>
          <p:nvPr>
            <p:ph idx="1"/>
          </p:nvPr>
        </p:nvSpPr>
        <p:spPr/>
        <p:txBody>
          <a:bodyPr/>
          <a:lstStyle/>
          <a:p>
            <a:pPr marL="0" indent="0">
              <a:buNone/>
            </a:pPr>
            <a:r>
              <a:rPr lang="en-US" dirty="0" smtClean="0"/>
              <a:t>This session will give an overview of Constraints and their types. </a:t>
            </a:r>
          </a:p>
          <a:p>
            <a:endParaRPr lang="en-US" dirty="0"/>
          </a:p>
        </p:txBody>
      </p:sp>
    </p:spTree>
    <p:extLst>
      <p:ext uri="{BB962C8B-B14F-4D97-AF65-F5344CB8AC3E}">
        <p14:creationId xmlns:p14="http://schemas.microsoft.com/office/powerpoint/2010/main" val="3094407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chor="ctr">
            <a:normAutofit/>
          </a:bodyPr>
          <a:lstStyle/>
          <a:p>
            <a:r>
              <a:rPr lang="en-US" sz="2800" b="0" dirty="0">
                <a:solidFill>
                  <a:schemeClr val="tx1"/>
                </a:solidFill>
              </a:rPr>
              <a:t>NOT NULL Constraint </a:t>
            </a:r>
          </a:p>
        </p:txBody>
      </p:sp>
      <p:sp>
        <p:nvSpPr>
          <p:cNvPr id="4" name="TextBox 3"/>
          <p:cNvSpPr txBox="1"/>
          <p:nvPr/>
        </p:nvSpPr>
        <p:spPr>
          <a:xfrm>
            <a:off x="1881298" y="1295400"/>
            <a:ext cx="8702675" cy="4678204"/>
          </a:xfrm>
          <a:prstGeom prst="rect">
            <a:avLst/>
          </a:prstGeom>
          <a:noFill/>
        </p:spPr>
        <p:txBody>
          <a:bodyPr wrap="square" rtlCol="0">
            <a:spAutoFit/>
          </a:bodyPr>
          <a:lstStyle/>
          <a:p>
            <a:endParaRPr lang="en-US" sz="2000" dirty="0"/>
          </a:p>
          <a:p>
            <a:pPr marL="344488" indent="-344488">
              <a:buFont typeface="Arial" pitchFamily="34" charset="0"/>
              <a:buChar char="•"/>
            </a:pPr>
            <a:r>
              <a:rPr lang="en-US" sz="2000" dirty="0">
                <a:latin typeface="Arial" panose="020B0604020202020204" pitchFamily="34" charset="0"/>
                <a:cs typeface="Arial" panose="020B0604020202020204" pitchFamily="34" charset="0"/>
              </a:rPr>
              <a:t>Example:</a:t>
            </a:r>
            <a:endParaRPr lang="en-US" sz="2000" dirty="0">
              <a:latin typeface="Arial" panose="020B0604020202020204" pitchFamily="34" charset="0"/>
              <a:cs typeface="Arial" panose="020B0604020202020204" pitchFamily="34" charset="0"/>
            </a:endParaRPr>
          </a:p>
          <a:p>
            <a:pPr marL="2171700" lvl="5" indent="-920750"/>
            <a:r>
              <a:rPr lang="en-US" sz="2200" dirty="0">
                <a:solidFill>
                  <a:schemeClr val="accent4">
                    <a:lumMod val="60000"/>
                    <a:lumOff val="40000"/>
                  </a:schemeClr>
                </a:solidFill>
                <a:latin typeface="Arial" panose="020B0604020202020204" pitchFamily="34" charset="0"/>
              </a:rPr>
              <a:t>CREATE </a:t>
            </a:r>
            <a:r>
              <a:rPr lang="en-US" sz="2200" dirty="0">
                <a:solidFill>
                  <a:schemeClr val="accent4">
                    <a:lumMod val="60000"/>
                    <a:lumOff val="40000"/>
                  </a:schemeClr>
                </a:solidFill>
                <a:latin typeface="Arial" panose="020B0604020202020204" pitchFamily="34" charset="0"/>
              </a:rPr>
              <a:t>TABLE </a:t>
            </a:r>
            <a:r>
              <a:rPr lang="en-US" sz="2200" dirty="0">
                <a:solidFill>
                  <a:srgbClr val="D8750D"/>
                </a:solidFill>
                <a:latin typeface="Arial" panose="020B0604020202020204" pitchFamily="34" charset="0"/>
              </a:rPr>
              <a:t>Offices</a:t>
            </a:r>
            <a:r>
              <a:rPr lang="en-US" sz="2000" dirty="0">
                <a:solidFill>
                  <a:schemeClr val="bg2"/>
                </a:solidFill>
                <a:cs typeface="Courier New" pitchFamily="49" charset="0"/>
              </a:rPr>
              <a:t> </a:t>
            </a:r>
            <a:r>
              <a:rPr lang="en-US" sz="2200" dirty="0">
                <a:solidFill>
                  <a:schemeClr val="accent4">
                    <a:lumMod val="60000"/>
                    <a:lumOff val="40000"/>
                  </a:schemeClr>
                </a:solidFill>
                <a:latin typeface="Arial" panose="020B0604020202020204" pitchFamily="34" charset="0"/>
              </a:rPr>
              <a:t>(</a:t>
            </a:r>
          </a:p>
          <a:p>
            <a:pPr marL="2171700" lvl="5" indent="-920750"/>
            <a:r>
              <a:rPr lang="en-US" sz="2000" dirty="0">
                <a:solidFill>
                  <a:schemeClr val="bg2"/>
                </a:solidFill>
                <a:cs typeface="Courier New" pitchFamily="49" charset="0"/>
              </a:rPr>
              <a:t>  </a:t>
            </a:r>
            <a:r>
              <a:rPr lang="en-US" sz="2200" dirty="0" err="1">
                <a:solidFill>
                  <a:srgbClr val="D8750D"/>
                </a:solidFill>
                <a:latin typeface="Arial" panose="020B0604020202020204" pitchFamily="34" charset="0"/>
              </a:rPr>
              <a:t>officeCode</a:t>
            </a:r>
            <a:r>
              <a:rPr lang="en-US" sz="2000" dirty="0">
                <a:solidFill>
                  <a:schemeClr val="bg2"/>
                </a:solidFill>
                <a:cs typeface="Courier New" pitchFamily="49" charset="0"/>
              </a:rPr>
              <a:t> </a:t>
            </a:r>
            <a:r>
              <a:rPr lang="en-US" sz="2200" dirty="0">
                <a:solidFill>
                  <a:schemeClr val="accent4">
                    <a:lumMod val="60000"/>
                    <a:lumOff val="40000"/>
                  </a:schemeClr>
                </a:solidFill>
                <a:latin typeface="Arial" panose="020B0604020202020204" pitchFamily="34" charset="0"/>
              </a:rPr>
              <a:t>VARCHAR(10) PRIMARY KEY,</a:t>
            </a:r>
          </a:p>
          <a:p>
            <a:pPr marL="2171700" lvl="5" indent="-920750"/>
            <a:r>
              <a:rPr lang="en-US" sz="2000" dirty="0">
                <a:solidFill>
                  <a:schemeClr val="bg2"/>
                </a:solidFill>
                <a:cs typeface="Courier New" pitchFamily="49" charset="0"/>
              </a:rPr>
              <a:t>  </a:t>
            </a:r>
            <a:r>
              <a:rPr lang="en-US" sz="2200" dirty="0">
                <a:solidFill>
                  <a:srgbClr val="D8750D"/>
                </a:solidFill>
                <a:latin typeface="Arial" panose="020B0604020202020204" pitchFamily="34" charset="0"/>
              </a:rPr>
              <a:t>city</a:t>
            </a:r>
            <a:r>
              <a:rPr lang="en-US" sz="2000" dirty="0">
                <a:solidFill>
                  <a:schemeClr val="bg2"/>
                </a:solidFill>
                <a:cs typeface="Courier New" pitchFamily="49" charset="0"/>
              </a:rPr>
              <a:t> </a:t>
            </a:r>
            <a:r>
              <a:rPr lang="en-US" sz="2200" dirty="0">
                <a:solidFill>
                  <a:schemeClr val="accent4">
                    <a:lumMod val="60000"/>
                    <a:lumOff val="40000"/>
                  </a:schemeClr>
                </a:solidFill>
                <a:latin typeface="Arial" panose="020B0604020202020204" pitchFamily="34" charset="0"/>
              </a:rPr>
              <a:t>VARCHAR(50) </a:t>
            </a:r>
            <a:r>
              <a:rPr lang="en-US" sz="2000" dirty="0">
                <a:solidFill>
                  <a:schemeClr val="accent4">
                    <a:lumMod val="60000"/>
                    <a:lumOff val="40000"/>
                  </a:schemeClr>
                </a:solidFill>
                <a:latin typeface="Arial" panose="020B0604020202020204" pitchFamily="34" charset="0"/>
              </a:rPr>
              <a:t>NOT NULL</a:t>
            </a:r>
            <a:r>
              <a:rPr lang="en-US" sz="2200" dirty="0">
                <a:solidFill>
                  <a:schemeClr val="accent4">
                    <a:lumMod val="60000"/>
                    <a:lumOff val="40000"/>
                  </a:schemeClr>
                </a:solidFill>
                <a:latin typeface="Arial" panose="020B0604020202020204" pitchFamily="34" charset="0"/>
              </a:rPr>
              <a:t>,</a:t>
            </a:r>
            <a:endParaRPr lang="en-US" sz="2200" dirty="0">
              <a:solidFill>
                <a:schemeClr val="accent4">
                  <a:lumMod val="60000"/>
                  <a:lumOff val="40000"/>
                </a:schemeClr>
              </a:solidFill>
              <a:latin typeface="Arial" panose="020B0604020202020204" pitchFamily="34" charset="0"/>
            </a:endParaRPr>
          </a:p>
          <a:p>
            <a:pPr marL="2171700" lvl="5" indent="-920750"/>
            <a:r>
              <a:rPr lang="en-US" sz="2000" dirty="0">
                <a:solidFill>
                  <a:schemeClr val="bg2"/>
                </a:solidFill>
                <a:cs typeface="Courier New" pitchFamily="49" charset="0"/>
              </a:rPr>
              <a:t>  </a:t>
            </a:r>
            <a:r>
              <a:rPr lang="en-US" sz="2200" dirty="0">
                <a:solidFill>
                  <a:srgbClr val="D8750D"/>
                </a:solidFill>
                <a:latin typeface="Arial" panose="020B0604020202020204" pitchFamily="34" charset="0"/>
              </a:rPr>
              <a:t>phone</a:t>
            </a:r>
            <a:r>
              <a:rPr lang="en-US" sz="2000" dirty="0">
                <a:solidFill>
                  <a:schemeClr val="bg2"/>
                </a:solidFill>
                <a:cs typeface="Courier New" pitchFamily="49" charset="0"/>
              </a:rPr>
              <a:t> </a:t>
            </a:r>
            <a:r>
              <a:rPr lang="en-US" sz="2200" dirty="0">
                <a:solidFill>
                  <a:schemeClr val="accent4">
                    <a:lumMod val="60000"/>
                    <a:lumOff val="40000"/>
                  </a:schemeClr>
                </a:solidFill>
                <a:latin typeface="Arial" panose="020B0604020202020204" pitchFamily="34" charset="0"/>
              </a:rPr>
              <a:t>VARCHAR(50) </a:t>
            </a:r>
            <a:r>
              <a:rPr lang="en-US" sz="2000" dirty="0">
                <a:solidFill>
                  <a:schemeClr val="accent4">
                    <a:lumMod val="60000"/>
                    <a:lumOff val="40000"/>
                  </a:schemeClr>
                </a:solidFill>
                <a:latin typeface="Arial" panose="020B0604020202020204" pitchFamily="34" charset="0"/>
              </a:rPr>
              <a:t>NOT NULL</a:t>
            </a:r>
            <a:r>
              <a:rPr lang="en-US" sz="2200" dirty="0">
                <a:solidFill>
                  <a:schemeClr val="accent4">
                    <a:lumMod val="60000"/>
                    <a:lumOff val="40000"/>
                  </a:schemeClr>
                </a:solidFill>
                <a:latin typeface="Arial" panose="020B0604020202020204" pitchFamily="34" charset="0"/>
              </a:rPr>
              <a:t>,</a:t>
            </a:r>
            <a:endParaRPr lang="en-US" sz="2200" dirty="0">
              <a:solidFill>
                <a:schemeClr val="accent4">
                  <a:lumMod val="60000"/>
                  <a:lumOff val="40000"/>
                </a:schemeClr>
              </a:solidFill>
              <a:latin typeface="Arial" panose="020B0604020202020204" pitchFamily="34" charset="0"/>
            </a:endParaRPr>
          </a:p>
          <a:p>
            <a:pPr marL="2171700" lvl="5" indent="-920750"/>
            <a:r>
              <a:rPr lang="en-US" sz="2000" b="1" dirty="0">
                <a:solidFill>
                  <a:schemeClr val="bg2"/>
                </a:solidFill>
                <a:cs typeface="Courier New" pitchFamily="49" charset="0"/>
              </a:rPr>
              <a:t>  </a:t>
            </a:r>
            <a:r>
              <a:rPr lang="en-US" sz="2200" dirty="0" err="1">
                <a:solidFill>
                  <a:srgbClr val="D8750D"/>
                </a:solidFill>
                <a:latin typeface="Arial" panose="020B0604020202020204" pitchFamily="34" charset="0"/>
              </a:rPr>
              <a:t>addressLine</a:t>
            </a:r>
            <a:r>
              <a:rPr lang="en-US" sz="2000" dirty="0">
                <a:solidFill>
                  <a:schemeClr val="bg2"/>
                </a:solidFill>
                <a:cs typeface="Courier New" pitchFamily="49" charset="0"/>
              </a:rPr>
              <a:t> </a:t>
            </a:r>
            <a:r>
              <a:rPr lang="en-US" sz="2200" dirty="0">
                <a:solidFill>
                  <a:schemeClr val="accent4">
                    <a:lumMod val="60000"/>
                    <a:lumOff val="40000"/>
                  </a:schemeClr>
                </a:solidFill>
                <a:latin typeface="Arial" panose="020B0604020202020204" pitchFamily="34" charset="0"/>
              </a:rPr>
              <a:t>VARCHAR(50) </a:t>
            </a:r>
            <a:r>
              <a:rPr lang="en-US" sz="2000" dirty="0">
                <a:solidFill>
                  <a:schemeClr val="accent4">
                    <a:lumMod val="60000"/>
                    <a:lumOff val="40000"/>
                  </a:schemeClr>
                </a:solidFill>
                <a:latin typeface="Arial" panose="020B0604020202020204" pitchFamily="34" charset="0"/>
              </a:rPr>
              <a:t>NOT NULL</a:t>
            </a:r>
            <a:r>
              <a:rPr lang="en-US" sz="2200" dirty="0">
                <a:solidFill>
                  <a:schemeClr val="accent4">
                    <a:lumMod val="60000"/>
                    <a:lumOff val="40000"/>
                  </a:schemeClr>
                </a:solidFill>
                <a:latin typeface="Arial" panose="020B0604020202020204" pitchFamily="34" charset="0"/>
              </a:rPr>
              <a:t>,</a:t>
            </a:r>
            <a:endParaRPr lang="en-US" sz="2200" dirty="0">
              <a:solidFill>
                <a:schemeClr val="accent4">
                  <a:lumMod val="60000"/>
                  <a:lumOff val="40000"/>
                </a:schemeClr>
              </a:solidFill>
              <a:latin typeface="Arial" panose="020B0604020202020204" pitchFamily="34" charset="0"/>
            </a:endParaRPr>
          </a:p>
          <a:p>
            <a:pPr marL="2171700" lvl="5" indent="-920750"/>
            <a:r>
              <a:rPr lang="en-US" sz="2000" dirty="0">
                <a:solidFill>
                  <a:schemeClr val="bg2"/>
                </a:solidFill>
                <a:cs typeface="Courier New" pitchFamily="49" charset="0"/>
              </a:rPr>
              <a:t>  </a:t>
            </a:r>
            <a:r>
              <a:rPr lang="en-US" sz="2200" dirty="0">
                <a:solidFill>
                  <a:srgbClr val="D8750D"/>
                </a:solidFill>
                <a:latin typeface="Arial" panose="020B0604020202020204" pitchFamily="34" charset="0"/>
              </a:rPr>
              <a:t>state</a:t>
            </a:r>
            <a:r>
              <a:rPr lang="en-US" sz="2000" dirty="0">
                <a:solidFill>
                  <a:schemeClr val="bg2"/>
                </a:solidFill>
                <a:cs typeface="Courier New" pitchFamily="49" charset="0"/>
              </a:rPr>
              <a:t> </a:t>
            </a:r>
            <a:r>
              <a:rPr lang="en-US" sz="2200" dirty="0">
                <a:solidFill>
                  <a:schemeClr val="accent4">
                    <a:lumMod val="60000"/>
                    <a:lumOff val="40000"/>
                  </a:schemeClr>
                </a:solidFill>
                <a:latin typeface="Arial" panose="020B0604020202020204" pitchFamily="34" charset="0"/>
              </a:rPr>
              <a:t>VARCHAR(50) </a:t>
            </a:r>
            <a:r>
              <a:rPr lang="en-US" sz="2200" dirty="0">
                <a:solidFill>
                  <a:schemeClr val="accent4">
                    <a:lumMod val="60000"/>
                    <a:lumOff val="40000"/>
                  </a:schemeClr>
                </a:solidFill>
                <a:latin typeface="Arial" panose="020B0604020202020204" pitchFamily="34" charset="0"/>
              </a:rPr>
              <a:t>NULL,</a:t>
            </a:r>
            <a:endParaRPr lang="en-US" sz="2200" dirty="0">
              <a:solidFill>
                <a:schemeClr val="accent4">
                  <a:lumMod val="60000"/>
                  <a:lumOff val="40000"/>
                </a:schemeClr>
              </a:solidFill>
              <a:latin typeface="Arial" panose="020B0604020202020204" pitchFamily="34" charset="0"/>
            </a:endParaRPr>
          </a:p>
          <a:p>
            <a:pPr marL="2171700" lvl="5" indent="-920750"/>
            <a:r>
              <a:rPr lang="en-US" sz="2200" dirty="0">
                <a:solidFill>
                  <a:schemeClr val="accent4">
                    <a:lumMod val="60000"/>
                    <a:lumOff val="40000"/>
                  </a:schemeClr>
                </a:solidFill>
                <a:latin typeface="Arial" panose="020B0604020202020204" pitchFamily="34" charset="0"/>
              </a:rPr>
              <a:t>  </a:t>
            </a:r>
            <a:r>
              <a:rPr lang="en-US" sz="2200" dirty="0">
                <a:solidFill>
                  <a:srgbClr val="D8750D"/>
                </a:solidFill>
                <a:latin typeface="Arial" panose="020B0604020202020204" pitchFamily="34" charset="0"/>
              </a:rPr>
              <a:t>country</a:t>
            </a:r>
            <a:r>
              <a:rPr lang="en-US" sz="2200" dirty="0">
                <a:solidFill>
                  <a:schemeClr val="accent4">
                    <a:lumMod val="60000"/>
                    <a:lumOff val="40000"/>
                  </a:schemeClr>
                </a:solidFill>
                <a:latin typeface="Arial" panose="020B0604020202020204" pitchFamily="34" charset="0"/>
              </a:rPr>
              <a:t> VARCHAR(50) </a:t>
            </a:r>
            <a:r>
              <a:rPr lang="en-US" sz="2000" dirty="0">
                <a:solidFill>
                  <a:schemeClr val="accent4">
                    <a:lumMod val="60000"/>
                    <a:lumOff val="40000"/>
                  </a:schemeClr>
                </a:solidFill>
                <a:latin typeface="Arial" panose="020B0604020202020204" pitchFamily="34" charset="0"/>
              </a:rPr>
              <a:t>NOT NULL</a:t>
            </a:r>
            <a:r>
              <a:rPr lang="en-US" sz="2200" dirty="0">
                <a:solidFill>
                  <a:schemeClr val="accent4">
                    <a:lumMod val="60000"/>
                    <a:lumOff val="40000"/>
                  </a:schemeClr>
                </a:solidFill>
                <a:latin typeface="Arial" panose="020B0604020202020204" pitchFamily="34" charset="0"/>
              </a:rPr>
              <a:t>,</a:t>
            </a:r>
            <a:endParaRPr lang="en-US" sz="2200" dirty="0">
              <a:solidFill>
                <a:schemeClr val="accent4">
                  <a:lumMod val="60000"/>
                  <a:lumOff val="40000"/>
                </a:schemeClr>
              </a:solidFill>
              <a:latin typeface="Arial" panose="020B0604020202020204" pitchFamily="34" charset="0"/>
            </a:endParaRPr>
          </a:p>
          <a:p>
            <a:pPr marL="2171700" lvl="5" indent="-920750"/>
            <a:r>
              <a:rPr lang="en-US" sz="2000" dirty="0">
                <a:solidFill>
                  <a:schemeClr val="bg2"/>
                </a:solidFill>
                <a:cs typeface="Courier New" pitchFamily="49" charset="0"/>
              </a:rPr>
              <a:t>  </a:t>
            </a:r>
            <a:r>
              <a:rPr lang="en-US" sz="2200" dirty="0" err="1">
                <a:solidFill>
                  <a:srgbClr val="D8750D"/>
                </a:solidFill>
                <a:latin typeface="Arial" panose="020B0604020202020204" pitchFamily="34" charset="0"/>
              </a:rPr>
              <a:t>postalCode</a:t>
            </a:r>
            <a:r>
              <a:rPr lang="en-US" sz="2000" dirty="0">
                <a:solidFill>
                  <a:schemeClr val="bg2"/>
                </a:solidFill>
                <a:cs typeface="Courier New" pitchFamily="49" charset="0"/>
              </a:rPr>
              <a:t> </a:t>
            </a:r>
            <a:r>
              <a:rPr lang="en-US" sz="2200" dirty="0">
                <a:solidFill>
                  <a:schemeClr val="accent4">
                    <a:lumMod val="60000"/>
                    <a:lumOff val="40000"/>
                  </a:schemeClr>
                </a:solidFill>
                <a:latin typeface="Arial" panose="020B0604020202020204" pitchFamily="34" charset="0"/>
              </a:rPr>
              <a:t>VARCHAR(15</a:t>
            </a:r>
            <a:r>
              <a:rPr lang="en-US" sz="2200" dirty="0">
                <a:solidFill>
                  <a:schemeClr val="accent4">
                    <a:lumMod val="60000"/>
                    <a:lumOff val="40000"/>
                  </a:schemeClr>
                </a:solidFill>
                <a:latin typeface="Arial" panose="020B0604020202020204" pitchFamily="34" charset="0"/>
              </a:rPr>
              <a:t>) </a:t>
            </a:r>
            <a:r>
              <a:rPr lang="en-US" sz="2000" dirty="0">
                <a:solidFill>
                  <a:schemeClr val="accent4">
                    <a:lumMod val="60000"/>
                    <a:lumOff val="40000"/>
                  </a:schemeClr>
                </a:solidFill>
                <a:latin typeface="Arial" panose="020B0604020202020204" pitchFamily="34" charset="0"/>
              </a:rPr>
              <a:t>NOT NULL</a:t>
            </a:r>
            <a:endParaRPr lang="en-US" sz="2200" dirty="0">
              <a:solidFill>
                <a:schemeClr val="accent4">
                  <a:lumMod val="60000"/>
                  <a:lumOff val="40000"/>
                </a:schemeClr>
              </a:solidFill>
              <a:latin typeface="Arial" panose="020B0604020202020204" pitchFamily="34" charset="0"/>
            </a:endParaRPr>
          </a:p>
          <a:p>
            <a:pPr marL="2171700" lvl="5" indent="-920750"/>
            <a:r>
              <a:rPr lang="en-US" sz="2200" dirty="0">
                <a:solidFill>
                  <a:schemeClr val="accent4">
                    <a:lumMod val="60000"/>
                    <a:lumOff val="40000"/>
                  </a:schemeClr>
                </a:solidFill>
                <a:latin typeface="Arial" panose="020B0604020202020204" pitchFamily="34" charset="0"/>
              </a:rPr>
              <a:t>  );</a:t>
            </a:r>
          </a:p>
          <a:p>
            <a:endParaRPr lang="en-US" sz="2000" dirty="0">
              <a:solidFill>
                <a:schemeClr val="bg2"/>
              </a:solidFill>
              <a:latin typeface="Arial" panose="020B0604020202020204" pitchFamily="34" charset="0"/>
              <a:cs typeface="Arial" panose="020B0604020202020204" pitchFamily="34" charset="0"/>
            </a:endParaRPr>
          </a:p>
          <a:p>
            <a:endParaRPr lang="en-US" sz="2000" dirty="0">
              <a:solidFill>
                <a:schemeClr val="bg2"/>
              </a:solidFill>
              <a:latin typeface="Arial" panose="020B0604020202020204" pitchFamily="34" charset="0"/>
              <a:cs typeface="Arial" panose="020B0604020202020204" pitchFamily="34" charset="0"/>
            </a:endParaRPr>
          </a:p>
          <a:p>
            <a:endParaRPr lang="en-US" sz="2000" dirty="0">
              <a:solidFill>
                <a:schemeClr val="bg2"/>
              </a:solidFill>
              <a:latin typeface="Arial" panose="020B0604020202020204" pitchFamily="34" charset="0"/>
              <a:cs typeface="Arial" panose="020B0604020202020204" pitchFamily="34" charset="0"/>
            </a:endParaRPr>
          </a:p>
        </p:txBody>
      </p:sp>
      <p:sp>
        <p:nvSpPr>
          <p:cNvPr id="10" name="Slide Number Placeholder 25"/>
          <p:cNvSpPr txBox="1">
            <a:spLocks/>
          </p:cNvSpPr>
          <p:nvPr/>
        </p:nvSpPr>
        <p:spPr>
          <a:xfrm>
            <a:off x="10210801" y="6477001"/>
            <a:ext cx="473075" cy="495285"/>
          </a:xfrm>
          <a:prstGeom prst="rect">
            <a:avLst/>
          </a:prstGeom>
        </p:spPr>
        <p:txBody>
          <a:bodyPr/>
          <a:lstStyle/>
          <a:p>
            <a:pPr>
              <a:defRPr/>
            </a:pPr>
            <a:fld id="{8FE0B590-8C00-4610-BFCF-F4111B763C9E}" type="slidenum">
              <a:rPr lang="en-US" sz="1400">
                <a:solidFill>
                  <a:schemeClr val="bg1"/>
                </a:solidFill>
              </a:rPr>
              <a:pPr>
                <a:defRPr/>
              </a:pPr>
              <a:t>20</a:t>
            </a:fld>
            <a:endParaRPr lang="en-US" sz="1400" dirty="0">
              <a:solidFill>
                <a:schemeClr val="bg1"/>
              </a:solidFill>
            </a:endParaRPr>
          </a:p>
        </p:txBody>
      </p:sp>
    </p:spTree>
    <p:extLst>
      <p:ext uri="{BB962C8B-B14F-4D97-AF65-F5344CB8AC3E}">
        <p14:creationId xmlns:p14="http://schemas.microsoft.com/office/powerpoint/2010/main" val="315834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10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10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10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10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10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10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fade">
                                      <p:cBhvr>
                                        <p:cTn id="47" dur="1000"/>
                                        <p:tgtEl>
                                          <p:spTgt spid="4">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10" end="10"/>
                                            </p:txEl>
                                          </p:spTgt>
                                        </p:tgtEl>
                                        <p:attrNameLst>
                                          <p:attrName>style.visibility</p:attrName>
                                        </p:attrNameLst>
                                      </p:cBhvr>
                                      <p:to>
                                        <p:strVal val="visible"/>
                                      </p:to>
                                    </p:set>
                                    <p:animEffect transition="in" filter="fade">
                                      <p:cBhvr>
                                        <p:cTn id="52" dur="10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1" y="191167"/>
            <a:ext cx="8389665" cy="607259"/>
          </a:xfrm>
          <a:noFill/>
          <a:ln>
            <a:noFill/>
          </a:ln>
        </p:spPr>
        <p:txBody>
          <a:bodyPr anchor="ctr">
            <a:normAutofit/>
          </a:bodyPr>
          <a:lstStyle/>
          <a:p>
            <a:r>
              <a:rPr lang="en-US" sz="2800" b="0" dirty="0">
                <a:solidFill>
                  <a:schemeClr val="tx1"/>
                </a:solidFill>
              </a:rPr>
              <a:t>UNIQUE KEY </a:t>
            </a:r>
            <a:r>
              <a:rPr lang="en-US" sz="2800" b="0" dirty="0">
                <a:solidFill>
                  <a:schemeClr val="tx1"/>
                </a:solidFill>
              </a:rPr>
              <a:t>Constraint </a:t>
            </a:r>
          </a:p>
        </p:txBody>
      </p:sp>
      <p:sp>
        <p:nvSpPr>
          <p:cNvPr id="4" name="Text Placeholder 3"/>
          <p:cNvSpPr>
            <a:spLocks noGrp="1"/>
          </p:cNvSpPr>
          <p:nvPr>
            <p:ph type="body" sz="quarter" idx="13"/>
          </p:nvPr>
        </p:nvSpPr>
        <p:spPr/>
        <p:txBody>
          <a:bodyPr/>
          <a:lstStyle/>
          <a:p>
            <a:pPr>
              <a:spcBef>
                <a:spcPts val="0"/>
              </a:spcBef>
            </a:pPr>
            <a:r>
              <a:rPr lang="en-US" sz="2000" dirty="0">
                <a:solidFill>
                  <a:schemeClr val="tx1"/>
                </a:solidFill>
              </a:rPr>
              <a:t>Specifies a column whose values must be unique</a:t>
            </a:r>
          </a:p>
          <a:p>
            <a:pPr>
              <a:spcBef>
                <a:spcPts val="0"/>
              </a:spcBef>
            </a:pPr>
            <a:endParaRPr lang="en-US" sz="2000" b="1" dirty="0">
              <a:solidFill>
                <a:schemeClr val="tx1"/>
              </a:solidFill>
            </a:endParaRPr>
          </a:p>
          <a:p>
            <a:pPr>
              <a:spcBef>
                <a:spcPts val="0"/>
              </a:spcBef>
            </a:pPr>
            <a:endParaRPr lang="en-US" sz="2000" b="1" dirty="0">
              <a:solidFill>
                <a:schemeClr val="tx1"/>
              </a:solidFill>
            </a:endParaRPr>
          </a:p>
          <a:p>
            <a:pPr>
              <a:spcBef>
                <a:spcPts val="0"/>
              </a:spcBef>
            </a:pPr>
            <a:r>
              <a:rPr lang="en-US" sz="2000" dirty="0">
                <a:solidFill>
                  <a:schemeClr val="tx1"/>
                </a:solidFill>
              </a:rPr>
              <a:t>ANSI Syntax:</a:t>
            </a:r>
          </a:p>
          <a:p>
            <a:pPr marL="685800" lvl="1">
              <a:spcBef>
                <a:spcPts val="0"/>
              </a:spcBef>
              <a:buClr>
                <a:schemeClr val="bg1"/>
              </a:buClr>
              <a:buFont typeface="Calibri" pitchFamily="34" charset="0"/>
              <a:buChar char="—"/>
            </a:pPr>
            <a:r>
              <a:rPr lang="en-US" sz="2000" dirty="0">
                <a:solidFill>
                  <a:schemeClr val="tx1"/>
                </a:solidFill>
              </a:rPr>
              <a:t>Syntax to define a UNIQUE KEY at column level:</a:t>
            </a:r>
          </a:p>
          <a:p>
            <a:pPr>
              <a:spcBef>
                <a:spcPts val="0"/>
              </a:spcBef>
              <a:buClr>
                <a:schemeClr val="bg1"/>
              </a:buClr>
            </a:pPr>
            <a:endParaRPr lang="en-US" sz="1800" dirty="0">
              <a:solidFill>
                <a:schemeClr val="tx1"/>
              </a:solidFill>
            </a:endParaRPr>
          </a:p>
          <a:p>
            <a:pPr>
              <a:buClr>
                <a:schemeClr val="bg1"/>
              </a:buClr>
            </a:pPr>
            <a:r>
              <a:rPr lang="en-US" dirty="0" smtClean="0">
                <a:solidFill>
                  <a:schemeClr val="tx1"/>
                </a:solidFill>
              </a:rPr>
              <a:t>		</a:t>
            </a:r>
            <a:r>
              <a:rPr lang="en-US" sz="2400" dirty="0">
                <a:solidFill>
                  <a:schemeClr val="tx1"/>
                </a:solidFill>
                <a:latin typeface="Arial" panose="020B0604020202020204" pitchFamily="34" charset="0"/>
              </a:rPr>
              <a:t>[CONSTRAINT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rPr>
              <a:t>constraint_name</a:t>
            </a:r>
            <a:r>
              <a:rPr lang="en-US" sz="2400" dirty="0">
                <a:solidFill>
                  <a:schemeClr val="tx1"/>
                </a:solidFill>
                <a:latin typeface="Arial" panose="020B0604020202020204" pitchFamily="34" charset="0"/>
              </a:rPr>
              <a:t>] </a:t>
            </a:r>
            <a:r>
              <a:rPr lang="en-US" sz="2400" dirty="0">
                <a:solidFill>
                  <a:schemeClr val="tx1"/>
                </a:solidFill>
                <a:latin typeface="Arial" panose="020B0604020202020204" pitchFamily="34" charset="0"/>
              </a:rPr>
              <a:t>UNIQUE</a:t>
            </a:r>
          </a:p>
          <a:p>
            <a:pPr>
              <a:buClr>
                <a:schemeClr val="bg1"/>
              </a:buClr>
            </a:pPr>
            <a:endParaRPr lang="en-US" sz="2400" dirty="0">
              <a:solidFill>
                <a:schemeClr val="tx1"/>
              </a:solidFill>
              <a:latin typeface="Arial" panose="020B0604020202020204" pitchFamily="34" charset="0"/>
            </a:endParaRPr>
          </a:p>
          <a:p>
            <a:pPr marL="695325" lvl="2" indent="-290513">
              <a:buClr>
                <a:schemeClr val="bg1"/>
              </a:buClr>
              <a:buFont typeface="Calibri" pitchFamily="34" charset="0"/>
              <a:buChar char="—"/>
            </a:pPr>
            <a:r>
              <a:rPr lang="en-US" dirty="0">
                <a:solidFill>
                  <a:schemeClr val="tx1"/>
                </a:solidFill>
                <a:latin typeface="Arial" panose="020B0604020202020204" pitchFamily="34" charset="0"/>
                <a:cs typeface="Arial" panose="020B0604020202020204" pitchFamily="34" charset="0"/>
              </a:rPr>
              <a:t>Syntax to define a UNIQUE KEY at table level:</a:t>
            </a:r>
          </a:p>
          <a:p>
            <a:pPr marL="695325" lvl="2" indent="-290513">
              <a:buClr>
                <a:schemeClr val="bg1"/>
              </a:buClr>
              <a:buFont typeface="Calibri" pitchFamily="34" charset="0"/>
              <a:buChar char="—"/>
            </a:pPr>
            <a:endParaRPr lang="en-US" dirty="0">
              <a:solidFill>
                <a:schemeClr val="tx1"/>
              </a:solidFill>
              <a:latin typeface="Arial" panose="020B0604020202020204" pitchFamily="34" charset="0"/>
              <a:cs typeface="Arial" panose="020B0604020202020204" pitchFamily="34" charset="0"/>
            </a:endParaRPr>
          </a:p>
          <a:p>
            <a:pPr marL="238124" lvl="2" indent="0">
              <a:buClr>
                <a:schemeClr val="bg1"/>
              </a:buClr>
              <a:buNone/>
            </a:pPr>
            <a:r>
              <a:rPr lang="en-US" dirty="0" smtClean="0">
                <a:solidFill>
                  <a:schemeClr val="tx1"/>
                </a:solidFill>
                <a:latin typeface="Arial" panose="020B0604020202020204" pitchFamily="34" charset="0"/>
              </a:rPr>
              <a:t>		</a:t>
            </a:r>
            <a:r>
              <a:rPr lang="en-US" sz="2400" dirty="0">
                <a:solidFill>
                  <a:schemeClr val="tx1"/>
                </a:solidFill>
                <a:latin typeface="Arial" panose="020B0604020202020204" pitchFamily="34" charset="0"/>
              </a:rPr>
              <a:t>[</a:t>
            </a:r>
            <a:r>
              <a:rPr lang="en-US" sz="2400" dirty="0">
                <a:solidFill>
                  <a:schemeClr val="tx1"/>
                </a:solidFill>
                <a:latin typeface="Arial" panose="020B0604020202020204" pitchFamily="34" charset="0"/>
              </a:rPr>
              <a:t>CONSTRAINT </a:t>
            </a:r>
            <a:r>
              <a:rPr lang="en-US" sz="2400" dirty="0" err="1">
                <a:solidFill>
                  <a:schemeClr val="tx1"/>
                </a:solidFill>
                <a:latin typeface="Arial" panose="020B0604020202020204" pitchFamily="34" charset="0"/>
              </a:rPr>
              <a:t>constraint_name</a:t>
            </a:r>
            <a:r>
              <a:rPr lang="en-US" sz="2400" dirty="0">
                <a:solidFill>
                  <a:schemeClr val="tx1"/>
                </a:solidFill>
                <a:latin typeface="Arial" panose="020B0604020202020204" pitchFamily="34" charset="0"/>
              </a:rPr>
              <a:t>] 			 	  </a:t>
            </a:r>
            <a:r>
              <a:rPr lang="en-US" sz="2400" dirty="0">
                <a:solidFill>
                  <a:schemeClr val="tx1"/>
                </a:solidFill>
                <a:latin typeface="Arial" panose="020B0604020202020204" pitchFamily="34" charset="0"/>
              </a:rPr>
              <a:t>			          UNIQUE(</a:t>
            </a:r>
            <a:r>
              <a:rPr lang="en-US" sz="2400" dirty="0" err="1">
                <a:solidFill>
                  <a:schemeClr val="tx1"/>
                </a:solidFill>
                <a:latin typeface="Arial" panose="020B0604020202020204" pitchFamily="34" charset="0"/>
              </a:rPr>
              <a:t>column_name</a:t>
            </a:r>
            <a:r>
              <a:rPr lang="en-US" sz="2400" dirty="0">
                <a:solidFill>
                  <a:schemeClr val="tx1"/>
                </a:solidFill>
                <a:latin typeface="Arial" panose="020B0604020202020204" pitchFamily="34" charset="0"/>
              </a:rPr>
              <a:t>)</a:t>
            </a:r>
          </a:p>
          <a:p>
            <a:endParaRPr lang="en-US" sz="2400" dirty="0">
              <a:solidFill>
                <a:schemeClr val="tx1"/>
              </a:solidFill>
            </a:endParaRPr>
          </a:p>
          <a:p>
            <a:endParaRPr lang="en-US" dirty="0">
              <a:solidFill>
                <a:schemeClr val="tx1"/>
              </a:solidFill>
            </a:endParaRPr>
          </a:p>
        </p:txBody>
      </p:sp>
      <p:sp>
        <p:nvSpPr>
          <p:cNvPr id="12" name="Slide Number Placeholder 25"/>
          <p:cNvSpPr txBox="1">
            <a:spLocks/>
          </p:cNvSpPr>
          <p:nvPr/>
        </p:nvSpPr>
        <p:spPr>
          <a:xfrm>
            <a:off x="10210800" y="6534151"/>
            <a:ext cx="457200" cy="277813"/>
          </a:xfrm>
          <a:prstGeom prst="rect">
            <a:avLst/>
          </a:prstGeom>
        </p:spPr>
        <p:txBody>
          <a:bodyPr/>
          <a:lstStyle/>
          <a:p>
            <a:pPr>
              <a:defRPr/>
            </a:pPr>
            <a:fld id="{8FE0B590-8C00-4610-BFCF-F4111B763C9E}" type="slidenum">
              <a:rPr lang="en-US" sz="1400">
                <a:solidFill>
                  <a:schemeClr val="bg1"/>
                </a:solidFill>
              </a:rPr>
              <a:pPr>
                <a:defRPr/>
              </a:pPr>
              <a:t>21</a:t>
            </a:fld>
            <a:endParaRPr lang="en-US" sz="1400" dirty="0">
              <a:solidFill>
                <a:schemeClr val="bg1"/>
              </a:solidFill>
            </a:endParaRPr>
          </a:p>
        </p:txBody>
      </p:sp>
      <p:sp>
        <p:nvSpPr>
          <p:cNvPr id="3" name="Content Placeholder 2"/>
          <p:cNvSpPr>
            <a:spLocks noGrp="1"/>
          </p:cNvSpPr>
          <p:nvPr>
            <p:ph idx="4294967295"/>
          </p:nvPr>
        </p:nvSpPr>
        <p:spPr>
          <a:xfrm>
            <a:off x="0" y="2182813"/>
            <a:ext cx="10515600" cy="4351337"/>
          </a:xfrm>
        </p:spPr>
        <p:txBody>
          <a:bodyPr>
            <a:normAutofit/>
          </a:bodyPr>
          <a:lstStyle/>
          <a:p>
            <a:pPr marL="0" indent="0">
              <a:spcBef>
                <a:spcPts val="0"/>
              </a:spcBef>
              <a:buNone/>
            </a:pPr>
            <a:endParaRPr lang="en-US" dirty="0"/>
          </a:p>
          <a:p>
            <a:pPr marL="0" indent="0">
              <a:spcBef>
                <a:spcPts val="0"/>
              </a:spcBef>
              <a:buNone/>
            </a:pPr>
            <a:endParaRPr lang="en-US" b="1" dirty="0" smtClean="0"/>
          </a:p>
          <a:p>
            <a:pPr marL="0" indent="0">
              <a:spcBef>
                <a:spcPts val="0"/>
              </a:spcBef>
              <a:buNone/>
            </a:pPr>
            <a:endParaRPr lang="en-US" b="1" dirty="0"/>
          </a:p>
          <a:p>
            <a:pPr marL="0" indent="0">
              <a:spcBef>
                <a:spcPts val="0"/>
              </a:spcBef>
              <a:buNone/>
            </a:pPr>
            <a:endParaRPr lang="en-US" b="1" dirty="0" smtClean="0"/>
          </a:p>
          <a:p>
            <a:pPr marL="0" indent="0">
              <a:spcBef>
                <a:spcPts val="0"/>
              </a:spcBef>
              <a:buNone/>
            </a:pPr>
            <a:endParaRPr lang="en-US" b="1" dirty="0"/>
          </a:p>
          <a:p>
            <a:pPr marL="0" indent="0">
              <a:spcBef>
                <a:spcPts val="0"/>
              </a:spcBef>
              <a:buNone/>
            </a:pPr>
            <a:endParaRPr lang="en-US" dirty="0" smtClean="0">
              <a:solidFill>
                <a:schemeClr val="tx1">
                  <a:lumMod val="85000"/>
                  <a:lumOff val="15000"/>
                </a:schemeClr>
              </a:solidFill>
            </a:endParaRPr>
          </a:p>
          <a:p>
            <a:pPr marL="0" indent="0">
              <a:spcBef>
                <a:spcPts val="0"/>
              </a:spcBef>
              <a:buNone/>
            </a:pPr>
            <a:endParaRPr lang="en-IN" b="1" dirty="0"/>
          </a:p>
        </p:txBody>
      </p:sp>
    </p:spTree>
    <p:extLst>
      <p:ext uri="{BB962C8B-B14F-4D97-AF65-F5344CB8AC3E}">
        <p14:creationId xmlns:p14="http://schemas.microsoft.com/office/powerpoint/2010/main" val="3143764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fade">
                                      <p:cBhvr>
                                        <p:cTn id="32"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chor="ctr"/>
          <a:lstStyle/>
          <a:p>
            <a:r>
              <a:rPr lang="en-US" sz="1800" b="0" dirty="0">
                <a:solidFill>
                  <a:schemeClr val="tx1"/>
                </a:solidFill>
              </a:rPr>
              <a:t>UNIQUE KEY Constraint</a:t>
            </a:r>
            <a:endParaRPr lang="en-US" sz="1800" b="0" dirty="0">
              <a:solidFill>
                <a:schemeClr val="tx1"/>
              </a:solidFill>
            </a:endParaRPr>
          </a:p>
        </p:txBody>
      </p:sp>
      <p:sp>
        <p:nvSpPr>
          <p:cNvPr id="4" name="Text Placeholder 3"/>
          <p:cNvSpPr>
            <a:spLocks noGrp="1"/>
          </p:cNvSpPr>
          <p:nvPr>
            <p:ph type="body" sz="quarter" idx="13"/>
          </p:nvPr>
        </p:nvSpPr>
        <p:spPr/>
        <p:txBody>
          <a:bodyPr>
            <a:normAutofit/>
          </a:bodyPr>
          <a:lstStyle/>
          <a:p>
            <a:pPr lvl="3"/>
            <a:endParaRPr lang="en-US" dirty="0">
              <a:solidFill>
                <a:schemeClr val="tx1"/>
              </a:solidFill>
            </a:endParaRPr>
          </a:p>
          <a:p>
            <a:pPr lvl="1">
              <a:buNone/>
            </a:pPr>
            <a:r>
              <a:rPr lang="en-US" sz="2200" dirty="0">
                <a:solidFill>
                  <a:schemeClr val="tx1"/>
                </a:solidFill>
                <a:latin typeface="Arial" panose="020B0604020202020204" pitchFamily="34" charset="0"/>
                <a:cs typeface="Arial" panose="020B0604020202020204" pitchFamily="34" charset="0"/>
              </a:rPr>
              <a:t>Example:</a:t>
            </a:r>
            <a:endParaRPr lang="en-US" sz="2200" dirty="0">
              <a:solidFill>
                <a:schemeClr val="tx1"/>
              </a:solidFill>
              <a:latin typeface="Arial" panose="020B0604020202020204" pitchFamily="34" charset="0"/>
              <a:cs typeface="Arial" panose="020B0604020202020204" pitchFamily="34" charset="0"/>
            </a:endParaRPr>
          </a:p>
          <a:p>
            <a:pPr lvl="1">
              <a:buNone/>
            </a:pPr>
            <a:endParaRPr lang="en-US" sz="2200" b="1" dirty="0">
              <a:latin typeface="Arial" panose="020B0604020202020204" pitchFamily="34" charset="0"/>
              <a:cs typeface="Arial" panose="020B0604020202020204" pitchFamily="34" charset="0"/>
            </a:endParaRPr>
          </a:p>
          <a:p>
            <a:pPr marL="1257300" lvl="3" indent="0">
              <a:spcBef>
                <a:spcPts val="0"/>
              </a:spcBef>
              <a:buNone/>
            </a:pPr>
            <a:r>
              <a:rPr lang="en-US" sz="2400" dirty="0">
                <a:solidFill>
                  <a:schemeClr val="accent4">
                    <a:lumMod val="60000"/>
                    <a:lumOff val="40000"/>
                  </a:schemeClr>
                </a:solidFill>
                <a:latin typeface="Arial" panose="020B0604020202020204" pitchFamily="34" charset="0"/>
              </a:rPr>
              <a:t>CREATE TABLE </a:t>
            </a:r>
            <a:r>
              <a:rPr lang="en-US" sz="2200" dirty="0">
                <a:solidFill>
                  <a:srgbClr val="D8750D"/>
                </a:solidFill>
                <a:latin typeface="Arial" panose="020B0604020202020204" pitchFamily="34" charset="0"/>
              </a:rPr>
              <a:t>Products</a:t>
            </a:r>
          </a:p>
          <a:p>
            <a:pPr marL="1257300" lvl="3" indent="0">
              <a:spcBef>
                <a:spcPts val="0"/>
              </a:spcBef>
              <a:buNone/>
            </a:pPr>
            <a:r>
              <a:rPr lang="en-US" sz="2000" dirty="0">
                <a:latin typeface="Arial" panose="020B0604020202020204" pitchFamily="34" charset="0"/>
                <a:ea typeface="Calibri"/>
                <a:cs typeface="Arial" panose="020B0604020202020204" pitchFamily="34" charset="0"/>
              </a:rPr>
              <a:t> </a:t>
            </a:r>
            <a:r>
              <a:rPr lang="en-US" sz="2400" dirty="0">
                <a:solidFill>
                  <a:schemeClr val="accent4">
                    <a:lumMod val="60000"/>
                    <a:lumOff val="40000"/>
                  </a:schemeClr>
                </a:solidFill>
                <a:latin typeface="Arial" panose="020B0604020202020204" pitchFamily="34" charset="0"/>
              </a:rPr>
              <a:t>(</a:t>
            </a:r>
          </a:p>
          <a:p>
            <a:pPr marL="1257300" lvl="3" indent="0">
              <a:spcBef>
                <a:spcPts val="0"/>
              </a:spcBef>
              <a:buNone/>
            </a:pPr>
            <a:r>
              <a:rPr lang="en-US" sz="2000" dirty="0">
                <a:latin typeface="Arial" panose="020B0604020202020204" pitchFamily="34" charset="0"/>
                <a:ea typeface="Calibri"/>
                <a:cs typeface="Arial" panose="020B0604020202020204" pitchFamily="34" charset="0"/>
              </a:rPr>
              <a:t>  </a:t>
            </a:r>
            <a:r>
              <a:rPr lang="en-US" sz="2200" dirty="0" err="1">
                <a:solidFill>
                  <a:srgbClr val="D8750D"/>
                </a:solidFill>
                <a:latin typeface="Arial" panose="020B0604020202020204" pitchFamily="34" charset="0"/>
              </a:rPr>
              <a:t>productCode</a:t>
            </a:r>
            <a:r>
              <a:rPr lang="en-US" sz="2000" dirty="0">
                <a:latin typeface="Arial" panose="020B0604020202020204" pitchFamily="34" charset="0"/>
                <a:ea typeface="Calibri"/>
                <a:cs typeface="Arial" panose="020B0604020202020204" pitchFamily="34" charset="0"/>
              </a:rPr>
              <a:t> </a:t>
            </a:r>
            <a:r>
              <a:rPr lang="en-US" sz="2400" dirty="0">
                <a:solidFill>
                  <a:schemeClr val="accent4">
                    <a:lumMod val="60000"/>
                    <a:lumOff val="40000"/>
                  </a:schemeClr>
                </a:solidFill>
                <a:latin typeface="Arial" panose="020B0604020202020204" pitchFamily="34" charset="0"/>
              </a:rPr>
              <a:t>VARCHAR(15</a:t>
            </a:r>
            <a:r>
              <a:rPr lang="en-US" sz="2400" dirty="0">
                <a:solidFill>
                  <a:schemeClr val="accent4">
                    <a:lumMod val="60000"/>
                    <a:lumOff val="40000"/>
                  </a:schemeClr>
                </a:solidFill>
                <a:latin typeface="Arial" panose="020B0604020202020204" pitchFamily="34" charset="0"/>
              </a:rPr>
              <a:t>) PRIMARY KEY,</a:t>
            </a:r>
            <a:endParaRPr lang="en-US" sz="2400" dirty="0">
              <a:solidFill>
                <a:schemeClr val="accent4">
                  <a:lumMod val="60000"/>
                  <a:lumOff val="40000"/>
                </a:schemeClr>
              </a:solidFill>
              <a:latin typeface="Arial" panose="020B0604020202020204" pitchFamily="34" charset="0"/>
            </a:endParaRPr>
          </a:p>
          <a:p>
            <a:pPr marL="1257300" lvl="3" indent="0">
              <a:spcBef>
                <a:spcPts val="0"/>
              </a:spcBef>
              <a:buNone/>
            </a:pPr>
            <a:r>
              <a:rPr lang="en-US" sz="2000" dirty="0">
                <a:latin typeface="Arial" panose="020B0604020202020204" pitchFamily="34" charset="0"/>
                <a:ea typeface="Calibri"/>
                <a:cs typeface="Arial" panose="020B0604020202020204" pitchFamily="34" charset="0"/>
              </a:rPr>
              <a:t>  </a:t>
            </a:r>
            <a:r>
              <a:rPr lang="en-US" sz="2200" dirty="0" err="1">
                <a:solidFill>
                  <a:srgbClr val="D8750D"/>
                </a:solidFill>
                <a:latin typeface="Arial" panose="020B0604020202020204" pitchFamily="34" charset="0"/>
              </a:rPr>
              <a:t>productName</a:t>
            </a:r>
            <a:r>
              <a:rPr lang="en-US" sz="2000" dirty="0">
                <a:latin typeface="Arial" panose="020B0604020202020204" pitchFamily="34" charset="0"/>
                <a:ea typeface="Calibri"/>
                <a:cs typeface="Arial" panose="020B0604020202020204" pitchFamily="34" charset="0"/>
              </a:rPr>
              <a:t> </a:t>
            </a:r>
            <a:r>
              <a:rPr lang="en-US" sz="2400" dirty="0">
                <a:solidFill>
                  <a:schemeClr val="accent4">
                    <a:lumMod val="60000"/>
                    <a:lumOff val="40000"/>
                  </a:schemeClr>
                </a:solidFill>
                <a:latin typeface="Arial" panose="020B0604020202020204" pitchFamily="34" charset="0"/>
              </a:rPr>
              <a:t>VARCHAR(70) ,</a:t>
            </a:r>
          </a:p>
          <a:p>
            <a:pPr marL="1257300" lvl="3" indent="0">
              <a:spcBef>
                <a:spcPts val="0"/>
              </a:spcBef>
              <a:buNone/>
            </a:pPr>
            <a:r>
              <a:rPr lang="en-US" sz="2000" b="1" dirty="0">
                <a:latin typeface="Arial" panose="020B0604020202020204" pitchFamily="34" charset="0"/>
                <a:cs typeface="Arial" panose="020B0604020202020204" pitchFamily="34" charset="0"/>
              </a:rPr>
              <a:t>  </a:t>
            </a:r>
            <a:r>
              <a:rPr lang="en-US" sz="2200" dirty="0" err="1">
                <a:solidFill>
                  <a:srgbClr val="D8750D"/>
                </a:solidFill>
                <a:latin typeface="Arial" panose="020B0604020202020204" pitchFamily="34" charset="0"/>
              </a:rPr>
              <a:t>productVendor</a:t>
            </a:r>
            <a:r>
              <a:rPr lang="en-US" sz="2000" dirty="0">
                <a:latin typeface="Arial" panose="020B0604020202020204" pitchFamily="34" charset="0"/>
                <a:ea typeface="Calibri"/>
                <a:cs typeface="Arial" panose="020B0604020202020204" pitchFamily="34" charset="0"/>
              </a:rPr>
              <a:t> </a:t>
            </a:r>
            <a:r>
              <a:rPr lang="en-US" sz="2400" dirty="0">
                <a:solidFill>
                  <a:schemeClr val="accent4">
                    <a:lumMod val="60000"/>
                    <a:lumOff val="40000"/>
                  </a:schemeClr>
                </a:solidFill>
                <a:latin typeface="Arial" panose="020B0604020202020204" pitchFamily="34" charset="0"/>
              </a:rPr>
              <a:t>VARCHAR(50) ,</a:t>
            </a:r>
          </a:p>
          <a:p>
            <a:pPr marL="1257300" lvl="3" indent="0">
              <a:spcBef>
                <a:spcPts val="0"/>
              </a:spcBef>
              <a:buNone/>
            </a:pPr>
            <a:r>
              <a:rPr lang="en-US" sz="2000" dirty="0">
                <a:latin typeface="Arial" panose="020B0604020202020204" pitchFamily="34" charset="0"/>
                <a:ea typeface="Calibri"/>
                <a:cs typeface="Arial" panose="020B0604020202020204" pitchFamily="34" charset="0"/>
              </a:rPr>
              <a:t>  </a:t>
            </a:r>
            <a:r>
              <a:rPr lang="en-US" sz="2200" dirty="0" err="1">
                <a:solidFill>
                  <a:srgbClr val="D8750D"/>
                </a:solidFill>
                <a:latin typeface="Arial" panose="020B0604020202020204" pitchFamily="34" charset="0"/>
              </a:rPr>
              <a:t>productDescription</a:t>
            </a:r>
            <a:r>
              <a:rPr lang="en-US" sz="2000" dirty="0">
                <a:latin typeface="Arial" panose="020B0604020202020204" pitchFamily="34" charset="0"/>
                <a:ea typeface="Calibri"/>
                <a:cs typeface="Arial" panose="020B0604020202020204" pitchFamily="34" charset="0"/>
              </a:rPr>
              <a:t> </a:t>
            </a:r>
            <a:r>
              <a:rPr lang="en-US" sz="2400" dirty="0">
                <a:solidFill>
                  <a:schemeClr val="accent4">
                    <a:lumMod val="60000"/>
                    <a:lumOff val="40000"/>
                  </a:schemeClr>
                </a:solidFill>
                <a:latin typeface="Arial" panose="020B0604020202020204" pitchFamily="34" charset="0"/>
              </a:rPr>
              <a:t>TEXT </a:t>
            </a:r>
            <a:r>
              <a:rPr lang="en-US" sz="2400" b="1" dirty="0">
                <a:solidFill>
                  <a:schemeClr val="accent4">
                    <a:lumMod val="60000"/>
                    <a:lumOff val="40000"/>
                  </a:schemeClr>
                </a:solidFill>
                <a:latin typeface="Arial" panose="020B0604020202020204" pitchFamily="34" charset="0"/>
              </a:rPr>
              <a:t>UNIQUE</a:t>
            </a:r>
            <a:r>
              <a:rPr lang="en-US" sz="2400" dirty="0">
                <a:solidFill>
                  <a:schemeClr val="accent4">
                    <a:lumMod val="60000"/>
                    <a:lumOff val="40000"/>
                  </a:schemeClr>
                </a:solidFill>
                <a:latin typeface="Arial" panose="020B0604020202020204" pitchFamily="34" charset="0"/>
              </a:rPr>
              <a:t> </a:t>
            </a:r>
            <a:r>
              <a:rPr lang="en-US" sz="2400" dirty="0">
                <a:solidFill>
                  <a:schemeClr val="accent4">
                    <a:lumMod val="60000"/>
                    <a:lumOff val="40000"/>
                  </a:schemeClr>
                </a:solidFill>
                <a:latin typeface="Arial" panose="020B0604020202020204" pitchFamily="34" charset="0"/>
              </a:rPr>
              <a:t>,</a:t>
            </a:r>
          </a:p>
          <a:p>
            <a:pPr marL="1257300" lvl="3" indent="0">
              <a:spcBef>
                <a:spcPts val="0"/>
              </a:spcBef>
              <a:buNone/>
            </a:pPr>
            <a:r>
              <a:rPr lang="en-US" sz="2000" b="1" dirty="0">
                <a:latin typeface="Arial" panose="020B0604020202020204" pitchFamily="34" charset="0"/>
                <a:cs typeface="Arial" panose="020B0604020202020204" pitchFamily="34" charset="0"/>
              </a:rPr>
              <a:t> </a:t>
            </a:r>
            <a:endParaRPr lang="en-US" sz="2400" dirty="0">
              <a:solidFill>
                <a:schemeClr val="accent4">
                  <a:lumMod val="60000"/>
                  <a:lumOff val="40000"/>
                </a:schemeClr>
              </a:solidFill>
              <a:latin typeface="Arial" panose="020B0604020202020204" pitchFamily="34" charset="0"/>
            </a:endParaRPr>
          </a:p>
          <a:p>
            <a:pPr marL="1257300" lvl="3" indent="0">
              <a:spcBef>
                <a:spcPts val="0"/>
              </a:spcBef>
              <a:buNone/>
            </a:pPr>
            <a:r>
              <a:rPr lang="en-US" sz="2400" dirty="0">
                <a:solidFill>
                  <a:schemeClr val="accent4">
                    <a:lumMod val="60000"/>
                    <a:lumOff val="40000"/>
                  </a:schemeClr>
                </a:solidFill>
                <a:latin typeface="Arial" panose="020B0604020202020204" pitchFamily="34" charset="0"/>
              </a:rPr>
              <a:t>);</a:t>
            </a:r>
          </a:p>
          <a:p>
            <a:pPr lvl="1">
              <a:buNone/>
            </a:pPr>
            <a:endParaRPr lang="en-US" sz="2200" b="1"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p:txBody>
      </p:sp>
      <p:sp>
        <p:nvSpPr>
          <p:cNvPr id="12" name="Slide Number Placeholder 25"/>
          <p:cNvSpPr txBox="1">
            <a:spLocks/>
          </p:cNvSpPr>
          <p:nvPr/>
        </p:nvSpPr>
        <p:spPr>
          <a:xfrm>
            <a:off x="10363200" y="6543243"/>
            <a:ext cx="457200" cy="277813"/>
          </a:xfrm>
          <a:prstGeom prst="rect">
            <a:avLst/>
          </a:prstGeom>
        </p:spPr>
        <p:txBody>
          <a:bodyPr/>
          <a:lstStyle/>
          <a:p>
            <a:pPr>
              <a:defRPr/>
            </a:pPr>
            <a:fld id="{8FE0B590-8C00-4610-BFCF-F4111B763C9E}" type="slidenum">
              <a:rPr lang="en-US" sz="1400">
                <a:solidFill>
                  <a:schemeClr val="bg1"/>
                </a:solidFill>
              </a:rPr>
              <a:pPr>
                <a:defRPr/>
              </a:pPr>
              <a:t>22</a:t>
            </a:fld>
            <a:endParaRPr lang="en-US" sz="1400" dirty="0">
              <a:solidFill>
                <a:schemeClr val="bg1"/>
              </a:solidFill>
            </a:endParaRPr>
          </a:p>
        </p:txBody>
      </p:sp>
    </p:spTree>
    <p:extLst>
      <p:ext uri="{BB962C8B-B14F-4D97-AF65-F5344CB8AC3E}">
        <p14:creationId xmlns:p14="http://schemas.microsoft.com/office/powerpoint/2010/main" val="2669757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fade">
                                      <p:cBhvr>
                                        <p:cTn id="42" dur="500"/>
                                        <p:tgtEl>
                                          <p:spTgt spid="4">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fade">
                                      <p:cBhvr>
                                        <p:cTn id="4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chor="ctr">
            <a:normAutofit/>
          </a:bodyPr>
          <a:lstStyle/>
          <a:p>
            <a:r>
              <a:rPr lang="en-US" sz="2800" b="0" dirty="0">
                <a:solidFill>
                  <a:schemeClr val="tx1"/>
                </a:solidFill>
              </a:rPr>
              <a:t>CHECK Constraint </a:t>
            </a:r>
          </a:p>
        </p:txBody>
      </p:sp>
      <p:sp>
        <p:nvSpPr>
          <p:cNvPr id="4" name="Text Placeholder 3"/>
          <p:cNvSpPr>
            <a:spLocks noGrp="1"/>
          </p:cNvSpPr>
          <p:nvPr>
            <p:ph type="body" sz="quarter" idx="13"/>
          </p:nvPr>
        </p:nvSpPr>
        <p:spPr>
          <a:xfrm>
            <a:off x="1905000" y="1137831"/>
            <a:ext cx="8915400" cy="4622800"/>
          </a:xfrm>
        </p:spPr>
        <p:txBody>
          <a:bodyPr/>
          <a:lstStyle/>
          <a:p>
            <a:pPr marL="342900" indent="-342900">
              <a:spcBef>
                <a:spcPts val="0"/>
              </a:spcBef>
              <a:spcAft>
                <a:spcPts val="600"/>
              </a:spcAft>
              <a:buFont typeface="Arial" panose="020B0604020202020204" pitchFamily="34" charset="0"/>
              <a:buChar char="•"/>
            </a:pPr>
            <a:r>
              <a:rPr lang="en-US" sz="2000" dirty="0">
                <a:solidFill>
                  <a:schemeClr val="tx1"/>
                </a:solidFill>
              </a:rPr>
              <a:t>Specifies a condition that must be true</a:t>
            </a:r>
          </a:p>
          <a:p>
            <a:pPr marL="342900" indent="-342900">
              <a:spcBef>
                <a:spcPts val="0"/>
              </a:spcBef>
              <a:spcAft>
                <a:spcPts val="600"/>
              </a:spcAft>
              <a:buFont typeface="Arial" panose="020B0604020202020204" pitchFamily="34" charset="0"/>
              <a:buChar char="•"/>
            </a:pPr>
            <a:r>
              <a:rPr lang="en-US" altLang="en-US" sz="2000" dirty="0">
                <a:solidFill>
                  <a:schemeClr val="tx1"/>
                </a:solidFill>
              </a:rPr>
              <a:t>Multiple check constraints can be defined on a single column</a:t>
            </a:r>
          </a:p>
          <a:p>
            <a:endParaRPr lang="en-US" sz="2000" dirty="0">
              <a:solidFill>
                <a:schemeClr val="tx1"/>
              </a:solidFill>
            </a:endParaRPr>
          </a:p>
          <a:p>
            <a:r>
              <a:rPr lang="en-US" sz="2000" dirty="0">
                <a:solidFill>
                  <a:schemeClr val="tx1"/>
                </a:solidFill>
              </a:rPr>
              <a:t>ANSI Syntax:</a:t>
            </a:r>
          </a:p>
          <a:p>
            <a:r>
              <a:rPr lang="en-US" dirty="0" smtClean="0">
                <a:solidFill>
                  <a:schemeClr val="tx1"/>
                </a:solidFill>
                <a:latin typeface="Arial" panose="020B0604020202020204" pitchFamily="34" charset="0"/>
              </a:rPr>
              <a:t>		</a:t>
            </a:r>
          </a:p>
          <a:p>
            <a:r>
              <a:rPr lang="en-US" sz="2400" dirty="0">
                <a:solidFill>
                  <a:schemeClr val="accent4">
                    <a:lumMod val="60000"/>
                    <a:lumOff val="40000"/>
                  </a:schemeClr>
                </a:solidFill>
                <a:latin typeface="Arial" panose="020B0604020202020204" pitchFamily="34" charset="0"/>
              </a:rPr>
              <a:t>	</a:t>
            </a:r>
            <a:r>
              <a:rPr lang="en-US" sz="2400" dirty="0">
                <a:solidFill>
                  <a:schemeClr val="accent4">
                    <a:lumMod val="60000"/>
                    <a:lumOff val="40000"/>
                  </a:schemeClr>
                </a:solidFill>
                <a:latin typeface="Arial" panose="020B0604020202020204" pitchFamily="34" charset="0"/>
              </a:rPr>
              <a:t>[</a:t>
            </a:r>
            <a:r>
              <a:rPr lang="en-US" sz="2400" dirty="0">
                <a:solidFill>
                  <a:schemeClr val="accent4">
                    <a:lumMod val="60000"/>
                    <a:lumOff val="40000"/>
                  </a:schemeClr>
                </a:solidFill>
                <a:latin typeface="Arial" panose="020B0604020202020204" pitchFamily="34" charset="0"/>
              </a:rPr>
              <a:t>CONSTRAINT</a:t>
            </a:r>
            <a:r>
              <a:rPr lang="en-US" sz="2400" dirty="0">
                <a:latin typeface="Arial" panose="020B0604020202020204" pitchFamily="34" charset="0"/>
                <a:cs typeface="Arial" panose="020B0604020202020204" pitchFamily="34" charset="0"/>
              </a:rPr>
              <a:t> </a:t>
            </a:r>
            <a:r>
              <a:rPr lang="en-US" sz="2400" dirty="0" err="1">
                <a:solidFill>
                  <a:srgbClr val="D8750D"/>
                </a:solidFill>
                <a:latin typeface="Arial" panose="020B0604020202020204" pitchFamily="34" charset="0"/>
              </a:rPr>
              <a:t>constraint_name</a:t>
            </a:r>
            <a:r>
              <a:rPr lang="en-US" sz="2400" dirty="0">
                <a:solidFill>
                  <a:schemeClr val="accent4">
                    <a:lumMod val="60000"/>
                    <a:lumOff val="40000"/>
                  </a:schemeClr>
                </a:solidFill>
                <a:latin typeface="Arial" panose="020B0604020202020204" pitchFamily="34" charset="0"/>
              </a:rPr>
              <a:t>] </a:t>
            </a:r>
            <a:r>
              <a:rPr lang="en-US" sz="2400" dirty="0">
                <a:solidFill>
                  <a:schemeClr val="accent4">
                    <a:lumMod val="60000"/>
                    <a:lumOff val="40000"/>
                  </a:schemeClr>
                </a:solidFill>
                <a:latin typeface="Arial" panose="020B0604020202020204" pitchFamily="34" charset="0"/>
              </a:rPr>
              <a:t>CHECK (</a:t>
            </a:r>
            <a:r>
              <a:rPr lang="en-US" sz="2400" dirty="0">
                <a:solidFill>
                  <a:srgbClr val="D8750D"/>
                </a:solidFill>
                <a:latin typeface="Arial" panose="020B0604020202020204" pitchFamily="34" charset="0"/>
              </a:rPr>
              <a:t>condition</a:t>
            </a:r>
            <a:r>
              <a:rPr lang="en-US" sz="2400" dirty="0">
                <a:solidFill>
                  <a:schemeClr val="accent4">
                    <a:lumMod val="60000"/>
                    <a:lumOff val="40000"/>
                  </a:schemeClr>
                </a:solidFill>
                <a:latin typeface="Arial" panose="020B0604020202020204" pitchFamily="34" charset="0"/>
              </a:rPr>
              <a:t>)</a:t>
            </a:r>
            <a:endParaRPr lang="en-US" sz="2400" dirty="0"/>
          </a:p>
        </p:txBody>
      </p:sp>
      <p:sp>
        <p:nvSpPr>
          <p:cNvPr id="10" name="Slide Number Placeholder 25"/>
          <p:cNvSpPr txBox="1">
            <a:spLocks/>
          </p:cNvSpPr>
          <p:nvPr/>
        </p:nvSpPr>
        <p:spPr>
          <a:xfrm>
            <a:off x="10363200" y="6580188"/>
            <a:ext cx="457200" cy="277813"/>
          </a:xfrm>
          <a:prstGeom prst="rect">
            <a:avLst/>
          </a:prstGeom>
        </p:spPr>
        <p:txBody>
          <a:bodyPr/>
          <a:lstStyle/>
          <a:p>
            <a:pPr>
              <a:defRPr/>
            </a:pPr>
            <a:fld id="{8FE0B590-8C00-4610-BFCF-F4111B763C9E}" type="slidenum">
              <a:rPr lang="en-US" sz="1400">
                <a:solidFill>
                  <a:schemeClr val="bg1"/>
                </a:solidFill>
              </a:rPr>
              <a:pPr>
                <a:defRPr/>
              </a:pPr>
              <a:t>23</a:t>
            </a:fld>
            <a:endParaRPr lang="en-US" sz="1400" dirty="0">
              <a:solidFill>
                <a:schemeClr val="bg1"/>
              </a:solidFill>
            </a:endParaRPr>
          </a:p>
        </p:txBody>
      </p:sp>
    </p:spTree>
    <p:extLst>
      <p:ext uri="{BB962C8B-B14F-4D97-AF65-F5344CB8AC3E}">
        <p14:creationId xmlns:p14="http://schemas.microsoft.com/office/powerpoint/2010/main" val="3979293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28601"/>
            <a:ext cx="8305804" cy="607259"/>
          </a:xfrm>
          <a:noFill/>
          <a:ln>
            <a:noFill/>
          </a:ln>
        </p:spPr>
        <p:txBody>
          <a:bodyPr anchor="ctr">
            <a:normAutofit/>
          </a:bodyPr>
          <a:lstStyle/>
          <a:p>
            <a:r>
              <a:rPr lang="en-US" sz="2800" b="0" dirty="0">
                <a:solidFill>
                  <a:schemeClr val="tx1"/>
                </a:solidFill>
              </a:rPr>
              <a:t>CHECK </a:t>
            </a:r>
            <a:r>
              <a:rPr lang="en-US" sz="2800" b="0" dirty="0">
                <a:solidFill>
                  <a:schemeClr val="tx1"/>
                </a:solidFill>
              </a:rPr>
              <a:t>Constraint </a:t>
            </a:r>
            <a:endParaRPr lang="en-US" sz="2800" b="0" dirty="0">
              <a:solidFill>
                <a:schemeClr val="tx1"/>
              </a:solidFill>
            </a:endParaRPr>
          </a:p>
        </p:txBody>
      </p:sp>
      <p:sp>
        <p:nvSpPr>
          <p:cNvPr id="4" name="Text Placeholder 3"/>
          <p:cNvSpPr>
            <a:spLocks noGrp="1"/>
          </p:cNvSpPr>
          <p:nvPr>
            <p:ph type="body" sz="quarter" idx="13"/>
          </p:nvPr>
        </p:nvSpPr>
        <p:spPr/>
        <p:txBody>
          <a:bodyPr>
            <a:normAutofit/>
          </a:bodyPr>
          <a:lstStyle/>
          <a:p>
            <a:pPr marL="344488" indent="-344488"/>
            <a:r>
              <a:rPr lang="en-US" sz="2000" dirty="0">
                <a:latin typeface="Arial" panose="020B0604020202020204" pitchFamily="34" charset="0"/>
                <a:cs typeface="Arial" panose="020B0604020202020204" pitchFamily="34" charset="0"/>
              </a:rPr>
              <a:t>Example:</a:t>
            </a:r>
            <a:endParaRPr lang="en-US" sz="2000" dirty="0">
              <a:latin typeface="Arial" panose="020B0604020202020204" pitchFamily="34" charset="0"/>
              <a:cs typeface="Arial" panose="020B0604020202020204" pitchFamily="34" charset="0"/>
            </a:endParaRPr>
          </a:p>
          <a:p>
            <a:pPr marL="344488" indent="-344488"/>
            <a:endParaRPr lang="en-US" sz="2000" dirty="0">
              <a:latin typeface="Arial" panose="020B0604020202020204" pitchFamily="34" charset="0"/>
              <a:cs typeface="Arial" panose="020B0604020202020204" pitchFamily="34" charset="0"/>
            </a:endParaRPr>
          </a:p>
          <a:p>
            <a:pPr marL="1714500" lvl="4" indent="-920750">
              <a:lnSpc>
                <a:spcPct val="115000"/>
              </a:lnSpc>
              <a:spcBef>
                <a:spcPts val="0"/>
              </a:spcBef>
              <a:buNone/>
            </a:pPr>
            <a:r>
              <a:rPr lang="en-US" sz="2200" dirty="0">
                <a:solidFill>
                  <a:schemeClr val="accent4">
                    <a:lumMod val="60000"/>
                    <a:lumOff val="40000"/>
                  </a:schemeClr>
                </a:solidFill>
                <a:latin typeface="Arial" panose="020B0604020202020204" pitchFamily="34" charset="0"/>
              </a:rPr>
              <a:t>CREATE </a:t>
            </a:r>
            <a:r>
              <a:rPr lang="en-US" sz="2200" dirty="0">
                <a:solidFill>
                  <a:schemeClr val="accent4">
                    <a:lumMod val="60000"/>
                    <a:lumOff val="40000"/>
                  </a:schemeClr>
                </a:solidFill>
                <a:latin typeface="Arial" panose="020B0604020202020204" pitchFamily="34" charset="0"/>
              </a:rPr>
              <a:t>TABLE </a:t>
            </a:r>
            <a:r>
              <a:rPr lang="en-US" sz="2200" dirty="0">
                <a:solidFill>
                  <a:srgbClr val="D8750D"/>
                </a:solidFill>
                <a:latin typeface="Arial" panose="020B0604020202020204" pitchFamily="34" charset="0"/>
              </a:rPr>
              <a:t>Employees</a:t>
            </a:r>
            <a:r>
              <a:rPr lang="en-US" sz="2000" dirty="0">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a:t>
            </a:r>
          </a:p>
          <a:p>
            <a:pPr marL="1082675" lvl="4" indent="-288925">
              <a:lnSpc>
                <a:spcPct val="115000"/>
              </a:lnSpc>
              <a:spcBef>
                <a:spcPts val="0"/>
              </a:spcBef>
              <a:buNone/>
            </a:pPr>
            <a:r>
              <a:rPr lang="en-US" sz="2000" dirty="0">
                <a:latin typeface="Arial" panose="020B0604020202020204" pitchFamily="34" charset="0"/>
                <a:cs typeface="Arial" panose="020B0604020202020204" pitchFamily="34" charset="0"/>
              </a:rPr>
              <a:t>  </a:t>
            </a:r>
            <a:r>
              <a:rPr lang="en-US" sz="2200" dirty="0" err="1">
                <a:solidFill>
                  <a:srgbClr val="D8750D"/>
                </a:solidFill>
                <a:latin typeface="Arial" panose="020B0604020202020204" pitchFamily="34" charset="0"/>
              </a:rPr>
              <a:t>employeeNumber</a:t>
            </a:r>
            <a:r>
              <a:rPr lang="en-US" sz="2000" dirty="0">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INTEGER PRIMARY KEY,</a:t>
            </a:r>
          </a:p>
          <a:p>
            <a:pPr marL="1082675" lvl="4" indent="-288925">
              <a:lnSpc>
                <a:spcPct val="115000"/>
              </a:lnSpc>
              <a:spcBef>
                <a:spcPts val="0"/>
              </a:spcBef>
              <a:buNone/>
            </a:pPr>
            <a:r>
              <a:rPr lang="en-US" sz="2000" dirty="0">
                <a:latin typeface="Arial" panose="020B0604020202020204" pitchFamily="34" charset="0"/>
                <a:cs typeface="Arial" panose="020B0604020202020204" pitchFamily="34" charset="0"/>
              </a:rPr>
              <a:t>  </a:t>
            </a:r>
            <a:r>
              <a:rPr lang="en-US" sz="2200" dirty="0" err="1">
                <a:solidFill>
                  <a:srgbClr val="D8750D"/>
                </a:solidFill>
                <a:latin typeface="Arial" panose="020B0604020202020204" pitchFamily="34" charset="0"/>
              </a:rPr>
              <a:t>lastName</a:t>
            </a:r>
            <a:r>
              <a:rPr lang="en-US" sz="2000" dirty="0">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VARCHAR(50) ,</a:t>
            </a:r>
          </a:p>
          <a:p>
            <a:pPr marL="1082675" lvl="4" indent="-288925">
              <a:lnSpc>
                <a:spcPct val="115000"/>
              </a:lnSpc>
              <a:spcBef>
                <a:spcPts val="0"/>
              </a:spcBef>
              <a:buNone/>
            </a:pPr>
            <a:r>
              <a:rPr lang="en-US" sz="2000" dirty="0">
                <a:latin typeface="Arial" panose="020B0604020202020204" pitchFamily="34" charset="0"/>
                <a:cs typeface="Arial" panose="020B0604020202020204" pitchFamily="34" charset="0"/>
              </a:rPr>
              <a:t>  </a:t>
            </a:r>
            <a:r>
              <a:rPr lang="en-US" sz="2200" dirty="0" err="1">
                <a:solidFill>
                  <a:srgbClr val="D8750D"/>
                </a:solidFill>
                <a:latin typeface="Arial" panose="020B0604020202020204" pitchFamily="34" charset="0"/>
              </a:rPr>
              <a:t>firstName</a:t>
            </a:r>
            <a:r>
              <a:rPr lang="en-US" sz="2000" dirty="0">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VARCHAR(50) </a:t>
            </a:r>
            <a:r>
              <a:rPr lang="en-US" sz="2200" dirty="0">
                <a:solidFill>
                  <a:schemeClr val="accent4">
                    <a:lumMod val="60000"/>
                    <a:lumOff val="40000"/>
                  </a:schemeClr>
                </a:solidFill>
                <a:latin typeface="Arial" panose="020B0604020202020204" pitchFamily="34" charset="0"/>
              </a:rPr>
              <a:t>,</a:t>
            </a:r>
          </a:p>
          <a:p>
            <a:pPr marL="1082675" lvl="4" indent="-288925">
              <a:lnSpc>
                <a:spcPct val="115000"/>
              </a:lnSpc>
              <a:spcBef>
                <a:spcPts val="0"/>
              </a:spcBef>
              <a:buNone/>
            </a:pPr>
            <a:r>
              <a:rPr lang="en-US" sz="2200" dirty="0">
                <a:solidFill>
                  <a:schemeClr val="accent4">
                    <a:lumMod val="60000"/>
                    <a:lumOff val="40000"/>
                  </a:schemeClr>
                </a:solidFill>
                <a:latin typeface="Arial" panose="020B0604020202020204" pitchFamily="34" charset="0"/>
              </a:rPr>
              <a:t> </a:t>
            </a:r>
            <a:r>
              <a:rPr lang="en-US" sz="2200" dirty="0">
                <a:solidFill>
                  <a:schemeClr val="accent4">
                    <a:lumMod val="60000"/>
                    <a:lumOff val="40000"/>
                  </a:schemeClr>
                </a:solidFill>
                <a:latin typeface="Arial" panose="020B0604020202020204" pitchFamily="34" charset="0"/>
              </a:rPr>
              <a:t> </a:t>
            </a:r>
            <a:r>
              <a:rPr lang="en-US" sz="2200" dirty="0">
                <a:solidFill>
                  <a:srgbClr val="D8750D"/>
                </a:solidFill>
                <a:latin typeface="Arial" panose="020B0604020202020204" pitchFamily="34" charset="0"/>
              </a:rPr>
              <a:t>extension</a:t>
            </a:r>
            <a:r>
              <a:rPr lang="en-US" sz="2200" dirty="0">
                <a:solidFill>
                  <a:schemeClr val="accent4">
                    <a:lumMod val="60000"/>
                    <a:lumOff val="40000"/>
                  </a:schemeClr>
                </a:solidFill>
                <a:latin typeface="Arial" panose="020B0604020202020204" pitchFamily="34" charset="0"/>
              </a:rPr>
              <a:t> VARCHAR(10),</a:t>
            </a:r>
            <a:endParaRPr lang="en-US" sz="2200" dirty="0">
              <a:solidFill>
                <a:schemeClr val="accent4">
                  <a:lumMod val="60000"/>
                  <a:lumOff val="40000"/>
                </a:schemeClr>
              </a:solidFill>
              <a:latin typeface="Arial" panose="020B0604020202020204" pitchFamily="34" charset="0"/>
            </a:endParaRPr>
          </a:p>
          <a:p>
            <a:pPr marL="1082675" lvl="4" indent="-288925">
              <a:lnSpc>
                <a:spcPct val="115000"/>
              </a:lnSpc>
              <a:spcBef>
                <a:spcPts val="0"/>
              </a:spcBef>
              <a:buNone/>
            </a:pPr>
            <a:r>
              <a:rPr lang="en-US" sz="2000" b="1" dirty="0">
                <a:latin typeface="Arial" panose="020B0604020202020204" pitchFamily="34" charset="0"/>
                <a:cs typeface="Arial" panose="020B0604020202020204" pitchFamily="34" charset="0"/>
              </a:rPr>
              <a:t>  </a:t>
            </a:r>
            <a:r>
              <a:rPr lang="en-US" sz="2200" dirty="0" err="1">
                <a:solidFill>
                  <a:srgbClr val="D8750D"/>
                </a:solidFill>
                <a:latin typeface="Arial" panose="020B0604020202020204" pitchFamily="34" charset="0"/>
              </a:rPr>
              <a:t>officeCode</a:t>
            </a:r>
            <a:r>
              <a:rPr lang="en-US" sz="2000" dirty="0">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VARCHAR(10) REFERENCES </a:t>
            </a:r>
            <a:r>
              <a:rPr lang="en-US" sz="2200" dirty="0">
                <a:solidFill>
                  <a:srgbClr val="D8750D"/>
                </a:solidFill>
                <a:latin typeface="Arial" panose="020B0604020202020204" pitchFamily="34" charset="0"/>
              </a:rPr>
              <a:t>Offices(</a:t>
            </a:r>
            <a:r>
              <a:rPr lang="en-US" sz="2200" dirty="0" err="1">
                <a:solidFill>
                  <a:srgbClr val="D8750D"/>
                </a:solidFill>
                <a:latin typeface="Arial" panose="020B0604020202020204" pitchFamily="34" charset="0"/>
              </a:rPr>
              <a:t>officeCode</a:t>
            </a:r>
            <a:r>
              <a:rPr lang="en-US" sz="2200" dirty="0">
                <a:solidFill>
                  <a:srgbClr val="D8750D"/>
                </a:solidFill>
                <a:latin typeface="Arial" panose="020B0604020202020204" pitchFamily="34" charset="0"/>
              </a:rPr>
              <a:t>) </a:t>
            </a:r>
            <a:r>
              <a:rPr lang="en-US" sz="2200" dirty="0">
                <a:solidFill>
                  <a:srgbClr val="D8750D"/>
                </a:solidFill>
                <a:latin typeface="Arial" panose="020B0604020202020204" pitchFamily="34" charset="0"/>
              </a:rPr>
              <a:t>,</a:t>
            </a:r>
          </a:p>
          <a:p>
            <a:pPr marL="1082675" lvl="4" indent="-288925">
              <a:lnSpc>
                <a:spcPct val="115000"/>
              </a:lnSpc>
              <a:spcBef>
                <a:spcPts val="0"/>
              </a:spcBef>
              <a:buNone/>
            </a:pPr>
            <a:r>
              <a:rPr lang="en-US" sz="2000" dirty="0">
                <a:solidFill>
                  <a:schemeClr val="accent4">
                    <a:lumMod val="60000"/>
                    <a:lumOff val="40000"/>
                  </a:schemeClr>
                </a:solidFill>
                <a:latin typeface="Arial" panose="020B0604020202020204" pitchFamily="34" charset="0"/>
              </a:rPr>
              <a:t>  CONSTRAINT</a:t>
            </a:r>
            <a:r>
              <a:rPr lang="en-US" sz="1100" dirty="0">
                <a:latin typeface="Arial" panose="020B0604020202020204" pitchFamily="34" charset="0"/>
                <a:cs typeface="Arial" panose="020B0604020202020204" pitchFamily="34" charset="0"/>
              </a:rPr>
              <a:t>  </a:t>
            </a:r>
            <a:r>
              <a:rPr lang="en-US" sz="2400" dirty="0" err="1">
                <a:solidFill>
                  <a:srgbClr val="D8750D"/>
                </a:solidFill>
                <a:latin typeface="Arial" panose="020B0604020202020204" pitchFamily="34" charset="0"/>
              </a:rPr>
              <a:t>extension_chk</a:t>
            </a:r>
            <a:r>
              <a:rPr lang="en-US" sz="1100" dirty="0">
                <a:latin typeface="Arial" panose="020B0604020202020204" pitchFamily="34" charset="0"/>
                <a:cs typeface="Arial" panose="020B0604020202020204" pitchFamily="34" charset="0"/>
              </a:rPr>
              <a:t>  </a:t>
            </a:r>
            <a:r>
              <a:rPr lang="en-US" sz="2000" dirty="0">
                <a:solidFill>
                  <a:schemeClr val="accent4">
                    <a:lumMod val="60000"/>
                    <a:lumOff val="40000"/>
                  </a:schemeClr>
                </a:solidFill>
                <a:latin typeface="Arial" panose="020B0604020202020204" pitchFamily="34" charset="0"/>
              </a:rPr>
              <a:t>CHECK</a:t>
            </a:r>
            <a:r>
              <a:rPr lang="en-US" sz="1100" dirty="0">
                <a:latin typeface="Arial" panose="020B0604020202020204" pitchFamily="34" charset="0"/>
                <a:cs typeface="Arial" panose="020B0604020202020204" pitchFamily="34" charset="0"/>
              </a:rPr>
              <a:t> </a:t>
            </a:r>
            <a:r>
              <a:rPr lang="en-US" sz="2400" dirty="0">
                <a:solidFill>
                  <a:srgbClr val="D8750D"/>
                </a:solidFill>
                <a:latin typeface="Arial" panose="020B0604020202020204" pitchFamily="34" charset="0"/>
              </a:rPr>
              <a:t>(extension LIKE 'x%')</a:t>
            </a:r>
          </a:p>
          <a:p>
            <a:pPr marL="1082675" lvl="4" indent="-288925">
              <a:buNone/>
            </a:pPr>
            <a:r>
              <a:rPr lang="en-US" sz="2200" dirty="0">
                <a:solidFill>
                  <a:schemeClr val="accent4">
                    <a:lumMod val="60000"/>
                    <a:lumOff val="40000"/>
                  </a:schemeClr>
                </a:solidFill>
                <a:latin typeface="Arial" panose="020B0604020202020204" pitchFamily="34" charset="0"/>
              </a:rPr>
              <a:t>);</a:t>
            </a:r>
            <a:endParaRPr lang="en-US" sz="2200" dirty="0">
              <a:solidFill>
                <a:schemeClr val="accent4">
                  <a:lumMod val="60000"/>
                  <a:lumOff val="40000"/>
                </a:schemeClr>
              </a:solidFill>
              <a:latin typeface="Arial" panose="020B0604020202020204" pitchFamily="34" charset="0"/>
            </a:endParaRPr>
          </a:p>
          <a:p>
            <a:endParaRPr lang="en-US" dirty="0"/>
          </a:p>
        </p:txBody>
      </p:sp>
      <p:sp>
        <p:nvSpPr>
          <p:cNvPr id="6" name="Slide Number Placeholder 25"/>
          <p:cNvSpPr txBox="1">
            <a:spLocks/>
          </p:cNvSpPr>
          <p:nvPr/>
        </p:nvSpPr>
        <p:spPr>
          <a:xfrm>
            <a:off x="10287000" y="6570952"/>
            <a:ext cx="457200" cy="277813"/>
          </a:xfrm>
          <a:prstGeom prst="rect">
            <a:avLst/>
          </a:prstGeom>
        </p:spPr>
        <p:txBody>
          <a:bodyPr/>
          <a:lstStyle/>
          <a:p>
            <a:pPr>
              <a:defRPr/>
            </a:pPr>
            <a:fld id="{8FE0B590-8C00-4610-BFCF-F4111B763C9E}" type="slidenum">
              <a:rPr lang="en-US" sz="1400">
                <a:solidFill>
                  <a:schemeClr val="bg1"/>
                </a:solidFill>
              </a:rPr>
              <a:pPr>
                <a:defRPr/>
              </a:pPr>
              <a:t>24</a:t>
            </a:fld>
            <a:endParaRPr lang="en-US" sz="1400" dirty="0">
              <a:solidFill>
                <a:schemeClr val="bg1"/>
              </a:solidFill>
            </a:endParaRPr>
          </a:p>
        </p:txBody>
      </p:sp>
      <p:sp>
        <p:nvSpPr>
          <p:cNvPr id="3" name="Content Placeholder 2"/>
          <p:cNvSpPr>
            <a:spLocks noGrp="1"/>
          </p:cNvSpPr>
          <p:nvPr>
            <p:ph idx="4294967295"/>
          </p:nvPr>
        </p:nvSpPr>
        <p:spPr>
          <a:xfrm>
            <a:off x="0" y="1825625"/>
            <a:ext cx="10515600" cy="4351338"/>
          </a:xfrm>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IN" dirty="0"/>
          </a:p>
        </p:txBody>
      </p:sp>
    </p:spTree>
    <p:extLst>
      <p:ext uri="{BB962C8B-B14F-4D97-AF65-F5344CB8AC3E}">
        <p14:creationId xmlns:p14="http://schemas.microsoft.com/office/powerpoint/2010/main" val="4132592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5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fade">
                                      <p:cBhvr>
                                        <p:cTn id="4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chor="ctr">
            <a:normAutofit/>
          </a:bodyPr>
          <a:lstStyle/>
          <a:p>
            <a:r>
              <a:rPr lang="en-US" sz="2800" b="0" dirty="0">
                <a:solidFill>
                  <a:schemeClr val="tx1"/>
                </a:solidFill>
              </a:rPr>
              <a:t>User Defined Integrity</a:t>
            </a:r>
          </a:p>
        </p:txBody>
      </p:sp>
      <p:sp>
        <p:nvSpPr>
          <p:cNvPr id="4" name="Text Placeholder 3"/>
          <p:cNvSpPr>
            <a:spLocks noGrp="1"/>
          </p:cNvSpPr>
          <p:nvPr>
            <p:ph type="body" sz="quarter" idx="13"/>
          </p:nvPr>
        </p:nvSpPr>
        <p:spPr>
          <a:xfrm>
            <a:off x="1905000" y="1137831"/>
            <a:ext cx="8382000" cy="5034369"/>
          </a:xfrm>
        </p:spPr>
        <p:txBody>
          <a:bodyPr>
            <a:normAutofit/>
          </a:bodyPr>
          <a:lstStyle/>
          <a:p>
            <a:pPr>
              <a:spcBef>
                <a:spcPts val="0"/>
              </a:spcBef>
              <a:spcAft>
                <a:spcPts val="600"/>
              </a:spcAft>
            </a:pPr>
            <a:r>
              <a:rPr lang="en-US" sz="2000" dirty="0">
                <a:solidFill>
                  <a:schemeClr val="tx1"/>
                </a:solidFill>
              </a:rPr>
              <a:t>User Defined Integrity constraints allow database consistency to be maintained as defined by the business rules</a:t>
            </a:r>
            <a:r>
              <a:rPr lang="en-US" sz="2000" dirty="0">
                <a:solidFill>
                  <a:schemeClr val="tx1"/>
                </a:solidFill>
              </a:rPr>
              <a:t>.</a:t>
            </a:r>
          </a:p>
          <a:p>
            <a:pPr>
              <a:spcBef>
                <a:spcPts val="0"/>
              </a:spcBef>
              <a:spcAft>
                <a:spcPts val="600"/>
              </a:spcAft>
            </a:pPr>
            <a:endParaRPr lang="en-US" sz="2000" dirty="0">
              <a:solidFill>
                <a:schemeClr val="tx1"/>
              </a:solidFill>
            </a:endParaRPr>
          </a:p>
          <a:p>
            <a:pPr>
              <a:spcBef>
                <a:spcPts val="0"/>
              </a:spcBef>
              <a:spcAft>
                <a:spcPts val="600"/>
              </a:spcAft>
            </a:pPr>
            <a:r>
              <a:rPr lang="en-US" sz="2000" dirty="0">
                <a:solidFill>
                  <a:schemeClr val="tx1"/>
                </a:solidFill>
              </a:rPr>
              <a:t>A business rule is a statement that defines or </a:t>
            </a:r>
            <a:r>
              <a:rPr lang="en-US" sz="2000" dirty="0">
                <a:solidFill>
                  <a:schemeClr val="tx1"/>
                </a:solidFill>
              </a:rPr>
              <a:t>constrains </a:t>
            </a:r>
            <a:r>
              <a:rPr lang="en-US" sz="2000" dirty="0">
                <a:solidFill>
                  <a:schemeClr val="tx1"/>
                </a:solidFill>
              </a:rPr>
              <a:t>some aspect of the business. </a:t>
            </a:r>
            <a:endParaRPr lang="en-US" sz="2000" dirty="0">
              <a:solidFill>
                <a:schemeClr val="tx1"/>
              </a:solidFill>
            </a:endParaRPr>
          </a:p>
          <a:p>
            <a:pPr>
              <a:spcBef>
                <a:spcPts val="0"/>
              </a:spcBef>
              <a:spcAft>
                <a:spcPts val="600"/>
              </a:spcAft>
            </a:pPr>
            <a:endParaRPr lang="en-US" sz="2000" dirty="0">
              <a:solidFill>
                <a:schemeClr val="tx1"/>
              </a:solidFill>
            </a:endParaRPr>
          </a:p>
          <a:p>
            <a:pPr>
              <a:spcBef>
                <a:spcPts val="0"/>
              </a:spcBef>
              <a:spcAft>
                <a:spcPts val="600"/>
              </a:spcAft>
            </a:pPr>
            <a:r>
              <a:rPr lang="en-US" sz="2000" dirty="0">
                <a:solidFill>
                  <a:schemeClr val="tx1"/>
                </a:solidFill>
              </a:rPr>
              <a:t>It is intended to assert business structure or to control or influence the behavior of the business. </a:t>
            </a:r>
            <a:endParaRPr lang="en-US" sz="2000" dirty="0">
              <a:solidFill>
                <a:schemeClr val="tx1"/>
              </a:solidFill>
            </a:endParaRPr>
          </a:p>
          <a:p>
            <a:pPr>
              <a:spcBef>
                <a:spcPts val="0"/>
              </a:spcBef>
              <a:spcAft>
                <a:spcPts val="600"/>
              </a:spcAft>
            </a:pPr>
            <a:endParaRPr lang="en-US" sz="2000" dirty="0">
              <a:solidFill>
                <a:schemeClr val="tx1"/>
              </a:solidFill>
            </a:endParaRPr>
          </a:p>
          <a:p>
            <a:pPr>
              <a:spcBef>
                <a:spcPts val="0"/>
              </a:spcBef>
              <a:spcAft>
                <a:spcPts val="600"/>
              </a:spcAft>
            </a:pPr>
            <a:r>
              <a:rPr lang="en-US" sz="2000" dirty="0">
                <a:solidFill>
                  <a:schemeClr val="tx1"/>
                </a:solidFill>
              </a:rPr>
              <a:t>For </a:t>
            </a:r>
            <a:r>
              <a:rPr lang="en-US" sz="2000" dirty="0">
                <a:solidFill>
                  <a:schemeClr val="tx1"/>
                </a:solidFill>
              </a:rPr>
              <a:t>example, </a:t>
            </a:r>
            <a:r>
              <a:rPr lang="en-US" sz="2000" b="1" dirty="0">
                <a:solidFill>
                  <a:schemeClr val="tx1"/>
                </a:solidFill>
              </a:rPr>
              <a:t>Age&gt;=18 &amp;&amp; Age&lt;=60</a:t>
            </a:r>
          </a:p>
          <a:p>
            <a:endParaRPr lang="en-US" sz="2000" dirty="0">
              <a:solidFill>
                <a:schemeClr val="tx1"/>
              </a:solidFill>
            </a:endParaRPr>
          </a:p>
        </p:txBody>
      </p:sp>
      <p:sp>
        <p:nvSpPr>
          <p:cNvPr id="6" name="Slide Number Placeholder 25"/>
          <p:cNvSpPr txBox="1">
            <a:spLocks/>
          </p:cNvSpPr>
          <p:nvPr/>
        </p:nvSpPr>
        <p:spPr>
          <a:xfrm>
            <a:off x="10210800" y="6580188"/>
            <a:ext cx="457200" cy="277813"/>
          </a:xfrm>
          <a:prstGeom prst="rect">
            <a:avLst/>
          </a:prstGeom>
        </p:spPr>
        <p:txBody>
          <a:bodyPr/>
          <a:lstStyle/>
          <a:p>
            <a:pPr>
              <a:defRPr/>
            </a:pPr>
            <a:fld id="{8FE0B590-8C00-4610-BFCF-F4111B763C9E}" type="slidenum">
              <a:rPr lang="en-US" sz="1400">
                <a:solidFill>
                  <a:schemeClr val="bg1"/>
                </a:solidFill>
              </a:rPr>
              <a:pPr>
                <a:defRPr/>
              </a:pPr>
              <a:t>25</a:t>
            </a:fld>
            <a:endParaRPr lang="en-US" sz="1400" dirty="0">
              <a:solidFill>
                <a:schemeClr val="bg1"/>
              </a:solidFill>
            </a:endParaRPr>
          </a:p>
        </p:txBody>
      </p:sp>
      <p:sp>
        <p:nvSpPr>
          <p:cNvPr id="3" name="Content Placeholder 2"/>
          <p:cNvSpPr>
            <a:spLocks noGrp="1"/>
          </p:cNvSpPr>
          <p:nvPr>
            <p:ph idx="4294967295"/>
          </p:nvPr>
        </p:nvSpPr>
        <p:spPr>
          <a:xfrm>
            <a:off x="0" y="1825625"/>
            <a:ext cx="10515600" cy="4351338"/>
          </a:xfrm>
        </p:spPr>
        <p:txBody>
          <a:bodyPr/>
          <a:lstStyle/>
          <a:p>
            <a:pPr>
              <a:spcBef>
                <a:spcPts val="0"/>
              </a:spcBef>
              <a:spcAft>
                <a:spcPts val="600"/>
              </a:spcAft>
            </a:pPr>
            <a:endParaRPr lang="en-US" sz="2000" dirty="0"/>
          </a:p>
          <a:p>
            <a:pPr>
              <a:spcBef>
                <a:spcPts val="0"/>
              </a:spcBef>
              <a:spcAft>
                <a:spcPts val="600"/>
              </a:spcAft>
            </a:pPr>
            <a:endParaRPr lang="en-IN" sz="2000" dirty="0"/>
          </a:p>
        </p:txBody>
      </p:sp>
    </p:spTree>
    <p:extLst>
      <p:ext uri="{BB962C8B-B14F-4D97-AF65-F5344CB8AC3E}">
        <p14:creationId xmlns:p14="http://schemas.microsoft.com/office/powerpoint/2010/main" val="2121393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subTnLst>
                                    <p:animClr clrSpc="rgb" dir="cw">
                                      <p:cBhvr override="childStyle">
                                        <p:cTn dur="1" fill="hold" display="0" masterRel="nextClick" afterEffect="1"/>
                                        <p:tgtEl>
                                          <p:spTgt spid="4">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subTnLst>
                                    <p:animClr clrSpc="rgb" dir="cw">
                                      <p:cBhvr override="childStyle">
                                        <p:cTn dur="1" fill="hold" display="0" masterRel="nextClick" afterEffect="1"/>
                                        <p:tgtEl>
                                          <p:spTgt spid="4">
                                            <p:txEl>
                                              <p:pRg st="4" end="4"/>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subTnLst>
                                    <p:animClr clrSpc="rgb" dir="cw">
                                      <p:cBhvr override="childStyle">
                                        <p:cTn dur="1" fill="hold" display="0" masterRel="nextClick" afterEffect="1"/>
                                        <p:tgtEl>
                                          <p:spTgt spid="4">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chor="ctr">
            <a:normAutofit/>
          </a:bodyPr>
          <a:lstStyle/>
          <a:p>
            <a:r>
              <a:rPr lang="en-US" sz="2800" b="0" dirty="0">
                <a:solidFill>
                  <a:schemeClr val="tx1"/>
                </a:solidFill>
              </a:rPr>
              <a:t>Enabling and Disabling Constraints</a:t>
            </a:r>
          </a:p>
        </p:txBody>
      </p:sp>
      <p:sp>
        <p:nvSpPr>
          <p:cNvPr id="4" name="Text Placeholder 3"/>
          <p:cNvSpPr>
            <a:spLocks noGrp="1"/>
          </p:cNvSpPr>
          <p:nvPr>
            <p:ph type="body" sz="quarter" idx="13"/>
          </p:nvPr>
        </p:nvSpPr>
        <p:spPr/>
        <p:txBody>
          <a:bodyPr>
            <a:normAutofit/>
          </a:bodyPr>
          <a:lstStyle/>
          <a:p>
            <a:pPr>
              <a:spcBef>
                <a:spcPts val="0"/>
              </a:spcBef>
              <a:spcAft>
                <a:spcPts val="600"/>
              </a:spcAft>
            </a:pPr>
            <a:r>
              <a:rPr lang="en-US" sz="2200" dirty="0">
                <a:solidFill>
                  <a:schemeClr val="tx1"/>
                </a:solidFill>
              </a:rPr>
              <a:t>Why Disable Constraints?</a:t>
            </a:r>
          </a:p>
          <a:p>
            <a:pPr lvl="1">
              <a:spcBef>
                <a:spcPts val="0"/>
              </a:spcBef>
              <a:buClr>
                <a:schemeClr val="bg1"/>
              </a:buClr>
            </a:pPr>
            <a:r>
              <a:rPr lang="en-US" sz="2200" dirty="0">
                <a:solidFill>
                  <a:schemeClr val="tx1"/>
                </a:solidFill>
              </a:rPr>
              <a:t>In </a:t>
            </a:r>
            <a:r>
              <a:rPr lang="en-US" sz="2200" dirty="0">
                <a:solidFill>
                  <a:schemeClr val="tx1"/>
                </a:solidFill>
              </a:rPr>
              <a:t>certain situations, temporarily disabling the constraints of a table makes sense for performance reasons</a:t>
            </a:r>
          </a:p>
          <a:p>
            <a:pPr lvl="1">
              <a:spcBef>
                <a:spcPts val="0"/>
              </a:spcBef>
              <a:buClr>
                <a:schemeClr val="bg1"/>
              </a:buClr>
            </a:pPr>
            <a:endParaRPr lang="en-US" sz="2200" dirty="0">
              <a:solidFill>
                <a:schemeClr val="tx1"/>
              </a:solidFill>
            </a:endParaRPr>
          </a:p>
          <a:p>
            <a:pPr>
              <a:spcBef>
                <a:spcPts val="0"/>
              </a:spcBef>
              <a:spcAft>
                <a:spcPts val="600"/>
              </a:spcAft>
              <a:buClr>
                <a:schemeClr val="bg1"/>
              </a:buClr>
            </a:pPr>
            <a:r>
              <a:rPr lang="en-US" sz="2200" dirty="0">
                <a:solidFill>
                  <a:schemeClr val="tx1"/>
                </a:solidFill>
              </a:rPr>
              <a:t>For example:</a:t>
            </a:r>
          </a:p>
          <a:p>
            <a:pPr lvl="1">
              <a:spcBef>
                <a:spcPts val="0"/>
              </a:spcBef>
              <a:buClr>
                <a:schemeClr val="bg1"/>
              </a:buClr>
            </a:pPr>
            <a:r>
              <a:rPr lang="en-US" sz="2200" dirty="0">
                <a:solidFill>
                  <a:schemeClr val="tx1"/>
                </a:solidFill>
              </a:rPr>
              <a:t>When loading large amounts of data into a table using </a:t>
            </a:r>
            <a:r>
              <a:rPr lang="en-US" sz="2200" dirty="0">
                <a:solidFill>
                  <a:schemeClr val="tx1"/>
                </a:solidFill>
              </a:rPr>
              <a:t>SQL*Loader</a:t>
            </a:r>
          </a:p>
          <a:p>
            <a:pPr lvl="1">
              <a:spcBef>
                <a:spcPts val="0"/>
              </a:spcBef>
              <a:buClr>
                <a:schemeClr val="bg1"/>
              </a:buClr>
            </a:pPr>
            <a:endParaRPr lang="en-US" sz="2200" dirty="0">
              <a:solidFill>
                <a:schemeClr val="tx1"/>
              </a:solidFill>
            </a:endParaRPr>
          </a:p>
          <a:p>
            <a:pPr lvl="1">
              <a:spcBef>
                <a:spcPts val="0"/>
              </a:spcBef>
              <a:buClr>
                <a:schemeClr val="bg1"/>
              </a:buClr>
            </a:pPr>
            <a:r>
              <a:rPr lang="en-US" sz="2200" dirty="0">
                <a:solidFill>
                  <a:schemeClr val="tx1"/>
                </a:solidFill>
              </a:rPr>
              <a:t>When performing batch operations that make massive changes to a </a:t>
            </a:r>
            <a:r>
              <a:rPr lang="en-US" sz="2200" dirty="0">
                <a:solidFill>
                  <a:schemeClr val="tx1"/>
                </a:solidFill>
              </a:rPr>
              <a:t>table</a:t>
            </a:r>
            <a:endParaRPr lang="en-US" sz="2200" dirty="0">
              <a:solidFill>
                <a:schemeClr val="tx1"/>
              </a:solidFill>
            </a:endParaRPr>
          </a:p>
          <a:p>
            <a:endParaRPr lang="en-US" sz="2200" dirty="0">
              <a:solidFill>
                <a:schemeClr val="tx1"/>
              </a:solidFill>
            </a:endParaRPr>
          </a:p>
          <a:p>
            <a:endParaRPr lang="en-US" dirty="0">
              <a:solidFill>
                <a:schemeClr val="tx1"/>
              </a:solidFill>
            </a:endParaRPr>
          </a:p>
        </p:txBody>
      </p:sp>
      <p:sp>
        <p:nvSpPr>
          <p:cNvPr id="14" name="Slide Number Placeholder 25"/>
          <p:cNvSpPr txBox="1">
            <a:spLocks/>
          </p:cNvSpPr>
          <p:nvPr/>
        </p:nvSpPr>
        <p:spPr>
          <a:xfrm>
            <a:off x="10229273" y="6543243"/>
            <a:ext cx="457200" cy="277813"/>
          </a:xfrm>
          <a:prstGeom prst="rect">
            <a:avLst/>
          </a:prstGeom>
        </p:spPr>
        <p:txBody>
          <a:bodyPr/>
          <a:lstStyle/>
          <a:p>
            <a:pPr>
              <a:defRPr/>
            </a:pPr>
            <a:fld id="{8FE0B590-8C00-4610-BFCF-F4111B763C9E}" type="slidenum">
              <a:rPr lang="en-US" sz="1400">
                <a:solidFill>
                  <a:schemeClr val="bg1"/>
                </a:solidFill>
              </a:rPr>
              <a:pPr>
                <a:defRPr/>
              </a:pPr>
              <a:t>26</a:t>
            </a:fld>
            <a:endParaRPr lang="en-US" sz="1400" dirty="0">
              <a:solidFill>
                <a:schemeClr val="bg1"/>
              </a:solidFill>
            </a:endParaRPr>
          </a:p>
        </p:txBody>
      </p:sp>
      <p:sp>
        <p:nvSpPr>
          <p:cNvPr id="3" name="Content Placeholder 2"/>
          <p:cNvSpPr>
            <a:spLocks noGrp="1"/>
          </p:cNvSpPr>
          <p:nvPr>
            <p:ph idx="4294967295"/>
          </p:nvPr>
        </p:nvSpPr>
        <p:spPr>
          <a:xfrm>
            <a:off x="0" y="1825625"/>
            <a:ext cx="10515600" cy="4351338"/>
          </a:xfrm>
        </p:spPr>
        <p:txBody>
          <a:bodyPr>
            <a:normAutofit/>
          </a:bodyPr>
          <a:lstStyle/>
          <a:p>
            <a:endParaRPr lang="en-US" dirty="0" smtClean="0"/>
          </a:p>
          <a:p>
            <a:endParaRPr lang="en-US" dirty="0" smtClean="0"/>
          </a:p>
          <a:p>
            <a:endParaRPr lang="en-US" dirty="0" smtClean="0"/>
          </a:p>
          <a:p>
            <a:endParaRPr lang="en-IN" dirty="0"/>
          </a:p>
        </p:txBody>
      </p:sp>
    </p:spTree>
    <p:extLst>
      <p:ext uri="{BB962C8B-B14F-4D97-AF65-F5344CB8AC3E}">
        <p14:creationId xmlns:p14="http://schemas.microsoft.com/office/powerpoint/2010/main" val="549129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subTnLst>
                                    <p:animClr clrSpc="rgb" dir="cw">
                                      <p:cBhvr override="childStyle">
                                        <p:cTn dur="1" fill="hold" display="0" masterRel="nextClick" afterEffect="1"/>
                                        <p:tgtEl>
                                          <p:spTgt spid="4">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subTnLst>
                                    <p:animClr clrSpc="rgb" dir="cw">
                                      <p:cBhvr override="childStyle">
                                        <p:cTn dur="1" fill="hold" display="0" masterRel="nextClick" afterEffect="1"/>
                                        <p:tgtEl>
                                          <p:spTgt spid="4">
                                            <p:txEl>
                                              <p:pRg st="3" end="3"/>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subTnLst>
                                    <p:animClr clrSpc="rgb" dir="cw">
                                      <p:cBhvr override="childStyle">
                                        <p:cTn dur="1" fill="hold" display="0" masterRel="nextClick" afterEffect="1"/>
                                        <p:tgtEl>
                                          <p:spTgt spid="4">
                                            <p:txEl>
                                              <p:pRg st="4" end="4"/>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subTnLst>
                                    <p:animClr clrSpc="rgb" dir="cw">
                                      <p:cBhvr override="childStyle">
                                        <p:cTn dur="1" fill="hold" display="0" masterRel="nextClick" afterEffect="1"/>
                                        <p:tgtEl>
                                          <p:spTgt spid="4">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chor="ctr">
            <a:normAutofit/>
          </a:bodyPr>
          <a:lstStyle/>
          <a:p>
            <a:r>
              <a:rPr lang="en-US" sz="2800" b="0" dirty="0">
                <a:solidFill>
                  <a:schemeClr val="tx1"/>
                </a:solidFill>
              </a:rPr>
              <a:t>Enabling and Disabling </a:t>
            </a:r>
            <a:r>
              <a:rPr lang="en-US" sz="2800" b="0" dirty="0">
                <a:solidFill>
                  <a:schemeClr val="tx1"/>
                </a:solidFill>
              </a:rPr>
              <a:t>Constraints</a:t>
            </a:r>
            <a:endParaRPr lang="en-US" sz="2800" b="0" dirty="0">
              <a:solidFill>
                <a:schemeClr val="tx1"/>
              </a:solidFill>
            </a:endParaRPr>
          </a:p>
        </p:txBody>
      </p:sp>
      <p:sp>
        <p:nvSpPr>
          <p:cNvPr id="3" name="Content Placeholder 2"/>
          <p:cNvSpPr>
            <a:spLocks noGrp="1"/>
          </p:cNvSpPr>
          <p:nvPr>
            <p:ph type="body" sz="quarter" idx="13"/>
          </p:nvPr>
        </p:nvSpPr>
        <p:spPr/>
        <p:txBody>
          <a:bodyPr>
            <a:normAutofit/>
          </a:bodyPr>
          <a:lstStyle/>
          <a:p>
            <a:pPr>
              <a:spcBef>
                <a:spcPts val="0"/>
              </a:spcBef>
            </a:pPr>
            <a:endParaRPr lang="en-US" dirty="0" smtClean="0"/>
          </a:p>
          <a:p>
            <a:pPr>
              <a:spcBef>
                <a:spcPts val="0"/>
              </a:spcBef>
            </a:pPr>
            <a:endParaRPr lang="en-US" dirty="0" smtClean="0"/>
          </a:p>
          <a:p>
            <a:pPr>
              <a:spcBef>
                <a:spcPts val="0"/>
              </a:spcBef>
            </a:pPr>
            <a:endParaRPr lang="en-US" dirty="0" smtClean="0"/>
          </a:p>
          <a:p>
            <a:pPr>
              <a:spcBef>
                <a:spcPts val="0"/>
              </a:spcBef>
            </a:pPr>
            <a:endParaRPr lang="en-US" dirty="0" smtClean="0"/>
          </a:p>
          <a:p>
            <a:pPr>
              <a:spcBef>
                <a:spcPts val="0"/>
              </a:spcBef>
            </a:pPr>
            <a:endParaRPr lang="en-IN" dirty="0"/>
          </a:p>
        </p:txBody>
      </p:sp>
      <p:sp>
        <p:nvSpPr>
          <p:cNvPr id="9" name="Slide Number Placeholder 25"/>
          <p:cNvSpPr txBox="1">
            <a:spLocks/>
          </p:cNvSpPr>
          <p:nvPr/>
        </p:nvSpPr>
        <p:spPr>
          <a:xfrm>
            <a:off x="10247745" y="6580188"/>
            <a:ext cx="457200" cy="277813"/>
          </a:xfrm>
          <a:prstGeom prst="rect">
            <a:avLst/>
          </a:prstGeom>
        </p:spPr>
        <p:txBody>
          <a:bodyPr/>
          <a:lstStyle/>
          <a:p>
            <a:pPr>
              <a:defRPr/>
            </a:pPr>
            <a:fld id="{8FE0B590-8C00-4610-BFCF-F4111B763C9E}" type="slidenum">
              <a:rPr lang="en-US" sz="1400">
                <a:solidFill>
                  <a:schemeClr val="bg1"/>
                </a:solidFill>
              </a:rPr>
              <a:pPr>
                <a:defRPr/>
              </a:pPr>
              <a:t>27</a:t>
            </a:fld>
            <a:endParaRPr lang="en-US" sz="1400"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248302168"/>
              </p:ext>
            </p:extLst>
          </p:nvPr>
        </p:nvGraphicFramePr>
        <p:xfrm>
          <a:off x="2057400" y="1752601"/>
          <a:ext cx="8077200" cy="3124201"/>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526713">
                <a:tc>
                  <a:txBody>
                    <a:bodyPr/>
                    <a:lstStyle/>
                    <a:p>
                      <a:pPr algn="ctr"/>
                      <a:r>
                        <a:rPr lang="en-US" sz="2000" dirty="0" smtClean="0">
                          <a:solidFill>
                            <a:schemeClr val="bg2"/>
                          </a:solidFill>
                        </a:rPr>
                        <a:t>Enabled Constraint</a:t>
                      </a:r>
                      <a:endParaRPr lang="en-US" sz="2000" dirty="0">
                        <a:solidFill>
                          <a:schemeClr val="bg2"/>
                        </a:solidFill>
                      </a:endParaRPr>
                    </a:p>
                  </a:txBody>
                  <a:tcPr>
                    <a:solidFill>
                      <a:schemeClr val="accent4"/>
                    </a:solidFill>
                  </a:tcPr>
                </a:tc>
                <a:tc>
                  <a:txBody>
                    <a:bodyPr/>
                    <a:lstStyle/>
                    <a:p>
                      <a:pPr algn="ctr"/>
                      <a:r>
                        <a:rPr lang="en-US" sz="2000" dirty="0" smtClean="0">
                          <a:solidFill>
                            <a:schemeClr val="bg2"/>
                          </a:solidFill>
                        </a:rPr>
                        <a:t>Disabled Constraint</a:t>
                      </a:r>
                      <a:endParaRPr lang="en-US" sz="2000" dirty="0">
                        <a:solidFill>
                          <a:schemeClr val="bg2"/>
                        </a:solidFill>
                      </a:endParaRPr>
                    </a:p>
                  </a:txBody>
                  <a:tcPr>
                    <a:solidFill>
                      <a:schemeClr val="accent4"/>
                    </a:solidFill>
                  </a:tcPr>
                </a:tc>
                <a:extLst>
                  <a:ext uri="{0D108BD9-81ED-4DB2-BD59-A6C34878D82A}">
                    <a16:rowId xmlns:a16="http://schemas.microsoft.com/office/drawing/2014/main" val="10000"/>
                  </a:ext>
                </a:extLst>
              </a:tr>
              <a:tr h="1298744">
                <a:tc>
                  <a:txBody>
                    <a:bodyPr/>
                    <a:lstStyle/>
                    <a:p>
                      <a:r>
                        <a:rPr lang="en-US" sz="2200" dirty="0" smtClean="0">
                          <a:solidFill>
                            <a:schemeClr val="tx1"/>
                          </a:solidFill>
                        </a:rPr>
                        <a:t>Corresponding</a:t>
                      </a:r>
                      <a:r>
                        <a:rPr lang="en-US" sz="2200" baseline="0" dirty="0" smtClean="0">
                          <a:solidFill>
                            <a:schemeClr val="tx1"/>
                          </a:solidFill>
                        </a:rPr>
                        <a:t> Rule is enforced on the data values in associated columns.</a:t>
                      </a:r>
                      <a:endParaRPr lang="en-US" sz="2200" dirty="0">
                        <a:solidFill>
                          <a:schemeClr val="tx1"/>
                        </a:solidFill>
                      </a:endParaRPr>
                    </a:p>
                  </a:txBody>
                  <a:tcPr>
                    <a:noFill/>
                  </a:tcPr>
                </a:tc>
                <a:tc>
                  <a:txBody>
                    <a:bodyPr/>
                    <a:lstStyle/>
                    <a:p>
                      <a:r>
                        <a:rPr lang="en-US" sz="2200" dirty="0" smtClean="0">
                          <a:solidFill>
                            <a:schemeClr val="tx1"/>
                          </a:solidFill>
                        </a:rPr>
                        <a:t>Corresponding Rule</a:t>
                      </a:r>
                      <a:r>
                        <a:rPr lang="en-US" sz="2200" baseline="0" dirty="0" smtClean="0">
                          <a:solidFill>
                            <a:schemeClr val="tx1"/>
                          </a:solidFill>
                        </a:rPr>
                        <a:t> is not enforced.</a:t>
                      </a:r>
                      <a:endParaRPr lang="en-US" sz="2200" dirty="0">
                        <a:solidFill>
                          <a:schemeClr val="tx1"/>
                        </a:solidFill>
                      </a:endParaRPr>
                    </a:p>
                  </a:txBody>
                  <a:tcPr>
                    <a:noFill/>
                  </a:tcPr>
                </a:tc>
                <a:extLst>
                  <a:ext uri="{0D108BD9-81ED-4DB2-BD59-A6C34878D82A}">
                    <a16:rowId xmlns:a16="http://schemas.microsoft.com/office/drawing/2014/main" val="10001"/>
                  </a:ext>
                </a:extLst>
              </a:tr>
              <a:tr h="1298744">
                <a:tc>
                  <a:txBody>
                    <a:bodyPr/>
                    <a:lstStyle/>
                    <a:p>
                      <a:r>
                        <a:rPr lang="en-US" sz="2200" dirty="0" smtClean="0">
                          <a:solidFill>
                            <a:schemeClr val="tx1"/>
                          </a:solidFill>
                        </a:rPr>
                        <a:t>Definition of constraint is stored in the data dictionary.</a:t>
                      </a:r>
                      <a:endParaRPr lang="en-US" sz="2200" dirty="0">
                        <a:solidFill>
                          <a:schemeClr val="tx1"/>
                        </a:solidFill>
                      </a:endParaRPr>
                    </a:p>
                  </a:txBody>
                  <a:tcPr>
                    <a:noFill/>
                  </a:tcPr>
                </a:tc>
                <a:tc>
                  <a:txBody>
                    <a:bodyPr/>
                    <a:lstStyle/>
                    <a:p>
                      <a:r>
                        <a:rPr lang="en-US" sz="2200" dirty="0" smtClean="0">
                          <a:solidFill>
                            <a:schemeClr val="tx1"/>
                          </a:solidFill>
                        </a:rPr>
                        <a:t>Definition</a:t>
                      </a:r>
                      <a:r>
                        <a:rPr lang="en-US" sz="2200" baseline="0" dirty="0" smtClean="0">
                          <a:solidFill>
                            <a:schemeClr val="tx1"/>
                          </a:solidFill>
                        </a:rPr>
                        <a:t> of constraint is still stored in the data dictionary.</a:t>
                      </a:r>
                      <a:endParaRPr lang="en-US" sz="2200" dirty="0">
                        <a:solidFill>
                          <a:schemeClr val="tx1"/>
                        </a:solidFill>
                      </a:endParaRPr>
                    </a:p>
                  </a:txBody>
                  <a:tcP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196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a:solidFill>
                  <a:schemeClr val="tx1"/>
                </a:solidFill>
              </a:rPr>
              <a:t>Summary</a:t>
            </a:r>
            <a:endParaRPr lang="en-US" sz="2800" dirty="0">
              <a:solidFill>
                <a:schemeClr val="tx1"/>
              </a:solidFill>
            </a:endParaRPr>
          </a:p>
        </p:txBody>
      </p:sp>
      <p:sp>
        <p:nvSpPr>
          <p:cNvPr id="5" name="Text Placeholder 4"/>
          <p:cNvSpPr>
            <a:spLocks noGrp="1"/>
          </p:cNvSpPr>
          <p:nvPr>
            <p:ph type="body" sz="quarter" idx="13"/>
          </p:nvPr>
        </p:nvSpPr>
        <p:spPr/>
        <p:txBody>
          <a:bodyPr>
            <a:normAutofit/>
          </a:bodyPr>
          <a:lstStyle/>
          <a:p>
            <a:r>
              <a:rPr lang="en-US" sz="2000" dirty="0">
                <a:solidFill>
                  <a:schemeClr val="tx1"/>
                </a:solidFill>
              </a:rPr>
              <a:t>In this session, you have learned the following</a:t>
            </a:r>
            <a:r>
              <a:rPr lang="en-US" sz="2000" dirty="0">
                <a:solidFill>
                  <a:schemeClr val="tx1"/>
                </a:solidFill>
              </a:rPr>
              <a:t>:</a:t>
            </a:r>
          </a:p>
          <a:p>
            <a:endParaRPr lang="en-US" sz="2000" dirty="0">
              <a:solidFill>
                <a:schemeClr val="tx1"/>
              </a:solidFill>
            </a:endParaRPr>
          </a:p>
          <a:p>
            <a:pPr lvl="1">
              <a:spcBef>
                <a:spcPts val="0"/>
              </a:spcBef>
              <a:buClr>
                <a:schemeClr val="bg1"/>
              </a:buClr>
            </a:pPr>
            <a:r>
              <a:rPr lang="en-US" sz="2000" dirty="0">
                <a:solidFill>
                  <a:schemeClr val="tx1"/>
                </a:solidFill>
              </a:rPr>
              <a:t>Data Integrity refers to maintaining and assuring the accuracy and consistency of data over its entire lifecycle</a:t>
            </a:r>
            <a:r>
              <a:rPr lang="en-US" sz="2000" dirty="0">
                <a:solidFill>
                  <a:schemeClr val="tx1"/>
                </a:solidFill>
              </a:rPr>
              <a:t>.</a:t>
            </a:r>
          </a:p>
          <a:p>
            <a:pPr lvl="1">
              <a:spcBef>
                <a:spcPts val="0"/>
              </a:spcBef>
              <a:buClr>
                <a:schemeClr val="bg1"/>
              </a:buClr>
            </a:pPr>
            <a:endParaRPr lang="en-US" sz="2000" dirty="0">
              <a:solidFill>
                <a:schemeClr val="tx1"/>
              </a:solidFill>
            </a:endParaRPr>
          </a:p>
          <a:p>
            <a:pPr lvl="1">
              <a:spcBef>
                <a:spcPts val="0"/>
              </a:spcBef>
              <a:buClr>
                <a:schemeClr val="bg1"/>
              </a:buClr>
            </a:pPr>
            <a:r>
              <a:rPr lang="en-US" sz="2000" dirty="0">
                <a:solidFill>
                  <a:schemeClr val="tx1"/>
                </a:solidFill>
              </a:rPr>
              <a:t>Integrity constraints are used to ensure accuracy and consistency of data in a relational database</a:t>
            </a:r>
            <a:r>
              <a:rPr lang="en-US" sz="2000" dirty="0">
                <a:solidFill>
                  <a:schemeClr val="tx1"/>
                </a:solidFill>
              </a:rPr>
              <a:t>.</a:t>
            </a:r>
          </a:p>
          <a:p>
            <a:pPr lvl="1">
              <a:spcBef>
                <a:spcPts val="0"/>
              </a:spcBef>
              <a:buClr>
                <a:schemeClr val="bg1"/>
              </a:buClr>
            </a:pPr>
            <a:endParaRPr lang="en-US" sz="2000" dirty="0">
              <a:solidFill>
                <a:schemeClr val="tx1"/>
              </a:solidFill>
            </a:endParaRPr>
          </a:p>
          <a:p>
            <a:pPr lvl="1">
              <a:spcBef>
                <a:spcPts val="0"/>
              </a:spcBef>
              <a:buClr>
                <a:schemeClr val="bg1"/>
              </a:buClr>
            </a:pPr>
            <a:r>
              <a:rPr lang="en-US" sz="2000" dirty="0">
                <a:solidFill>
                  <a:schemeClr val="tx1"/>
                </a:solidFill>
              </a:rPr>
              <a:t>Different Constraints</a:t>
            </a:r>
            <a:endParaRPr lang="en-US" sz="2000" dirty="0">
              <a:solidFill>
                <a:schemeClr val="tx1"/>
              </a:solidFill>
            </a:endParaRPr>
          </a:p>
          <a:p>
            <a:pPr lvl="2">
              <a:spcBef>
                <a:spcPts val="0"/>
              </a:spcBef>
              <a:buClr>
                <a:schemeClr val="bg1"/>
              </a:buClr>
            </a:pPr>
            <a:r>
              <a:rPr lang="en-US" sz="1600" dirty="0">
                <a:solidFill>
                  <a:schemeClr val="tx1"/>
                </a:solidFill>
              </a:rPr>
              <a:t>PRIMARY </a:t>
            </a:r>
            <a:r>
              <a:rPr lang="en-US" sz="1600" dirty="0">
                <a:solidFill>
                  <a:schemeClr val="tx1"/>
                </a:solidFill>
              </a:rPr>
              <a:t>KEY</a:t>
            </a:r>
          </a:p>
          <a:p>
            <a:pPr lvl="2">
              <a:spcBef>
                <a:spcPts val="0"/>
              </a:spcBef>
              <a:buClr>
                <a:schemeClr val="bg1"/>
              </a:buClr>
            </a:pPr>
            <a:r>
              <a:rPr lang="en-US" sz="1600" dirty="0">
                <a:solidFill>
                  <a:schemeClr val="tx1"/>
                </a:solidFill>
              </a:rPr>
              <a:t>Foreign Key</a:t>
            </a:r>
          </a:p>
          <a:p>
            <a:pPr lvl="2">
              <a:spcBef>
                <a:spcPts val="0"/>
              </a:spcBef>
              <a:buClr>
                <a:schemeClr val="bg1"/>
              </a:buClr>
            </a:pPr>
            <a:r>
              <a:rPr lang="en-US" sz="1600" dirty="0">
                <a:solidFill>
                  <a:schemeClr val="tx1"/>
                </a:solidFill>
              </a:rPr>
              <a:t>Unique</a:t>
            </a:r>
          </a:p>
          <a:p>
            <a:pPr lvl="2">
              <a:spcBef>
                <a:spcPts val="0"/>
              </a:spcBef>
              <a:buClr>
                <a:schemeClr val="bg1"/>
              </a:buClr>
            </a:pPr>
            <a:r>
              <a:rPr lang="en-US" sz="1600" dirty="0">
                <a:solidFill>
                  <a:schemeClr val="tx1"/>
                </a:solidFill>
              </a:rPr>
              <a:t>Not NULL</a:t>
            </a:r>
          </a:p>
          <a:p>
            <a:pPr lvl="2">
              <a:spcBef>
                <a:spcPts val="0"/>
              </a:spcBef>
              <a:buClr>
                <a:schemeClr val="bg1"/>
              </a:buClr>
            </a:pPr>
            <a:r>
              <a:rPr lang="en-US" sz="1600" dirty="0">
                <a:solidFill>
                  <a:schemeClr val="tx1"/>
                </a:solidFill>
              </a:rPr>
              <a:t>Check </a:t>
            </a:r>
            <a:endParaRPr lang="en-US" sz="1600" dirty="0">
              <a:solidFill>
                <a:schemeClr val="tx1"/>
              </a:solidFill>
            </a:endParaRPr>
          </a:p>
          <a:p>
            <a:endParaRPr lang="en-US" sz="2000" dirty="0">
              <a:solidFill>
                <a:schemeClr val="tx1"/>
              </a:solidFill>
            </a:endParaRPr>
          </a:p>
        </p:txBody>
      </p:sp>
      <p:sp>
        <p:nvSpPr>
          <p:cNvPr id="7" name="Rectangle 6"/>
          <p:cNvSpPr/>
          <p:nvPr/>
        </p:nvSpPr>
        <p:spPr>
          <a:xfrm>
            <a:off x="10069602" y="6301859"/>
            <a:ext cx="457176" cy="369332"/>
          </a:xfrm>
          <a:prstGeom prst="rect">
            <a:avLst/>
          </a:prstGeom>
        </p:spPr>
        <p:txBody>
          <a:bodyPr wrap="none">
            <a:spAutoFit/>
          </a:bodyPr>
          <a:lstStyle/>
          <a:p>
            <a:fld id="{47ED8886-DB3B-44F4-9A80-E6A224679F20}" type="slidenum">
              <a:rPr lang="en-US">
                <a:solidFill>
                  <a:schemeClr val="bg2"/>
                </a:solidFill>
              </a:rPr>
              <a:pPr/>
              <a:t>28</a:t>
            </a:fld>
            <a:endParaRPr lang="en-US" dirty="0">
              <a:solidFill>
                <a:schemeClr val="bg2"/>
              </a:solidFill>
            </a:endParaRPr>
          </a:p>
        </p:txBody>
      </p:sp>
    </p:spTree>
    <p:extLst>
      <p:ext uri="{BB962C8B-B14F-4D97-AF65-F5344CB8AC3E}">
        <p14:creationId xmlns:p14="http://schemas.microsoft.com/office/powerpoint/2010/main" val="688569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subTnLst>
                                    <p:animClr clrSpc="rgb" dir="cw">
                                      <p:cBhvr override="childStyle">
                                        <p:cTn dur="1" fill="hold" display="0" masterRel="nextClick" afterEffect="1"/>
                                        <p:tgtEl>
                                          <p:spTgt spid="5">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subTnLst>
                                    <p:animClr clrSpc="rgb" dir="cw">
                                      <p:cBhvr override="childStyle">
                                        <p:cTn dur="1" fill="hold" display="0" masterRel="nextClick" afterEffect="1"/>
                                        <p:tgtEl>
                                          <p:spTgt spid="5">
                                            <p:txEl>
                                              <p:pRg st="4" end="4"/>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subTnLst>
                                    <p:animClr clrSpc="rgb" dir="cw">
                                      <p:cBhvr override="childStyle">
                                        <p:cTn dur="1" fill="hold" display="0" masterRel="nextClick" afterEffect="1"/>
                                        <p:tgtEl>
                                          <p:spTgt spid="5">
                                            <p:txEl>
                                              <p:pRg st="6" end="6"/>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subTnLst>
                                    <p:animClr clrSpc="rgb" dir="cw">
                                      <p:cBhvr override="childStyle">
                                        <p:cTn dur="1" fill="hold" display="0" masterRel="nextClick" afterEffect="1"/>
                                        <p:tgtEl>
                                          <p:spTgt spid="5">
                                            <p:txEl>
                                              <p:pRg st="7" end="7"/>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fade">
                                      <p:cBhvr>
                                        <p:cTn id="32" dur="500"/>
                                        <p:tgtEl>
                                          <p:spTgt spid="5">
                                            <p:txEl>
                                              <p:pRg st="8" end="8"/>
                                            </p:txEl>
                                          </p:spTgt>
                                        </p:tgtEl>
                                      </p:cBhvr>
                                    </p:animEffect>
                                  </p:childTnLst>
                                  <p:subTnLst>
                                    <p:animClr clrSpc="rgb" dir="cw">
                                      <p:cBhvr override="childStyle">
                                        <p:cTn dur="1" fill="hold" display="0" masterRel="nextClick" afterEffect="1"/>
                                        <p:tgtEl>
                                          <p:spTgt spid="5">
                                            <p:txEl>
                                              <p:pRg st="8" end="8"/>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Effect transition="in" filter="fade">
                                      <p:cBhvr>
                                        <p:cTn id="37" dur="500"/>
                                        <p:tgtEl>
                                          <p:spTgt spid="5">
                                            <p:txEl>
                                              <p:pRg st="9" end="9"/>
                                            </p:txEl>
                                          </p:spTgt>
                                        </p:tgtEl>
                                      </p:cBhvr>
                                    </p:animEffect>
                                  </p:childTnLst>
                                  <p:subTnLst>
                                    <p:animClr clrSpc="rgb" dir="cw">
                                      <p:cBhvr override="childStyle">
                                        <p:cTn dur="1" fill="hold" display="0" masterRel="nextClick" afterEffect="1"/>
                                        <p:tgtEl>
                                          <p:spTgt spid="5">
                                            <p:txEl>
                                              <p:pRg st="9" end="9"/>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0" end="10"/>
                                            </p:txEl>
                                          </p:spTgt>
                                        </p:tgtEl>
                                        <p:attrNameLst>
                                          <p:attrName>style.visibility</p:attrName>
                                        </p:attrNameLst>
                                      </p:cBhvr>
                                      <p:to>
                                        <p:strVal val="visible"/>
                                      </p:to>
                                    </p:set>
                                    <p:animEffect transition="in" filter="fade">
                                      <p:cBhvr>
                                        <p:cTn id="42" dur="500"/>
                                        <p:tgtEl>
                                          <p:spTgt spid="5">
                                            <p:txEl>
                                              <p:pRg st="10" end="10"/>
                                            </p:txEl>
                                          </p:spTgt>
                                        </p:tgtEl>
                                      </p:cBhvr>
                                    </p:animEffect>
                                  </p:childTnLst>
                                  <p:subTnLst>
                                    <p:animClr clrSpc="rgb" dir="cw">
                                      <p:cBhvr override="childStyle">
                                        <p:cTn dur="1" fill="hold" display="0" masterRel="nextClick" afterEffect="1"/>
                                        <p:tgtEl>
                                          <p:spTgt spid="5">
                                            <p:txEl>
                                              <p:pRg st="10" end="10"/>
                                            </p:txEl>
                                          </p:spTgt>
                                        </p:tgtEl>
                                        <p:attrNameLst>
                                          <p:attrName>ppt_c</p:attrName>
                                        </p:attrNameLst>
                                      </p:cBhvr>
                                      <p:to>
                                        <a:srgbClr val="B2B2B2"/>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animEffect transition="in" filter="fade">
                                      <p:cBhvr>
                                        <p:cTn id="47" dur="500"/>
                                        <p:tgtEl>
                                          <p:spTgt spid="5">
                                            <p:txEl>
                                              <p:pRg st="11" end="11"/>
                                            </p:txEl>
                                          </p:spTgt>
                                        </p:tgtEl>
                                      </p:cBhvr>
                                    </p:animEffect>
                                  </p:childTnLst>
                                  <p:subTnLst>
                                    <p:animClr clrSpc="rgb" dir="cw">
                                      <p:cBhvr override="childStyle">
                                        <p:cTn dur="1" fill="hold" display="0" masterRel="nextClick" afterEffect="1"/>
                                        <p:tgtEl>
                                          <p:spTgt spid="5">
                                            <p:txEl>
                                              <p:pRg st="11" end="1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Objectives</a:t>
            </a:r>
            <a:endParaRPr lang="en-US" dirty="0"/>
          </a:p>
        </p:txBody>
      </p:sp>
      <p:sp>
        <p:nvSpPr>
          <p:cNvPr id="3" name="Content Placeholder 2"/>
          <p:cNvSpPr>
            <a:spLocks noGrp="1"/>
          </p:cNvSpPr>
          <p:nvPr>
            <p:ph idx="1"/>
          </p:nvPr>
        </p:nvSpPr>
        <p:spPr/>
        <p:txBody>
          <a:bodyPr/>
          <a:lstStyle/>
          <a:p>
            <a:pPr marL="0" indent="0">
              <a:buNone/>
            </a:pPr>
            <a:r>
              <a:rPr lang="en-US" dirty="0" smtClean="0"/>
              <a:t>After completing this session in the next 120 minutes you will be able to : </a:t>
            </a:r>
          </a:p>
          <a:p>
            <a:endParaRPr lang="en-US" dirty="0" smtClean="0"/>
          </a:p>
          <a:p>
            <a:pPr marL="0" indent="0">
              <a:buNone/>
            </a:pPr>
            <a:r>
              <a:rPr lang="en-US" dirty="0" smtClean="0"/>
              <a:t>Create at least two tables with constraints using Data Definition Language(DDL) statements.</a:t>
            </a:r>
          </a:p>
          <a:p>
            <a:endParaRPr lang="en-US" dirty="0" smtClean="0"/>
          </a:p>
          <a:p>
            <a:endParaRPr lang="en-US" dirty="0"/>
          </a:p>
        </p:txBody>
      </p:sp>
    </p:spTree>
    <p:extLst>
      <p:ext uri="{BB962C8B-B14F-4D97-AF65-F5344CB8AC3E}">
        <p14:creationId xmlns:p14="http://schemas.microsoft.com/office/powerpoint/2010/main" val="3809013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Integrity</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What do you understand by Data Integrity? </a:t>
            </a:r>
          </a:p>
          <a:p>
            <a:pPr marL="0" indent="0">
              <a:buNone/>
            </a:pPr>
            <a:r>
              <a:rPr lang="en-US" dirty="0" smtClean="0"/>
              <a:t>	Data Integrity refers to maintaining and assuring the accuracy and consistency of data over its entire lifecycle.</a:t>
            </a:r>
          </a:p>
          <a:p>
            <a:endParaRPr lang="en-US" dirty="0" smtClean="0"/>
          </a:p>
          <a:p>
            <a:pPr marL="0" indent="0">
              <a:buNone/>
            </a:pPr>
            <a:r>
              <a:rPr lang="en-US" dirty="0" smtClean="0"/>
              <a:t>Data-integrity system increases:</a:t>
            </a:r>
          </a:p>
          <a:p>
            <a:pPr lvl="1"/>
            <a:r>
              <a:rPr lang="en-US" dirty="0" smtClean="0"/>
              <a:t>Stability</a:t>
            </a:r>
          </a:p>
          <a:p>
            <a:pPr lvl="1"/>
            <a:r>
              <a:rPr lang="en-US" dirty="0" smtClean="0"/>
              <a:t>Performance </a:t>
            </a:r>
          </a:p>
          <a:p>
            <a:pPr lvl="1"/>
            <a:r>
              <a:rPr lang="en-US" dirty="0" smtClean="0"/>
              <a:t>Re-usability </a:t>
            </a:r>
          </a:p>
          <a:p>
            <a:pPr lvl="1"/>
            <a:r>
              <a:rPr lang="en-US" dirty="0" smtClean="0"/>
              <a:t>Maintainability</a:t>
            </a:r>
          </a:p>
          <a:p>
            <a:endParaRPr lang="en-US" dirty="0"/>
          </a:p>
        </p:txBody>
      </p:sp>
      <p:pic>
        <p:nvPicPr>
          <p:cNvPr id="4" name="Picture 3"/>
          <p:cNvPicPr>
            <a:picLocks noChangeAspect="1"/>
          </p:cNvPicPr>
          <p:nvPr/>
        </p:nvPicPr>
        <p:blipFill>
          <a:blip r:embed="rId3"/>
          <a:stretch>
            <a:fillRect/>
          </a:stretch>
        </p:blipFill>
        <p:spPr>
          <a:xfrm>
            <a:off x="7775588" y="4147960"/>
            <a:ext cx="3158002" cy="2103302"/>
          </a:xfrm>
          <a:prstGeom prst="rect">
            <a:avLst/>
          </a:prstGeom>
        </p:spPr>
      </p:pic>
    </p:spTree>
    <p:extLst>
      <p:ext uri="{BB962C8B-B14F-4D97-AF65-F5344CB8AC3E}">
        <p14:creationId xmlns:p14="http://schemas.microsoft.com/office/powerpoint/2010/main" val="3732935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p:sp>
        <p:nvSpPr>
          <p:cNvPr id="3" name="Content Placeholder 2"/>
          <p:cNvSpPr>
            <a:spLocks noGrp="1"/>
          </p:cNvSpPr>
          <p:nvPr>
            <p:ph idx="1"/>
          </p:nvPr>
        </p:nvSpPr>
        <p:spPr/>
        <p:txBody>
          <a:bodyPr/>
          <a:lstStyle/>
          <a:p>
            <a:r>
              <a:rPr lang="en-US" dirty="0" smtClean="0"/>
              <a:t>Constraints are rules enforced </a:t>
            </a:r>
          </a:p>
          <a:p>
            <a:pPr lvl="1"/>
            <a:r>
              <a:rPr lang="en-US" dirty="0" smtClean="0"/>
              <a:t>At the table and column level</a:t>
            </a:r>
          </a:p>
          <a:p>
            <a:endParaRPr lang="en-US" dirty="0" smtClean="0"/>
          </a:p>
          <a:p>
            <a:r>
              <a:rPr lang="en-US" dirty="0" smtClean="0"/>
              <a:t>Enforce rules on the data in a table </a:t>
            </a:r>
          </a:p>
          <a:p>
            <a:pPr lvl="1"/>
            <a:r>
              <a:rPr lang="en-US" dirty="0" smtClean="0"/>
              <a:t>Whenever a row is inserted, updated or deleted from table</a:t>
            </a:r>
          </a:p>
          <a:p>
            <a:endParaRPr lang="en-US" dirty="0" smtClean="0"/>
          </a:p>
          <a:p>
            <a:r>
              <a:rPr lang="en-US" dirty="0" smtClean="0"/>
              <a:t>Prevents deletion of a table </a:t>
            </a:r>
          </a:p>
          <a:p>
            <a:pPr lvl="1"/>
            <a:r>
              <a:rPr lang="en-US" dirty="0" smtClean="0"/>
              <a:t>If there are dependencies from other tables</a:t>
            </a:r>
          </a:p>
          <a:p>
            <a:endParaRPr lang="en-US" dirty="0"/>
          </a:p>
        </p:txBody>
      </p:sp>
    </p:spTree>
    <p:extLst>
      <p:ext uri="{BB962C8B-B14F-4D97-AF65-F5344CB8AC3E}">
        <p14:creationId xmlns:p14="http://schemas.microsoft.com/office/powerpoint/2010/main" val="3819741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Constraints</a:t>
            </a:r>
            <a:endParaRPr lang="en-US" dirty="0"/>
          </a:p>
        </p:txBody>
      </p:sp>
      <p:sp>
        <p:nvSpPr>
          <p:cNvPr id="3" name="Content Placeholder 2"/>
          <p:cNvSpPr>
            <a:spLocks noGrp="1"/>
          </p:cNvSpPr>
          <p:nvPr>
            <p:ph idx="1"/>
          </p:nvPr>
        </p:nvSpPr>
        <p:spPr/>
        <p:txBody>
          <a:bodyPr/>
          <a:lstStyle/>
          <a:p>
            <a:r>
              <a:rPr lang="en-US" dirty="0" smtClean="0"/>
              <a:t>Every constraint is associated with a name</a:t>
            </a:r>
          </a:p>
          <a:p>
            <a:r>
              <a:rPr lang="en-US" dirty="0" smtClean="0"/>
              <a:t>Defined at the time of table creation or modification</a:t>
            </a:r>
          </a:p>
          <a:p>
            <a:r>
              <a:rPr lang="en-US" dirty="0" smtClean="0"/>
              <a:t>Constraints can be defined at table or column level</a:t>
            </a:r>
          </a:p>
          <a:p>
            <a:endParaRPr lang="en-US" dirty="0"/>
          </a:p>
        </p:txBody>
      </p:sp>
    </p:spTree>
    <p:extLst>
      <p:ext uri="{BB962C8B-B14F-4D97-AF65-F5344CB8AC3E}">
        <p14:creationId xmlns:p14="http://schemas.microsoft.com/office/powerpoint/2010/main" val="2719443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Integrity Constraints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Integrity constraints are used to ensure accuracy and consistency of data in a relational database.</a:t>
            </a:r>
          </a:p>
          <a:p>
            <a:endParaRPr lang="en-US" dirty="0" smtClean="0"/>
          </a:p>
          <a:p>
            <a:pPr marL="0" indent="0">
              <a:buNone/>
            </a:pPr>
            <a:r>
              <a:rPr lang="en-US" dirty="0" smtClean="0"/>
              <a:t>Types of Constraints</a:t>
            </a:r>
          </a:p>
          <a:p>
            <a:pPr lvl="1"/>
            <a:r>
              <a:rPr lang="en-US" dirty="0" smtClean="0"/>
              <a:t>Entity Integrity</a:t>
            </a:r>
          </a:p>
          <a:p>
            <a:pPr lvl="1"/>
            <a:r>
              <a:rPr lang="en-US" dirty="0" smtClean="0"/>
              <a:t>Referential Integrity</a:t>
            </a:r>
          </a:p>
          <a:p>
            <a:pPr lvl="1"/>
            <a:r>
              <a:rPr lang="en-US" dirty="0" smtClean="0"/>
              <a:t>Domain Integrity</a:t>
            </a:r>
          </a:p>
          <a:p>
            <a:pPr lvl="1"/>
            <a:r>
              <a:rPr lang="en-US" dirty="0" smtClean="0"/>
              <a:t>User Defined Integrity</a:t>
            </a:r>
          </a:p>
          <a:p>
            <a:endParaRPr lang="en-US" dirty="0"/>
          </a:p>
        </p:txBody>
      </p:sp>
    </p:spTree>
    <p:extLst>
      <p:ext uri="{BB962C8B-B14F-4D97-AF65-F5344CB8AC3E}">
        <p14:creationId xmlns:p14="http://schemas.microsoft.com/office/powerpoint/2010/main" val="878950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063" y="228601"/>
            <a:ext cx="8389665" cy="607259"/>
          </a:xfrm>
          <a:noFill/>
          <a:ln>
            <a:noFill/>
          </a:ln>
        </p:spPr>
        <p:txBody>
          <a:bodyPr anchor="ctr"/>
          <a:lstStyle/>
          <a:p>
            <a:r>
              <a:rPr lang="en-US" sz="1800" dirty="0" smtClean="0">
                <a:solidFill>
                  <a:schemeClr val="tx1"/>
                </a:solidFill>
              </a:rPr>
              <a:t>Entity Integrity</a:t>
            </a:r>
            <a:r>
              <a:rPr lang="en-US" sz="1800" dirty="0" smtClean="0"/>
              <a:t> </a:t>
            </a:r>
            <a:r>
              <a:rPr lang="en-US" sz="1800" dirty="0"/>
              <a:t>Integrity</a:t>
            </a:r>
          </a:p>
        </p:txBody>
      </p:sp>
      <p:sp>
        <p:nvSpPr>
          <p:cNvPr id="5" name="Text Placeholder 4"/>
          <p:cNvSpPr>
            <a:spLocks noGrp="1"/>
          </p:cNvSpPr>
          <p:nvPr>
            <p:ph type="body" sz="quarter" idx="13"/>
          </p:nvPr>
        </p:nvSpPr>
        <p:spPr>
          <a:xfrm>
            <a:off x="1835727" y="1027783"/>
            <a:ext cx="8679873" cy="3729412"/>
          </a:xfrm>
        </p:spPr>
        <p:txBody>
          <a:bodyPr>
            <a:normAutofit/>
          </a:bodyPr>
          <a:lstStyle/>
          <a:p>
            <a:pPr>
              <a:spcBef>
                <a:spcPts val="0"/>
              </a:spcBef>
              <a:spcAft>
                <a:spcPts val="600"/>
              </a:spcAft>
            </a:pPr>
            <a:r>
              <a:rPr lang="en-US" dirty="0">
                <a:solidFill>
                  <a:schemeClr val="tx1"/>
                </a:solidFill>
              </a:rPr>
              <a:t>Entity Integrity is an integrity rule which states </a:t>
            </a:r>
            <a:r>
              <a:rPr lang="en-US" dirty="0">
                <a:solidFill>
                  <a:schemeClr val="tx1"/>
                </a:solidFill>
              </a:rPr>
              <a:t>that </a:t>
            </a:r>
          </a:p>
          <a:p>
            <a:pPr marL="342900" indent="-342900">
              <a:spcBef>
                <a:spcPts val="0"/>
              </a:spcBef>
              <a:spcAft>
                <a:spcPts val="600"/>
              </a:spcAft>
              <a:buFont typeface="Arial" panose="020B0604020202020204" pitchFamily="34" charset="0"/>
              <a:buChar char="•"/>
            </a:pPr>
            <a:r>
              <a:rPr lang="en-US" dirty="0">
                <a:solidFill>
                  <a:schemeClr val="tx1"/>
                </a:solidFill>
              </a:rPr>
              <a:t>Every </a:t>
            </a:r>
            <a:r>
              <a:rPr lang="en-US" dirty="0">
                <a:solidFill>
                  <a:schemeClr val="tx1"/>
                </a:solidFill>
              </a:rPr>
              <a:t>table must have a PRIMARY KEY </a:t>
            </a:r>
            <a:endParaRPr lang="en-US" dirty="0">
              <a:solidFill>
                <a:schemeClr val="tx1"/>
              </a:solidFill>
            </a:endParaRPr>
          </a:p>
          <a:p>
            <a:pPr marL="342900" indent="-342900">
              <a:spcBef>
                <a:spcPts val="0"/>
              </a:spcBef>
              <a:spcAft>
                <a:spcPts val="600"/>
              </a:spcAft>
              <a:buFont typeface="Arial" panose="020B0604020202020204" pitchFamily="34" charset="0"/>
              <a:buChar char="•"/>
            </a:pPr>
            <a:r>
              <a:rPr lang="en-US" dirty="0">
                <a:solidFill>
                  <a:schemeClr val="tx1"/>
                </a:solidFill>
              </a:rPr>
              <a:t>The </a:t>
            </a:r>
            <a:r>
              <a:rPr lang="en-US" dirty="0">
                <a:solidFill>
                  <a:schemeClr val="tx1"/>
                </a:solidFill>
              </a:rPr>
              <a:t>column(s) chosen to be the PRIMARY KEY should be unique and NOT NULL.</a:t>
            </a:r>
          </a:p>
          <a:p>
            <a:endParaRPr lang="en-US" sz="2000" dirty="0"/>
          </a:p>
        </p:txBody>
      </p:sp>
      <p:sp>
        <p:nvSpPr>
          <p:cNvPr id="6" name="Slide Number Placeholder 25"/>
          <p:cNvSpPr txBox="1">
            <a:spLocks/>
          </p:cNvSpPr>
          <p:nvPr/>
        </p:nvSpPr>
        <p:spPr>
          <a:xfrm>
            <a:off x="10217727" y="6543243"/>
            <a:ext cx="457200" cy="277813"/>
          </a:xfrm>
          <a:prstGeom prst="rect">
            <a:avLst/>
          </a:prstGeom>
        </p:spPr>
        <p:txBody>
          <a:bodyPr/>
          <a:lstStyle/>
          <a:p>
            <a:pPr>
              <a:defRPr/>
            </a:pPr>
            <a:fld id="{8FE0B590-8C00-4610-BFCF-F4111B763C9E}" type="slidenum">
              <a:rPr lang="en-US" sz="1400">
                <a:solidFill>
                  <a:schemeClr val="bg1"/>
                </a:solidFill>
              </a:rPr>
              <a:pPr>
                <a:defRPr/>
              </a:pPr>
              <a:t>8</a:t>
            </a:fld>
            <a:endParaRPr lang="en-US" sz="1400" dirty="0">
              <a:solidFill>
                <a:schemeClr val="bg1"/>
              </a:solidFill>
            </a:endParaRPr>
          </a:p>
        </p:txBody>
      </p:sp>
    </p:spTree>
    <p:extLst>
      <p:ext uri="{BB962C8B-B14F-4D97-AF65-F5344CB8AC3E}">
        <p14:creationId xmlns:p14="http://schemas.microsoft.com/office/powerpoint/2010/main" val="1874769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a:xfrm>
            <a:off x="463914" y="358003"/>
            <a:ext cx="11186220" cy="892063"/>
          </a:xfrm>
        </p:spPr>
        <p:txBody>
          <a:bodyPr>
            <a:normAutofit/>
          </a:bodyPr>
          <a:lstStyle/>
          <a:p>
            <a:r>
              <a:rPr lang="en-US" altLang="en-US" sz="2800" dirty="0">
                <a:solidFill>
                  <a:schemeClr val="tx1"/>
                </a:solidFill>
              </a:rPr>
              <a:t>Primary Key Constraint</a:t>
            </a:r>
            <a:endParaRPr lang="en-US" altLang="en-US" sz="2800" dirty="0">
              <a:solidFill>
                <a:schemeClr val="tx1"/>
              </a:solidFill>
            </a:endParaRPr>
          </a:p>
        </p:txBody>
      </p:sp>
      <p:sp>
        <p:nvSpPr>
          <p:cNvPr id="47106" name="Rectangle 3"/>
          <p:cNvSpPr>
            <a:spLocks noGrp="1" noChangeArrowheads="1"/>
          </p:cNvSpPr>
          <p:nvPr>
            <p:ph type="body" sz="quarter" idx="13"/>
          </p:nvPr>
        </p:nvSpPr>
        <p:spPr/>
        <p:txBody>
          <a:bodyPr/>
          <a:lstStyle/>
          <a:p>
            <a:pPr marL="342900" indent="-342900">
              <a:buFont typeface="Wingdings" panose="05000000000000000000" pitchFamily="2" charset="2"/>
              <a:buChar char="§"/>
            </a:pPr>
            <a:r>
              <a:rPr altLang="en-US" sz="2000" dirty="0">
                <a:solidFill>
                  <a:schemeClr val="tx1"/>
                </a:solidFill>
              </a:rPr>
              <a:t>Uniquely identifies each row in the table (ENTITY INTEGRITY)</a:t>
            </a:r>
          </a:p>
          <a:p>
            <a:pPr marL="342900" indent="-342900">
              <a:buFont typeface="Wingdings" panose="05000000000000000000" pitchFamily="2" charset="2"/>
              <a:buChar char="§"/>
            </a:pPr>
            <a:endParaRPr lang="en-US" altLang="en-US" sz="2000" dirty="0">
              <a:solidFill>
                <a:schemeClr val="tx1"/>
              </a:solidFill>
            </a:endParaRPr>
          </a:p>
          <a:p>
            <a:pPr marL="342900" indent="-342900">
              <a:buFont typeface="Wingdings" panose="05000000000000000000" pitchFamily="2" charset="2"/>
              <a:buChar char="§"/>
            </a:pPr>
            <a:r>
              <a:rPr altLang="en-US" sz="2000" dirty="0">
                <a:solidFill>
                  <a:schemeClr val="tx1"/>
                </a:solidFill>
              </a:rPr>
              <a:t>One </a:t>
            </a:r>
            <a:r>
              <a:rPr altLang="en-US" sz="2000" dirty="0">
                <a:solidFill>
                  <a:schemeClr val="tx1"/>
                </a:solidFill>
              </a:rPr>
              <a:t>per table</a:t>
            </a:r>
          </a:p>
          <a:p>
            <a:pPr marL="342900" indent="-342900">
              <a:buFont typeface="Wingdings" panose="05000000000000000000" pitchFamily="2" charset="2"/>
              <a:buChar char="§"/>
            </a:pPr>
            <a:endParaRPr lang="en-US" altLang="en-US" sz="2000" dirty="0">
              <a:solidFill>
                <a:schemeClr val="tx1"/>
              </a:solidFill>
            </a:endParaRPr>
          </a:p>
          <a:p>
            <a:pPr marL="342900" indent="-342900">
              <a:buFont typeface="Wingdings" panose="05000000000000000000" pitchFamily="2" charset="2"/>
              <a:buChar char="§"/>
            </a:pPr>
            <a:r>
              <a:rPr altLang="en-US" sz="2000" dirty="0">
                <a:solidFill>
                  <a:schemeClr val="tx1"/>
                </a:solidFill>
              </a:rPr>
              <a:t>Can </a:t>
            </a:r>
            <a:r>
              <a:rPr altLang="en-US" sz="2000" dirty="0">
                <a:solidFill>
                  <a:schemeClr val="tx1"/>
                </a:solidFill>
              </a:rPr>
              <a:t>be a single column or a combination of columns</a:t>
            </a:r>
          </a:p>
          <a:p>
            <a:pPr marL="342900" indent="-342900">
              <a:buFont typeface="Wingdings" panose="05000000000000000000" pitchFamily="2" charset="2"/>
              <a:buChar char="§"/>
            </a:pPr>
            <a:endParaRPr lang="en-US" altLang="en-US" sz="2000" dirty="0">
              <a:solidFill>
                <a:schemeClr val="tx1"/>
              </a:solidFill>
            </a:endParaRPr>
          </a:p>
          <a:p>
            <a:pPr marL="342900" indent="-342900">
              <a:buFont typeface="Wingdings" panose="05000000000000000000" pitchFamily="2" charset="2"/>
              <a:buChar char="§"/>
            </a:pPr>
            <a:r>
              <a:rPr altLang="en-US" sz="2000" dirty="0">
                <a:solidFill>
                  <a:schemeClr val="tx1"/>
                </a:solidFill>
              </a:rPr>
              <a:t>Enforces </a:t>
            </a:r>
            <a:r>
              <a:rPr altLang="en-US" sz="2000" dirty="0">
                <a:solidFill>
                  <a:schemeClr val="tx1"/>
                </a:solidFill>
              </a:rPr>
              <a:t>uniqueness and not </a:t>
            </a:r>
            <a:r>
              <a:rPr altLang="en-US" sz="2000" dirty="0">
                <a:solidFill>
                  <a:schemeClr val="tx1"/>
                </a:solidFill>
              </a:rPr>
              <a:t>null</a:t>
            </a:r>
            <a:endParaRPr altLang="en-US" sz="2000" dirty="0">
              <a:solidFill>
                <a:schemeClr val="tx1"/>
              </a:solidFill>
            </a:endParaRPr>
          </a:p>
        </p:txBody>
      </p:sp>
      <p:sp>
        <p:nvSpPr>
          <p:cNvPr id="3" name="Slide Number Placeholder 2"/>
          <p:cNvSpPr>
            <a:spLocks noGrp="1"/>
          </p:cNvSpPr>
          <p:nvPr>
            <p:ph type="sldNum" sz="quarter" idx="4294967295"/>
          </p:nvPr>
        </p:nvSpPr>
        <p:spPr/>
        <p:txBody>
          <a:bodyPr/>
          <a:lstStyle/>
          <a:p>
            <a:fld id="{47ED8886-DB3B-44F4-9A80-E6A224679F20}" type="slidenum">
              <a:rPr lang="en-US" smtClean="0"/>
              <a:pPr/>
              <a:t>9</a:t>
            </a:fld>
            <a:endParaRPr lang="en-US" dirty="0"/>
          </a:p>
        </p:txBody>
      </p:sp>
    </p:spTree>
    <p:extLst>
      <p:ext uri="{BB962C8B-B14F-4D97-AF65-F5344CB8AC3E}">
        <p14:creationId xmlns:p14="http://schemas.microsoft.com/office/powerpoint/2010/main" val="3796268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animEffect transition="in" filter="fade">
                                      <p:cBhvr>
                                        <p:cTn id="7" dur="500"/>
                                        <p:tgtEl>
                                          <p:spTgt spid="47106">
                                            <p:txEl>
                                              <p:pRg st="0" end="0"/>
                                            </p:txEl>
                                          </p:spTgt>
                                        </p:tgtEl>
                                      </p:cBhvr>
                                    </p:animEffect>
                                  </p:childTnLst>
                                  <p:subTnLst>
                                    <p:animClr clrSpc="rgb" dir="cw">
                                      <p:cBhvr override="childStyle">
                                        <p:cTn dur="1" fill="hold" display="0" masterRel="nextClick" afterEffect="1"/>
                                        <p:tgtEl>
                                          <p:spTgt spid="47106">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106">
                                            <p:txEl>
                                              <p:pRg st="2" end="2"/>
                                            </p:txEl>
                                          </p:spTgt>
                                        </p:tgtEl>
                                        <p:attrNameLst>
                                          <p:attrName>style.visibility</p:attrName>
                                        </p:attrNameLst>
                                      </p:cBhvr>
                                      <p:to>
                                        <p:strVal val="visible"/>
                                      </p:to>
                                    </p:set>
                                    <p:animEffect transition="in" filter="fade">
                                      <p:cBhvr>
                                        <p:cTn id="12" dur="500"/>
                                        <p:tgtEl>
                                          <p:spTgt spid="47106">
                                            <p:txEl>
                                              <p:pRg st="2" end="2"/>
                                            </p:txEl>
                                          </p:spTgt>
                                        </p:tgtEl>
                                      </p:cBhvr>
                                    </p:animEffect>
                                  </p:childTnLst>
                                  <p:subTnLst>
                                    <p:animClr clrSpc="rgb" dir="cw">
                                      <p:cBhvr override="childStyle">
                                        <p:cTn dur="1" fill="hold" display="0" masterRel="nextClick" afterEffect="1"/>
                                        <p:tgtEl>
                                          <p:spTgt spid="47106">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106">
                                            <p:txEl>
                                              <p:pRg st="4" end="4"/>
                                            </p:txEl>
                                          </p:spTgt>
                                        </p:tgtEl>
                                        <p:attrNameLst>
                                          <p:attrName>style.visibility</p:attrName>
                                        </p:attrNameLst>
                                      </p:cBhvr>
                                      <p:to>
                                        <p:strVal val="visible"/>
                                      </p:to>
                                    </p:set>
                                    <p:animEffect transition="in" filter="fade">
                                      <p:cBhvr>
                                        <p:cTn id="17" dur="500"/>
                                        <p:tgtEl>
                                          <p:spTgt spid="47106">
                                            <p:txEl>
                                              <p:pRg st="4" end="4"/>
                                            </p:txEl>
                                          </p:spTgt>
                                        </p:tgtEl>
                                      </p:cBhvr>
                                    </p:animEffect>
                                  </p:childTnLst>
                                  <p:subTnLst>
                                    <p:animClr clrSpc="rgb" dir="cw">
                                      <p:cBhvr override="childStyle">
                                        <p:cTn dur="1" fill="hold" display="0" masterRel="nextClick" afterEffect="1"/>
                                        <p:tgtEl>
                                          <p:spTgt spid="47106">
                                            <p:txEl>
                                              <p:pRg st="4" end="4"/>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7106">
                                            <p:txEl>
                                              <p:pRg st="6" end="6"/>
                                            </p:txEl>
                                          </p:spTgt>
                                        </p:tgtEl>
                                        <p:attrNameLst>
                                          <p:attrName>style.visibility</p:attrName>
                                        </p:attrNameLst>
                                      </p:cBhvr>
                                      <p:to>
                                        <p:strVal val="visible"/>
                                      </p:to>
                                    </p:set>
                                    <p:animEffect transition="in" filter="fade">
                                      <p:cBhvr>
                                        <p:cTn id="22" dur="500"/>
                                        <p:tgtEl>
                                          <p:spTgt spid="47106">
                                            <p:txEl>
                                              <p:pRg st="6" end="6"/>
                                            </p:txEl>
                                          </p:spTgt>
                                        </p:tgtEl>
                                      </p:cBhvr>
                                    </p:animEffect>
                                  </p:childTnLst>
                                  <p:subTnLst>
                                    <p:animClr clrSpc="rgb" dir="cw">
                                      <p:cBhvr override="childStyle">
                                        <p:cTn dur="1" fill="hold" display="0" masterRel="nextClick" afterEffect="1"/>
                                        <p:tgtEl>
                                          <p:spTgt spid="47106">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TotalTime>
  <Words>2268</Words>
  <Application>Microsoft Office PowerPoint</Application>
  <PresentationFormat>Widescreen</PresentationFormat>
  <Paragraphs>369</Paragraphs>
  <Slides>28</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Courier New</vt:lpstr>
      <vt:lpstr>Verdana</vt:lpstr>
      <vt:lpstr>Wingdings</vt:lpstr>
      <vt:lpstr>Office Theme</vt:lpstr>
      <vt:lpstr>ANSI SQL</vt:lpstr>
      <vt:lpstr>Context Setting: Overview</vt:lpstr>
      <vt:lpstr>Enabling Objectives</vt:lpstr>
      <vt:lpstr>Data Integrity</vt:lpstr>
      <vt:lpstr>Constraints</vt:lpstr>
      <vt:lpstr>Defining Constraints</vt:lpstr>
      <vt:lpstr>Integrity Constraints</vt:lpstr>
      <vt:lpstr>Entity Integrity Integrity</vt:lpstr>
      <vt:lpstr>Primary Key Constraint</vt:lpstr>
      <vt:lpstr>PRIMARY KEY Constraints</vt:lpstr>
      <vt:lpstr>PRIMARY KEY Constraints</vt:lpstr>
      <vt:lpstr>PRIMARY KEY Constraints</vt:lpstr>
      <vt:lpstr>Referential Integrity</vt:lpstr>
      <vt:lpstr>FOREIGN KEY Constraint </vt:lpstr>
      <vt:lpstr>PowerPoint Presentation</vt:lpstr>
      <vt:lpstr>FOREIGN KEY Constraint</vt:lpstr>
      <vt:lpstr>FOREIGN KEY Constraint</vt:lpstr>
      <vt:lpstr>Domain Integrity</vt:lpstr>
      <vt:lpstr>NOT NULL Constraint </vt:lpstr>
      <vt:lpstr>NOT NULL Constraint </vt:lpstr>
      <vt:lpstr>UNIQUE KEY Constraint </vt:lpstr>
      <vt:lpstr>UNIQUE KEY Constraint</vt:lpstr>
      <vt:lpstr>CHECK Constraint </vt:lpstr>
      <vt:lpstr>CHECK Constraint </vt:lpstr>
      <vt:lpstr>User Defined Integrity</vt:lpstr>
      <vt:lpstr>Enabling and Disabling Constraints</vt:lpstr>
      <vt:lpstr>Enabling and Disabling Constraints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10</cp:revision>
  <dcterms:created xsi:type="dcterms:W3CDTF">2020-03-05T08:53:55Z</dcterms:created>
  <dcterms:modified xsi:type="dcterms:W3CDTF">2020-03-05T09:12:11Z</dcterms:modified>
</cp:coreProperties>
</file>