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EC609B-A245-4AD3-9FAA-F745A9211AC5}" type="datetimeFigureOut">
              <a:rPr lang="en-US" smtClean="0"/>
              <a:t>3/5/2020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A2335-FA3C-435E-B5AD-CAD53D8A1C7D}" type="slidenum">
              <a:rPr lang="en-US" smtClean="0"/>
              <a:t>‹#›</a:t>
            </a:fld>
            <a:endParaRPr lang="en-US"/>
          </a:p>
        </p:txBody>
      </p:sp>
    </p:spTree>
    <p:extLst>
      <p:ext uri="{BB962C8B-B14F-4D97-AF65-F5344CB8AC3E}">
        <p14:creationId xmlns:p14="http://schemas.microsoft.com/office/powerpoint/2010/main" val="346826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extLst>
      <p:ext uri="{BB962C8B-B14F-4D97-AF65-F5344CB8AC3E}">
        <p14:creationId xmlns:p14="http://schemas.microsoft.com/office/powerpoint/2010/main" val="827852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86000"/>
              </a:lnSpc>
              <a:spcBef>
                <a:spcPct val="0"/>
              </a:spcBef>
              <a:spcAft>
                <a:spcPct val="0"/>
              </a:spcAft>
              <a:buClr>
                <a:srgbClr val="000000"/>
              </a:buClr>
              <a:buSzPct val="100000"/>
            </a:pPr>
            <a:r>
              <a:rPr lang="en-US" sz="1200" b="1" dirty="0" smtClean="0">
                <a:solidFill>
                  <a:schemeClr val="tx1">
                    <a:lumMod val="75000"/>
                    <a:lumOff val="25000"/>
                  </a:schemeClr>
                </a:solidFill>
              </a:rPr>
              <a:t>Rule:</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A predicate is retrospectively deterministic if the simply contained </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predicate, parenthesized </a:t>
            </a:r>
            <a:r>
              <a:rPr lang="en-US" sz="1200" dirty="0" err="1" smtClean="0">
                <a:solidFill>
                  <a:schemeClr val="tx1">
                    <a:lumMod val="75000"/>
                    <a:lumOff val="25000"/>
                  </a:schemeClr>
                </a:solidFill>
              </a:rPr>
              <a:t>boolean</a:t>
            </a:r>
            <a:r>
              <a:rPr lang="en-US" sz="1200" dirty="0" smtClean="0">
                <a:solidFill>
                  <a:schemeClr val="tx1">
                    <a:lumMod val="75000"/>
                    <a:lumOff val="25000"/>
                  </a:schemeClr>
                </a:solidFill>
              </a:rPr>
              <a:t> value expression or non parenthesized </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value expression primary is retrospectively deterministic.</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1480856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199673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4286485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3118912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2838050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3844353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27</a:t>
            </a:fld>
            <a:endParaRPr lang="en-US"/>
          </a:p>
        </p:txBody>
      </p:sp>
    </p:spTree>
    <p:extLst>
      <p:ext uri="{BB962C8B-B14F-4D97-AF65-F5344CB8AC3E}">
        <p14:creationId xmlns:p14="http://schemas.microsoft.com/office/powerpoint/2010/main" val="1124989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3040750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31</a:t>
            </a:fld>
            <a:endParaRPr lang="en-US"/>
          </a:p>
        </p:txBody>
      </p:sp>
    </p:spTree>
    <p:extLst>
      <p:ext uri="{BB962C8B-B14F-4D97-AF65-F5344CB8AC3E}">
        <p14:creationId xmlns:p14="http://schemas.microsoft.com/office/powerpoint/2010/main" val="671552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b="1" dirty="0" smtClean="0"/>
              <a:t>Arithmetic operators (Contd.)</a:t>
            </a:r>
          </a:p>
          <a:p>
            <a:r>
              <a:rPr lang="en-US" sz="1200" dirty="0" smtClean="0"/>
              <a:t>When the declared type of either operand of an arithmetic operator is approximate numeric, the declared type of the result is an implementation-defined approximate numeric type.</a:t>
            </a:r>
          </a:p>
          <a:p>
            <a:r>
              <a:rPr lang="en-US" sz="1200" dirty="0" smtClean="0"/>
              <a:t>The monadic arithmetic operators &lt;plus sign&gt; and &lt;minus sign&gt; (+ and –, respectively) specify monadic plus and monadic minus, respectively. </a:t>
            </a:r>
          </a:p>
          <a:p>
            <a:r>
              <a:rPr lang="en-US" sz="1200" dirty="0" smtClean="0"/>
              <a:t>Monadic plus does not change its operand. Monadic minus reverses the sign of its operand.</a:t>
            </a:r>
          </a:p>
          <a:p>
            <a:r>
              <a:rPr lang="en-US" sz="1200" dirty="0" smtClean="0"/>
              <a:t>The dyadic arithmetic operators &lt;plus sign&gt;, &lt;minus sign&gt;, &lt;asterisk&gt;, and &lt;solidus&gt; (+, –, *, and /, respectively) specify addition, subtraction, multiplication, and division, respectively. If the value of a divisor is zero, then an exception condition is raised: </a:t>
            </a:r>
            <a:r>
              <a:rPr lang="en-US" sz="1200" b="1" dirty="0" smtClean="0"/>
              <a:t>data exception — division by zero.</a:t>
            </a:r>
          </a:p>
          <a:p>
            <a:r>
              <a:rPr lang="en-US" sz="1200" dirty="0" smtClean="0"/>
              <a:t>If the operator is not division and the mathematical result of the operation is not exactly representable with the precision and scale of the result data type, then an exception condition is raised: </a:t>
            </a:r>
            <a:r>
              <a:rPr lang="en-US" sz="1200" b="1" dirty="0" smtClean="0"/>
              <a:t>data exception— numeric value out of range.</a:t>
            </a:r>
          </a:p>
          <a:p>
            <a:endParaRPr lang="en-US" dirty="0" smtClean="0"/>
          </a:p>
          <a:p>
            <a:pPr fontAlgn="base">
              <a:lnSpc>
                <a:spcPct val="86000"/>
              </a:lnSpc>
              <a:spcBef>
                <a:spcPct val="0"/>
              </a:spcBef>
              <a:spcAft>
                <a:spcPct val="0"/>
              </a:spcAft>
              <a:buClr>
                <a:srgbClr val="000000"/>
              </a:buClr>
              <a:buSzPct val="100000"/>
            </a:pPr>
            <a:r>
              <a:rPr lang="en-US" b="1" dirty="0" smtClean="0">
                <a:solidFill>
                  <a:schemeClr val="tx1"/>
                </a:solidFill>
              </a:rPr>
              <a:t>Rule:</a:t>
            </a:r>
          </a:p>
          <a:p>
            <a:pPr fontAlgn="base">
              <a:lnSpc>
                <a:spcPct val="86000"/>
              </a:lnSpc>
              <a:spcBef>
                <a:spcPct val="0"/>
              </a:spcBef>
              <a:spcAft>
                <a:spcPct val="0"/>
              </a:spcAft>
              <a:buClr>
                <a:srgbClr val="000000"/>
              </a:buClr>
              <a:buSzPct val="100000"/>
            </a:pPr>
            <a:r>
              <a:rPr lang="en-US" b="1" dirty="0" smtClean="0">
                <a:solidFill>
                  <a:schemeClr val="tx1"/>
                </a:solidFill>
              </a:rPr>
              <a:t>If the value of any operand in a numeric value expression is null value, then the result of that numeric value expression is the null value.</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6185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9</a:t>
            </a:fld>
            <a:endParaRPr lang="en-US"/>
          </a:p>
        </p:txBody>
      </p:sp>
    </p:spTree>
    <p:extLst>
      <p:ext uri="{BB962C8B-B14F-4D97-AF65-F5344CB8AC3E}">
        <p14:creationId xmlns:p14="http://schemas.microsoft.com/office/powerpoint/2010/main" val="4272295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86000"/>
              </a:lnSpc>
              <a:spcBef>
                <a:spcPct val="0"/>
              </a:spcBef>
              <a:spcAft>
                <a:spcPct val="0"/>
              </a:spcAft>
              <a:buClr>
                <a:srgbClr val="000000"/>
              </a:buClr>
              <a:buSzPct val="100000"/>
            </a:pPr>
            <a:r>
              <a:rPr lang="en-US" sz="1100" b="1" dirty="0" smtClean="0">
                <a:solidFill>
                  <a:schemeClr val="tx1">
                    <a:lumMod val="75000"/>
                    <a:lumOff val="25000"/>
                  </a:schemeClr>
                </a:solidFill>
              </a:rPr>
              <a:t>Rule:</a:t>
            </a:r>
          </a:p>
          <a:p>
            <a:pPr fontAlgn="base">
              <a:lnSpc>
                <a:spcPct val="86000"/>
              </a:lnSpc>
              <a:spcBef>
                <a:spcPct val="0"/>
              </a:spcBef>
              <a:spcAft>
                <a:spcPct val="0"/>
              </a:spcAft>
              <a:buClr>
                <a:srgbClr val="000000"/>
              </a:buClr>
              <a:buSzPct val="100000"/>
            </a:pPr>
            <a:r>
              <a:rPr lang="en-US" dirty="0" smtClean="0">
                <a:solidFill>
                  <a:schemeClr val="tx1">
                    <a:lumMod val="75000"/>
                    <a:lumOff val="25000"/>
                  </a:schemeClr>
                </a:solidFill>
              </a:rPr>
              <a:t>The declared types of the corresponding fields of the two value </a:t>
            </a:r>
          </a:p>
          <a:p>
            <a:pPr fontAlgn="base">
              <a:lnSpc>
                <a:spcPct val="86000"/>
              </a:lnSpc>
              <a:spcBef>
                <a:spcPct val="0"/>
              </a:spcBef>
              <a:spcAft>
                <a:spcPct val="0"/>
              </a:spcAft>
              <a:buClr>
                <a:srgbClr val="000000"/>
              </a:buClr>
              <a:buSzPct val="100000"/>
            </a:pPr>
            <a:r>
              <a:rPr lang="en-US" dirty="0" err="1" smtClean="0">
                <a:solidFill>
                  <a:schemeClr val="tx1">
                    <a:lumMod val="75000"/>
                    <a:lumOff val="25000"/>
                  </a:schemeClr>
                </a:solidFill>
              </a:rPr>
              <a:t>predicands</a:t>
            </a:r>
            <a:r>
              <a:rPr lang="en-US" dirty="0" smtClean="0">
                <a:solidFill>
                  <a:schemeClr val="tx1">
                    <a:lumMod val="75000"/>
                    <a:lumOff val="25000"/>
                  </a:schemeClr>
                </a:solidFill>
              </a:rPr>
              <a:t> shall be comparable.</a:t>
            </a:r>
            <a:endParaRPr lang="en-US" sz="1100" dirty="0" smtClean="0">
              <a:solidFill>
                <a:schemeClr val="tx1">
                  <a:lumMod val="75000"/>
                  <a:lumOff val="25000"/>
                </a:schemeClr>
              </a:solidFill>
            </a:endParaRP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3725776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0" u="none"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3552178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rtl="0" eaLnBrk="1" fontAlgn="t" latinLnBrk="0" hangingPunct="1"/>
            <a:r>
              <a:rPr lang="en-US" sz="1200" b="1" i="0" u="none" strike="noStrike" kern="1200" dirty="0" smtClean="0">
                <a:solidFill>
                  <a:schemeClr val="tx1"/>
                </a:solidFill>
                <a:effectLst/>
                <a:latin typeface="+mn-lt"/>
                <a:ea typeface="+mn-ea"/>
                <a:cs typeface="+mn-cs"/>
              </a:rPr>
              <a:t>Operators </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Syntax</a:t>
            </a:r>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0" i="0" u="none" strike="noStrike" kern="1200" dirty="0" smtClean="0">
                <a:solidFill>
                  <a:schemeClr val="tx1"/>
                </a:solidFill>
                <a:effectLst/>
                <a:latin typeface="+mn-lt"/>
                <a:ea typeface="+mn-ea"/>
                <a:cs typeface="+mn-cs"/>
              </a:rPr>
              <a:t>between predicate  	[ NOT ] BETWEEN &lt;row value </a:t>
            </a:r>
            <a:r>
              <a:rPr lang="en-US" sz="1200" b="0" i="0" u="none" strike="noStrike" kern="1200" dirty="0" err="1" smtClean="0">
                <a:solidFill>
                  <a:schemeClr val="tx1"/>
                </a:solidFill>
                <a:effectLst/>
                <a:latin typeface="+mn-lt"/>
                <a:ea typeface="+mn-ea"/>
                <a:cs typeface="+mn-cs"/>
              </a:rPr>
              <a:t>predicand</a:t>
            </a:r>
            <a:r>
              <a:rPr lang="en-US" sz="1200" b="0" i="0" u="none" strike="noStrike" kern="1200" dirty="0" smtClean="0">
                <a:solidFill>
                  <a:schemeClr val="tx1"/>
                </a:solidFill>
                <a:effectLst/>
                <a:latin typeface="+mn-lt"/>
                <a:ea typeface="+mn-ea"/>
                <a:cs typeface="+mn-cs"/>
              </a:rPr>
              <a:t>&gt; </a:t>
            </a:r>
          </a:p>
          <a:p>
            <a:pPr rtl="0" eaLnBrk="1" fontAlgn="t" latinLnBrk="0" hangingPunct="1"/>
            <a:r>
              <a:rPr lang="en-US" sz="1200" b="0" i="0" u="none" strike="noStrike" kern="1200" dirty="0" smtClean="0">
                <a:solidFill>
                  <a:schemeClr val="tx1"/>
                </a:solidFill>
                <a:effectLst/>
                <a:latin typeface="+mn-lt"/>
                <a:ea typeface="+mn-ea"/>
                <a:cs typeface="+mn-cs"/>
              </a:rPr>
              <a:t>		AND &lt;row value </a:t>
            </a:r>
            <a:r>
              <a:rPr lang="en-US" sz="1200" b="0" i="0" u="none" strike="noStrike" kern="1200" dirty="0" err="1" smtClean="0">
                <a:solidFill>
                  <a:schemeClr val="tx1"/>
                </a:solidFill>
                <a:effectLst/>
                <a:latin typeface="+mn-lt"/>
                <a:ea typeface="+mn-ea"/>
                <a:cs typeface="+mn-cs"/>
              </a:rPr>
              <a:t>predicand</a:t>
            </a:r>
            <a:r>
              <a:rPr lang="en-US" sz="1200" b="0" i="0" u="none" strike="noStrike" kern="1200" dirty="0" smtClean="0">
                <a:solidFill>
                  <a:schemeClr val="tx1"/>
                </a:solidFill>
                <a:effectLst/>
                <a:latin typeface="+mn-lt"/>
                <a:ea typeface="+mn-ea"/>
                <a:cs typeface="+mn-cs"/>
              </a:rPr>
              <a:t>&gt;</a:t>
            </a:r>
          </a:p>
          <a:p>
            <a:pPr rtl="0" eaLnBrk="1" fontAlgn="auto" latinLnBrk="0" hangingPunct="1"/>
            <a:r>
              <a:rPr lang="en-US" sz="1200" b="0" i="0" u="none" strike="noStrike" kern="1200" dirty="0" smtClean="0">
                <a:solidFill>
                  <a:schemeClr val="tx1"/>
                </a:solidFill>
                <a:effectLst/>
                <a:latin typeface="+mn-lt"/>
                <a:ea typeface="+mn-ea"/>
                <a:cs typeface="+mn-cs"/>
              </a:rPr>
              <a:t>in predicate 		[ NOT ] IN &lt;in predicate value&gt;</a:t>
            </a:r>
          </a:p>
          <a:p>
            <a:pPr rtl="0" eaLnBrk="1" fontAlgn="auto" latinLnBrk="0" hangingPunct="1"/>
            <a:r>
              <a:rPr lang="en-US" sz="1200" b="0" i="0" u="none" strike="noStrike" kern="1200" dirty="0" smtClean="0">
                <a:solidFill>
                  <a:schemeClr val="tx1"/>
                </a:solidFill>
                <a:effectLst/>
                <a:latin typeface="+mn-lt"/>
                <a:ea typeface="+mn-ea"/>
                <a:cs typeface="+mn-cs"/>
              </a:rPr>
              <a:t>character like predicate	[ NOT ] LIKE &lt;character pattern&gt; </a:t>
            </a:r>
          </a:p>
          <a:p>
            <a:pPr rtl="0" eaLnBrk="1" fontAlgn="t" latinLnBrk="0" hangingPunct="1"/>
            <a:r>
              <a:rPr lang="en-US" sz="1200" b="0" i="0" u="none" strike="noStrike" kern="1200" dirty="0" smtClean="0">
                <a:solidFill>
                  <a:schemeClr val="tx1"/>
                </a:solidFill>
                <a:effectLst/>
                <a:latin typeface="+mn-lt"/>
                <a:ea typeface="+mn-ea"/>
                <a:cs typeface="+mn-cs"/>
              </a:rPr>
              <a:t>		[ ESCAPE &lt;escape character&gt; ]</a:t>
            </a:r>
          </a:p>
          <a:p>
            <a:pPr rtl="0" eaLnBrk="1" fontAlgn="auto" latinLnBrk="0" hangingPunct="1"/>
            <a:r>
              <a:rPr lang="en-US" sz="1200" b="0" i="0" u="none" strike="noStrike" kern="1200" dirty="0" smtClean="0">
                <a:solidFill>
                  <a:schemeClr val="tx1"/>
                </a:solidFill>
                <a:effectLst/>
                <a:latin typeface="+mn-lt"/>
                <a:ea typeface="+mn-ea"/>
                <a:cs typeface="+mn-cs"/>
              </a:rPr>
              <a:t>null predicate 		IS [ NOT ] NULL</a:t>
            </a:r>
          </a:p>
          <a:p>
            <a:pPr rtl="0" eaLnBrk="1" fontAlgn="auto" latinLnBrk="0" hangingPunct="1"/>
            <a:r>
              <a:rPr lang="en-US" sz="1200" b="0" i="0" u="none" strike="noStrike" kern="1200" dirty="0" smtClean="0">
                <a:solidFill>
                  <a:schemeClr val="tx1"/>
                </a:solidFill>
                <a:effectLst/>
                <a:latin typeface="+mn-lt"/>
                <a:ea typeface="+mn-ea"/>
                <a:cs typeface="+mn-cs"/>
              </a:rPr>
              <a:t>exists predicate	EXISTS &lt;table sub query&gt;</a:t>
            </a:r>
          </a:p>
          <a:p>
            <a:pPr rtl="0" eaLnBrk="1" fontAlgn="auto" latinLnBrk="0" hangingPunct="1"/>
            <a:r>
              <a:rPr lang="en-US" sz="1200" b="0" i="0" u="none" strike="noStrike" kern="1200" dirty="0" smtClean="0">
                <a:solidFill>
                  <a:schemeClr val="tx1"/>
                </a:solidFill>
                <a:effectLst/>
                <a:latin typeface="+mn-lt"/>
                <a:ea typeface="+mn-ea"/>
                <a:cs typeface="+mn-cs"/>
              </a:rPr>
              <a:t>quantifier		 &lt;all&gt;| &lt;some&gt;</a:t>
            </a:r>
          </a:p>
          <a:p>
            <a:pPr rtl="0" eaLnBrk="1" fontAlgn="auto" latinLnBrk="0" hangingPunct="1"/>
            <a:r>
              <a:rPr lang="en-US" sz="1200" b="0" i="0" u="none" strike="noStrike" kern="1200" dirty="0" smtClean="0">
                <a:solidFill>
                  <a:schemeClr val="tx1"/>
                </a:solidFill>
                <a:effectLst/>
                <a:latin typeface="+mn-lt"/>
                <a:ea typeface="+mn-ea"/>
                <a:cs typeface="+mn-cs"/>
              </a:rPr>
              <a:t>all		ALL</a:t>
            </a:r>
          </a:p>
          <a:p>
            <a:pPr rtl="0" eaLnBrk="1" fontAlgn="auto" latinLnBrk="0" hangingPunct="1"/>
            <a:r>
              <a:rPr lang="en-US" sz="1200" b="0" i="0" u="none" strike="noStrike" kern="1200" dirty="0" smtClean="0">
                <a:solidFill>
                  <a:schemeClr val="tx1"/>
                </a:solidFill>
                <a:effectLst/>
                <a:latin typeface="+mn-lt"/>
                <a:ea typeface="+mn-ea"/>
                <a:cs typeface="+mn-cs"/>
              </a:rPr>
              <a:t> some		SOME| ANY</a:t>
            </a:r>
          </a:p>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2997549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14</a:t>
            </a:fld>
            <a:endParaRPr lang="en-US" dirty="0"/>
          </a:p>
        </p:txBody>
      </p:sp>
    </p:spTree>
    <p:extLst>
      <p:ext uri="{BB962C8B-B14F-4D97-AF65-F5344CB8AC3E}">
        <p14:creationId xmlns:p14="http://schemas.microsoft.com/office/powerpoint/2010/main" val="2064554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r>
              <a:rPr lang="en-US" sz="1100" b="0" u="none" dirty="0" smtClean="0"/>
              <a:t>String are not case sensitive in MYSQL</a:t>
            </a:r>
          </a:p>
          <a:p>
            <a:pPr defTabSz="864931" eaLnBrk="0" fontAlgn="base" hangingPunct="0">
              <a:spcBef>
                <a:spcPct val="30000"/>
              </a:spcBef>
              <a:spcAft>
                <a:spcPct val="0"/>
              </a:spcAft>
              <a:defRPr/>
            </a:pPr>
            <a:endParaRPr lang="en-US" sz="1100" b="0" u="none" dirty="0" smtClean="0"/>
          </a:p>
          <a:p>
            <a:pPr rtl="0" eaLnBrk="1" fontAlgn="auto" latinLnBrk="0" hangingPunct="1"/>
            <a:r>
              <a:rPr lang="en-US" sz="1200" b="1" i="0" u="none" strike="noStrike" kern="1200" dirty="0" smtClean="0">
                <a:solidFill>
                  <a:schemeClr val="tx1"/>
                </a:solidFill>
                <a:effectLst/>
                <a:latin typeface="+mn-lt"/>
                <a:ea typeface="+mn-ea"/>
                <a:cs typeface="+mn-cs"/>
              </a:rPr>
              <a:t>LIKE</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/NOT LIKE</a:t>
            </a:r>
          </a:p>
          <a:p>
            <a:pPr rtl="0" eaLnBrk="1" fontAlgn="t" latinLnBrk="0" hangingPunct="1"/>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The LIKE operator is used for wild card matching.</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1" i="0" u="none" strike="noStrike" kern="1200" dirty="0" smtClean="0">
                <a:solidFill>
                  <a:schemeClr val="tx1"/>
                </a:solidFill>
                <a:effectLst/>
                <a:latin typeface="+mn-lt"/>
                <a:ea typeface="+mn-ea"/>
                <a:cs typeface="+mn-cs"/>
              </a:rPr>
              <a:t>_ is used for single character.</a:t>
            </a:r>
          </a:p>
          <a:p>
            <a:pPr rtl="0" eaLnBrk="1" fontAlgn="t" latinLnBrk="0" hangingPunct="1"/>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1" i="0" u="none" strike="noStrike" kern="1200" dirty="0" smtClean="0">
                <a:solidFill>
                  <a:schemeClr val="tx1"/>
                </a:solidFill>
                <a:effectLst/>
                <a:latin typeface="+mn-lt"/>
                <a:ea typeface="+mn-ea"/>
                <a:cs typeface="+mn-cs"/>
              </a:rPr>
              <a:t>SELECT </a:t>
            </a:r>
            <a:r>
              <a:rPr lang="en-US" sz="1200" b="1" i="0" u="none" strike="noStrike" kern="1200" dirty="0" err="1" smtClean="0">
                <a:solidFill>
                  <a:schemeClr val="tx1"/>
                </a:solidFill>
                <a:effectLst/>
                <a:latin typeface="+mn-lt"/>
                <a:ea typeface="+mn-ea"/>
                <a:cs typeface="+mn-cs"/>
              </a:rPr>
              <a:t>CustomerName</a:t>
            </a:r>
            <a:r>
              <a:rPr lang="en-US" sz="1200" b="1" i="0" u="none" strike="noStrike" kern="1200" dirty="0" smtClean="0">
                <a:solidFill>
                  <a:schemeClr val="tx1"/>
                </a:solidFill>
                <a:effectLst/>
                <a:latin typeface="+mn-lt"/>
                <a:ea typeface="+mn-ea"/>
                <a:cs typeface="+mn-cs"/>
              </a:rPr>
              <a:t> </a:t>
            </a:r>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1" i="0" u="none" strike="noStrike" kern="1200" dirty="0" smtClean="0">
                <a:solidFill>
                  <a:schemeClr val="tx1"/>
                </a:solidFill>
                <a:effectLst/>
                <a:latin typeface="+mn-lt"/>
                <a:ea typeface="+mn-ea"/>
                <a:cs typeface="+mn-cs"/>
              </a:rPr>
              <a:t>FROM Customers </a:t>
            </a:r>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1" i="0" u="none" strike="noStrike" kern="1200" dirty="0" smtClean="0">
                <a:solidFill>
                  <a:schemeClr val="tx1"/>
                </a:solidFill>
                <a:effectLst/>
                <a:latin typeface="+mn-lt"/>
                <a:ea typeface="+mn-ea"/>
                <a:cs typeface="+mn-cs"/>
              </a:rPr>
              <a:t>WHERE </a:t>
            </a:r>
            <a:r>
              <a:rPr lang="en-US" sz="1200" b="1" i="0" u="none" strike="noStrike" kern="1200" dirty="0" err="1" smtClean="0">
                <a:solidFill>
                  <a:schemeClr val="tx1"/>
                </a:solidFill>
                <a:effectLst/>
                <a:latin typeface="+mn-lt"/>
                <a:ea typeface="+mn-ea"/>
                <a:cs typeface="+mn-cs"/>
              </a:rPr>
              <a:t>CustomerName</a:t>
            </a:r>
            <a:r>
              <a:rPr lang="en-US" sz="1200" b="1" i="0" u="none" strike="noStrike" kern="1200" dirty="0" smtClean="0">
                <a:solidFill>
                  <a:schemeClr val="tx1"/>
                </a:solidFill>
                <a:effectLst/>
                <a:latin typeface="+mn-lt"/>
                <a:ea typeface="+mn-ea"/>
                <a:cs typeface="+mn-cs"/>
              </a:rPr>
              <a:t> </a:t>
            </a:r>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1" i="0" u="none" strike="noStrike" kern="1200" dirty="0" smtClean="0">
                <a:solidFill>
                  <a:schemeClr val="tx1"/>
                </a:solidFill>
                <a:effectLst/>
                <a:latin typeface="+mn-lt"/>
                <a:ea typeface="+mn-ea"/>
                <a:cs typeface="+mn-cs"/>
              </a:rPr>
              <a:t>LIKE ‘</a:t>
            </a:r>
            <a:r>
              <a:rPr lang="en-US" sz="1200" b="1" i="0" u="none" strike="noStrike" kern="1200" dirty="0" err="1" smtClean="0">
                <a:solidFill>
                  <a:schemeClr val="tx1"/>
                </a:solidFill>
                <a:effectLst/>
                <a:latin typeface="+mn-lt"/>
                <a:ea typeface="+mn-ea"/>
                <a:cs typeface="+mn-cs"/>
              </a:rPr>
              <a:t>Herkku</a:t>
            </a:r>
            <a:r>
              <a:rPr lang="en-US" sz="1200" b="1" i="0" u="none" strike="noStrike" kern="1200" dirty="0" smtClean="0">
                <a:solidFill>
                  <a:schemeClr val="tx1"/>
                </a:solidFill>
                <a:effectLst/>
                <a:latin typeface="+mn-lt"/>
                <a:ea typeface="+mn-ea"/>
                <a:cs typeface="+mn-cs"/>
              </a:rPr>
              <a:t> Gift_‘; </a:t>
            </a:r>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1" i="0" u="none" strike="noStrike" kern="1200" dirty="0" smtClean="0">
                <a:solidFill>
                  <a:schemeClr val="tx1"/>
                </a:solidFill>
                <a:effectLst/>
                <a:latin typeface="+mn-lt"/>
                <a:ea typeface="+mn-ea"/>
                <a:cs typeface="+mn-cs"/>
              </a:rPr>
              <a:t>//Select customers whose name starts with </a:t>
            </a:r>
            <a:r>
              <a:rPr lang="en-US" sz="1200" b="1" i="0" u="none" strike="noStrike" kern="1200" dirty="0" err="1" smtClean="0">
                <a:solidFill>
                  <a:schemeClr val="tx1"/>
                </a:solidFill>
                <a:effectLst/>
                <a:latin typeface="+mn-lt"/>
                <a:ea typeface="+mn-ea"/>
                <a:cs typeface="+mn-cs"/>
              </a:rPr>
              <a:t>Herkku</a:t>
            </a:r>
            <a:r>
              <a:rPr lang="en-US" sz="1200" b="1" i="0" u="none" strike="noStrike" kern="1200" dirty="0" smtClean="0">
                <a:solidFill>
                  <a:schemeClr val="tx1"/>
                </a:solidFill>
                <a:effectLst/>
                <a:latin typeface="+mn-lt"/>
                <a:ea typeface="+mn-ea"/>
                <a:cs typeface="+mn-cs"/>
              </a:rPr>
              <a:t> Gift and</a:t>
            </a:r>
            <a:r>
              <a:rPr lang="en-US" sz="1200" b="1" i="0" u="none" strike="noStrike" kern="1200" baseline="0" dirty="0" smtClean="0">
                <a:solidFill>
                  <a:schemeClr val="tx1"/>
                </a:solidFill>
                <a:effectLst/>
                <a:latin typeface="+mn-lt"/>
                <a:ea typeface="+mn-ea"/>
                <a:cs typeface="+mn-cs"/>
              </a:rPr>
              <a:t> ends with one character after it.</a:t>
            </a:r>
            <a:endParaRPr lang="en-US" sz="1200" b="0" i="0" u="none" strike="noStrike" kern="1200" dirty="0" smtClean="0">
              <a:solidFill>
                <a:schemeClr val="tx1"/>
              </a:solidFill>
              <a:effectLst/>
              <a:latin typeface="+mn-lt"/>
              <a:ea typeface="+mn-ea"/>
              <a:cs typeface="+mn-cs"/>
            </a:endParaRPr>
          </a:p>
          <a:p>
            <a:pPr defTabSz="864931" eaLnBrk="0" fontAlgn="base" hangingPunct="0">
              <a:spcBef>
                <a:spcPct val="30000"/>
              </a:spcBef>
              <a:spcAft>
                <a:spcPct val="0"/>
              </a:spcAft>
              <a:defRPr/>
            </a:pPr>
            <a:endParaRPr lang="en-US" sz="1100" b="0" u="none"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15</a:t>
            </a:fld>
            <a:endParaRPr lang="en-US"/>
          </a:p>
        </p:txBody>
      </p:sp>
    </p:spTree>
    <p:extLst>
      <p:ext uri="{BB962C8B-B14F-4D97-AF65-F5344CB8AC3E}">
        <p14:creationId xmlns:p14="http://schemas.microsoft.com/office/powerpoint/2010/main" val="97344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86000"/>
              </a:lnSpc>
              <a:spcBef>
                <a:spcPct val="0"/>
              </a:spcBef>
              <a:spcAft>
                <a:spcPct val="0"/>
              </a:spcAft>
              <a:buClr>
                <a:srgbClr val="000000"/>
              </a:buClr>
              <a:buSzPct val="100000"/>
            </a:pPr>
            <a:r>
              <a:rPr lang="en-US" sz="1200" b="1" dirty="0" smtClean="0">
                <a:solidFill>
                  <a:schemeClr val="tx1">
                    <a:lumMod val="75000"/>
                    <a:lumOff val="25000"/>
                  </a:schemeClr>
                </a:solidFill>
              </a:rPr>
              <a:t>Rule:</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A predicate is retrospectively deterministic if the simply contained </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predicate, parenthesized </a:t>
            </a:r>
            <a:r>
              <a:rPr lang="en-US" sz="1200" dirty="0" err="1" smtClean="0">
                <a:solidFill>
                  <a:schemeClr val="tx1">
                    <a:lumMod val="75000"/>
                    <a:lumOff val="25000"/>
                  </a:schemeClr>
                </a:solidFill>
              </a:rPr>
              <a:t>boolean</a:t>
            </a:r>
            <a:r>
              <a:rPr lang="en-US" sz="1200" dirty="0" smtClean="0">
                <a:solidFill>
                  <a:schemeClr val="tx1">
                    <a:lumMod val="75000"/>
                    <a:lumOff val="25000"/>
                  </a:schemeClr>
                </a:solidFill>
              </a:rPr>
              <a:t> value expression or non parenthesized </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value expression primary is retrospectively deterministic.</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3507787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85894F-1D46-43EA-BB85-DA7028C03213}"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914F6-66EA-46FB-AF67-6D4689CFAEB5}" type="slidenum">
              <a:rPr lang="en-US" smtClean="0"/>
              <a:t>‹#›</a:t>
            </a:fld>
            <a:endParaRPr lang="en-US"/>
          </a:p>
        </p:txBody>
      </p:sp>
    </p:spTree>
    <p:extLst>
      <p:ext uri="{BB962C8B-B14F-4D97-AF65-F5344CB8AC3E}">
        <p14:creationId xmlns:p14="http://schemas.microsoft.com/office/powerpoint/2010/main" val="3634584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85894F-1D46-43EA-BB85-DA7028C03213}"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914F6-66EA-46FB-AF67-6D4689CFAEB5}" type="slidenum">
              <a:rPr lang="en-US" smtClean="0"/>
              <a:t>‹#›</a:t>
            </a:fld>
            <a:endParaRPr lang="en-US"/>
          </a:p>
        </p:txBody>
      </p:sp>
    </p:spTree>
    <p:extLst>
      <p:ext uri="{BB962C8B-B14F-4D97-AF65-F5344CB8AC3E}">
        <p14:creationId xmlns:p14="http://schemas.microsoft.com/office/powerpoint/2010/main" val="3646149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85894F-1D46-43EA-BB85-DA7028C03213}"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914F6-66EA-46FB-AF67-6D4689CFAEB5}" type="slidenum">
              <a:rPr lang="en-US" smtClean="0"/>
              <a:t>‹#›</a:t>
            </a:fld>
            <a:endParaRPr lang="en-US"/>
          </a:p>
        </p:txBody>
      </p:sp>
    </p:spTree>
    <p:extLst>
      <p:ext uri="{BB962C8B-B14F-4D97-AF65-F5344CB8AC3E}">
        <p14:creationId xmlns:p14="http://schemas.microsoft.com/office/powerpoint/2010/main" val="245771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6" y="330262"/>
            <a:ext cx="11186220" cy="607259"/>
          </a:xfrm>
          <a:prstGeom prst="rect">
            <a:avLst/>
          </a:prstGeom>
        </p:spPr>
        <p:txBody>
          <a:bodyPr/>
          <a:lstStyle>
            <a:lvl1pPr>
              <a:defRPr sz="20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508000" y="1137831"/>
            <a:ext cx="11176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11480800" y="6492081"/>
            <a:ext cx="711200" cy="21352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11602974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12177485"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4"/>
            <a:ext cx="12177485"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08421" y="1371600"/>
            <a:ext cx="15400421" cy="5486400"/>
          </a:xfrm>
          <a:prstGeom prst="rect">
            <a:avLst/>
          </a:prstGeom>
        </p:spPr>
      </p:pic>
    </p:spTree>
    <p:custDataLst>
      <p:tags r:id="rId1"/>
    </p:custDataLst>
    <p:extLst>
      <p:ext uri="{BB962C8B-B14F-4D97-AF65-F5344CB8AC3E}">
        <p14:creationId xmlns:p14="http://schemas.microsoft.com/office/powerpoint/2010/main" val="2133152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6" y="330262"/>
            <a:ext cx="11186220" cy="607259"/>
          </a:xfrm>
          <a:prstGeom prst="rect">
            <a:avLst/>
          </a:prstGeom>
        </p:spPr>
        <p:txBody>
          <a:bodyPr/>
          <a:lstStyle>
            <a:lvl1pPr>
              <a:defRPr sz="20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11684000" y="6492081"/>
            <a:ext cx="982133" cy="228600"/>
          </a:xfrm>
          <a:prstGeom prst="rect">
            <a:avLst/>
          </a:prstGeom>
        </p:spPr>
        <p:txBody>
          <a:bodyPr/>
          <a:lstStyle>
            <a:lvl1pPr>
              <a:defRPr sz="1600"/>
            </a:lvl1pPr>
          </a:lstStyle>
          <a:p>
            <a:fld id="{67712E74-3777-4D3D-8104-4F7BCB3A24F6}" type="slidenum">
              <a:rPr lang="en-US" smtClean="0"/>
              <a:t>‹#›</a:t>
            </a:fld>
            <a:endParaRPr lang="en-US"/>
          </a:p>
        </p:txBody>
      </p:sp>
    </p:spTree>
    <p:custDataLst>
      <p:tags r:id="rId1"/>
    </p:custDataLst>
    <p:extLst>
      <p:ext uri="{BB962C8B-B14F-4D97-AF65-F5344CB8AC3E}">
        <p14:creationId xmlns:p14="http://schemas.microsoft.com/office/powerpoint/2010/main" val="18447096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85894F-1D46-43EA-BB85-DA7028C03213}"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914F6-66EA-46FB-AF67-6D4689CFAEB5}" type="slidenum">
              <a:rPr lang="en-US" smtClean="0"/>
              <a:t>‹#›</a:t>
            </a:fld>
            <a:endParaRPr lang="en-US"/>
          </a:p>
        </p:txBody>
      </p:sp>
    </p:spTree>
    <p:extLst>
      <p:ext uri="{BB962C8B-B14F-4D97-AF65-F5344CB8AC3E}">
        <p14:creationId xmlns:p14="http://schemas.microsoft.com/office/powerpoint/2010/main" val="2005618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85894F-1D46-43EA-BB85-DA7028C03213}"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914F6-66EA-46FB-AF67-6D4689CFAEB5}" type="slidenum">
              <a:rPr lang="en-US" smtClean="0"/>
              <a:t>‹#›</a:t>
            </a:fld>
            <a:endParaRPr lang="en-US"/>
          </a:p>
        </p:txBody>
      </p:sp>
    </p:spTree>
    <p:extLst>
      <p:ext uri="{BB962C8B-B14F-4D97-AF65-F5344CB8AC3E}">
        <p14:creationId xmlns:p14="http://schemas.microsoft.com/office/powerpoint/2010/main" val="916812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85894F-1D46-43EA-BB85-DA7028C03213}"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914F6-66EA-46FB-AF67-6D4689CFAEB5}" type="slidenum">
              <a:rPr lang="en-US" smtClean="0"/>
              <a:t>‹#›</a:t>
            </a:fld>
            <a:endParaRPr lang="en-US"/>
          </a:p>
        </p:txBody>
      </p:sp>
    </p:spTree>
    <p:extLst>
      <p:ext uri="{BB962C8B-B14F-4D97-AF65-F5344CB8AC3E}">
        <p14:creationId xmlns:p14="http://schemas.microsoft.com/office/powerpoint/2010/main" val="242176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85894F-1D46-43EA-BB85-DA7028C03213}" type="datetimeFigureOut">
              <a:rPr lang="en-US" smtClean="0"/>
              <a:t>3/5/2020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914F6-66EA-46FB-AF67-6D4689CFAEB5}" type="slidenum">
              <a:rPr lang="en-US" smtClean="0"/>
              <a:t>‹#›</a:t>
            </a:fld>
            <a:endParaRPr lang="en-US"/>
          </a:p>
        </p:txBody>
      </p:sp>
    </p:spTree>
    <p:extLst>
      <p:ext uri="{BB962C8B-B14F-4D97-AF65-F5344CB8AC3E}">
        <p14:creationId xmlns:p14="http://schemas.microsoft.com/office/powerpoint/2010/main" val="239844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85894F-1D46-43EA-BB85-DA7028C03213}" type="datetimeFigureOut">
              <a:rPr lang="en-US" smtClean="0"/>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914F6-66EA-46FB-AF67-6D4689CFAEB5}" type="slidenum">
              <a:rPr lang="en-US" smtClean="0"/>
              <a:t>‹#›</a:t>
            </a:fld>
            <a:endParaRPr lang="en-US"/>
          </a:p>
        </p:txBody>
      </p:sp>
    </p:spTree>
    <p:extLst>
      <p:ext uri="{BB962C8B-B14F-4D97-AF65-F5344CB8AC3E}">
        <p14:creationId xmlns:p14="http://schemas.microsoft.com/office/powerpoint/2010/main" val="80135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5894F-1D46-43EA-BB85-DA7028C03213}" type="datetimeFigureOut">
              <a:rPr lang="en-US" smtClean="0"/>
              <a:t>3/5/2020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914F6-66EA-46FB-AF67-6D4689CFAEB5}" type="slidenum">
              <a:rPr lang="en-US" smtClean="0"/>
              <a:t>‹#›</a:t>
            </a:fld>
            <a:endParaRPr lang="en-US"/>
          </a:p>
        </p:txBody>
      </p:sp>
    </p:spTree>
    <p:extLst>
      <p:ext uri="{BB962C8B-B14F-4D97-AF65-F5344CB8AC3E}">
        <p14:creationId xmlns:p14="http://schemas.microsoft.com/office/powerpoint/2010/main" val="1459252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85894F-1D46-43EA-BB85-DA7028C03213}"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914F6-66EA-46FB-AF67-6D4689CFAEB5}" type="slidenum">
              <a:rPr lang="en-US" smtClean="0"/>
              <a:t>‹#›</a:t>
            </a:fld>
            <a:endParaRPr lang="en-US"/>
          </a:p>
        </p:txBody>
      </p:sp>
    </p:spTree>
    <p:extLst>
      <p:ext uri="{BB962C8B-B14F-4D97-AF65-F5344CB8AC3E}">
        <p14:creationId xmlns:p14="http://schemas.microsoft.com/office/powerpoint/2010/main" val="58877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85894F-1D46-43EA-BB85-DA7028C03213}"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914F6-66EA-46FB-AF67-6D4689CFAEB5}" type="slidenum">
              <a:rPr lang="en-US" smtClean="0"/>
              <a:t>‹#›</a:t>
            </a:fld>
            <a:endParaRPr lang="en-US"/>
          </a:p>
        </p:txBody>
      </p:sp>
    </p:spTree>
    <p:extLst>
      <p:ext uri="{BB962C8B-B14F-4D97-AF65-F5344CB8AC3E}">
        <p14:creationId xmlns:p14="http://schemas.microsoft.com/office/powerpoint/2010/main" val="3072984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5894F-1D46-43EA-BB85-DA7028C03213}" type="datetimeFigureOut">
              <a:rPr lang="en-US" smtClean="0"/>
              <a:t>3/5/2020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914F6-66EA-46FB-AF67-6D4689CFAEB5}" type="slidenum">
              <a:rPr lang="en-US" smtClean="0"/>
              <a:t>‹#›</a:t>
            </a:fld>
            <a:endParaRPr lang="en-US"/>
          </a:p>
        </p:txBody>
      </p:sp>
    </p:spTree>
    <p:extLst>
      <p:ext uri="{BB962C8B-B14F-4D97-AF65-F5344CB8AC3E}">
        <p14:creationId xmlns:p14="http://schemas.microsoft.com/office/powerpoint/2010/main" val="875590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Operators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4191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smtClean="0"/>
              <a:t>Comparison Operators</a:t>
            </a:r>
            <a:endParaRPr lang="en-US" dirty="0"/>
          </a:p>
        </p:txBody>
      </p:sp>
      <p:sp>
        <p:nvSpPr>
          <p:cNvPr id="4" name="Slide Number Placeholder 3"/>
          <p:cNvSpPr>
            <a:spLocks noGrp="1"/>
          </p:cNvSpPr>
          <p:nvPr>
            <p:ph type="sldNum" sz="quarter" idx="4294967295"/>
          </p:nvPr>
        </p:nvSpPr>
        <p:spPr>
          <a:xfrm>
            <a:off x="10134600" y="6491288"/>
            <a:ext cx="533400" cy="214312"/>
          </a:xfrm>
          <a:prstGeom prst="rect">
            <a:avLst/>
          </a:prstGeom>
        </p:spPr>
        <p:txBody>
          <a:bodyPr/>
          <a:lstStyle/>
          <a:p>
            <a:fld id="{67712E74-3777-4D3D-8104-4F7BCB3A24F6}" type="slidenum">
              <a:rPr lang="en-US" smtClean="0"/>
              <a:pPr/>
              <a:t>10</a:t>
            </a:fld>
            <a:endParaRPr lang="en-US"/>
          </a:p>
        </p:txBody>
      </p:sp>
    </p:spTree>
    <p:extLst>
      <p:ext uri="{BB962C8B-B14F-4D97-AF65-F5344CB8AC3E}">
        <p14:creationId xmlns:p14="http://schemas.microsoft.com/office/powerpoint/2010/main" val="3881264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1684421" y="1400452"/>
            <a:ext cx="8229600" cy="2088615"/>
          </a:xfrm>
        </p:spPr>
        <p:txBody>
          <a:bodyPr/>
          <a:lstStyle/>
          <a:p>
            <a:pPr lvl="1">
              <a:spcBef>
                <a:spcPts val="0"/>
              </a:spcBef>
            </a:pPr>
            <a:r>
              <a:rPr lang="en-US" sz="2000" dirty="0"/>
              <a:t>Comparison </a:t>
            </a:r>
            <a:r>
              <a:rPr lang="en-US" sz="2000" dirty="0"/>
              <a:t>operators are used in conditions that compare one operand with another. </a:t>
            </a:r>
            <a:endParaRPr lang="en-US" sz="2000" dirty="0"/>
          </a:p>
          <a:p>
            <a:pPr lvl="1">
              <a:spcBef>
                <a:spcPts val="0"/>
              </a:spcBef>
            </a:pPr>
            <a:endParaRPr lang="en-US" sz="2000" dirty="0"/>
          </a:p>
          <a:p>
            <a:pPr lvl="1">
              <a:spcBef>
                <a:spcPts val="0"/>
              </a:spcBef>
            </a:pPr>
            <a:r>
              <a:rPr lang="en-US" sz="2000" dirty="0"/>
              <a:t>The </a:t>
            </a:r>
            <a:r>
              <a:rPr lang="en-US" sz="2000" dirty="0"/>
              <a:t>result of a comparison can be TRUE (or) FALSE (or) NULL.</a:t>
            </a:r>
            <a:endParaRPr lang="en-IN" sz="2000" dirty="0"/>
          </a:p>
          <a:p>
            <a:pPr marL="731520" indent="-365760">
              <a:lnSpc>
                <a:spcPct val="120000"/>
              </a:lnSpc>
              <a:spcBef>
                <a:spcPts val="0"/>
              </a:spcBef>
            </a:pPr>
            <a:endParaRPr lang="en-IN" sz="2000" dirty="0"/>
          </a:p>
          <a:p>
            <a:endParaRPr lang="en-US" dirty="0"/>
          </a:p>
        </p:txBody>
      </p:sp>
      <p:sp>
        <p:nvSpPr>
          <p:cNvPr id="2" name="Title 1"/>
          <p:cNvSpPr>
            <a:spLocks noGrp="1"/>
          </p:cNvSpPr>
          <p:nvPr>
            <p:ph type="title"/>
          </p:nvPr>
        </p:nvSpPr>
        <p:spPr/>
        <p:txBody>
          <a:bodyPr/>
          <a:lstStyle/>
          <a:p>
            <a:r>
              <a:rPr lang="en-IN" dirty="0">
                <a:latin typeface="+mn-lt"/>
              </a:rPr>
              <a:t>Comparison </a:t>
            </a:r>
            <a:r>
              <a:rPr lang="en-IN" dirty="0" smtClean="0">
                <a:latin typeface="+mn-lt"/>
              </a:rPr>
              <a:t>Operators</a:t>
            </a:r>
            <a:endParaRPr lang="en-IN" dirty="0">
              <a:latin typeface="+mn-lt"/>
            </a:endParaRPr>
          </a:p>
        </p:txBody>
      </p:sp>
      <p:sp>
        <p:nvSpPr>
          <p:cNvPr id="5" name="Rectangle 4"/>
          <p:cNvSpPr/>
          <p:nvPr/>
        </p:nvSpPr>
        <p:spPr>
          <a:xfrm>
            <a:off x="10168027" y="6444734"/>
            <a:ext cx="457176" cy="369332"/>
          </a:xfrm>
          <a:prstGeom prst="rect">
            <a:avLst/>
          </a:prstGeom>
        </p:spPr>
        <p:txBody>
          <a:bodyPr wrap="none">
            <a:spAutoFit/>
          </a:bodyPr>
          <a:lstStyle/>
          <a:p>
            <a:fld id="{47ED8886-DB3B-44F4-9A80-E6A224679F20}" type="slidenum">
              <a:rPr lang="en-US">
                <a:solidFill>
                  <a:schemeClr val="bg2"/>
                </a:solidFill>
              </a:rPr>
              <a:pPr/>
              <a:t>11</a:t>
            </a:fld>
            <a:endParaRPr lang="en-US" dirty="0">
              <a:solidFill>
                <a:schemeClr val="bg2"/>
              </a:solidFill>
            </a:endParaRPr>
          </a:p>
        </p:txBody>
      </p:sp>
    </p:spTree>
    <p:extLst>
      <p:ext uri="{BB962C8B-B14F-4D97-AF65-F5344CB8AC3E}">
        <p14:creationId xmlns:p14="http://schemas.microsoft.com/office/powerpoint/2010/main" val="407129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02927340"/>
              </p:ext>
            </p:extLst>
          </p:nvPr>
        </p:nvGraphicFramePr>
        <p:xfrm>
          <a:off x="2309997" y="2590800"/>
          <a:ext cx="7564348" cy="2819400"/>
        </p:xfrm>
        <a:graphic>
          <a:graphicData uri="http://schemas.openxmlformats.org/drawingml/2006/table">
            <a:tbl>
              <a:tblPr firstRow="1" bandRow="1">
                <a:tableStyleId>{21E4AEA4-8DFA-4A89-87EB-49C32662AFE0}</a:tableStyleId>
              </a:tblPr>
              <a:tblGrid>
                <a:gridCol w="1179760">
                  <a:extLst>
                    <a:ext uri="{9D8B030D-6E8A-4147-A177-3AD203B41FA5}">
                      <a16:colId xmlns:a16="http://schemas.microsoft.com/office/drawing/2014/main" val="20000"/>
                    </a:ext>
                  </a:extLst>
                </a:gridCol>
                <a:gridCol w="3177424">
                  <a:extLst>
                    <a:ext uri="{9D8B030D-6E8A-4147-A177-3AD203B41FA5}">
                      <a16:colId xmlns:a16="http://schemas.microsoft.com/office/drawing/2014/main" val="20001"/>
                    </a:ext>
                  </a:extLst>
                </a:gridCol>
                <a:gridCol w="3207164">
                  <a:extLst>
                    <a:ext uri="{9D8B030D-6E8A-4147-A177-3AD203B41FA5}">
                      <a16:colId xmlns:a16="http://schemas.microsoft.com/office/drawing/2014/main" val="20002"/>
                    </a:ext>
                  </a:extLst>
                </a:gridCol>
              </a:tblGrid>
              <a:tr h="295970">
                <a:tc>
                  <a:txBody>
                    <a:bodyPr/>
                    <a:lstStyle/>
                    <a:p>
                      <a:r>
                        <a:rPr lang="en-US" sz="1400" dirty="0" smtClean="0"/>
                        <a:t>Operator</a:t>
                      </a:r>
                      <a:endParaRPr lang="en-US" sz="1400" dirty="0">
                        <a:latin typeface="+mn-lt"/>
                        <a:cs typeface="Arial" pitchFamily="34" charset="0"/>
                      </a:endParaRPr>
                    </a:p>
                  </a:txBody>
                  <a:tcPr>
                    <a:solidFill>
                      <a:schemeClr val="accent4"/>
                    </a:solidFill>
                  </a:tcPr>
                </a:tc>
                <a:tc>
                  <a:txBody>
                    <a:bodyPr/>
                    <a:lstStyle/>
                    <a:p>
                      <a:r>
                        <a:rPr lang="en-US" sz="1400" dirty="0" smtClean="0"/>
                        <a:t>Description</a:t>
                      </a:r>
                      <a:endParaRPr lang="en-US" sz="1400" dirty="0">
                        <a:latin typeface="+mn-lt"/>
                        <a:cs typeface="Arial" pitchFamily="34" charset="0"/>
                      </a:endParaRPr>
                    </a:p>
                  </a:txBody>
                  <a:tcPr>
                    <a:solidFill>
                      <a:schemeClr val="accent4"/>
                    </a:solidFill>
                  </a:tcPr>
                </a:tc>
                <a:tc>
                  <a:txBody>
                    <a:bodyPr/>
                    <a:lstStyle/>
                    <a:p>
                      <a:r>
                        <a:rPr lang="en-US" sz="1400" dirty="0" smtClean="0"/>
                        <a:t>Example</a:t>
                      </a:r>
                      <a:endParaRPr lang="en-US" sz="1400" dirty="0">
                        <a:latin typeface="+mn-lt"/>
                        <a:cs typeface="Arial" pitchFamily="34" charset="0"/>
                      </a:endParaRPr>
                    </a:p>
                  </a:txBody>
                  <a:tcPr>
                    <a:solidFill>
                      <a:schemeClr val="accent4"/>
                    </a:solidFill>
                  </a:tcPr>
                </a:tc>
                <a:extLst>
                  <a:ext uri="{0D108BD9-81ED-4DB2-BD59-A6C34878D82A}">
                    <a16:rowId xmlns:a16="http://schemas.microsoft.com/office/drawing/2014/main" val="10000"/>
                  </a:ext>
                </a:extLst>
              </a:tr>
              <a:tr h="443955">
                <a:tc>
                  <a:txBody>
                    <a:bodyPr/>
                    <a:lstStyle/>
                    <a:p>
                      <a:r>
                        <a:rPr lang="en-US" sz="1600" dirty="0" smtClean="0">
                          <a:solidFill>
                            <a:schemeClr val="tx1"/>
                          </a:solidFill>
                        </a:rPr>
                        <a:t>=</a:t>
                      </a:r>
                      <a:endParaRPr lang="en-US" sz="1600" dirty="0">
                        <a:solidFill>
                          <a:schemeClr val="tx1"/>
                        </a:solidFill>
                        <a:latin typeface="+mn-lt"/>
                        <a:cs typeface="Arial" pitchFamily="34" charset="0"/>
                      </a:endParaRPr>
                    </a:p>
                  </a:txBody>
                  <a:tcPr>
                    <a:noFill/>
                  </a:tcPr>
                </a:tc>
                <a:tc>
                  <a:txBody>
                    <a:bodyPr/>
                    <a:lstStyle/>
                    <a:p>
                      <a:pPr algn="l" rtl="0"/>
                      <a:r>
                        <a:rPr lang="en-US" sz="1600" dirty="0" smtClean="0">
                          <a:solidFill>
                            <a:schemeClr val="tx1"/>
                          </a:solidFill>
                        </a:rPr>
                        <a:t>Equality Test</a:t>
                      </a:r>
                      <a:endParaRPr lang="en-US" sz="1600" dirty="0">
                        <a:solidFill>
                          <a:schemeClr val="tx1"/>
                        </a:solidFill>
                        <a:latin typeface="+mn-lt"/>
                        <a:cs typeface="Arial" pitchFamily="34" charset="0"/>
                      </a:endParaRPr>
                    </a:p>
                  </a:txBody>
                  <a:tcPr marL="28575" marR="28575" marT="28575" marB="28575">
                    <a:noFill/>
                  </a:tcPr>
                </a:tc>
                <a:tc>
                  <a:txBody>
                    <a:bodyPr/>
                    <a:lstStyle/>
                    <a:p>
                      <a:pPr marL="0" algn="l" defTabSz="457200" rtl="0" eaLnBrk="1" latinLnBrk="0" hangingPunct="1"/>
                      <a:r>
                        <a:rPr lang="en-US" sz="1600" kern="1200" dirty="0" smtClean="0">
                          <a:solidFill>
                            <a:schemeClr val="tx1"/>
                          </a:solidFill>
                          <a:latin typeface="Arial" panose="020B0604020202020204" pitchFamily="34" charset="0"/>
                          <a:ea typeface="+mn-ea"/>
                          <a:cs typeface="+mn-cs"/>
                        </a:rPr>
                        <a:t>WHERE</a:t>
                      </a:r>
                      <a:r>
                        <a:rPr lang="en-US" sz="1600" dirty="0" smtClean="0">
                          <a:solidFill>
                            <a:schemeClr val="tx1"/>
                          </a:solidFill>
                        </a:rPr>
                        <a:t> </a:t>
                      </a:r>
                      <a:r>
                        <a:rPr lang="en-US" sz="1600" kern="1200" dirty="0" smtClean="0">
                          <a:solidFill>
                            <a:schemeClr val="tx1"/>
                          </a:solidFill>
                          <a:latin typeface="Arial" panose="020B0604020202020204" pitchFamily="34" charset="0"/>
                          <a:ea typeface="+mn-ea"/>
                          <a:cs typeface="+mn-cs"/>
                        </a:rPr>
                        <a:t>Country</a:t>
                      </a:r>
                      <a:r>
                        <a:rPr lang="en-US" sz="1600" dirty="0" smtClean="0">
                          <a:solidFill>
                            <a:schemeClr val="tx1"/>
                          </a:solidFill>
                        </a:rPr>
                        <a:t> </a:t>
                      </a:r>
                      <a:r>
                        <a:rPr lang="en-US" sz="1600" kern="1200" dirty="0" smtClean="0">
                          <a:solidFill>
                            <a:schemeClr val="tx1"/>
                          </a:solidFill>
                          <a:latin typeface="Arial" panose="020B0604020202020204" pitchFamily="34" charset="0"/>
                          <a:ea typeface="+mn-ea"/>
                          <a:cs typeface="+mn-cs"/>
                        </a:rPr>
                        <a:t>=‘USA’; </a:t>
                      </a:r>
                      <a:endParaRPr lang="en-US" sz="1600" kern="1200" dirty="0">
                        <a:solidFill>
                          <a:schemeClr val="tx1"/>
                        </a:solidFill>
                        <a:latin typeface="Arial" panose="020B0604020202020204" pitchFamily="34" charset="0"/>
                        <a:ea typeface="+mn-ea"/>
                        <a:cs typeface="+mn-cs"/>
                      </a:endParaRPr>
                    </a:p>
                  </a:txBody>
                  <a:tcPr marL="28575" marR="28575" marT="28575" marB="28575">
                    <a:noFill/>
                  </a:tcPr>
                </a:tc>
                <a:extLst>
                  <a:ext uri="{0D108BD9-81ED-4DB2-BD59-A6C34878D82A}">
                    <a16:rowId xmlns:a16="http://schemas.microsoft.com/office/drawing/2014/main" val="10001"/>
                  </a:ext>
                </a:extLst>
              </a:tr>
              <a:tr h="394244">
                <a:tc>
                  <a:txBody>
                    <a:bodyPr/>
                    <a:lstStyle/>
                    <a:p>
                      <a:r>
                        <a:rPr lang="en-US" sz="1600" dirty="0" smtClean="0">
                          <a:solidFill>
                            <a:schemeClr val="tx1"/>
                          </a:solidFill>
                        </a:rPr>
                        <a:t>!=,  &lt;&gt; </a:t>
                      </a:r>
                      <a:endParaRPr lang="en-US" sz="1600" dirty="0">
                        <a:solidFill>
                          <a:schemeClr val="tx1"/>
                        </a:solidFill>
                        <a:latin typeface="+mn-lt"/>
                        <a:cs typeface="Arial" pitchFamily="34" charset="0"/>
                      </a:endParaRPr>
                    </a:p>
                  </a:txBody>
                  <a:tcPr>
                    <a:noFill/>
                  </a:tcPr>
                </a:tc>
                <a:tc>
                  <a:txBody>
                    <a:bodyPr/>
                    <a:lstStyle/>
                    <a:p>
                      <a:pPr algn="l" rtl="0"/>
                      <a:r>
                        <a:rPr lang="en-US" sz="1600" dirty="0" smtClean="0">
                          <a:solidFill>
                            <a:schemeClr val="tx1"/>
                          </a:solidFill>
                        </a:rPr>
                        <a:t>Inequality Test</a:t>
                      </a:r>
                      <a:endParaRPr lang="en-US" sz="1600" dirty="0">
                        <a:solidFill>
                          <a:schemeClr val="tx1"/>
                        </a:solidFill>
                        <a:latin typeface="+mn-lt"/>
                        <a:cs typeface="Arial" pitchFamily="34" charset="0"/>
                      </a:endParaRPr>
                    </a:p>
                  </a:txBody>
                  <a:tcPr marL="28575" marR="28575" marT="28575" marB="28575">
                    <a:noFill/>
                  </a:tcPr>
                </a:tc>
                <a:tc>
                  <a:txBody>
                    <a:bodyPr/>
                    <a:lstStyle/>
                    <a:p>
                      <a:pPr algn="l" rtl="0"/>
                      <a:r>
                        <a:rPr lang="en-US" sz="1600" kern="1200" dirty="0" smtClean="0">
                          <a:solidFill>
                            <a:schemeClr val="tx1"/>
                          </a:solidFill>
                          <a:latin typeface="Arial" panose="020B0604020202020204" pitchFamily="34" charset="0"/>
                          <a:ea typeface="+mn-ea"/>
                          <a:cs typeface="+mn-cs"/>
                        </a:rPr>
                        <a:t>WHERE</a:t>
                      </a:r>
                      <a:r>
                        <a:rPr lang="en-US" sz="1600" dirty="0" smtClean="0">
                          <a:solidFill>
                            <a:schemeClr val="tx1"/>
                          </a:solidFill>
                        </a:rPr>
                        <a:t> </a:t>
                      </a:r>
                      <a:r>
                        <a:rPr lang="en-US" sz="1600" kern="1200" dirty="0" smtClean="0">
                          <a:solidFill>
                            <a:schemeClr val="tx1"/>
                          </a:solidFill>
                          <a:latin typeface="Arial" panose="020B0604020202020204" pitchFamily="34" charset="0"/>
                          <a:ea typeface="+mn-ea"/>
                          <a:cs typeface="+mn-cs"/>
                        </a:rPr>
                        <a:t>Country</a:t>
                      </a:r>
                      <a:r>
                        <a:rPr lang="en-US" sz="1600" dirty="0" smtClean="0">
                          <a:solidFill>
                            <a:schemeClr val="tx1"/>
                          </a:solidFill>
                        </a:rPr>
                        <a:t> </a:t>
                      </a:r>
                      <a:r>
                        <a:rPr lang="en-US" sz="1600" kern="1200" dirty="0" smtClean="0">
                          <a:solidFill>
                            <a:schemeClr val="tx1"/>
                          </a:solidFill>
                          <a:latin typeface="Arial" panose="020B0604020202020204" pitchFamily="34" charset="0"/>
                          <a:ea typeface="+mn-ea"/>
                          <a:cs typeface="+mn-cs"/>
                        </a:rPr>
                        <a:t>!=‘USA’; </a:t>
                      </a:r>
                      <a:endParaRPr lang="en-US" sz="1600" kern="1200" dirty="0">
                        <a:solidFill>
                          <a:schemeClr val="tx1"/>
                        </a:solidFill>
                        <a:latin typeface="Arial" panose="020B0604020202020204" pitchFamily="34" charset="0"/>
                        <a:ea typeface="+mn-ea"/>
                        <a:cs typeface="+mn-cs"/>
                      </a:endParaRPr>
                    </a:p>
                  </a:txBody>
                  <a:tcPr marL="28575" marR="28575" marT="28575" marB="28575">
                    <a:noFill/>
                  </a:tcPr>
                </a:tc>
                <a:extLst>
                  <a:ext uri="{0D108BD9-81ED-4DB2-BD59-A6C34878D82A}">
                    <a16:rowId xmlns:a16="http://schemas.microsoft.com/office/drawing/2014/main" val="10002"/>
                  </a:ext>
                </a:extLst>
              </a:tr>
              <a:tr h="457200">
                <a:tc>
                  <a:txBody>
                    <a:bodyPr/>
                    <a:lstStyle/>
                    <a:p>
                      <a:r>
                        <a:rPr lang="en-US" sz="1600" dirty="0" smtClean="0">
                          <a:solidFill>
                            <a:schemeClr val="tx1"/>
                          </a:solidFill>
                        </a:rPr>
                        <a:t>&gt;</a:t>
                      </a:r>
                      <a:endParaRPr lang="en-US" sz="1600" dirty="0">
                        <a:solidFill>
                          <a:schemeClr val="tx1"/>
                        </a:solidFill>
                        <a:latin typeface="+mn-lt"/>
                        <a:cs typeface="Arial" pitchFamily="34" charset="0"/>
                      </a:endParaRPr>
                    </a:p>
                  </a:txBody>
                  <a:tcPr>
                    <a:noFill/>
                  </a:tcPr>
                </a:tc>
                <a:tc>
                  <a:txBody>
                    <a:bodyPr/>
                    <a:lstStyle/>
                    <a:p>
                      <a:r>
                        <a:rPr lang="en-US" sz="1600" dirty="0" smtClean="0">
                          <a:solidFill>
                            <a:schemeClr val="tx1"/>
                          </a:solidFill>
                        </a:rPr>
                        <a:t>Greater than test</a:t>
                      </a:r>
                      <a:endParaRPr lang="en-US" sz="1600" dirty="0">
                        <a:solidFill>
                          <a:schemeClr val="tx1"/>
                        </a:solidFill>
                        <a:latin typeface="+mn-lt"/>
                        <a:cs typeface="Arial" pitchFamily="34" charset="0"/>
                      </a:endParaRPr>
                    </a:p>
                  </a:txBody>
                  <a:tcPr>
                    <a:noFill/>
                  </a:tcPr>
                </a:tc>
                <a:tc>
                  <a:txBody>
                    <a:bodyPr/>
                    <a:lstStyle/>
                    <a:p>
                      <a:pPr algn="l" rtl="0"/>
                      <a:r>
                        <a:rPr lang="en-US" sz="1600" kern="1200" dirty="0" smtClean="0">
                          <a:solidFill>
                            <a:schemeClr val="tx1"/>
                          </a:solidFill>
                          <a:latin typeface="Arial" panose="020B0604020202020204" pitchFamily="34" charset="0"/>
                          <a:ea typeface="+mn-ea"/>
                          <a:cs typeface="+mn-cs"/>
                        </a:rPr>
                        <a:t>WHERE</a:t>
                      </a:r>
                      <a:r>
                        <a:rPr lang="en-US" sz="1600" dirty="0" smtClean="0">
                          <a:solidFill>
                            <a:schemeClr val="tx1"/>
                          </a:solidFill>
                        </a:rPr>
                        <a:t> </a:t>
                      </a:r>
                      <a:r>
                        <a:rPr lang="en-US" sz="1600" kern="1200" dirty="0" err="1" smtClean="0">
                          <a:solidFill>
                            <a:schemeClr val="tx1"/>
                          </a:solidFill>
                          <a:latin typeface="Arial" panose="020B0604020202020204" pitchFamily="34" charset="0"/>
                          <a:ea typeface="+mn-ea"/>
                          <a:cs typeface="+mn-cs"/>
                        </a:rPr>
                        <a:t>creditLimit</a:t>
                      </a:r>
                      <a:r>
                        <a:rPr lang="en-US" sz="1600" dirty="0" smtClean="0">
                          <a:solidFill>
                            <a:schemeClr val="tx1"/>
                          </a:solidFill>
                        </a:rPr>
                        <a:t> </a:t>
                      </a:r>
                      <a:r>
                        <a:rPr lang="en-US" sz="1600" kern="1200" dirty="0" smtClean="0">
                          <a:solidFill>
                            <a:schemeClr val="tx1"/>
                          </a:solidFill>
                          <a:latin typeface="Arial" panose="020B0604020202020204" pitchFamily="34" charset="0"/>
                          <a:ea typeface="+mn-ea"/>
                          <a:cs typeface="+mn-cs"/>
                        </a:rPr>
                        <a:t>&gt;</a:t>
                      </a:r>
                      <a:r>
                        <a:rPr lang="en-US" sz="1600" dirty="0" smtClean="0">
                          <a:solidFill>
                            <a:schemeClr val="tx1"/>
                          </a:solidFill>
                        </a:rPr>
                        <a:t> </a:t>
                      </a:r>
                      <a:r>
                        <a:rPr lang="en-US" sz="1600" kern="1200" dirty="0" smtClean="0">
                          <a:solidFill>
                            <a:schemeClr val="tx1"/>
                          </a:solidFill>
                          <a:latin typeface="Arial" panose="020B0604020202020204" pitchFamily="34" charset="0"/>
                          <a:ea typeface="+mn-ea"/>
                          <a:cs typeface="+mn-cs"/>
                        </a:rPr>
                        <a:t>5000;</a:t>
                      </a:r>
                      <a:r>
                        <a:rPr lang="en-US" sz="1600" dirty="0" smtClean="0">
                          <a:solidFill>
                            <a:schemeClr val="tx1"/>
                          </a:solidFill>
                        </a:rPr>
                        <a:t> </a:t>
                      </a:r>
                      <a:endParaRPr lang="en-US" sz="1600" b="1" dirty="0">
                        <a:solidFill>
                          <a:schemeClr val="tx1"/>
                        </a:solidFill>
                        <a:latin typeface="+mn-lt"/>
                        <a:cs typeface="Arial" pitchFamily="34" charset="0"/>
                      </a:endParaRPr>
                    </a:p>
                  </a:txBody>
                  <a:tcPr>
                    <a:noFill/>
                  </a:tcPr>
                </a:tc>
                <a:extLst>
                  <a:ext uri="{0D108BD9-81ED-4DB2-BD59-A6C34878D82A}">
                    <a16:rowId xmlns:a16="http://schemas.microsoft.com/office/drawing/2014/main" val="10003"/>
                  </a:ext>
                </a:extLst>
              </a:tr>
              <a:tr h="457200">
                <a:tc>
                  <a:txBody>
                    <a:bodyPr/>
                    <a:lstStyle/>
                    <a:p>
                      <a:r>
                        <a:rPr lang="en-US" sz="1600" dirty="0" smtClean="0">
                          <a:solidFill>
                            <a:schemeClr val="tx1"/>
                          </a:solidFill>
                        </a:rPr>
                        <a:t>&lt;</a:t>
                      </a:r>
                      <a:endParaRPr lang="en-US" sz="1600" dirty="0">
                        <a:solidFill>
                          <a:schemeClr val="tx1"/>
                        </a:solidFill>
                        <a:latin typeface="+mn-lt"/>
                        <a:cs typeface="Arial" pitchFamily="34" charset="0"/>
                      </a:endParaRPr>
                    </a:p>
                  </a:txBody>
                  <a:tcPr>
                    <a:noFill/>
                  </a:tcPr>
                </a:tc>
                <a:tc>
                  <a:txBody>
                    <a:bodyPr/>
                    <a:lstStyle/>
                    <a:p>
                      <a:r>
                        <a:rPr lang="en-US" sz="1600" dirty="0" smtClean="0">
                          <a:solidFill>
                            <a:schemeClr val="tx1"/>
                          </a:solidFill>
                        </a:rPr>
                        <a:t>Less than test</a:t>
                      </a:r>
                      <a:endParaRPr lang="en-US" sz="1600" dirty="0">
                        <a:solidFill>
                          <a:schemeClr val="tx1"/>
                        </a:solidFill>
                        <a:latin typeface="+mn-lt"/>
                        <a:cs typeface="Arial" pitchFamily="34" charset="0"/>
                      </a:endParaRPr>
                    </a:p>
                  </a:txBody>
                  <a:tcPr>
                    <a:noFill/>
                  </a:tcPr>
                </a:tc>
                <a:tc>
                  <a:txBody>
                    <a:bodyPr/>
                    <a:lstStyle/>
                    <a:p>
                      <a:pPr algn="l" rtl="0"/>
                      <a:r>
                        <a:rPr lang="en-US" sz="1600" kern="1200" dirty="0" smtClean="0">
                          <a:solidFill>
                            <a:schemeClr val="tx1"/>
                          </a:solidFill>
                          <a:latin typeface="Arial" panose="020B0604020202020204" pitchFamily="34" charset="0"/>
                          <a:ea typeface="+mn-ea"/>
                          <a:cs typeface="+mn-cs"/>
                        </a:rPr>
                        <a:t>WHERE</a:t>
                      </a:r>
                      <a:r>
                        <a:rPr lang="en-US" sz="1600" dirty="0" smtClean="0">
                          <a:solidFill>
                            <a:schemeClr val="tx1"/>
                          </a:solidFill>
                        </a:rPr>
                        <a:t> </a:t>
                      </a:r>
                      <a:r>
                        <a:rPr lang="en-US" sz="1600" kern="1200" dirty="0" err="1" smtClean="0">
                          <a:solidFill>
                            <a:schemeClr val="tx1"/>
                          </a:solidFill>
                          <a:latin typeface="Arial" panose="020B0604020202020204" pitchFamily="34" charset="0"/>
                          <a:ea typeface="+mn-ea"/>
                          <a:cs typeface="+mn-cs"/>
                        </a:rPr>
                        <a:t>creditLimit</a:t>
                      </a:r>
                      <a:r>
                        <a:rPr lang="en-US" sz="1600" dirty="0" smtClean="0">
                          <a:solidFill>
                            <a:schemeClr val="tx1"/>
                          </a:solidFill>
                        </a:rPr>
                        <a:t> </a:t>
                      </a:r>
                      <a:r>
                        <a:rPr lang="en-US" sz="1600" kern="1200" dirty="0" smtClean="0">
                          <a:solidFill>
                            <a:schemeClr val="tx1"/>
                          </a:solidFill>
                          <a:latin typeface="Arial" panose="020B0604020202020204" pitchFamily="34" charset="0"/>
                          <a:ea typeface="+mn-ea"/>
                          <a:cs typeface="+mn-cs"/>
                        </a:rPr>
                        <a:t>&lt;</a:t>
                      </a:r>
                      <a:r>
                        <a:rPr lang="en-US" sz="1600" dirty="0" smtClean="0">
                          <a:solidFill>
                            <a:schemeClr val="tx1"/>
                          </a:solidFill>
                        </a:rPr>
                        <a:t> </a:t>
                      </a:r>
                      <a:r>
                        <a:rPr lang="en-US" sz="1600" kern="1200" dirty="0" smtClean="0">
                          <a:solidFill>
                            <a:schemeClr val="tx1"/>
                          </a:solidFill>
                          <a:latin typeface="Arial" panose="020B0604020202020204" pitchFamily="34" charset="0"/>
                          <a:ea typeface="+mn-ea"/>
                          <a:cs typeface="+mn-cs"/>
                        </a:rPr>
                        <a:t>10000;</a:t>
                      </a:r>
                      <a:r>
                        <a:rPr lang="en-US" sz="1600" dirty="0" smtClean="0">
                          <a:solidFill>
                            <a:schemeClr val="tx1"/>
                          </a:solidFill>
                        </a:rPr>
                        <a:t> </a:t>
                      </a:r>
                      <a:endParaRPr lang="en-US" sz="1600" b="1" dirty="0">
                        <a:solidFill>
                          <a:schemeClr val="tx1"/>
                        </a:solidFill>
                        <a:latin typeface="+mn-lt"/>
                        <a:cs typeface="Arial" pitchFamily="34" charset="0"/>
                      </a:endParaRPr>
                    </a:p>
                  </a:txBody>
                  <a:tcPr>
                    <a:noFill/>
                  </a:tcPr>
                </a:tc>
                <a:extLst>
                  <a:ext uri="{0D108BD9-81ED-4DB2-BD59-A6C34878D82A}">
                    <a16:rowId xmlns:a16="http://schemas.microsoft.com/office/drawing/2014/main" val="10004"/>
                  </a:ext>
                </a:extLst>
              </a:tr>
              <a:tr h="381000">
                <a:tc>
                  <a:txBody>
                    <a:bodyPr/>
                    <a:lstStyle/>
                    <a:p>
                      <a:pPr algn="l" rtl="0"/>
                      <a:r>
                        <a:rPr lang="en-US" sz="1600">
                          <a:solidFill>
                            <a:schemeClr val="tx1"/>
                          </a:solidFill>
                        </a:rPr>
                        <a:t>&gt;=   </a:t>
                      </a:r>
                      <a:endParaRPr lang="en-US" sz="1600">
                        <a:solidFill>
                          <a:schemeClr val="tx1"/>
                        </a:solidFill>
                        <a:latin typeface="+mn-lt"/>
                        <a:cs typeface="Arial" pitchFamily="34" charset="0"/>
                      </a:endParaRPr>
                    </a:p>
                  </a:txBody>
                  <a:tcPr marL="28575" marR="28575" marT="28575" marB="28575">
                    <a:noFill/>
                  </a:tcPr>
                </a:tc>
                <a:tc>
                  <a:txBody>
                    <a:bodyPr/>
                    <a:lstStyle/>
                    <a:p>
                      <a:pPr algn="l" rtl="0"/>
                      <a:r>
                        <a:rPr lang="en-US" sz="1600" dirty="0">
                          <a:solidFill>
                            <a:schemeClr val="tx1"/>
                          </a:solidFill>
                        </a:rPr>
                        <a:t>Greater than or equal to test. </a:t>
                      </a:r>
                      <a:endParaRPr lang="en-US" sz="1600" dirty="0">
                        <a:solidFill>
                          <a:schemeClr val="tx1"/>
                        </a:solidFill>
                        <a:latin typeface="+mn-lt"/>
                        <a:cs typeface="Arial" pitchFamily="34" charset="0"/>
                      </a:endParaRPr>
                    </a:p>
                  </a:txBody>
                  <a:tcPr marL="28575" marR="28575" marT="28575" marB="28575">
                    <a:noFill/>
                  </a:tcPr>
                </a:tc>
                <a:tc>
                  <a:txBody>
                    <a:bodyPr/>
                    <a:lstStyle/>
                    <a:p>
                      <a:pPr algn="l" rtl="0"/>
                      <a:r>
                        <a:rPr lang="en-US" sz="1600" kern="1200" dirty="0" smtClean="0">
                          <a:solidFill>
                            <a:schemeClr val="tx1"/>
                          </a:solidFill>
                          <a:latin typeface="Arial" panose="020B0604020202020204" pitchFamily="34" charset="0"/>
                          <a:ea typeface="+mn-ea"/>
                          <a:cs typeface="+mn-cs"/>
                        </a:rPr>
                        <a:t>WHERE</a:t>
                      </a:r>
                      <a:r>
                        <a:rPr lang="en-US" sz="1600" dirty="0" smtClean="0">
                          <a:solidFill>
                            <a:schemeClr val="tx1"/>
                          </a:solidFill>
                        </a:rPr>
                        <a:t> </a:t>
                      </a:r>
                      <a:r>
                        <a:rPr lang="en-US" sz="1600" kern="1200" dirty="0" smtClean="0">
                          <a:solidFill>
                            <a:schemeClr val="tx1"/>
                          </a:solidFill>
                          <a:latin typeface="Arial" panose="020B0604020202020204" pitchFamily="34" charset="0"/>
                          <a:ea typeface="+mn-ea"/>
                          <a:cs typeface="+mn-cs"/>
                        </a:rPr>
                        <a:t>CreditLimit</a:t>
                      </a:r>
                      <a:r>
                        <a:rPr lang="en-US" sz="1600" dirty="0" smtClean="0">
                          <a:solidFill>
                            <a:schemeClr val="tx1"/>
                          </a:solidFill>
                        </a:rPr>
                        <a:t> </a:t>
                      </a:r>
                      <a:r>
                        <a:rPr lang="en-US" sz="1600" kern="1200" dirty="0" smtClean="0">
                          <a:solidFill>
                            <a:schemeClr val="tx1"/>
                          </a:solidFill>
                          <a:latin typeface="Arial" panose="020B0604020202020204" pitchFamily="34" charset="0"/>
                          <a:ea typeface="+mn-ea"/>
                          <a:cs typeface="+mn-cs"/>
                        </a:rPr>
                        <a:t>&gt;=</a:t>
                      </a:r>
                      <a:r>
                        <a:rPr lang="en-US" sz="1600" dirty="0" smtClean="0">
                          <a:solidFill>
                            <a:schemeClr val="tx1"/>
                          </a:solidFill>
                        </a:rPr>
                        <a:t> </a:t>
                      </a:r>
                      <a:r>
                        <a:rPr lang="en-US" sz="1600" kern="1200" dirty="0" smtClean="0">
                          <a:solidFill>
                            <a:schemeClr val="tx1"/>
                          </a:solidFill>
                          <a:latin typeface="Arial" panose="020B0604020202020204" pitchFamily="34" charset="0"/>
                          <a:ea typeface="+mn-ea"/>
                          <a:cs typeface="+mn-cs"/>
                        </a:rPr>
                        <a:t>5000; </a:t>
                      </a:r>
                      <a:endParaRPr lang="en-US" sz="1600" kern="1200" dirty="0">
                        <a:solidFill>
                          <a:schemeClr val="tx1"/>
                        </a:solidFill>
                        <a:latin typeface="Arial" panose="020B0604020202020204" pitchFamily="34" charset="0"/>
                        <a:ea typeface="+mn-ea"/>
                        <a:cs typeface="+mn-cs"/>
                      </a:endParaRPr>
                    </a:p>
                  </a:txBody>
                  <a:tcPr marL="28575" marR="28575" marT="28575" marB="28575">
                    <a:noFill/>
                  </a:tcPr>
                </a:tc>
                <a:extLst>
                  <a:ext uri="{0D108BD9-81ED-4DB2-BD59-A6C34878D82A}">
                    <a16:rowId xmlns:a16="http://schemas.microsoft.com/office/drawing/2014/main" val="10005"/>
                  </a:ext>
                </a:extLst>
              </a:tr>
              <a:tr h="381001">
                <a:tc>
                  <a:txBody>
                    <a:bodyPr/>
                    <a:lstStyle/>
                    <a:p>
                      <a:pPr algn="l" rtl="0"/>
                      <a:r>
                        <a:rPr lang="en-US" sz="1600" dirty="0">
                          <a:solidFill>
                            <a:schemeClr val="tx1"/>
                          </a:solidFill>
                        </a:rPr>
                        <a:t>&lt;=   </a:t>
                      </a:r>
                      <a:endParaRPr lang="en-US" sz="1600" dirty="0">
                        <a:solidFill>
                          <a:schemeClr val="tx1"/>
                        </a:solidFill>
                        <a:latin typeface="+mn-lt"/>
                        <a:cs typeface="Arial" pitchFamily="34" charset="0"/>
                      </a:endParaRPr>
                    </a:p>
                  </a:txBody>
                  <a:tcPr marL="28575" marR="28575" marT="28575" marB="28575">
                    <a:noFill/>
                  </a:tcPr>
                </a:tc>
                <a:tc>
                  <a:txBody>
                    <a:bodyPr/>
                    <a:lstStyle/>
                    <a:p>
                      <a:pPr algn="l" rtl="0"/>
                      <a:r>
                        <a:rPr lang="en-US" sz="1600" dirty="0">
                          <a:solidFill>
                            <a:schemeClr val="tx1"/>
                          </a:solidFill>
                        </a:rPr>
                        <a:t>Less than or equal to test. </a:t>
                      </a:r>
                      <a:endParaRPr lang="en-US" sz="1600" dirty="0">
                        <a:solidFill>
                          <a:schemeClr val="tx1"/>
                        </a:solidFill>
                        <a:latin typeface="+mn-lt"/>
                        <a:cs typeface="Arial" pitchFamily="34" charset="0"/>
                      </a:endParaRPr>
                    </a:p>
                  </a:txBody>
                  <a:tcPr marL="28575" marR="28575" marT="28575" marB="28575">
                    <a:noFill/>
                  </a:tcPr>
                </a:tc>
                <a:tc>
                  <a:txBody>
                    <a:bodyPr/>
                    <a:lstStyle/>
                    <a:p>
                      <a:pPr algn="l" rtl="0"/>
                      <a:r>
                        <a:rPr lang="en-US" sz="1600" kern="1200" dirty="0" smtClean="0">
                          <a:solidFill>
                            <a:schemeClr val="tx1"/>
                          </a:solidFill>
                          <a:latin typeface="Arial" panose="020B0604020202020204" pitchFamily="34" charset="0"/>
                          <a:ea typeface="+mn-ea"/>
                          <a:cs typeface="+mn-cs"/>
                        </a:rPr>
                        <a:t>WHERE</a:t>
                      </a:r>
                      <a:r>
                        <a:rPr lang="en-US" sz="1600" dirty="0" smtClean="0">
                          <a:solidFill>
                            <a:schemeClr val="tx1"/>
                          </a:solidFill>
                        </a:rPr>
                        <a:t> </a:t>
                      </a:r>
                      <a:r>
                        <a:rPr lang="en-US" sz="1600" kern="1200" dirty="0" smtClean="0">
                          <a:solidFill>
                            <a:schemeClr val="tx1"/>
                          </a:solidFill>
                          <a:latin typeface="Arial" panose="020B0604020202020204" pitchFamily="34" charset="0"/>
                          <a:ea typeface="+mn-ea"/>
                          <a:cs typeface="+mn-cs"/>
                        </a:rPr>
                        <a:t>CreditLimit</a:t>
                      </a:r>
                      <a:r>
                        <a:rPr lang="en-US" sz="1600" dirty="0" smtClean="0">
                          <a:solidFill>
                            <a:schemeClr val="tx1"/>
                          </a:solidFill>
                        </a:rPr>
                        <a:t> </a:t>
                      </a:r>
                      <a:r>
                        <a:rPr lang="en-US" sz="1600" kern="1200" dirty="0" smtClean="0">
                          <a:solidFill>
                            <a:schemeClr val="tx1"/>
                          </a:solidFill>
                          <a:latin typeface="Arial" panose="020B0604020202020204" pitchFamily="34" charset="0"/>
                          <a:ea typeface="+mn-ea"/>
                          <a:cs typeface="+mn-cs"/>
                        </a:rPr>
                        <a:t>&lt;=</a:t>
                      </a:r>
                      <a:r>
                        <a:rPr lang="en-US" sz="1600" dirty="0" smtClean="0">
                          <a:solidFill>
                            <a:schemeClr val="tx1"/>
                          </a:solidFill>
                        </a:rPr>
                        <a:t> </a:t>
                      </a:r>
                      <a:r>
                        <a:rPr lang="en-US" sz="1600" kern="1200" dirty="0" smtClean="0">
                          <a:solidFill>
                            <a:schemeClr val="tx1"/>
                          </a:solidFill>
                          <a:latin typeface="Arial" panose="020B0604020202020204" pitchFamily="34" charset="0"/>
                          <a:ea typeface="+mn-ea"/>
                          <a:cs typeface="+mn-cs"/>
                        </a:rPr>
                        <a:t>10000</a:t>
                      </a:r>
                      <a:r>
                        <a:rPr lang="en-US" sz="1600" kern="1200" dirty="0">
                          <a:solidFill>
                            <a:schemeClr val="tx1"/>
                          </a:solidFill>
                          <a:latin typeface="Arial" panose="020B0604020202020204" pitchFamily="34" charset="0"/>
                          <a:ea typeface="+mn-ea"/>
                          <a:cs typeface="+mn-cs"/>
                        </a:rPr>
                        <a:t>;</a:t>
                      </a:r>
                      <a:r>
                        <a:rPr lang="en-US" sz="1600" dirty="0">
                          <a:solidFill>
                            <a:schemeClr val="tx1"/>
                          </a:solidFill>
                        </a:rPr>
                        <a:t> </a:t>
                      </a:r>
                      <a:endParaRPr lang="en-US" sz="1600" b="1" dirty="0">
                        <a:solidFill>
                          <a:schemeClr val="tx1"/>
                        </a:solidFill>
                        <a:latin typeface="+mn-lt"/>
                        <a:cs typeface="Arial" pitchFamily="34" charset="0"/>
                      </a:endParaRPr>
                    </a:p>
                  </a:txBody>
                  <a:tcPr marL="28575" marR="28575" marT="28575" marB="28575">
                    <a:noFill/>
                  </a:tcP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normAutofit/>
          </a:bodyPr>
          <a:lstStyle/>
          <a:p>
            <a:r>
              <a:rPr lang="en-US" sz="2800" b="0" dirty="0">
                <a:solidFill>
                  <a:schemeClr val="tx1"/>
                </a:solidFill>
                <a:latin typeface="+mn-lt"/>
              </a:rPr>
              <a:t>Comparison</a:t>
            </a:r>
            <a:r>
              <a:rPr lang="en-US" sz="2800" dirty="0">
                <a:solidFill>
                  <a:schemeClr val="tx1"/>
                </a:solidFill>
                <a:latin typeface="+mn-lt"/>
              </a:rPr>
              <a:t> </a:t>
            </a:r>
            <a:r>
              <a:rPr lang="en-US" sz="2800" b="0" dirty="0">
                <a:solidFill>
                  <a:schemeClr val="tx1"/>
                </a:solidFill>
                <a:latin typeface="+mn-lt"/>
              </a:rPr>
              <a:t>Operators</a:t>
            </a:r>
            <a:r>
              <a:rPr lang="en-US" sz="2800" dirty="0">
                <a:solidFill>
                  <a:schemeClr val="tx1"/>
                </a:solidFill>
                <a:latin typeface="+mn-lt"/>
              </a:rPr>
              <a:t> </a:t>
            </a:r>
          </a:p>
        </p:txBody>
      </p:sp>
      <p:sp>
        <p:nvSpPr>
          <p:cNvPr id="7" name="Slide Number Placeholder 6"/>
          <p:cNvSpPr>
            <a:spLocks noGrp="1"/>
          </p:cNvSpPr>
          <p:nvPr>
            <p:ph type="sldNum" sz="quarter" idx="4294967295"/>
          </p:nvPr>
        </p:nvSpPr>
        <p:spPr/>
        <p:txBody>
          <a:bodyPr/>
          <a:lstStyle/>
          <a:p>
            <a:endParaRPr lang="en-US" dirty="0"/>
          </a:p>
        </p:txBody>
      </p:sp>
      <p:sp>
        <p:nvSpPr>
          <p:cNvPr id="9" name="Rectangle 8"/>
          <p:cNvSpPr/>
          <p:nvPr/>
        </p:nvSpPr>
        <p:spPr>
          <a:xfrm>
            <a:off x="10298202" y="6393934"/>
            <a:ext cx="457176" cy="369332"/>
          </a:xfrm>
          <a:prstGeom prst="rect">
            <a:avLst/>
          </a:prstGeom>
        </p:spPr>
        <p:txBody>
          <a:bodyPr wrap="none">
            <a:spAutoFit/>
          </a:bodyPr>
          <a:lstStyle/>
          <a:p>
            <a:fld id="{47ED8886-DB3B-44F4-9A80-E6A224679F20}" type="slidenum">
              <a:rPr lang="en-US">
                <a:solidFill>
                  <a:schemeClr val="bg2"/>
                </a:solidFill>
              </a:rPr>
              <a:pPr/>
              <a:t>12</a:t>
            </a:fld>
            <a:endParaRPr lang="en-US" dirty="0">
              <a:solidFill>
                <a:schemeClr val="bg2"/>
              </a:solidFill>
            </a:endParaRPr>
          </a:p>
        </p:txBody>
      </p:sp>
      <p:sp>
        <p:nvSpPr>
          <p:cNvPr id="3" name="TextBox 2"/>
          <p:cNvSpPr txBox="1"/>
          <p:nvPr/>
        </p:nvSpPr>
        <p:spPr>
          <a:xfrm>
            <a:off x="1917392" y="937521"/>
            <a:ext cx="8141008" cy="1908215"/>
          </a:xfrm>
          <a:prstGeom prst="rect">
            <a:avLst/>
          </a:prstGeom>
          <a:noFill/>
        </p:spPr>
        <p:txBody>
          <a:bodyPr wrap="square" rtlCol="0">
            <a:spAutoFit/>
          </a:bodyPr>
          <a:lstStyle/>
          <a:p>
            <a:pPr indent="-365760">
              <a:lnSpc>
                <a:spcPct val="120000"/>
              </a:lnSpc>
            </a:pPr>
            <a:r>
              <a:rPr lang="en-IN" sz="2000" dirty="0"/>
              <a:t>Comparison operators are used in </a:t>
            </a:r>
            <a:r>
              <a:rPr lang="en-IN" sz="2000" b="1" dirty="0"/>
              <a:t>Where</a:t>
            </a:r>
            <a:r>
              <a:rPr lang="en-IN" sz="2000" dirty="0"/>
              <a:t> clause like</a:t>
            </a:r>
          </a:p>
          <a:p>
            <a:r>
              <a:rPr lang="en-US" sz="2000" dirty="0"/>
              <a:t>	</a:t>
            </a:r>
            <a:r>
              <a:rPr lang="en-US" sz="2200" dirty="0">
                <a:latin typeface="Arial" panose="020B0604020202020204" pitchFamily="34" charset="0"/>
              </a:rPr>
              <a:t>SELECT</a:t>
            </a:r>
            <a:r>
              <a:rPr lang="en-US" sz="2000" dirty="0"/>
              <a:t> </a:t>
            </a:r>
            <a:r>
              <a:rPr lang="en-US" sz="2200" dirty="0" err="1">
                <a:latin typeface="Arial" panose="020B0604020202020204" pitchFamily="34" charset="0"/>
              </a:rPr>
              <a:t>CustomerName</a:t>
            </a:r>
            <a:r>
              <a:rPr lang="en-US" sz="2000" dirty="0"/>
              <a:t> </a:t>
            </a:r>
            <a:r>
              <a:rPr lang="en-US" sz="2200" dirty="0">
                <a:latin typeface="Arial" panose="020B0604020202020204" pitchFamily="34" charset="0"/>
              </a:rPr>
              <a:t>FROM</a:t>
            </a:r>
            <a:r>
              <a:rPr lang="en-US" sz="2000" dirty="0"/>
              <a:t> </a:t>
            </a:r>
            <a:r>
              <a:rPr lang="en-US" sz="2200" dirty="0">
                <a:latin typeface="Arial" panose="020B0604020202020204" pitchFamily="34" charset="0"/>
              </a:rPr>
              <a:t>Customers</a:t>
            </a:r>
            <a:r>
              <a:rPr lang="en-US" sz="2000" dirty="0"/>
              <a:t> </a:t>
            </a:r>
          </a:p>
          <a:p>
            <a:pPr indent="-365760">
              <a:lnSpc>
                <a:spcPct val="120000"/>
              </a:lnSpc>
            </a:pPr>
            <a:endParaRPr lang="en-IN" sz="2000" dirty="0"/>
          </a:p>
          <a:p>
            <a:pPr indent="-365760">
              <a:lnSpc>
                <a:spcPct val="120000"/>
              </a:lnSpc>
            </a:pPr>
            <a:r>
              <a:rPr lang="en-IN" sz="2000" dirty="0"/>
              <a:t>Types </a:t>
            </a:r>
            <a:r>
              <a:rPr lang="en-IN" sz="2000" dirty="0"/>
              <a:t>of comparison operators</a:t>
            </a:r>
            <a:r>
              <a:rPr lang="en-IN" sz="2000" dirty="0"/>
              <a:t>:</a:t>
            </a:r>
          </a:p>
          <a:p>
            <a:pPr indent="-365760">
              <a:lnSpc>
                <a:spcPct val="120000"/>
              </a:lnSpc>
            </a:pPr>
            <a:endParaRPr lang="en-IN" sz="2000" dirty="0"/>
          </a:p>
        </p:txBody>
      </p:sp>
    </p:spTree>
    <p:extLst>
      <p:ext uri="{BB962C8B-B14F-4D97-AF65-F5344CB8AC3E}">
        <p14:creationId xmlns:p14="http://schemas.microsoft.com/office/powerpoint/2010/main" val="227425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71755523"/>
              </p:ext>
            </p:extLst>
          </p:nvPr>
        </p:nvGraphicFramePr>
        <p:xfrm>
          <a:off x="1953032" y="3151505"/>
          <a:ext cx="8275320" cy="2644140"/>
        </p:xfrm>
        <a:graphic>
          <a:graphicData uri="http://schemas.openxmlformats.org/drawingml/2006/table">
            <a:tbl>
              <a:tblPr firstRow="1" bandRow="1">
                <a:tableStyleId>{21E4AEA4-8DFA-4A89-87EB-49C32662AFE0}</a:tableStyleId>
              </a:tblPr>
              <a:tblGrid>
                <a:gridCol w="1168585">
                  <a:extLst>
                    <a:ext uri="{9D8B030D-6E8A-4147-A177-3AD203B41FA5}">
                      <a16:colId xmlns:a16="http://schemas.microsoft.com/office/drawing/2014/main" val="20000"/>
                    </a:ext>
                  </a:extLst>
                </a:gridCol>
                <a:gridCol w="3369142">
                  <a:extLst>
                    <a:ext uri="{9D8B030D-6E8A-4147-A177-3AD203B41FA5}">
                      <a16:colId xmlns:a16="http://schemas.microsoft.com/office/drawing/2014/main" val="20001"/>
                    </a:ext>
                  </a:extLst>
                </a:gridCol>
                <a:gridCol w="3737593">
                  <a:extLst>
                    <a:ext uri="{9D8B030D-6E8A-4147-A177-3AD203B41FA5}">
                      <a16:colId xmlns:a16="http://schemas.microsoft.com/office/drawing/2014/main" val="20002"/>
                    </a:ext>
                  </a:extLst>
                </a:gridCol>
              </a:tblGrid>
              <a:tr h="272021">
                <a:tc>
                  <a:txBody>
                    <a:bodyPr/>
                    <a:lstStyle/>
                    <a:p>
                      <a:r>
                        <a:rPr lang="en-US" sz="1600" dirty="0" smtClean="0">
                          <a:solidFill>
                            <a:schemeClr val="tx1"/>
                          </a:solidFill>
                        </a:rPr>
                        <a:t>Operator</a:t>
                      </a:r>
                      <a:endParaRPr lang="en-US" sz="1600" dirty="0">
                        <a:solidFill>
                          <a:schemeClr val="tx1"/>
                        </a:solidFill>
                        <a:latin typeface="+mn-lt"/>
                        <a:cs typeface="Arial" pitchFamily="34" charset="0"/>
                      </a:endParaRPr>
                    </a:p>
                  </a:txBody>
                  <a:tcPr>
                    <a:solidFill>
                      <a:schemeClr val="accent4"/>
                    </a:solidFill>
                  </a:tcPr>
                </a:tc>
                <a:tc>
                  <a:txBody>
                    <a:bodyPr/>
                    <a:lstStyle/>
                    <a:p>
                      <a:r>
                        <a:rPr lang="en-US" sz="1600" dirty="0" smtClean="0">
                          <a:solidFill>
                            <a:schemeClr val="tx1"/>
                          </a:solidFill>
                        </a:rPr>
                        <a:t>Description</a:t>
                      </a:r>
                      <a:endParaRPr lang="en-US" sz="1600" dirty="0">
                        <a:solidFill>
                          <a:schemeClr val="tx1"/>
                        </a:solidFill>
                        <a:latin typeface="+mn-lt"/>
                        <a:cs typeface="Arial" pitchFamily="34" charset="0"/>
                      </a:endParaRPr>
                    </a:p>
                  </a:txBody>
                  <a:tcPr>
                    <a:solidFill>
                      <a:schemeClr val="accent4"/>
                    </a:solidFill>
                  </a:tcPr>
                </a:tc>
                <a:tc>
                  <a:txBody>
                    <a:bodyPr/>
                    <a:lstStyle/>
                    <a:p>
                      <a:r>
                        <a:rPr lang="en-US" sz="1600" dirty="0" smtClean="0">
                          <a:solidFill>
                            <a:schemeClr val="tx1"/>
                          </a:solidFill>
                        </a:rPr>
                        <a:t>Example</a:t>
                      </a:r>
                      <a:endParaRPr lang="en-US" sz="1600" dirty="0">
                        <a:solidFill>
                          <a:schemeClr val="tx1"/>
                        </a:solidFill>
                        <a:latin typeface="+mn-lt"/>
                        <a:cs typeface="Arial" pitchFamily="34" charset="0"/>
                      </a:endParaRPr>
                    </a:p>
                  </a:txBody>
                  <a:tcPr>
                    <a:solidFill>
                      <a:schemeClr val="accent4"/>
                    </a:solidFill>
                  </a:tcPr>
                </a:tc>
                <a:extLst>
                  <a:ext uri="{0D108BD9-81ED-4DB2-BD59-A6C34878D82A}">
                    <a16:rowId xmlns:a16="http://schemas.microsoft.com/office/drawing/2014/main" val="10000"/>
                  </a:ext>
                </a:extLst>
              </a:tr>
              <a:tr h="639867">
                <a:tc>
                  <a:txBody>
                    <a:bodyPr/>
                    <a:lstStyle/>
                    <a:p>
                      <a:r>
                        <a:rPr lang="en-US" sz="1800" dirty="0" smtClean="0">
                          <a:solidFill>
                            <a:schemeClr val="tx1"/>
                          </a:solidFill>
                        </a:rPr>
                        <a:t>IN</a:t>
                      </a:r>
                      <a:endParaRPr lang="en-US" sz="1800" dirty="0">
                        <a:solidFill>
                          <a:schemeClr val="tx1"/>
                        </a:solidFill>
                        <a:latin typeface="+mn-lt"/>
                        <a:cs typeface="Arial" pitchFamily="34" charset="0"/>
                      </a:endParaRPr>
                    </a:p>
                  </a:txBody>
                  <a:tcPr>
                    <a:noFill/>
                  </a:tcPr>
                </a:tc>
                <a:tc>
                  <a:txBody>
                    <a:bodyPr/>
                    <a:lstStyle/>
                    <a:p>
                      <a:pPr algn="l" rtl="0"/>
                      <a:r>
                        <a:rPr lang="en-US" sz="1800" dirty="0" smtClean="0">
                          <a:solidFill>
                            <a:schemeClr val="tx1"/>
                          </a:solidFill>
                        </a:rPr>
                        <a:t>Equivalent to comparing the operand value with a</a:t>
                      </a:r>
                      <a:r>
                        <a:rPr lang="en-US" sz="1800" baseline="0" dirty="0" smtClean="0">
                          <a:solidFill>
                            <a:schemeClr val="tx1"/>
                          </a:solidFill>
                        </a:rPr>
                        <a:t> list of values and if any match happens it returns true.</a:t>
                      </a:r>
                      <a:endParaRPr lang="en-US" sz="1800" dirty="0">
                        <a:solidFill>
                          <a:schemeClr val="tx1"/>
                        </a:solidFill>
                        <a:latin typeface="+mn-lt"/>
                        <a:cs typeface="Arial" pitchFamily="34" charset="0"/>
                      </a:endParaRPr>
                    </a:p>
                  </a:txBody>
                  <a:tcPr marL="28575" marR="28575" marT="28575" marB="28575">
                    <a:noFill/>
                  </a:tcPr>
                </a:tc>
                <a:tc>
                  <a:txBody>
                    <a:bodyPr/>
                    <a:lstStyle/>
                    <a:p>
                      <a:pPr algn="l" rtl="0"/>
                      <a:r>
                        <a:rPr lang="en-US" sz="1800" kern="1200" dirty="0" smtClean="0">
                          <a:solidFill>
                            <a:schemeClr val="tx1"/>
                          </a:solidFill>
                          <a:latin typeface="Arial" panose="020B0604020202020204" pitchFamily="34" charset="0"/>
                          <a:ea typeface="+mn-ea"/>
                          <a:cs typeface="+mn-cs"/>
                        </a:rPr>
                        <a:t>WHERE</a:t>
                      </a:r>
                      <a:r>
                        <a:rPr lang="en-US" sz="1600" dirty="0" smtClean="0">
                          <a:solidFill>
                            <a:schemeClr val="tx1"/>
                          </a:solidFill>
                        </a:rPr>
                        <a:t> </a:t>
                      </a:r>
                      <a:r>
                        <a:rPr lang="en-US" sz="1800" kern="1200" dirty="0" smtClean="0">
                          <a:solidFill>
                            <a:schemeClr val="tx1"/>
                          </a:solidFill>
                          <a:latin typeface="Arial" panose="020B0604020202020204" pitchFamily="34" charset="0"/>
                          <a:ea typeface="+mn-ea"/>
                          <a:cs typeface="+mn-cs"/>
                        </a:rPr>
                        <a:t>Country</a:t>
                      </a:r>
                      <a:r>
                        <a:rPr lang="en-US" sz="1600" dirty="0" smtClean="0">
                          <a:solidFill>
                            <a:schemeClr val="tx1"/>
                          </a:solidFill>
                        </a:rPr>
                        <a:t> </a:t>
                      </a:r>
                      <a:r>
                        <a:rPr lang="en-US" sz="1800" kern="1200" dirty="0" smtClean="0">
                          <a:solidFill>
                            <a:schemeClr val="tx1"/>
                          </a:solidFill>
                          <a:latin typeface="Arial" panose="020B0604020202020204" pitchFamily="34" charset="0"/>
                          <a:ea typeface="+mn-ea"/>
                          <a:cs typeface="+mn-cs"/>
                        </a:rPr>
                        <a:t>IN</a:t>
                      </a:r>
                      <a:r>
                        <a:rPr lang="en-US" sz="1600" dirty="0" smtClean="0">
                          <a:solidFill>
                            <a:schemeClr val="tx1"/>
                          </a:solidFill>
                        </a:rPr>
                        <a:t> </a:t>
                      </a:r>
                      <a:r>
                        <a:rPr lang="en-US" sz="1800" kern="1200" dirty="0" smtClean="0">
                          <a:solidFill>
                            <a:schemeClr val="tx1"/>
                          </a:solidFill>
                          <a:latin typeface="Arial" panose="020B0604020202020204" pitchFamily="34" charset="0"/>
                          <a:ea typeface="+mn-ea"/>
                          <a:cs typeface="+mn-cs"/>
                        </a:rPr>
                        <a:t>(‘USA', ‘Norway'); </a:t>
                      </a:r>
                    </a:p>
                  </a:txBody>
                  <a:tcPr marL="28575" marR="28575" marT="28575" marB="28575">
                    <a:noFill/>
                  </a:tcPr>
                </a:tc>
                <a:extLst>
                  <a:ext uri="{0D108BD9-81ED-4DB2-BD59-A6C34878D82A}">
                    <a16:rowId xmlns:a16="http://schemas.microsoft.com/office/drawing/2014/main" val="10001"/>
                  </a:ext>
                </a:extLst>
              </a:tr>
              <a:tr h="840711">
                <a:tc>
                  <a:txBody>
                    <a:bodyPr/>
                    <a:lstStyle/>
                    <a:p>
                      <a:r>
                        <a:rPr lang="en-US" sz="1800" dirty="0" smtClean="0">
                          <a:solidFill>
                            <a:schemeClr val="tx1"/>
                          </a:solidFill>
                        </a:rPr>
                        <a:t>NOT IN</a:t>
                      </a:r>
                      <a:endParaRPr lang="en-US" sz="1800" dirty="0">
                        <a:solidFill>
                          <a:schemeClr val="tx1"/>
                        </a:solidFill>
                        <a:latin typeface="+mn-lt"/>
                        <a:cs typeface="Arial" pitchFamily="34" charset="0"/>
                      </a:endParaRPr>
                    </a:p>
                  </a:txBody>
                  <a:tcPr>
                    <a:noFill/>
                  </a:tcPr>
                </a:tc>
                <a:tc>
                  <a:txBody>
                    <a:bodyPr/>
                    <a:lstStyle/>
                    <a:p>
                      <a:pPr algn="l" rtl="0"/>
                      <a:r>
                        <a:rPr lang="en-US" sz="1800" dirty="0" smtClean="0">
                          <a:solidFill>
                            <a:schemeClr val="tx1"/>
                          </a:solidFill>
                        </a:rPr>
                        <a:t>Equivalent to comparing the operand value with a</a:t>
                      </a:r>
                      <a:r>
                        <a:rPr lang="en-US" sz="1800" baseline="0" dirty="0" smtClean="0">
                          <a:solidFill>
                            <a:schemeClr val="tx1"/>
                          </a:solidFill>
                        </a:rPr>
                        <a:t> list of values and if any match happens it returns true.</a:t>
                      </a:r>
                      <a:endParaRPr lang="en-US" sz="1800" dirty="0">
                        <a:solidFill>
                          <a:schemeClr val="tx1"/>
                        </a:solidFill>
                        <a:latin typeface="+mn-lt"/>
                        <a:cs typeface="Arial" pitchFamily="34" charset="0"/>
                      </a:endParaRPr>
                    </a:p>
                  </a:txBody>
                  <a:tcPr marL="28575" marR="28575" marT="28575" marB="28575">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Arial" panose="020B0604020202020204" pitchFamily="34" charset="0"/>
                          <a:ea typeface="+mn-ea"/>
                          <a:cs typeface="+mn-cs"/>
                        </a:rPr>
                        <a:t>WHERE</a:t>
                      </a:r>
                      <a:r>
                        <a:rPr lang="en-US" sz="1600" dirty="0" smtClean="0">
                          <a:solidFill>
                            <a:schemeClr val="tx1"/>
                          </a:solidFill>
                        </a:rPr>
                        <a:t> </a:t>
                      </a:r>
                      <a:r>
                        <a:rPr lang="en-US" sz="1800" kern="1200" dirty="0" smtClean="0">
                          <a:solidFill>
                            <a:schemeClr val="tx1"/>
                          </a:solidFill>
                          <a:latin typeface="Arial" panose="020B0604020202020204" pitchFamily="34" charset="0"/>
                          <a:ea typeface="+mn-ea"/>
                          <a:cs typeface="+mn-cs"/>
                        </a:rPr>
                        <a:t>Country</a:t>
                      </a:r>
                      <a:r>
                        <a:rPr lang="en-US" sz="1600"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Arial" panose="020B0604020202020204" pitchFamily="34" charset="0"/>
                          <a:ea typeface="+mn-ea"/>
                          <a:cs typeface="+mn-cs"/>
                        </a:rPr>
                        <a:t>NOT IN (‘USA', ‘Norway'); </a:t>
                      </a:r>
                    </a:p>
                  </a:txBody>
                  <a:tcPr marL="28575" marR="28575" marT="28575" marB="28575">
                    <a:noFill/>
                  </a:tcPr>
                </a:tc>
                <a:extLst>
                  <a:ext uri="{0D108BD9-81ED-4DB2-BD59-A6C34878D82A}">
                    <a16:rowId xmlns:a16="http://schemas.microsoft.com/office/drawing/2014/main" val="10002"/>
                  </a:ext>
                </a:extLst>
              </a:tr>
            </a:tbl>
          </a:graphicData>
        </a:graphic>
      </p:graphicFrame>
      <p:sp>
        <p:nvSpPr>
          <p:cNvPr id="3" name="Content Placeholder 2"/>
          <p:cNvSpPr>
            <a:spLocks noGrp="1"/>
          </p:cNvSpPr>
          <p:nvPr>
            <p:ph idx="1"/>
          </p:nvPr>
        </p:nvSpPr>
        <p:spPr>
          <a:xfrm>
            <a:off x="1848713" y="1305604"/>
            <a:ext cx="8229600" cy="1634331"/>
          </a:xfrm>
        </p:spPr>
        <p:txBody>
          <a:bodyPr>
            <a:normAutofit fontScale="92500" lnSpcReduction="20000"/>
          </a:bodyPr>
          <a:lstStyle/>
          <a:p>
            <a:r>
              <a:rPr lang="en-US" dirty="0"/>
              <a:t>The comparison operators displayed below are used in conditions that compare a particular value to each value in a list. </a:t>
            </a:r>
            <a:endParaRPr lang="en-US" dirty="0" smtClean="0"/>
          </a:p>
          <a:p>
            <a:pPr marL="0" indent="0">
              <a:buNone/>
            </a:pPr>
            <a:r>
              <a:rPr lang="en-US" dirty="0" smtClean="0">
                <a:latin typeface="Arial" panose="020B0604020202020204" pitchFamily="34" charset="0"/>
              </a:rPr>
              <a:t>		</a:t>
            </a:r>
            <a:r>
              <a:rPr lang="en-US" dirty="0" smtClean="0">
                <a:solidFill>
                  <a:schemeClr val="accent4">
                    <a:lumMod val="60000"/>
                    <a:lumOff val="40000"/>
                  </a:schemeClr>
                </a:solidFill>
                <a:latin typeface="Arial" panose="020B0604020202020204" pitchFamily="34" charset="0"/>
              </a:rPr>
              <a:t>SELECT</a:t>
            </a:r>
            <a:r>
              <a:rPr lang="en-US" sz="2000" dirty="0">
                <a:solidFill>
                  <a:schemeClr val="bg1"/>
                </a:solidFill>
              </a:rPr>
              <a:t> </a:t>
            </a:r>
            <a:r>
              <a:rPr lang="en-US" dirty="0" err="1">
                <a:solidFill>
                  <a:srgbClr val="D8750D"/>
                </a:solidFill>
                <a:latin typeface="Arial" panose="020B0604020202020204" pitchFamily="34" charset="0"/>
              </a:rPr>
              <a:t>CustomerName</a:t>
            </a:r>
            <a:r>
              <a:rPr lang="en-US" sz="2000" dirty="0">
                <a:solidFill>
                  <a:schemeClr val="bg1"/>
                </a:solidFill>
              </a:rPr>
              <a:t> </a:t>
            </a:r>
            <a:r>
              <a:rPr lang="en-US" dirty="0">
                <a:solidFill>
                  <a:schemeClr val="accent4">
                    <a:lumMod val="60000"/>
                    <a:lumOff val="40000"/>
                  </a:schemeClr>
                </a:solidFill>
                <a:latin typeface="Arial" panose="020B0604020202020204" pitchFamily="34" charset="0"/>
              </a:rPr>
              <a:t>FROM</a:t>
            </a:r>
            <a:r>
              <a:rPr lang="en-US" sz="2000" dirty="0">
                <a:solidFill>
                  <a:schemeClr val="bg1"/>
                </a:solidFill>
              </a:rPr>
              <a:t> </a:t>
            </a:r>
            <a:r>
              <a:rPr lang="en-US" dirty="0">
                <a:solidFill>
                  <a:srgbClr val="D8750D"/>
                </a:solidFill>
                <a:latin typeface="Arial" panose="020B0604020202020204" pitchFamily="34" charset="0"/>
              </a:rPr>
              <a:t>Customers</a:t>
            </a:r>
            <a:endParaRPr lang="en-US" dirty="0"/>
          </a:p>
          <a:p>
            <a:endParaRPr lang="en-US" dirty="0">
              <a:solidFill>
                <a:schemeClr val="accent4">
                  <a:lumMod val="60000"/>
                  <a:lumOff val="40000"/>
                </a:schemeClr>
              </a:solidFill>
              <a:latin typeface="Arial" panose="020B0604020202020204" pitchFamily="34" charset="0"/>
            </a:endParaRPr>
          </a:p>
        </p:txBody>
      </p:sp>
      <p:sp>
        <p:nvSpPr>
          <p:cNvPr id="2" name="Title 1"/>
          <p:cNvSpPr>
            <a:spLocks noGrp="1"/>
          </p:cNvSpPr>
          <p:nvPr>
            <p:ph type="title"/>
          </p:nvPr>
        </p:nvSpPr>
        <p:spPr/>
        <p:txBody>
          <a:bodyPr/>
          <a:lstStyle/>
          <a:p>
            <a:r>
              <a:rPr lang="en-US" dirty="0">
                <a:latin typeface="+mn-lt"/>
              </a:rPr>
              <a:t>Comparison Operators </a:t>
            </a:r>
          </a:p>
        </p:txBody>
      </p:sp>
      <p:sp>
        <p:nvSpPr>
          <p:cNvPr id="8" name="Rectangle 7"/>
          <p:cNvSpPr/>
          <p:nvPr/>
        </p:nvSpPr>
        <p:spPr>
          <a:xfrm>
            <a:off x="10228352" y="6403459"/>
            <a:ext cx="457176" cy="369332"/>
          </a:xfrm>
          <a:prstGeom prst="rect">
            <a:avLst/>
          </a:prstGeom>
        </p:spPr>
        <p:txBody>
          <a:bodyPr wrap="none">
            <a:spAutoFit/>
          </a:bodyPr>
          <a:lstStyle/>
          <a:p>
            <a:fld id="{47ED8886-DB3B-44F4-9A80-E6A224679F20}" type="slidenum">
              <a:rPr lang="en-US">
                <a:solidFill>
                  <a:schemeClr val="bg2"/>
                </a:solidFill>
              </a:rPr>
              <a:pPr/>
              <a:t>13</a:t>
            </a:fld>
            <a:endParaRPr lang="en-US" dirty="0">
              <a:solidFill>
                <a:schemeClr val="bg2"/>
              </a:solidFill>
            </a:endParaRPr>
          </a:p>
        </p:txBody>
      </p:sp>
    </p:spTree>
    <p:extLst>
      <p:ext uri="{BB962C8B-B14F-4D97-AF65-F5344CB8AC3E}">
        <p14:creationId xmlns:p14="http://schemas.microsoft.com/office/powerpoint/2010/main" val="162046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97448609"/>
              </p:ext>
            </p:extLst>
          </p:nvPr>
        </p:nvGraphicFramePr>
        <p:xfrm>
          <a:off x="2324356" y="1981200"/>
          <a:ext cx="7994394" cy="3455324"/>
        </p:xfrm>
        <a:graphic>
          <a:graphicData uri="http://schemas.openxmlformats.org/drawingml/2006/table">
            <a:tbl>
              <a:tblPr firstRow="1" bandRow="1">
                <a:tableStyleId>{21E4AEA4-8DFA-4A89-87EB-49C32662AFE0}</a:tableStyleId>
              </a:tblPr>
              <a:tblGrid>
                <a:gridCol w="1498949">
                  <a:extLst>
                    <a:ext uri="{9D8B030D-6E8A-4147-A177-3AD203B41FA5}">
                      <a16:colId xmlns:a16="http://schemas.microsoft.com/office/drawing/2014/main" val="20000"/>
                    </a:ext>
                  </a:extLst>
                </a:gridCol>
                <a:gridCol w="2712382">
                  <a:extLst>
                    <a:ext uri="{9D8B030D-6E8A-4147-A177-3AD203B41FA5}">
                      <a16:colId xmlns:a16="http://schemas.microsoft.com/office/drawing/2014/main" val="20001"/>
                    </a:ext>
                  </a:extLst>
                </a:gridCol>
                <a:gridCol w="3783063">
                  <a:extLst>
                    <a:ext uri="{9D8B030D-6E8A-4147-A177-3AD203B41FA5}">
                      <a16:colId xmlns:a16="http://schemas.microsoft.com/office/drawing/2014/main" val="20002"/>
                    </a:ext>
                  </a:extLst>
                </a:gridCol>
              </a:tblGrid>
              <a:tr h="529244">
                <a:tc>
                  <a:txBody>
                    <a:bodyPr/>
                    <a:lstStyle/>
                    <a:p>
                      <a:r>
                        <a:rPr lang="en-US" sz="1600" dirty="0" smtClean="0">
                          <a:solidFill>
                            <a:schemeClr val="tx1"/>
                          </a:solidFill>
                        </a:rPr>
                        <a:t>Operator</a:t>
                      </a:r>
                      <a:endParaRPr lang="en-US" sz="1600" dirty="0">
                        <a:solidFill>
                          <a:schemeClr val="tx1"/>
                        </a:solidFill>
                        <a:latin typeface="+mn-lt"/>
                        <a:cs typeface="Arial" pitchFamily="34" charset="0"/>
                      </a:endParaRPr>
                    </a:p>
                  </a:txBody>
                  <a:tcPr>
                    <a:solidFill>
                      <a:schemeClr val="accent4"/>
                    </a:solidFill>
                  </a:tcPr>
                </a:tc>
                <a:tc>
                  <a:txBody>
                    <a:bodyPr/>
                    <a:lstStyle/>
                    <a:p>
                      <a:r>
                        <a:rPr lang="en-US" sz="1600" dirty="0" smtClean="0">
                          <a:solidFill>
                            <a:schemeClr val="tx1"/>
                          </a:solidFill>
                        </a:rPr>
                        <a:t>Description</a:t>
                      </a:r>
                      <a:endParaRPr lang="en-US" sz="1600" dirty="0">
                        <a:solidFill>
                          <a:schemeClr val="tx1"/>
                        </a:solidFill>
                        <a:latin typeface="+mn-lt"/>
                        <a:cs typeface="Arial" pitchFamily="34" charset="0"/>
                      </a:endParaRPr>
                    </a:p>
                  </a:txBody>
                  <a:tcPr>
                    <a:solidFill>
                      <a:schemeClr val="accent4"/>
                    </a:solidFill>
                  </a:tcPr>
                </a:tc>
                <a:tc>
                  <a:txBody>
                    <a:bodyPr/>
                    <a:lstStyle/>
                    <a:p>
                      <a:r>
                        <a:rPr lang="en-US" sz="1600" dirty="0" smtClean="0">
                          <a:solidFill>
                            <a:schemeClr val="tx1"/>
                          </a:solidFill>
                        </a:rPr>
                        <a:t>Example</a:t>
                      </a:r>
                      <a:endParaRPr lang="en-US" sz="1600" dirty="0">
                        <a:solidFill>
                          <a:schemeClr val="tx1"/>
                        </a:solidFill>
                        <a:latin typeface="+mn-lt"/>
                        <a:cs typeface="Arial" pitchFamily="34" charset="0"/>
                      </a:endParaRPr>
                    </a:p>
                  </a:txBody>
                  <a:tcPr>
                    <a:solidFill>
                      <a:schemeClr val="accent4"/>
                    </a:solidFill>
                  </a:tcPr>
                </a:tc>
                <a:extLst>
                  <a:ext uri="{0D108BD9-81ED-4DB2-BD59-A6C34878D82A}">
                    <a16:rowId xmlns:a16="http://schemas.microsoft.com/office/drawing/2014/main" val="10000"/>
                  </a:ext>
                </a:extLst>
              </a:tr>
              <a:tr h="1143000">
                <a:tc>
                  <a:txBody>
                    <a:bodyPr/>
                    <a:lstStyle/>
                    <a:p>
                      <a:r>
                        <a:rPr lang="en-US" sz="1800" dirty="0" smtClean="0">
                          <a:solidFill>
                            <a:schemeClr val="tx1"/>
                          </a:solidFill>
                        </a:rPr>
                        <a:t>BETWEEN AND</a:t>
                      </a:r>
                      <a:endParaRPr lang="en-US" sz="1800" dirty="0">
                        <a:solidFill>
                          <a:schemeClr val="tx1"/>
                        </a:solidFill>
                        <a:latin typeface="+mn-lt"/>
                        <a:cs typeface="Arial" pitchFamily="34" charset="0"/>
                      </a:endParaRPr>
                    </a:p>
                  </a:txBody>
                  <a:tcPr>
                    <a:noFill/>
                  </a:tcPr>
                </a:tc>
                <a:tc>
                  <a:txBody>
                    <a:bodyPr/>
                    <a:lstStyle/>
                    <a:p>
                      <a:pPr marL="0" algn="l" defTabSz="914400" rtl="0" eaLnBrk="1" latinLnBrk="0" hangingPunct="1"/>
                      <a:r>
                        <a:rPr lang="en-US" sz="1800" u="none" kern="1200" dirty="0" smtClean="0">
                          <a:solidFill>
                            <a:schemeClr val="tx1"/>
                          </a:solidFill>
                          <a:latin typeface="+mn-lt"/>
                          <a:ea typeface="+mn-ea"/>
                          <a:cs typeface="+mn-cs"/>
                        </a:rPr>
                        <a:t>Checks whether the operand value falls within a range. A range can be defined with lower and upper limits</a:t>
                      </a:r>
                      <a:endParaRPr lang="en-US" sz="1800" u="none" kern="1200" dirty="0">
                        <a:solidFill>
                          <a:schemeClr val="tx1"/>
                        </a:solidFill>
                        <a:latin typeface="+mn-lt"/>
                        <a:ea typeface="+mn-ea"/>
                        <a:cs typeface="+mn-cs"/>
                      </a:endParaRPr>
                    </a:p>
                  </a:txBody>
                  <a:tcPr>
                    <a:noFill/>
                  </a:tcPr>
                </a:tc>
                <a:tc>
                  <a:txBody>
                    <a:bodyPr/>
                    <a:lstStyle/>
                    <a:p>
                      <a:pPr algn="l" rtl="0"/>
                      <a:r>
                        <a:rPr lang="en-US" sz="1800" kern="1200" dirty="0" smtClean="0">
                          <a:solidFill>
                            <a:schemeClr val="tx1"/>
                          </a:solidFill>
                          <a:latin typeface="Arial" panose="020B0604020202020204" pitchFamily="34" charset="0"/>
                          <a:ea typeface="+mn-ea"/>
                          <a:cs typeface="+mn-cs"/>
                        </a:rPr>
                        <a:t>WHERE</a:t>
                      </a:r>
                      <a:r>
                        <a:rPr lang="en-US" sz="1400" dirty="0" smtClean="0">
                          <a:solidFill>
                            <a:schemeClr val="tx1"/>
                          </a:solidFill>
                        </a:rPr>
                        <a:t> </a:t>
                      </a:r>
                      <a:r>
                        <a:rPr lang="en-US" sz="1800" kern="1200" dirty="0" smtClean="0">
                          <a:solidFill>
                            <a:schemeClr val="tx1"/>
                          </a:solidFill>
                          <a:latin typeface="Arial" panose="020B0604020202020204" pitchFamily="34" charset="0"/>
                          <a:ea typeface="+mn-ea"/>
                          <a:cs typeface="+mn-cs"/>
                        </a:rPr>
                        <a:t>CreditLimit</a:t>
                      </a:r>
                      <a:r>
                        <a:rPr lang="en-US" sz="1400" dirty="0" smtClean="0">
                          <a:solidFill>
                            <a:schemeClr val="tx1"/>
                          </a:solidFill>
                        </a:rPr>
                        <a:t>  </a:t>
                      </a:r>
                    </a:p>
                    <a:p>
                      <a:pPr algn="l" rtl="0"/>
                      <a:r>
                        <a:rPr lang="en-US" sz="1800" kern="1200" dirty="0" smtClean="0">
                          <a:solidFill>
                            <a:schemeClr val="tx1"/>
                          </a:solidFill>
                          <a:latin typeface="Arial" panose="020B0604020202020204" pitchFamily="34" charset="0"/>
                          <a:ea typeface="+mn-ea"/>
                          <a:cs typeface="+mn-cs"/>
                        </a:rPr>
                        <a:t>BETWEEN</a:t>
                      </a:r>
                      <a:r>
                        <a:rPr lang="en-US" sz="1400" dirty="0" smtClean="0">
                          <a:solidFill>
                            <a:schemeClr val="tx1"/>
                          </a:solidFill>
                        </a:rPr>
                        <a:t> </a:t>
                      </a:r>
                      <a:r>
                        <a:rPr lang="en-US" sz="1800" kern="1200" dirty="0" smtClean="0">
                          <a:solidFill>
                            <a:schemeClr val="tx1"/>
                          </a:solidFill>
                          <a:latin typeface="Arial" panose="020B0604020202020204" pitchFamily="34" charset="0"/>
                          <a:ea typeface="+mn-ea"/>
                          <a:cs typeface="+mn-cs"/>
                        </a:rPr>
                        <a:t>10000 </a:t>
                      </a:r>
                    </a:p>
                    <a:p>
                      <a:pPr marL="0" algn="l" defTabSz="457200" rtl="0" eaLnBrk="1" latinLnBrk="0" hangingPunct="1"/>
                      <a:r>
                        <a:rPr lang="en-US" sz="1800" kern="1200" dirty="0" smtClean="0">
                          <a:solidFill>
                            <a:schemeClr val="tx1"/>
                          </a:solidFill>
                          <a:latin typeface="Arial" panose="020B0604020202020204" pitchFamily="34" charset="0"/>
                          <a:ea typeface="+mn-ea"/>
                          <a:cs typeface="+mn-cs"/>
                        </a:rPr>
                        <a:t>AND</a:t>
                      </a:r>
                      <a:r>
                        <a:rPr lang="en-US" sz="1400" dirty="0" smtClean="0">
                          <a:solidFill>
                            <a:schemeClr val="tx1"/>
                          </a:solidFill>
                        </a:rPr>
                        <a:t> </a:t>
                      </a:r>
                      <a:r>
                        <a:rPr lang="en-US" sz="1800" kern="1200" dirty="0" smtClean="0">
                          <a:solidFill>
                            <a:schemeClr val="tx1"/>
                          </a:solidFill>
                          <a:latin typeface="Arial" panose="020B0604020202020204" pitchFamily="34" charset="0"/>
                          <a:ea typeface="+mn-ea"/>
                          <a:cs typeface="+mn-cs"/>
                        </a:rPr>
                        <a:t>15000; </a:t>
                      </a:r>
                    </a:p>
                  </a:txBody>
                  <a:tcPr>
                    <a:noFill/>
                  </a:tcPr>
                </a:tc>
                <a:extLst>
                  <a:ext uri="{0D108BD9-81ED-4DB2-BD59-A6C34878D82A}">
                    <a16:rowId xmlns:a16="http://schemas.microsoft.com/office/drawing/2014/main" val="10001"/>
                  </a:ext>
                </a:extLst>
              </a:tr>
              <a:tr h="1396490">
                <a:tc>
                  <a:txBody>
                    <a:bodyPr/>
                    <a:lstStyle/>
                    <a:p>
                      <a:r>
                        <a:rPr lang="en-US" sz="1800" dirty="0" smtClean="0">
                          <a:solidFill>
                            <a:schemeClr val="tx1"/>
                          </a:solidFill>
                        </a:rPr>
                        <a:t>NOT BETWEEN AND</a:t>
                      </a:r>
                      <a:endParaRPr lang="en-US" sz="1800" dirty="0">
                        <a:solidFill>
                          <a:schemeClr val="tx1"/>
                        </a:solidFill>
                        <a:latin typeface="+mn-lt"/>
                        <a:cs typeface="Arial" pitchFamily="34" charset="0"/>
                      </a:endParaRPr>
                    </a:p>
                  </a:txBody>
                  <a:tcPr>
                    <a:noFill/>
                  </a:tcPr>
                </a:tc>
                <a:tc>
                  <a:txBody>
                    <a:bodyPr/>
                    <a:lstStyle/>
                    <a:p>
                      <a:pPr marL="0" algn="l" defTabSz="914400" rtl="0" eaLnBrk="1" latinLnBrk="0" hangingPunct="1"/>
                      <a:r>
                        <a:rPr lang="en-US" sz="1800" u="none" kern="1200" dirty="0" smtClean="0">
                          <a:solidFill>
                            <a:schemeClr val="tx1"/>
                          </a:solidFill>
                          <a:latin typeface="+mn-lt"/>
                          <a:ea typeface="+mn-ea"/>
                          <a:cs typeface="+mn-cs"/>
                        </a:rPr>
                        <a:t>Checks whether the operand value  does not falls within a range. A range can be defined with lower and upper limits</a:t>
                      </a:r>
                      <a:endParaRPr lang="en-US" sz="1800" u="none" kern="1200" dirty="0">
                        <a:solidFill>
                          <a:schemeClr val="tx1"/>
                        </a:solidFill>
                        <a:latin typeface="+mn-lt"/>
                        <a:ea typeface="+mn-ea"/>
                        <a:cs typeface="+mn-cs"/>
                      </a:endParaRPr>
                    </a:p>
                  </a:txBody>
                  <a:tcPr>
                    <a:noFill/>
                  </a:tcPr>
                </a:tc>
                <a:tc>
                  <a:txBody>
                    <a:bodyPr/>
                    <a:lstStyle/>
                    <a:p>
                      <a:pPr algn="l" rtl="0"/>
                      <a:r>
                        <a:rPr lang="en-US" sz="1800" kern="1200" dirty="0" smtClean="0">
                          <a:solidFill>
                            <a:schemeClr val="tx1"/>
                          </a:solidFill>
                          <a:latin typeface="Arial" panose="020B0604020202020204" pitchFamily="34" charset="0"/>
                          <a:ea typeface="+mn-ea"/>
                          <a:cs typeface="+mn-cs"/>
                        </a:rPr>
                        <a:t>WHERE</a:t>
                      </a:r>
                      <a:r>
                        <a:rPr lang="en-US" sz="1400" dirty="0" smtClean="0">
                          <a:solidFill>
                            <a:schemeClr val="tx1"/>
                          </a:solidFill>
                        </a:rPr>
                        <a:t> </a:t>
                      </a:r>
                      <a:r>
                        <a:rPr lang="en-US" sz="1800" kern="1200" dirty="0" smtClean="0">
                          <a:solidFill>
                            <a:schemeClr val="tx1"/>
                          </a:solidFill>
                          <a:latin typeface="Arial" panose="020B0604020202020204" pitchFamily="34" charset="0"/>
                          <a:ea typeface="+mn-ea"/>
                          <a:cs typeface="+mn-cs"/>
                        </a:rPr>
                        <a:t>CreditLimit</a:t>
                      </a:r>
                      <a:r>
                        <a:rPr lang="en-US" sz="1400" kern="1200" dirty="0" smtClean="0">
                          <a:solidFill>
                            <a:schemeClr val="tx1"/>
                          </a:solidFill>
                        </a:rPr>
                        <a:t> </a:t>
                      </a:r>
                    </a:p>
                    <a:p>
                      <a:pPr algn="l" rtl="0"/>
                      <a:r>
                        <a:rPr lang="en-US" sz="1800" kern="1200" dirty="0" smtClean="0">
                          <a:solidFill>
                            <a:schemeClr val="tx1"/>
                          </a:solidFill>
                          <a:latin typeface="Arial" panose="020B0604020202020204" pitchFamily="34" charset="0"/>
                          <a:ea typeface="+mn-ea"/>
                          <a:cs typeface="+mn-cs"/>
                        </a:rPr>
                        <a:t>NOT BETWEEN 10000</a:t>
                      </a:r>
                      <a:r>
                        <a:rPr lang="en-US" sz="1400" dirty="0" smtClean="0">
                          <a:solidFill>
                            <a:schemeClr val="tx1"/>
                          </a:solidFill>
                        </a:rPr>
                        <a:t> </a:t>
                      </a:r>
                    </a:p>
                    <a:p>
                      <a:pPr algn="l" rtl="0"/>
                      <a:r>
                        <a:rPr lang="en-US" sz="1800" kern="1200" dirty="0" smtClean="0">
                          <a:solidFill>
                            <a:schemeClr val="tx1"/>
                          </a:solidFill>
                          <a:latin typeface="Arial" panose="020B0604020202020204" pitchFamily="34" charset="0"/>
                          <a:ea typeface="+mn-ea"/>
                          <a:cs typeface="+mn-cs"/>
                        </a:rPr>
                        <a:t>AND</a:t>
                      </a:r>
                      <a:r>
                        <a:rPr lang="en-US" sz="1400" dirty="0" smtClean="0">
                          <a:solidFill>
                            <a:schemeClr val="tx1"/>
                          </a:solidFill>
                        </a:rPr>
                        <a:t> </a:t>
                      </a:r>
                      <a:r>
                        <a:rPr lang="en-US" sz="1800" kern="1200" dirty="0" smtClean="0">
                          <a:solidFill>
                            <a:schemeClr val="tx1"/>
                          </a:solidFill>
                          <a:latin typeface="Arial" panose="020B0604020202020204" pitchFamily="34" charset="0"/>
                          <a:ea typeface="+mn-ea"/>
                          <a:cs typeface="+mn-cs"/>
                        </a:rPr>
                        <a:t>15000; </a:t>
                      </a:r>
                      <a:endParaRPr lang="en-US" sz="1400" dirty="0" smtClean="0">
                        <a:solidFill>
                          <a:schemeClr val="tx1"/>
                        </a:solidFill>
                        <a:latin typeface="+mn-lt"/>
                        <a:cs typeface="Arial" pitchFamily="34" charset="0"/>
                      </a:endParaRPr>
                    </a:p>
                  </a:txBody>
                  <a:tcPr>
                    <a:noFill/>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a:xfrm>
            <a:off x="838200" y="185360"/>
            <a:ext cx="10515600" cy="1325563"/>
          </a:xfrm>
        </p:spPr>
        <p:txBody>
          <a:bodyPr>
            <a:normAutofit/>
          </a:bodyPr>
          <a:lstStyle/>
          <a:p>
            <a:r>
              <a:rPr lang="en-US" sz="2800" dirty="0">
                <a:latin typeface="+mn-lt"/>
                <a:ea typeface="Verdana" pitchFamily="34" charset="0"/>
                <a:cs typeface="Verdana" pitchFamily="34" charset="0"/>
              </a:rPr>
              <a:t>Comparison Operators </a:t>
            </a:r>
          </a:p>
        </p:txBody>
      </p:sp>
      <p:sp>
        <p:nvSpPr>
          <p:cNvPr id="6" name="Rectangle 5"/>
          <p:cNvSpPr/>
          <p:nvPr/>
        </p:nvSpPr>
        <p:spPr>
          <a:xfrm>
            <a:off x="10098177" y="6305034"/>
            <a:ext cx="457176" cy="369332"/>
          </a:xfrm>
          <a:prstGeom prst="rect">
            <a:avLst/>
          </a:prstGeom>
        </p:spPr>
        <p:txBody>
          <a:bodyPr wrap="none">
            <a:spAutoFit/>
          </a:bodyPr>
          <a:lstStyle/>
          <a:p>
            <a:fld id="{47ED8886-DB3B-44F4-9A80-E6A224679F20}" type="slidenum">
              <a:rPr lang="en-US">
                <a:solidFill>
                  <a:schemeClr val="bg2"/>
                </a:solidFill>
              </a:rPr>
              <a:pPr/>
              <a:t>14</a:t>
            </a:fld>
            <a:endParaRPr lang="en-US" dirty="0">
              <a:solidFill>
                <a:schemeClr val="bg2"/>
              </a:solidFill>
            </a:endParaRPr>
          </a:p>
        </p:txBody>
      </p:sp>
      <p:sp>
        <p:nvSpPr>
          <p:cNvPr id="8" name="TextBox 7"/>
          <p:cNvSpPr txBox="1"/>
          <p:nvPr/>
        </p:nvSpPr>
        <p:spPr>
          <a:xfrm>
            <a:off x="2343729" y="1072634"/>
            <a:ext cx="5181418" cy="400110"/>
          </a:xfrm>
          <a:prstGeom prst="rect">
            <a:avLst/>
          </a:prstGeom>
          <a:noFill/>
        </p:spPr>
        <p:txBody>
          <a:bodyPr wrap="none" rtlCol="0">
            <a:spAutoFit/>
          </a:bodyPr>
          <a:lstStyle/>
          <a:p>
            <a:r>
              <a:rPr lang="en-US" sz="2000" dirty="0">
                <a:solidFill>
                  <a:schemeClr val="accent4">
                    <a:lumMod val="60000"/>
                    <a:lumOff val="40000"/>
                  </a:schemeClr>
                </a:solidFill>
                <a:latin typeface="Arial" panose="020B0604020202020204" pitchFamily="34" charset="0"/>
              </a:rPr>
              <a:t>SELECT</a:t>
            </a:r>
            <a:r>
              <a:rPr lang="en-US" sz="2000" dirty="0">
                <a:solidFill>
                  <a:schemeClr val="bg1"/>
                </a:solidFill>
              </a:rPr>
              <a:t> </a:t>
            </a:r>
            <a:r>
              <a:rPr lang="en-US" sz="2000" dirty="0" err="1">
                <a:solidFill>
                  <a:srgbClr val="D8750D"/>
                </a:solidFill>
                <a:latin typeface="Arial" panose="020B0604020202020204" pitchFamily="34" charset="0"/>
              </a:rPr>
              <a:t>CustomerName</a:t>
            </a:r>
            <a:r>
              <a:rPr lang="en-US" sz="2000" dirty="0">
                <a:solidFill>
                  <a:schemeClr val="bg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bg1"/>
                </a:solidFill>
              </a:rPr>
              <a:t> </a:t>
            </a:r>
            <a:r>
              <a:rPr lang="en-US" sz="2000" dirty="0">
                <a:solidFill>
                  <a:srgbClr val="D8750D"/>
                </a:solidFill>
                <a:latin typeface="Arial" panose="020B0604020202020204" pitchFamily="34" charset="0"/>
              </a:rPr>
              <a:t>Customers</a:t>
            </a:r>
            <a:endParaRPr lang="en-US" sz="2000" dirty="0"/>
          </a:p>
        </p:txBody>
      </p:sp>
    </p:spTree>
    <p:extLst>
      <p:ext uri="{BB962C8B-B14F-4D97-AF65-F5344CB8AC3E}">
        <p14:creationId xmlns:p14="http://schemas.microsoft.com/office/powerpoint/2010/main" val="182185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r>
              <a:rPr lang="en-US" sz="2800" dirty="0" smtClean="0">
                <a:latin typeface="+mn-lt"/>
              </a:rPr>
              <a:t>Comparison Operators </a:t>
            </a:r>
          </a:p>
        </p:txBody>
      </p:sp>
      <p:sp>
        <p:nvSpPr>
          <p:cNvPr id="6" name="Slide Number Placeholder 5"/>
          <p:cNvSpPr>
            <a:spLocks noGrp="1"/>
          </p:cNvSpPr>
          <p:nvPr>
            <p:ph type="sldNum" sz="quarter" idx="11"/>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30169775"/>
              </p:ext>
            </p:extLst>
          </p:nvPr>
        </p:nvGraphicFramePr>
        <p:xfrm>
          <a:off x="2053572" y="1759838"/>
          <a:ext cx="8077198" cy="3486271"/>
        </p:xfrm>
        <a:graphic>
          <a:graphicData uri="http://schemas.openxmlformats.org/drawingml/2006/table">
            <a:tbl>
              <a:tblPr firstRow="1" bandRow="1">
                <a:tableStyleId>{21E4AEA4-8DFA-4A89-87EB-49C32662AFE0}</a:tableStyleId>
              </a:tblPr>
              <a:tblGrid>
                <a:gridCol w="1053547">
                  <a:extLst>
                    <a:ext uri="{9D8B030D-6E8A-4147-A177-3AD203B41FA5}">
                      <a16:colId xmlns:a16="http://schemas.microsoft.com/office/drawing/2014/main" val="20000"/>
                    </a:ext>
                  </a:extLst>
                </a:gridCol>
                <a:gridCol w="2739224">
                  <a:extLst>
                    <a:ext uri="{9D8B030D-6E8A-4147-A177-3AD203B41FA5}">
                      <a16:colId xmlns:a16="http://schemas.microsoft.com/office/drawing/2014/main" val="20001"/>
                    </a:ext>
                  </a:extLst>
                </a:gridCol>
                <a:gridCol w="4284427">
                  <a:extLst>
                    <a:ext uri="{9D8B030D-6E8A-4147-A177-3AD203B41FA5}">
                      <a16:colId xmlns:a16="http://schemas.microsoft.com/office/drawing/2014/main" val="20002"/>
                    </a:ext>
                  </a:extLst>
                </a:gridCol>
              </a:tblGrid>
              <a:tr h="307073">
                <a:tc>
                  <a:txBody>
                    <a:bodyPr/>
                    <a:lstStyle/>
                    <a:p>
                      <a:r>
                        <a:rPr lang="en-US" sz="1600" dirty="0" smtClean="0">
                          <a:solidFill>
                            <a:schemeClr val="tx1"/>
                          </a:solidFill>
                        </a:rPr>
                        <a:t>Operator</a:t>
                      </a:r>
                      <a:endParaRPr lang="en-US" sz="1600" dirty="0">
                        <a:solidFill>
                          <a:schemeClr val="tx1"/>
                        </a:solidFill>
                        <a:latin typeface="+mn-lt"/>
                        <a:cs typeface="Arial" pitchFamily="34" charset="0"/>
                      </a:endParaRPr>
                    </a:p>
                  </a:txBody>
                  <a:tcPr>
                    <a:solidFill>
                      <a:schemeClr val="accent4"/>
                    </a:solidFill>
                  </a:tcPr>
                </a:tc>
                <a:tc>
                  <a:txBody>
                    <a:bodyPr/>
                    <a:lstStyle/>
                    <a:p>
                      <a:r>
                        <a:rPr lang="en-US" sz="1600" dirty="0" smtClean="0">
                          <a:solidFill>
                            <a:schemeClr val="tx1"/>
                          </a:solidFill>
                        </a:rPr>
                        <a:t>Description</a:t>
                      </a:r>
                      <a:endParaRPr lang="en-US" sz="1600" dirty="0">
                        <a:solidFill>
                          <a:schemeClr val="tx1"/>
                        </a:solidFill>
                        <a:latin typeface="+mn-lt"/>
                        <a:cs typeface="Arial" pitchFamily="34" charset="0"/>
                      </a:endParaRPr>
                    </a:p>
                  </a:txBody>
                  <a:tcPr>
                    <a:solidFill>
                      <a:schemeClr val="accent4"/>
                    </a:solidFill>
                  </a:tcPr>
                </a:tc>
                <a:tc>
                  <a:txBody>
                    <a:bodyPr/>
                    <a:lstStyle/>
                    <a:p>
                      <a:r>
                        <a:rPr lang="en-US" sz="1600" dirty="0" smtClean="0">
                          <a:solidFill>
                            <a:schemeClr val="tx1"/>
                          </a:solidFill>
                        </a:rPr>
                        <a:t>Example</a:t>
                      </a:r>
                      <a:endParaRPr lang="en-US" sz="1600" dirty="0">
                        <a:solidFill>
                          <a:schemeClr val="tx1"/>
                        </a:solidFill>
                        <a:latin typeface="+mn-lt"/>
                        <a:cs typeface="Arial" pitchFamily="34" charset="0"/>
                      </a:endParaRPr>
                    </a:p>
                  </a:txBody>
                  <a:tcPr>
                    <a:solidFill>
                      <a:schemeClr val="accent4"/>
                    </a:solidFill>
                  </a:tcPr>
                </a:tc>
                <a:extLst>
                  <a:ext uri="{0D108BD9-81ED-4DB2-BD59-A6C34878D82A}">
                    <a16:rowId xmlns:a16="http://schemas.microsoft.com/office/drawing/2014/main" val="10000"/>
                  </a:ext>
                </a:extLst>
              </a:tr>
              <a:tr h="15039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LIKE/NOT LIKE</a:t>
                      </a:r>
                    </a:p>
                    <a:p>
                      <a:endParaRPr lang="en-US" sz="1800" dirty="0">
                        <a:solidFill>
                          <a:schemeClr val="tx1"/>
                        </a:solidFill>
                        <a:latin typeface="+mn-lt"/>
                        <a:cs typeface="Arial" pitchFamily="34" charset="0"/>
                      </a:endParaRPr>
                    </a:p>
                  </a:txBody>
                  <a:tcPr>
                    <a:noFill/>
                  </a:tcPr>
                </a:tc>
                <a:tc>
                  <a:txBody>
                    <a:bodyPr/>
                    <a:lstStyle/>
                    <a:p>
                      <a:pPr algn="l" rtl="0"/>
                      <a:r>
                        <a:rPr lang="en-US" sz="1800" dirty="0" smtClean="0">
                          <a:solidFill>
                            <a:schemeClr val="tx1"/>
                          </a:solidFill>
                        </a:rPr>
                        <a:t>The LIKE operator is used for wild card matching.</a:t>
                      </a:r>
                    </a:p>
                    <a:p>
                      <a:pPr algn="l" rtl="0"/>
                      <a:r>
                        <a:rPr lang="en-US" sz="1800" dirty="0" smtClean="0">
                          <a:solidFill>
                            <a:schemeClr val="tx1"/>
                          </a:solidFill>
                        </a:rPr>
                        <a:t>% used for multiple or no character.</a:t>
                      </a:r>
                    </a:p>
                  </a:txBody>
                  <a:tcPr marL="28575" marR="28575" marT="28575" marB="28575">
                    <a:noFill/>
                  </a:tcPr>
                </a:tc>
                <a:tc>
                  <a:txBody>
                    <a:bodyPr/>
                    <a:lstStyle/>
                    <a:p>
                      <a:pPr algn="l" rtl="0"/>
                      <a:r>
                        <a:rPr lang="en-US" sz="1800" kern="1200" dirty="0" smtClean="0">
                          <a:solidFill>
                            <a:schemeClr val="tx1"/>
                          </a:solidFill>
                          <a:latin typeface="Arial" panose="020B0604020202020204" pitchFamily="34" charset="0"/>
                          <a:ea typeface="+mn-ea"/>
                          <a:cs typeface="+mn-cs"/>
                        </a:rPr>
                        <a:t>WHERE</a:t>
                      </a:r>
                      <a:r>
                        <a:rPr lang="en-US" sz="1800" dirty="0" smtClean="0">
                          <a:solidFill>
                            <a:schemeClr val="tx1"/>
                          </a:solidFill>
                        </a:rPr>
                        <a:t> </a:t>
                      </a:r>
                      <a:r>
                        <a:rPr lang="en-US" sz="1800" kern="1200" dirty="0" smtClean="0">
                          <a:solidFill>
                            <a:schemeClr val="tx1"/>
                          </a:solidFill>
                          <a:latin typeface="Arial" panose="020B0604020202020204" pitchFamily="34" charset="0"/>
                          <a:ea typeface="+mn-ea"/>
                          <a:cs typeface="+mn-cs"/>
                        </a:rPr>
                        <a:t>CustomerName</a:t>
                      </a:r>
                      <a:r>
                        <a:rPr lang="en-US" sz="1800" dirty="0" smtClean="0">
                          <a:solidFill>
                            <a:schemeClr val="tx1"/>
                          </a:solidFill>
                        </a:rPr>
                        <a:t> </a:t>
                      </a:r>
                    </a:p>
                    <a:p>
                      <a:pPr algn="l" rtl="0"/>
                      <a:r>
                        <a:rPr lang="en-US" sz="1800" kern="1200" dirty="0" smtClean="0">
                          <a:solidFill>
                            <a:schemeClr val="tx1"/>
                          </a:solidFill>
                          <a:latin typeface="Arial" panose="020B0604020202020204" pitchFamily="34" charset="0"/>
                          <a:ea typeface="+mn-ea"/>
                          <a:cs typeface="+mn-cs"/>
                        </a:rPr>
                        <a:t>LIKE</a:t>
                      </a:r>
                      <a:r>
                        <a:rPr lang="en-US" sz="1800" dirty="0" smtClean="0">
                          <a:solidFill>
                            <a:schemeClr val="tx1"/>
                          </a:solidFill>
                        </a:rPr>
                        <a:t> </a:t>
                      </a:r>
                      <a:r>
                        <a:rPr lang="en-US" sz="1800" kern="1200" dirty="0" smtClean="0">
                          <a:solidFill>
                            <a:schemeClr val="tx1"/>
                          </a:solidFill>
                          <a:latin typeface="Arial" panose="020B0604020202020204" pitchFamily="34" charset="0"/>
                          <a:ea typeface="+mn-ea"/>
                          <a:cs typeface="+mn-cs"/>
                        </a:rPr>
                        <a:t>'%Gift Stores’;  </a:t>
                      </a:r>
                    </a:p>
                    <a:p>
                      <a:pPr algn="l" rtl="0"/>
                      <a:r>
                        <a:rPr lang="en-US" sz="1800" dirty="0" smtClean="0">
                          <a:solidFill>
                            <a:schemeClr val="tx1"/>
                          </a:solidFill>
                        </a:rPr>
                        <a:t>//Select Customers</a:t>
                      </a:r>
                      <a:r>
                        <a:rPr lang="en-US" sz="1800" baseline="0" dirty="0" smtClean="0">
                          <a:solidFill>
                            <a:schemeClr val="tx1"/>
                          </a:solidFill>
                        </a:rPr>
                        <a:t> </a:t>
                      </a:r>
                      <a:r>
                        <a:rPr lang="en-US" sz="1800" dirty="0" smtClean="0">
                          <a:solidFill>
                            <a:schemeClr val="tx1"/>
                          </a:solidFill>
                        </a:rPr>
                        <a:t>whose name ends with ‘Gift Stores’</a:t>
                      </a:r>
                    </a:p>
                    <a:p>
                      <a:pPr algn="l" rtl="0"/>
                      <a:r>
                        <a:rPr lang="en-US" sz="1800" dirty="0" smtClean="0">
                          <a:solidFill>
                            <a:schemeClr val="tx1"/>
                          </a:solidFill>
                        </a:rPr>
                        <a:t>Example: SIGNAL</a:t>
                      </a:r>
                      <a:r>
                        <a:rPr lang="en-US" sz="1800" baseline="0" dirty="0" smtClean="0">
                          <a:solidFill>
                            <a:schemeClr val="tx1"/>
                          </a:solidFill>
                        </a:rPr>
                        <a:t> GIFT STORES</a:t>
                      </a:r>
                      <a:r>
                        <a:rPr lang="en-US" sz="1800" dirty="0" smtClean="0">
                          <a:solidFill>
                            <a:schemeClr val="tx1"/>
                          </a:solidFill>
                        </a:rPr>
                        <a:t>.</a:t>
                      </a:r>
                      <a:endParaRPr lang="en-US" sz="1800" dirty="0" smtClean="0">
                        <a:solidFill>
                          <a:schemeClr val="tx1"/>
                        </a:solidFill>
                        <a:latin typeface="+mn-lt"/>
                        <a:cs typeface="Arial" pitchFamily="34" charset="0"/>
                      </a:endParaRPr>
                    </a:p>
                  </a:txBody>
                  <a:tcPr marL="28575" marR="28575" marT="28575" marB="28575">
                    <a:noFill/>
                  </a:tcPr>
                </a:tc>
                <a:extLst>
                  <a:ext uri="{0D108BD9-81ED-4DB2-BD59-A6C34878D82A}">
                    <a16:rowId xmlns:a16="http://schemas.microsoft.com/office/drawing/2014/main" val="10001"/>
                  </a:ext>
                </a:extLst>
              </a:tr>
              <a:tr h="1647030">
                <a:tc>
                  <a:txBody>
                    <a:bodyPr/>
                    <a:lstStyle/>
                    <a:p>
                      <a:r>
                        <a:rPr lang="en-US" sz="1800" dirty="0" smtClean="0">
                          <a:solidFill>
                            <a:schemeClr val="tx1"/>
                          </a:solidFill>
                        </a:rPr>
                        <a:t>IS</a:t>
                      </a:r>
                      <a:r>
                        <a:rPr lang="en-US" sz="1800" baseline="0" dirty="0" smtClean="0">
                          <a:solidFill>
                            <a:schemeClr val="tx1"/>
                          </a:solidFill>
                        </a:rPr>
                        <a:t> NULL/</a:t>
                      </a:r>
                    </a:p>
                    <a:p>
                      <a:r>
                        <a:rPr lang="en-US" sz="1800" baseline="0" dirty="0" smtClean="0">
                          <a:solidFill>
                            <a:schemeClr val="tx1"/>
                          </a:solidFill>
                        </a:rPr>
                        <a:t>IS NOT NULL</a:t>
                      </a:r>
                      <a:endParaRPr lang="en-US" sz="1800" dirty="0">
                        <a:solidFill>
                          <a:schemeClr val="tx1"/>
                        </a:solidFill>
                        <a:latin typeface="+mn-lt"/>
                        <a:cs typeface="Arial" pitchFamily="34" charset="0"/>
                      </a:endParaRPr>
                    </a:p>
                  </a:txBody>
                  <a:tcPr>
                    <a:noFill/>
                  </a:tcPr>
                </a:tc>
                <a:tc>
                  <a:txBody>
                    <a:bodyPr/>
                    <a:lstStyle/>
                    <a:p>
                      <a:r>
                        <a:rPr lang="en-US" sz="1800" dirty="0" smtClean="0">
                          <a:solidFill>
                            <a:schemeClr val="tx1"/>
                          </a:solidFill>
                        </a:rPr>
                        <a:t>Tests for nulls. This is the only operator that should be used to test for nulls. </a:t>
                      </a:r>
                      <a:endParaRPr lang="en-US" sz="1800" dirty="0">
                        <a:solidFill>
                          <a:schemeClr val="tx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Arial" panose="020B0604020202020204" pitchFamily="34" charset="0"/>
                          <a:ea typeface="+mn-ea"/>
                          <a:cs typeface="+mn-cs"/>
                        </a:rPr>
                        <a:t>WHERE</a:t>
                      </a:r>
                      <a:r>
                        <a:rPr lang="en-US" sz="1800" dirty="0" smtClean="0">
                          <a:solidFill>
                            <a:schemeClr val="tx1"/>
                          </a:solidFill>
                        </a:rPr>
                        <a:t> </a:t>
                      </a:r>
                      <a:r>
                        <a:rPr lang="en-US" sz="1800" kern="1200" dirty="0" smtClean="0">
                          <a:solidFill>
                            <a:schemeClr val="tx1"/>
                          </a:solidFill>
                          <a:latin typeface="Arial" panose="020B0604020202020204" pitchFamily="34" charset="0"/>
                          <a:ea typeface="+mn-ea"/>
                          <a:cs typeface="+mn-cs"/>
                        </a:rPr>
                        <a:t>CustomerName</a:t>
                      </a:r>
                      <a:r>
                        <a:rPr lang="en-US" sz="1800"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Arial" panose="020B0604020202020204" pitchFamily="34" charset="0"/>
                          <a:ea typeface="+mn-ea"/>
                          <a:cs typeface="+mn-cs"/>
                        </a:rPr>
                        <a:t>IS NOT NULL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Arial" panose="020B0604020202020204" pitchFamily="34" charset="0"/>
                          <a:ea typeface="+mn-ea"/>
                          <a:cs typeface="+mn-cs"/>
                        </a:rPr>
                        <a:t>AND </a:t>
                      </a:r>
                      <a:r>
                        <a:rPr lang="en-US" sz="1800" kern="1200" dirty="0" err="1" smtClean="0">
                          <a:solidFill>
                            <a:schemeClr val="tx1"/>
                          </a:solidFill>
                          <a:latin typeface="Arial" panose="020B0604020202020204" pitchFamily="34" charset="0"/>
                          <a:ea typeface="+mn-ea"/>
                          <a:cs typeface="+mn-cs"/>
                        </a:rPr>
                        <a:t>Creditlimit</a:t>
                      </a:r>
                      <a:r>
                        <a:rPr lang="en-US" sz="1800" dirty="0" smtClean="0">
                          <a:solidFill>
                            <a:schemeClr val="tx1"/>
                          </a:solidFill>
                        </a:rPr>
                        <a:t> </a:t>
                      </a:r>
                      <a:r>
                        <a:rPr lang="en-US" sz="1800" kern="1200" dirty="0" smtClean="0">
                          <a:solidFill>
                            <a:schemeClr val="tx1"/>
                          </a:solidFill>
                          <a:latin typeface="Arial" panose="020B0604020202020204" pitchFamily="34" charset="0"/>
                          <a:ea typeface="+mn-ea"/>
                          <a:cs typeface="+mn-cs"/>
                        </a:rPr>
                        <a:t>&lt;= 10000;</a:t>
                      </a:r>
                      <a:r>
                        <a:rPr lang="en-US" sz="1800" dirty="0" smtClean="0">
                          <a:solidFill>
                            <a:schemeClr val="tx1"/>
                          </a:solidFill>
                        </a:rPr>
                        <a:t> </a:t>
                      </a:r>
                    </a:p>
                    <a:p>
                      <a:pPr algn="l" rtl="0"/>
                      <a:r>
                        <a:rPr lang="en-US" sz="1800" dirty="0" smtClean="0">
                          <a:solidFill>
                            <a:schemeClr val="tx1"/>
                          </a:solidFill>
                        </a:rPr>
                        <a:t>// returns all records which has credit limit</a:t>
                      </a:r>
                      <a:r>
                        <a:rPr lang="en-US" sz="1800" baseline="0" dirty="0" smtClean="0">
                          <a:solidFill>
                            <a:schemeClr val="tx1"/>
                          </a:solidFill>
                        </a:rPr>
                        <a:t> &lt;= 10000 and customer name is not null</a:t>
                      </a:r>
                      <a:endParaRPr lang="en-US" sz="1800" b="0" dirty="0">
                        <a:solidFill>
                          <a:schemeClr val="tx1"/>
                        </a:solidFill>
                        <a:latin typeface="+mn-lt"/>
                        <a:cs typeface="Arial" pitchFamily="34" charset="0"/>
                      </a:endParaRPr>
                    </a:p>
                  </a:txBody>
                  <a:tcPr>
                    <a:noFill/>
                  </a:tcPr>
                </a:tc>
                <a:extLst>
                  <a:ext uri="{0D108BD9-81ED-4DB2-BD59-A6C34878D82A}">
                    <a16:rowId xmlns:a16="http://schemas.microsoft.com/office/drawing/2014/main" val="10003"/>
                  </a:ext>
                </a:extLst>
              </a:tr>
            </a:tbl>
          </a:graphicData>
        </a:graphic>
      </p:graphicFrame>
      <p:sp>
        <p:nvSpPr>
          <p:cNvPr id="4" name="Rectangle 3"/>
          <p:cNvSpPr/>
          <p:nvPr/>
        </p:nvSpPr>
        <p:spPr>
          <a:xfrm>
            <a:off x="10226854" y="6472103"/>
            <a:ext cx="457176" cy="369332"/>
          </a:xfrm>
          <a:prstGeom prst="rect">
            <a:avLst/>
          </a:prstGeom>
        </p:spPr>
        <p:txBody>
          <a:bodyPr wrap="none">
            <a:spAutoFit/>
          </a:bodyPr>
          <a:lstStyle/>
          <a:p>
            <a:fld id="{47ED8886-DB3B-44F4-9A80-E6A224679F20}" type="slidenum">
              <a:rPr lang="en-US">
                <a:solidFill>
                  <a:schemeClr val="bg2"/>
                </a:solidFill>
              </a:rPr>
              <a:pPr/>
              <a:t>15</a:t>
            </a:fld>
            <a:endParaRPr lang="en-US" dirty="0">
              <a:solidFill>
                <a:schemeClr val="bg2"/>
              </a:solidFill>
            </a:endParaRPr>
          </a:p>
        </p:txBody>
      </p:sp>
      <p:sp>
        <p:nvSpPr>
          <p:cNvPr id="7" name="TextBox 6"/>
          <p:cNvSpPr txBox="1"/>
          <p:nvPr/>
        </p:nvSpPr>
        <p:spPr>
          <a:xfrm>
            <a:off x="2526609" y="1290578"/>
            <a:ext cx="5181418" cy="400110"/>
          </a:xfrm>
          <a:prstGeom prst="rect">
            <a:avLst/>
          </a:prstGeom>
          <a:noFill/>
        </p:spPr>
        <p:txBody>
          <a:bodyPr wrap="none" rtlCol="0">
            <a:spAutoFit/>
          </a:bodyPr>
          <a:lstStyle/>
          <a:p>
            <a:r>
              <a:rPr lang="en-US" sz="2000" dirty="0">
                <a:solidFill>
                  <a:schemeClr val="accent4">
                    <a:lumMod val="60000"/>
                    <a:lumOff val="40000"/>
                  </a:schemeClr>
                </a:solidFill>
                <a:latin typeface="Arial" panose="020B0604020202020204" pitchFamily="34" charset="0"/>
              </a:rPr>
              <a:t>SELECT</a:t>
            </a:r>
            <a:r>
              <a:rPr lang="en-US" sz="2000" dirty="0">
                <a:solidFill>
                  <a:schemeClr val="bg1"/>
                </a:solidFill>
              </a:rPr>
              <a:t> </a:t>
            </a:r>
            <a:r>
              <a:rPr lang="en-US" sz="2000" dirty="0" err="1">
                <a:solidFill>
                  <a:srgbClr val="D8750D"/>
                </a:solidFill>
                <a:latin typeface="Arial" panose="020B0604020202020204" pitchFamily="34" charset="0"/>
              </a:rPr>
              <a:t>CustomerName</a:t>
            </a:r>
            <a:r>
              <a:rPr lang="en-US" sz="2000" dirty="0">
                <a:solidFill>
                  <a:schemeClr val="bg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bg1"/>
                </a:solidFill>
              </a:rPr>
              <a:t> </a:t>
            </a:r>
            <a:r>
              <a:rPr lang="en-US" sz="2000" dirty="0">
                <a:solidFill>
                  <a:srgbClr val="D8750D"/>
                </a:solidFill>
                <a:latin typeface="Arial" panose="020B0604020202020204" pitchFamily="34" charset="0"/>
              </a:rPr>
              <a:t>Customers</a:t>
            </a:r>
            <a:endParaRPr lang="en-US" sz="2000" dirty="0"/>
          </a:p>
        </p:txBody>
      </p:sp>
    </p:spTree>
    <p:extLst>
      <p:ext uri="{BB962C8B-B14F-4D97-AF65-F5344CB8AC3E}">
        <p14:creationId xmlns:p14="http://schemas.microsoft.com/office/powerpoint/2010/main" val="15749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smtClean="0"/>
              <a:t>Logical Operators</a:t>
            </a:r>
            <a:endParaRPr lang="en-US" dirty="0"/>
          </a:p>
        </p:txBody>
      </p:sp>
      <p:sp>
        <p:nvSpPr>
          <p:cNvPr id="4" name="Slide Number Placeholder 3"/>
          <p:cNvSpPr>
            <a:spLocks noGrp="1"/>
          </p:cNvSpPr>
          <p:nvPr>
            <p:ph type="sldNum" sz="quarter" idx="4294967295"/>
          </p:nvPr>
        </p:nvSpPr>
        <p:spPr>
          <a:xfrm>
            <a:off x="10134600" y="6491288"/>
            <a:ext cx="533400" cy="214312"/>
          </a:xfrm>
          <a:prstGeom prst="rect">
            <a:avLst/>
          </a:prstGeom>
        </p:spPr>
        <p:txBody>
          <a:bodyPr/>
          <a:lstStyle/>
          <a:p>
            <a:fld id="{67712E74-3777-4D3D-8104-4F7BCB3A24F6}" type="slidenum">
              <a:rPr lang="en-US" smtClean="0"/>
              <a:pPr/>
              <a:t>16</a:t>
            </a:fld>
            <a:endParaRPr lang="en-US"/>
          </a:p>
        </p:txBody>
      </p:sp>
    </p:spTree>
    <p:extLst>
      <p:ext uri="{BB962C8B-B14F-4D97-AF65-F5344CB8AC3E}">
        <p14:creationId xmlns:p14="http://schemas.microsoft.com/office/powerpoint/2010/main" val="3083044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0856" y="1327266"/>
            <a:ext cx="8229600" cy="2481895"/>
          </a:xfrm>
        </p:spPr>
        <p:txBody>
          <a:bodyPr/>
          <a:lstStyle/>
          <a:p>
            <a:pPr>
              <a:spcBef>
                <a:spcPts val="0"/>
              </a:spcBef>
            </a:pPr>
            <a:r>
              <a:rPr lang="en-US" sz="2000" b="1" i="1" dirty="0"/>
              <a:t>Logical </a:t>
            </a:r>
            <a:r>
              <a:rPr lang="en-US" sz="2000" b="1" i="1" dirty="0"/>
              <a:t>operators </a:t>
            </a:r>
            <a:r>
              <a:rPr lang="en-US" sz="2000" dirty="0"/>
              <a:t>are </a:t>
            </a:r>
            <a:r>
              <a:rPr lang="en-US" sz="2000" dirty="0"/>
              <a:t>used for manipulating the results of one or more conditions. </a:t>
            </a:r>
            <a:endParaRPr lang="en-US" sz="2000" dirty="0"/>
          </a:p>
          <a:p>
            <a:pPr>
              <a:spcBef>
                <a:spcPts val="0"/>
              </a:spcBef>
            </a:pPr>
            <a:endParaRPr lang="en-US" sz="2000" dirty="0"/>
          </a:p>
          <a:p>
            <a:pPr>
              <a:spcBef>
                <a:spcPts val="0"/>
              </a:spcBef>
            </a:pPr>
            <a:r>
              <a:rPr lang="en-US" sz="2000" dirty="0"/>
              <a:t>In SQL, all logical operators evaluate to TRUE, FALSE, or NULL (UNKNOWN). </a:t>
            </a:r>
            <a:endParaRPr lang="en-US" sz="2000" dirty="0"/>
          </a:p>
        </p:txBody>
      </p:sp>
      <p:sp>
        <p:nvSpPr>
          <p:cNvPr id="2" name="Title 1"/>
          <p:cNvSpPr>
            <a:spLocks noGrp="1"/>
          </p:cNvSpPr>
          <p:nvPr>
            <p:ph type="title"/>
          </p:nvPr>
        </p:nvSpPr>
        <p:spPr>
          <a:noFill/>
          <a:ln>
            <a:noFill/>
          </a:ln>
        </p:spPr>
        <p:txBody>
          <a:bodyPr anchor="ctr"/>
          <a:lstStyle/>
          <a:p>
            <a:r>
              <a:rPr lang="en-IN" dirty="0"/>
              <a:t>Logical Operators</a:t>
            </a:r>
          </a:p>
        </p:txBody>
      </p:sp>
      <p:sp>
        <p:nvSpPr>
          <p:cNvPr id="6" name="Slide Number Placeholder 5"/>
          <p:cNvSpPr>
            <a:spLocks noGrp="1"/>
          </p:cNvSpPr>
          <p:nvPr>
            <p:ph type="sldNum" sz="quarter" idx="11"/>
          </p:nvPr>
        </p:nvSpPr>
        <p:spPr/>
        <p:txBody>
          <a:bodyPr/>
          <a:lstStyle/>
          <a:p>
            <a:fld id="{47ED8886-DB3B-44F4-9A80-E6A224679F20}" type="slidenum">
              <a:rPr lang="en-US" smtClean="0"/>
              <a:pPr/>
              <a:t>17</a:t>
            </a:fld>
            <a:endParaRPr lang="en-US" dirty="0"/>
          </a:p>
        </p:txBody>
      </p:sp>
    </p:spTree>
    <p:extLst>
      <p:ext uri="{BB962C8B-B14F-4D97-AF65-F5344CB8AC3E}">
        <p14:creationId xmlns:p14="http://schemas.microsoft.com/office/powerpoint/2010/main" val="4268320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3211" y="1180408"/>
            <a:ext cx="8229600" cy="381000"/>
          </a:xfrm>
        </p:spPr>
        <p:txBody>
          <a:bodyPr/>
          <a:lstStyle/>
          <a:p>
            <a:pPr marL="0" indent="0" algn="ctr">
              <a:buNone/>
            </a:pPr>
            <a:r>
              <a:rPr lang="en-US" sz="2000" dirty="0">
                <a:solidFill>
                  <a:schemeClr val="accent4">
                    <a:lumMod val="60000"/>
                    <a:lumOff val="40000"/>
                  </a:schemeClr>
                </a:solidFill>
                <a:latin typeface="Arial" panose="020B0604020202020204" pitchFamily="34" charset="0"/>
              </a:rPr>
              <a:t>SELECT</a:t>
            </a:r>
            <a:r>
              <a:rPr lang="en-US" sz="2000" dirty="0">
                <a:solidFill>
                  <a:schemeClr val="bg1"/>
                </a:solidFill>
              </a:rPr>
              <a:t> </a:t>
            </a:r>
            <a:r>
              <a:rPr lang="en-US" sz="2000" dirty="0" err="1">
                <a:solidFill>
                  <a:srgbClr val="D8750D"/>
                </a:solidFill>
                <a:latin typeface="Arial" panose="020B0604020202020204" pitchFamily="34" charset="0"/>
              </a:rPr>
              <a:t>CustomerName</a:t>
            </a:r>
            <a:r>
              <a:rPr lang="en-US" sz="2000" dirty="0">
                <a:solidFill>
                  <a:schemeClr val="bg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bg1"/>
                </a:solidFill>
              </a:rPr>
              <a:t> </a:t>
            </a:r>
            <a:r>
              <a:rPr lang="en-US" sz="2000" dirty="0">
                <a:solidFill>
                  <a:srgbClr val="D8750D"/>
                </a:solidFill>
                <a:latin typeface="Arial" panose="020B0604020202020204" pitchFamily="34" charset="0"/>
              </a:rPr>
              <a:t>Customers</a:t>
            </a:r>
            <a:endParaRPr lang="en-US" sz="2000" dirty="0"/>
          </a:p>
        </p:txBody>
      </p:sp>
      <p:sp>
        <p:nvSpPr>
          <p:cNvPr id="2" name="Title 1"/>
          <p:cNvSpPr>
            <a:spLocks noGrp="1"/>
          </p:cNvSpPr>
          <p:nvPr>
            <p:ph type="title"/>
          </p:nvPr>
        </p:nvSpPr>
        <p:spPr>
          <a:noFill/>
          <a:ln>
            <a:noFill/>
          </a:ln>
        </p:spPr>
        <p:txBody>
          <a:bodyPr anchor="ctr">
            <a:normAutofit/>
          </a:bodyPr>
          <a:lstStyle/>
          <a:p>
            <a:r>
              <a:rPr lang="en-IN" sz="2800" dirty="0"/>
              <a:t>Logical Operators</a:t>
            </a:r>
          </a:p>
        </p:txBody>
      </p:sp>
      <p:sp>
        <p:nvSpPr>
          <p:cNvPr id="6" name="Slide Number Placeholder 5"/>
          <p:cNvSpPr>
            <a:spLocks noGrp="1"/>
          </p:cNvSpPr>
          <p:nvPr>
            <p:ph type="sldNum" sz="quarter" idx="11"/>
          </p:nvPr>
        </p:nvSpPr>
        <p:spPr/>
        <p:txBody>
          <a:bodyPr/>
          <a:lstStyle/>
          <a:p>
            <a:fld id="{47ED8886-DB3B-44F4-9A80-E6A224679F20}" type="slidenum">
              <a:rPr lang="en-US" smtClean="0"/>
              <a:pPr/>
              <a:t>18</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813283036"/>
              </p:ext>
            </p:extLst>
          </p:nvPr>
        </p:nvGraphicFramePr>
        <p:xfrm>
          <a:off x="2371886" y="1647986"/>
          <a:ext cx="7457914" cy="3815416"/>
        </p:xfrm>
        <a:graphic>
          <a:graphicData uri="http://schemas.openxmlformats.org/drawingml/2006/table">
            <a:tbl>
              <a:tblPr firstRow="1" bandRow="1">
                <a:tableStyleId>{21E4AEA4-8DFA-4A89-87EB-49C32662AFE0}</a:tableStyleId>
              </a:tblPr>
              <a:tblGrid>
                <a:gridCol w="1177566">
                  <a:extLst>
                    <a:ext uri="{9D8B030D-6E8A-4147-A177-3AD203B41FA5}">
                      <a16:colId xmlns:a16="http://schemas.microsoft.com/office/drawing/2014/main" val="20000"/>
                    </a:ext>
                  </a:extLst>
                </a:gridCol>
                <a:gridCol w="2927509">
                  <a:extLst>
                    <a:ext uri="{9D8B030D-6E8A-4147-A177-3AD203B41FA5}">
                      <a16:colId xmlns:a16="http://schemas.microsoft.com/office/drawing/2014/main" val="20001"/>
                    </a:ext>
                  </a:extLst>
                </a:gridCol>
                <a:gridCol w="3352839">
                  <a:extLst>
                    <a:ext uri="{9D8B030D-6E8A-4147-A177-3AD203B41FA5}">
                      <a16:colId xmlns:a16="http://schemas.microsoft.com/office/drawing/2014/main" val="20002"/>
                    </a:ext>
                  </a:extLst>
                </a:gridCol>
              </a:tblGrid>
              <a:tr h="352126">
                <a:tc>
                  <a:txBody>
                    <a:bodyPr/>
                    <a:lstStyle/>
                    <a:p>
                      <a:r>
                        <a:rPr lang="en-US" sz="1600" dirty="0" smtClean="0">
                          <a:solidFill>
                            <a:schemeClr val="tx1"/>
                          </a:solidFill>
                        </a:rPr>
                        <a:t>Operator</a:t>
                      </a:r>
                      <a:endParaRPr lang="en-US" sz="1600" dirty="0">
                        <a:solidFill>
                          <a:schemeClr val="tx1"/>
                        </a:solidFill>
                        <a:latin typeface="+mn-lt"/>
                        <a:cs typeface="Arial" pitchFamily="34" charset="0"/>
                      </a:endParaRPr>
                    </a:p>
                  </a:txBody>
                  <a:tcPr>
                    <a:solidFill>
                      <a:schemeClr val="accent4"/>
                    </a:solidFill>
                  </a:tcPr>
                </a:tc>
                <a:tc>
                  <a:txBody>
                    <a:bodyPr/>
                    <a:lstStyle/>
                    <a:p>
                      <a:r>
                        <a:rPr lang="en-US" sz="1600" dirty="0" smtClean="0">
                          <a:solidFill>
                            <a:schemeClr val="tx1"/>
                          </a:solidFill>
                        </a:rPr>
                        <a:t>Description</a:t>
                      </a:r>
                      <a:endParaRPr lang="en-US" sz="1600" dirty="0">
                        <a:solidFill>
                          <a:schemeClr val="tx1"/>
                        </a:solidFill>
                        <a:latin typeface="+mn-lt"/>
                        <a:cs typeface="Arial" pitchFamily="34" charset="0"/>
                      </a:endParaRPr>
                    </a:p>
                  </a:txBody>
                  <a:tcPr>
                    <a:solidFill>
                      <a:schemeClr val="accent4"/>
                    </a:solidFill>
                  </a:tcPr>
                </a:tc>
                <a:tc>
                  <a:txBody>
                    <a:bodyPr/>
                    <a:lstStyle/>
                    <a:p>
                      <a:r>
                        <a:rPr lang="en-US" sz="1600" dirty="0" smtClean="0">
                          <a:solidFill>
                            <a:schemeClr val="tx1"/>
                          </a:solidFill>
                          <a:latin typeface="+mn-lt"/>
                          <a:cs typeface="Arial" pitchFamily="34" charset="0"/>
                        </a:rPr>
                        <a:t>Example</a:t>
                      </a:r>
                      <a:endParaRPr lang="en-US" sz="1600" dirty="0">
                        <a:solidFill>
                          <a:schemeClr val="tx1"/>
                        </a:solidFill>
                        <a:latin typeface="+mn-lt"/>
                        <a:cs typeface="Arial" pitchFamily="34" charset="0"/>
                      </a:endParaRPr>
                    </a:p>
                  </a:txBody>
                  <a:tcPr>
                    <a:solidFill>
                      <a:schemeClr val="accent4"/>
                    </a:solidFill>
                  </a:tcPr>
                </a:tc>
                <a:extLst>
                  <a:ext uri="{0D108BD9-81ED-4DB2-BD59-A6C34878D82A}">
                    <a16:rowId xmlns:a16="http://schemas.microsoft.com/office/drawing/2014/main" val="10000"/>
                  </a:ext>
                </a:extLst>
              </a:tr>
              <a:tr h="860309">
                <a:tc>
                  <a:txBody>
                    <a:bodyPr/>
                    <a:lstStyle/>
                    <a:p>
                      <a:pPr algn="l" rtl="0"/>
                      <a:r>
                        <a:rPr lang="en-US" sz="1800" dirty="0">
                          <a:solidFill>
                            <a:schemeClr val="tx1"/>
                          </a:solidFill>
                        </a:rPr>
                        <a:t>NOT </a:t>
                      </a:r>
                      <a:endParaRPr lang="en-US" sz="1800" dirty="0">
                        <a:solidFill>
                          <a:schemeClr val="tx1"/>
                        </a:solidFill>
                        <a:latin typeface="+mn-lt"/>
                        <a:cs typeface="Arial" pitchFamily="34" charset="0"/>
                      </a:endParaRPr>
                    </a:p>
                  </a:txBody>
                  <a:tcPr marL="28575" marR="28575" marT="28575" marB="28575">
                    <a:noFill/>
                  </a:tcPr>
                </a:tc>
                <a:tc>
                  <a:txBody>
                    <a:bodyPr/>
                    <a:lstStyle/>
                    <a:p>
                      <a:pPr algn="l" rtl="0"/>
                      <a:r>
                        <a:rPr lang="en-US" sz="1800" dirty="0">
                          <a:solidFill>
                            <a:schemeClr val="tx1"/>
                          </a:solidFill>
                        </a:rPr>
                        <a:t>Returns TRUE if the </a:t>
                      </a:r>
                      <a:r>
                        <a:rPr lang="en-US" sz="1800" dirty="0" smtClean="0">
                          <a:solidFill>
                            <a:schemeClr val="tx1"/>
                          </a:solidFill>
                        </a:rPr>
                        <a:t>condition returns FALSE</a:t>
                      </a:r>
                      <a:r>
                        <a:rPr lang="en-US" sz="1800" dirty="0">
                          <a:solidFill>
                            <a:schemeClr val="tx1"/>
                          </a:solidFill>
                        </a:rPr>
                        <a:t>. Returns FALSE if </a:t>
                      </a:r>
                      <a:r>
                        <a:rPr lang="en-US" sz="1800" dirty="0" smtClean="0">
                          <a:solidFill>
                            <a:schemeClr val="tx1"/>
                          </a:solidFill>
                        </a:rPr>
                        <a:t>the return values is TRUE</a:t>
                      </a:r>
                      <a:r>
                        <a:rPr lang="en-US" sz="1800" dirty="0">
                          <a:solidFill>
                            <a:schemeClr val="tx1"/>
                          </a:solidFill>
                        </a:rPr>
                        <a:t>. </a:t>
                      </a:r>
                      <a:endParaRPr lang="en-US" sz="1800" dirty="0">
                        <a:solidFill>
                          <a:schemeClr val="tx1"/>
                        </a:solidFill>
                        <a:latin typeface="+mn-lt"/>
                        <a:cs typeface="Arial" pitchFamily="34" charset="0"/>
                      </a:endParaRPr>
                    </a:p>
                  </a:txBody>
                  <a:tcPr marL="28575" marR="28575" marT="28575" marB="28575">
                    <a:noFill/>
                  </a:tcPr>
                </a:tc>
                <a:tc>
                  <a:txBody>
                    <a:bodyPr/>
                    <a:lstStyle/>
                    <a:p>
                      <a:pPr algn="l" rtl="0"/>
                      <a:r>
                        <a:rPr lang="en-US" sz="1800" kern="1200" dirty="0" smtClean="0">
                          <a:solidFill>
                            <a:schemeClr val="tx1"/>
                          </a:solidFill>
                          <a:latin typeface="Arial" panose="020B0604020202020204" pitchFamily="34" charset="0"/>
                          <a:ea typeface="+mn-ea"/>
                          <a:cs typeface="+mn-cs"/>
                        </a:rPr>
                        <a:t>WHERE</a:t>
                      </a:r>
                      <a:r>
                        <a:rPr lang="en-US" sz="1400" dirty="0" smtClean="0">
                          <a:solidFill>
                            <a:schemeClr val="tx1"/>
                          </a:solidFill>
                        </a:rPr>
                        <a:t> </a:t>
                      </a:r>
                      <a:r>
                        <a:rPr lang="en-US" sz="1800" kern="1200" dirty="0" smtClean="0">
                          <a:solidFill>
                            <a:schemeClr val="tx1"/>
                          </a:solidFill>
                          <a:latin typeface="Arial" panose="020B0604020202020204" pitchFamily="34" charset="0"/>
                          <a:ea typeface="+mn-ea"/>
                          <a:cs typeface="+mn-cs"/>
                        </a:rPr>
                        <a:t>NOT</a:t>
                      </a:r>
                      <a:r>
                        <a:rPr lang="en-US" sz="1400" dirty="0" smtClean="0">
                          <a:solidFill>
                            <a:schemeClr val="tx1"/>
                          </a:solidFill>
                        </a:rPr>
                        <a:t> </a:t>
                      </a:r>
                      <a:r>
                        <a:rPr lang="en-US" sz="1800" kern="1200" dirty="0" smtClean="0">
                          <a:solidFill>
                            <a:schemeClr val="tx1"/>
                          </a:solidFill>
                          <a:latin typeface="Arial" panose="020B0604020202020204" pitchFamily="34" charset="0"/>
                          <a:ea typeface="+mn-ea"/>
                          <a:cs typeface="+mn-cs"/>
                        </a:rPr>
                        <a:t>(</a:t>
                      </a:r>
                      <a:r>
                        <a:rPr lang="en-US" sz="1800" kern="1200" dirty="0" err="1" smtClean="0">
                          <a:solidFill>
                            <a:schemeClr val="tx1"/>
                          </a:solidFill>
                          <a:latin typeface="Arial" panose="020B0604020202020204" pitchFamily="34" charset="0"/>
                          <a:ea typeface="+mn-ea"/>
                          <a:cs typeface="+mn-cs"/>
                        </a:rPr>
                        <a:t>Creditlimit</a:t>
                      </a:r>
                      <a:r>
                        <a:rPr lang="en-US" sz="1400" dirty="0" smtClean="0">
                          <a:solidFill>
                            <a:schemeClr val="tx1"/>
                          </a:solidFill>
                        </a:rPr>
                        <a:t> </a:t>
                      </a:r>
                      <a:r>
                        <a:rPr lang="en-US" sz="1800" kern="1200" dirty="0" smtClean="0">
                          <a:solidFill>
                            <a:schemeClr val="tx1"/>
                          </a:solidFill>
                          <a:latin typeface="Arial" panose="020B0604020202020204" pitchFamily="34" charset="0"/>
                          <a:ea typeface="+mn-ea"/>
                          <a:cs typeface="+mn-cs"/>
                        </a:rPr>
                        <a:t>IS NULL); // </a:t>
                      </a:r>
                      <a:r>
                        <a:rPr lang="en-US" sz="1400" dirty="0" smtClean="0">
                          <a:solidFill>
                            <a:schemeClr val="tx1"/>
                          </a:solidFill>
                        </a:rPr>
                        <a:t>Retrieves the customer names who</a:t>
                      </a:r>
                      <a:r>
                        <a:rPr lang="en-US" sz="1400" baseline="0" dirty="0" smtClean="0">
                          <a:solidFill>
                            <a:schemeClr val="tx1"/>
                          </a:solidFill>
                        </a:rPr>
                        <a:t> has a credit limit assigned.</a:t>
                      </a:r>
                      <a:endParaRPr lang="en-US" sz="1400" dirty="0">
                        <a:solidFill>
                          <a:schemeClr val="tx1"/>
                        </a:solidFill>
                        <a:latin typeface="+mn-lt"/>
                        <a:cs typeface="Arial" pitchFamily="34" charset="0"/>
                      </a:endParaRPr>
                    </a:p>
                  </a:txBody>
                  <a:tcPr marL="28575" marR="28575" marT="28575" marB="28575">
                    <a:noFill/>
                  </a:tcPr>
                </a:tc>
                <a:extLst>
                  <a:ext uri="{0D108BD9-81ED-4DB2-BD59-A6C34878D82A}">
                    <a16:rowId xmlns:a16="http://schemas.microsoft.com/office/drawing/2014/main" val="10001"/>
                  </a:ext>
                </a:extLst>
              </a:tr>
              <a:tr h="1084389">
                <a:tc>
                  <a:txBody>
                    <a:bodyPr/>
                    <a:lstStyle/>
                    <a:p>
                      <a:pPr algn="l" rtl="0"/>
                      <a:r>
                        <a:rPr lang="en-US" sz="1800" dirty="0">
                          <a:solidFill>
                            <a:schemeClr val="tx1"/>
                          </a:solidFill>
                        </a:rPr>
                        <a:t>AND </a:t>
                      </a:r>
                      <a:endParaRPr lang="en-US" sz="1800" dirty="0">
                        <a:solidFill>
                          <a:schemeClr val="tx1"/>
                        </a:solidFill>
                        <a:latin typeface="+mn-lt"/>
                        <a:cs typeface="Arial" pitchFamily="34" charset="0"/>
                      </a:endParaRPr>
                    </a:p>
                  </a:txBody>
                  <a:tcPr marL="28575" marR="28575" marT="28575" marB="28575">
                    <a:noFill/>
                  </a:tcPr>
                </a:tc>
                <a:tc>
                  <a:txBody>
                    <a:bodyPr/>
                    <a:lstStyle/>
                    <a:p>
                      <a:pPr algn="l" rtl="0"/>
                      <a:r>
                        <a:rPr lang="en-US" sz="1800" dirty="0" smtClean="0">
                          <a:solidFill>
                            <a:schemeClr val="tx1"/>
                          </a:solidFill>
                        </a:rPr>
                        <a:t>Used to combine two conditions. Returns </a:t>
                      </a:r>
                      <a:r>
                        <a:rPr lang="en-US" sz="1800" dirty="0">
                          <a:solidFill>
                            <a:schemeClr val="tx1"/>
                          </a:solidFill>
                        </a:rPr>
                        <a:t>TRUE if both </a:t>
                      </a:r>
                      <a:r>
                        <a:rPr lang="en-US" sz="1800" dirty="0" smtClean="0">
                          <a:solidFill>
                            <a:schemeClr val="tx1"/>
                          </a:solidFill>
                        </a:rPr>
                        <a:t>condition are met.</a:t>
                      </a:r>
                      <a:r>
                        <a:rPr lang="en-US" sz="1800" baseline="0" dirty="0" smtClean="0">
                          <a:solidFill>
                            <a:schemeClr val="tx1"/>
                          </a:solidFill>
                        </a:rPr>
                        <a:t> </a:t>
                      </a:r>
                      <a:r>
                        <a:rPr lang="en-US" sz="1800" dirty="0" smtClean="0">
                          <a:solidFill>
                            <a:schemeClr val="tx1"/>
                          </a:solidFill>
                        </a:rPr>
                        <a:t>Returns </a:t>
                      </a:r>
                      <a:r>
                        <a:rPr lang="en-US" sz="1800" dirty="0">
                          <a:solidFill>
                            <a:schemeClr val="tx1"/>
                          </a:solidFill>
                        </a:rPr>
                        <a:t>FALSE if either </a:t>
                      </a:r>
                      <a:r>
                        <a:rPr lang="en-US" sz="1800" dirty="0" smtClean="0">
                          <a:solidFill>
                            <a:schemeClr val="tx1"/>
                          </a:solidFill>
                        </a:rPr>
                        <a:t>of it is FALSE. </a:t>
                      </a:r>
                      <a:endParaRPr lang="en-US" sz="1800" dirty="0">
                        <a:solidFill>
                          <a:schemeClr val="tx1"/>
                        </a:solidFill>
                        <a:latin typeface="+mn-lt"/>
                        <a:cs typeface="Arial" pitchFamily="34" charset="0"/>
                      </a:endParaRPr>
                    </a:p>
                  </a:txBody>
                  <a:tcPr marL="28575" marR="28575" marT="28575" marB="28575">
                    <a:noFill/>
                  </a:tcPr>
                </a:tc>
                <a:tc>
                  <a:txBody>
                    <a:bodyPr/>
                    <a:lstStyle/>
                    <a:p>
                      <a:pPr algn="l" rtl="0"/>
                      <a:r>
                        <a:rPr lang="en-US" sz="1800" kern="1200" dirty="0" smtClean="0">
                          <a:solidFill>
                            <a:schemeClr val="tx1"/>
                          </a:solidFill>
                          <a:latin typeface="Arial" panose="020B0604020202020204" pitchFamily="34" charset="0"/>
                          <a:ea typeface="+mn-ea"/>
                          <a:cs typeface="+mn-cs"/>
                        </a:rPr>
                        <a:t>WHERE</a:t>
                      </a:r>
                      <a:r>
                        <a:rPr lang="en-US" sz="1400" kern="1200" dirty="0" smtClean="0">
                          <a:solidFill>
                            <a:schemeClr val="tx1"/>
                          </a:solidFill>
                        </a:rPr>
                        <a:t> </a:t>
                      </a:r>
                      <a:r>
                        <a:rPr lang="en-US" sz="1800" kern="1200" dirty="0" smtClean="0">
                          <a:solidFill>
                            <a:schemeClr val="tx1"/>
                          </a:solidFill>
                          <a:latin typeface="Arial" panose="020B0604020202020204" pitchFamily="34" charset="0"/>
                          <a:ea typeface="+mn-ea"/>
                          <a:cs typeface="+mn-cs"/>
                        </a:rPr>
                        <a:t>Country</a:t>
                      </a:r>
                      <a:r>
                        <a:rPr lang="en-US" sz="1400" kern="1200" dirty="0" smtClean="0">
                          <a:solidFill>
                            <a:schemeClr val="tx1"/>
                          </a:solidFill>
                        </a:rPr>
                        <a:t> </a:t>
                      </a:r>
                      <a:r>
                        <a:rPr lang="en-US" sz="1800" kern="1200" dirty="0" smtClean="0">
                          <a:solidFill>
                            <a:schemeClr val="tx1"/>
                          </a:solidFill>
                          <a:latin typeface="Arial" panose="020B0604020202020204" pitchFamily="34" charset="0"/>
                          <a:ea typeface="+mn-ea"/>
                          <a:cs typeface="+mn-cs"/>
                        </a:rPr>
                        <a:t>=</a:t>
                      </a:r>
                      <a:r>
                        <a:rPr lang="en-US" sz="1400" kern="1200" dirty="0" smtClean="0">
                          <a:solidFill>
                            <a:schemeClr val="tx1"/>
                          </a:solidFill>
                        </a:rPr>
                        <a:t> </a:t>
                      </a:r>
                      <a:r>
                        <a:rPr lang="en-US" sz="1800" kern="1200" dirty="0" smtClean="0">
                          <a:solidFill>
                            <a:schemeClr val="tx1"/>
                          </a:solidFill>
                          <a:latin typeface="Arial" panose="020B0604020202020204" pitchFamily="34" charset="0"/>
                          <a:ea typeface="+mn-ea"/>
                          <a:cs typeface="+mn-cs"/>
                        </a:rPr>
                        <a:t>‘UK' </a:t>
                      </a:r>
                    </a:p>
                    <a:p>
                      <a:pPr algn="l" rtl="0"/>
                      <a:r>
                        <a:rPr lang="en-US" sz="1800" kern="1200" dirty="0" smtClean="0">
                          <a:solidFill>
                            <a:schemeClr val="tx1"/>
                          </a:solidFill>
                          <a:latin typeface="Arial" panose="020B0604020202020204" pitchFamily="34" charset="0"/>
                          <a:ea typeface="+mn-ea"/>
                          <a:cs typeface="+mn-cs"/>
                        </a:rPr>
                        <a:t>and</a:t>
                      </a:r>
                      <a:r>
                        <a:rPr lang="en-US" sz="1400" kern="1200" dirty="0" smtClean="0">
                          <a:solidFill>
                            <a:schemeClr val="tx1"/>
                          </a:solidFill>
                        </a:rPr>
                        <a:t> </a:t>
                      </a:r>
                      <a:r>
                        <a:rPr lang="en-US" sz="1800" kern="1200" dirty="0" smtClean="0">
                          <a:solidFill>
                            <a:schemeClr val="tx1"/>
                          </a:solidFill>
                          <a:latin typeface="Arial" panose="020B0604020202020204" pitchFamily="34" charset="0"/>
                          <a:ea typeface="+mn-ea"/>
                          <a:cs typeface="+mn-cs"/>
                        </a:rPr>
                        <a:t>City</a:t>
                      </a:r>
                      <a:r>
                        <a:rPr lang="en-US" sz="1400" kern="1200" dirty="0" smtClean="0">
                          <a:solidFill>
                            <a:schemeClr val="tx1"/>
                          </a:solidFill>
                        </a:rPr>
                        <a:t> </a:t>
                      </a:r>
                      <a:r>
                        <a:rPr lang="en-US" sz="1800" kern="1200" dirty="0" smtClean="0">
                          <a:solidFill>
                            <a:schemeClr val="tx1"/>
                          </a:solidFill>
                          <a:latin typeface="Arial" panose="020B0604020202020204" pitchFamily="34" charset="0"/>
                          <a:ea typeface="+mn-ea"/>
                          <a:cs typeface="+mn-cs"/>
                        </a:rPr>
                        <a:t>=</a:t>
                      </a:r>
                      <a:r>
                        <a:rPr lang="en-US" sz="1400" kern="1200" dirty="0" smtClean="0">
                          <a:solidFill>
                            <a:schemeClr val="tx1"/>
                          </a:solidFill>
                        </a:rPr>
                        <a:t> </a:t>
                      </a:r>
                      <a:r>
                        <a:rPr lang="en-US" sz="1800" kern="1200" dirty="0" smtClean="0">
                          <a:solidFill>
                            <a:schemeClr val="tx1"/>
                          </a:solidFill>
                          <a:latin typeface="Arial" panose="020B0604020202020204" pitchFamily="34" charset="0"/>
                          <a:ea typeface="+mn-ea"/>
                          <a:cs typeface="+mn-cs"/>
                        </a:rPr>
                        <a:t>‘London'; </a:t>
                      </a:r>
                      <a:r>
                        <a:rPr lang="en-US" sz="1400" dirty="0" smtClean="0">
                          <a:solidFill>
                            <a:schemeClr val="tx1"/>
                          </a:solidFill>
                        </a:rPr>
                        <a:t>// Retrieves the customer</a:t>
                      </a:r>
                      <a:r>
                        <a:rPr lang="en-US" sz="1400" baseline="0" dirty="0" smtClean="0">
                          <a:solidFill>
                            <a:schemeClr val="tx1"/>
                          </a:solidFill>
                        </a:rPr>
                        <a:t> </a:t>
                      </a:r>
                      <a:r>
                        <a:rPr lang="en-US" sz="1400" dirty="0" smtClean="0">
                          <a:solidFill>
                            <a:schemeClr val="tx1"/>
                          </a:solidFill>
                        </a:rPr>
                        <a:t>names who</a:t>
                      </a:r>
                      <a:r>
                        <a:rPr lang="en-US" sz="1400" baseline="0" dirty="0" smtClean="0">
                          <a:solidFill>
                            <a:schemeClr val="tx1"/>
                          </a:solidFill>
                        </a:rPr>
                        <a:t> has country UK and their city is London.</a:t>
                      </a:r>
                      <a:endParaRPr lang="en-US" sz="1400" kern="1200" dirty="0">
                        <a:solidFill>
                          <a:schemeClr val="tx1"/>
                        </a:solidFill>
                        <a:latin typeface="+mn-lt"/>
                        <a:ea typeface="+mn-ea"/>
                        <a:cs typeface="Arial" pitchFamily="34" charset="0"/>
                      </a:endParaRPr>
                    </a:p>
                  </a:txBody>
                  <a:tcPr marL="28575" marR="28575" marT="28575" marB="28575">
                    <a:noFill/>
                  </a:tcPr>
                </a:tc>
                <a:extLst>
                  <a:ext uri="{0D108BD9-81ED-4DB2-BD59-A6C34878D82A}">
                    <a16:rowId xmlns:a16="http://schemas.microsoft.com/office/drawing/2014/main" val="10002"/>
                  </a:ext>
                </a:extLst>
              </a:tr>
              <a:tr h="1084389">
                <a:tc>
                  <a:txBody>
                    <a:bodyPr/>
                    <a:lstStyle/>
                    <a:p>
                      <a:pPr algn="l" rtl="0"/>
                      <a:r>
                        <a:rPr lang="en-US" sz="1800" dirty="0">
                          <a:solidFill>
                            <a:schemeClr val="tx1"/>
                          </a:solidFill>
                        </a:rPr>
                        <a:t>OR </a:t>
                      </a:r>
                      <a:endParaRPr lang="en-US" sz="1800" dirty="0">
                        <a:solidFill>
                          <a:schemeClr val="tx1"/>
                        </a:solidFill>
                        <a:latin typeface="+mn-lt"/>
                        <a:cs typeface="Arial" pitchFamily="34" charset="0"/>
                      </a:endParaRPr>
                    </a:p>
                  </a:txBody>
                  <a:tcPr marL="28575" marR="28575" marT="28575" marB="28575">
                    <a:noFill/>
                  </a:tcPr>
                </a:tc>
                <a:tc>
                  <a:txBody>
                    <a:bodyPr/>
                    <a:lstStyle/>
                    <a:p>
                      <a:pPr algn="l" rtl="0"/>
                      <a:r>
                        <a:rPr lang="en-US" sz="1800" dirty="0">
                          <a:solidFill>
                            <a:schemeClr val="tx1"/>
                          </a:solidFill>
                        </a:rPr>
                        <a:t>Returns TRUE if </a:t>
                      </a:r>
                      <a:r>
                        <a:rPr lang="en-US" sz="1800" dirty="0" smtClean="0">
                          <a:solidFill>
                            <a:schemeClr val="tx1"/>
                          </a:solidFill>
                        </a:rPr>
                        <a:t>one</a:t>
                      </a:r>
                      <a:r>
                        <a:rPr lang="en-US" sz="1800" baseline="0" dirty="0" smtClean="0">
                          <a:solidFill>
                            <a:schemeClr val="tx1"/>
                          </a:solidFill>
                        </a:rPr>
                        <a:t> </a:t>
                      </a:r>
                      <a:r>
                        <a:rPr lang="en-US" sz="1800" dirty="0" smtClean="0">
                          <a:solidFill>
                            <a:schemeClr val="tx1"/>
                          </a:solidFill>
                        </a:rPr>
                        <a:t>of the condition returns </a:t>
                      </a:r>
                      <a:r>
                        <a:rPr lang="en-US" sz="1800" dirty="0">
                          <a:solidFill>
                            <a:schemeClr val="tx1"/>
                          </a:solidFill>
                        </a:rPr>
                        <a:t>TRUE. Returns FALSE if both are FALSE</a:t>
                      </a:r>
                      <a:r>
                        <a:rPr lang="en-US" sz="1800" dirty="0" smtClean="0">
                          <a:solidFill>
                            <a:schemeClr val="tx1"/>
                          </a:solidFill>
                        </a:rPr>
                        <a:t>.</a:t>
                      </a:r>
                      <a:endParaRPr lang="en-US" sz="1800" dirty="0">
                        <a:solidFill>
                          <a:schemeClr val="tx1"/>
                        </a:solidFill>
                        <a:latin typeface="+mn-lt"/>
                        <a:cs typeface="Arial" pitchFamily="34" charset="0"/>
                      </a:endParaRPr>
                    </a:p>
                  </a:txBody>
                  <a:tcPr marL="28575" marR="28575" marT="28575" marB="28575">
                    <a:noFill/>
                  </a:tcPr>
                </a:tc>
                <a:tc>
                  <a:txBody>
                    <a:bodyPr/>
                    <a:lstStyle/>
                    <a:p>
                      <a:pPr algn="l" rtl="0"/>
                      <a:r>
                        <a:rPr lang="en-US" sz="1800" kern="1200" dirty="0" smtClean="0">
                          <a:solidFill>
                            <a:schemeClr val="tx1"/>
                          </a:solidFill>
                          <a:latin typeface="Arial" panose="020B0604020202020204" pitchFamily="34" charset="0"/>
                          <a:ea typeface="+mn-ea"/>
                          <a:cs typeface="+mn-cs"/>
                        </a:rPr>
                        <a:t>WHERE</a:t>
                      </a:r>
                      <a:r>
                        <a:rPr lang="en-US" sz="1400" kern="1200" dirty="0" smtClean="0">
                          <a:solidFill>
                            <a:schemeClr val="tx1"/>
                          </a:solidFill>
                        </a:rPr>
                        <a:t> </a:t>
                      </a:r>
                      <a:r>
                        <a:rPr lang="en-US" sz="1800" kern="1200" dirty="0" smtClean="0">
                          <a:solidFill>
                            <a:schemeClr val="tx1"/>
                          </a:solidFill>
                          <a:latin typeface="Arial" panose="020B0604020202020204" pitchFamily="34" charset="0"/>
                          <a:ea typeface="+mn-ea"/>
                          <a:cs typeface="+mn-cs"/>
                        </a:rPr>
                        <a:t>Country</a:t>
                      </a:r>
                      <a:r>
                        <a:rPr lang="en-US" sz="1400" kern="1200" dirty="0" smtClean="0">
                          <a:solidFill>
                            <a:schemeClr val="tx1"/>
                          </a:solidFill>
                        </a:rPr>
                        <a:t> </a:t>
                      </a:r>
                      <a:r>
                        <a:rPr lang="en-US" sz="1800" kern="1200" dirty="0" smtClean="0">
                          <a:solidFill>
                            <a:schemeClr val="tx1"/>
                          </a:solidFill>
                          <a:latin typeface="Arial" panose="020B0604020202020204" pitchFamily="34" charset="0"/>
                          <a:ea typeface="+mn-ea"/>
                          <a:cs typeface="+mn-cs"/>
                        </a:rPr>
                        <a:t>=</a:t>
                      </a:r>
                      <a:r>
                        <a:rPr lang="en-US" sz="1400" kern="1200" dirty="0" smtClean="0">
                          <a:solidFill>
                            <a:schemeClr val="tx1"/>
                          </a:solidFill>
                        </a:rPr>
                        <a:t> </a:t>
                      </a:r>
                      <a:r>
                        <a:rPr lang="en-US" sz="1800" kern="1200" dirty="0" smtClean="0">
                          <a:solidFill>
                            <a:schemeClr val="tx1"/>
                          </a:solidFill>
                          <a:latin typeface="Arial" panose="020B0604020202020204" pitchFamily="34" charset="0"/>
                          <a:ea typeface="+mn-ea"/>
                          <a:cs typeface="+mn-cs"/>
                        </a:rPr>
                        <a:t>‘UK'</a:t>
                      </a:r>
                      <a:r>
                        <a:rPr lang="en-US" sz="1400" kern="1200" dirty="0" smtClean="0">
                          <a:solidFill>
                            <a:schemeClr val="tx1"/>
                          </a:solidFill>
                        </a:rPr>
                        <a:t> </a:t>
                      </a:r>
                    </a:p>
                    <a:p>
                      <a:pPr algn="l" rtl="0"/>
                      <a:r>
                        <a:rPr lang="en-US" sz="1800" kern="1200" dirty="0" smtClean="0">
                          <a:solidFill>
                            <a:schemeClr val="tx1"/>
                          </a:solidFill>
                          <a:latin typeface="Arial" panose="020B0604020202020204" pitchFamily="34" charset="0"/>
                          <a:ea typeface="+mn-ea"/>
                          <a:cs typeface="+mn-cs"/>
                        </a:rPr>
                        <a:t>OR</a:t>
                      </a:r>
                      <a:r>
                        <a:rPr lang="en-US" sz="1400" kern="1200" dirty="0" smtClean="0">
                          <a:solidFill>
                            <a:schemeClr val="tx1"/>
                          </a:solidFill>
                        </a:rPr>
                        <a:t> </a:t>
                      </a:r>
                      <a:r>
                        <a:rPr lang="en-US" sz="1800" kern="1200" dirty="0" smtClean="0">
                          <a:solidFill>
                            <a:schemeClr val="tx1"/>
                          </a:solidFill>
                          <a:latin typeface="Arial" panose="020B0604020202020204" pitchFamily="34" charset="0"/>
                          <a:ea typeface="+mn-ea"/>
                          <a:cs typeface="+mn-cs"/>
                        </a:rPr>
                        <a:t>City</a:t>
                      </a:r>
                      <a:r>
                        <a:rPr lang="en-US" sz="1400" kern="1200" dirty="0" smtClean="0">
                          <a:solidFill>
                            <a:schemeClr val="tx1"/>
                          </a:solidFill>
                        </a:rPr>
                        <a:t> </a:t>
                      </a:r>
                      <a:r>
                        <a:rPr lang="en-US" sz="1800" kern="1200" dirty="0" smtClean="0">
                          <a:solidFill>
                            <a:schemeClr val="tx1"/>
                          </a:solidFill>
                          <a:latin typeface="Arial" panose="020B0604020202020204" pitchFamily="34" charset="0"/>
                          <a:ea typeface="+mn-ea"/>
                          <a:cs typeface="+mn-cs"/>
                        </a:rPr>
                        <a:t>=</a:t>
                      </a:r>
                      <a:r>
                        <a:rPr lang="en-US" sz="1400" kern="1200" dirty="0" smtClean="0">
                          <a:solidFill>
                            <a:schemeClr val="tx1"/>
                          </a:solidFill>
                        </a:rPr>
                        <a:t> </a:t>
                      </a:r>
                      <a:r>
                        <a:rPr lang="en-US" sz="1800" kern="1200" dirty="0" smtClean="0">
                          <a:solidFill>
                            <a:schemeClr val="tx1"/>
                          </a:solidFill>
                          <a:latin typeface="Arial" panose="020B0604020202020204" pitchFamily="34" charset="0"/>
                          <a:ea typeface="+mn-ea"/>
                          <a:cs typeface="+mn-cs"/>
                        </a:rPr>
                        <a:t>‘London'; </a:t>
                      </a:r>
                      <a:r>
                        <a:rPr lang="en-US" sz="1400" dirty="0" smtClean="0">
                          <a:solidFill>
                            <a:schemeClr val="tx1"/>
                          </a:solidFill>
                        </a:rPr>
                        <a:t>// Retrieves the customer</a:t>
                      </a:r>
                      <a:r>
                        <a:rPr lang="en-US" sz="1400" baseline="0" dirty="0" smtClean="0">
                          <a:solidFill>
                            <a:schemeClr val="tx1"/>
                          </a:solidFill>
                        </a:rPr>
                        <a:t> </a:t>
                      </a:r>
                      <a:r>
                        <a:rPr lang="en-US" sz="1400" dirty="0" smtClean="0">
                          <a:solidFill>
                            <a:schemeClr val="tx1"/>
                          </a:solidFill>
                        </a:rPr>
                        <a:t>names who</a:t>
                      </a:r>
                      <a:r>
                        <a:rPr lang="en-US" sz="1400" baseline="0" dirty="0" smtClean="0">
                          <a:solidFill>
                            <a:schemeClr val="tx1"/>
                          </a:solidFill>
                        </a:rPr>
                        <a:t> has country UK (OR) their location is London.</a:t>
                      </a:r>
                      <a:endParaRPr lang="en-US" sz="1400" kern="1200" dirty="0">
                        <a:solidFill>
                          <a:schemeClr val="tx1"/>
                        </a:solidFill>
                        <a:latin typeface="+mn-lt"/>
                        <a:ea typeface="+mn-ea"/>
                        <a:cs typeface="Arial" pitchFamily="34" charset="0"/>
                      </a:endParaRPr>
                    </a:p>
                  </a:txBody>
                  <a:tcPr marL="28575" marR="28575" marT="28575" marB="28575">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1469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smtClean="0"/>
              <a:t>Set Operators</a:t>
            </a:r>
            <a:endParaRPr lang="en-US" dirty="0"/>
          </a:p>
        </p:txBody>
      </p:sp>
      <p:sp>
        <p:nvSpPr>
          <p:cNvPr id="4" name="Slide Number Placeholder 3"/>
          <p:cNvSpPr>
            <a:spLocks noGrp="1"/>
          </p:cNvSpPr>
          <p:nvPr>
            <p:ph type="sldNum" sz="quarter" idx="4294967295"/>
          </p:nvPr>
        </p:nvSpPr>
        <p:spPr>
          <a:xfrm>
            <a:off x="10134600" y="6491288"/>
            <a:ext cx="533400" cy="214312"/>
          </a:xfrm>
          <a:prstGeom prst="rect">
            <a:avLst/>
          </a:prstGeom>
        </p:spPr>
        <p:txBody>
          <a:bodyPr/>
          <a:lstStyle/>
          <a:p>
            <a:fld id="{67712E74-3777-4D3D-8104-4F7BCB3A24F6}" type="slidenum">
              <a:rPr lang="en-US" smtClean="0"/>
              <a:pPr/>
              <a:t>19</a:t>
            </a:fld>
            <a:endParaRPr lang="en-US"/>
          </a:p>
        </p:txBody>
      </p:sp>
    </p:spTree>
    <p:extLst>
      <p:ext uri="{BB962C8B-B14F-4D97-AF65-F5344CB8AC3E}">
        <p14:creationId xmlns:p14="http://schemas.microsoft.com/office/powerpoint/2010/main" val="3286856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5001" y="487551"/>
            <a:ext cx="8389665" cy="607259"/>
          </a:xfrm>
        </p:spPr>
        <p:txBody>
          <a:bodyPr>
            <a:normAutofit/>
          </a:bodyPr>
          <a:lstStyle/>
          <a:p>
            <a:r>
              <a:rPr lang="en-US" sz="2800" dirty="0">
                <a:solidFill>
                  <a:schemeClr val="tx1"/>
                </a:solidFill>
              </a:rPr>
              <a:t>Context Setting: Overview</a:t>
            </a:r>
            <a:endParaRPr lang="en-US" sz="2800" dirty="0">
              <a:solidFill>
                <a:schemeClr val="tx1"/>
              </a:solidFill>
            </a:endParaRPr>
          </a:p>
        </p:txBody>
      </p:sp>
      <p:sp>
        <p:nvSpPr>
          <p:cNvPr id="8" name="Text Placeholder 7"/>
          <p:cNvSpPr>
            <a:spLocks noGrp="1"/>
          </p:cNvSpPr>
          <p:nvPr>
            <p:ph type="body" sz="quarter" idx="13"/>
          </p:nvPr>
        </p:nvSpPr>
        <p:spPr>
          <a:xfrm>
            <a:off x="1905000" y="1102558"/>
            <a:ext cx="8382000" cy="4622800"/>
          </a:xfrm>
        </p:spPr>
        <p:txBody>
          <a:bodyPr>
            <a:normAutofit/>
          </a:bodyPr>
          <a:lstStyle/>
          <a:p>
            <a:pPr marL="342900" indent="-342900">
              <a:buFont typeface="Arial" panose="020B0604020202020204" pitchFamily="34" charset="0"/>
              <a:buChar char="•"/>
            </a:pPr>
            <a:r>
              <a:rPr lang="en-US" sz="2000" dirty="0">
                <a:solidFill>
                  <a:schemeClr val="tx1"/>
                </a:solidFill>
              </a:rPr>
              <a:t>This </a:t>
            </a:r>
            <a:r>
              <a:rPr lang="en-US" sz="2000" dirty="0">
                <a:solidFill>
                  <a:schemeClr val="tx1"/>
                </a:solidFill>
              </a:rPr>
              <a:t>session on SQL operators, provides knowledge and understanding on the use of operators available in ANSI</a:t>
            </a:r>
            <a:r>
              <a:rPr lang="en-US" sz="2000" dirty="0">
                <a:solidFill>
                  <a:schemeClr val="tx1"/>
                </a:solidFill>
              </a:rPr>
              <a:t>.</a:t>
            </a:r>
          </a:p>
          <a:p>
            <a:pPr marL="342900" indent="-342900">
              <a:buFont typeface="Arial" panose="020B0604020202020204" pitchFamily="34" charset="0"/>
              <a:buChar char="•"/>
            </a:pPr>
            <a:r>
              <a:rPr lang="en-US" sz="2000" dirty="0">
                <a:solidFill>
                  <a:schemeClr val="tx1"/>
                </a:solidFill>
              </a:rPr>
              <a:t>It </a:t>
            </a:r>
            <a:r>
              <a:rPr lang="en-US" sz="2000" dirty="0">
                <a:solidFill>
                  <a:schemeClr val="tx1"/>
                </a:solidFill>
              </a:rPr>
              <a:t>also demonstrates the application of the syntax learned as part of this session in a case study provided. </a:t>
            </a:r>
          </a:p>
          <a:p>
            <a:endParaRPr lang="en-US" sz="2000" dirty="0">
              <a:solidFill>
                <a:schemeClr val="tx1"/>
              </a:solidFill>
            </a:endParaRPr>
          </a:p>
        </p:txBody>
      </p:sp>
      <p:sp>
        <p:nvSpPr>
          <p:cNvPr id="4" name="Slide Number Placeholder 3"/>
          <p:cNvSpPr>
            <a:spLocks noGrp="1"/>
          </p:cNvSpPr>
          <p:nvPr>
            <p:ph type="sldNum" sz="quarter" idx="4294967295"/>
          </p:nvPr>
        </p:nvSpPr>
        <p:spPr/>
        <p:txBody>
          <a:bodyPr/>
          <a:lstStyle/>
          <a:p>
            <a:endParaRPr lang="en-US" dirty="0"/>
          </a:p>
        </p:txBody>
      </p:sp>
      <p:sp>
        <p:nvSpPr>
          <p:cNvPr id="9" name="Rectangle 8"/>
          <p:cNvSpPr/>
          <p:nvPr/>
        </p:nvSpPr>
        <p:spPr>
          <a:xfrm>
            <a:off x="9973385" y="6335197"/>
            <a:ext cx="457176" cy="369332"/>
          </a:xfrm>
          <a:prstGeom prst="rect">
            <a:avLst/>
          </a:prstGeom>
        </p:spPr>
        <p:txBody>
          <a:bodyPr wrap="none">
            <a:spAutoFit/>
          </a:bodyPr>
          <a:lstStyle/>
          <a:p>
            <a:fld id="{47ED8886-DB3B-44F4-9A80-E6A224679F20}" type="slidenum">
              <a:rPr lang="en-US">
                <a:solidFill>
                  <a:schemeClr val="bg2"/>
                </a:solidFill>
              </a:rPr>
              <a:pPr/>
              <a:t>2</a:t>
            </a:fld>
            <a:endParaRPr lang="en-US" dirty="0">
              <a:solidFill>
                <a:schemeClr val="bg2"/>
              </a:solidFill>
            </a:endParaRPr>
          </a:p>
        </p:txBody>
      </p:sp>
    </p:spTree>
    <p:extLst>
      <p:ext uri="{BB962C8B-B14F-4D97-AF65-F5344CB8AC3E}">
        <p14:creationId xmlns:p14="http://schemas.microsoft.com/office/powerpoint/2010/main" val="397937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1494906" y="1487979"/>
            <a:ext cx="8229600" cy="1752600"/>
          </a:xfrm>
        </p:spPr>
        <p:txBody>
          <a:bodyPr/>
          <a:lstStyle/>
          <a:p>
            <a:pPr marL="285750" indent="-285750"/>
            <a:r>
              <a:rPr lang="en-US" sz="2000" b="1" dirty="0"/>
              <a:t>Set operators </a:t>
            </a:r>
            <a:r>
              <a:rPr lang="en-US" sz="2000" dirty="0"/>
              <a:t>combine the results of two queries into a single result</a:t>
            </a:r>
            <a:r>
              <a:rPr lang="en-US" sz="2000" dirty="0"/>
              <a:t>.</a:t>
            </a:r>
          </a:p>
          <a:p>
            <a:pPr marL="285750" indent="-285750"/>
            <a:endParaRPr lang="en-US" sz="2000" dirty="0"/>
          </a:p>
          <a:p>
            <a:pPr marL="285750" indent="-285750"/>
            <a:r>
              <a:rPr lang="en-US" sz="2000" dirty="0"/>
              <a:t>The two queries can be a select query from a same table or from different tables. </a:t>
            </a:r>
          </a:p>
        </p:txBody>
      </p:sp>
      <p:sp>
        <p:nvSpPr>
          <p:cNvPr id="7170" name="Title 1"/>
          <p:cNvSpPr>
            <a:spLocks noGrp="1"/>
          </p:cNvSpPr>
          <p:nvPr>
            <p:ph type="title"/>
          </p:nvPr>
        </p:nvSpPr>
        <p:spPr/>
        <p:txBody>
          <a:bodyPr>
            <a:normAutofit/>
          </a:bodyPr>
          <a:lstStyle/>
          <a:p>
            <a:pPr lvl="1"/>
            <a:r>
              <a:rPr lang="en-US" sz="2800" kern="1200" dirty="0">
                <a:solidFill>
                  <a:schemeClr val="tx1"/>
                </a:solidFill>
                <a:latin typeface="+mn-lt"/>
                <a:ea typeface="+mn-ea"/>
                <a:cs typeface="+mn-cs"/>
              </a:rPr>
              <a:t>Set Operators </a:t>
            </a:r>
          </a:p>
        </p:txBody>
      </p:sp>
      <p:sp>
        <p:nvSpPr>
          <p:cNvPr id="5" name="Rectangle 4"/>
          <p:cNvSpPr/>
          <p:nvPr/>
        </p:nvSpPr>
        <p:spPr>
          <a:xfrm>
            <a:off x="10218827" y="6414572"/>
            <a:ext cx="457176" cy="369332"/>
          </a:xfrm>
          <a:prstGeom prst="rect">
            <a:avLst/>
          </a:prstGeom>
        </p:spPr>
        <p:txBody>
          <a:bodyPr wrap="none">
            <a:spAutoFit/>
          </a:bodyPr>
          <a:lstStyle/>
          <a:p>
            <a:fld id="{47ED8886-DB3B-44F4-9A80-E6A224679F20}" type="slidenum">
              <a:rPr lang="en-US">
                <a:solidFill>
                  <a:schemeClr val="bg2"/>
                </a:solidFill>
              </a:rPr>
              <a:pPr/>
              <a:t>20</a:t>
            </a:fld>
            <a:endParaRPr lang="en-US" dirty="0">
              <a:solidFill>
                <a:schemeClr val="bg2"/>
              </a:solidFill>
            </a:endParaRPr>
          </a:p>
        </p:txBody>
      </p:sp>
    </p:spTree>
    <p:extLst>
      <p:ext uri="{BB962C8B-B14F-4D97-AF65-F5344CB8AC3E}">
        <p14:creationId xmlns:p14="http://schemas.microsoft.com/office/powerpoint/2010/main" val="188520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285750" indent="-285750"/>
            <a:r>
              <a:rPr lang="en-US" sz="2000" dirty="0"/>
              <a:t>The </a:t>
            </a:r>
            <a:r>
              <a:rPr lang="en-US" sz="2000" dirty="0"/>
              <a:t>different types of Set Operators are given </a:t>
            </a:r>
            <a:r>
              <a:rPr lang="en-US" dirty="0"/>
              <a:t>below.</a:t>
            </a:r>
          </a:p>
          <a:p>
            <a:pPr marL="731520" lvl="4" indent="-342900">
              <a:lnSpc>
                <a:spcPct val="120000"/>
              </a:lnSpc>
            </a:pPr>
            <a:endParaRPr lang="en-US" sz="2200" dirty="0"/>
          </a:p>
          <a:p>
            <a:endParaRPr lang="en-US" dirty="0"/>
          </a:p>
        </p:txBody>
      </p:sp>
      <p:sp>
        <p:nvSpPr>
          <p:cNvPr id="7170" name="Title 1"/>
          <p:cNvSpPr>
            <a:spLocks noGrp="1"/>
          </p:cNvSpPr>
          <p:nvPr>
            <p:ph type="title"/>
          </p:nvPr>
        </p:nvSpPr>
        <p:spPr/>
        <p:txBody>
          <a:bodyPr>
            <a:normAutofit/>
          </a:bodyPr>
          <a:lstStyle/>
          <a:p>
            <a:pPr lvl="1"/>
            <a:r>
              <a:rPr lang="en-US" sz="2800" kern="1200" dirty="0">
                <a:solidFill>
                  <a:schemeClr val="tx1"/>
                </a:solidFill>
                <a:latin typeface="+mn-lt"/>
                <a:ea typeface="+mn-ea"/>
                <a:cs typeface="+mn-cs"/>
              </a:rPr>
              <a:t>Set Operators </a:t>
            </a:r>
          </a:p>
        </p:txBody>
      </p:sp>
      <p:graphicFrame>
        <p:nvGraphicFramePr>
          <p:cNvPr id="2" name="Table 1"/>
          <p:cNvGraphicFramePr>
            <a:graphicFrameLocks noGrp="1"/>
          </p:cNvGraphicFramePr>
          <p:nvPr>
            <p:extLst>
              <p:ext uri="{D42A27DB-BD31-4B8C-83A1-F6EECF244321}">
                <p14:modId xmlns:p14="http://schemas.microsoft.com/office/powerpoint/2010/main" val="2935570140"/>
              </p:ext>
            </p:extLst>
          </p:nvPr>
        </p:nvGraphicFramePr>
        <p:xfrm>
          <a:off x="1255739" y="2410692"/>
          <a:ext cx="7726680" cy="2956559"/>
        </p:xfrm>
        <a:graphic>
          <a:graphicData uri="http://schemas.openxmlformats.org/drawingml/2006/table">
            <a:tbl>
              <a:tblPr firstRow="1" bandRow="1">
                <a:tableStyleId>{21E4AEA4-8DFA-4A89-87EB-49C32662AFE0}</a:tableStyleId>
              </a:tblPr>
              <a:tblGrid>
                <a:gridCol w="2303146">
                  <a:extLst>
                    <a:ext uri="{9D8B030D-6E8A-4147-A177-3AD203B41FA5}">
                      <a16:colId xmlns:a16="http://schemas.microsoft.com/office/drawing/2014/main" val="20000"/>
                    </a:ext>
                  </a:extLst>
                </a:gridCol>
                <a:gridCol w="5423534">
                  <a:extLst>
                    <a:ext uri="{9D8B030D-6E8A-4147-A177-3AD203B41FA5}">
                      <a16:colId xmlns:a16="http://schemas.microsoft.com/office/drawing/2014/main" val="20001"/>
                    </a:ext>
                  </a:extLst>
                </a:gridCol>
              </a:tblGrid>
              <a:tr h="457199">
                <a:tc>
                  <a:txBody>
                    <a:bodyPr/>
                    <a:lstStyle/>
                    <a:p>
                      <a:r>
                        <a:rPr lang="en-US" sz="2000" dirty="0" smtClean="0">
                          <a:solidFill>
                            <a:schemeClr val="tx1"/>
                          </a:solidFill>
                        </a:rPr>
                        <a:t>Operators</a:t>
                      </a:r>
                      <a:endParaRPr lang="en-US" sz="2000" dirty="0">
                        <a:solidFill>
                          <a:schemeClr val="tx1"/>
                        </a:solidFill>
                      </a:endParaRPr>
                    </a:p>
                  </a:txBody>
                  <a:tcPr>
                    <a:solidFill>
                      <a:schemeClr val="accent4"/>
                    </a:solidFill>
                  </a:tcPr>
                </a:tc>
                <a:tc>
                  <a:txBody>
                    <a:bodyPr/>
                    <a:lstStyle/>
                    <a:p>
                      <a:r>
                        <a:rPr lang="en-US" sz="2000" dirty="0" smtClean="0">
                          <a:solidFill>
                            <a:schemeClr val="tx1"/>
                          </a:solidFill>
                        </a:rPr>
                        <a:t>Description</a:t>
                      </a:r>
                      <a:endParaRPr lang="en-US" sz="2000" dirty="0">
                        <a:solidFill>
                          <a:schemeClr val="tx1"/>
                        </a:solidFill>
                      </a:endParaRPr>
                    </a:p>
                  </a:txBody>
                  <a:tcPr>
                    <a:solidFill>
                      <a:schemeClr val="accent4"/>
                    </a:solidFill>
                  </a:tcPr>
                </a:tc>
                <a:extLst>
                  <a:ext uri="{0D108BD9-81ED-4DB2-BD59-A6C34878D82A}">
                    <a16:rowId xmlns:a16="http://schemas.microsoft.com/office/drawing/2014/main" val="10000"/>
                  </a:ext>
                </a:extLst>
              </a:tr>
              <a:tr h="570186">
                <a:tc>
                  <a:txBody>
                    <a:bodyPr/>
                    <a:lstStyle/>
                    <a:p>
                      <a:r>
                        <a:rPr lang="en-US" sz="2000" dirty="0" smtClean="0">
                          <a:solidFill>
                            <a:schemeClr val="tx1"/>
                          </a:solidFill>
                        </a:rPr>
                        <a:t>UNION </a:t>
                      </a:r>
                      <a:endParaRPr lang="en-US" sz="2000" dirty="0">
                        <a:solidFill>
                          <a:schemeClr val="tx1"/>
                        </a:solidFill>
                      </a:endParaRPr>
                    </a:p>
                  </a:txBody>
                  <a:tcPr>
                    <a:noFill/>
                  </a:tcPr>
                </a:tc>
                <a:tc>
                  <a:txBody>
                    <a:bodyPr/>
                    <a:lstStyle/>
                    <a:p>
                      <a:r>
                        <a:rPr lang="en-US" sz="2000" dirty="0" smtClean="0">
                          <a:solidFill>
                            <a:schemeClr val="tx1"/>
                          </a:solidFill>
                        </a:rPr>
                        <a:t>Returns all </a:t>
                      </a:r>
                      <a:r>
                        <a:rPr lang="en-US" sz="2000" b="1" dirty="0" smtClean="0">
                          <a:solidFill>
                            <a:schemeClr val="tx1"/>
                          </a:solidFill>
                        </a:rPr>
                        <a:t>distinct rows </a:t>
                      </a:r>
                      <a:r>
                        <a:rPr lang="en-US" sz="2000" dirty="0" smtClean="0">
                          <a:solidFill>
                            <a:schemeClr val="tx1"/>
                          </a:solidFill>
                        </a:rPr>
                        <a:t>selected by both the queries </a:t>
                      </a:r>
                      <a:endParaRPr lang="en-US" sz="2000" dirty="0">
                        <a:solidFill>
                          <a:schemeClr val="tx1"/>
                        </a:solidFill>
                      </a:endParaRPr>
                    </a:p>
                  </a:txBody>
                  <a:tcPr>
                    <a:noFill/>
                  </a:tcPr>
                </a:tc>
                <a:extLst>
                  <a:ext uri="{0D108BD9-81ED-4DB2-BD59-A6C34878D82A}">
                    <a16:rowId xmlns:a16="http://schemas.microsoft.com/office/drawing/2014/main" val="10001"/>
                  </a:ext>
                </a:extLst>
              </a:tr>
              <a:tr h="570186">
                <a:tc>
                  <a:txBody>
                    <a:bodyPr/>
                    <a:lstStyle/>
                    <a:p>
                      <a:r>
                        <a:rPr lang="en-US" sz="2000" dirty="0" smtClean="0">
                          <a:solidFill>
                            <a:schemeClr val="tx1"/>
                          </a:solidFill>
                        </a:rPr>
                        <a:t>UNION ALL</a:t>
                      </a:r>
                      <a:endParaRPr lang="en-US" sz="2000" dirty="0">
                        <a:solidFill>
                          <a:schemeClr val="tx1"/>
                        </a:solidFill>
                      </a:endParaRPr>
                    </a:p>
                  </a:txBody>
                  <a:tcPr>
                    <a:noFill/>
                  </a:tcPr>
                </a:tc>
                <a:tc>
                  <a:txBody>
                    <a:bodyPr/>
                    <a:lstStyle/>
                    <a:p>
                      <a:r>
                        <a:rPr lang="en-US" sz="2000" dirty="0" smtClean="0">
                          <a:solidFill>
                            <a:schemeClr val="tx1"/>
                          </a:solidFill>
                        </a:rPr>
                        <a:t>Returns all rows selected by either query, including all </a:t>
                      </a:r>
                      <a:r>
                        <a:rPr lang="en-US" sz="2000" b="1" dirty="0" smtClean="0">
                          <a:solidFill>
                            <a:schemeClr val="tx1"/>
                          </a:solidFill>
                        </a:rPr>
                        <a:t>duplicates</a:t>
                      </a:r>
                      <a:endParaRPr lang="en-US" sz="2000" b="1" dirty="0">
                        <a:solidFill>
                          <a:schemeClr val="tx1"/>
                        </a:solidFill>
                      </a:endParaRPr>
                    </a:p>
                  </a:txBody>
                  <a:tcPr>
                    <a:noFill/>
                  </a:tcPr>
                </a:tc>
                <a:extLst>
                  <a:ext uri="{0D108BD9-81ED-4DB2-BD59-A6C34878D82A}">
                    <a16:rowId xmlns:a16="http://schemas.microsoft.com/office/drawing/2014/main" val="10002"/>
                  </a:ext>
                </a:extLst>
              </a:tr>
              <a:tr h="325821">
                <a:tc>
                  <a:txBody>
                    <a:bodyPr/>
                    <a:lstStyle/>
                    <a:p>
                      <a:r>
                        <a:rPr lang="en-US" sz="2000" dirty="0" smtClean="0">
                          <a:solidFill>
                            <a:schemeClr val="tx1"/>
                          </a:solidFill>
                        </a:rPr>
                        <a:t>INTERSECT </a:t>
                      </a:r>
                      <a:endParaRPr lang="en-US" sz="2000" dirty="0">
                        <a:solidFill>
                          <a:schemeClr val="tx1"/>
                        </a:solidFill>
                      </a:endParaRPr>
                    </a:p>
                  </a:txBody>
                  <a:tcPr>
                    <a:noFill/>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Returns all distinct rows common to both queries</a:t>
                      </a:r>
                      <a:endParaRPr lang="en-US" sz="2000" b="0" dirty="0" smtClean="0">
                        <a:solidFill>
                          <a:schemeClr val="tx1"/>
                        </a:solidFill>
                      </a:endParaRPr>
                    </a:p>
                  </a:txBody>
                  <a:tcPr>
                    <a:noFill/>
                  </a:tcPr>
                </a:tc>
                <a:extLst>
                  <a:ext uri="{0D108BD9-81ED-4DB2-BD59-A6C34878D82A}">
                    <a16:rowId xmlns:a16="http://schemas.microsoft.com/office/drawing/2014/main" val="10003"/>
                  </a:ext>
                </a:extLst>
              </a:tr>
              <a:tr h="570186">
                <a:tc>
                  <a:txBody>
                    <a:bodyPr/>
                    <a:lstStyle/>
                    <a:p>
                      <a:r>
                        <a:rPr lang="en-US" sz="2000" dirty="0" smtClean="0">
                          <a:solidFill>
                            <a:schemeClr val="tx1"/>
                          </a:solidFill>
                        </a:rPr>
                        <a:t>MINUS </a:t>
                      </a:r>
                      <a:endParaRPr lang="en-US" sz="2000" dirty="0">
                        <a:solidFill>
                          <a:schemeClr val="tx1"/>
                        </a:solidFill>
                      </a:endParaRPr>
                    </a:p>
                  </a:txBody>
                  <a:tcPr>
                    <a:noFill/>
                  </a:tcPr>
                </a:tc>
                <a:tc>
                  <a:txBody>
                    <a:bodyPr/>
                    <a:lstStyle/>
                    <a:p>
                      <a:r>
                        <a:rPr lang="en-US" sz="2000" dirty="0" smtClean="0">
                          <a:solidFill>
                            <a:schemeClr val="tx1"/>
                          </a:solidFill>
                        </a:rPr>
                        <a:t>Returns all </a:t>
                      </a:r>
                      <a:r>
                        <a:rPr lang="en-US" sz="2000" b="1" dirty="0" smtClean="0">
                          <a:solidFill>
                            <a:schemeClr val="tx1"/>
                          </a:solidFill>
                        </a:rPr>
                        <a:t>distinct rows </a:t>
                      </a:r>
                      <a:r>
                        <a:rPr lang="en-US" sz="2000" dirty="0" smtClean="0">
                          <a:solidFill>
                            <a:schemeClr val="tx1"/>
                          </a:solidFill>
                        </a:rPr>
                        <a:t>selected by the </a:t>
                      </a:r>
                      <a:r>
                        <a:rPr lang="en-US" sz="2000" b="1" dirty="0" smtClean="0">
                          <a:solidFill>
                            <a:schemeClr val="tx1"/>
                          </a:solidFill>
                        </a:rPr>
                        <a:t>first</a:t>
                      </a:r>
                      <a:r>
                        <a:rPr lang="en-US" sz="2000" dirty="0" smtClean="0">
                          <a:solidFill>
                            <a:schemeClr val="tx1"/>
                          </a:solidFill>
                        </a:rPr>
                        <a:t> query but </a:t>
                      </a:r>
                      <a:r>
                        <a:rPr lang="en-US" sz="2000" b="1" dirty="0" smtClean="0">
                          <a:solidFill>
                            <a:schemeClr val="tx1"/>
                          </a:solidFill>
                        </a:rPr>
                        <a:t>not the second</a:t>
                      </a:r>
                      <a:endParaRPr lang="en-US" sz="2000" b="1" dirty="0">
                        <a:solidFill>
                          <a:schemeClr val="tx1"/>
                        </a:solidFill>
                      </a:endParaRPr>
                    </a:p>
                  </a:txBody>
                  <a:tcPr>
                    <a:noFill/>
                  </a:tcPr>
                </a:tc>
                <a:extLst>
                  <a:ext uri="{0D108BD9-81ED-4DB2-BD59-A6C34878D82A}">
                    <a16:rowId xmlns:a16="http://schemas.microsoft.com/office/drawing/2014/main" val="10004"/>
                  </a:ext>
                </a:extLst>
              </a:tr>
            </a:tbl>
          </a:graphicData>
        </a:graphic>
      </p:graphicFrame>
      <p:sp>
        <p:nvSpPr>
          <p:cNvPr id="5" name="Rectangle 4"/>
          <p:cNvSpPr/>
          <p:nvPr/>
        </p:nvSpPr>
        <p:spPr>
          <a:xfrm>
            <a:off x="10218827" y="6414572"/>
            <a:ext cx="457176" cy="369332"/>
          </a:xfrm>
          <a:prstGeom prst="rect">
            <a:avLst/>
          </a:prstGeom>
        </p:spPr>
        <p:txBody>
          <a:bodyPr wrap="none">
            <a:spAutoFit/>
          </a:bodyPr>
          <a:lstStyle/>
          <a:p>
            <a:fld id="{47ED8886-DB3B-44F4-9A80-E6A224679F20}" type="slidenum">
              <a:rPr lang="en-US">
                <a:solidFill>
                  <a:schemeClr val="bg2"/>
                </a:solidFill>
              </a:rPr>
              <a:pPr/>
              <a:t>21</a:t>
            </a:fld>
            <a:endParaRPr lang="en-US" dirty="0">
              <a:solidFill>
                <a:schemeClr val="bg2"/>
              </a:solidFill>
            </a:endParaRPr>
          </a:p>
        </p:txBody>
      </p:sp>
    </p:spTree>
    <p:extLst>
      <p:ext uri="{BB962C8B-B14F-4D97-AF65-F5344CB8AC3E}">
        <p14:creationId xmlns:p14="http://schemas.microsoft.com/office/powerpoint/2010/main" val="277329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normAutofit/>
          </a:bodyPr>
          <a:lstStyle/>
          <a:p>
            <a:pPr marL="0" indent="0">
              <a:buNone/>
            </a:pPr>
            <a:r>
              <a:rPr lang="en-US" sz="2000" dirty="0"/>
              <a:t>Some rules of set operators are</a:t>
            </a:r>
            <a:r>
              <a:rPr lang="en-US" sz="2000" dirty="0"/>
              <a:t>:</a:t>
            </a:r>
          </a:p>
          <a:p>
            <a:pPr marL="0" indent="0">
              <a:buNone/>
            </a:pPr>
            <a:endParaRPr lang="en-US" sz="2000" dirty="0"/>
          </a:p>
          <a:p>
            <a:pPr marL="457200" lvl="3" indent="-174625">
              <a:buClr>
                <a:schemeClr val="bg1"/>
              </a:buClr>
              <a:buAutoNum type="arabicPeriod"/>
            </a:pPr>
            <a:r>
              <a:rPr lang="en-US" sz="2000" dirty="0"/>
              <a:t> Both queries should select the same number of columns</a:t>
            </a:r>
            <a:r>
              <a:rPr lang="en-US" sz="2000" dirty="0"/>
              <a:t>.</a:t>
            </a:r>
          </a:p>
          <a:p>
            <a:pPr marL="457200" lvl="3" indent="-174625">
              <a:buClr>
                <a:schemeClr val="bg1"/>
              </a:buClr>
              <a:buAutoNum type="arabicPeriod"/>
            </a:pPr>
            <a:endParaRPr lang="en-US" sz="2000" dirty="0"/>
          </a:p>
          <a:p>
            <a:pPr marL="282575" lvl="3" indent="0">
              <a:buNone/>
            </a:pPr>
            <a:r>
              <a:rPr lang="en-US" sz="2000" dirty="0"/>
              <a:t>2. The columns must be of the same data type. </a:t>
            </a:r>
            <a:endParaRPr lang="en-US" sz="2000" dirty="0"/>
          </a:p>
          <a:p>
            <a:pPr marL="282575" lvl="3" indent="0">
              <a:buNone/>
            </a:pPr>
            <a:r>
              <a:rPr lang="en-US" dirty="0"/>
              <a:t>	 </a:t>
            </a:r>
            <a:r>
              <a:rPr lang="en-US" dirty="0" smtClean="0"/>
              <a:t> </a:t>
            </a:r>
            <a:r>
              <a:rPr lang="en-US" sz="2000" dirty="0"/>
              <a:t>However </a:t>
            </a:r>
            <a:r>
              <a:rPr lang="en-US" sz="2000" dirty="0"/>
              <a:t>the length and name of the columns may be different</a:t>
            </a:r>
            <a:r>
              <a:rPr lang="en-US" sz="2000" dirty="0"/>
              <a:t>.</a:t>
            </a:r>
          </a:p>
          <a:p>
            <a:pPr marL="282575" lvl="3" indent="0">
              <a:buNone/>
            </a:pPr>
            <a:endParaRPr lang="en-US" sz="2000" dirty="0"/>
          </a:p>
          <a:p>
            <a:pPr marL="282575" lvl="3" indent="0">
              <a:buNone/>
            </a:pPr>
            <a:r>
              <a:rPr lang="en-US" sz="2000" dirty="0"/>
              <a:t>3. Column names of first query will be column headings of the retrieved records.</a:t>
            </a:r>
          </a:p>
          <a:p>
            <a:pPr marL="280987" lvl="3" indent="0">
              <a:buNone/>
            </a:pPr>
            <a:r>
              <a:rPr lang="en-US" sz="2000" b="1" dirty="0">
                <a:solidFill>
                  <a:schemeClr val="tx2">
                    <a:lumMod val="60000"/>
                    <a:lumOff val="40000"/>
                  </a:schemeClr>
                </a:solidFill>
                <a:cs typeface="Courier New" pitchFamily="49" charset="0"/>
              </a:rPr>
              <a:t>  </a:t>
            </a:r>
            <a:endParaRPr lang="en-US" sz="2000" dirty="0"/>
          </a:p>
        </p:txBody>
      </p:sp>
      <p:sp>
        <p:nvSpPr>
          <p:cNvPr id="7170" name="Title 1"/>
          <p:cNvSpPr>
            <a:spLocks noGrp="1"/>
          </p:cNvSpPr>
          <p:nvPr>
            <p:ph type="title"/>
          </p:nvPr>
        </p:nvSpPr>
        <p:spPr/>
        <p:txBody>
          <a:bodyPr>
            <a:normAutofit/>
          </a:bodyPr>
          <a:lstStyle/>
          <a:p>
            <a:pPr marL="682625" lvl="1" indent="-682625"/>
            <a:r>
              <a:rPr lang="en-US" sz="2800" kern="1200" dirty="0">
                <a:solidFill>
                  <a:schemeClr val="tx1"/>
                </a:solidFill>
                <a:latin typeface="+mn-lt"/>
                <a:ea typeface="+mn-ea"/>
                <a:cs typeface="+mn-cs"/>
              </a:rPr>
              <a:t>Rules of Set Operators </a:t>
            </a:r>
          </a:p>
        </p:txBody>
      </p:sp>
      <p:sp>
        <p:nvSpPr>
          <p:cNvPr id="7" name="Slide Number Placeholder 6"/>
          <p:cNvSpPr>
            <a:spLocks noGrp="1"/>
          </p:cNvSpPr>
          <p:nvPr>
            <p:ph type="sldNum" sz="quarter" idx="11"/>
          </p:nvPr>
        </p:nvSpPr>
        <p:spPr/>
        <p:txBody>
          <a:bodyPr/>
          <a:lstStyle/>
          <a:p>
            <a:fld id="{47ED8886-DB3B-44F4-9A80-E6A224679F20}" type="slidenum">
              <a:rPr lang="en-US" smtClean="0"/>
              <a:pPr/>
              <a:t>22</a:t>
            </a:fld>
            <a:endParaRPr lang="en-US" dirty="0"/>
          </a:p>
        </p:txBody>
      </p:sp>
    </p:spTree>
    <p:extLst>
      <p:ext uri="{BB962C8B-B14F-4D97-AF65-F5344CB8AC3E}">
        <p14:creationId xmlns:p14="http://schemas.microsoft.com/office/powerpoint/2010/main" val="162882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DDDDDD"/>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subTnLst>
                                    <p:animClr clrSpc="rgb" dir="cw">
                                      <p:cBhvr override="childStyle">
                                        <p:cTn dur="1" fill="hold" display="0" masterRel="nextClick" afterEffect="1"/>
                                        <p:tgtEl>
                                          <p:spTgt spid="4">
                                            <p:txEl>
                                              <p:pRg st="5" end="5"/>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subTnLst>
                                    <p:animClr clrSpc="rgb" dir="cw">
                                      <p:cBhvr override="childStyle">
                                        <p:cTn dur="1" fill="hold" display="0" masterRel="nextClick" afterEffect="1"/>
                                        <p:tgtEl>
                                          <p:spTgt spid="4">
                                            <p:txEl>
                                              <p:pRg st="7" end="7"/>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2126672" y="1143002"/>
            <a:ext cx="8229600" cy="2895599"/>
          </a:xfrm>
        </p:spPr>
        <p:txBody>
          <a:bodyPr>
            <a:normAutofit/>
          </a:bodyPr>
          <a:lstStyle/>
          <a:p>
            <a:pPr marL="0" indent="0">
              <a:buNone/>
            </a:pPr>
            <a:r>
              <a:rPr lang="en-US" sz="2000" b="1" dirty="0">
                <a:solidFill>
                  <a:schemeClr val="tx2">
                    <a:lumMod val="60000"/>
                    <a:lumOff val="40000"/>
                  </a:schemeClr>
                </a:solidFill>
                <a:cs typeface="Courier New" pitchFamily="49" charset="0"/>
              </a:rPr>
              <a:t>	</a:t>
            </a:r>
            <a:r>
              <a:rPr lang="en-US" sz="2000" b="1" dirty="0">
                <a:solidFill>
                  <a:schemeClr val="tx2">
                    <a:lumMod val="60000"/>
                    <a:lumOff val="40000"/>
                  </a:schemeClr>
                </a:solidFill>
                <a:cs typeface="Courier New" pitchFamily="49" charset="0"/>
              </a:rPr>
              <a:t>	</a:t>
            </a:r>
            <a:r>
              <a:rPr lang="en-US" sz="2000" dirty="0">
                <a:solidFill>
                  <a:schemeClr val="accent4">
                    <a:lumMod val="60000"/>
                    <a:lumOff val="40000"/>
                  </a:schemeClr>
                </a:solidFill>
                <a:latin typeface="Arial" panose="020B0604020202020204" pitchFamily="34" charset="0"/>
              </a:rPr>
              <a:t>SELECT</a:t>
            </a:r>
            <a:r>
              <a:rPr lang="en-US" sz="2000" dirty="0">
                <a:solidFill>
                  <a:schemeClr val="tx2"/>
                </a:solidFill>
                <a:cs typeface="Courier New" pitchFamily="49" charset="0"/>
              </a:rPr>
              <a:t> </a:t>
            </a:r>
            <a:r>
              <a:rPr lang="en-US" sz="2000" dirty="0">
                <a:solidFill>
                  <a:srgbClr val="D8750D"/>
                </a:solidFill>
                <a:latin typeface="Arial" panose="020B0604020202020204" pitchFamily="34" charset="0"/>
              </a:rPr>
              <a:t>Country, State </a:t>
            </a:r>
          </a:p>
          <a:p>
            <a:pPr marL="280987" lvl="3" indent="0">
              <a:buNone/>
            </a:pPr>
            <a:r>
              <a:rPr lang="en-US" sz="2000" b="1" dirty="0">
                <a:solidFill>
                  <a:schemeClr val="tx2">
                    <a:lumMod val="60000"/>
                    <a:lumOff val="40000"/>
                  </a:schemeClr>
                </a:solidFill>
                <a:cs typeface="Courier New" pitchFamily="49" charset="0"/>
              </a:rPr>
              <a:t>  		</a:t>
            </a:r>
            <a:r>
              <a:rPr lang="en-US" dirty="0" smtClean="0">
                <a:solidFill>
                  <a:schemeClr val="accent4">
                    <a:lumMod val="60000"/>
                    <a:lumOff val="40000"/>
                  </a:schemeClr>
                </a:solidFill>
                <a:latin typeface="Arial" panose="020B0604020202020204" pitchFamily="34" charset="0"/>
              </a:rPr>
              <a:t>FROM</a:t>
            </a:r>
            <a:r>
              <a:rPr lang="en-US" sz="2000" dirty="0">
                <a:solidFill>
                  <a:schemeClr val="tx2"/>
                </a:solidFill>
                <a:cs typeface="Courier New" pitchFamily="49" charset="0"/>
              </a:rPr>
              <a:t> </a:t>
            </a:r>
            <a:r>
              <a:rPr lang="en-US" dirty="0">
                <a:solidFill>
                  <a:srgbClr val="D8750D"/>
                </a:solidFill>
                <a:latin typeface="Arial" panose="020B0604020202020204" pitchFamily="34" charset="0"/>
              </a:rPr>
              <a:t>Customers</a:t>
            </a:r>
          </a:p>
          <a:p>
            <a:pPr marL="280987" lvl="3" indent="0">
              <a:buNone/>
            </a:pPr>
            <a:r>
              <a:rPr lang="en-US" sz="2000" b="1" dirty="0">
                <a:solidFill>
                  <a:schemeClr val="tx2">
                    <a:lumMod val="60000"/>
                    <a:lumOff val="40000"/>
                  </a:schemeClr>
                </a:solidFill>
                <a:cs typeface="Courier New" pitchFamily="49" charset="0"/>
              </a:rPr>
              <a:t>  		</a:t>
            </a:r>
            <a:r>
              <a:rPr lang="en-US" dirty="0" smtClean="0">
                <a:solidFill>
                  <a:schemeClr val="accent4">
                    <a:lumMod val="60000"/>
                    <a:lumOff val="40000"/>
                  </a:schemeClr>
                </a:solidFill>
                <a:latin typeface="Arial" panose="020B0604020202020204" pitchFamily="34" charset="0"/>
              </a:rPr>
              <a:t>&lt;</a:t>
            </a:r>
            <a:r>
              <a:rPr lang="en-US" dirty="0">
                <a:solidFill>
                  <a:schemeClr val="accent4">
                    <a:lumMod val="60000"/>
                    <a:lumOff val="40000"/>
                  </a:schemeClr>
                </a:solidFill>
                <a:latin typeface="Arial" panose="020B0604020202020204" pitchFamily="34" charset="0"/>
              </a:rPr>
              <a:t>Set Operator&gt;</a:t>
            </a:r>
          </a:p>
          <a:p>
            <a:pPr marL="280987" lvl="3" indent="0">
              <a:buNone/>
            </a:pPr>
            <a:r>
              <a:rPr lang="en-US" sz="2000" b="1" dirty="0">
                <a:solidFill>
                  <a:schemeClr val="tx2">
                    <a:lumMod val="60000"/>
                    <a:lumOff val="40000"/>
                  </a:schemeClr>
                </a:solidFill>
                <a:cs typeface="Courier New" pitchFamily="49" charset="0"/>
              </a:rPr>
              <a:t>  		</a:t>
            </a:r>
            <a:r>
              <a:rPr lang="en-US" dirty="0" smtClean="0">
                <a:solidFill>
                  <a:schemeClr val="accent4">
                    <a:lumMod val="60000"/>
                    <a:lumOff val="40000"/>
                  </a:schemeClr>
                </a:solidFill>
                <a:latin typeface="Arial" panose="020B0604020202020204" pitchFamily="34" charset="0"/>
              </a:rPr>
              <a:t>SELECT</a:t>
            </a:r>
            <a:r>
              <a:rPr lang="en-US" sz="2000" dirty="0">
                <a:solidFill>
                  <a:schemeClr val="tx2"/>
                </a:solidFill>
                <a:cs typeface="Courier New" pitchFamily="49" charset="0"/>
              </a:rPr>
              <a:t> </a:t>
            </a:r>
            <a:r>
              <a:rPr lang="en-US" dirty="0">
                <a:solidFill>
                  <a:srgbClr val="D8750D"/>
                </a:solidFill>
                <a:latin typeface="Arial" panose="020B0604020202020204" pitchFamily="34" charset="0"/>
              </a:rPr>
              <a:t>Country, State </a:t>
            </a:r>
          </a:p>
          <a:p>
            <a:pPr marL="280987" lvl="3" indent="0">
              <a:buNone/>
            </a:pPr>
            <a:r>
              <a:rPr lang="en-US" sz="2000" b="1" dirty="0">
                <a:solidFill>
                  <a:schemeClr val="tx2">
                    <a:lumMod val="60000"/>
                    <a:lumOff val="40000"/>
                  </a:schemeClr>
                </a:solidFill>
                <a:cs typeface="Courier New" pitchFamily="49" charset="0"/>
              </a:rPr>
              <a:t>  		</a:t>
            </a:r>
            <a:r>
              <a:rPr lang="en-US" dirty="0" smtClean="0">
                <a:solidFill>
                  <a:schemeClr val="accent4">
                    <a:lumMod val="60000"/>
                    <a:lumOff val="40000"/>
                  </a:schemeClr>
                </a:solidFill>
                <a:latin typeface="Arial" panose="020B0604020202020204" pitchFamily="34" charset="0"/>
              </a:rPr>
              <a:t>FROM</a:t>
            </a:r>
            <a:r>
              <a:rPr lang="en-US" sz="2000" dirty="0">
                <a:solidFill>
                  <a:schemeClr val="tx2"/>
                </a:solidFill>
                <a:cs typeface="Courier New" pitchFamily="49" charset="0"/>
              </a:rPr>
              <a:t> </a:t>
            </a:r>
            <a:r>
              <a:rPr lang="en-US" dirty="0" smtClean="0">
                <a:solidFill>
                  <a:srgbClr val="D8750D"/>
                </a:solidFill>
                <a:latin typeface="Arial" panose="020B0604020202020204" pitchFamily="34" charset="0"/>
              </a:rPr>
              <a:t>Offices</a:t>
            </a:r>
          </a:p>
          <a:p>
            <a:pPr marL="280987" lvl="3" indent="0">
              <a:buNone/>
            </a:pPr>
            <a:endParaRPr lang="en-US" dirty="0">
              <a:solidFill>
                <a:srgbClr val="D8750D"/>
              </a:solidFill>
              <a:latin typeface="Arial" panose="020B0604020202020204" pitchFamily="34" charset="0"/>
            </a:endParaRPr>
          </a:p>
          <a:p>
            <a:pPr marL="280987" lvl="3" indent="0">
              <a:buNone/>
            </a:pPr>
            <a:r>
              <a:rPr lang="en-US" sz="2000" dirty="0"/>
              <a:t>The </a:t>
            </a:r>
            <a:r>
              <a:rPr lang="en-US" sz="2000" dirty="0"/>
              <a:t>records retrieved will have the columns for the first table.</a:t>
            </a:r>
          </a:p>
          <a:p>
            <a:endParaRPr lang="en-US" sz="2000" dirty="0"/>
          </a:p>
          <a:p>
            <a:endParaRPr lang="en-US" sz="2000" dirty="0"/>
          </a:p>
        </p:txBody>
      </p:sp>
      <p:sp>
        <p:nvSpPr>
          <p:cNvPr id="7170" name="Title 1"/>
          <p:cNvSpPr>
            <a:spLocks noGrp="1"/>
          </p:cNvSpPr>
          <p:nvPr>
            <p:ph type="title"/>
          </p:nvPr>
        </p:nvSpPr>
        <p:spPr/>
        <p:txBody>
          <a:bodyPr>
            <a:normAutofit/>
          </a:bodyPr>
          <a:lstStyle/>
          <a:p>
            <a:pPr marL="682625" lvl="1" indent="-682625"/>
            <a:r>
              <a:rPr lang="en-US" sz="2800" kern="1200" dirty="0">
                <a:solidFill>
                  <a:schemeClr val="tx1"/>
                </a:solidFill>
                <a:latin typeface="+mn-lt"/>
                <a:ea typeface="+mn-ea"/>
                <a:cs typeface="+mn-cs"/>
              </a:rPr>
              <a:t>Rules of Set Operators </a:t>
            </a:r>
          </a:p>
        </p:txBody>
      </p:sp>
      <p:sp>
        <p:nvSpPr>
          <p:cNvPr id="7" name="Slide Number Placeholder 6"/>
          <p:cNvSpPr>
            <a:spLocks noGrp="1"/>
          </p:cNvSpPr>
          <p:nvPr>
            <p:ph type="sldNum" sz="quarter" idx="11"/>
          </p:nvPr>
        </p:nvSpPr>
        <p:spPr>
          <a:prstGeom prst="rect">
            <a:avLst/>
          </a:prstGeom>
        </p:spPr>
        <p:txBody>
          <a:bodyPr/>
          <a:lstStyle/>
          <a:p>
            <a:fld id="{47ED8886-DB3B-44F4-9A80-E6A224679F20}" type="slidenum">
              <a:rPr lang="en-US" smtClean="0"/>
              <a:pPr/>
              <a:t>23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9513739"/>
              </p:ext>
            </p:extLst>
          </p:nvPr>
        </p:nvGraphicFramePr>
        <p:xfrm>
          <a:off x="4038600" y="4038601"/>
          <a:ext cx="3124200" cy="682853"/>
        </p:xfrm>
        <a:graphic>
          <a:graphicData uri="http://schemas.openxmlformats.org/drawingml/2006/table">
            <a:tbl>
              <a:tblPr firstRow="1" bandRow="1">
                <a:tableStyleId>{21E4AEA4-8DFA-4A89-87EB-49C32662AFE0}</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299095">
                <a:tc>
                  <a:txBody>
                    <a:bodyPr/>
                    <a:lstStyle/>
                    <a:p>
                      <a:pPr algn="l"/>
                      <a:r>
                        <a:rPr lang="en-US" sz="1400" dirty="0" smtClean="0">
                          <a:solidFill>
                            <a:schemeClr val="tx1"/>
                          </a:solidFill>
                        </a:rPr>
                        <a:t>Country</a:t>
                      </a:r>
                      <a:endParaRPr lang="en-US" sz="1400" b="0" dirty="0">
                        <a:solidFill>
                          <a:schemeClr val="tx1"/>
                        </a:solidFill>
                        <a:latin typeface="Arial" pitchFamily="34" charset="0"/>
                        <a:cs typeface="Arial" pitchFamily="34" charset="0"/>
                      </a:endParaRPr>
                    </a:p>
                  </a:txBody>
                  <a:tcPr anchor="ctr">
                    <a:solidFill>
                      <a:schemeClr val="accent4"/>
                    </a:solidFill>
                  </a:tcPr>
                </a:tc>
                <a:tc>
                  <a:txBody>
                    <a:bodyPr/>
                    <a:lstStyle/>
                    <a:p>
                      <a:pPr algn="l"/>
                      <a:r>
                        <a:rPr lang="en-US" sz="1400" dirty="0" smtClean="0">
                          <a:solidFill>
                            <a:schemeClr val="tx1"/>
                          </a:solidFill>
                        </a:rPr>
                        <a:t>State</a:t>
                      </a:r>
                      <a:endParaRPr lang="en-US" sz="1400" b="0" dirty="0">
                        <a:solidFill>
                          <a:schemeClr val="tx1"/>
                        </a:solidFill>
                        <a:latin typeface="Arial" pitchFamily="34" charset="0"/>
                        <a:cs typeface="Arial" pitchFamily="34" charset="0"/>
                      </a:endParaRPr>
                    </a:p>
                  </a:txBody>
                  <a:tcPr anchor="ctr">
                    <a:solidFill>
                      <a:schemeClr val="accent4"/>
                    </a:solidFill>
                  </a:tcPr>
                </a:tc>
                <a:extLst>
                  <a:ext uri="{0D108BD9-81ED-4DB2-BD59-A6C34878D82A}">
                    <a16:rowId xmlns:a16="http://schemas.microsoft.com/office/drawing/2014/main" val="10000"/>
                  </a:ext>
                </a:extLst>
              </a:tr>
              <a:tr h="378053">
                <a:tc>
                  <a:txBody>
                    <a:bodyPr/>
                    <a:lstStyle/>
                    <a:p>
                      <a:pPr marL="0" algn="l" defTabSz="914400" rtl="0" eaLnBrk="1" latinLnBrk="0" hangingPunct="1"/>
                      <a:r>
                        <a:rPr lang="en-US" sz="1400" kern="1200" dirty="0" smtClean="0">
                          <a:solidFill>
                            <a:schemeClr val="tx1"/>
                          </a:solidFill>
                        </a:rPr>
                        <a:t>Japan</a:t>
                      </a:r>
                      <a:endParaRPr lang="en-US" sz="14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tx1"/>
                          </a:solidFill>
                        </a:rPr>
                        <a:t>Tokyo</a:t>
                      </a:r>
                      <a:endParaRPr lang="en-US" sz="14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7503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20000"/>
              </a:lnSpc>
              <a:spcBef>
                <a:spcPts val="0"/>
              </a:spcBef>
              <a:buNone/>
            </a:pPr>
            <a:endParaRPr lang="en-US" sz="1800" dirty="0"/>
          </a:p>
          <a:p>
            <a:pPr>
              <a:lnSpc>
                <a:spcPct val="120000"/>
              </a:lnSpc>
              <a:spcBef>
                <a:spcPts val="0"/>
              </a:spcBef>
              <a:buNone/>
            </a:pPr>
            <a:endParaRPr lang="en-US" sz="1800" dirty="0"/>
          </a:p>
          <a:p>
            <a:pPr>
              <a:lnSpc>
                <a:spcPct val="120000"/>
              </a:lnSpc>
              <a:spcBef>
                <a:spcPts val="0"/>
              </a:spcBef>
              <a:buNone/>
            </a:pPr>
            <a:endParaRPr lang="en-US" sz="1800" dirty="0"/>
          </a:p>
        </p:txBody>
      </p:sp>
      <p:sp>
        <p:nvSpPr>
          <p:cNvPr id="2" name="Title 1"/>
          <p:cNvSpPr>
            <a:spLocks noGrp="1"/>
          </p:cNvSpPr>
          <p:nvPr>
            <p:ph type="title"/>
          </p:nvPr>
        </p:nvSpPr>
        <p:spPr/>
        <p:txBody>
          <a:bodyPr>
            <a:normAutofit/>
          </a:bodyPr>
          <a:lstStyle/>
          <a:p>
            <a:r>
              <a:rPr lang="en-US" sz="2800" dirty="0" smtClean="0">
                <a:latin typeface="+mn-lt"/>
              </a:rPr>
              <a:t>Union Operators</a:t>
            </a:r>
            <a:endParaRPr lang="en-IN" sz="2800" dirty="0">
              <a:latin typeface="+mn-lt"/>
            </a:endParaRPr>
          </a:p>
        </p:txBody>
      </p:sp>
      <p:sp>
        <p:nvSpPr>
          <p:cNvPr id="4" name="Text Placeholder 3"/>
          <p:cNvSpPr>
            <a:spLocks noGrp="1"/>
          </p:cNvSpPr>
          <p:nvPr>
            <p:ph type="body" sz="quarter" idx="4294967295"/>
          </p:nvPr>
        </p:nvSpPr>
        <p:spPr>
          <a:xfrm>
            <a:off x="1766977" y="1554163"/>
            <a:ext cx="8382000" cy="4622800"/>
          </a:xfrm>
          <a:prstGeom prst="rect">
            <a:avLst/>
          </a:prstGeom>
        </p:spPr>
        <p:txBody>
          <a:bodyPr/>
          <a:lstStyle/>
          <a:p>
            <a:pPr marL="365760">
              <a:spcBef>
                <a:spcPts val="0"/>
              </a:spcBef>
            </a:pPr>
            <a:r>
              <a:rPr lang="en-US" sz="2000" dirty="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UNION operator combines the output of two query expressions into a single result set. </a:t>
            </a:r>
            <a:endParaRPr lang="en-US" sz="2000" dirty="0">
              <a:latin typeface="Arial" panose="020B0604020202020204" pitchFamily="34" charset="0"/>
              <a:cs typeface="Arial" panose="020B0604020202020204" pitchFamily="34" charset="0"/>
            </a:endParaRPr>
          </a:p>
          <a:p>
            <a:pPr marL="365760">
              <a:spcBef>
                <a:spcPts val="0"/>
              </a:spcBef>
            </a:pPr>
            <a:endParaRPr lang="en-US" sz="2000" dirty="0">
              <a:latin typeface="Arial" panose="020B0604020202020204" pitchFamily="34" charset="0"/>
              <a:cs typeface="Arial" panose="020B0604020202020204" pitchFamily="34" charset="0"/>
            </a:endParaRPr>
          </a:p>
          <a:p>
            <a:pPr marL="365760">
              <a:spcBef>
                <a:spcPts val="0"/>
              </a:spcBef>
            </a:pPr>
            <a:r>
              <a:rPr lang="en-US" sz="2000" dirty="0">
                <a:latin typeface="Arial" panose="020B0604020202020204" pitchFamily="34" charset="0"/>
                <a:cs typeface="Arial" panose="020B0604020202020204" pitchFamily="34" charset="0"/>
              </a:rPr>
              <a:t>Query </a:t>
            </a:r>
            <a:r>
              <a:rPr lang="en-US" sz="2000" dirty="0">
                <a:latin typeface="Arial" panose="020B0604020202020204" pitchFamily="34" charset="0"/>
                <a:cs typeface="Arial" panose="020B0604020202020204" pitchFamily="34" charset="0"/>
              </a:rPr>
              <a:t>expressions are executed independently, and their output is combined into a single result table.</a:t>
            </a:r>
          </a:p>
          <a:p>
            <a:pPr>
              <a:lnSpc>
                <a:spcPct val="120000"/>
              </a:lnSpc>
              <a:spcBef>
                <a:spcPts val="0"/>
              </a:spcBef>
            </a:pPr>
            <a:endParaRPr lang="en-US" sz="2000" dirty="0">
              <a:latin typeface="Arial" panose="020B0604020202020204" pitchFamily="34" charset="0"/>
              <a:cs typeface="Arial" panose="020B0604020202020204" pitchFamily="34" charset="0"/>
            </a:endParaRPr>
          </a:p>
          <a:p>
            <a:pPr>
              <a:lnSpc>
                <a:spcPct val="120000"/>
              </a:lnSpc>
              <a:spcBef>
                <a:spcPts val="0"/>
              </a:spcBef>
            </a:pPr>
            <a:r>
              <a:rPr lang="en-US" sz="2000" dirty="0">
                <a:latin typeface="Arial" panose="020B0604020202020204" pitchFamily="34" charset="0"/>
                <a:cs typeface="Arial" panose="020B0604020202020204" pitchFamily="34" charset="0"/>
              </a:rPr>
              <a:t>Syntax</a:t>
            </a:r>
            <a:endParaRPr lang="en-US" sz="2000" dirty="0">
              <a:latin typeface="Arial" panose="020B0604020202020204" pitchFamily="34" charset="0"/>
              <a:cs typeface="Arial" panose="020B0604020202020204" pitchFamily="34" charset="0"/>
            </a:endParaRPr>
          </a:p>
          <a:p>
            <a:pPr marL="365760" lvl="1" indent="0">
              <a:lnSpc>
                <a:spcPct val="120000"/>
              </a:lnSpc>
              <a:spcBef>
                <a:spcPts val="0"/>
              </a:spcBef>
              <a:buNone/>
            </a:pPr>
            <a:r>
              <a:rPr lang="en-US" sz="2000" dirty="0">
                <a:latin typeface="Arial" panose="020B0604020202020204" pitchFamily="34" charset="0"/>
              </a:rPr>
              <a:t>{ &lt;</a:t>
            </a:r>
            <a:r>
              <a:rPr lang="en-US" sz="2000" dirty="0" err="1">
                <a:latin typeface="Arial" panose="020B0604020202020204" pitchFamily="34" charset="0"/>
              </a:rPr>
              <a:t>query_specification</a:t>
            </a:r>
            <a:r>
              <a:rPr lang="en-US" sz="2000" dirty="0">
                <a:latin typeface="Arial" panose="020B0604020202020204" pitchFamily="34" charset="0"/>
              </a:rPr>
              <a:t>&gt; | ( &lt;</a:t>
            </a:r>
            <a:r>
              <a:rPr lang="en-US" sz="2000" dirty="0" err="1">
                <a:latin typeface="Arial" panose="020B0604020202020204" pitchFamily="34" charset="0"/>
              </a:rPr>
              <a:t>query_expression</a:t>
            </a:r>
            <a:r>
              <a:rPr lang="en-US" sz="2000" dirty="0">
                <a:latin typeface="Arial" panose="020B0604020202020204" pitchFamily="34" charset="0"/>
              </a:rPr>
              <a:t>&gt; )</a:t>
            </a: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rPr>
              <a:t>} </a:t>
            </a:r>
          </a:p>
          <a:p>
            <a:pPr marL="365760" lvl="1" indent="0">
              <a:lnSpc>
                <a:spcPct val="120000"/>
              </a:lnSpc>
              <a:spcBef>
                <a:spcPts val="0"/>
              </a:spcBef>
              <a:buNone/>
            </a:pPr>
            <a:r>
              <a:rPr lang="en-US" sz="2000" dirty="0">
                <a:latin typeface="Arial" panose="020B0604020202020204" pitchFamily="34" charset="0"/>
              </a:rPr>
              <a:t>UNION</a:t>
            </a: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rPr>
              <a:t>&lt;</a:t>
            </a:r>
            <a:r>
              <a:rPr lang="en-US" sz="2000" dirty="0" err="1">
                <a:latin typeface="Arial" panose="020B0604020202020204" pitchFamily="34" charset="0"/>
              </a:rPr>
              <a:t>query_specification</a:t>
            </a:r>
            <a:r>
              <a:rPr lang="en-US" sz="2000" dirty="0">
                <a:latin typeface="Arial" panose="020B0604020202020204" pitchFamily="34" charset="0"/>
              </a:rPr>
              <a:t> | ( &lt;</a:t>
            </a:r>
            <a:r>
              <a:rPr lang="en-US" sz="2000" dirty="0" err="1">
                <a:latin typeface="Arial" panose="020B0604020202020204" pitchFamily="34" charset="0"/>
              </a:rPr>
              <a:t>query_expression</a:t>
            </a:r>
            <a:r>
              <a:rPr lang="en-US" sz="2000" dirty="0">
                <a:latin typeface="Arial" panose="020B0604020202020204" pitchFamily="34" charset="0"/>
              </a:rPr>
              <a:t>&gt; ) </a:t>
            </a:r>
          </a:p>
          <a:p>
            <a:pPr marL="365760" lvl="1" indent="0">
              <a:lnSpc>
                <a:spcPct val="120000"/>
              </a:lnSpc>
              <a:spcBef>
                <a:spcPts val="0"/>
              </a:spcBef>
              <a:buNone/>
            </a:pPr>
            <a:r>
              <a:rPr lang="en-US" sz="2000" dirty="0">
                <a:latin typeface="Arial" panose="020B0604020202020204" pitchFamily="34" charset="0"/>
              </a:rPr>
              <a:t>[ UNION</a:t>
            </a: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rPr>
              <a:t>&lt;</a:t>
            </a:r>
            <a:r>
              <a:rPr lang="en-US" sz="2000" dirty="0" err="1">
                <a:latin typeface="Arial" panose="020B0604020202020204" pitchFamily="34" charset="0"/>
              </a:rPr>
              <a:t>query_specification</a:t>
            </a:r>
            <a:r>
              <a:rPr lang="en-US" sz="2000" dirty="0">
                <a:latin typeface="Arial" panose="020B0604020202020204" pitchFamily="34" charset="0"/>
              </a:rPr>
              <a:t>&gt;</a:t>
            </a: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rPr>
              <a:t>| ( &lt;</a:t>
            </a:r>
            <a:r>
              <a:rPr lang="en-US" sz="2000" dirty="0" err="1">
                <a:latin typeface="Arial" panose="020B0604020202020204" pitchFamily="34" charset="0"/>
              </a:rPr>
              <a:t>query_expression</a:t>
            </a:r>
            <a:r>
              <a:rPr lang="en-US" sz="2000" dirty="0">
                <a:latin typeface="Arial" panose="020B0604020202020204" pitchFamily="34" charset="0"/>
              </a:rPr>
              <a:t>&gt; ) </a:t>
            </a:r>
          </a:p>
          <a:p>
            <a:pPr marL="365760" lvl="1" indent="0">
              <a:lnSpc>
                <a:spcPct val="120000"/>
              </a:lnSpc>
              <a:spcBef>
                <a:spcPts val="0"/>
              </a:spcBef>
              <a:buNone/>
            </a:pPr>
            <a:r>
              <a:rPr lang="en-US" sz="2000" dirty="0">
                <a:latin typeface="Arial" panose="020B0604020202020204" pitchFamily="34" charset="0"/>
              </a:rPr>
              <a:t>[ ...n ] ] </a:t>
            </a:r>
          </a:p>
          <a:p>
            <a:pPr>
              <a:lnSpc>
                <a:spcPct val="120000"/>
              </a:lnSpc>
              <a:spcBef>
                <a:spcPts val="0"/>
              </a:spcBef>
            </a:pPr>
            <a:endParaRPr lang="en-US" sz="1800" dirty="0"/>
          </a:p>
          <a:p>
            <a:endParaRPr lang="en-US" dirty="0"/>
          </a:p>
        </p:txBody>
      </p:sp>
      <p:sp>
        <p:nvSpPr>
          <p:cNvPr id="10" name="Rectangle 9"/>
          <p:cNvSpPr/>
          <p:nvPr/>
        </p:nvSpPr>
        <p:spPr>
          <a:xfrm>
            <a:off x="10148977" y="6363772"/>
            <a:ext cx="457176" cy="369332"/>
          </a:xfrm>
          <a:prstGeom prst="rect">
            <a:avLst/>
          </a:prstGeom>
        </p:spPr>
        <p:txBody>
          <a:bodyPr wrap="none">
            <a:spAutoFit/>
          </a:bodyPr>
          <a:lstStyle/>
          <a:p>
            <a:fld id="{47ED8886-DB3B-44F4-9A80-E6A224679F20}" type="slidenum">
              <a:rPr lang="en-US">
                <a:solidFill>
                  <a:schemeClr val="bg2"/>
                </a:solidFill>
              </a:rPr>
              <a:pPr/>
              <a:t>24</a:t>
            </a:fld>
            <a:endParaRPr lang="en-US" dirty="0">
              <a:solidFill>
                <a:schemeClr val="bg2"/>
              </a:solidFill>
            </a:endParaRPr>
          </a:p>
        </p:txBody>
      </p:sp>
    </p:spTree>
    <p:extLst>
      <p:ext uri="{BB962C8B-B14F-4D97-AF65-F5344CB8AC3E}">
        <p14:creationId xmlns:p14="http://schemas.microsoft.com/office/powerpoint/2010/main" val="268894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mn-lt"/>
              </a:rPr>
              <a:t>Union Operators</a:t>
            </a:r>
            <a:endParaRPr lang="en-IN" sz="2800" dirty="0">
              <a:latin typeface="+mn-lt"/>
            </a:endParaRPr>
          </a:p>
        </p:txBody>
      </p:sp>
      <p:sp>
        <p:nvSpPr>
          <p:cNvPr id="5" name="TextBox 4"/>
          <p:cNvSpPr txBox="1"/>
          <p:nvPr/>
        </p:nvSpPr>
        <p:spPr>
          <a:xfrm>
            <a:off x="1905000" y="1224785"/>
            <a:ext cx="4038600" cy="1846659"/>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endParaRPr lang="en-US" sz="2000" dirty="0">
              <a:solidFill>
                <a:srgbClr val="0070C0"/>
              </a:solidFill>
            </a:endParaRPr>
          </a:p>
          <a:p>
            <a:pPr algn="ctr"/>
            <a:r>
              <a:rPr lang="en-US" sz="2000" dirty="0">
                <a:solidFill>
                  <a:schemeClr val="accent4">
                    <a:lumMod val="60000"/>
                    <a:lumOff val="40000"/>
                  </a:schemeClr>
                </a:solidFill>
                <a:latin typeface="Arial" panose="020B0604020202020204" pitchFamily="34" charset="0"/>
              </a:rPr>
              <a:t>SELECT</a:t>
            </a:r>
            <a:r>
              <a:rPr lang="en-US" sz="2000" dirty="0">
                <a:solidFill>
                  <a:schemeClr val="tx1"/>
                </a:solidFill>
              </a:rPr>
              <a:t> </a:t>
            </a:r>
            <a:r>
              <a:rPr lang="en-US" sz="2000" dirty="0">
                <a:solidFill>
                  <a:srgbClr val="D8750D"/>
                </a:solidFill>
                <a:latin typeface="Arial" panose="020B0604020202020204" pitchFamily="34" charset="0"/>
              </a:rPr>
              <a:t>column1</a:t>
            </a:r>
            <a:r>
              <a:rPr lang="en-US" sz="2000" dirty="0">
                <a:solidFill>
                  <a:schemeClr val="tx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tx1"/>
                </a:solidFill>
              </a:rPr>
              <a:t> </a:t>
            </a:r>
            <a:r>
              <a:rPr lang="en-US" sz="2000" dirty="0">
                <a:solidFill>
                  <a:srgbClr val="D8750D"/>
                </a:solidFill>
                <a:latin typeface="Arial" panose="020B0604020202020204" pitchFamily="34" charset="0"/>
              </a:rPr>
              <a:t>table1</a:t>
            </a:r>
          </a:p>
          <a:p>
            <a:pPr algn="ctr"/>
            <a:r>
              <a:rPr lang="en-US" sz="2000" dirty="0">
                <a:solidFill>
                  <a:schemeClr val="accent4">
                    <a:lumMod val="60000"/>
                    <a:lumOff val="40000"/>
                  </a:schemeClr>
                </a:solidFill>
                <a:latin typeface="Arial" panose="020B0604020202020204" pitchFamily="34" charset="0"/>
              </a:rPr>
              <a:t>UNION</a:t>
            </a:r>
          </a:p>
          <a:p>
            <a:pPr algn="ctr"/>
            <a:r>
              <a:rPr lang="en-US" sz="2000" dirty="0">
                <a:solidFill>
                  <a:schemeClr val="accent4">
                    <a:lumMod val="60000"/>
                    <a:lumOff val="40000"/>
                  </a:schemeClr>
                </a:solidFill>
                <a:latin typeface="Arial" panose="020B0604020202020204" pitchFamily="34" charset="0"/>
              </a:rPr>
              <a:t>SELECT</a:t>
            </a:r>
            <a:r>
              <a:rPr lang="en-US" sz="2000" dirty="0">
                <a:solidFill>
                  <a:schemeClr val="tx1"/>
                </a:solidFill>
              </a:rPr>
              <a:t> </a:t>
            </a:r>
            <a:r>
              <a:rPr lang="en-US" sz="2000" dirty="0">
                <a:solidFill>
                  <a:srgbClr val="D8750D"/>
                </a:solidFill>
                <a:latin typeface="Arial" panose="020B0604020202020204" pitchFamily="34" charset="0"/>
              </a:rPr>
              <a:t>column1</a:t>
            </a:r>
            <a:r>
              <a:rPr lang="en-US" sz="2000" dirty="0">
                <a:solidFill>
                  <a:schemeClr val="tx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tx1"/>
                </a:solidFill>
              </a:rPr>
              <a:t> </a:t>
            </a:r>
            <a:r>
              <a:rPr lang="en-US" sz="2000" dirty="0">
                <a:solidFill>
                  <a:srgbClr val="D8750D"/>
                </a:solidFill>
                <a:latin typeface="Arial" panose="020B0604020202020204" pitchFamily="34" charset="0"/>
              </a:rPr>
              <a:t>table2</a:t>
            </a:r>
            <a:r>
              <a:rPr lang="en-US" sz="2000" dirty="0">
                <a:solidFill>
                  <a:schemeClr val="tx1"/>
                </a:solidFill>
              </a:rPr>
              <a:t>;</a:t>
            </a:r>
          </a:p>
          <a:p>
            <a:pPr algn="ctr"/>
            <a:endParaRPr lang="en-US" sz="2000" dirty="0">
              <a:solidFill>
                <a:schemeClr val="tx1"/>
              </a:solidFill>
            </a:endParaRPr>
          </a:p>
          <a:p>
            <a:endParaRPr lang="en-US" sz="1400" dirty="0">
              <a:solidFill>
                <a:schemeClr val="tx1"/>
              </a:solidFill>
            </a:endParaRPr>
          </a:p>
        </p:txBody>
      </p:sp>
      <p:pic>
        <p:nvPicPr>
          <p:cNvPr id="6" name="Picture 4"/>
          <p:cNvPicPr>
            <a:picLocks noChangeAspect="1" noChangeArrowheads="1"/>
          </p:cNvPicPr>
          <p:nvPr/>
        </p:nvPicPr>
        <p:blipFill>
          <a:blip r:embed="rId2" cstate="print">
            <a:clrChange>
              <a:clrFrom>
                <a:srgbClr val="92D050"/>
              </a:clrFrom>
              <a:clrTo>
                <a:srgbClr val="92D050">
                  <a:alpha val="0"/>
                </a:srgbClr>
              </a:clrTo>
            </a:clrChange>
            <a:extLst>
              <a:ext uri="{28A0092B-C50C-407E-A947-70E740481C1C}">
                <a14:useLocalDpi xmlns:a14="http://schemas.microsoft.com/office/drawing/2010/main" val="0"/>
              </a:ext>
            </a:extLst>
          </a:blip>
          <a:srcRect/>
          <a:stretch>
            <a:fillRect/>
          </a:stretch>
        </p:blipFill>
        <p:spPr bwMode="auto">
          <a:xfrm>
            <a:off x="6324600" y="1224785"/>
            <a:ext cx="3433353" cy="1863390"/>
          </a:xfrm>
          <a:prstGeom prst="rect">
            <a:avLst/>
          </a:prstGeom>
          <a:noFill/>
          <a:ln w="9525">
            <a:solidFill>
              <a:schemeClr val="bg1"/>
            </a:solidFill>
            <a:miter lim="800000"/>
            <a:headEnd/>
            <a:tailEnd/>
          </a:ln>
          <a:effectLst/>
          <a:extLst/>
        </p:spPr>
      </p:pic>
      <p:sp>
        <p:nvSpPr>
          <p:cNvPr id="7" name="TextBox 6"/>
          <p:cNvSpPr txBox="1"/>
          <p:nvPr/>
        </p:nvSpPr>
        <p:spPr>
          <a:xfrm>
            <a:off x="5715000" y="3470531"/>
            <a:ext cx="990600" cy="369332"/>
          </a:xfrm>
          <a:prstGeom prst="rect">
            <a:avLst/>
          </a:prstGeom>
          <a:noFill/>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defRPr sz="1400">
                <a:solidFill>
                  <a:schemeClr val="bg1"/>
                </a:solidFill>
              </a:defRPr>
            </a:lvl1pPr>
          </a:lstStyle>
          <a:p>
            <a:pPr algn="ctr"/>
            <a:r>
              <a:rPr lang="en-US" sz="1800" dirty="0">
                <a:solidFill>
                  <a:schemeClr val="tx1"/>
                </a:solidFill>
              </a:rPr>
              <a:t>A </a:t>
            </a:r>
            <a:r>
              <a:rPr lang="en-US" sz="1800" b="1" dirty="0">
                <a:solidFill>
                  <a:schemeClr val="tx1"/>
                </a:solidFill>
              </a:rPr>
              <a:t>∪</a:t>
            </a:r>
            <a:r>
              <a:rPr lang="en-US" sz="1800" dirty="0">
                <a:solidFill>
                  <a:schemeClr val="tx1"/>
                </a:solidFill>
              </a:rPr>
              <a:t> </a:t>
            </a:r>
            <a:r>
              <a:rPr lang="en-US" sz="1800" dirty="0">
                <a:solidFill>
                  <a:schemeClr val="tx1"/>
                </a:solidFill>
              </a:rPr>
              <a:t>B</a:t>
            </a:r>
          </a:p>
        </p:txBody>
      </p:sp>
      <p:pic>
        <p:nvPicPr>
          <p:cNvPr id="8" name="Picture 5"/>
          <p:cNvPicPr>
            <a:picLocks noChangeAspect="1" noChangeArrowheads="1"/>
          </p:cNvPicPr>
          <p:nvPr/>
        </p:nvPicPr>
        <p:blipFill>
          <a:blip r:embed="rId3" cstate="print">
            <a:clrChange>
              <a:clrFrom>
                <a:srgbClr val="92D050"/>
              </a:clrFrom>
              <a:clrTo>
                <a:srgbClr val="92D050">
                  <a:alpha val="0"/>
                </a:srgbClr>
              </a:clrTo>
            </a:clrChange>
            <a:extLst>
              <a:ext uri="{28A0092B-C50C-407E-A947-70E740481C1C}">
                <a14:useLocalDpi xmlns:a14="http://schemas.microsoft.com/office/drawing/2010/main" val="0"/>
              </a:ext>
            </a:extLst>
          </a:blip>
          <a:srcRect/>
          <a:stretch>
            <a:fillRect/>
          </a:stretch>
        </p:blipFill>
        <p:spPr bwMode="auto">
          <a:xfrm>
            <a:off x="4876800" y="4222221"/>
            <a:ext cx="3180330" cy="180102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0148977" y="6363772"/>
            <a:ext cx="457176" cy="369332"/>
          </a:xfrm>
          <a:prstGeom prst="rect">
            <a:avLst/>
          </a:prstGeom>
        </p:spPr>
        <p:txBody>
          <a:bodyPr wrap="none">
            <a:spAutoFit/>
          </a:bodyPr>
          <a:lstStyle/>
          <a:p>
            <a:fld id="{47ED8886-DB3B-44F4-9A80-E6A224679F20}" type="slidenum">
              <a:rPr lang="en-US">
                <a:solidFill>
                  <a:schemeClr val="bg2"/>
                </a:solidFill>
              </a:rPr>
              <a:pPr/>
              <a:t>25</a:t>
            </a:fld>
            <a:endParaRPr lang="en-US" dirty="0">
              <a:solidFill>
                <a:schemeClr val="bg2"/>
              </a:solidFill>
            </a:endParaRPr>
          </a:p>
        </p:txBody>
      </p:sp>
    </p:spTree>
    <p:extLst>
      <p:ext uri="{BB962C8B-B14F-4D97-AF65-F5344CB8AC3E}">
        <p14:creationId xmlns:p14="http://schemas.microsoft.com/office/powerpoint/2010/main" val="188180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lvl="1"/>
            <a:r>
              <a:rPr lang="en-US" sz="2800" dirty="0" smtClean="0">
                <a:solidFill>
                  <a:schemeClr val="tx1"/>
                </a:solidFill>
                <a:latin typeface="+mn-lt"/>
              </a:rPr>
              <a:t>Example: Union Operator</a:t>
            </a:r>
          </a:p>
        </p:txBody>
      </p:sp>
      <p:graphicFrame>
        <p:nvGraphicFramePr>
          <p:cNvPr id="5" name="Table 4"/>
          <p:cNvGraphicFramePr>
            <a:graphicFrameLocks noGrp="1"/>
          </p:cNvGraphicFramePr>
          <p:nvPr>
            <p:extLst>
              <p:ext uri="{D42A27DB-BD31-4B8C-83A1-F6EECF244321}">
                <p14:modId xmlns:p14="http://schemas.microsoft.com/office/powerpoint/2010/main" val="1162599822"/>
              </p:ext>
            </p:extLst>
          </p:nvPr>
        </p:nvGraphicFramePr>
        <p:xfrm>
          <a:off x="2864644" y="1342285"/>
          <a:ext cx="3132070" cy="2127127"/>
        </p:xfrm>
        <a:graphic>
          <a:graphicData uri="http://schemas.openxmlformats.org/drawingml/2006/table">
            <a:tbl>
              <a:tblPr firstRow="1" bandRow="1">
                <a:tableStyleId>{21E4AEA4-8DFA-4A89-87EB-49C32662AFE0}</a:tableStyleId>
              </a:tblPr>
              <a:tblGrid>
                <a:gridCol w="1566035">
                  <a:extLst>
                    <a:ext uri="{9D8B030D-6E8A-4147-A177-3AD203B41FA5}">
                      <a16:colId xmlns:a16="http://schemas.microsoft.com/office/drawing/2014/main" val="20000"/>
                    </a:ext>
                  </a:extLst>
                </a:gridCol>
                <a:gridCol w="1566035">
                  <a:extLst>
                    <a:ext uri="{9D8B030D-6E8A-4147-A177-3AD203B41FA5}">
                      <a16:colId xmlns:a16="http://schemas.microsoft.com/office/drawing/2014/main" val="20001"/>
                    </a:ext>
                  </a:extLst>
                </a:gridCol>
              </a:tblGrid>
              <a:tr h="480808">
                <a:tc>
                  <a:txBody>
                    <a:bodyPr/>
                    <a:lstStyle/>
                    <a:p>
                      <a:r>
                        <a:rPr lang="en-US" sz="1400" dirty="0" smtClean="0">
                          <a:solidFill>
                            <a:schemeClr val="tx1"/>
                          </a:solidFill>
                        </a:rPr>
                        <a:t>Country</a:t>
                      </a:r>
                      <a:endParaRPr lang="en-US" sz="1400" dirty="0">
                        <a:solidFill>
                          <a:schemeClr val="tx1"/>
                        </a:solidFill>
                        <a:latin typeface="Arial" pitchFamily="34" charset="0"/>
                        <a:cs typeface="Arial" pitchFamily="34" charset="0"/>
                      </a:endParaRPr>
                    </a:p>
                  </a:txBody>
                  <a:tcPr>
                    <a:solidFill>
                      <a:schemeClr val="accent4"/>
                    </a:solidFill>
                  </a:tcPr>
                </a:tc>
                <a:tc>
                  <a:txBody>
                    <a:bodyPr/>
                    <a:lstStyle/>
                    <a:p>
                      <a:r>
                        <a:rPr lang="en-US" sz="1400" dirty="0" smtClean="0">
                          <a:solidFill>
                            <a:schemeClr val="tx1"/>
                          </a:solidFill>
                        </a:rPr>
                        <a:t>State</a:t>
                      </a:r>
                      <a:endParaRPr lang="en-US" sz="1400" dirty="0">
                        <a:solidFill>
                          <a:schemeClr val="tx1"/>
                        </a:solidFill>
                        <a:latin typeface="Arial" pitchFamily="34" charset="0"/>
                        <a:cs typeface="Arial" pitchFamily="34" charset="0"/>
                      </a:endParaRPr>
                    </a:p>
                  </a:txBody>
                  <a:tcPr>
                    <a:solidFill>
                      <a:schemeClr val="accent4"/>
                    </a:solidFill>
                  </a:tcPr>
                </a:tc>
                <a:extLst>
                  <a:ext uri="{0D108BD9-81ED-4DB2-BD59-A6C34878D82A}">
                    <a16:rowId xmlns:a16="http://schemas.microsoft.com/office/drawing/2014/main" val="10000"/>
                  </a:ext>
                </a:extLst>
              </a:tr>
              <a:tr h="482455">
                <a:tc>
                  <a:txBody>
                    <a:bodyPr/>
                    <a:lstStyle/>
                    <a:p>
                      <a:pPr marL="0" algn="l" defTabSz="914400" rtl="0" eaLnBrk="1" latinLnBrk="0" hangingPunct="1"/>
                      <a:r>
                        <a:rPr lang="en-US" sz="1400" kern="1200" dirty="0" smtClean="0">
                          <a:solidFill>
                            <a:schemeClr val="tx1"/>
                          </a:solidFill>
                        </a:rPr>
                        <a:t>Japan</a:t>
                      </a:r>
                      <a:endParaRPr lang="en-US" sz="14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tx1"/>
                          </a:solidFill>
                        </a:rPr>
                        <a:t>Tokyo</a:t>
                      </a:r>
                      <a:endParaRPr lang="en-US" sz="14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1"/>
                  </a:ext>
                </a:extLst>
              </a:tr>
              <a:tr h="524161">
                <a:tc>
                  <a:txBody>
                    <a:bodyPr/>
                    <a:lstStyle/>
                    <a:p>
                      <a:pPr marL="0" algn="l" defTabSz="914400" rtl="0" eaLnBrk="1" latinLnBrk="0" hangingPunct="1"/>
                      <a:r>
                        <a:rPr lang="en-US" sz="1400" kern="1200" dirty="0" smtClean="0">
                          <a:solidFill>
                            <a:schemeClr val="tx1"/>
                          </a:solidFill>
                        </a:rPr>
                        <a:t>USA</a:t>
                      </a:r>
                      <a:endParaRPr lang="en-US" sz="14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tx1"/>
                          </a:solidFill>
                        </a:rPr>
                        <a:t>MA</a:t>
                      </a:r>
                      <a:endParaRPr lang="en-US" sz="14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2"/>
                  </a:ext>
                </a:extLst>
              </a:tr>
              <a:tr h="639703">
                <a:tc>
                  <a:txBody>
                    <a:bodyPr/>
                    <a:lstStyle/>
                    <a:p>
                      <a:pPr marL="0" algn="l" defTabSz="914400" rtl="0" eaLnBrk="1" latinLnBrk="0" hangingPunct="1"/>
                      <a:r>
                        <a:rPr lang="en-US" sz="1400" kern="1200" dirty="0" smtClean="0">
                          <a:solidFill>
                            <a:schemeClr val="tx1"/>
                          </a:solidFill>
                        </a:rPr>
                        <a:t>USA</a:t>
                      </a:r>
                      <a:endParaRPr lang="en-US" sz="14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tx1"/>
                          </a:solidFill>
                        </a:rPr>
                        <a:t>NY</a:t>
                      </a:r>
                      <a:endParaRPr lang="en-US" sz="14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79470312"/>
              </p:ext>
            </p:extLst>
          </p:nvPr>
        </p:nvGraphicFramePr>
        <p:xfrm>
          <a:off x="7102744" y="3838957"/>
          <a:ext cx="2117456" cy="2104645"/>
        </p:xfrm>
        <a:graphic>
          <a:graphicData uri="http://schemas.openxmlformats.org/drawingml/2006/table">
            <a:tbl>
              <a:tblPr firstRow="1" bandRow="1">
                <a:tableStyleId>{21E4AEA4-8DFA-4A89-87EB-49C32662AFE0}</a:tableStyleId>
              </a:tblPr>
              <a:tblGrid>
                <a:gridCol w="1058728">
                  <a:extLst>
                    <a:ext uri="{9D8B030D-6E8A-4147-A177-3AD203B41FA5}">
                      <a16:colId xmlns:a16="http://schemas.microsoft.com/office/drawing/2014/main" val="20000"/>
                    </a:ext>
                  </a:extLst>
                </a:gridCol>
                <a:gridCol w="1058728">
                  <a:extLst>
                    <a:ext uri="{9D8B030D-6E8A-4147-A177-3AD203B41FA5}">
                      <a16:colId xmlns:a16="http://schemas.microsoft.com/office/drawing/2014/main" val="20001"/>
                    </a:ext>
                  </a:extLst>
                </a:gridCol>
              </a:tblGrid>
              <a:tr h="418696">
                <a:tc>
                  <a:txBody>
                    <a:bodyPr/>
                    <a:lstStyle/>
                    <a:p>
                      <a:r>
                        <a:rPr lang="en-US" sz="1400" dirty="0" smtClean="0">
                          <a:solidFill>
                            <a:schemeClr val="tx1"/>
                          </a:solidFill>
                        </a:rPr>
                        <a:t>Country</a:t>
                      </a:r>
                      <a:endParaRPr lang="en-US" sz="1400" dirty="0">
                        <a:solidFill>
                          <a:schemeClr val="tx1"/>
                        </a:solidFill>
                        <a:latin typeface="Arial" pitchFamily="34" charset="0"/>
                        <a:cs typeface="Arial" pitchFamily="34" charset="0"/>
                      </a:endParaRPr>
                    </a:p>
                  </a:txBody>
                  <a:tcPr>
                    <a:solidFill>
                      <a:schemeClr val="accent4"/>
                    </a:solidFill>
                  </a:tcPr>
                </a:tc>
                <a:tc>
                  <a:txBody>
                    <a:bodyPr/>
                    <a:lstStyle/>
                    <a:p>
                      <a:r>
                        <a:rPr lang="en-US" sz="1400" dirty="0" smtClean="0">
                          <a:solidFill>
                            <a:schemeClr val="tx1"/>
                          </a:solidFill>
                        </a:rPr>
                        <a:t>State</a:t>
                      </a:r>
                      <a:endParaRPr lang="en-US" sz="1400" dirty="0">
                        <a:solidFill>
                          <a:schemeClr val="tx1"/>
                        </a:solidFill>
                        <a:latin typeface="Arial" pitchFamily="34" charset="0"/>
                        <a:cs typeface="Arial" pitchFamily="34" charset="0"/>
                      </a:endParaRPr>
                    </a:p>
                  </a:txBody>
                  <a:tcPr>
                    <a:solidFill>
                      <a:schemeClr val="accent4"/>
                    </a:solidFill>
                  </a:tcPr>
                </a:tc>
                <a:extLst>
                  <a:ext uri="{0D108BD9-81ED-4DB2-BD59-A6C34878D82A}">
                    <a16:rowId xmlns:a16="http://schemas.microsoft.com/office/drawing/2014/main" val="10000"/>
                  </a:ext>
                </a:extLst>
              </a:tr>
              <a:tr h="418696">
                <a:tc>
                  <a:txBody>
                    <a:bodyPr/>
                    <a:lstStyle/>
                    <a:p>
                      <a:pPr marL="0" algn="l" defTabSz="914400" rtl="0" eaLnBrk="1" latinLnBrk="0" hangingPunct="1"/>
                      <a:r>
                        <a:rPr lang="en-US" sz="1400" kern="1200" dirty="0" smtClean="0">
                          <a:solidFill>
                            <a:schemeClr val="tx1"/>
                          </a:solidFill>
                        </a:rPr>
                        <a:t>Japan</a:t>
                      </a:r>
                      <a:endParaRPr lang="en-US" sz="14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tx1"/>
                          </a:solidFill>
                        </a:rPr>
                        <a:t>Tokyo</a:t>
                      </a:r>
                      <a:endParaRPr lang="en-US" sz="14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1"/>
                  </a:ext>
                </a:extLst>
              </a:tr>
              <a:tr h="407531">
                <a:tc>
                  <a:txBody>
                    <a:bodyPr/>
                    <a:lstStyle/>
                    <a:p>
                      <a:pPr marL="0" algn="l" defTabSz="914400" rtl="0" eaLnBrk="1" latinLnBrk="0" hangingPunct="1"/>
                      <a:r>
                        <a:rPr lang="en-US" sz="1400" kern="1200" dirty="0" smtClean="0">
                          <a:solidFill>
                            <a:schemeClr val="tx1"/>
                          </a:solidFill>
                        </a:rPr>
                        <a:t>UK</a:t>
                      </a:r>
                      <a:endParaRPr lang="en-US" sz="14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tx1"/>
                          </a:solidFill>
                        </a:rPr>
                        <a:t>London</a:t>
                      </a:r>
                      <a:endParaRPr lang="en-US" sz="14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2"/>
                  </a:ext>
                </a:extLst>
              </a:tr>
              <a:tr h="429861">
                <a:tc>
                  <a:txBody>
                    <a:bodyPr/>
                    <a:lstStyle/>
                    <a:p>
                      <a:pPr marL="0" algn="l" defTabSz="914400" rtl="0" eaLnBrk="1" latinLnBrk="0" hangingPunct="1"/>
                      <a:r>
                        <a:rPr lang="en-US" sz="1400" kern="1200" dirty="0" smtClean="0">
                          <a:solidFill>
                            <a:schemeClr val="tx1"/>
                          </a:solidFill>
                        </a:rPr>
                        <a:t>USA</a:t>
                      </a:r>
                      <a:endParaRPr lang="en-US" sz="14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tx1"/>
                          </a:solidFill>
                        </a:rPr>
                        <a:t>NA</a:t>
                      </a:r>
                      <a:endParaRPr lang="en-US" sz="14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3"/>
                  </a:ext>
                </a:extLst>
              </a:tr>
              <a:tr h="429861">
                <a:tc>
                  <a:txBody>
                    <a:bodyPr/>
                    <a:lstStyle/>
                    <a:p>
                      <a:pPr marL="0" algn="l" defTabSz="914400" rtl="0" eaLnBrk="1" latinLnBrk="0" hangingPunct="1"/>
                      <a:r>
                        <a:rPr lang="en-US" sz="1400" kern="1200" dirty="0" smtClean="0">
                          <a:solidFill>
                            <a:schemeClr val="tx1"/>
                          </a:solidFill>
                        </a:rPr>
                        <a:t>UK</a:t>
                      </a:r>
                      <a:endParaRPr lang="en-US" sz="14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tx1"/>
                          </a:solidFill>
                        </a:rPr>
                        <a:t>London</a:t>
                      </a:r>
                      <a:endParaRPr lang="en-US" sz="14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4"/>
                  </a:ext>
                </a:extLst>
              </a:tr>
            </a:tbl>
          </a:graphicData>
        </a:graphic>
      </p:graphicFrame>
      <p:sp>
        <p:nvSpPr>
          <p:cNvPr id="9" name="TextBox 8"/>
          <p:cNvSpPr txBox="1"/>
          <p:nvPr/>
        </p:nvSpPr>
        <p:spPr>
          <a:xfrm>
            <a:off x="1051322" y="1555673"/>
            <a:ext cx="1600200" cy="369332"/>
          </a:xfrm>
          <a:prstGeom prst="rect">
            <a:avLst/>
          </a:prstGeom>
          <a:noFill/>
        </p:spPr>
        <p:txBody>
          <a:bodyPr wrap="square" rtlCol="0">
            <a:spAutoFit/>
          </a:bodyPr>
          <a:lstStyle/>
          <a:p>
            <a:r>
              <a:rPr lang="en-US" b="1" dirty="0"/>
              <a:t>Customers</a:t>
            </a:r>
            <a:endParaRPr lang="en-US" b="1" dirty="0"/>
          </a:p>
        </p:txBody>
      </p:sp>
      <p:sp>
        <p:nvSpPr>
          <p:cNvPr id="10" name="TextBox 9"/>
          <p:cNvSpPr txBox="1"/>
          <p:nvPr/>
        </p:nvSpPr>
        <p:spPr>
          <a:xfrm>
            <a:off x="6641508" y="3516882"/>
            <a:ext cx="990600" cy="369332"/>
          </a:xfrm>
          <a:prstGeom prst="rect">
            <a:avLst/>
          </a:prstGeom>
          <a:noFill/>
        </p:spPr>
        <p:txBody>
          <a:bodyPr wrap="square" rtlCol="0">
            <a:spAutoFit/>
          </a:bodyPr>
          <a:lstStyle/>
          <a:p>
            <a:r>
              <a:rPr lang="en-US" b="1" dirty="0">
                <a:solidFill>
                  <a:schemeClr val="bg1"/>
                </a:solidFill>
              </a:rPr>
              <a:t>Offices</a:t>
            </a:r>
            <a:endParaRPr lang="en-US" b="1" dirty="0">
              <a:solidFill>
                <a:schemeClr val="bg1"/>
              </a:solidFill>
            </a:endParaRPr>
          </a:p>
        </p:txBody>
      </p:sp>
      <p:sp>
        <p:nvSpPr>
          <p:cNvPr id="15" name="Rounded Rectangle 14"/>
          <p:cNvSpPr/>
          <p:nvPr/>
        </p:nvSpPr>
        <p:spPr>
          <a:xfrm>
            <a:off x="7036574" y="1789990"/>
            <a:ext cx="2249797" cy="1243681"/>
          </a:xfrm>
          <a:prstGeom prst="roundRect">
            <a:avLst/>
          </a:prstGeom>
          <a:solidFill>
            <a:schemeClr val="accent4">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latin typeface="Arial" pitchFamily="34" charset="0"/>
                <a:cs typeface="Arial" pitchFamily="34" charset="0"/>
              </a:rPr>
              <a:t>Duplicate records across the table.</a:t>
            </a:r>
            <a:endParaRPr lang="en-US" dirty="0">
              <a:solidFill>
                <a:schemeClr val="tx1"/>
              </a:solidFill>
              <a:latin typeface="Arial" pitchFamily="34" charset="0"/>
              <a:cs typeface="Arial" pitchFamily="34" charset="0"/>
            </a:endParaRPr>
          </a:p>
        </p:txBody>
      </p:sp>
      <p:cxnSp>
        <p:nvCxnSpPr>
          <p:cNvPr id="17" name="Straight Connector 16"/>
          <p:cNvCxnSpPr>
            <a:stCxn id="15" idx="2"/>
            <a:endCxn id="7" idx="0"/>
          </p:cNvCxnSpPr>
          <p:nvPr/>
        </p:nvCxnSpPr>
        <p:spPr>
          <a:xfrm>
            <a:off x="8161472" y="3033670"/>
            <a:ext cx="0" cy="805286"/>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Straight Connector 19"/>
          <p:cNvCxnSpPr>
            <a:stCxn id="15" idx="1"/>
            <a:endCxn id="5" idx="3"/>
          </p:cNvCxnSpPr>
          <p:nvPr/>
        </p:nvCxnSpPr>
        <p:spPr>
          <a:xfrm flipH="1" flipV="1">
            <a:off x="5996715" y="2405848"/>
            <a:ext cx="1039859" cy="5983"/>
          </a:xfrm>
          <a:prstGeom prst="line">
            <a:avLst/>
          </a:prstGeom>
        </p:spPr>
        <p:style>
          <a:lnRef idx="2">
            <a:schemeClr val="accent2"/>
          </a:lnRef>
          <a:fillRef idx="0">
            <a:schemeClr val="accent2"/>
          </a:fillRef>
          <a:effectRef idx="1">
            <a:schemeClr val="accent2"/>
          </a:effectRef>
          <a:fontRef idx="minor">
            <a:schemeClr val="tx1"/>
          </a:fontRef>
        </p:style>
      </p:cxnSp>
      <p:sp>
        <p:nvSpPr>
          <p:cNvPr id="4" name="Rectangle 3"/>
          <p:cNvSpPr/>
          <p:nvPr/>
        </p:nvSpPr>
        <p:spPr>
          <a:xfrm>
            <a:off x="10137865" y="6463784"/>
            <a:ext cx="457176" cy="369332"/>
          </a:xfrm>
          <a:prstGeom prst="rect">
            <a:avLst/>
          </a:prstGeom>
        </p:spPr>
        <p:txBody>
          <a:bodyPr wrap="none">
            <a:spAutoFit/>
          </a:bodyPr>
          <a:lstStyle/>
          <a:p>
            <a:fld id="{47ED8886-DB3B-44F4-9A80-E6A224679F20}" type="slidenum">
              <a:rPr lang="en-US">
                <a:solidFill>
                  <a:schemeClr val="bg2"/>
                </a:solidFill>
              </a:rPr>
              <a:pPr/>
              <a:t>26</a:t>
            </a:fld>
            <a:endParaRPr lang="en-US" dirty="0">
              <a:solidFill>
                <a:schemeClr val="bg2"/>
              </a:solidFill>
            </a:endParaRPr>
          </a:p>
        </p:txBody>
      </p:sp>
      <p:sp>
        <p:nvSpPr>
          <p:cNvPr id="35" name="Rounded Rectangle 34"/>
          <p:cNvSpPr/>
          <p:nvPr/>
        </p:nvSpPr>
        <p:spPr>
          <a:xfrm>
            <a:off x="4572000" y="4278296"/>
            <a:ext cx="1808740" cy="1176521"/>
          </a:xfrm>
          <a:prstGeom prst="roundRect">
            <a:avLst/>
          </a:prstGeom>
          <a:solidFill>
            <a:schemeClr val="accent4">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latin typeface="Arial" pitchFamily="34" charset="0"/>
                <a:cs typeface="Arial" pitchFamily="34" charset="0"/>
              </a:rPr>
              <a:t>Duplicate records across the table.</a:t>
            </a:r>
            <a:endParaRPr lang="en-US" dirty="0">
              <a:solidFill>
                <a:schemeClr val="tx1"/>
              </a:solidFill>
              <a:latin typeface="Arial" pitchFamily="34" charset="0"/>
              <a:cs typeface="Arial" pitchFamily="34" charset="0"/>
            </a:endParaRPr>
          </a:p>
        </p:txBody>
      </p:sp>
      <p:cxnSp>
        <p:nvCxnSpPr>
          <p:cNvPr id="36" name="Straight Connector 35"/>
          <p:cNvCxnSpPr>
            <a:stCxn id="7" idx="1"/>
            <a:endCxn id="35" idx="3"/>
          </p:cNvCxnSpPr>
          <p:nvPr/>
        </p:nvCxnSpPr>
        <p:spPr>
          <a:xfrm flipH="1" flipV="1">
            <a:off x="6380740" y="4866556"/>
            <a:ext cx="722004" cy="24722"/>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Straight Connector 37"/>
          <p:cNvCxnSpPr/>
          <p:nvPr/>
        </p:nvCxnSpPr>
        <p:spPr>
          <a:xfrm flipH="1" flipV="1">
            <a:off x="6391416" y="4866556"/>
            <a:ext cx="745393" cy="805287"/>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2352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animBg="1"/>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lvl="1"/>
            <a:r>
              <a:rPr lang="en-US" sz="2800" dirty="0" smtClean="0">
                <a:solidFill>
                  <a:schemeClr val="tx1"/>
                </a:solidFill>
                <a:latin typeface="+mn-lt"/>
              </a:rPr>
              <a:t>Example: Union Operator</a:t>
            </a:r>
          </a:p>
        </p:txBody>
      </p:sp>
      <p:sp>
        <p:nvSpPr>
          <p:cNvPr id="8" name="TextBox 7"/>
          <p:cNvSpPr txBox="1"/>
          <p:nvPr/>
        </p:nvSpPr>
        <p:spPr>
          <a:xfrm>
            <a:off x="2693019" y="1335822"/>
            <a:ext cx="5638800" cy="1225868"/>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200" dirty="0">
                <a:solidFill>
                  <a:schemeClr val="accent4">
                    <a:lumMod val="60000"/>
                    <a:lumOff val="40000"/>
                  </a:schemeClr>
                </a:solidFill>
                <a:latin typeface="Arial" panose="020B0604020202020204" pitchFamily="34" charset="0"/>
              </a:rPr>
              <a:t>SELECT</a:t>
            </a:r>
            <a:r>
              <a:rPr lang="en-US" sz="2200" dirty="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Country, State </a:t>
            </a:r>
            <a:r>
              <a:rPr lang="en-US" sz="2200" dirty="0">
                <a:solidFill>
                  <a:schemeClr val="accent4">
                    <a:lumMod val="60000"/>
                    <a:lumOff val="40000"/>
                  </a:schemeClr>
                </a:solidFill>
                <a:latin typeface="Arial" panose="020B0604020202020204" pitchFamily="34" charset="0"/>
              </a:rPr>
              <a:t>FROM</a:t>
            </a:r>
            <a:r>
              <a:rPr lang="en-US" sz="2200" dirty="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Customers</a:t>
            </a:r>
          </a:p>
          <a:p>
            <a:pPr algn="ctr"/>
            <a:r>
              <a:rPr lang="en-US" sz="2200" dirty="0">
                <a:solidFill>
                  <a:schemeClr val="accent4">
                    <a:lumMod val="60000"/>
                    <a:lumOff val="40000"/>
                  </a:schemeClr>
                </a:solidFill>
                <a:latin typeface="Arial" panose="020B0604020202020204" pitchFamily="34" charset="0"/>
              </a:rPr>
              <a:t>UNION</a:t>
            </a:r>
          </a:p>
          <a:p>
            <a:pPr algn="ctr"/>
            <a:r>
              <a:rPr lang="en-US" sz="2200" dirty="0">
                <a:solidFill>
                  <a:schemeClr val="accent4">
                    <a:lumMod val="60000"/>
                    <a:lumOff val="40000"/>
                  </a:schemeClr>
                </a:solidFill>
                <a:latin typeface="Arial" panose="020B0604020202020204" pitchFamily="34" charset="0"/>
              </a:rPr>
              <a:t>SELECT</a:t>
            </a:r>
            <a:r>
              <a:rPr lang="en-US" sz="2200" dirty="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Country, State </a:t>
            </a:r>
            <a:r>
              <a:rPr lang="en-US" sz="2200" dirty="0">
                <a:solidFill>
                  <a:schemeClr val="accent4">
                    <a:lumMod val="60000"/>
                    <a:lumOff val="40000"/>
                  </a:schemeClr>
                </a:solidFill>
                <a:latin typeface="Arial" panose="020B0604020202020204" pitchFamily="34" charset="0"/>
              </a:rPr>
              <a:t>FROM</a:t>
            </a:r>
            <a:r>
              <a:rPr lang="en-US" sz="2200" dirty="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Offices;</a:t>
            </a:r>
          </a:p>
        </p:txBody>
      </p:sp>
      <p:graphicFrame>
        <p:nvGraphicFramePr>
          <p:cNvPr id="12" name="Table 11"/>
          <p:cNvGraphicFramePr>
            <a:graphicFrameLocks noGrp="1"/>
          </p:cNvGraphicFramePr>
          <p:nvPr>
            <p:extLst>
              <p:ext uri="{D42A27DB-BD31-4B8C-83A1-F6EECF244321}">
                <p14:modId xmlns:p14="http://schemas.microsoft.com/office/powerpoint/2010/main" val="2823595097"/>
              </p:ext>
            </p:extLst>
          </p:nvPr>
        </p:nvGraphicFramePr>
        <p:xfrm>
          <a:off x="2460701" y="2974777"/>
          <a:ext cx="2720898" cy="2501310"/>
        </p:xfrm>
        <a:graphic>
          <a:graphicData uri="http://schemas.openxmlformats.org/drawingml/2006/table">
            <a:tbl>
              <a:tblPr firstRow="1" bandRow="1">
                <a:tableStyleId>{21E4AEA4-8DFA-4A89-87EB-49C32662AFE0}</a:tableStyleId>
              </a:tblPr>
              <a:tblGrid>
                <a:gridCol w="1360449">
                  <a:extLst>
                    <a:ext uri="{9D8B030D-6E8A-4147-A177-3AD203B41FA5}">
                      <a16:colId xmlns:a16="http://schemas.microsoft.com/office/drawing/2014/main" val="20000"/>
                    </a:ext>
                  </a:extLst>
                </a:gridCol>
                <a:gridCol w="1360449">
                  <a:extLst>
                    <a:ext uri="{9D8B030D-6E8A-4147-A177-3AD203B41FA5}">
                      <a16:colId xmlns:a16="http://schemas.microsoft.com/office/drawing/2014/main" val="20001"/>
                    </a:ext>
                  </a:extLst>
                </a:gridCol>
              </a:tblGrid>
              <a:tr h="416885">
                <a:tc>
                  <a:txBody>
                    <a:bodyPr/>
                    <a:lstStyle/>
                    <a:p>
                      <a:r>
                        <a:rPr lang="en-US" sz="1400" dirty="0" smtClean="0">
                          <a:solidFill>
                            <a:schemeClr val="tx1"/>
                          </a:solidFill>
                        </a:rPr>
                        <a:t>Country</a:t>
                      </a:r>
                      <a:endParaRPr lang="en-US" sz="1400" dirty="0">
                        <a:solidFill>
                          <a:schemeClr val="tx1"/>
                        </a:solidFill>
                        <a:latin typeface="Arial" pitchFamily="34" charset="0"/>
                        <a:cs typeface="Arial" pitchFamily="34" charset="0"/>
                      </a:endParaRPr>
                    </a:p>
                  </a:txBody>
                  <a:tcPr>
                    <a:solidFill>
                      <a:schemeClr val="accent4"/>
                    </a:solidFill>
                  </a:tcPr>
                </a:tc>
                <a:tc>
                  <a:txBody>
                    <a:bodyPr/>
                    <a:lstStyle/>
                    <a:p>
                      <a:r>
                        <a:rPr lang="en-US" sz="1400" dirty="0" smtClean="0">
                          <a:solidFill>
                            <a:schemeClr val="tx1"/>
                          </a:solidFill>
                        </a:rPr>
                        <a:t>State</a:t>
                      </a:r>
                      <a:endParaRPr lang="en-US" sz="1400" dirty="0">
                        <a:solidFill>
                          <a:schemeClr val="tx1"/>
                        </a:solidFill>
                        <a:latin typeface="Arial" pitchFamily="34" charset="0"/>
                        <a:cs typeface="Arial" pitchFamily="34" charset="0"/>
                      </a:endParaRPr>
                    </a:p>
                  </a:txBody>
                  <a:tcPr>
                    <a:solidFill>
                      <a:schemeClr val="accent4"/>
                    </a:solidFill>
                  </a:tcPr>
                </a:tc>
                <a:extLst>
                  <a:ext uri="{0D108BD9-81ED-4DB2-BD59-A6C34878D82A}">
                    <a16:rowId xmlns:a16="http://schemas.microsoft.com/office/drawing/2014/main" val="10000"/>
                  </a:ext>
                </a:extLst>
              </a:tr>
              <a:tr h="416885">
                <a:tc>
                  <a:txBody>
                    <a:bodyPr/>
                    <a:lstStyle/>
                    <a:p>
                      <a:pPr marL="0" algn="l" defTabSz="914400" rtl="0" eaLnBrk="1" latinLnBrk="0" hangingPunct="1"/>
                      <a:r>
                        <a:rPr lang="en-US" sz="1400" kern="1200" dirty="0" smtClean="0">
                          <a:solidFill>
                            <a:schemeClr val="tx1"/>
                          </a:solidFill>
                        </a:rPr>
                        <a:t>Japan</a:t>
                      </a:r>
                      <a:endParaRPr lang="en-US" sz="14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tx1"/>
                          </a:solidFill>
                        </a:rPr>
                        <a:t>Tokyo</a:t>
                      </a:r>
                      <a:endParaRPr lang="en-US" sz="14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1"/>
                  </a:ext>
                </a:extLst>
              </a:tr>
              <a:tr h="416885">
                <a:tc>
                  <a:txBody>
                    <a:bodyPr/>
                    <a:lstStyle/>
                    <a:p>
                      <a:pPr marL="0" algn="l" defTabSz="914400" rtl="0" eaLnBrk="1" latinLnBrk="0" hangingPunct="1"/>
                      <a:r>
                        <a:rPr lang="en-US" sz="1400" kern="1200" dirty="0" smtClean="0">
                          <a:solidFill>
                            <a:schemeClr val="tx1"/>
                          </a:solidFill>
                        </a:rPr>
                        <a:t>USA</a:t>
                      </a:r>
                      <a:endParaRPr lang="en-US" sz="14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tx1"/>
                          </a:solidFill>
                        </a:rPr>
                        <a:t>MA</a:t>
                      </a:r>
                      <a:endParaRPr lang="en-US" sz="14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2"/>
                  </a:ext>
                </a:extLst>
              </a:tr>
              <a:tr h="416885">
                <a:tc>
                  <a:txBody>
                    <a:bodyPr/>
                    <a:lstStyle/>
                    <a:p>
                      <a:pPr marL="0" algn="l" defTabSz="914400" rtl="0" eaLnBrk="1" latinLnBrk="0" hangingPunct="1"/>
                      <a:r>
                        <a:rPr lang="en-US" sz="1400" kern="1200" dirty="0" smtClean="0">
                          <a:solidFill>
                            <a:schemeClr val="tx1"/>
                          </a:solidFill>
                        </a:rPr>
                        <a:t>USA</a:t>
                      </a:r>
                      <a:endParaRPr lang="en-US" sz="14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tx1"/>
                          </a:solidFill>
                        </a:rPr>
                        <a:t>NY</a:t>
                      </a:r>
                      <a:endParaRPr lang="en-US" sz="14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3"/>
                  </a:ext>
                </a:extLst>
              </a:tr>
              <a:tr h="416885">
                <a:tc>
                  <a:txBody>
                    <a:bodyPr/>
                    <a:lstStyle/>
                    <a:p>
                      <a:pPr marL="0" algn="l" defTabSz="914400" rtl="0" eaLnBrk="1" latinLnBrk="0" hangingPunct="1"/>
                      <a:r>
                        <a:rPr lang="en-US" sz="1400" kern="1200" dirty="0" smtClean="0">
                          <a:solidFill>
                            <a:schemeClr val="tx1"/>
                          </a:solidFill>
                        </a:rPr>
                        <a:t>UK</a:t>
                      </a:r>
                      <a:endParaRPr lang="en-US" sz="14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tx1"/>
                          </a:solidFill>
                        </a:rPr>
                        <a:t>London</a:t>
                      </a:r>
                      <a:endParaRPr lang="en-US" sz="14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4"/>
                  </a:ext>
                </a:extLst>
              </a:tr>
              <a:tr h="416885">
                <a:tc>
                  <a:txBody>
                    <a:bodyPr/>
                    <a:lstStyle/>
                    <a:p>
                      <a:pPr marL="0" algn="l" defTabSz="914400" rtl="0" eaLnBrk="1" latinLnBrk="0" hangingPunct="1"/>
                      <a:r>
                        <a:rPr lang="en-US" sz="1400" kern="1200" dirty="0" smtClean="0">
                          <a:solidFill>
                            <a:schemeClr val="tx1"/>
                          </a:solidFill>
                        </a:rPr>
                        <a:t>USA</a:t>
                      </a:r>
                      <a:endParaRPr lang="en-US" sz="14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400" kern="1200" dirty="0" smtClean="0">
                          <a:solidFill>
                            <a:schemeClr val="tx1"/>
                          </a:solidFill>
                        </a:rPr>
                        <a:t>NA</a:t>
                      </a:r>
                      <a:endParaRPr lang="en-US" sz="14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5"/>
                  </a:ext>
                </a:extLst>
              </a:tr>
            </a:tbl>
          </a:graphicData>
        </a:graphic>
      </p:graphicFrame>
      <p:sp>
        <p:nvSpPr>
          <p:cNvPr id="11" name="TextBox 10"/>
          <p:cNvSpPr txBox="1"/>
          <p:nvPr/>
        </p:nvSpPr>
        <p:spPr>
          <a:xfrm>
            <a:off x="5862612" y="4167151"/>
            <a:ext cx="4043388" cy="715089"/>
          </a:xfrm>
          <a:prstGeom prst="roundRect">
            <a:avLst/>
          </a:prstGeom>
          <a:solidFill>
            <a:schemeClr val="accent4"/>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bg1"/>
                </a:solidFill>
                <a:latin typeface="Arial" pitchFamily="34" charset="0"/>
                <a:cs typeface="Arial" pitchFamily="34" charset="0"/>
              </a:rPr>
              <a:t>All the unique records from both the tables will be fetched.</a:t>
            </a:r>
            <a:endParaRPr lang="en-US" dirty="0">
              <a:solidFill>
                <a:schemeClr val="bg1"/>
              </a:solidFill>
              <a:latin typeface="Arial" pitchFamily="34" charset="0"/>
              <a:cs typeface="Arial" pitchFamily="34" charset="0"/>
            </a:endParaRPr>
          </a:p>
        </p:txBody>
      </p:sp>
      <p:sp>
        <p:nvSpPr>
          <p:cNvPr id="13" name="Right Brace 12"/>
          <p:cNvSpPr/>
          <p:nvPr/>
        </p:nvSpPr>
        <p:spPr>
          <a:xfrm>
            <a:off x="5334000" y="3505201"/>
            <a:ext cx="356838" cy="1970887"/>
          </a:xfrm>
          <a:prstGeom prst="rightBrac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84448" y="2590800"/>
            <a:ext cx="1873405" cy="369332"/>
          </a:xfrm>
          <a:prstGeom prst="rect">
            <a:avLst/>
          </a:prstGeom>
          <a:noFill/>
        </p:spPr>
        <p:txBody>
          <a:bodyPr wrap="square" rtlCol="0">
            <a:spAutoFit/>
          </a:bodyPr>
          <a:lstStyle/>
          <a:p>
            <a:r>
              <a:rPr lang="en-US" b="1" dirty="0"/>
              <a:t>Output</a:t>
            </a:r>
            <a:endParaRPr lang="en-US" b="1" dirty="0"/>
          </a:p>
        </p:txBody>
      </p:sp>
      <p:sp>
        <p:nvSpPr>
          <p:cNvPr id="4" name="Rectangle 3"/>
          <p:cNvSpPr/>
          <p:nvPr/>
        </p:nvSpPr>
        <p:spPr>
          <a:xfrm>
            <a:off x="10137865" y="6463784"/>
            <a:ext cx="457176" cy="369332"/>
          </a:xfrm>
          <a:prstGeom prst="rect">
            <a:avLst/>
          </a:prstGeom>
        </p:spPr>
        <p:txBody>
          <a:bodyPr wrap="none">
            <a:spAutoFit/>
          </a:bodyPr>
          <a:lstStyle/>
          <a:p>
            <a:fld id="{47ED8886-DB3B-44F4-9A80-E6A224679F20}" type="slidenum">
              <a:rPr lang="en-US">
                <a:solidFill>
                  <a:schemeClr val="bg2"/>
                </a:solidFill>
              </a:rPr>
              <a:pPr/>
              <a:t>27</a:t>
            </a:fld>
            <a:endParaRPr lang="en-US" dirty="0">
              <a:solidFill>
                <a:schemeClr val="bg2"/>
              </a:solidFill>
            </a:endParaRPr>
          </a:p>
        </p:txBody>
      </p:sp>
    </p:spTree>
    <p:extLst>
      <p:ext uri="{BB962C8B-B14F-4D97-AF65-F5344CB8AC3E}">
        <p14:creationId xmlns:p14="http://schemas.microsoft.com/office/powerpoint/2010/main" val="21637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3" grpId="0" animBg="1"/>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365760">
              <a:spcBef>
                <a:spcPts val="0"/>
              </a:spcBef>
            </a:pPr>
            <a:r>
              <a:rPr lang="en-US" sz="2000" dirty="0"/>
              <a:t>If</a:t>
            </a:r>
            <a:r>
              <a:rPr lang="en-US" sz="2000" dirty="0"/>
              <a:t> UNION ALL is specified, duplicate rows returned by union expression are retained</a:t>
            </a:r>
            <a:r>
              <a:rPr lang="en-US" sz="2000" dirty="0"/>
              <a:t>.</a:t>
            </a:r>
          </a:p>
          <a:p>
            <a:pPr marL="365760">
              <a:spcBef>
                <a:spcPts val="0"/>
              </a:spcBef>
            </a:pPr>
            <a:endParaRPr lang="en-US" sz="2000" dirty="0"/>
          </a:p>
          <a:p>
            <a:pPr marL="365760">
              <a:spcBef>
                <a:spcPts val="0"/>
              </a:spcBef>
            </a:pPr>
            <a:r>
              <a:rPr lang="en-US" sz="2000" dirty="0"/>
              <a:t>If </a:t>
            </a:r>
            <a:r>
              <a:rPr lang="en-US" sz="2000" dirty="0"/>
              <a:t>two query expressions return the same row, two copies of the row are returned in the final result. </a:t>
            </a:r>
            <a:endParaRPr lang="en-US" sz="2000" dirty="0"/>
          </a:p>
          <a:p>
            <a:pPr marL="365760">
              <a:spcBef>
                <a:spcPts val="0"/>
              </a:spcBef>
            </a:pPr>
            <a:endParaRPr lang="en-US" sz="2000" dirty="0"/>
          </a:p>
          <a:p>
            <a:pPr marL="365760">
              <a:spcBef>
                <a:spcPts val="0"/>
              </a:spcBef>
            </a:pPr>
            <a:r>
              <a:rPr lang="en-US" sz="2000" dirty="0"/>
              <a:t>If</a:t>
            </a:r>
            <a:r>
              <a:rPr lang="en-US" sz="2000" dirty="0"/>
              <a:t> ALL is not specified, duplicate rows are eliminated from the result set</a:t>
            </a:r>
            <a:r>
              <a:rPr lang="en-US" sz="2000" dirty="0"/>
              <a:t>.</a:t>
            </a:r>
          </a:p>
          <a:p>
            <a:pPr marL="22860" indent="0">
              <a:spcBef>
                <a:spcPts val="0"/>
              </a:spcBef>
              <a:buNone/>
            </a:pPr>
            <a:endParaRPr lang="en-US" sz="2000" dirty="0"/>
          </a:p>
          <a:p>
            <a:pPr>
              <a:lnSpc>
                <a:spcPct val="120000"/>
              </a:lnSpc>
              <a:spcBef>
                <a:spcPts val="0"/>
              </a:spcBef>
            </a:pPr>
            <a:r>
              <a:rPr lang="en-US" sz="2000" dirty="0"/>
              <a:t>Syntax</a:t>
            </a:r>
          </a:p>
          <a:p>
            <a:pPr marL="365760" lvl="1" indent="0">
              <a:lnSpc>
                <a:spcPct val="120000"/>
              </a:lnSpc>
              <a:spcBef>
                <a:spcPts val="0"/>
              </a:spcBef>
              <a:buNone/>
            </a:pPr>
            <a:r>
              <a:rPr lang="en-US" sz="2000" dirty="0">
                <a:solidFill>
                  <a:schemeClr val="accent4">
                    <a:lumMod val="60000"/>
                    <a:lumOff val="40000"/>
                  </a:schemeClr>
                </a:solidFill>
                <a:latin typeface="Arial" panose="020B0604020202020204" pitchFamily="34" charset="0"/>
              </a:rPr>
              <a:t>{ </a:t>
            </a:r>
            <a:r>
              <a:rPr lang="en-US" sz="2000" dirty="0">
                <a:solidFill>
                  <a:schemeClr val="accent4">
                    <a:lumMod val="60000"/>
                    <a:lumOff val="40000"/>
                  </a:schemeClr>
                </a:solidFill>
                <a:latin typeface="Arial" panose="020B0604020202020204" pitchFamily="34" charset="0"/>
              </a:rPr>
              <a:t>&lt;</a:t>
            </a:r>
            <a:r>
              <a:rPr lang="en-US" sz="2000" dirty="0" err="1">
                <a:solidFill>
                  <a:schemeClr val="accent4">
                    <a:lumMod val="60000"/>
                    <a:lumOff val="40000"/>
                  </a:schemeClr>
                </a:solidFill>
                <a:latin typeface="Arial" panose="020B0604020202020204" pitchFamily="34" charset="0"/>
              </a:rPr>
              <a:t>query_specification</a:t>
            </a:r>
            <a:r>
              <a:rPr lang="en-US" sz="2000" dirty="0">
                <a:solidFill>
                  <a:schemeClr val="accent4">
                    <a:lumMod val="60000"/>
                    <a:lumOff val="40000"/>
                  </a:schemeClr>
                </a:solidFill>
                <a:latin typeface="Arial" panose="020B0604020202020204" pitchFamily="34" charset="0"/>
              </a:rPr>
              <a:t>&gt; | </a:t>
            </a:r>
            <a:r>
              <a:rPr lang="en-US" sz="2000" dirty="0">
                <a:solidFill>
                  <a:srgbClr val="D8750D"/>
                </a:solidFill>
                <a:latin typeface="Arial" panose="020B0604020202020204" pitchFamily="34" charset="0"/>
              </a:rPr>
              <a:t>( &lt;</a:t>
            </a:r>
            <a:r>
              <a:rPr lang="en-US" sz="2000" dirty="0" err="1">
                <a:solidFill>
                  <a:srgbClr val="D8750D"/>
                </a:solidFill>
                <a:latin typeface="Arial" panose="020B0604020202020204" pitchFamily="34" charset="0"/>
              </a:rPr>
              <a:t>query_expression</a:t>
            </a:r>
            <a:r>
              <a:rPr lang="en-US" sz="2000" dirty="0">
                <a:solidFill>
                  <a:srgbClr val="D8750D"/>
                </a:solidFill>
                <a:latin typeface="Arial" panose="020B0604020202020204" pitchFamily="34" charset="0"/>
              </a:rPr>
              <a:t>&gt; )</a:t>
            </a:r>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 </a:t>
            </a:r>
          </a:p>
          <a:p>
            <a:pPr marL="365760" lvl="1" indent="0">
              <a:lnSpc>
                <a:spcPct val="120000"/>
              </a:lnSpc>
              <a:spcBef>
                <a:spcPts val="0"/>
              </a:spcBef>
              <a:buNone/>
            </a:pPr>
            <a:r>
              <a:rPr lang="en-US" sz="2000" dirty="0">
                <a:solidFill>
                  <a:schemeClr val="accent4">
                    <a:lumMod val="60000"/>
                    <a:lumOff val="40000"/>
                  </a:schemeClr>
                </a:solidFill>
                <a:latin typeface="Arial" panose="020B0604020202020204" pitchFamily="34" charset="0"/>
              </a:rPr>
              <a:t>UNION</a:t>
            </a:r>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ALL</a:t>
            </a:r>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&lt;</a:t>
            </a:r>
            <a:r>
              <a:rPr lang="en-US" sz="2000" dirty="0" err="1">
                <a:solidFill>
                  <a:schemeClr val="accent4">
                    <a:lumMod val="60000"/>
                    <a:lumOff val="40000"/>
                  </a:schemeClr>
                </a:solidFill>
                <a:latin typeface="Arial" panose="020B0604020202020204" pitchFamily="34" charset="0"/>
              </a:rPr>
              <a:t>query_specification</a:t>
            </a:r>
            <a:r>
              <a:rPr lang="en-US" sz="2000" dirty="0">
                <a:solidFill>
                  <a:schemeClr val="accent4">
                    <a:lumMod val="60000"/>
                    <a:lumOff val="40000"/>
                  </a:schemeClr>
                </a:solidFill>
                <a:latin typeface="Arial" panose="020B0604020202020204" pitchFamily="34" charset="0"/>
              </a:rPr>
              <a:t> </a:t>
            </a:r>
            <a:r>
              <a:rPr lang="en-US" sz="2000" dirty="0">
                <a:solidFill>
                  <a:schemeClr val="accent4">
                    <a:lumMod val="60000"/>
                    <a:lumOff val="40000"/>
                  </a:schemeClr>
                </a:solidFill>
                <a:latin typeface="Arial" panose="020B0604020202020204" pitchFamily="34" charset="0"/>
              </a:rPr>
              <a:t>| </a:t>
            </a:r>
            <a:r>
              <a:rPr lang="en-US" sz="2000" dirty="0">
                <a:solidFill>
                  <a:srgbClr val="D8750D"/>
                </a:solidFill>
                <a:latin typeface="Arial" panose="020B0604020202020204" pitchFamily="34" charset="0"/>
              </a:rPr>
              <a:t>( &lt;</a:t>
            </a:r>
            <a:r>
              <a:rPr lang="en-US" sz="2000" dirty="0" err="1">
                <a:solidFill>
                  <a:srgbClr val="D8750D"/>
                </a:solidFill>
                <a:latin typeface="Arial" panose="020B0604020202020204" pitchFamily="34" charset="0"/>
              </a:rPr>
              <a:t>query_expression</a:t>
            </a:r>
            <a:r>
              <a:rPr lang="en-US" sz="2000" dirty="0">
                <a:solidFill>
                  <a:srgbClr val="D8750D"/>
                </a:solidFill>
                <a:latin typeface="Arial" panose="020B0604020202020204" pitchFamily="34" charset="0"/>
              </a:rPr>
              <a:t>&gt; ) </a:t>
            </a:r>
          </a:p>
          <a:p>
            <a:pPr marL="365760" lvl="1" indent="0">
              <a:lnSpc>
                <a:spcPct val="120000"/>
              </a:lnSpc>
              <a:spcBef>
                <a:spcPts val="0"/>
              </a:spcBef>
              <a:buNone/>
            </a:pPr>
            <a:r>
              <a:rPr lang="en-US" sz="2000" dirty="0">
                <a:solidFill>
                  <a:schemeClr val="accent4">
                    <a:lumMod val="60000"/>
                    <a:lumOff val="40000"/>
                  </a:schemeClr>
                </a:solidFill>
                <a:latin typeface="Arial" panose="020B0604020202020204" pitchFamily="34" charset="0"/>
              </a:rPr>
              <a:t>[ UNION</a:t>
            </a:r>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ALL</a:t>
            </a:r>
            <a:r>
              <a:rPr lang="en-US" sz="2000" dirty="0">
                <a:solidFill>
                  <a:schemeClr val="bg1"/>
                </a:solidFill>
                <a:latin typeface="Arial" panose="020B0604020202020204" pitchFamily="34" charset="0"/>
                <a:cs typeface="Arial" panose="020B0604020202020204" pitchFamily="34" charset="0"/>
              </a:rPr>
              <a:t> </a:t>
            </a:r>
            <a:r>
              <a:rPr lang="en-US" sz="2000" dirty="0">
                <a:solidFill>
                  <a:schemeClr val="accent4">
                    <a:lumMod val="60000"/>
                    <a:lumOff val="40000"/>
                  </a:schemeClr>
                </a:solidFill>
                <a:latin typeface="Arial" panose="020B0604020202020204" pitchFamily="34" charset="0"/>
              </a:rPr>
              <a:t>&lt;</a:t>
            </a:r>
            <a:r>
              <a:rPr lang="en-US" sz="2000" dirty="0" err="1">
                <a:solidFill>
                  <a:schemeClr val="accent4">
                    <a:lumMod val="60000"/>
                    <a:lumOff val="40000"/>
                  </a:schemeClr>
                </a:solidFill>
                <a:latin typeface="Arial" panose="020B0604020202020204" pitchFamily="34" charset="0"/>
              </a:rPr>
              <a:t>query_specification</a:t>
            </a:r>
            <a:r>
              <a:rPr lang="en-US" sz="2000" dirty="0">
                <a:solidFill>
                  <a:schemeClr val="accent4">
                    <a:lumMod val="60000"/>
                    <a:lumOff val="40000"/>
                  </a:schemeClr>
                </a:solidFill>
                <a:latin typeface="Arial" panose="020B0604020202020204" pitchFamily="34" charset="0"/>
              </a:rPr>
              <a:t>&gt;</a:t>
            </a:r>
            <a:r>
              <a:rPr lang="en-US" sz="2000" dirty="0">
                <a:solidFill>
                  <a:schemeClr val="bg1"/>
                </a:solidFill>
                <a:latin typeface="Arial" panose="020B0604020202020204" pitchFamily="34" charset="0"/>
                <a:cs typeface="Arial" panose="020B0604020202020204" pitchFamily="34" charset="0"/>
              </a:rPr>
              <a:t> </a:t>
            </a:r>
            <a:r>
              <a:rPr lang="en-US" sz="2000" dirty="0">
                <a:solidFill>
                  <a:srgbClr val="D8750D"/>
                </a:solidFill>
                <a:latin typeface="Arial" panose="020B0604020202020204" pitchFamily="34" charset="0"/>
              </a:rPr>
              <a:t>| ( &lt;</a:t>
            </a:r>
            <a:r>
              <a:rPr lang="en-US" sz="2000" dirty="0" err="1">
                <a:solidFill>
                  <a:srgbClr val="D8750D"/>
                </a:solidFill>
                <a:latin typeface="Arial" panose="020B0604020202020204" pitchFamily="34" charset="0"/>
              </a:rPr>
              <a:t>query_expression</a:t>
            </a:r>
            <a:r>
              <a:rPr lang="en-US" sz="2000" dirty="0">
                <a:solidFill>
                  <a:srgbClr val="D8750D"/>
                </a:solidFill>
                <a:latin typeface="Arial" panose="020B0604020202020204" pitchFamily="34" charset="0"/>
              </a:rPr>
              <a:t>&gt; ) </a:t>
            </a:r>
          </a:p>
          <a:p>
            <a:pPr marL="365760" lvl="1" indent="0">
              <a:lnSpc>
                <a:spcPct val="120000"/>
              </a:lnSpc>
              <a:spcBef>
                <a:spcPts val="0"/>
              </a:spcBef>
              <a:buNone/>
            </a:pPr>
            <a:r>
              <a:rPr lang="en-US" sz="2000" dirty="0">
                <a:solidFill>
                  <a:schemeClr val="accent4">
                    <a:lumMod val="60000"/>
                    <a:lumOff val="40000"/>
                  </a:schemeClr>
                </a:solidFill>
                <a:latin typeface="Arial" panose="020B0604020202020204" pitchFamily="34" charset="0"/>
              </a:rPr>
              <a:t>[ ...n ] ] </a:t>
            </a:r>
          </a:p>
          <a:p>
            <a:pPr>
              <a:lnSpc>
                <a:spcPct val="120000"/>
              </a:lnSpc>
              <a:spcBef>
                <a:spcPts val="0"/>
              </a:spcBef>
            </a:pPr>
            <a:endParaRPr lang="en-US" sz="2000" dirty="0"/>
          </a:p>
          <a:p>
            <a:endParaRPr lang="en-US" dirty="0"/>
          </a:p>
        </p:txBody>
      </p:sp>
      <p:sp>
        <p:nvSpPr>
          <p:cNvPr id="2" name="Title 1"/>
          <p:cNvSpPr>
            <a:spLocks noGrp="1"/>
          </p:cNvSpPr>
          <p:nvPr>
            <p:ph type="title"/>
          </p:nvPr>
        </p:nvSpPr>
        <p:spPr/>
        <p:txBody>
          <a:bodyPr/>
          <a:lstStyle/>
          <a:p>
            <a:r>
              <a:rPr lang="en-US" dirty="0" smtClean="0">
                <a:latin typeface="+mn-lt"/>
              </a:rPr>
              <a:t>Union All Operators</a:t>
            </a:r>
            <a:endParaRPr lang="en-IN" dirty="0">
              <a:latin typeface="+mn-lt"/>
            </a:endParaRPr>
          </a:p>
        </p:txBody>
      </p:sp>
      <p:sp>
        <p:nvSpPr>
          <p:cNvPr id="7" name="Rectangle 6"/>
          <p:cNvSpPr/>
          <p:nvPr/>
        </p:nvSpPr>
        <p:spPr>
          <a:xfrm>
            <a:off x="10118815" y="6454259"/>
            <a:ext cx="457176" cy="369332"/>
          </a:xfrm>
          <a:prstGeom prst="rect">
            <a:avLst/>
          </a:prstGeom>
        </p:spPr>
        <p:txBody>
          <a:bodyPr wrap="none">
            <a:spAutoFit/>
          </a:bodyPr>
          <a:lstStyle/>
          <a:p>
            <a:fld id="{47ED8886-DB3B-44F4-9A80-E6A224679F20}" type="slidenum">
              <a:rPr lang="en-US">
                <a:solidFill>
                  <a:schemeClr val="bg2"/>
                </a:solidFill>
              </a:rPr>
              <a:pPr/>
              <a:t>28</a:t>
            </a:fld>
            <a:endParaRPr lang="en-US" dirty="0">
              <a:solidFill>
                <a:schemeClr val="bg2"/>
              </a:solidFill>
            </a:endParaRPr>
          </a:p>
        </p:txBody>
      </p:sp>
    </p:spTree>
    <p:extLst>
      <p:ext uri="{BB962C8B-B14F-4D97-AF65-F5344CB8AC3E}">
        <p14:creationId xmlns:p14="http://schemas.microsoft.com/office/powerpoint/2010/main" val="64785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DDDDDD"/>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animEffect transition="in" filter="fade">
                                      <p:cBhvr>
                                        <p:cTn id="36"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Union All Operators</a:t>
            </a:r>
            <a:endParaRPr lang="en-IN" dirty="0">
              <a:latin typeface="+mn-lt"/>
            </a:endParaRPr>
          </a:p>
        </p:txBody>
      </p:sp>
      <p:sp>
        <p:nvSpPr>
          <p:cNvPr id="9" name="Slide Number Placeholder 8"/>
          <p:cNvSpPr>
            <a:spLocks noGrp="1"/>
          </p:cNvSpPr>
          <p:nvPr>
            <p:ph type="sldNum" sz="quarter" idx="11"/>
          </p:nvPr>
        </p:nvSpPr>
        <p:spPr/>
        <p:txBody>
          <a:bodyPr/>
          <a:lstStyle/>
          <a:p>
            <a:endParaRPr lang="en-US" dirty="0"/>
          </a:p>
        </p:txBody>
      </p:sp>
      <p:sp>
        <p:nvSpPr>
          <p:cNvPr id="5" name="TextBox 4"/>
          <p:cNvSpPr txBox="1"/>
          <p:nvPr/>
        </p:nvSpPr>
        <p:spPr>
          <a:xfrm>
            <a:off x="1905000" y="1224785"/>
            <a:ext cx="4038600" cy="1846659"/>
          </a:xfrm>
          <a:prstGeom prst="rect">
            <a:avLst/>
          </a:prstGeom>
          <a:noFill/>
          <a:ln>
            <a:solidFill>
              <a:schemeClr val="bg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endParaRPr lang="en-US" sz="2000" dirty="0">
              <a:solidFill>
                <a:srgbClr val="0070C0"/>
              </a:solidFill>
            </a:endParaRPr>
          </a:p>
          <a:p>
            <a:pPr algn="ctr"/>
            <a:r>
              <a:rPr lang="en-US" sz="2000" dirty="0">
                <a:solidFill>
                  <a:schemeClr val="accent4">
                    <a:lumMod val="60000"/>
                    <a:lumOff val="40000"/>
                  </a:schemeClr>
                </a:solidFill>
                <a:latin typeface="Arial" panose="020B0604020202020204" pitchFamily="34" charset="0"/>
              </a:rPr>
              <a:t>SELECT</a:t>
            </a:r>
            <a:r>
              <a:rPr lang="en-US" sz="2000" dirty="0">
                <a:solidFill>
                  <a:schemeClr val="tx1"/>
                </a:solidFill>
              </a:rPr>
              <a:t> </a:t>
            </a:r>
            <a:r>
              <a:rPr lang="en-US" sz="2000" dirty="0">
                <a:solidFill>
                  <a:srgbClr val="D8750D"/>
                </a:solidFill>
                <a:latin typeface="Arial" panose="020B0604020202020204" pitchFamily="34" charset="0"/>
              </a:rPr>
              <a:t>column1</a:t>
            </a:r>
            <a:r>
              <a:rPr lang="en-US" sz="2000" dirty="0">
                <a:solidFill>
                  <a:schemeClr val="tx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tx1"/>
                </a:solidFill>
              </a:rPr>
              <a:t> </a:t>
            </a:r>
            <a:r>
              <a:rPr lang="en-US" sz="2000" dirty="0">
                <a:solidFill>
                  <a:srgbClr val="D8750D"/>
                </a:solidFill>
                <a:latin typeface="Arial" panose="020B0604020202020204" pitchFamily="34" charset="0"/>
              </a:rPr>
              <a:t>table1</a:t>
            </a:r>
          </a:p>
          <a:p>
            <a:pPr algn="ctr"/>
            <a:r>
              <a:rPr lang="en-US" sz="2000" dirty="0">
                <a:solidFill>
                  <a:schemeClr val="accent4">
                    <a:lumMod val="60000"/>
                    <a:lumOff val="40000"/>
                  </a:schemeClr>
                </a:solidFill>
                <a:latin typeface="Arial" panose="020B0604020202020204" pitchFamily="34" charset="0"/>
              </a:rPr>
              <a:t>UNION ALL</a:t>
            </a:r>
            <a:endParaRPr lang="en-US" sz="2000" dirty="0">
              <a:solidFill>
                <a:schemeClr val="accent4">
                  <a:lumMod val="60000"/>
                  <a:lumOff val="40000"/>
                </a:schemeClr>
              </a:solidFill>
              <a:latin typeface="Arial" panose="020B0604020202020204" pitchFamily="34" charset="0"/>
            </a:endParaRPr>
          </a:p>
          <a:p>
            <a:pPr algn="ctr"/>
            <a:r>
              <a:rPr lang="en-US" sz="2000" dirty="0">
                <a:solidFill>
                  <a:schemeClr val="accent4">
                    <a:lumMod val="60000"/>
                    <a:lumOff val="40000"/>
                  </a:schemeClr>
                </a:solidFill>
                <a:latin typeface="Arial" panose="020B0604020202020204" pitchFamily="34" charset="0"/>
              </a:rPr>
              <a:t>SELECT</a:t>
            </a:r>
            <a:r>
              <a:rPr lang="en-US" sz="2000" dirty="0">
                <a:solidFill>
                  <a:schemeClr val="tx1"/>
                </a:solidFill>
              </a:rPr>
              <a:t> </a:t>
            </a:r>
            <a:r>
              <a:rPr lang="en-US" sz="2000" dirty="0">
                <a:solidFill>
                  <a:srgbClr val="D8750D"/>
                </a:solidFill>
                <a:latin typeface="Arial" panose="020B0604020202020204" pitchFamily="34" charset="0"/>
              </a:rPr>
              <a:t>column1</a:t>
            </a:r>
            <a:r>
              <a:rPr lang="en-US" sz="2000" dirty="0">
                <a:solidFill>
                  <a:schemeClr val="tx1"/>
                </a:solidFill>
              </a:rPr>
              <a:t> </a:t>
            </a:r>
            <a:r>
              <a:rPr lang="en-US" sz="2000" dirty="0">
                <a:solidFill>
                  <a:schemeClr val="accent4">
                    <a:lumMod val="60000"/>
                    <a:lumOff val="40000"/>
                  </a:schemeClr>
                </a:solidFill>
                <a:latin typeface="Arial" panose="020B0604020202020204" pitchFamily="34" charset="0"/>
              </a:rPr>
              <a:t>FROM</a:t>
            </a:r>
            <a:r>
              <a:rPr lang="en-US" sz="2000" dirty="0">
                <a:solidFill>
                  <a:schemeClr val="tx1"/>
                </a:solidFill>
              </a:rPr>
              <a:t> </a:t>
            </a:r>
            <a:r>
              <a:rPr lang="en-US" sz="2000" dirty="0">
                <a:solidFill>
                  <a:srgbClr val="D8750D"/>
                </a:solidFill>
                <a:latin typeface="Arial" panose="020B0604020202020204" pitchFamily="34" charset="0"/>
              </a:rPr>
              <a:t>table2</a:t>
            </a:r>
            <a:r>
              <a:rPr lang="en-US" sz="2000" dirty="0">
                <a:solidFill>
                  <a:schemeClr val="tx1"/>
                </a:solidFill>
              </a:rPr>
              <a:t>;</a:t>
            </a:r>
          </a:p>
          <a:p>
            <a:pPr algn="ctr"/>
            <a:endParaRPr lang="en-US" sz="2000" dirty="0">
              <a:solidFill>
                <a:schemeClr val="tx1"/>
              </a:solidFill>
            </a:endParaRPr>
          </a:p>
          <a:p>
            <a:endParaRPr lang="en-US" sz="1400" dirty="0">
              <a:solidFill>
                <a:schemeClr val="tx1"/>
              </a:solidFill>
            </a:endParaRPr>
          </a:p>
        </p:txBody>
      </p:sp>
      <p:sp>
        <p:nvSpPr>
          <p:cNvPr id="7" name="TextBox 6"/>
          <p:cNvSpPr txBox="1"/>
          <p:nvPr/>
        </p:nvSpPr>
        <p:spPr>
          <a:xfrm>
            <a:off x="5500816" y="3200116"/>
            <a:ext cx="1433384" cy="646331"/>
          </a:xfrm>
          <a:prstGeom prst="rect">
            <a:avLst/>
          </a:prstGeom>
          <a:noFill/>
          <a:ln>
            <a:solidFill>
              <a:schemeClr val="bg2"/>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defRPr sz="1400">
                <a:solidFill>
                  <a:schemeClr val="bg1"/>
                </a:solidFill>
              </a:defRPr>
            </a:lvl1pPr>
          </a:lstStyle>
          <a:p>
            <a:pPr algn="ctr"/>
            <a:r>
              <a:rPr lang="en-US" sz="1800" b="1" dirty="0">
                <a:solidFill>
                  <a:schemeClr val="tx1"/>
                </a:solidFill>
              </a:rPr>
              <a:t>A &amp; B where</a:t>
            </a:r>
          </a:p>
          <a:p>
            <a:pPr algn="ctr"/>
            <a:r>
              <a:rPr lang="en-US" sz="1800" b="1" dirty="0">
                <a:solidFill>
                  <a:schemeClr val="tx1"/>
                </a:solidFill>
              </a:rPr>
              <a:t>A ∩ B =Ø</a:t>
            </a:r>
          </a:p>
        </p:txBody>
      </p:sp>
      <p:sp>
        <p:nvSpPr>
          <p:cNvPr id="10" name="Rectangle 9"/>
          <p:cNvSpPr/>
          <p:nvPr/>
        </p:nvSpPr>
        <p:spPr>
          <a:xfrm>
            <a:off x="10148977" y="6363772"/>
            <a:ext cx="457176" cy="369332"/>
          </a:xfrm>
          <a:prstGeom prst="rect">
            <a:avLst/>
          </a:prstGeom>
        </p:spPr>
        <p:txBody>
          <a:bodyPr wrap="none">
            <a:spAutoFit/>
          </a:bodyPr>
          <a:lstStyle/>
          <a:p>
            <a:fld id="{47ED8886-DB3B-44F4-9A80-E6A224679F20}" type="slidenum">
              <a:rPr lang="en-US">
                <a:solidFill>
                  <a:schemeClr val="bg2"/>
                </a:solidFill>
              </a:rPr>
              <a:pPr/>
              <a:t>29</a:t>
            </a:fld>
            <a:endParaRPr lang="en-US" dirty="0">
              <a:solidFill>
                <a:schemeClr val="bg2"/>
              </a:solidFill>
            </a:endParaRPr>
          </a:p>
        </p:txBody>
      </p:sp>
      <p:pic>
        <p:nvPicPr>
          <p:cNvPr id="11" name="Picture 6"/>
          <p:cNvPicPr>
            <a:picLocks noChangeAspect="1" noChangeArrowheads="1"/>
          </p:cNvPicPr>
          <p:nvPr/>
        </p:nvPicPr>
        <p:blipFill>
          <a:blip r:embed="rId2" cstate="print">
            <a:clrChange>
              <a:clrFrom>
                <a:srgbClr val="92D050"/>
              </a:clrFrom>
              <a:clrTo>
                <a:srgbClr val="92D050">
                  <a:alpha val="0"/>
                </a:srgbClr>
              </a:clrTo>
            </a:clrChange>
            <a:extLst>
              <a:ext uri="{28A0092B-C50C-407E-A947-70E740481C1C}">
                <a14:useLocalDpi xmlns:a14="http://schemas.microsoft.com/office/drawing/2010/main" val="0"/>
              </a:ext>
            </a:extLst>
          </a:blip>
          <a:srcRect/>
          <a:stretch>
            <a:fillRect/>
          </a:stretch>
        </p:blipFill>
        <p:spPr bwMode="auto">
          <a:xfrm>
            <a:off x="6718351" y="1282145"/>
            <a:ext cx="3544249" cy="1789298"/>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3" cstate="print">
            <a:clrChange>
              <a:clrFrom>
                <a:srgbClr val="92D050"/>
              </a:clrFrom>
              <a:clrTo>
                <a:srgbClr val="92D050">
                  <a:alpha val="0"/>
                </a:srgbClr>
              </a:clrTo>
            </a:clrChange>
            <a:extLst>
              <a:ext uri="{28A0092B-C50C-407E-A947-70E740481C1C}">
                <a14:useLocalDpi xmlns:a14="http://schemas.microsoft.com/office/drawing/2010/main" val="0"/>
              </a:ext>
            </a:extLst>
          </a:blip>
          <a:srcRect/>
          <a:stretch>
            <a:fillRect/>
          </a:stretch>
        </p:blipFill>
        <p:spPr bwMode="auto">
          <a:xfrm>
            <a:off x="4648200" y="4286535"/>
            <a:ext cx="3686432" cy="1885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37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b="0" dirty="0">
                <a:solidFill>
                  <a:schemeClr val="tx1"/>
                </a:solidFill>
              </a:rPr>
              <a:t>Enabling Objectives</a:t>
            </a:r>
            <a:endParaRPr lang="en-US" sz="2800" b="0" dirty="0">
              <a:solidFill>
                <a:schemeClr val="tx1"/>
              </a:solidFill>
            </a:endParaRPr>
          </a:p>
        </p:txBody>
      </p:sp>
      <p:sp>
        <p:nvSpPr>
          <p:cNvPr id="5" name="Text Placeholder 4"/>
          <p:cNvSpPr>
            <a:spLocks noGrp="1"/>
          </p:cNvSpPr>
          <p:nvPr>
            <p:ph type="body" sz="quarter" idx="13"/>
          </p:nvPr>
        </p:nvSpPr>
        <p:spPr/>
        <p:txBody>
          <a:bodyPr>
            <a:normAutofit/>
          </a:bodyPr>
          <a:lstStyle/>
          <a:p>
            <a:r>
              <a:rPr lang="en-US" sz="2000" dirty="0">
                <a:solidFill>
                  <a:schemeClr val="tx1"/>
                </a:solidFill>
              </a:rPr>
              <a:t>After completing this session in the next </a:t>
            </a:r>
            <a:r>
              <a:rPr lang="en-US" sz="2000" dirty="0">
                <a:solidFill>
                  <a:schemeClr val="tx1"/>
                </a:solidFill>
              </a:rPr>
              <a:t>90 minutes </a:t>
            </a:r>
            <a:r>
              <a:rPr lang="en-US" sz="2000" dirty="0">
                <a:solidFill>
                  <a:schemeClr val="tx1"/>
                </a:solidFill>
              </a:rPr>
              <a:t>you will be able to : </a:t>
            </a:r>
          </a:p>
          <a:p>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Demonstrate at </a:t>
            </a:r>
            <a:r>
              <a:rPr lang="en-US" sz="2000" dirty="0">
                <a:solidFill>
                  <a:schemeClr val="tx1"/>
                </a:solidFill>
              </a:rPr>
              <a:t>least </a:t>
            </a:r>
            <a:r>
              <a:rPr lang="en-US" sz="2000" dirty="0">
                <a:solidFill>
                  <a:schemeClr val="tx1"/>
                </a:solidFill>
              </a:rPr>
              <a:t>4 operator from the </a:t>
            </a:r>
            <a:r>
              <a:rPr lang="en-US" sz="2000" dirty="0">
                <a:solidFill>
                  <a:schemeClr val="tx1"/>
                </a:solidFill>
              </a:rPr>
              <a:t>different types of </a:t>
            </a:r>
            <a:r>
              <a:rPr lang="en-US" sz="2000" dirty="0">
                <a:solidFill>
                  <a:schemeClr val="tx1"/>
                </a:solidFill>
              </a:rPr>
              <a:t>operators</a:t>
            </a:r>
            <a:endParaRPr lang="en-US" sz="2000" dirty="0">
              <a:solidFill>
                <a:schemeClr val="tx1"/>
              </a:solidFill>
            </a:endParaRPr>
          </a:p>
        </p:txBody>
      </p:sp>
      <p:sp>
        <p:nvSpPr>
          <p:cNvPr id="6" name="Rectangle 5"/>
          <p:cNvSpPr/>
          <p:nvPr/>
        </p:nvSpPr>
        <p:spPr>
          <a:xfrm>
            <a:off x="10282947" y="6463784"/>
            <a:ext cx="457176" cy="369332"/>
          </a:xfrm>
          <a:prstGeom prst="rect">
            <a:avLst/>
          </a:prstGeom>
        </p:spPr>
        <p:txBody>
          <a:bodyPr wrap="none">
            <a:spAutoFit/>
          </a:bodyPr>
          <a:lstStyle/>
          <a:p>
            <a:fld id="{47ED8886-DB3B-44F4-9A80-E6A224679F20}" type="slidenum">
              <a:rPr lang="en-US"/>
              <a:pPr/>
              <a:t>3</a:t>
            </a:fld>
            <a:endParaRPr lang="en-US" dirty="0"/>
          </a:p>
        </p:txBody>
      </p:sp>
    </p:spTree>
    <p:extLst>
      <p:ext uri="{BB962C8B-B14F-4D97-AF65-F5344CB8AC3E}">
        <p14:creationId xmlns:p14="http://schemas.microsoft.com/office/powerpoint/2010/main" val="414552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lvl="1"/>
            <a:r>
              <a:rPr lang="en-US" sz="2800" dirty="0" smtClean="0">
                <a:solidFill>
                  <a:schemeClr val="tx1"/>
                </a:solidFill>
                <a:latin typeface="+mn-lt"/>
              </a:rPr>
              <a:t>Example: Union All Operator</a:t>
            </a:r>
          </a:p>
        </p:txBody>
      </p:sp>
      <p:sp>
        <p:nvSpPr>
          <p:cNvPr id="12" name="Slide Number Placeholder 11"/>
          <p:cNvSpPr>
            <a:spLocks noGrp="1"/>
          </p:cNvSpPr>
          <p:nvPr>
            <p:ph type="sldNum" sz="quarter" idx="11"/>
          </p:nvPr>
        </p:nvSpPr>
        <p:spPr/>
        <p:txBody>
          <a:bodyPr/>
          <a:lstStyle/>
          <a:p>
            <a:fld id="{47ED8886-DB3B-44F4-9A80-E6A224679F20}" type="slidenum">
              <a:rPr lang="en-US" smtClean="0"/>
              <a:pPr/>
              <a:t>30</a:t>
            </a:fld>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3365782396"/>
              </p:ext>
            </p:extLst>
          </p:nvPr>
        </p:nvGraphicFramePr>
        <p:xfrm>
          <a:off x="3498742" y="1375890"/>
          <a:ext cx="3733800" cy="1502809"/>
        </p:xfrm>
        <a:graphic>
          <a:graphicData uri="http://schemas.openxmlformats.org/drawingml/2006/table">
            <a:tbl>
              <a:tblPr firstRow="1" bandRow="1">
                <a:tableStyleId>{21E4AEA4-8DFA-4A89-87EB-49C32662AFE0}</a:tableStyleId>
              </a:tblPr>
              <a:tblGrid>
                <a:gridCol w="1400175">
                  <a:extLst>
                    <a:ext uri="{9D8B030D-6E8A-4147-A177-3AD203B41FA5}">
                      <a16:colId xmlns:a16="http://schemas.microsoft.com/office/drawing/2014/main" val="20000"/>
                    </a:ext>
                  </a:extLst>
                </a:gridCol>
                <a:gridCol w="2333625">
                  <a:extLst>
                    <a:ext uri="{9D8B030D-6E8A-4147-A177-3AD203B41FA5}">
                      <a16:colId xmlns:a16="http://schemas.microsoft.com/office/drawing/2014/main" val="20001"/>
                    </a:ext>
                  </a:extLst>
                </a:gridCol>
              </a:tblGrid>
              <a:tr h="304799">
                <a:tc>
                  <a:txBody>
                    <a:bodyPr/>
                    <a:lstStyle/>
                    <a:p>
                      <a:r>
                        <a:rPr lang="en-US" sz="1800" dirty="0" smtClean="0">
                          <a:solidFill>
                            <a:schemeClr val="tx1"/>
                          </a:solidFill>
                        </a:rPr>
                        <a:t>Country</a:t>
                      </a:r>
                      <a:endParaRPr lang="en-US" sz="1800" dirty="0">
                        <a:solidFill>
                          <a:schemeClr val="tx1"/>
                        </a:solidFill>
                        <a:latin typeface="Arial" pitchFamily="34" charset="0"/>
                        <a:cs typeface="Arial" pitchFamily="34" charset="0"/>
                      </a:endParaRPr>
                    </a:p>
                  </a:txBody>
                  <a:tcPr>
                    <a:solidFill>
                      <a:schemeClr val="accent4"/>
                    </a:solidFill>
                  </a:tcPr>
                </a:tc>
                <a:tc>
                  <a:txBody>
                    <a:bodyPr/>
                    <a:lstStyle/>
                    <a:p>
                      <a:r>
                        <a:rPr lang="en-US" sz="1800" dirty="0" smtClean="0">
                          <a:solidFill>
                            <a:schemeClr val="tx1"/>
                          </a:solidFill>
                        </a:rPr>
                        <a:t>State</a:t>
                      </a:r>
                      <a:endParaRPr lang="en-US" sz="1800" dirty="0">
                        <a:solidFill>
                          <a:schemeClr val="tx1"/>
                        </a:solidFill>
                        <a:latin typeface="Arial" pitchFamily="34" charset="0"/>
                        <a:cs typeface="Arial" pitchFamily="34" charset="0"/>
                      </a:endParaRPr>
                    </a:p>
                  </a:txBody>
                  <a:tcPr>
                    <a:solidFill>
                      <a:schemeClr val="accent4"/>
                    </a:solidFill>
                  </a:tcPr>
                </a:tc>
                <a:extLst>
                  <a:ext uri="{0D108BD9-81ED-4DB2-BD59-A6C34878D82A}">
                    <a16:rowId xmlns:a16="http://schemas.microsoft.com/office/drawing/2014/main" val="10000"/>
                  </a:ext>
                </a:extLst>
              </a:tr>
              <a:tr h="304799">
                <a:tc>
                  <a:txBody>
                    <a:bodyPr/>
                    <a:lstStyle/>
                    <a:p>
                      <a:pPr marL="0" algn="l" defTabSz="914400" rtl="0" eaLnBrk="1" latinLnBrk="0" hangingPunct="1"/>
                      <a:r>
                        <a:rPr lang="en-US" sz="1800" kern="1200" dirty="0" smtClean="0">
                          <a:solidFill>
                            <a:schemeClr val="tx1"/>
                          </a:solidFill>
                        </a:rPr>
                        <a:t>Japan</a:t>
                      </a:r>
                      <a:endParaRPr lang="en-US" sz="18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tx1"/>
                          </a:solidFill>
                        </a:rPr>
                        <a:t>Tokyo</a:t>
                      </a:r>
                      <a:endParaRPr lang="en-US" sz="18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1"/>
                  </a:ext>
                </a:extLst>
              </a:tr>
              <a:tr h="332283">
                <a:tc>
                  <a:txBody>
                    <a:bodyPr/>
                    <a:lstStyle/>
                    <a:p>
                      <a:pPr marL="0" algn="l" defTabSz="914400" rtl="0" eaLnBrk="1" latinLnBrk="0" hangingPunct="1"/>
                      <a:r>
                        <a:rPr lang="en-US" sz="1800" kern="1200" dirty="0" smtClean="0">
                          <a:solidFill>
                            <a:schemeClr val="tx1"/>
                          </a:solidFill>
                        </a:rPr>
                        <a:t>USA</a:t>
                      </a:r>
                      <a:endParaRPr lang="en-US" sz="18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tx1"/>
                          </a:solidFill>
                        </a:rPr>
                        <a:t>MA</a:t>
                      </a:r>
                      <a:endParaRPr lang="en-US" sz="18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2"/>
                  </a:ext>
                </a:extLst>
              </a:tr>
              <a:tr h="405529">
                <a:tc>
                  <a:txBody>
                    <a:bodyPr/>
                    <a:lstStyle/>
                    <a:p>
                      <a:pPr marL="0" algn="l" defTabSz="914400" rtl="0" eaLnBrk="1" latinLnBrk="0" hangingPunct="1"/>
                      <a:r>
                        <a:rPr lang="en-US" sz="1800" kern="1200" dirty="0" smtClean="0">
                          <a:solidFill>
                            <a:schemeClr val="tx1"/>
                          </a:solidFill>
                        </a:rPr>
                        <a:t>USA</a:t>
                      </a:r>
                      <a:endParaRPr lang="en-US" sz="18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tx1"/>
                          </a:solidFill>
                        </a:rPr>
                        <a:t>NY</a:t>
                      </a:r>
                      <a:endParaRPr lang="en-US" sz="18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3"/>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703668900"/>
              </p:ext>
            </p:extLst>
          </p:nvPr>
        </p:nvGraphicFramePr>
        <p:xfrm>
          <a:off x="3574943" y="4062788"/>
          <a:ext cx="3706601" cy="1463040"/>
        </p:xfrm>
        <a:graphic>
          <a:graphicData uri="http://schemas.openxmlformats.org/drawingml/2006/table">
            <a:tbl>
              <a:tblPr firstRow="1" bandRow="1">
                <a:tableStyleId>{21E4AEA4-8DFA-4A89-87EB-49C32662AFE0}</a:tableStyleId>
              </a:tblPr>
              <a:tblGrid>
                <a:gridCol w="1443503">
                  <a:extLst>
                    <a:ext uri="{9D8B030D-6E8A-4147-A177-3AD203B41FA5}">
                      <a16:colId xmlns:a16="http://schemas.microsoft.com/office/drawing/2014/main" val="20000"/>
                    </a:ext>
                  </a:extLst>
                </a:gridCol>
                <a:gridCol w="2263098">
                  <a:extLst>
                    <a:ext uri="{9D8B030D-6E8A-4147-A177-3AD203B41FA5}">
                      <a16:colId xmlns:a16="http://schemas.microsoft.com/office/drawing/2014/main" val="20001"/>
                    </a:ext>
                  </a:extLst>
                </a:gridCol>
              </a:tblGrid>
              <a:tr h="342900">
                <a:tc>
                  <a:txBody>
                    <a:bodyPr/>
                    <a:lstStyle/>
                    <a:p>
                      <a:r>
                        <a:rPr lang="en-US" sz="1800" dirty="0" smtClean="0">
                          <a:solidFill>
                            <a:schemeClr val="tx1"/>
                          </a:solidFill>
                        </a:rPr>
                        <a:t>Country</a:t>
                      </a:r>
                      <a:endParaRPr lang="en-US" sz="1800" dirty="0">
                        <a:solidFill>
                          <a:schemeClr val="tx1"/>
                        </a:solidFill>
                        <a:latin typeface="Arial" pitchFamily="34" charset="0"/>
                        <a:cs typeface="Arial" pitchFamily="34" charset="0"/>
                      </a:endParaRPr>
                    </a:p>
                  </a:txBody>
                  <a:tcPr>
                    <a:solidFill>
                      <a:schemeClr val="accent4"/>
                    </a:solidFill>
                  </a:tcPr>
                </a:tc>
                <a:tc>
                  <a:txBody>
                    <a:bodyPr/>
                    <a:lstStyle/>
                    <a:p>
                      <a:r>
                        <a:rPr lang="en-US" sz="1800" dirty="0" smtClean="0">
                          <a:solidFill>
                            <a:schemeClr val="tx1"/>
                          </a:solidFill>
                        </a:rPr>
                        <a:t>State</a:t>
                      </a:r>
                      <a:endParaRPr lang="en-US" sz="1800" dirty="0">
                        <a:solidFill>
                          <a:schemeClr val="tx1"/>
                        </a:solidFill>
                        <a:latin typeface="Arial" pitchFamily="34" charset="0"/>
                        <a:cs typeface="Arial" pitchFamily="34" charset="0"/>
                      </a:endParaRPr>
                    </a:p>
                  </a:txBody>
                  <a:tcPr>
                    <a:solidFill>
                      <a:schemeClr val="accent4"/>
                    </a:solidFill>
                  </a:tcPr>
                </a:tc>
                <a:extLst>
                  <a:ext uri="{0D108BD9-81ED-4DB2-BD59-A6C34878D82A}">
                    <a16:rowId xmlns:a16="http://schemas.microsoft.com/office/drawing/2014/main" val="10000"/>
                  </a:ext>
                </a:extLst>
              </a:tr>
              <a:tr h="342900">
                <a:tc>
                  <a:txBody>
                    <a:bodyPr/>
                    <a:lstStyle/>
                    <a:p>
                      <a:pPr marL="0" algn="l" defTabSz="914400" rtl="0" eaLnBrk="1" latinLnBrk="0" hangingPunct="1"/>
                      <a:r>
                        <a:rPr lang="en-US" sz="1800" kern="1200" dirty="0" smtClean="0">
                          <a:solidFill>
                            <a:schemeClr val="tx1"/>
                          </a:solidFill>
                        </a:rPr>
                        <a:t>Japan</a:t>
                      </a:r>
                      <a:endParaRPr lang="en-US" sz="18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tx1"/>
                          </a:solidFill>
                        </a:rPr>
                        <a:t>Tokyo</a:t>
                      </a:r>
                      <a:endParaRPr lang="en-US" sz="18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1"/>
                  </a:ext>
                </a:extLst>
              </a:tr>
              <a:tr h="333756">
                <a:tc>
                  <a:txBody>
                    <a:bodyPr/>
                    <a:lstStyle/>
                    <a:p>
                      <a:pPr marL="0" algn="l" defTabSz="914400" rtl="0" eaLnBrk="1" latinLnBrk="0" hangingPunct="1"/>
                      <a:r>
                        <a:rPr lang="en-US" sz="1800" kern="1200" dirty="0" smtClean="0">
                          <a:solidFill>
                            <a:schemeClr val="tx1"/>
                          </a:solidFill>
                        </a:rPr>
                        <a:t>USA</a:t>
                      </a:r>
                      <a:endParaRPr lang="en-US" sz="18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tx1"/>
                          </a:solidFill>
                        </a:rPr>
                        <a:t>NA</a:t>
                      </a:r>
                      <a:endParaRPr lang="en-US" sz="18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2"/>
                  </a:ext>
                </a:extLst>
              </a:tr>
              <a:tr h="352044">
                <a:tc>
                  <a:txBody>
                    <a:bodyPr/>
                    <a:lstStyle/>
                    <a:p>
                      <a:pPr marL="0" algn="l" defTabSz="914400" rtl="0" eaLnBrk="1" latinLnBrk="0" hangingPunct="1"/>
                      <a:r>
                        <a:rPr lang="en-US" sz="1800" kern="1200" dirty="0" smtClean="0">
                          <a:solidFill>
                            <a:schemeClr val="tx1"/>
                          </a:solidFill>
                        </a:rPr>
                        <a:t>UK</a:t>
                      </a:r>
                      <a:endParaRPr lang="en-US" sz="18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tx1"/>
                          </a:solidFill>
                        </a:rPr>
                        <a:t>London</a:t>
                      </a:r>
                      <a:endParaRPr lang="en-US" sz="18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3"/>
                  </a:ext>
                </a:extLst>
              </a:tr>
            </a:tbl>
          </a:graphicData>
        </a:graphic>
      </p:graphicFrame>
      <p:sp>
        <p:nvSpPr>
          <p:cNvPr id="20" name="TextBox 19"/>
          <p:cNvSpPr txBox="1"/>
          <p:nvPr/>
        </p:nvSpPr>
        <p:spPr>
          <a:xfrm>
            <a:off x="1577116" y="1816115"/>
            <a:ext cx="1600200" cy="400110"/>
          </a:xfrm>
          <a:prstGeom prst="rect">
            <a:avLst/>
          </a:prstGeom>
          <a:noFill/>
        </p:spPr>
        <p:txBody>
          <a:bodyPr wrap="square" rtlCol="0">
            <a:spAutoFit/>
          </a:bodyPr>
          <a:lstStyle/>
          <a:p>
            <a:r>
              <a:rPr lang="en-US" sz="2000" dirty="0"/>
              <a:t>Customers</a:t>
            </a:r>
            <a:endParaRPr lang="en-US" sz="2000" dirty="0"/>
          </a:p>
        </p:txBody>
      </p:sp>
      <p:sp>
        <p:nvSpPr>
          <p:cNvPr id="21" name="TextBox 20"/>
          <p:cNvSpPr txBox="1"/>
          <p:nvPr/>
        </p:nvSpPr>
        <p:spPr>
          <a:xfrm>
            <a:off x="3498742" y="3662678"/>
            <a:ext cx="3124200" cy="400110"/>
          </a:xfrm>
          <a:prstGeom prst="rect">
            <a:avLst/>
          </a:prstGeom>
          <a:noFill/>
        </p:spPr>
        <p:txBody>
          <a:bodyPr wrap="square" rtlCol="0">
            <a:spAutoFit/>
          </a:bodyPr>
          <a:lstStyle/>
          <a:p>
            <a:r>
              <a:rPr lang="en-US" sz="2000" dirty="0"/>
              <a:t>Offices</a:t>
            </a:r>
            <a:endParaRPr lang="en-US" sz="2000" dirty="0"/>
          </a:p>
        </p:txBody>
      </p:sp>
    </p:spTree>
    <p:extLst>
      <p:ext uri="{BB962C8B-B14F-4D97-AF65-F5344CB8AC3E}">
        <p14:creationId xmlns:p14="http://schemas.microsoft.com/office/powerpoint/2010/main" val="229927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lvl="1"/>
            <a:r>
              <a:rPr lang="en-US" sz="2800" dirty="0" smtClean="0">
                <a:solidFill>
                  <a:schemeClr val="tx1"/>
                </a:solidFill>
                <a:latin typeface="+mn-lt"/>
              </a:rPr>
              <a:t>Example: Union All Operator</a:t>
            </a:r>
          </a:p>
        </p:txBody>
      </p:sp>
      <p:sp>
        <p:nvSpPr>
          <p:cNvPr id="12" name="Slide Number Placeholder 11"/>
          <p:cNvSpPr>
            <a:spLocks noGrp="1"/>
          </p:cNvSpPr>
          <p:nvPr>
            <p:ph type="sldNum" sz="quarter" idx="11"/>
          </p:nvPr>
        </p:nvSpPr>
        <p:spPr>
          <a:prstGeom prst="rect">
            <a:avLst/>
          </a:prstGeom>
        </p:spPr>
        <p:txBody>
          <a:bodyPr/>
          <a:lstStyle/>
          <a:p>
            <a:fld id="{47ED8886-DB3B-44F4-9A80-E6A224679F20}" type="slidenum">
              <a:rPr lang="en-US" smtClean="0"/>
              <a:pPr/>
              <a:t>31</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940070126"/>
              </p:ext>
            </p:extLst>
          </p:nvPr>
        </p:nvGraphicFramePr>
        <p:xfrm>
          <a:off x="1979908" y="3200400"/>
          <a:ext cx="4648200" cy="2560320"/>
        </p:xfrm>
        <a:graphic>
          <a:graphicData uri="http://schemas.openxmlformats.org/drawingml/2006/table">
            <a:tbl>
              <a:tblPr firstRow="1" bandRow="1">
                <a:tableStyleId>{21E4AEA4-8DFA-4A89-87EB-49C32662AFE0}</a:tableStyleId>
              </a:tblPr>
              <a:tblGrid>
                <a:gridCol w="2324100">
                  <a:extLst>
                    <a:ext uri="{9D8B030D-6E8A-4147-A177-3AD203B41FA5}">
                      <a16:colId xmlns:a16="http://schemas.microsoft.com/office/drawing/2014/main" val="20000"/>
                    </a:ext>
                  </a:extLst>
                </a:gridCol>
                <a:gridCol w="2324100">
                  <a:extLst>
                    <a:ext uri="{9D8B030D-6E8A-4147-A177-3AD203B41FA5}">
                      <a16:colId xmlns:a16="http://schemas.microsoft.com/office/drawing/2014/main" val="20001"/>
                    </a:ext>
                  </a:extLst>
                </a:gridCol>
              </a:tblGrid>
              <a:tr h="248546">
                <a:tc>
                  <a:txBody>
                    <a:bodyPr/>
                    <a:lstStyle/>
                    <a:p>
                      <a:r>
                        <a:rPr lang="en-US" sz="1800" dirty="0" smtClean="0">
                          <a:solidFill>
                            <a:schemeClr val="tx1"/>
                          </a:solidFill>
                        </a:rPr>
                        <a:t>Country</a:t>
                      </a:r>
                      <a:endParaRPr lang="en-US" sz="1800" dirty="0">
                        <a:solidFill>
                          <a:schemeClr val="tx1"/>
                        </a:solidFill>
                        <a:latin typeface="Arial" pitchFamily="34" charset="0"/>
                        <a:cs typeface="Arial" pitchFamily="34" charset="0"/>
                      </a:endParaRPr>
                    </a:p>
                  </a:txBody>
                  <a:tcPr>
                    <a:solidFill>
                      <a:schemeClr val="accent4"/>
                    </a:solidFill>
                  </a:tcPr>
                </a:tc>
                <a:tc>
                  <a:txBody>
                    <a:bodyPr/>
                    <a:lstStyle/>
                    <a:p>
                      <a:r>
                        <a:rPr lang="en-US" sz="1800" dirty="0" smtClean="0">
                          <a:solidFill>
                            <a:schemeClr val="tx1"/>
                          </a:solidFill>
                        </a:rPr>
                        <a:t>State</a:t>
                      </a:r>
                      <a:endParaRPr lang="en-US" sz="1800" dirty="0">
                        <a:solidFill>
                          <a:schemeClr val="tx1"/>
                        </a:solidFill>
                        <a:latin typeface="Arial" pitchFamily="34" charset="0"/>
                        <a:cs typeface="Arial" pitchFamily="34" charset="0"/>
                      </a:endParaRPr>
                    </a:p>
                  </a:txBody>
                  <a:tcPr>
                    <a:solidFill>
                      <a:schemeClr val="accent4"/>
                    </a:solidFill>
                  </a:tcPr>
                </a:tc>
                <a:extLst>
                  <a:ext uri="{0D108BD9-81ED-4DB2-BD59-A6C34878D82A}">
                    <a16:rowId xmlns:a16="http://schemas.microsoft.com/office/drawing/2014/main" val="10000"/>
                  </a:ext>
                </a:extLst>
              </a:tr>
              <a:tr h="254564">
                <a:tc>
                  <a:txBody>
                    <a:bodyPr/>
                    <a:lstStyle/>
                    <a:p>
                      <a:pPr marL="0" algn="l" defTabSz="914400" rtl="0" eaLnBrk="1" latinLnBrk="0" hangingPunct="1"/>
                      <a:r>
                        <a:rPr lang="en-US" sz="1800" kern="1200" dirty="0" smtClean="0">
                          <a:solidFill>
                            <a:schemeClr val="tx1"/>
                          </a:solidFill>
                        </a:rPr>
                        <a:t>Japan</a:t>
                      </a:r>
                      <a:endParaRPr lang="en-US" sz="18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tx1"/>
                          </a:solidFill>
                        </a:rPr>
                        <a:t>Tokyo</a:t>
                      </a:r>
                      <a:endParaRPr lang="en-US" sz="18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1"/>
                  </a:ext>
                </a:extLst>
              </a:tr>
              <a:tr h="297516">
                <a:tc>
                  <a:txBody>
                    <a:bodyPr/>
                    <a:lstStyle/>
                    <a:p>
                      <a:pPr marL="0" algn="l" defTabSz="914400" rtl="0" eaLnBrk="1" latinLnBrk="0" hangingPunct="1"/>
                      <a:r>
                        <a:rPr lang="en-US" sz="1800" kern="1200" dirty="0" smtClean="0">
                          <a:solidFill>
                            <a:schemeClr val="tx1"/>
                          </a:solidFill>
                        </a:rPr>
                        <a:t>USA</a:t>
                      </a:r>
                      <a:endParaRPr lang="en-US" sz="18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tx1"/>
                          </a:solidFill>
                        </a:rPr>
                        <a:t>MA</a:t>
                      </a:r>
                      <a:endParaRPr lang="en-US" sz="18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2"/>
                  </a:ext>
                </a:extLst>
              </a:tr>
              <a:tr h="297516">
                <a:tc>
                  <a:txBody>
                    <a:bodyPr/>
                    <a:lstStyle/>
                    <a:p>
                      <a:pPr marL="0" algn="l" defTabSz="914400" rtl="0" eaLnBrk="1" latinLnBrk="0" hangingPunct="1"/>
                      <a:r>
                        <a:rPr lang="en-US" sz="1800" kern="1200" dirty="0" smtClean="0">
                          <a:solidFill>
                            <a:schemeClr val="tx1"/>
                          </a:solidFill>
                        </a:rPr>
                        <a:t>USA</a:t>
                      </a:r>
                      <a:endParaRPr lang="en-US" sz="18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tx1"/>
                          </a:solidFill>
                        </a:rPr>
                        <a:t>NY</a:t>
                      </a:r>
                      <a:endParaRPr lang="en-US" sz="18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3"/>
                  </a:ext>
                </a:extLst>
              </a:tr>
              <a:tr h="248546">
                <a:tc>
                  <a:txBody>
                    <a:bodyPr/>
                    <a:lstStyle/>
                    <a:p>
                      <a:pPr marL="0" algn="l" defTabSz="914400" rtl="0" eaLnBrk="1" latinLnBrk="0" hangingPunct="1"/>
                      <a:r>
                        <a:rPr lang="en-US" sz="1800" kern="1200" dirty="0" smtClean="0">
                          <a:solidFill>
                            <a:schemeClr val="tx1"/>
                          </a:solidFill>
                        </a:rPr>
                        <a:t>UK</a:t>
                      </a:r>
                      <a:endParaRPr lang="en-US" sz="18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tx1"/>
                          </a:solidFill>
                        </a:rPr>
                        <a:t>London</a:t>
                      </a:r>
                      <a:endParaRPr lang="en-US" sz="18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4"/>
                  </a:ext>
                </a:extLst>
              </a:tr>
              <a:tr h="248546">
                <a:tc>
                  <a:txBody>
                    <a:bodyPr/>
                    <a:lstStyle/>
                    <a:p>
                      <a:pPr marL="0" algn="l" defTabSz="914400" rtl="0" eaLnBrk="1" latinLnBrk="0" hangingPunct="1"/>
                      <a:r>
                        <a:rPr lang="en-US" sz="1800" kern="1200" dirty="0" smtClean="0">
                          <a:solidFill>
                            <a:schemeClr val="tx1"/>
                          </a:solidFill>
                        </a:rPr>
                        <a:t>USA</a:t>
                      </a:r>
                      <a:endParaRPr lang="en-US" sz="18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tx1"/>
                          </a:solidFill>
                        </a:rPr>
                        <a:t>NA</a:t>
                      </a:r>
                      <a:endParaRPr lang="en-US" sz="18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5"/>
                  </a:ext>
                </a:extLst>
              </a:tr>
              <a:tr h="248546">
                <a:tc>
                  <a:txBody>
                    <a:bodyPr/>
                    <a:lstStyle/>
                    <a:p>
                      <a:pPr marL="0" algn="l" defTabSz="914400" rtl="0" eaLnBrk="1" latinLnBrk="0" hangingPunct="1"/>
                      <a:r>
                        <a:rPr lang="en-US" sz="1800" kern="1200" dirty="0" smtClean="0">
                          <a:solidFill>
                            <a:schemeClr val="tx1"/>
                          </a:solidFill>
                        </a:rPr>
                        <a:t>Japan</a:t>
                      </a:r>
                      <a:endParaRPr lang="en-US" sz="1800" kern="1200" dirty="0">
                        <a:solidFill>
                          <a:schemeClr val="tx1"/>
                        </a:solidFill>
                        <a:latin typeface="Arial" pitchFamily="34" charset="0"/>
                        <a:ea typeface="+mn-ea"/>
                        <a:cs typeface="Arial" pitchFamily="34" charset="0"/>
                      </a:endParaRPr>
                    </a:p>
                  </a:txBody>
                  <a:tcPr anchor="ctr">
                    <a:noFill/>
                  </a:tcPr>
                </a:tc>
                <a:tc>
                  <a:txBody>
                    <a:bodyPr/>
                    <a:lstStyle/>
                    <a:p>
                      <a:pPr marL="0" algn="l" defTabSz="914400" rtl="0" eaLnBrk="1" latinLnBrk="0" hangingPunct="1"/>
                      <a:r>
                        <a:rPr lang="en-US" sz="1800" kern="1200" dirty="0" smtClean="0">
                          <a:solidFill>
                            <a:schemeClr val="tx1"/>
                          </a:solidFill>
                        </a:rPr>
                        <a:t>Tokyo</a:t>
                      </a:r>
                      <a:endParaRPr lang="en-US" sz="1800" kern="1200" dirty="0">
                        <a:solidFill>
                          <a:schemeClr val="tx1"/>
                        </a:solidFill>
                        <a:latin typeface="Arial" pitchFamily="34" charset="0"/>
                        <a:ea typeface="+mn-ea"/>
                        <a:cs typeface="Arial" pitchFamily="34" charset="0"/>
                      </a:endParaRPr>
                    </a:p>
                  </a:txBody>
                  <a:tcPr anchor="ctr">
                    <a:noFill/>
                  </a:tcPr>
                </a:tc>
                <a:extLst>
                  <a:ext uri="{0D108BD9-81ED-4DB2-BD59-A6C34878D82A}">
                    <a16:rowId xmlns:a16="http://schemas.microsoft.com/office/drawing/2014/main" val="10006"/>
                  </a:ext>
                </a:extLst>
              </a:tr>
            </a:tbl>
          </a:graphicData>
        </a:graphic>
      </p:graphicFrame>
      <p:sp>
        <p:nvSpPr>
          <p:cNvPr id="15" name="TextBox 14"/>
          <p:cNvSpPr txBox="1"/>
          <p:nvPr/>
        </p:nvSpPr>
        <p:spPr>
          <a:xfrm>
            <a:off x="2286000" y="2780917"/>
            <a:ext cx="1600200" cy="400110"/>
          </a:xfrm>
          <a:prstGeom prst="rect">
            <a:avLst/>
          </a:prstGeom>
          <a:noFill/>
        </p:spPr>
        <p:txBody>
          <a:bodyPr wrap="square" rtlCol="0">
            <a:spAutoFit/>
          </a:bodyPr>
          <a:lstStyle/>
          <a:p>
            <a:r>
              <a:rPr lang="en-US" sz="2000" dirty="0"/>
              <a:t>Output</a:t>
            </a:r>
            <a:endParaRPr lang="en-US" sz="2000" dirty="0"/>
          </a:p>
        </p:txBody>
      </p:sp>
      <p:sp>
        <p:nvSpPr>
          <p:cNvPr id="19" name="TextBox 18"/>
          <p:cNvSpPr txBox="1"/>
          <p:nvPr/>
        </p:nvSpPr>
        <p:spPr>
          <a:xfrm>
            <a:off x="1485254" y="1500489"/>
            <a:ext cx="5638800" cy="1225868"/>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200" dirty="0">
                <a:solidFill>
                  <a:schemeClr val="accent4">
                    <a:lumMod val="60000"/>
                    <a:lumOff val="40000"/>
                  </a:schemeClr>
                </a:solidFill>
                <a:latin typeface="Arial" panose="020B0604020202020204" pitchFamily="34" charset="0"/>
              </a:rPr>
              <a:t>SELECT</a:t>
            </a:r>
            <a:r>
              <a:rPr lang="en-US" sz="2200" dirty="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Country, State </a:t>
            </a:r>
            <a:r>
              <a:rPr lang="en-US" sz="2200" dirty="0">
                <a:solidFill>
                  <a:schemeClr val="accent4">
                    <a:lumMod val="60000"/>
                    <a:lumOff val="40000"/>
                  </a:schemeClr>
                </a:solidFill>
                <a:latin typeface="Arial" panose="020B0604020202020204" pitchFamily="34" charset="0"/>
              </a:rPr>
              <a:t>FROM</a:t>
            </a:r>
            <a:r>
              <a:rPr lang="en-US" sz="2200" dirty="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Customers</a:t>
            </a:r>
          </a:p>
          <a:p>
            <a:pPr algn="ctr"/>
            <a:r>
              <a:rPr lang="en-US" sz="2200" dirty="0">
                <a:solidFill>
                  <a:schemeClr val="accent4">
                    <a:lumMod val="60000"/>
                    <a:lumOff val="40000"/>
                  </a:schemeClr>
                </a:solidFill>
                <a:latin typeface="Arial" panose="020B0604020202020204" pitchFamily="34" charset="0"/>
              </a:rPr>
              <a:t>UNION ALL</a:t>
            </a:r>
            <a:endParaRPr lang="en-US" sz="2200" dirty="0">
              <a:solidFill>
                <a:schemeClr val="accent4">
                  <a:lumMod val="60000"/>
                  <a:lumOff val="40000"/>
                </a:schemeClr>
              </a:solidFill>
              <a:latin typeface="Arial" panose="020B0604020202020204" pitchFamily="34" charset="0"/>
            </a:endParaRPr>
          </a:p>
          <a:p>
            <a:pPr algn="ctr"/>
            <a:r>
              <a:rPr lang="en-US" sz="2200" dirty="0">
                <a:solidFill>
                  <a:schemeClr val="accent4">
                    <a:lumMod val="60000"/>
                    <a:lumOff val="40000"/>
                  </a:schemeClr>
                </a:solidFill>
                <a:latin typeface="Arial" panose="020B0604020202020204" pitchFamily="34" charset="0"/>
              </a:rPr>
              <a:t>SELECT</a:t>
            </a:r>
            <a:r>
              <a:rPr lang="en-US" sz="2200" dirty="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Country, State </a:t>
            </a:r>
            <a:r>
              <a:rPr lang="en-US" sz="2200" dirty="0">
                <a:solidFill>
                  <a:schemeClr val="accent4">
                    <a:lumMod val="60000"/>
                    <a:lumOff val="40000"/>
                  </a:schemeClr>
                </a:solidFill>
                <a:latin typeface="Arial" panose="020B0604020202020204" pitchFamily="34" charset="0"/>
              </a:rPr>
              <a:t>FROM</a:t>
            </a:r>
            <a:r>
              <a:rPr lang="en-US" sz="2200" dirty="0">
                <a:solidFill>
                  <a:schemeClr val="tx2"/>
                </a:solidFill>
                <a:latin typeface="Arial" pitchFamily="34" charset="0"/>
                <a:cs typeface="Arial" pitchFamily="34" charset="0"/>
              </a:rPr>
              <a:t> </a:t>
            </a:r>
            <a:r>
              <a:rPr lang="en-US" sz="2200" dirty="0">
                <a:solidFill>
                  <a:srgbClr val="D8750D"/>
                </a:solidFill>
                <a:latin typeface="Arial" panose="020B0604020202020204" pitchFamily="34" charset="0"/>
              </a:rPr>
              <a:t>Offices;</a:t>
            </a:r>
          </a:p>
        </p:txBody>
      </p:sp>
      <p:sp>
        <p:nvSpPr>
          <p:cNvPr id="23" name="Rounded Rectangle 22"/>
          <p:cNvSpPr/>
          <p:nvPr/>
        </p:nvSpPr>
        <p:spPr>
          <a:xfrm>
            <a:off x="7620001" y="3733801"/>
            <a:ext cx="2249797" cy="1243681"/>
          </a:xfrm>
          <a:prstGeom prst="roundRect">
            <a:avLst/>
          </a:prstGeom>
          <a:solidFill>
            <a:schemeClr val="accent4">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latin typeface="Arial" pitchFamily="34" charset="0"/>
                <a:cs typeface="Arial" pitchFamily="34" charset="0"/>
              </a:rPr>
              <a:t>This also retrieves the duplicate </a:t>
            </a:r>
            <a:r>
              <a:rPr lang="en-US" dirty="0">
                <a:solidFill>
                  <a:schemeClr val="tx1"/>
                </a:solidFill>
                <a:latin typeface="Arial" pitchFamily="34" charset="0"/>
                <a:cs typeface="Arial" pitchFamily="34" charset="0"/>
              </a:rPr>
              <a:t>records.</a:t>
            </a:r>
            <a:endParaRPr lang="en-US" dirty="0">
              <a:solidFill>
                <a:schemeClr val="tx1"/>
              </a:solidFill>
              <a:latin typeface="Arial" pitchFamily="34" charset="0"/>
              <a:cs typeface="Arial" pitchFamily="34" charset="0"/>
            </a:endParaRPr>
          </a:p>
        </p:txBody>
      </p:sp>
      <p:cxnSp>
        <p:nvCxnSpPr>
          <p:cNvPr id="24" name="Straight Connector 23"/>
          <p:cNvCxnSpPr>
            <a:stCxn id="23" idx="1"/>
          </p:cNvCxnSpPr>
          <p:nvPr/>
        </p:nvCxnSpPr>
        <p:spPr>
          <a:xfrm flipH="1" flipV="1">
            <a:off x="6628108" y="3733801"/>
            <a:ext cx="991892" cy="621841"/>
          </a:xfrm>
          <a:prstGeom prst="line">
            <a:avLst/>
          </a:prstGeom>
        </p:spPr>
        <p:style>
          <a:lnRef idx="2">
            <a:schemeClr val="accent2"/>
          </a:lnRef>
          <a:fillRef idx="0">
            <a:schemeClr val="accent2"/>
          </a:fillRef>
          <a:effectRef idx="1">
            <a:schemeClr val="accent2"/>
          </a:effectRef>
          <a:fontRef idx="minor">
            <a:schemeClr val="tx1"/>
          </a:fontRef>
        </p:style>
      </p:cxnSp>
      <p:cxnSp>
        <p:nvCxnSpPr>
          <p:cNvPr id="25" name="Straight Connector 24"/>
          <p:cNvCxnSpPr>
            <a:stCxn id="23" idx="1"/>
          </p:cNvCxnSpPr>
          <p:nvPr/>
        </p:nvCxnSpPr>
        <p:spPr>
          <a:xfrm flipH="1">
            <a:off x="6628108" y="4355641"/>
            <a:ext cx="991892" cy="115524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1708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smtClean="0"/>
              <a:t>SQL Operators</a:t>
            </a:r>
            <a:endParaRPr lang="en-US" dirty="0"/>
          </a:p>
        </p:txBody>
      </p:sp>
      <p:sp>
        <p:nvSpPr>
          <p:cNvPr id="4" name="Slide Number Placeholder 3"/>
          <p:cNvSpPr>
            <a:spLocks noGrp="1"/>
          </p:cNvSpPr>
          <p:nvPr>
            <p:ph type="sldNum" sz="quarter" idx="4294967295"/>
          </p:nvPr>
        </p:nvSpPr>
        <p:spPr>
          <a:xfrm>
            <a:off x="10134600" y="6491288"/>
            <a:ext cx="533400" cy="214312"/>
          </a:xfrm>
          <a:prstGeom prst="rect">
            <a:avLst/>
          </a:prstGeom>
        </p:spPr>
        <p:txBody>
          <a:bodyPr/>
          <a:lstStyle/>
          <a:p>
            <a:fld id="{67712E74-3777-4D3D-8104-4F7BCB3A24F6}" type="slidenum">
              <a:rPr lang="en-US" smtClean="0"/>
              <a:pPr/>
              <a:t>4</a:t>
            </a:fld>
            <a:endParaRPr lang="en-US"/>
          </a:p>
        </p:txBody>
      </p:sp>
    </p:spTree>
    <p:extLst>
      <p:ext uri="{BB962C8B-B14F-4D97-AF65-F5344CB8AC3E}">
        <p14:creationId xmlns:p14="http://schemas.microsoft.com/office/powerpoint/2010/main" val="3562176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p:txBody>
          <a:bodyPr/>
          <a:lstStyle/>
          <a:p>
            <a:pPr marL="0" indent="0">
              <a:buNone/>
            </a:pPr>
            <a:r>
              <a:rPr lang="en-US" dirty="0" smtClean="0"/>
              <a:t>		</a:t>
            </a:r>
          </a:p>
          <a:p>
            <a:pPr marL="0" indent="0">
              <a:buNone/>
            </a:pPr>
            <a:r>
              <a:rPr lang="en-US" dirty="0"/>
              <a:t>	</a:t>
            </a: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latin typeface="+mn-lt"/>
              </a:rPr>
              <a:t>SQL Operators</a:t>
            </a:r>
            <a:endParaRPr lang="en-US" dirty="0">
              <a:latin typeface="+mn-lt"/>
            </a:endParaRPr>
          </a:p>
        </p:txBody>
      </p:sp>
      <p:sp>
        <p:nvSpPr>
          <p:cNvPr id="8" name="Slide Number Placeholder 7"/>
          <p:cNvSpPr>
            <a:spLocks noGrp="1"/>
          </p:cNvSpPr>
          <p:nvPr>
            <p:ph type="sldNum" sz="quarter" idx="11"/>
          </p:nvPr>
        </p:nvSpPr>
        <p:spPr/>
        <p:txBody>
          <a:bodyPr/>
          <a:lstStyle/>
          <a:p>
            <a:fld id="{47ED8886-DB3B-44F4-9A80-E6A224679F20}" type="slidenum">
              <a:rPr lang="en-US" smtClean="0">
                <a:solidFill>
                  <a:schemeClr val="bg1"/>
                </a:solidFill>
              </a:rPr>
              <a:pPr/>
              <a:t>5</a:t>
            </a:fld>
            <a:endParaRPr lang="en-US" dirty="0">
              <a:solidFill>
                <a:schemeClr val="bg1"/>
              </a:solidFill>
            </a:endParaRPr>
          </a:p>
        </p:txBody>
      </p:sp>
      <p:sp>
        <p:nvSpPr>
          <p:cNvPr id="4" name="Text Placeholder 3"/>
          <p:cNvSpPr>
            <a:spLocks noGrp="1"/>
          </p:cNvSpPr>
          <p:nvPr>
            <p:ph type="body" sz="quarter" idx="4294967295"/>
          </p:nvPr>
        </p:nvSpPr>
        <p:spPr>
          <a:xfrm>
            <a:off x="1060390" y="1825625"/>
            <a:ext cx="8382000" cy="2603500"/>
          </a:xfrm>
          <a:prstGeom prst="rect">
            <a:avLst/>
          </a:prstGeom>
        </p:spPr>
        <p:txBody>
          <a:bodyPr/>
          <a:lstStyle/>
          <a:p>
            <a:r>
              <a:rPr lang="en-US" sz="2000" dirty="0"/>
              <a:t>An </a:t>
            </a:r>
            <a:r>
              <a:rPr lang="en-US" sz="2000" dirty="0"/>
              <a:t>SQL Operator is used for processing data values (stored in columns of tables) after which it returns a result. </a:t>
            </a:r>
            <a:endParaRPr lang="en-US" sz="2000" dirty="0"/>
          </a:p>
          <a:p>
            <a:endParaRPr lang="en-US" sz="2000" dirty="0"/>
          </a:p>
          <a:p>
            <a:r>
              <a:rPr lang="en-US" sz="2000" dirty="0"/>
              <a:t>The </a:t>
            </a:r>
            <a:r>
              <a:rPr lang="en-US" sz="2000" dirty="0"/>
              <a:t>data values are called operands.</a:t>
            </a:r>
          </a:p>
          <a:p>
            <a:endParaRPr lang="en-US" sz="2000" dirty="0"/>
          </a:p>
          <a:p>
            <a:r>
              <a:rPr lang="en-US" sz="2000" dirty="0"/>
              <a:t>SQL </a:t>
            </a:r>
            <a:r>
              <a:rPr lang="en-US" sz="2000" dirty="0"/>
              <a:t>Operators are represented by special characters or by keywords.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032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p:txBody>
          <a:bodyPr/>
          <a:lstStyle/>
          <a:p>
            <a:pPr marL="0" indent="0">
              <a:buNone/>
            </a:pPr>
            <a:r>
              <a:rPr lang="en-US" dirty="0" smtClean="0"/>
              <a:t>		</a:t>
            </a:r>
          </a:p>
          <a:p>
            <a:pPr marL="0" indent="0">
              <a:buNone/>
            </a:pPr>
            <a:r>
              <a:rPr lang="en-US" dirty="0"/>
              <a:t>	</a:t>
            </a: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latin typeface="+mn-lt"/>
              </a:rPr>
              <a:t>SQL Operators</a:t>
            </a:r>
            <a:endParaRPr lang="en-US" dirty="0">
              <a:latin typeface="+mn-lt"/>
            </a:endParaRPr>
          </a:p>
        </p:txBody>
      </p:sp>
      <p:sp>
        <p:nvSpPr>
          <p:cNvPr id="8" name="Slide Number Placeholder 7"/>
          <p:cNvSpPr>
            <a:spLocks noGrp="1"/>
          </p:cNvSpPr>
          <p:nvPr>
            <p:ph type="sldNum" sz="quarter" idx="11"/>
          </p:nvPr>
        </p:nvSpPr>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4" name="Text Placeholder 3"/>
          <p:cNvSpPr>
            <a:spLocks noGrp="1"/>
          </p:cNvSpPr>
          <p:nvPr>
            <p:ph type="body" sz="quarter" idx="4294967295"/>
          </p:nvPr>
        </p:nvSpPr>
        <p:spPr>
          <a:xfrm>
            <a:off x="910761" y="1554163"/>
            <a:ext cx="8382000" cy="4622800"/>
          </a:xfrm>
          <a:prstGeom prst="rect">
            <a:avLst/>
          </a:prstGeom>
        </p:spPr>
        <p:txBody>
          <a:bodyPr/>
          <a:lstStyle/>
          <a:p>
            <a:r>
              <a:rPr lang="en-US" sz="2200" dirty="0"/>
              <a:t>The </a:t>
            </a:r>
            <a:r>
              <a:rPr lang="en-US" sz="2200" dirty="0"/>
              <a:t>operators supported by ANSI SQL are listed below</a:t>
            </a:r>
            <a:r>
              <a:rPr lang="en-US" sz="2200" dirty="0"/>
              <a:t>:</a:t>
            </a:r>
          </a:p>
          <a:p>
            <a:endParaRPr lang="en-US" sz="2200" dirty="0"/>
          </a:p>
          <a:p>
            <a:pPr lvl="1"/>
            <a:r>
              <a:rPr lang="en-US" sz="2200" dirty="0"/>
              <a:t>Arithmetic operators </a:t>
            </a:r>
            <a:endParaRPr lang="en-US" sz="2200" dirty="0"/>
          </a:p>
          <a:p>
            <a:pPr lvl="1"/>
            <a:endParaRPr lang="en-US" sz="2200" dirty="0"/>
          </a:p>
          <a:p>
            <a:pPr lvl="1"/>
            <a:r>
              <a:rPr lang="en-US" sz="2200" dirty="0"/>
              <a:t>Comparison operators</a:t>
            </a:r>
          </a:p>
          <a:p>
            <a:pPr lvl="1"/>
            <a:endParaRPr lang="en-US" sz="2200" dirty="0"/>
          </a:p>
          <a:p>
            <a:pPr lvl="1"/>
            <a:r>
              <a:rPr lang="en-US" sz="2200" dirty="0"/>
              <a:t>Logical </a:t>
            </a:r>
            <a:r>
              <a:rPr lang="en-US" sz="2200" dirty="0"/>
              <a:t>operators</a:t>
            </a:r>
          </a:p>
          <a:p>
            <a:pPr lvl="1"/>
            <a:endParaRPr lang="en-US" sz="2200" dirty="0"/>
          </a:p>
          <a:p>
            <a:pPr lvl="1"/>
            <a:r>
              <a:rPr lang="en-US" sz="2200" dirty="0"/>
              <a:t>Set</a:t>
            </a:r>
            <a:r>
              <a:rPr lang="en-US" sz="2200" dirty="0"/>
              <a:t>, Union, Intersect &amp; Minus Operators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4344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DDDDDD"/>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subTnLst>
                                    <p:animClr clrSpc="rgb" dir="cw">
                                      <p:cBhvr override="childStyle">
                                        <p:cTn dur="1" fill="hold" display="0" masterRel="nextClick" afterEffect="1"/>
                                        <p:tgtEl>
                                          <p:spTgt spid="4">
                                            <p:txEl>
                                              <p:pRg st="6" end="6"/>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subTnLst>
                                    <p:animClr clrSpc="rgb" dir="cw">
                                      <p:cBhvr override="childStyle">
                                        <p:cTn dur="1" fill="hold" display="0" masterRel="nextClick" afterEffect="1"/>
                                        <p:tgtEl>
                                          <p:spTgt spid="4">
                                            <p:txEl>
                                              <p:pRg st="8" end="8"/>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smtClean="0"/>
              <a:t>Arithmetic Operators</a:t>
            </a:r>
            <a:endParaRPr lang="en-US" dirty="0"/>
          </a:p>
        </p:txBody>
      </p:sp>
      <p:sp>
        <p:nvSpPr>
          <p:cNvPr id="4" name="Slide Number Placeholder 3"/>
          <p:cNvSpPr>
            <a:spLocks noGrp="1"/>
          </p:cNvSpPr>
          <p:nvPr>
            <p:ph type="sldNum" sz="quarter" idx="4294967295"/>
          </p:nvPr>
        </p:nvSpPr>
        <p:spPr>
          <a:xfrm>
            <a:off x="10134600" y="6491288"/>
            <a:ext cx="533400" cy="214312"/>
          </a:xfrm>
          <a:prstGeom prst="rect">
            <a:avLst/>
          </a:prstGeom>
        </p:spPr>
        <p:txBody>
          <a:bodyPr/>
          <a:lstStyle/>
          <a:p>
            <a:fld id="{67712E74-3777-4D3D-8104-4F7BCB3A24F6}" type="slidenum">
              <a:rPr lang="en-US" smtClean="0"/>
              <a:pPr/>
              <a:t>7</a:t>
            </a:fld>
            <a:endParaRPr lang="en-US"/>
          </a:p>
        </p:txBody>
      </p:sp>
    </p:spTree>
    <p:extLst>
      <p:ext uri="{BB962C8B-B14F-4D97-AF65-F5344CB8AC3E}">
        <p14:creationId xmlns:p14="http://schemas.microsoft.com/office/powerpoint/2010/main" val="3624279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1880937" y="1051719"/>
            <a:ext cx="8229600" cy="4906963"/>
          </a:xfrm>
        </p:spPr>
        <p:txBody>
          <a:bodyPr/>
          <a:lstStyle/>
          <a:p>
            <a:pPr marL="0" indent="0">
              <a:buNone/>
            </a:pPr>
            <a:r>
              <a:rPr lang="en-US" sz="2000" dirty="0"/>
              <a:t>Arithmetic </a:t>
            </a:r>
            <a:r>
              <a:rPr lang="en-US" sz="2000" dirty="0"/>
              <a:t>operators are used to manipulate numeric operands, which are columns storing numeric values.</a:t>
            </a:r>
          </a:p>
          <a:p>
            <a:pPr marL="0" indent="0">
              <a:buNone/>
            </a:pPr>
            <a:endParaRPr lang="en-IN" sz="2000" dirty="0"/>
          </a:p>
          <a:p>
            <a:pPr marL="0" indent="0">
              <a:buNone/>
            </a:pPr>
            <a:r>
              <a:rPr lang="en-IN" sz="2000" dirty="0"/>
              <a:t>	Types </a:t>
            </a:r>
            <a:r>
              <a:rPr lang="en-IN" sz="2000" dirty="0"/>
              <a:t>of arithmetic operators</a:t>
            </a:r>
            <a:r>
              <a:rPr lang="en-IN" sz="2000" dirty="0"/>
              <a:t>:</a:t>
            </a:r>
          </a:p>
          <a:p>
            <a:endParaRPr lang="en-IN" sz="2000" dirty="0"/>
          </a:p>
          <a:p>
            <a:pPr marL="457200" lvl="1" indent="0">
              <a:buNone/>
            </a:pPr>
            <a:r>
              <a:rPr lang="en-IN" sz="2000" b="1" dirty="0"/>
              <a:t>Monadic Arithmetic </a:t>
            </a:r>
            <a:r>
              <a:rPr lang="en-IN" sz="2000" b="1" dirty="0"/>
              <a:t>Operators</a:t>
            </a:r>
            <a:r>
              <a:rPr lang="en-IN" sz="2000" dirty="0"/>
              <a:t>   </a:t>
            </a:r>
            <a:endParaRPr lang="en-IN" sz="2000" dirty="0"/>
          </a:p>
          <a:p>
            <a:pPr marL="1587" lvl="1" indent="0">
              <a:buNone/>
            </a:pPr>
            <a:r>
              <a:rPr lang="en-IN" sz="2000" dirty="0"/>
              <a:t>	</a:t>
            </a:r>
            <a:r>
              <a:rPr lang="en-IN" sz="2000" dirty="0"/>
              <a:t>	+  </a:t>
            </a:r>
            <a:r>
              <a:rPr lang="en-IN" sz="2000" dirty="0"/>
              <a:t>and  - </a:t>
            </a:r>
            <a:endParaRPr lang="en-IN" sz="2000" dirty="0"/>
          </a:p>
          <a:p>
            <a:pPr marL="1587" lvl="1" indent="0">
              <a:buNone/>
            </a:pPr>
            <a:endParaRPr lang="en-IN" sz="2000" dirty="0"/>
          </a:p>
          <a:p>
            <a:pPr marL="457200" lvl="1" indent="0">
              <a:buNone/>
            </a:pPr>
            <a:r>
              <a:rPr lang="en-IN" sz="2000" b="1" dirty="0"/>
              <a:t>Dyadic Arithmetic </a:t>
            </a:r>
            <a:r>
              <a:rPr lang="en-IN" sz="2000" b="1" dirty="0"/>
              <a:t>Operators</a:t>
            </a:r>
          </a:p>
          <a:p>
            <a:pPr marL="1587" lvl="1" indent="0">
              <a:buNone/>
            </a:pPr>
            <a:r>
              <a:rPr lang="en-IN" sz="2000" b="1" dirty="0"/>
              <a:t>	</a:t>
            </a:r>
            <a:r>
              <a:rPr lang="en-IN" sz="2000" dirty="0"/>
              <a:t>   </a:t>
            </a:r>
            <a:r>
              <a:rPr lang="en-IN" sz="2000" dirty="0"/>
              <a:t>/,	*,	+, and	-.</a:t>
            </a:r>
          </a:p>
          <a:p>
            <a:endParaRPr lang="en-US" dirty="0"/>
          </a:p>
        </p:txBody>
      </p:sp>
      <p:sp>
        <p:nvSpPr>
          <p:cNvPr id="2" name="Title 1"/>
          <p:cNvSpPr>
            <a:spLocks noGrp="1"/>
          </p:cNvSpPr>
          <p:nvPr>
            <p:ph type="title"/>
          </p:nvPr>
        </p:nvSpPr>
        <p:spPr>
          <a:xfrm>
            <a:off x="838200" y="0"/>
            <a:ext cx="10515600" cy="1325563"/>
          </a:xfrm>
        </p:spPr>
        <p:txBody>
          <a:bodyPr>
            <a:normAutofit/>
          </a:bodyPr>
          <a:lstStyle/>
          <a:p>
            <a:r>
              <a:rPr lang="en-IN" sz="2800" dirty="0"/>
              <a:t>Arithmetic Operators </a:t>
            </a:r>
            <a:endParaRPr lang="en-IN" sz="2800" dirty="0"/>
          </a:p>
        </p:txBody>
      </p:sp>
      <p:sp>
        <p:nvSpPr>
          <p:cNvPr id="6" name="Rectangle 5"/>
          <p:cNvSpPr/>
          <p:nvPr/>
        </p:nvSpPr>
        <p:spPr>
          <a:xfrm>
            <a:off x="10210800" y="6324600"/>
            <a:ext cx="457176" cy="369332"/>
          </a:xfrm>
          <a:prstGeom prst="rect">
            <a:avLst/>
          </a:prstGeom>
        </p:spPr>
        <p:txBody>
          <a:bodyPr wrap="none">
            <a:spAutoFit/>
          </a:bodyPr>
          <a:lstStyle/>
          <a:p>
            <a:fld id="{47ED8886-DB3B-44F4-9A80-E6A224679F20}" type="slidenum">
              <a:rPr lang="en-US">
                <a:solidFill>
                  <a:schemeClr val="bg2"/>
                </a:solidFill>
              </a:rPr>
              <a:pPr/>
              <a:t>8</a:t>
            </a:fld>
            <a:endParaRPr lang="en-US" dirty="0">
              <a:solidFill>
                <a:schemeClr val="bg2"/>
              </a:solidFill>
            </a:endParaRPr>
          </a:p>
        </p:txBody>
      </p:sp>
    </p:spTree>
    <p:extLst>
      <p:ext uri="{BB962C8B-B14F-4D97-AF65-F5344CB8AC3E}">
        <p14:creationId xmlns:p14="http://schemas.microsoft.com/office/powerpoint/2010/main" val="199067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DDDDDD"/>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DDDDDD"/>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subTnLst>
                                    <p:animClr clrSpc="rgb" dir="cw">
                                      <p:cBhvr override="childStyle">
                                        <p:cTn dur="1" fill="hold" display="0" masterRel="nextClick" afterEffect="1"/>
                                        <p:tgtEl>
                                          <p:spTgt spid="4">
                                            <p:txEl>
                                              <p:pRg st="5" end="5"/>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subTnLst>
                                    <p:animClr clrSpc="rgb" dir="cw">
                                      <p:cBhvr override="childStyle">
                                        <p:cTn dur="1" fill="hold" display="0" masterRel="nextClick" afterEffect="1"/>
                                        <p:tgtEl>
                                          <p:spTgt spid="4">
                                            <p:txEl>
                                              <p:pRg st="7" end="7"/>
                                            </p:txEl>
                                          </p:spTgt>
                                        </p:tgtEl>
                                        <p:attrNameLst>
                                          <p:attrName>ppt_c</p:attrName>
                                        </p:attrNameLst>
                                      </p:cBhvr>
                                      <p:to>
                                        <a:srgbClr val="DDDDDD"/>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subTnLst>
                                    <p:animClr clrSpc="rgb" dir="cw">
                                      <p:cBhvr override="childStyle">
                                        <p:cTn dur="1" fill="hold" display="0" masterRel="nextClick" afterEffect="1"/>
                                        <p:tgtEl>
                                          <p:spTgt spid="4">
                                            <p:txEl>
                                              <p:pRg st="8" end="8"/>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458924106"/>
              </p:ext>
            </p:extLst>
          </p:nvPr>
        </p:nvGraphicFramePr>
        <p:xfrm>
          <a:off x="1943100" y="2099947"/>
          <a:ext cx="8305799" cy="3872630"/>
        </p:xfrm>
        <a:graphic>
          <a:graphicData uri="http://schemas.openxmlformats.org/drawingml/2006/table">
            <a:tbl>
              <a:tblPr firstRow="1" bandRow="1">
                <a:tableStyleId>{21E4AEA4-8DFA-4A89-87EB-49C32662AFE0}</a:tableStyleId>
              </a:tblPr>
              <a:tblGrid>
                <a:gridCol w="14478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200399">
                  <a:extLst>
                    <a:ext uri="{9D8B030D-6E8A-4147-A177-3AD203B41FA5}">
                      <a16:colId xmlns:a16="http://schemas.microsoft.com/office/drawing/2014/main" val="20002"/>
                    </a:ext>
                  </a:extLst>
                </a:gridCol>
              </a:tblGrid>
              <a:tr h="405968">
                <a:tc>
                  <a:txBody>
                    <a:bodyPr/>
                    <a:lstStyle/>
                    <a:p>
                      <a:r>
                        <a:rPr lang="en-US" sz="1600" dirty="0" smtClean="0">
                          <a:solidFill>
                            <a:schemeClr val="bg1"/>
                          </a:solidFill>
                        </a:rPr>
                        <a:t>Operator</a:t>
                      </a:r>
                      <a:endParaRPr lang="en-US" sz="1600" dirty="0">
                        <a:solidFill>
                          <a:schemeClr val="bg1"/>
                        </a:solidFill>
                        <a:latin typeface="+mn-lt"/>
                        <a:cs typeface="Arial" pitchFamily="34" charset="0"/>
                      </a:endParaRPr>
                    </a:p>
                  </a:txBody>
                  <a:tcPr>
                    <a:solidFill>
                      <a:schemeClr val="accent4"/>
                    </a:solidFill>
                  </a:tcPr>
                </a:tc>
                <a:tc>
                  <a:txBody>
                    <a:bodyPr/>
                    <a:lstStyle/>
                    <a:p>
                      <a:r>
                        <a:rPr lang="en-US" sz="1600" dirty="0" smtClean="0">
                          <a:solidFill>
                            <a:schemeClr val="bg1"/>
                          </a:solidFill>
                        </a:rPr>
                        <a:t>Description</a:t>
                      </a:r>
                      <a:endParaRPr lang="en-US" sz="1600" dirty="0">
                        <a:solidFill>
                          <a:schemeClr val="bg1"/>
                        </a:solidFill>
                        <a:latin typeface="+mn-lt"/>
                        <a:cs typeface="Arial" pitchFamily="34" charset="0"/>
                      </a:endParaRPr>
                    </a:p>
                  </a:txBody>
                  <a:tcPr>
                    <a:solidFill>
                      <a:schemeClr val="accent4"/>
                    </a:solidFill>
                  </a:tcPr>
                </a:tc>
                <a:tc>
                  <a:txBody>
                    <a:bodyPr/>
                    <a:lstStyle/>
                    <a:p>
                      <a:r>
                        <a:rPr lang="en-US" sz="1600" dirty="0" smtClean="0">
                          <a:solidFill>
                            <a:schemeClr val="bg1"/>
                          </a:solidFill>
                        </a:rPr>
                        <a:t>Example</a:t>
                      </a:r>
                      <a:endParaRPr lang="en-US" sz="1600" dirty="0">
                        <a:solidFill>
                          <a:schemeClr val="bg1"/>
                        </a:solidFill>
                        <a:latin typeface="+mn-lt"/>
                        <a:cs typeface="Arial" pitchFamily="34" charset="0"/>
                      </a:endParaRPr>
                    </a:p>
                  </a:txBody>
                  <a:tcPr>
                    <a:solidFill>
                      <a:schemeClr val="accent4"/>
                    </a:solidFill>
                  </a:tcPr>
                </a:tc>
                <a:extLst>
                  <a:ext uri="{0D108BD9-81ED-4DB2-BD59-A6C34878D82A}">
                    <a16:rowId xmlns:a16="http://schemas.microsoft.com/office/drawing/2014/main" val="10000"/>
                  </a:ext>
                </a:extLst>
              </a:tr>
              <a:tr h="5332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+(monadic)</a:t>
                      </a:r>
                      <a:endParaRPr lang="en-US" sz="1600" dirty="0">
                        <a:solidFill>
                          <a:schemeClr val="tx1"/>
                        </a:solidFill>
                        <a:latin typeface="+mn-lt"/>
                        <a:cs typeface="Arial" pitchFamily="34" charset="0"/>
                      </a:endParaRPr>
                    </a:p>
                  </a:txBody>
                  <a:tcPr>
                    <a:noFill/>
                  </a:tcPr>
                </a:tc>
                <a:tc>
                  <a:txBody>
                    <a:bodyPr/>
                    <a:lstStyle/>
                    <a:p>
                      <a:pPr algn="l" rtl="0"/>
                      <a:r>
                        <a:rPr lang="en-US" sz="1600" dirty="0">
                          <a:solidFill>
                            <a:schemeClr val="tx1"/>
                          </a:solidFill>
                        </a:rPr>
                        <a:t>Makes operand positive </a:t>
                      </a:r>
                      <a:endParaRPr lang="en-US" sz="1600" dirty="0">
                        <a:solidFill>
                          <a:schemeClr val="tx1"/>
                        </a:solidFill>
                        <a:latin typeface="+mn-lt"/>
                        <a:cs typeface="Arial" pitchFamily="34" charset="0"/>
                      </a:endParaRPr>
                    </a:p>
                  </a:txBody>
                  <a:tcPr marL="28575" marR="28575" marT="28575" marB="28575">
                    <a:noFill/>
                  </a:tcPr>
                </a:tc>
                <a:tc>
                  <a:txBody>
                    <a:bodyPr/>
                    <a:lstStyle/>
                    <a:p>
                      <a:pPr algn="l" rtl="0"/>
                      <a:r>
                        <a:rPr lang="en-US" sz="1600" kern="1200" dirty="0">
                          <a:solidFill>
                            <a:schemeClr val="tx1"/>
                          </a:solidFill>
                        </a:rPr>
                        <a:t>SELECT</a:t>
                      </a:r>
                      <a:r>
                        <a:rPr lang="en-US" sz="1600" dirty="0">
                          <a:solidFill>
                            <a:schemeClr val="tx1"/>
                          </a:solidFill>
                        </a:rPr>
                        <a:t> </a:t>
                      </a:r>
                      <a:r>
                        <a:rPr lang="en-US" sz="1600" dirty="0" smtClean="0">
                          <a:solidFill>
                            <a:schemeClr val="tx1"/>
                          </a:solidFill>
                        </a:rPr>
                        <a:t> + </a:t>
                      </a:r>
                      <a:r>
                        <a:rPr lang="en-US" sz="1600" kern="1200" dirty="0" err="1" smtClean="0">
                          <a:solidFill>
                            <a:schemeClr val="tx1"/>
                          </a:solidFill>
                        </a:rPr>
                        <a:t>Creditlimit</a:t>
                      </a:r>
                      <a:r>
                        <a:rPr lang="en-US" sz="1600" dirty="0" smtClean="0">
                          <a:solidFill>
                            <a:schemeClr val="tx1"/>
                          </a:solidFill>
                        </a:rPr>
                        <a:t> </a:t>
                      </a:r>
                    </a:p>
                    <a:p>
                      <a:pPr algn="l" rtl="0"/>
                      <a:r>
                        <a:rPr lang="en-US" sz="1600" dirty="0" smtClean="0">
                          <a:solidFill>
                            <a:schemeClr val="tx1"/>
                          </a:solidFill>
                        </a:rPr>
                        <a:t>FROM </a:t>
                      </a:r>
                      <a:r>
                        <a:rPr lang="en-US" sz="1600" kern="1200" dirty="0" smtClean="0">
                          <a:solidFill>
                            <a:schemeClr val="tx1"/>
                          </a:solidFill>
                        </a:rPr>
                        <a:t>Customers</a:t>
                      </a:r>
                      <a:r>
                        <a:rPr lang="en-US" sz="1600" dirty="0" smtClean="0">
                          <a:solidFill>
                            <a:schemeClr val="tx1"/>
                          </a:solidFill>
                        </a:rPr>
                        <a:t>; </a:t>
                      </a:r>
                      <a:endParaRPr lang="en-US" sz="1600" b="1" dirty="0">
                        <a:solidFill>
                          <a:schemeClr val="tx1"/>
                        </a:solidFill>
                        <a:latin typeface="+mn-lt"/>
                        <a:cs typeface="Arial" pitchFamily="34" charset="0"/>
                      </a:endParaRPr>
                    </a:p>
                  </a:txBody>
                  <a:tcPr marL="28575" marR="28575" marT="28575" marB="28575">
                    <a:noFill/>
                  </a:tcPr>
                </a:tc>
                <a:extLst>
                  <a:ext uri="{0D108BD9-81ED-4DB2-BD59-A6C34878D82A}">
                    <a16:rowId xmlns:a16="http://schemas.microsoft.com/office/drawing/2014/main" val="10001"/>
                  </a:ext>
                </a:extLst>
              </a:tr>
              <a:tr h="584235">
                <a:tc>
                  <a:txBody>
                    <a:bodyPr/>
                    <a:lstStyle/>
                    <a:p>
                      <a:r>
                        <a:rPr lang="en-US" sz="1600" dirty="0" smtClean="0">
                          <a:solidFill>
                            <a:schemeClr val="tx1"/>
                          </a:solidFill>
                        </a:rPr>
                        <a:t>-(monadic)</a:t>
                      </a:r>
                      <a:endParaRPr lang="en-US" sz="1600" dirty="0">
                        <a:solidFill>
                          <a:schemeClr val="tx1"/>
                        </a:solidFill>
                        <a:latin typeface="+mn-lt"/>
                        <a:cs typeface="Arial" pitchFamily="34" charset="0"/>
                      </a:endParaRPr>
                    </a:p>
                  </a:txBody>
                  <a:tcPr>
                    <a:noFill/>
                  </a:tcPr>
                </a:tc>
                <a:tc>
                  <a:txBody>
                    <a:bodyPr/>
                    <a:lstStyle/>
                    <a:p>
                      <a:pPr algn="l" rtl="0"/>
                      <a:r>
                        <a:rPr lang="en-US" sz="1600" dirty="0">
                          <a:solidFill>
                            <a:schemeClr val="tx1"/>
                          </a:solidFill>
                        </a:rPr>
                        <a:t>Makes operand </a:t>
                      </a:r>
                      <a:r>
                        <a:rPr lang="en-US" sz="1600" dirty="0" smtClean="0">
                          <a:solidFill>
                            <a:schemeClr val="tx1"/>
                          </a:solidFill>
                        </a:rPr>
                        <a:t>negative</a:t>
                      </a:r>
                      <a:endParaRPr lang="en-US" sz="1600" dirty="0">
                        <a:solidFill>
                          <a:schemeClr val="tx1"/>
                        </a:solidFill>
                        <a:latin typeface="+mn-lt"/>
                        <a:cs typeface="Arial" pitchFamily="34" charset="0"/>
                      </a:endParaRPr>
                    </a:p>
                  </a:txBody>
                  <a:tcPr marL="28575" marR="28575" marT="28575" marB="28575">
                    <a:noFill/>
                  </a:tcPr>
                </a:tc>
                <a:tc>
                  <a:txBody>
                    <a:bodyPr/>
                    <a:lstStyle/>
                    <a:p>
                      <a:pPr algn="l" rtl="0"/>
                      <a:r>
                        <a:rPr lang="en-US" sz="1600" dirty="0" smtClean="0">
                          <a:solidFill>
                            <a:schemeClr val="tx1"/>
                          </a:solidFill>
                        </a:rPr>
                        <a:t>SELECT  - </a:t>
                      </a:r>
                      <a:r>
                        <a:rPr lang="en-US" sz="1600" kern="1200" dirty="0" err="1" smtClean="0">
                          <a:solidFill>
                            <a:schemeClr val="tx1"/>
                          </a:solidFill>
                        </a:rPr>
                        <a:t>Creditlimit</a:t>
                      </a:r>
                      <a:r>
                        <a:rPr lang="en-US" sz="1600" dirty="0" smtClean="0">
                          <a:solidFill>
                            <a:schemeClr val="tx1"/>
                          </a:solidFill>
                        </a:rPr>
                        <a:t> </a:t>
                      </a:r>
                    </a:p>
                    <a:p>
                      <a:pPr algn="l" rtl="0"/>
                      <a:r>
                        <a:rPr lang="en-US" sz="1600" dirty="0" smtClean="0">
                          <a:solidFill>
                            <a:schemeClr val="tx1"/>
                          </a:solidFill>
                        </a:rPr>
                        <a:t>FROM </a:t>
                      </a:r>
                      <a:r>
                        <a:rPr lang="en-US" sz="1600" kern="1200" dirty="0" smtClean="0">
                          <a:solidFill>
                            <a:schemeClr val="tx1"/>
                          </a:solidFill>
                        </a:rPr>
                        <a:t>Customers</a:t>
                      </a:r>
                      <a:r>
                        <a:rPr lang="en-US" sz="1600" dirty="0" smtClean="0">
                          <a:solidFill>
                            <a:schemeClr val="tx1"/>
                          </a:solidFill>
                        </a:rPr>
                        <a:t>; </a:t>
                      </a:r>
                      <a:endParaRPr lang="en-US" sz="1600" b="1" dirty="0">
                        <a:solidFill>
                          <a:schemeClr val="tx1"/>
                        </a:solidFill>
                        <a:latin typeface="+mn-lt"/>
                        <a:cs typeface="Arial" pitchFamily="34" charset="0"/>
                      </a:endParaRPr>
                    </a:p>
                  </a:txBody>
                  <a:tcPr marL="28575" marR="28575" marT="28575" marB="28575">
                    <a:noFill/>
                  </a:tcPr>
                </a:tc>
                <a:extLst>
                  <a:ext uri="{0D108BD9-81ED-4DB2-BD59-A6C34878D82A}">
                    <a16:rowId xmlns:a16="http://schemas.microsoft.com/office/drawing/2014/main" val="10002"/>
                  </a:ext>
                </a:extLst>
              </a:tr>
              <a:tr h="592583">
                <a:tc>
                  <a:txBody>
                    <a:bodyPr/>
                    <a:lstStyle/>
                    <a:p>
                      <a:r>
                        <a:rPr lang="en-US" sz="1600" dirty="0" smtClean="0">
                          <a:solidFill>
                            <a:schemeClr val="tx1"/>
                          </a:solidFill>
                        </a:rPr>
                        <a:t>/</a:t>
                      </a:r>
                      <a:endParaRPr lang="en-US" sz="1600" dirty="0">
                        <a:solidFill>
                          <a:schemeClr val="tx1"/>
                        </a:solidFill>
                        <a:latin typeface="+mn-lt"/>
                        <a:cs typeface="Arial" pitchFamily="34" charset="0"/>
                      </a:endParaRPr>
                    </a:p>
                  </a:txBody>
                  <a:tcPr>
                    <a:noFill/>
                  </a:tcPr>
                </a:tc>
                <a:tc>
                  <a:txBody>
                    <a:bodyPr/>
                    <a:lstStyle/>
                    <a:p>
                      <a:r>
                        <a:rPr lang="en-US" sz="1600" dirty="0" smtClean="0">
                          <a:solidFill>
                            <a:schemeClr val="tx1"/>
                          </a:solidFill>
                        </a:rPr>
                        <a:t>Division(Used with Number and Date)</a:t>
                      </a:r>
                      <a:endParaRPr lang="en-US" sz="1600" dirty="0">
                        <a:solidFill>
                          <a:schemeClr val="tx1"/>
                        </a:solidFill>
                        <a:latin typeface="+mn-lt"/>
                        <a:cs typeface="Arial" pitchFamily="34" charset="0"/>
                      </a:endParaRPr>
                    </a:p>
                  </a:txBody>
                  <a:tcPr>
                    <a:noFill/>
                  </a:tcPr>
                </a:tc>
                <a:tc>
                  <a:txBody>
                    <a:bodyPr/>
                    <a:lstStyle/>
                    <a:p>
                      <a:pPr lvl="0" algn="l" rtl="0"/>
                      <a:r>
                        <a:rPr lang="en-US" sz="1600" dirty="0" smtClean="0">
                          <a:solidFill>
                            <a:schemeClr val="tx1"/>
                          </a:solidFill>
                        </a:rPr>
                        <a:t>SELECT  </a:t>
                      </a:r>
                      <a:r>
                        <a:rPr lang="en-US" sz="1600" kern="1200" dirty="0" err="1" smtClean="0">
                          <a:solidFill>
                            <a:schemeClr val="tx1"/>
                          </a:solidFill>
                        </a:rPr>
                        <a:t>Creditlimit</a:t>
                      </a:r>
                      <a:r>
                        <a:rPr lang="en-US" sz="1600" dirty="0" smtClean="0">
                          <a:solidFill>
                            <a:schemeClr val="tx1"/>
                          </a:solidFill>
                        </a:rPr>
                        <a:t> / 10 </a:t>
                      </a:r>
                    </a:p>
                    <a:p>
                      <a:pPr lvl="0" algn="l" rtl="0"/>
                      <a:r>
                        <a:rPr lang="en-US" sz="1600" dirty="0" smtClean="0">
                          <a:solidFill>
                            <a:schemeClr val="tx1"/>
                          </a:solidFill>
                        </a:rPr>
                        <a:t>FROM </a:t>
                      </a:r>
                      <a:r>
                        <a:rPr lang="en-US" sz="1600" kern="1200" dirty="0" smtClean="0">
                          <a:solidFill>
                            <a:schemeClr val="tx1"/>
                          </a:solidFill>
                        </a:rPr>
                        <a:t>Customers</a:t>
                      </a:r>
                      <a:r>
                        <a:rPr lang="en-US" sz="1600" dirty="0" smtClean="0">
                          <a:solidFill>
                            <a:schemeClr val="tx1"/>
                          </a:solidFill>
                        </a:rPr>
                        <a:t>; </a:t>
                      </a:r>
                      <a:endParaRPr lang="en-US" sz="1600" b="1" dirty="0">
                        <a:solidFill>
                          <a:schemeClr val="tx1"/>
                        </a:solidFill>
                        <a:latin typeface="+mn-lt"/>
                        <a:cs typeface="Arial" pitchFamily="34" charset="0"/>
                      </a:endParaRPr>
                    </a:p>
                  </a:txBody>
                  <a:tcPr>
                    <a:noFill/>
                  </a:tcPr>
                </a:tc>
                <a:extLst>
                  <a:ext uri="{0D108BD9-81ED-4DB2-BD59-A6C34878D82A}">
                    <a16:rowId xmlns:a16="http://schemas.microsoft.com/office/drawing/2014/main" val="10003"/>
                  </a:ext>
                </a:extLst>
              </a:tr>
              <a:tr h="592583">
                <a:tc>
                  <a:txBody>
                    <a:bodyPr/>
                    <a:lstStyle/>
                    <a:p>
                      <a:r>
                        <a:rPr lang="en-US" sz="1600" dirty="0" smtClean="0">
                          <a:solidFill>
                            <a:schemeClr val="tx1"/>
                          </a:solidFill>
                        </a:rPr>
                        <a:t>*</a:t>
                      </a:r>
                      <a:endParaRPr lang="en-US" sz="1600" dirty="0">
                        <a:solidFill>
                          <a:schemeClr val="tx1"/>
                        </a:solidFill>
                        <a:latin typeface="+mn-lt"/>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Multiplication</a:t>
                      </a:r>
                      <a:endParaRPr lang="en-US" sz="1600" dirty="0">
                        <a:solidFill>
                          <a:schemeClr val="tx1"/>
                        </a:solidFill>
                        <a:latin typeface="+mn-lt"/>
                        <a:cs typeface="Arial" pitchFamily="34" charset="0"/>
                      </a:endParaRPr>
                    </a:p>
                  </a:txBody>
                  <a:tcPr>
                    <a:noFill/>
                  </a:tcPr>
                </a:tc>
                <a:tc>
                  <a:txBody>
                    <a:bodyPr/>
                    <a:lstStyle/>
                    <a:p>
                      <a:pPr algn="l" rtl="0"/>
                      <a:r>
                        <a:rPr lang="en-US" sz="1600" dirty="0" smtClean="0">
                          <a:solidFill>
                            <a:schemeClr val="tx1"/>
                          </a:solidFill>
                        </a:rPr>
                        <a:t>SELECT  </a:t>
                      </a:r>
                      <a:r>
                        <a:rPr lang="en-US" sz="1600" kern="1200" dirty="0" err="1" smtClean="0">
                          <a:solidFill>
                            <a:schemeClr val="tx1"/>
                          </a:solidFill>
                        </a:rPr>
                        <a:t>Creditlimit</a:t>
                      </a:r>
                      <a:r>
                        <a:rPr lang="en-US" sz="1600" baseline="0" dirty="0" smtClean="0">
                          <a:solidFill>
                            <a:schemeClr val="tx1"/>
                          </a:solidFill>
                        </a:rPr>
                        <a:t> * 1</a:t>
                      </a:r>
                      <a:r>
                        <a:rPr lang="en-US" sz="1600" dirty="0" smtClean="0">
                          <a:solidFill>
                            <a:schemeClr val="tx1"/>
                          </a:solidFill>
                        </a:rPr>
                        <a:t>0 </a:t>
                      </a:r>
                    </a:p>
                    <a:p>
                      <a:pPr algn="l" rtl="0"/>
                      <a:r>
                        <a:rPr lang="en-US" sz="1600" dirty="0" smtClean="0">
                          <a:solidFill>
                            <a:schemeClr val="tx1"/>
                          </a:solidFill>
                        </a:rPr>
                        <a:t>FROM </a:t>
                      </a:r>
                      <a:r>
                        <a:rPr lang="en-US" sz="1600" kern="1200" dirty="0" smtClean="0">
                          <a:solidFill>
                            <a:schemeClr val="tx1"/>
                          </a:solidFill>
                        </a:rPr>
                        <a:t>Customers</a:t>
                      </a:r>
                      <a:r>
                        <a:rPr lang="en-US" sz="1600" dirty="0" smtClean="0">
                          <a:solidFill>
                            <a:schemeClr val="tx1"/>
                          </a:solidFill>
                        </a:rPr>
                        <a:t>; </a:t>
                      </a:r>
                      <a:endParaRPr lang="en-US" sz="1600" b="1" dirty="0">
                        <a:solidFill>
                          <a:schemeClr val="tx1"/>
                        </a:solidFill>
                        <a:latin typeface="+mn-lt"/>
                        <a:cs typeface="Arial" pitchFamily="34" charset="0"/>
                      </a:endParaRPr>
                    </a:p>
                  </a:txBody>
                  <a:tcPr>
                    <a:noFill/>
                  </a:tcPr>
                </a:tc>
                <a:extLst>
                  <a:ext uri="{0D108BD9-81ED-4DB2-BD59-A6C34878D82A}">
                    <a16:rowId xmlns:a16="http://schemas.microsoft.com/office/drawing/2014/main" val="10004"/>
                  </a:ext>
                </a:extLst>
              </a:tr>
              <a:tr h="533248">
                <a:tc>
                  <a:txBody>
                    <a:bodyPr/>
                    <a:lstStyle/>
                    <a:p>
                      <a:pPr algn="l" rtl="0"/>
                      <a:r>
                        <a:rPr lang="en-US" sz="1600">
                          <a:solidFill>
                            <a:schemeClr val="tx1"/>
                          </a:solidFill>
                        </a:rPr>
                        <a:t>+   </a:t>
                      </a:r>
                      <a:endParaRPr lang="en-US" sz="1600">
                        <a:solidFill>
                          <a:schemeClr val="tx1"/>
                        </a:solidFill>
                        <a:latin typeface="+mn-lt"/>
                        <a:cs typeface="Arial" pitchFamily="34" charset="0"/>
                      </a:endParaRPr>
                    </a:p>
                  </a:txBody>
                  <a:tcPr marL="28575" marR="28575" marT="28575" marB="28575">
                    <a:noFill/>
                  </a:tcPr>
                </a:tc>
                <a:tc>
                  <a:txBody>
                    <a:bodyPr/>
                    <a:lstStyle/>
                    <a:p>
                      <a:pPr algn="l" rtl="0"/>
                      <a:r>
                        <a:rPr lang="en-US" sz="1600" dirty="0">
                          <a:solidFill>
                            <a:schemeClr val="tx1"/>
                          </a:solidFill>
                        </a:rPr>
                        <a:t>Addition (numbers and dates) </a:t>
                      </a:r>
                      <a:endParaRPr lang="en-US" sz="1600" dirty="0">
                        <a:solidFill>
                          <a:schemeClr val="tx1"/>
                        </a:solidFill>
                        <a:latin typeface="+mn-lt"/>
                        <a:cs typeface="Arial" pitchFamily="34" charset="0"/>
                      </a:endParaRPr>
                    </a:p>
                  </a:txBody>
                  <a:tcPr marL="28575" marR="28575" marT="28575" marB="28575">
                    <a:noFill/>
                  </a:tcPr>
                </a:tc>
                <a:tc>
                  <a:txBody>
                    <a:bodyPr/>
                    <a:lstStyle/>
                    <a:p>
                      <a:pPr algn="l" rtl="0"/>
                      <a:r>
                        <a:rPr lang="en-US" sz="1600" dirty="0" smtClean="0">
                          <a:solidFill>
                            <a:schemeClr val="tx1"/>
                          </a:solidFill>
                        </a:rPr>
                        <a:t>SELECT  </a:t>
                      </a:r>
                      <a:r>
                        <a:rPr lang="en-US" sz="1600" kern="1200" dirty="0" err="1" smtClean="0">
                          <a:solidFill>
                            <a:schemeClr val="tx1"/>
                          </a:solidFill>
                        </a:rPr>
                        <a:t>Creditlimit</a:t>
                      </a:r>
                      <a:r>
                        <a:rPr lang="en-US" sz="1600" baseline="0" dirty="0" smtClean="0">
                          <a:solidFill>
                            <a:schemeClr val="tx1"/>
                          </a:solidFill>
                        </a:rPr>
                        <a:t> + </a:t>
                      </a:r>
                      <a:r>
                        <a:rPr lang="en-US" sz="1600" dirty="0" smtClean="0">
                          <a:solidFill>
                            <a:schemeClr val="tx1"/>
                          </a:solidFill>
                        </a:rPr>
                        <a:t>1000 </a:t>
                      </a:r>
                    </a:p>
                    <a:p>
                      <a:pPr algn="l" rtl="0"/>
                      <a:r>
                        <a:rPr lang="en-US" sz="1600" dirty="0" smtClean="0">
                          <a:solidFill>
                            <a:schemeClr val="tx1"/>
                          </a:solidFill>
                        </a:rPr>
                        <a:t>FROM </a:t>
                      </a:r>
                      <a:r>
                        <a:rPr lang="en-US" sz="1600" kern="1200" dirty="0" smtClean="0">
                          <a:solidFill>
                            <a:schemeClr val="tx1"/>
                          </a:solidFill>
                        </a:rPr>
                        <a:t>Customers</a:t>
                      </a:r>
                      <a:r>
                        <a:rPr lang="en-US" sz="1600" dirty="0" smtClean="0">
                          <a:solidFill>
                            <a:schemeClr val="tx1"/>
                          </a:solidFill>
                        </a:rPr>
                        <a:t>; </a:t>
                      </a:r>
                      <a:endParaRPr lang="en-US" sz="1600" b="1" dirty="0">
                        <a:solidFill>
                          <a:schemeClr val="tx1"/>
                        </a:solidFill>
                        <a:latin typeface="+mn-lt"/>
                        <a:cs typeface="Arial" pitchFamily="34" charset="0"/>
                      </a:endParaRPr>
                    </a:p>
                  </a:txBody>
                  <a:tcPr marL="28575" marR="28575" marT="28575" marB="28575">
                    <a:noFill/>
                  </a:tcPr>
                </a:tc>
                <a:extLst>
                  <a:ext uri="{0D108BD9-81ED-4DB2-BD59-A6C34878D82A}">
                    <a16:rowId xmlns:a16="http://schemas.microsoft.com/office/drawing/2014/main" val="10005"/>
                  </a:ext>
                </a:extLst>
              </a:tr>
              <a:tr h="607601">
                <a:tc>
                  <a:txBody>
                    <a:bodyPr/>
                    <a:lstStyle/>
                    <a:p>
                      <a:pPr algn="l" rtl="0"/>
                      <a:r>
                        <a:rPr lang="en-US" sz="1600" dirty="0">
                          <a:solidFill>
                            <a:schemeClr val="tx1"/>
                          </a:solidFill>
                        </a:rPr>
                        <a:t>- </a:t>
                      </a:r>
                      <a:endParaRPr lang="en-US" sz="1600" dirty="0">
                        <a:solidFill>
                          <a:schemeClr val="tx1"/>
                        </a:solidFill>
                        <a:latin typeface="+mn-lt"/>
                        <a:cs typeface="Arial" pitchFamily="34" charset="0"/>
                      </a:endParaRPr>
                    </a:p>
                  </a:txBody>
                  <a:tcPr marL="28575" marR="28575" marT="28575" marB="28575">
                    <a:noFill/>
                  </a:tcPr>
                </a:tc>
                <a:tc>
                  <a:txBody>
                    <a:bodyPr/>
                    <a:lstStyle/>
                    <a:p>
                      <a:pPr algn="l" rtl="0"/>
                      <a:r>
                        <a:rPr lang="en-US" sz="1600" dirty="0">
                          <a:solidFill>
                            <a:schemeClr val="tx1"/>
                          </a:solidFill>
                        </a:rPr>
                        <a:t>Subtraction (numbers and dates) </a:t>
                      </a:r>
                      <a:endParaRPr lang="en-US" sz="1600" dirty="0">
                        <a:solidFill>
                          <a:schemeClr val="tx1"/>
                        </a:solidFill>
                        <a:latin typeface="+mn-lt"/>
                        <a:cs typeface="Arial" pitchFamily="34" charset="0"/>
                      </a:endParaRPr>
                    </a:p>
                  </a:txBody>
                  <a:tcPr marL="28575" marR="28575" marT="28575" marB="28575">
                    <a:noFill/>
                  </a:tcPr>
                </a:tc>
                <a:tc>
                  <a:txBody>
                    <a:bodyPr/>
                    <a:lstStyle/>
                    <a:p>
                      <a:pPr algn="l" rtl="0"/>
                      <a:r>
                        <a:rPr lang="en-US" sz="1600" dirty="0" smtClean="0">
                          <a:solidFill>
                            <a:schemeClr val="tx1"/>
                          </a:solidFill>
                        </a:rPr>
                        <a:t>SELECT  </a:t>
                      </a:r>
                      <a:r>
                        <a:rPr lang="en-US" sz="1600" kern="1200" dirty="0" err="1" smtClean="0">
                          <a:solidFill>
                            <a:schemeClr val="tx1"/>
                          </a:solidFill>
                        </a:rPr>
                        <a:t>Creditlimit</a:t>
                      </a:r>
                      <a:r>
                        <a:rPr lang="en-US" sz="1600" baseline="0" dirty="0" smtClean="0">
                          <a:solidFill>
                            <a:schemeClr val="tx1"/>
                          </a:solidFill>
                        </a:rPr>
                        <a:t> - 50</a:t>
                      </a:r>
                      <a:r>
                        <a:rPr lang="en-US" sz="1600" dirty="0" smtClean="0">
                          <a:solidFill>
                            <a:schemeClr val="tx1"/>
                          </a:solidFill>
                        </a:rPr>
                        <a:t>0 </a:t>
                      </a:r>
                    </a:p>
                    <a:p>
                      <a:pPr algn="l" rtl="0"/>
                      <a:r>
                        <a:rPr lang="en-US" sz="1600" dirty="0" smtClean="0">
                          <a:solidFill>
                            <a:schemeClr val="tx1"/>
                          </a:solidFill>
                        </a:rPr>
                        <a:t>FROM </a:t>
                      </a:r>
                      <a:r>
                        <a:rPr lang="en-US" sz="1600" kern="1200" dirty="0" smtClean="0">
                          <a:solidFill>
                            <a:schemeClr val="tx1"/>
                          </a:solidFill>
                        </a:rPr>
                        <a:t>Customers</a:t>
                      </a:r>
                      <a:r>
                        <a:rPr lang="en-US" sz="1600" dirty="0" smtClean="0">
                          <a:solidFill>
                            <a:schemeClr val="tx1"/>
                          </a:solidFill>
                        </a:rPr>
                        <a:t>; </a:t>
                      </a:r>
                      <a:endParaRPr lang="en-US" sz="1600" b="1" dirty="0">
                        <a:solidFill>
                          <a:schemeClr val="tx1"/>
                        </a:solidFill>
                        <a:latin typeface="+mn-lt"/>
                        <a:cs typeface="Arial" pitchFamily="34" charset="0"/>
                      </a:endParaRPr>
                    </a:p>
                  </a:txBody>
                  <a:tcPr marL="28575" marR="28575" marT="28575" marB="28575">
                    <a:noFill/>
                  </a:tcPr>
                </a:tc>
                <a:extLst>
                  <a:ext uri="{0D108BD9-81ED-4DB2-BD59-A6C34878D82A}">
                    <a16:rowId xmlns:a16="http://schemas.microsoft.com/office/drawing/2014/main" val="10006"/>
                  </a:ext>
                </a:extLst>
              </a:tr>
            </a:tbl>
          </a:graphicData>
        </a:graphic>
      </p:graphicFrame>
      <p:sp>
        <p:nvSpPr>
          <p:cNvPr id="3" name="Text Placeholder 2"/>
          <p:cNvSpPr>
            <a:spLocks noGrp="1"/>
          </p:cNvSpPr>
          <p:nvPr>
            <p:ph idx="1"/>
          </p:nvPr>
        </p:nvSpPr>
        <p:spPr>
          <a:xfrm>
            <a:off x="1722411" y="1342290"/>
            <a:ext cx="8229600" cy="790652"/>
          </a:xfrm>
        </p:spPr>
        <p:txBody>
          <a:bodyPr/>
          <a:lstStyle/>
          <a:p>
            <a:r>
              <a:rPr lang="en-US" sz="2000" dirty="0"/>
              <a:t>Here are some examples of the arithmetic operators:</a:t>
            </a:r>
          </a:p>
          <a:p>
            <a:endParaRPr lang="en-US" dirty="0"/>
          </a:p>
        </p:txBody>
      </p:sp>
      <p:sp>
        <p:nvSpPr>
          <p:cNvPr id="2" name="Title 1"/>
          <p:cNvSpPr>
            <a:spLocks noGrp="1"/>
          </p:cNvSpPr>
          <p:nvPr>
            <p:ph type="title"/>
          </p:nvPr>
        </p:nvSpPr>
        <p:spPr/>
        <p:txBody>
          <a:bodyPr/>
          <a:lstStyle/>
          <a:p>
            <a:r>
              <a:rPr lang="en-US" dirty="0"/>
              <a:t>Arithmetic Operators </a:t>
            </a:r>
          </a:p>
        </p:txBody>
      </p:sp>
      <p:sp>
        <p:nvSpPr>
          <p:cNvPr id="7" name="Slide Number Placeholder 6"/>
          <p:cNvSpPr>
            <a:spLocks noGrp="1"/>
          </p:cNvSpPr>
          <p:nvPr>
            <p:ph type="sldNum" sz="quarter" idx="11"/>
          </p:nvPr>
        </p:nvSpPr>
        <p:spPr/>
        <p:txBody>
          <a:bodyPr/>
          <a:lstStyle/>
          <a:p>
            <a:fld id="{47ED8886-DB3B-44F4-9A80-E6A224679F20}" type="slidenum">
              <a:rPr lang="en-US" smtClean="0">
                <a:solidFill>
                  <a:schemeClr val="bg2"/>
                </a:solidFill>
              </a:rPr>
              <a:pPr/>
              <a:t>9</a:t>
            </a:fld>
            <a:endParaRPr lang="en-US" dirty="0">
              <a:solidFill>
                <a:schemeClr val="bg2"/>
              </a:solidFill>
            </a:endParaRPr>
          </a:p>
        </p:txBody>
      </p:sp>
    </p:spTree>
    <p:extLst>
      <p:ext uri="{BB962C8B-B14F-4D97-AF65-F5344CB8AC3E}">
        <p14:creationId xmlns:p14="http://schemas.microsoft.com/office/powerpoint/2010/main" val="263327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1908</Words>
  <Application>Microsoft Office PowerPoint</Application>
  <PresentationFormat>Widescreen</PresentationFormat>
  <Paragraphs>421</Paragraphs>
  <Slides>31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Courier New</vt:lpstr>
      <vt:lpstr>Verdana</vt:lpstr>
      <vt:lpstr>Office Theme</vt:lpstr>
      <vt:lpstr>SQL Operators</vt:lpstr>
      <vt:lpstr>Context Setting: Overview</vt:lpstr>
      <vt:lpstr>Enabling Objectives</vt:lpstr>
      <vt:lpstr>PowerPoint Presentation</vt:lpstr>
      <vt:lpstr>SQL Operators</vt:lpstr>
      <vt:lpstr>SQL Operators</vt:lpstr>
      <vt:lpstr>PowerPoint Presentation</vt:lpstr>
      <vt:lpstr>Arithmetic Operators </vt:lpstr>
      <vt:lpstr>Arithmetic Operators </vt:lpstr>
      <vt:lpstr>PowerPoint Presentation</vt:lpstr>
      <vt:lpstr>Comparison Operators</vt:lpstr>
      <vt:lpstr>Comparison Operators </vt:lpstr>
      <vt:lpstr>Comparison Operators </vt:lpstr>
      <vt:lpstr>Comparison Operators </vt:lpstr>
      <vt:lpstr>Comparison Operators </vt:lpstr>
      <vt:lpstr>PowerPoint Presentation</vt:lpstr>
      <vt:lpstr>Logical Operators</vt:lpstr>
      <vt:lpstr>Logical Operators</vt:lpstr>
      <vt:lpstr>PowerPoint Presentation</vt:lpstr>
      <vt:lpstr>Set Operators </vt:lpstr>
      <vt:lpstr>Set Operators </vt:lpstr>
      <vt:lpstr>Rules of Set Operators </vt:lpstr>
      <vt:lpstr>Rules of Set Operators </vt:lpstr>
      <vt:lpstr>Union Operators</vt:lpstr>
      <vt:lpstr>Union Operators</vt:lpstr>
      <vt:lpstr>Example: Union Operator</vt:lpstr>
      <vt:lpstr>Example: Union Operator</vt:lpstr>
      <vt:lpstr>Union All Operators</vt:lpstr>
      <vt:lpstr>Union All Operators</vt:lpstr>
      <vt:lpstr>Example: Union All Operator</vt:lpstr>
      <vt:lpstr>Example: Union All Operator</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Operators</dc:title>
  <dc:creator>Chandra, Prabhat  (Cognizant)</dc:creator>
  <cp:lastModifiedBy>Chandra, Prabhat  (Cognizant)</cp:lastModifiedBy>
  <cp:revision>6</cp:revision>
  <dcterms:created xsi:type="dcterms:W3CDTF">2020-03-05T09:15:43Z</dcterms:created>
  <dcterms:modified xsi:type="dcterms:W3CDTF">2020-03-05T09:31:47Z</dcterms:modified>
</cp:coreProperties>
</file>