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73FB61-3D9F-4711-975C-F1E7D76FDBB6}" type="datetimeFigureOut">
              <a:rPr lang="en-US" smtClean="0"/>
              <a:t>3/5/2020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08E3FA-D27B-4AE8-B6E6-0F57884D2476}" type="slidenum">
              <a:rPr lang="en-US" smtClean="0"/>
              <a:t>‹#›</a:t>
            </a:fld>
            <a:endParaRPr lang="en-US"/>
          </a:p>
        </p:txBody>
      </p:sp>
    </p:spTree>
    <p:extLst>
      <p:ext uri="{BB962C8B-B14F-4D97-AF65-F5344CB8AC3E}">
        <p14:creationId xmlns:p14="http://schemas.microsoft.com/office/powerpoint/2010/main" val="3313426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5" name="Slide Number Placeholder 4"/>
          <p:cNvSpPr>
            <a:spLocks noGrp="1"/>
          </p:cNvSpPr>
          <p:nvPr>
            <p:ph type="sldNum" sz="quarter" idx="10"/>
          </p:nvPr>
        </p:nvSpPr>
        <p:spPr/>
        <p:txBody>
          <a:bodyPr/>
          <a:lstStyle/>
          <a:p>
            <a:fld id="{6A8B6E77-EC63-4CD7-8F8A-914122582C5F}" type="slidenum">
              <a:rPr lang="en-US" smtClean="0"/>
              <a:pPr/>
              <a:t>3</a:t>
            </a:fld>
            <a:endParaRPr lang="en-US" dirty="0"/>
          </a:p>
        </p:txBody>
      </p:sp>
    </p:spTree>
    <p:extLst>
      <p:ext uri="{BB962C8B-B14F-4D97-AF65-F5344CB8AC3E}">
        <p14:creationId xmlns:p14="http://schemas.microsoft.com/office/powerpoint/2010/main" val="32213447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19</a:t>
            </a:fld>
            <a:endParaRPr lang="en-US"/>
          </a:p>
        </p:txBody>
      </p:sp>
    </p:spTree>
    <p:extLst>
      <p:ext uri="{BB962C8B-B14F-4D97-AF65-F5344CB8AC3E}">
        <p14:creationId xmlns:p14="http://schemas.microsoft.com/office/powerpoint/2010/main" val="19671885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smtClean="0"/>
          </a:p>
        </p:txBody>
      </p:sp>
      <p:sp>
        <p:nvSpPr>
          <p:cNvPr id="6" name="Slide Number Placeholder 5"/>
          <p:cNvSpPr>
            <a:spLocks noGrp="1"/>
          </p:cNvSpPr>
          <p:nvPr>
            <p:ph type="sldNum" sz="quarter" idx="10"/>
          </p:nvPr>
        </p:nvSpPr>
        <p:spPr/>
        <p:txBody>
          <a:bodyPr/>
          <a:lstStyle/>
          <a:p>
            <a:fld id="{6A8B6E77-EC63-4CD7-8F8A-914122582C5F}" type="slidenum">
              <a:rPr lang="en-US" smtClean="0"/>
              <a:pPr/>
              <a:t>20</a:t>
            </a:fld>
            <a:endParaRPr lang="en-US"/>
          </a:p>
        </p:txBody>
      </p:sp>
    </p:spTree>
    <p:extLst>
      <p:ext uri="{BB962C8B-B14F-4D97-AF65-F5344CB8AC3E}">
        <p14:creationId xmlns:p14="http://schemas.microsoft.com/office/powerpoint/2010/main" val="34911134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smtClean="0"/>
          </a:p>
        </p:txBody>
      </p:sp>
      <p:sp>
        <p:nvSpPr>
          <p:cNvPr id="6" name="Slide Number Placeholder 5"/>
          <p:cNvSpPr>
            <a:spLocks noGrp="1"/>
          </p:cNvSpPr>
          <p:nvPr>
            <p:ph type="sldNum" sz="quarter" idx="10"/>
          </p:nvPr>
        </p:nvSpPr>
        <p:spPr/>
        <p:txBody>
          <a:bodyPr/>
          <a:lstStyle/>
          <a:p>
            <a:fld id="{6A8B6E77-EC63-4CD7-8F8A-914122582C5F}" type="slidenum">
              <a:rPr lang="en-US" smtClean="0"/>
              <a:pPr/>
              <a:t>21</a:t>
            </a:fld>
            <a:endParaRPr lang="en-US"/>
          </a:p>
        </p:txBody>
      </p:sp>
    </p:spTree>
    <p:extLst>
      <p:ext uri="{BB962C8B-B14F-4D97-AF65-F5344CB8AC3E}">
        <p14:creationId xmlns:p14="http://schemas.microsoft.com/office/powerpoint/2010/main" val="27455341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23</a:t>
            </a:fld>
            <a:endParaRPr lang="en-US"/>
          </a:p>
        </p:txBody>
      </p:sp>
    </p:spTree>
    <p:extLst>
      <p:ext uri="{BB962C8B-B14F-4D97-AF65-F5344CB8AC3E}">
        <p14:creationId xmlns:p14="http://schemas.microsoft.com/office/powerpoint/2010/main" val="6197493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24</a:t>
            </a:fld>
            <a:endParaRPr lang="en-US"/>
          </a:p>
        </p:txBody>
      </p:sp>
    </p:spTree>
    <p:extLst>
      <p:ext uri="{BB962C8B-B14F-4D97-AF65-F5344CB8AC3E}">
        <p14:creationId xmlns:p14="http://schemas.microsoft.com/office/powerpoint/2010/main" val="35703096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smtClean="0"/>
          </a:p>
        </p:txBody>
      </p:sp>
      <p:sp>
        <p:nvSpPr>
          <p:cNvPr id="6" name="Slide Number Placeholder 5"/>
          <p:cNvSpPr>
            <a:spLocks noGrp="1"/>
          </p:cNvSpPr>
          <p:nvPr>
            <p:ph type="sldNum" sz="quarter" idx="10"/>
          </p:nvPr>
        </p:nvSpPr>
        <p:spPr/>
        <p:txBody>
          <a:bodyPr/>
          <a:lstStyle/>
          <a:p>
            <a:fld id="{6A8B6E77-EC63-4CD7-8F8A-914122582C5F}" type="slidenum">
              <a:rPr lang="en-US" smtClean="0"/>
              <a:pPr/>
              <a:t>25</a:t>
            </a:fld>
            <a:endParaRPr lang="en-US"/>
          </a:p>
        </p:txBody>
      </p:sp>
    </p:spTree>
    <p:extLst>
      <p:ext uri="{BB962C8B-B14F-4D97-AF65-F5344CB8AC3E}">
        <p14:creationId xmlns:p14="http://schemas.microsoft.com/office/powerpoint/2010/main" val="18490514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smtClean="0"/>
          </a:p>
        </p:txBody>
      </p:sp>
      <p:sp>
        <p:nvSpPr>
          <p:cNvPr id="6" name="Slide Number Placeholder 5"/>
          <p:cNvSpPr>
            <a:spLocks noGrp="1"/>
          </p:cNvSpPr>
          <p:nvPr>
            <p:ph type="sldNum" sz="quarter" idx="10"/>
          </p:nvPr>
        </p:nvSpPr>
        <p:spPr/>
        <p:txBody>
          <a:bodyPr/>
          <a:lstStyle/>
          <a:p>
            <a:fld id="{6A8B6E77-EC63-4CD7-8F8A-914122582C5F}" type="slidenum">
              <a:rPr lang="en-US" smtClean="0"/>
              <a:pPr/>
              <a:t>27</a:t>
            </a:fld>
            <a:endParaRPr lang="en-US"/>
          </a:p>
        </p:txBody>
      </p:sp>
    </p:spTree>
    <p:extLst>
      <p:ext uri="{BB962C8B-B14F-4D97-AF65-F5344CB8AC3E}">
        <p14:creationId xmlns:p14="http://schemas.microsoft.com/office/powerpoint/2010/main" val="7386882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normAutofit fontScale="92500" lnSpcReduction="10000"/>
          </a:bodyPr>
          <a:lstStyle/>
          <a:p>
            <a:pPr rtl="0" eaLnBrk="1" fontAlgn="t" latinLnBrk="0" hangingPunct="1"/>
            <a:r>
              <a:rPr lang="en-US" sz="1200" b="1" i="0" u="sng" strike="noStrike" kern="1200" dirty="0" smtClean="0">
                <a:solidFill>
                  <a:schemeClr val="tx1"/>
                </a:solidFill>
                <a:effectLst/>
                <a:latin typeface="+mn-lt"/>
                <a:ea typeface="+mn-ea"/>
                <a:cs typeface="+mn-cs"/>
              </a:rPr>
              <a:t>More Date Time Functions</a:t>
            </a:r>
          </a:p>
          <a:p>
            <a:pPr rtl="0" eaLnBrk="1" fontAlgn="t" latinLnBrk="0" hangingPunct="1"/>
            <a:r>
              <a:rPr lang="en-US" sz="1200" b="1" i="0" u="none" strike="noStrike" kern="1200" dirty="0" smtClean="0">
                <a:solidFill>
                  <a:schemeClr val="tx1"/>
                </a:solidFill>
                <a:effectLst/>
                <a:latin typeface="+mn-lt"/>
                <a:ea typeface="+mn-ea"/>
                <a:cs typeface="+mn-cs"/>
              </a:rPr>
              <a:t>Function Name	Description			Example 			Result</a:t>
            </a:r>
            <a:endParaRPr lang="en-US" sz="1200" b="0" i="0" u="none" strike="noStrike" kern="1200" dirty="0" smtClean="0">
              <a:solidFill>
                <a:schemeClr val="tx1"/>
              </a:solidFill>
              <a:effectLst/>
              <a:latin typeface="+mn-lt"/>
              <a:ea typeface="+mn-ea"/>
              <a:cs typeface="+mn-cs"/>
            </a:endParaRPr>
          </a:p>
          <a:p>
            <a:pPr marL="0" marR="0" lvl="0" indent="0" algn="l" defTabSz="914400" rtl="0" eaLnBrk="1" fontAlgn="ctr"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CURRENT_DATE	Returns current date		</a:t>
            </a:r>
            <a:r>
              <a:rPr lang="en-US" sz="1200" b="1" i="0" u="none" strike="noStrike" kern="1200" dirty="0" smtClean="0">
                <a:solidFill>
                  <a:schemeClr val="tx1"/>
                </a:solidFill>
                <a:effectLst/>
                <a:latin typeface="+mn-lt"/>
                <a:ea typeface="+mn-ea"/>
                <a:cs typeface="+mn-cs"/>
              </a:rPr>
              <a:t>SELECT CURRENT_DATE;		</a:t>
            </a:r>
            <a:r>
              <a:rPr lang="en-US" sz="1200" b="0" i="0" u="none" strike="noStrike" kern="1200" dirty="0" smtClean="0">
                <a:solidFill>
                  <a:schemeClr val="tx1"/>
                </a:solidFill>
                <a:effectLst/>
                <a:latin typeface="+mn-lt"/>
                <a:ea typeface="+mn-ea"/>
                <a:cs typeface="+mn-cs"/>
              </a:rPr>
              <a:t>2013-02-15</a:t>
            </a:r>
          </a:p>
          <a:p>
            <a:pPr rtl="0" eaLnBrk="1" fontAlgn="ctr" latinLnBrk="0" hangingPunct="1"/>
            <a:r>
              <a:rPr lang="en-US" sz="1200" b="0" i="0" u="none" strike="noStrike" kern="1200" dirty="0" smtClean="0">
                <a:solidFill>
                  <a:schemeClr val="tx1"/>
                </a:solidFill>
                <a:effectLst/>
                <a:latin typeface="+mn-lt"/>
                <a:ea typeface="+mn-ea"/>
                <a:cs typeface="+mn-cs"/>
              </a:rPr>
              <a:t>CURRENT_TIME 	Returns current time		</a:t>
            </a:r>
            <a:r>
              <a:rPr lang="en-US" sz="1200" b="1" i="0" u="none" strike="noStrike" kern="1200" dirty="0" smtClean="0">
                <a:solidFill>
                  <a:schemeClr val="tx1"/>
                </a:solidFill>
                <a:effectLst/>
                <a:latin typeface="+mn-lt"/>
                <a:ea typeface="+mn-ea"/>
                <a:cs typeface="+mn-cs"/>
              </a:rPr>
              <a:t>SELECT CURRENT_TIME;		</a:t>
            </a:r>
            <a:r>
              <a:rPr lang="en-US" sz="1200" b="0" i="0" u="none" strike="noStrike" kern="1200" dirty="0" smtClean="0">
                <a:solidFill>
                  <a:schemeClr val="tx1"/>
                </a:solidFill>
                <a:effectLst/>
                <a:latin typeface="+mn-lt"/>
                <a:ea typeface="+mn-ea"/>
                <a:cs typeface="+mn-cs"/>
              </a:rPr>
              <a:t>09:40:51</a:t>
            </a:r>
          </a:p>
          <a:p>
            <a:pPr rtl="0" eaLnBrk="1" fontAlgn="auto" latinLnBrk="0" hangingPunct="1"/>
            <a:r>
              <a:rPr lang="en-US" sz="1200" b="0" i="0" u="none" strike="noStrike" kern="1200" dirty="0" smtClean="0">
                <a:solidFill>
                  <a:schemeClr val="tx1"/>
                </a:solidFill>
                <a:effectLst/>
                <a:latin typeface="+mn-lt"/>
                <a:ea typeface="+mn-ea"/>
                <a:cs typeface="+mn-cs"/>
              </a:rPr>
              <a:t>CURRENT_TIMESTAMP	Returns current date and time	</a:t>
            </a:r>
            <a:r>
              <a:rPr lang="en-US" sz="1200" b="1" i="0" u="none" strike="noStrike" kern="1200" dirty="0" smtClean="0">
                <a:solidFill>
                  <a:schemeClr val="tx1"/>
                </a:solidFill>
                <a:effectLst/>
                <a:latin typeface="+mn-lt"/>
                <a:ea typeface="+mn-ea"/>
                <a:cs typeface="+mn-cs"/>
              </a:rPr>
              <a:t>SELECT CURRENT_TIMESTAMP;	</a:t>
            </a:r>
            <a:r>
              <a:rPr lang="en-US" sz="1200" b="0" i="0" u="none" strike="noStrike" kern="1200" dirty="0" smtClean="0">
                <a:solidFill>
                  <a:schemeClr val="tx1"/>
                </a:solidFill>
                <a:effectLst/>
                <a:latin typeface="+mn-lt"/>
                <a:ea typeface="+mn-ea"/>
                <a:cs typeface="+mn-cs"/>
              </a:rPr>
              <a:t>2013-02-15 								09:42:40</a:t>
            </a:r>
          </a:p>
          <a:p>
            <a:pPr rtl="0" eaLnBrk="1" fontAlgn="ctr" latinLnBrk="0" hangingPunct="1"/>
            <a:r>
              <a:rPr lang="en-US" sz="1200" b="0" i="0" u="none" strike="noStrike" kern="1200" dirty="0" smtClean="0">
                <a:solidFill>
                  <a:schemeClr val="tx1"/>
                </a:solidFill>
                <a:effectLst/>
                <a:latin typeface="+mn-lt"/>
                <a:ea typeface="+mn-ea"/>
                <a:cs typeface="+mn-cs"/>
              </a:rPr>
              <a:t>Date Addition		Adding days to a date		</a:t>
            </a:r>
            <a:r>
              <a:rPr lang="en-US" sz="1200" b="1" i="0" u="none" strike="noStrike" kern="1200" dirty="0" smtClean="0">
                <a:solidFill>
                  <a:schemeClr val="tx1"/>
                </a:solidFill>
                <a:effectLst/>
                <a:latin typeface="+mn-lt"/>
                <a:ea typeface="+mn-ea"/>
                <a:cs typeface="+mn-cs"/>
              </a:rPr>
              <a:t>SELECT CURRENT_DATE+10;	</a:t>
            </a:r>
            <a:r>
              <a:rPr lang="en-US" sz="1200" b="0" i="0" u="none" strike="noStrike" kern="1200" dirty="0" smtClean="0">
                <a:solidFill>
                  <a:schemeClr val="tx1"/>
                </a:solidFill>
                <a:effectLst/>
                <a:latin typeface="+mn-lt"/>
                <a:ea typeface="+mn-ea"/>
                <a:cs typeface="+mn-cs"/>
              </a:rPr>
              <a:t>20130225</a:t>
            </a:r>
          </a:p>
          <a:p>
            <a:pPr rtl="0" eaLnBrk="1" fontAlgn="ctr" latinLnBrk="0" hangingPunct="1"/>
            <a:r>
              <a:rPr lang="en-US" sz="1200" b="0" i="0" u="none" strike="noStrike" kern="1200" dirty="0" smtClean="0">
                <a:solidFill>
                  <a:schemeClr val="tx1"/>
                </a:solidFill>
                <a:effectLst/>
                <a:latin typeface="+mn-lt"/>
                <a:ea typeface="+mn-ea"/>
                <a:cs typeface="+mn-cs"/>
              </a:rPr>
              <a:t>Date Subtraction	Subtracting days from a date 		</a:t>
            </a:r>
            <a:r>
              <a:rPr lang="en-US" sz="1200" b="1" i="0" u="none" strike="noStrike" kern="1200" dirty="0" smtClean="0">
                <a:solidFill>
                  <a:schemeClr val="tx1"/>
                </a:solidFill>
                <a:effectLst/>
                <a:latin typeface="+mn-lt"/>
                <a:ea typeface="+mn-ea"/>
                <a:cs typeface="+mn-cs"/>
              </a:rPr>
              <a:t>SELECT CURRENT_DATE-10;		</a:t>
            </a:r>
            <a:r>
              <a:rPr lang="en-US" sz="1200" b="0" i="0" u="none" strike="noStrike" kern="1200" dirty="0" smtClean="0">
                <a:solidFill>
                  <a:schemeClr val="tx1"/>
                </a:solidFill>
                <a:effectLst/>
                <a:latin typeface="+mn-lt"/>
                <a:ea typeface="+mn-ea"/>
                <a:cs typeface="+mn-cs"/>
              </a:rPr>
              <a:t>20130205</a:t>
            </a:r>
          </a:p>
          <a:p>
            <a:pPr rtl="0" eaLnBrk="1" fontAlgn="ctr" latinLnBrk="0" hangingPunct="1"/>
            <a:r>
              <a:rPr lang="en-US" sz="1200" b="0" i="0" u="none" strike="noStrike" kern="1200" dirty="0" smtClean="0">
                <a:solidFill>
                  <a:schemeClr val="tx1"/>
                </a:solidFill>
                <a:effectLst/>
                <a:latin typeface="+mn-lt"/>
                <a:ea typeface="+mn-ea"/>
                <a:cs typeface="+mn-cs"/>
              </a:rPr>
              <a:t>Date Difference	Provides no of days between two dates	</a:t>
            </a:r>
            <a:r>
              <a:rPr lang="en-US" sz="1200" b="1" i="0" u="none" strike="noStrike" kern="1200" dirty="0" smtClean="0">
                <a:solidFill>
                  <a:schemeClr val="tx1"/>
                </a:solidFill>
                <a:effectLst/>
                <a:latin typeface="+mn-lt"/>
                <a:ea typeface="+mn-ea"/>
                <a:cs typeface="+mn-cs"/>
              </a:rPr>
              <a:t>SELECT CURRENT_DATE-</a:t>
            </a:r>
            <a:r>
              <a:rPr lang="en-US" sz="1200" b="1" i="0" u="none" strike="noStrike" kern="1200" baseline="0" dirty="0" smtClean="0">
                <a:solidFill>
                  <a:schemeClr val="tx1"/>
                </a:solidFill>
                <a:effectLst/>
                <a:latin typeface="+mn-lt"/>
                <a:ea typeface="+mn-ea"/>
                <a:cs typeface="+mn-cs"/>
              </a:rPr>
              <a:t> </a:t>
            </a:r>
            <a:r>
              <a:rPr lang="en-US" sz="1200" b="1" i="0" u="none" strike="noStrike" kern="1200" dirty="0" err="1" smtClean="0">
                <a:solidFill>
                  <a:schemeClr val="tx1"/>
                </a:solidFill>
                <a:effectLst/>
                <a:latin typeface="+mn-lt"/>
                <a:ea typeface="+mn-ea"/>
                <a:cs typeface="+mn-cs"/>
              </a:rPr>
              <a:t>orderdate</a:t>
            </a:r>
            <a:r>
              <a:rPr lang="en-US" sz="1200" b="1" i="0" u="none" strike="noStrike" kern="1200" baseline="0" dirty="0" smtClean="0">
                <a:solidFill>
                  <a:schemeClr val="tx1"/>
                </a:solidFill>
                <a:effectLst/>
                <a:latin typeface="+mn-lt"/>
                <a:ea typeface="+mn-ea"/>
                <a:cs typeface="+mn-cs"/>
              </a:rPr>
              <a:t> 	</a:t>
            </a:r>
            <a:r>
              <a:rPr lang="en-US" sz="1200" b="0" i="0" u="none" strike="noStrike" kern="1200" baseline="0" dirty="0" smtClean="0">
                <a:solidFill>
                  <a:schemeClr val="tx1"/>
                </a:solidFill>
                <a:effectLst/>
                <a:latin typeface="+mn-lt"/>
                <a:ea typeface="+mn-ea"/>
                <a:cs typeface="+mn-cs"/>
              </a:rPr>
              <a:t>10</a:t>
            </a:r>
          </a:p>
          <a:p>
            <a:pPr rtl="0" eaLnBrk="1" fontAlgn="ctr" latinLnBrk="0" hangingPunct="1"/>
            <a:r>
              <a:rPr lang="en-US" sz="1200" b="1" i="0" u="none" strike="noStrike" kern="1200" baseline="0" dirty="0" smtClean="0">
                <a:solidFill>
                  <a:schemeClr val="tx1"/>
                </a:solidFill>
                <a:effectLst/>
                <a:latin typeface="+mn-lt"/>
                <a:ea typeface="+mn-ea"/>
                <a:cs typeface="+mn-cs"/>
              </a:rPr>
              <a:t>					</a:t>
            </a:r>
            <a:r>
              <a:rPr lang="en-US" sz="1200" b="1" i="0" u="none" strike="noStrike" kern="1200" dirty="0" smtClean="0">
                <a:solidFill>
                  <a:schemeClr val="tx1"/>
                </a:solidFill>
                <a:effectLst/>
                <a:latin typeface="+mn-lt"/>
                <a:ea typeface="+mn-ea"/>
                <a:cs typeface="+mn-cs"/>
              </a:rPr>
              <a:t>FROM orders;</a:t>
            </a:r>
          </a:p>
          <a:p>
            <a:pPr rtl="0" eaLnBrk="1" fontAlgn="ctr" latinLnBrk="0" hangingPunct="1"/>
            <a:r>
              <a:rPr lang="en-US" sz="1200" b="1" i="0" u="none" strike="noStrike" kern="1200" dirty="0" smtClean="0">
                <a:solidFill>
                  <a:schemeClr val="tx1"/>
                </a:solidFill>
                <a:effectLst/>
                <a:latin typeface="+mn-lt"/>
                <a:ea typeface="+mn-ea"/>
                <a:cs typeface="+mn-cs"/>
              </a:rPr>
              <a:t>					(Current date is 2013-02-15 and </a:t>
            </a:r>
          </a:p>
          <a:p>
            <a:pPr rtl="0" eaLnBrk="1" fontAlgn="ctr" latinLnBrk="0" hangingPunct="1"/>
            <a:r>
              <a:rPr lang="en-US" sz="1200" b="1" i="0" u="none" strike="noStrike" kern="1200" dirty="0" smtClean="0">
                <a:solidFill>
                  <a:schemeClr val="tx1"/>
                </a:solidFill>
                <a:effectLst/>
                <a:latin typeface="+mn-lt"/>
                <a:ea typeface="+mn-ea"/>
                <a:cs typeface="+mn-cs"/>
              </a:rPr>
              <a:t>					</a:t>
            </a:r>
            <a:r>
              <a:rPr lang="en-US" sz="1200" b="1" i="0" u="none" strike="noStrike" kern="1200" dirty="0" err="1" smtClean="0">
                <a:solidFill>
                  <a:schemeClr val="tx1"/>
                </a:solidFill>
                <a:effectLst/>
                <a:latin typeface="+mn-lt"/>
                <a:ea typeface="+mn-ea"/>
                <a:cs typeface="+mn-cs"/>
              </a:rPr>
              <a:t>orderdate</a:t>
            </a:r>
            <a:r>
              <a:rPr lang="en-US" sz="1200" b="1" i="0" u="none" strike="noStrike" kern="1200" dirty="0" smtClean="0">
                <a:solidFill>
                  <a:schemeClr val="tx1"/>
                </a:solidFill>
                <a:effectLst/>
                <a:latin typeface="+mn-lt"/>
                <a:ea typeface="+mn-ea"/>
                <a:cs typeface="+mn-cs"/>
              </a:rPr>
              <a:t> is 2013-02-05);</a:t>
            </a:r>
            <a:endParaRPr lang="en-US" sz="1200" b="0" i="0" u="none" strike="noStrike" kern="1200" dirty="0" smtClean="0">
              <a:solidFill>
                <a:schemeClr val="tx1"/>
              </a:solidFill>
              <a:effectLst/>
              <a:latin typeface="+mn-lt"/>
              <a:ea typeface="+mn-ea"/>
              <a:cs typeface="+mn-cs"/>
            </a:endParaRPr>
          </a:p>
          <a:p>
            <a:pPr defTabSz="864931" eaLnBrk="0" fontAlgn="base" hangingPunct="0">
              <a:spcBef>
                <a:spcPct val="30000"/>
              </a:spcBef>
              <a:spcAft>
                <a:spcPct val="0"/>
              </a:spcAft>
              <a:defRPr/>
            </a:pPr>
            <a:endParaRPr lang="en-US" sz="1100" b="1" u="sng" dirty="0" smtClean="0"/>
          </a:p>
        </p:txBody>
      </p:sp>
      <p:sp>
        <p:nvSpPr>
          <p:cNvPr id="6" name="Slide Number Placeholder 5"/>
          <p:cNvSpPr>
            <a:spLocks noGrp="1"/>
          </p:cNvSpPr>
          <p:nvPr>
            <p:ph type="sldNum" sz="quarter" idx="10"/>
          </p:nvPr>
        </p:nvSpPr>
        <p:spPr/>
        <p:txBody>
          <a:bodyPr/>
          <a:lstStyle/>
          <a:p>
            <a:fld id="{6A8B6E77-EC63-4CD7-8F8A-914122582C5F}" type="slidenum">
              <a:rPr lang="en-US" smtClean="0"/>
              <a:pPr/>
              <a:t>28</a:t>
            </a:fld>
            <a:endParaRPr lang="en-US"/>
          </a:p>
        </p:txBody>
      </p:sp>
    </p:spTree>
    <p:extLst>
      <p:ext uri="{BB962C8B-B14F-4D97-AF65-F5344CB8AC3E}">
        <p14:creationId xmlns:p14="http://schemas.microsoft.com/office/powerpoint/2010/main" val="38704315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r>
              <a:rPr lang="en-US" sz="1200" b="1" kern="1200" dirty="0" smtClean="0">
                <a:solidFill>
                  <a:schemeClr val="tx1"/>
                </a:solidFill>
                <a:effectLst/>
                <a:latin typeface="+mn-lt"/>
                <a:ea typeface="+mn-ea"/>
                <a:cs typeface="+mn-cs"/>
              </a:rPr>
              <a:t>NULLIF</a:t>
            </a:r>
            <a:endParaRPr lang="en-US" sz="1200" b="1" dirty="0" smtClean="0">
              <a:effectLst/>
            </a:endParaRPr>
          </a:p>
          <a:p>
            <a:r>
              <a:rPr lang="en-US" sz="1200" kern="1200" dirty="0" smtClean="0">
                <a:solidFill>
                  <a:schemeClr val="tx1"/>
                </a:solidFill>
                <a:effectLst/>
                <a:latin typeface="+mn-lt"/>
                <a:ea typeface="+mn-ea"/>
                <a:cs typeface="+mn-cs"/>
              </a:rPr>
              <a:t>Compatibility: ANSI</a:t>
            </a:r>
            <a:endParaRPr lang="en-US" sz="1200" dirty="0" smtClean="0">
              <a:effectLst/>
            </a:endParaRPr>
          </a:p>
          <a:p>
            <a:r>
              <a:rPr lang="en-US" sz="1200" kern="1200" dirty="0" smtClean="0">
                <a:solidFill>
                  <a:schemeClr val="tx1"/>
                </a:solidFill>
                <a:effectLst/>
                <a:latin typeface="+mn-lt"/>
                <a:ea typeface="+mn-ea"/>
                <a:cs typeface="+mn-cs"/>
              </a:rPr>
              <a:t>As handy as NULLIFZERO is, it only converts a zero to a NULL. Like its predecessor, the newer ANSI standard NULLIF function also can convert a zero to a NULL. However, it can convert anything to a NULL. To use the NULLIF, the SQL must pass the name of the column to compare and the value to compare for equal.</a:t>
            </a:r>
            <a:endParaRPr lang="en-US" sz="1200" dirty="0" smtClean="0">
              <a:effectLst/>
            </a:endParaRPr>
          </a:p>
          <a:p>
            <a:r>
              <a:rPr lang="en-US" sz="1200" kern="1200" dirty="0" smtClean="0">
                <a:solidFill>
                  <a:schemeClr val="tx1"/>
                </a:solidFill>
                <a:effectLst/>
                <a:latin typeface="+mn-lt"/>
                <a:ea typeface="+mn-ea"/>
                <a:cs typeface="+mn-cs"/>
              </a:rPr>
              <a:t>The following is the syntax for using the NULLIF function.</a:t>
            </a:r>
            <a:endParaRPr lang="en-US" sz="1200" dirty="0" smtClean="0">
              <a:effectLst/>
            </a:endParaRPr>
          </a:p>
          <a:p>
            <a:r>
              <a:rPr lang="en-US" sz="1200" kern="1200" dirty="0" smtClean="0">
                <a:solidFill>
                  <a:schemeClr val="tx1"/>
                </a:solidFill>
                <a:effectLst/>
                <a:latin typeface="+mn-lt"/>
                <a:ea typeface="+mn-ea"/>
                <a:cs typeface="+mn-cs"/>
              </a:rPr>
              <a:t>To show the operation of the NULLIF, literal values are shown in the next example:</a:t>
            </a:r>
            <a:endParaRPr lang="en-US" sz="1200" dirty="0" smtClean="0">
              <a:effectLst/>
            </a:endParaRPr>
          </a:p>
          <a:p>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29</a:t>
            </a:fld>
            <a:endParaRPr lang="en-US"/>
          </a:p>
        </p:txBody>
      </p:sp>
    </p:spTree>
    <p:extLst>
      <p:ext uri="{BB962C8B-B14F-4D97-AF65-F5344CB8AC3E}">
        <p14:creationId xmlns:p14="http://schemas.microsoft.com/office/powerpoint/2010/main" val="10809766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30</a:t>
            </a:fld>
            <a:endParaRPr lang="en-US"/>
          </a:p>
        </p:txBody>
      </p:sp>
    </p:spTree>
    <p:extLst>
      <p:ext uri="{BB962C8B-B14F-4D97-AF65-F5344CB8AC3E}">
        <p14:creationId xmlns:p14="http://schemas.microsoft.com/office/powerpoint/2010/main" val="3151009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5" name="Slide Number Placeholder 4"/>
          <p:cNvSpPr>
            <a:spLocks noGrp="1"/>
          </p:cNvSpPr>
          <p:nvPr>
            <p:ph type="sldNum" sz="quarter" idx="10"/>
          </p:nvPr>
        </p:nvSpPr>
        <p:spPr/>
        <p:txBody>
          <a:bodyPr/>
          <a:lstStyle/>
          <a:p>
            <a:fld id="{6A8B6E77-EC63-4CD7-8F8A-914122582C5F}" type="slidenum">
              <a:rPr lang="en-US" smtClean="0"/>
              <a:pPr/>
              <a:t>5</a:t>
            </a:fld>
            <a:endParaRPr lang="en-US" dirty="0"/>
          </a:p>
        </p:txBody>
      </p:sp>
    </p:spTree>
    <p:extLst>
      <p:ext uri="{BB962C8B-B14F-4D97-AF65-F5344CB8AC3E}">
        <p14:creationId xmlns:p14="http://schemas.microsoft.com/office/powerpoint/2010/main" val="36268352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lvl="1">
              <a:buFont typeface="Arial" pitchFamily="34" charset="0"/>
              <a:buChar char="•"/>
            </a:pPr>
            <a:r>
              <a:rPr lang="en-US" sz="1200" b="0" i="0" u="none" strike="noStrike" kern="1200" baseline="0" dirty="0" smtClean="0">
                <a:solidFill>
                  <a:schemeClr val="tx1"/>
                </a:solidFill>
                <a:latin typeface="+mn-lt"/>
                <a:ea typeface="+mn-ea"/>
                <a:cs typeface="+mn-cs"/>
              </a:rPr>
              <a:t> </a:t>
            </a:r>
            <a:r>
              <a:rPr lang="en-US" sz="1600" dirty="0" smtClean="0"/>
              <a:t>The first version returns the </a:t>
            </a:r>
            <a:r>
              <a:rPr lang="en-US" sz="1600" b="1" i="1" dirty="0" smtClean="0"/>
              <a:t>result</a:t>
            </a:r>
            <a:r>
              <a:rPr lang="en-US" sz="1600" dirty="0" smtClean="0"/>
              <a:t> where </a:t>
            </a:r>
            <a:r>
              <a:rPr lang="en-US" sz="1600" b="1" i="1" dirty="0" smtClean="0"/>
              <a:t>value</a:t>
            </a:r>
            <a:r>
              <a:rPr lang="en-US" sz="1600" dirty="0" smtClean="0"/>
              <a:t>=</a:t>
            </a:r>
            <a:r>
              <a:rPr lang="en-US" sz="1600" b="1" i="1" dirty="0" err="1" smtClean="0"/>
              <a:t>compare_value</a:t>
            </a:r>
            <a:r>
              <a:rPr lang="en-US" sz="1600" dirty="0" smtClean="0"/>
              <a:t>. </a:t>
            </a:r>
          </a:p>
          <a:p>
            <a:pPr marL="285750" lvl="1">
              <a:buFont typeface="Arial" pitchFamily="34" charset="0"/>
              <a:buChar char="•"/>
            </a:pPr>
            <a:r>
              <a:rPr lang="en-US" sz="1600" dirty="0" smtClean="0"/>
              <a:t>The second version returns the result for the first condition that is true. </a:t>
            </a:r>
          </a:p>
          <a:p>
            <a:pPr marL="285750" lvl="1">
              <a:buFont typeface="Arial" pitchFamily="34" charset="0"/>
              <a:buChar char="•"/>
            </a:pPr>
            <a:r>
              <a:rPr lang="en-US" sz="1600" dirty="0" smtClean="0"/>
              <a:t>If there was no matching result value, the result after ELSE is returned, or NULL if there is no ELSE part.</a:t>
            </a:r>
            <a:endParaRPr lang="en-US" sz="1600" b="1" dirty="0" smtClean="0"/>
          </a:p>
          <a:p>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32</a:t>
            </a:fld>
            <a:endParaRPr lang="en-US"/>
          </a:p>
        </p:txBody>
      </p:sp>
    </p:spTree>
    <p:extLst>
      <p:ext uri="{BB962C8B-B14F-4D97-AF65-F5344CB8AC3E}">
        <p14:creationId xmlns:p14="http://schemas.microsoft.com/office/powerpoint/2010/main" val="6335313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smtClean="0"/>
          </a:p>
        </p:txBody>
      </p:sp>
      <p:sp>
        <p:nvSpPr>
          <p:cNvPr id="6" name="Slide Number Placeholder 5"/>
          <p:cNvSpPr>
            <a:spLocks noGrp="1"/>
          </p:cNvSpPr>
          <p:nvPr>
            <p:ph type="sldNum" sz="quarter" idx="10"/>
          </p:nvPr>
        </p:nvSpPr>
        <p:spPr/>
        <p:txBody>
          <a:bodyPr/>
          <a:lstStyle/>
          <a:p>
            <a:fld id="{6A8B6E77-EC63-4CD7-8F8A-914122582C5F}" type="slidenum">
              <a:rPr lang="en-US" smtClean="0"/>
              <a:pPr/>
              <a:t>33</a:t>
            </a:fld>
            <a:endParaRPr lang="en-US"/>
          </a:p>
        </p:txBody>
      </p:sp>
    </p:spTree>
    <p:extLst>
      <p:ext uri="{BB962C8B-B14F-4D97-AF65-F5344CB8AC3E}">
        <p14:creationId xmlns:p14="http://schemas.microsoft.com/office/powerpoint/2010/main" val="1117143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34</a:t>
            </a:fld>
            <a:endParaRPr lang="en-US"/>
          </a:p>
        </p:txBody>
      </p:sp>
    </p:spTree>
    <p:extLst>
      <p:ext uri="{BB962C8B-B14F-4D97-AF65-F5344CB8AC3E}">
        <p14:creationId xmlns:p14="http://schemas.microsoft.com/office/powerpoint/2010/main" val="5258286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35</a:t>
            </a:fld>
            <a:endParaRPr lang="en-US"/>
          </a:p>
        </p:txBody>
      </p:sp>
    </p:spTree>
    <p:extLst>
      <p:ext uri="{BB962C8B-B14F-4D97-AF65-F5344CB8AC3E}">
        <p14:creationId xmlns:p14="http://schemas.microsoft.com/office/powerpoint/2010/main" val="41610926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Aggregate functions cannot be nested in MYSQL</a:t>
            </a:r>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37</a:t>
            </a:fld>
            <a:endParaRPr lang="en-US"/>
          </a:p>
        </p:txBody>
      </p:sp>
    </p:spTree>
    <p:extLst>
      <p:ext uri="{BB962C8B-B14F-4D97-AF65-F5344CB8AC3E}">
        <p14:creationId xmlns:p14="http://schemas.microsoft.com/office/powerpoint/2010/main" val="26776932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Aggregate functions cannot be nested in MYSQL</a:t>
            </a:r>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38</a:t>
            </a:fld>
            <a:endParaRPr lang="en-US"/>
          </a:p>
        </p:txBody>
      </p:sp>
    </p:spTree>
    <p:extLst>
      <p:ext uri="{BB962C8B-B14F-4D97-AF65-F5344CB8AC3E}">
        <p14:creationId xmlns:p14="http://schemas.microsoft.com/office/powerpoint/2010/main" val="6142706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40</a:t>
            </a:fld>
            <a:endParaRPr lang="en-US"/>
          </a:p>
        </p:txBody>
      </p:sp>
    </p:spTree>
    <p:extLst>
      <p:ext uri="{BB962C8B-B14F-4D97-AF65-F5344CB8AC3E}">
        <p14:creationId xmlns:p14="http://schemas.microsoft.com/office/powerpoint/2010/main" val="20064213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41</a:t>
            </a:fld>
            <a:endParaRPr lang="en-US"/>
          </a:p>
        </p:txBody>
      </p:sp>
    </p:spTree>
    <p:extLst>
      <p:ext uri="{BB962C8B-B14F-4D97-AF65-F5344CB8AC3E}">
        <p14:creationId xmlns:p14="http://schemas.microsoft.com/office/powerpoint/2010/main" val="1533089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42</a:t>
            </a:fld>
            <a:endParaRPr lang="en-US"/>
          </a:p>
        </p:txBody>
      </p:sp>
    </p:spTree>
    <p:extLst>
      <p:ext uri="{BB962C8B-B14F-4D97-AF65-F5344CB8AC3E}">
        <p14:creationId xmlns:p14="http://schemas.microsoft.com/office/powerpoint/2010/main" val="2885965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200" dirty="0" smtClean="0">
                <a:effectLst/>
                <a:latin typeface="FranklinGothic-Book"/>
                <a:ea typeface="Calibri"/>
                <a:cs typeface="FranklinGothic-Book"/>
              </a:rPr>
              <a:t> </a:t>
            </a:r>
            <a:r>
              <a:rPr lang="en-US" sz="1050" dirty="0" smtClean="0"/>
              <a:t>An example of a deterministic function is the function LENGTH. When passed an argument of a string data type, it returns the length of the argument passed. Calling it with the same argument over and over again will yield exactly the same result.</a:t>
            </a:r>
          </a:p>
          <a:p>
            <a:pPr marL="0" marR="0">
              <a:lnSpc>
                <a:spcPct val="115000"/>
              </a:lnSpc>
              <a:spcBef>
                <a:spcPts val="0"/>
              </a:spcBef>
              <a:spcAft>
                <a:spcPts val="0"/>
              </a:spcAft>
            </a:pPr>
            <a:endParaRPr lang="en-US" sz="1050" dirty="0" smtClean="0">
              <a:effectLst/>
              <a:latin typeface="+mn-lt"/>
              <a:ea typeface="Calibri"/>
              <a:cs typeface="Mangal"/>
            </a:endParaRPr>
          </a:p>
          <a:p>
            <a:pPr marL="0" marR="0">
              <a:lnSpc>
                <a:spcPct val="115000"/>
              </a:lnSpc>
              <a:spcBef>
                <a:spcPts val="0"/>
              </a:spcBef>
              <a:spcAft>
                <a:spcPts val="1000"/>
              </a:spcAft>
            </a:pPr>
            <a:r>
              <a:rPr lang="en-US" sz="1050" dirty="0" smtClean="0">
                <a:effectLst/>
                <a:latin typeface="+mn-lt"/>
                <a:ea typeface="Calibri"/>
                <a:cs typeface="Mangal"/>
              </a:rPr>
              <a:t> </a:t>
            </a:r>
          </a:p>
          <a:p>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8</a:t>
            </a:fld>
            <a:endParaRPr lang="en-US"/>
          </a:p>
        </p:txBody>
      </p:sp>
    </p:spTree>
    <p:extLst>
      <p:ext uri="{BB962C8B-B14F-4D97-AF65-F5344CB8AC3E}">
        <p14:creationId xmlns:p14="http://schemas.microsoft.com/office/powerpoint/2010/main" val="2949646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Aggregate Functions</a:t>
            </a:r>
          </a:p>
          <a:p>
            <a:r>
              <a:rPr lang="en-US" sz="1200" b="0" i="0" u="none" strike="noStrike" kern="1200" baseline="0" dirty="0" smtClean="0">
                <a:solidFill>
                  <a:schemeClr val="tx1"/>
                </a:solidFill>
                <a:latin typeface="+mn-lt"/>
                <a:ea typeface="+mn-ea"/>
                <a:cs typeface="+mn-cs"/>
              </a:rPr>
              <a:t> </a:t>
            </a:r>
            <a:r>
              <a:rPr lang="en-US" sz="1200" dirty="0" smtClean="0"/>
              <a:t>Are those that operate against a collection of values to return a single, summarizing value.</a:t>
            </a:r>
          </a:p>
          <a:p>
            <a:r>
              <a:rPr lang="en-US" sz="1200" dirty="0" smtClean="0"/>
              <a:t>The number of values that are processed by the function is wholly dependent on the number of queried rows. </a:t>
            </a:r>
          </a:p>
          <a:p>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9</a:t>
            </a:fld>
            <a:endParaRPr lang="en-US"/>
          </a:p>
        </p:txBody>
      </p:sp>
    </p:spTree>
    <p:extLst>
      <p:ext uri="{BB962C8B-B14F-4D97-AF65-F5344CB8AC3E}">
        <p14:creationId xmlns:p14="http://schemas.microsoft.com/office/powerpoint/2010/main" val="4058667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Aggregate Functions</a:t>
            </a:r>
          </a:p>
          <a:p>
            <a:r>
              <a:rPr lang="en-US" sz="1200" b="0" i="0" u="none" strike="noStrike" kern="1200" baseline="0" dirty="0" smtClean="0">
                <a:solidFill>
                  <a:schemeClr val="tx1"/>
                </a:solidFill>
                <a:latin typeface="+mn-lt"/>
                <a:ea typeface="+mn-ea"/>
                <a:cs typeface="+mn-cs"/>
              </a:rPr>
              <a:t> </a:t>
            </a:r>
            <a:r>
              <a:rPr lang="en-US" sz="1200" dirty="0" smtClean="0"/>
              <a:t>Are those that operate against a collection of values to return a single, summarizing value.</a:t>
            </a:r>
          </a:p>
          <a:p>
            <a:r>
              <a:rPr lang="en-US" sz="1200" dirty="0" smtClean="0"/>
              <a:t>The number of values that are processed by the function is wholly dependent on the number of queried rows. </a:t>
            </a:r>
          </a:p>
          <a:p>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12</a:t>
            </a:fld>
            <a:endParaRPr lang="en-US"/>
          </a:p>
        </p:txBody>
      </p:sp>
    </p:spTree>
    <p:extLst>
      <p:ext uri="{BB962C8B-B14F-4D97-AF65-F5344CB8AC3E}">
        <p14:creationId xmlns:p14="http://schemas.microsoft.com/office/powerpoint/2010/main" val="31274092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31520" indent="-365760">
              <a:lnSpc>
                <a:spcPct val="120000"/>
              </a:lnSpc>
              <a:spcBef>
                <a:spcPts val="0"/>
              </a:spcBef>
            </a:pPr>
            <a:r>
              <a:rPr lang="en-US" sz="1200" b="0" i="0" u="none" strike="noStrike" kern="1200" baseline="0" dirty="0" smtClean="0">
                <a:solidFill>
                  <a:schemeClr val="tx1"/>
                </a:solidFill>
                <a:latin typeface="+mn-lt"/>
                <a:ea typeface="+mn-ea"/>
                <a:cs typeface="+mn-cs"/>
              </a:rPr>
              <a:t> Scalar </a:t>
            </a:r>
            <a:r>
              <a:rPr lang="en-US" sz="1200" dirty="0" smtClean="0"/>
              <a:t>Require no arguments, or at most one argument, to be passed to them; they return a single value that is based on the input value. </a:t>
            </a:r>
          </a:p>
          <a:p>
            <a:pPr marL="731520" indent="-365760">
              <a:lnSpc>
                <a:spcPct val="120000"/>
              </a:lnSpc>
              <a:spcBef>
                <a:spcPts val="0"/>
              </a:spcBef>
            </a:pPr>
            <a:r>
              <a:rPr lang="en-US" sz="1200" dirty="0" smtClean="0"/>
              <a:t>Scalar functions can be broken down into the subcategories shown in the following table, based upon their intended use.</a:t>
            </a:r>
            <a:endParaRPr lang="en-US" sz="1200" b="1" dirty="0" smtClean="0"/>
          </a:p>
          <a:p>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14</a:t>
            </a:fld>
            <a:endParaRPr lang="en-US"/>
          </a:p>
        </p:txBody>
      </p:sp>
    </p:spTree>
    <p:extLst>
      <p:ext uri="{BB962C8B-B14F-4D97-AF65-F5344CB8AC3E}">
        <p14:creationId xmlns:p14="http://schemas.microsoft.com/office/powerpoint/2010/main" val="789404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31520" indent="-365760">
              <a:lnSpc>
                <a:spcPct val="120000"/>
              </a:lnSpc>
              <a:spcBef>
                <a:spcPts val="0"/>
              </a:spcBef>
            </a:pPr>
            <a:r>
              <a:rPr lang="en-US" sz="1200" b="0" i="0" u="none" strike="noStrike" kern="1200" baseline="0" dirty="0" smtClean="0">
                <a:solidFill>
                  <a:schemeClr val="tx1"/>
                </a:solidFill>
                <a:latin typeface="+mn-lt"/>
                <a:ea typeface="+mn-ea"/>
                <a:cs typeface="+mn-cs"/>
              </a:rPr>
              <a:t> Scalar </a:t>
            </a:r>
            <a:r>
              <a:rPr lang="en-US" sz="1200" dirty="0" smtClean="0"/>
              <a:t>Require no arguments, or at most one argument, to be passed to them; they return a single value that is based on the input value. </a:t>
            </a:r>
          </a:p>
          <a:p>
            <a:pPr marL="731520" indent="-365760">
              <a:lnSpc>
                <a:spcPct val="120000"/>
              </a:lnSpc>
              <a:spcBef>
                <a:spcPts val="0"/>
              </a:spcBef>
            </a:pPr>
            <a:r>
              <a:rPr lang="en-US" sz="1200" dirty="0" smtClean="0"/>
              <a:t>Scalar functions can be broken down into the subcategories shown in the following table, based upon their intended use.</a:t>
            </a:r>
            <a:endParaRPr lang="en-US" sz="1200" b="1" dirty="0" smtClean="0"/>
          </a:p>
          <a:p>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15</a:t>
            </a:fld>
            <a:endParaRPr lang="en-US"/>
          </a:p>
        </p:txBody>
      </p:sp>
    </p:spTree>
    <p:extLst>
      <p:ext uri="{BB962C8B-B14F-4D97-AF65-F5344CB8AC3E}">
        <p14:creationId xmlns:p14="http://schemas.microsoft.com/office/powerpoint/2010/main" val="11390032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31520" indent="-365760">
              <a:lnSpc>
                <a:spcPct val="120000"/>
              </a:lnSpc>
              <a:spcBef>
                <a:spcPts val="0"/>
              </a:spcBef>
            </a:pPr>
            <a:r>
              <a:rPr lang="en-US" sz="1200" b="1" dirty="0" smtClean="0"/>
              <a:t>Built-in scalar functions </a:t>
            </a:r>
            <a:r>
              <a:rPr lang="en-US" sz="1200" dirty="0" smtClean="0"/>
              <a:t>identify both the current user session and the characteristics of the current user session, such as the current session privileges. </a:t>
            </a:r>
          </a:p>
          <a:p>
            <a:pPr marL="731520" indent="-365760">
              <a:lnSpc>
                <a:spcPct val="120000"/>
              </a:lnSpc>
              <a:spcBef>
                <a:spcPts val="0"/>
              </a:spcBef>
            </a:pPr>
            <a:r>
              <a:rPr lang="en-US" sz="1200" dirty="0" smtClean="0"/>
              <a:t>Built-in scalar functions are always nondeterministic.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The CURRENT_DATE, CURRENT_TIME, and CURRENT_TIMESTAMP functions listed in Table are built-in functions that fall into the date-and-time category of functions. Although the five platforms provide many additional functions beyond these SQL built-ins, the SQL standard defines only those listed in Table.</a:t>
            </a:r>
          </a:p>
          <a:p>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16</a:t>
            </a:fld>
            <a:endParaRPr lang="en-US"/>
          </a:p>
        </p:txBody>
      </p:sp>
    </p:spTree>
    <p:extLst>
      <p:ext uri="{BB962C8B-B14F-4D97-AF65-F5344CB8AC3E}">
        <p14:creationId xmlns:p14="http://schemas.microsoft.com/office/powerpoint/2010/main" val="26584513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31520" indent="-365760">
              <a:lnSpc>
                <a:spcPct val="120000"/>
              </a:lnSpc>
              <a:spcBef>
                <a:spcPts val="0"/>
              </a:spcBef>
            </a:pPr>
            <a:r>
              <a:rPr lang="en-US" sz="1200" b="1" dirty="0" smtClean="0"/>
              <a:t>Built-in scalar functions </a:t>
            </a:r>
            <a:r>
              <a:rPr lang="en-US" sz="1200" dirty="0" smtClean="0"/>
              <a:t>identify both the current user session and the characteristics of the current user session, such as the current session privileges. </a:t>
            </a:r>
          </a:p>
          <a:p>
            <a:pPr marL="731520" indent="-365760">
              <a:lnSpc>
                <a:spcPct val="120000"/>
              </a:lnSpc>
              <a:spcBef>
                <a:spcPts val="0"/>
              </a:spcBef>
            </a:pPr>
            <a:r>
              <a:rPr lang="en-US" sz="1200" dirty="0" smtClean="0"/>
              <a:t>Built-in scalar functions are always nondeterministic.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The CURRENT_DATE, CURRENT_TIME, and CURRENT_TIMESTAMP functions listed in Table are built-in functions that fall into the date-and-time category of functions. Although the five platforms provide many additional functions beyond these SQL built-ins, the SQL standard defines only those listed in Table.</a:t>
            </a:r>
          </a:p>
          <a:p>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17</a:t>
            </a:fld>
            <a:endParaRPr lang="en-US"/>
          </a:p>
        </p:txBody>
      </p:sp>
    </p:spTree>
    <p:extLst>
      <p:ext uri="{BB962C8B-B14F-4D97-AF65-F5344CB8AC3E}">
        <p14:creationId xmlns:p14="http://schemas.microsoft.com/office/powerpoint/2010/main" val="2802133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0682C07-CD04-414B-84FC-B37E79EFAC83}" type="datetimeFigureOut">
              <a:rPr lang="en-US" smtClean="0"/>
              <a:t>3/5/2020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298E4-1A3F-4247-BE65-6AC072F1B82E}" type="slidenum">
              <a:rPr lang="en-US" smtClean="0"/>
              <a:t>‹#›</a:t>
            </a:fld>
            <a:endParaRPr lang="en-US"/>
          </a:p>
        </p:txBody>
      </p:sp>
    </p:spTree>
    <p:extLst>
      <p:ext uri="{BB962C8B-B14F-4D97-AF65-F5344CB8AC3E}">
        <p14:creationId xmlns:p14="http://schemas.microsoft.com/office/powerpoint/2010/main" val="1070783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682C07-CD04-414B-84FC-B37E79EFAC83}" type="datetimeFigureOut">
              <a:rPr lang="en-US" smtClean="0"/>
              <a:t>3/5/2020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298E4-1A3F-4247-BE65-6AC072F1B82E}" type="slidenum">
              <a:rPr lang="en-US" smtClean="0"/>
              <a:t>‹#›</a:t>
            </a:fld>
            <a:endParaRPr lang="en-US"/>
          </a:p>
        </p:txBody>
      </p:sp>
    </p:spTree>
    <p:extLst>
      <p:ext uri="{BB962C8B-B14F-4D97-AF65-F5344CB8AC3E}">
        <p14:creationId xmlns:p14="http://schemas.microsoft.com/office/powerpoint/2010/main" val="326651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682C07-CD04-414B-84FC-B37E79EFAC83}" type="datetimeFigureOut">
              <a:rPr lang="en-US" smtClean="0"/>
              <a:t>3/5/2020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298E4-1A3F-4247-BE65-6AC072F1B82E}" type="slidenum">
              <a:rPr lang="en-US" smtClean="0"/>
              <a:t>‹#›</a:t>
            </a:fld>
            <a:endParaRPr lang="en-US"/>
          </a:p>
        </p:txBody>
      </p:sp>
    </p:spTree>
    <p:extLst>
      <p:ext uri="{BB962C8B-B14F-4D97-AF65-F5344CB8AC3E}">
        <p14:creationId xmlns:p14="http://schemas.microsoft.com/office/powerpoint/2010/main" val="1731591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A5_Key Topic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786" y="330262"/>
            <a:ext cx="11186220" cy="607259"/>
          </a:xfrm>
          <a:prstGeom prst="rect">
            <a:avLst/>
          </a:prstGeom>
        </p:spPr>
        <p:txBody>
          <a:bodyPr/>
          <a:lstStyle>
            <a:lvl1pPr>
              <a:defRPr sz="1800" b="1" baseline="0">
                <a:solidFill>
                  <a:schemeClr val="bg1"/>
                </a:solidFill>
              </a:defRPr>
            </a:lvl1pPr>
          </a:lstStyle>
          <a:p>
            <a:r>
              <a:rPr lang="en-US" dirty="0" smtClean="0"/>
              <a:t>Key Topics</a:t>
            </a:r>
            <a:endParaRPr lang="en-US" dirty="0"/>
          </a:p>
        </p:txBody>
      </p:sp>
      <p:sp>
        <p:nvSpPr>
          <p:cNvPr id="5" name="Text Placeholder 4"/>
          <p:cNvSpPr>
            <a:spLocks noGrp="1"/>
          </p:cNvSpPr>
          <p:nvPr>
            <p:ph type="body" sz="quarter" idx="13"/>
          </p:nvPr>
        </p:nvSpPr>
        <p:spPr>
          <a:xfrm>
            <a:off x="508000" y="1137831"/>
            <a:ext cx="11176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smtClean="0"/>
              <a:t>Click to edit Master text styles</a:t>
            </a:r>
          </a:p>
        </p:txBody>
      </p:sp>
      <p:sp>
        <p:nvSpPr>
          <p:cNvPr id="7" name="Slide Number Placeholder 3"/>
          <p:cNvSpPr>
            <a:spLocks noGrp="1"/>
          </p:cNvSpPr>
          <p:nvPr>
            <p:ph type="sldNum" sz="quarter" idx="4294967295"/>
          </p:nvPr>
        </p:nvSpPr>
        <p:spPr>
          <a:xfrm>
            <a:off x="11684000" y="6492081"/>
            <a:ext cx="982133" cy="228600"/>
          </a:xfrm>
          <a:prstGeom prst="rect">
            <a:avLst/>
          </a:prstGeom>
        </p:spPr>
        <p:txBody>
          <a:bodyPr/>
          <a:lstStyle>
            <a:lvl1pPr>
              <a:defRPr sz="1600"/>
            </a:lvl1pPr>
          </a:lstStyle>
          <a:p>
            <a:fld id="{63723792-2A9E-4443-B612-3D03527E11D4}" type="slidenum">
              <a:rPr lang="en-US" smtClean="0"/>
              <a:t>‹#›</a:t>
            </a:fld>
            <a:endParaRPr lang="en-US"/>
          </a:p>
        </p:txBody>
      </p:sp>
    </p:spTree>
    <p:custDataLst>
      <p:tags r:id="rId1"/>
    </p:custDataLst>
    <p:extLst>
      <p:ext uri="{BB962C8B-B14F-4D97-AF65-F5344CB8AC3E}">
        <p14:creationId xmlns:p14="http://schemas.microsoft.com/office/powerpoint/2010/main" val="115542191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B1-Module Title">
    <p:spTree>
      <p:nvGrpSpPr>
        <p:cNvPr id="1" name=""/>
        <p:cNvGrpSpPr/>
        <p:nvPr/>
      </p:nvGrpSpPr>
      <p:grpSpPr>
        <a:xfrm>
          <a:off x="0" y="0"/>
          <a:ext cx="0" cy="0"/>
          <a:chOff x="0" y="0"/>
          <a:chExt cx="0" cy="0"/>
        </a:xfrm>
      </p:grpSpPr>
      <p:cxnSp>
        <p:nvCxnSpPr>
          <p:cNvPr id="24" name="Straight Connector 23"/>
          <p:cNvCxnSpPr/>
          <p:nvPr/>
        </p:nvCxnSpPr>
        <p:spPr>
          <a:xfrm>
            <a:off x="0" y="3124200"/>
            <a:ext cx="12177485" cy="0"/>
          </a:xfrm>
          <a:prstGeom prst="line">
            <a:avLst/>
          </a:prstGeom>
          <a:ln w="13017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14" name="Text Placeholder 14"/>
          <p:cNvSpPr>
            <a:spLocks noGrp="1"/>
          </p:cNvSpPr>
          <p:nvPr>
            <p:ph type="body" sz="quarter" idx="14" hasCustomPrompt="1"/>
          </p:nvPr>
        </p:nvSpPr>
        <p:spPr>
          <a:xfrm>
            <a:off x="0" y="2819404"/>
            <a:ext cx="12177485"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Module Title</a:t>
            </a:r>
          </a:p>
        </p:txBody>
      </p:sp>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3208421" y="1371600"/>
            <a:ext cx="15400421" cy="5486400"/>
          </a:xfrm>
          <a:prstGeom prst="rect">
            <a:avLst/>
          </a:prstGeom>
        </p:spPr>
      </p:pic>
    </p:spTree>
    <p:custDataLst>
      <p:tags r:id="rId1"/>
    </p:custDataLst>
    <p:extLst>
      <p:ext uri="{BB962C8B-B14F-4D97-AF65-F5344CB8AC3E}">
        <p14:creationId xmlns:p14="http://schemas.microsoft.com/office/powerpoint/2010/main" val="78697941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682C07-CD04-414B-84FC-B37E79EFAC83}" type="datetimeFigureOut">
              <a:rPr lang="en-US" smtClean="0"/>
              <a:t>3/5/2020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298E4-1A3F-4247-BE65-6AC072F1B82E}" type="slidenum">
              <a:rPr lang="en-US" smtClean="0"/>
              <a:t>‹#›</a:t>
            </a:fld>
            <a:endParaRPr lang="en-US"/>
          </a:p>
        </p:txBody>
      </p:sp>
    </p:spTree>
    <p:extLst>
      <p:ext uri="{BB962C8B-B14F-4D97-AF65-F5344CB8AC3E}">
        <p14:creationId xmlns:p14="http://schemas.microsoft.com/office/powerpoint/2010/main" val="4113973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0682C07-CD04-414B-84FC-B37E79EFAC83}" type="datetimeFigureOut">
              <a:rPr lang="en-US" smtClean="0"/>
              <a:t>3/5/2020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298E4-1A3F-4247-BE65-6AC072F1B82E}" type="slidenum">
              <a:rPr lang="en-US" smtClean="0"/>
              <a:t>‹#›</a:t>
            </a:fld>
            <a:endParaRPr lang="en-US"/>
          </a:p>
        </p:txBody>
      </p:sp>
    </p:spTree>
    <p:extLst>
      <p:ext uri="{BB962C8B-B14F-4D97-AF65-F5344CB8AC3E}">
        <p14:creationId xmlns:p14="http://schemas.microsoft.com/office/powerpoint/2010/main" val="219320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0682C07-CD04-414B-84FC-B37E79EFAC83}" type="datetimeFigureOut">
              <a:rPr lang="en-US" smtClean="0"/>
              <a:t>3/5/2020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8298E4-1A3F-4247-BE65-6AC072F1B82E}" type="slidenum">
              <a:rPr lang="en-US" smtClean="0"/>
              <a:t>‹#›</a:t>
            </a:fld>
            <a:endParaRPr lang="en-US"/>
          </a:p>
        </p:txBody>
      </p:sp>
    </p:spTree>
    <p:extLst>
      <p:ext uri="{BB962C8B-B14F-4D97-AF65-F5344CB8AC3E}">
        <p14:creationId xmlns:p14="http://schemas.microsoft.com/office/powerpoint/2010/main" val="2262049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0682C07-CD04-414B-84FC-B37E79EFAC83}" type="datetimeFigureOut">
              <a:rPr lang="en-US" smtClean="0"/>
              <a:t>3/5/2020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8298E4-1A3F-4247-BE65-6AC072F1B82E}" type="slidenum">
              <a:rPr lang="en-US" smtClean="0"/>
              <a:t>‹#›</a:t>
            </a:fld>
            <a:endParaRPr lang="en-US"/>
          </a:p>
        </p:txBody>
      </p:sp>
    </p:spTree>
    <p:extLst>
      <p:ext uri="{BB962C8B-B14F-4D97-AF65-F5344CB8AC3E}">
        <p14:creationId xmlns:p14="http://schemas.microsoft.com/office/powerpoint/2010/main" val="1136548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0682C07-CD04-414B-84FC-B37E79EFAC83}" type="datetimeFigureOut">
              <a:rPr lang="en-US" smtClean="0"/>
              <a:t>3/5/2020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8298E4-1A3F-4247-BE65-6AC072F1B82E}" type="slidenum">
              <a:rPr lang="en-US" smtClean="0"/>
              <a:t>‹#›</a:t>
            </a:fld>
            <a:endParaRPr lang="en-US"/>
          </a:p>
        </p:txBody>
      </p:sp>
    </p:spTree>
    <p:extLst>
      <p:ext uri="{BB962C8B-B14F-4D97-AF65-F5344CB8AC3E}">
        <p14:creationId xmlns:p14="http://schemas.microsoft.com/office/powerpoint/2010/main" val="2001090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682C07-CD04-414B-84FC-B37E79EFAC83}" type="datetimeFigureOut">
              <a:rPr lang="en-US" smtClean="0"/>
              <a:t>3/5/2020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8298E4-1A3F-4247-BE65-6AC072F1B82E}" type="slidenum">
              <a:rPr lang="en-US" smtClean="0"/>
              <a:t>‹#›</a:t>
            </a:fld>
            <a:endParaRPr lang="en-US"/>
          </a:p>
        </p:txBody>
      </p:sp>
    </p:spTree>
    <p:extLst>
      <p:ext uri="{BB962C8B-B14F-4D97-AF65-F5344CB8AC3E}">
        <p14:creationId xmlns:p14="http://schemas.microsoft.com/office/powerpoint/2010/main" val="834002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0682C07-CD04-414B-84FC-B37E79EFAC83}" type="datetimeFigureOut">
              <a:rPr lang="en-US" smtClean="0"/>
              <a:t>3/5/2020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8298E4-1A3F-4247-BE65-6AC072F1B82E}" type="slidenum">
              <a:rPr lang="en-US" smtClean="0"/>
              <a:t>‹#›</a:t>
            </a:fld>
            <a:endParaRPr lang="en-US"/>
          </a:p>
        </p:txBody>
      </p:sp>
    </p:spTree>
    <p:extLst>
      <p:ext uri="{BB962C8B-B14F-4D97-AF65-F5344CB8AC3E}">
        <p14:creationId xmlns:p14="http://schemas.microsoft.com/office/powerpoint/2010/main" val="3422057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0682C07-CD04-414B-84FC-B37E79EFAC83}" type="datetimeFigureOut">
              <a:rPr lang="en-US" smtClean="0"/>
              <a:t>3/5/2020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8298E4-1A3F-4247-BE65-6AC072F1B82E}" type="slidenum">
              <a:rPr lang="en-US" smtClean="0"/>
              <a:t>‹#›</a:t>
            </a:fld>
            <a:endParaRPr lang="en-US"/>
          </a:p>
        </p:txBody>
      </p:sp>
    </p:spTree>
    <p:extLst>
      <p:ext uri="{BB962C8B-B14F-4D97-AF65-F5344CB8AC3E}">
        <p14:creationId xmlns:p14="http://schemas.microsoft.com/office/powerpoint/2010/main" val="326432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682C07-CD04-414B-84FC-B37E79EFAC83}" type="datetimeFigureOut">
              <a:rPr lang="en-US" smtClean="0"/>
              <a:t>3/5/2020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8298E4-1A3F-4247-BE65-6AC072F1B82E}" type="slidenum">
              <a:rPr lang="en-US" smtClean="0"/>
              <a:t>‹#›</a:t>
            </a:fld>
            <a:endParaRPr lang="en-US"/>
          </a:p>
        </p:txBody>
      </p:sp>
    </p:spTree>
    <p:extLst>
      <p:ext uri="{BB962C8B-B14F-4D97-AF65-F5344CB8AC3E}">
        <p14:creationId xmlns:p14="http://schemas.microsoft.com/office/powerpoint/2010/main" val="26270792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SQL Functions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88485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smtClean="0"/>
              <a:t>Aggregate Functions</a:t>
            </a:r>
            <a:endParaRPr lang="en-US" dirty="0"/>
          </a:p>
        </p:txBody>
      </p:sp>
    </p:spTree>
    <p:extLst>
      <p:ext uri="{BB962C8B-B14F-4D97-AF65-F5344CB8AC3E}">
        <p14:creationId xmlns:p14="http://schemas.microsoft.com/office/powerpoint/2010/main" val="35312069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800" dirty="0"/>
              <a:t>Aggregate functions </a:t>
            </a:r>
            <a:br>
              <a:rPr lang="en-US" sz="2800" dirty="0"/>
            </a:br>
            <a:endParaRPr lang="en-US" sz="2800" dirty="0"/>
          </a:p>
        </p:txBody>
      </p:sp>
      <p:sp>
        <p:nvSpPr>
          <p:cNvPr id="2" name="Content Placeholder 1"/>
          <p:cNvSpPr>
            <a:spLocks noGrp="1"/>
          </p:cNvSpPr>
          <p:nvPr>
            <p:ph idx="1"/>
          </p:nvPr>
        </p:nvSpPr>
        <p:spPr/>
        <p:txBody>
          <a:bodyPr/>
          <a:lstStyle/>
          <a:p>
            <a:pPr lvl="1">
              <a:lnSpc>
                <a:spcPct val="120000"/>
              </a:lnSpc>
              <a:spcBef>
                <a:spcPts val="0"/>
              </a:spcBef>
            </a:pPr>
            <a:r>
              <a:rPr lang="en-US" sz="2000" dirty="0"/>
              <a:t>operate on sets of rows </a:t>
            </a:r>
          </a:p>
          <a:p>
            <a:pPr lvl="1">
              <a:lnSpc>
                <a:spcPct val="120000"/>
              </a:lnSpc>
              <a:spcBef>
                <a:spcPts val="0"/>
              </a:spcBef>
            </a:pPr>
            <a:r>
              <a:rPr lang="en-US" sz="2000" dirty="0"/>
              <a:t>returns one value per group.</a:t>
            </a:r>
            <a:r>
              <a:rPr lang="en-US" sz="2000" b="1" dirty="0"/>
              <a:t> </a:t>
            </a:r>
          </a:p>
          <a:p>
            <a:pPr marL="114300" indent="-365760">
              <a:lnSpc>
                <a:spcPct val="120000"/>
              </a:lnSpc>
              <a:spcBef>
                <a:spcPts val="0"/>
              </a:spcBef>
              <a:buNone/>
            </a:pPr>
            <a:endParaRPr lang="en-US" sz="2000" b="1" dirty="0"/>
          </a:p>
          <a:p>
            <a:pPr marL="114300" indent="-365760">
              <a:lnSpc>
                <a:spcPct val="120000"/>
              </a:lnSpc>
              <a:spcBef>
                <a:spcPts val="0"/>
              </a:spcBef>
              <a:buNone/>
            </a:pPr>
            <a:r>
              <a:rPr lang="en-US" sz="2000" b="1" dirty="0"/>
              <a:t>			</a:t>
            </a:r>
            <a:r>
              <a:rPr lang="en-US" sz="2200" dirty="0" err="1">
                <a:latin typeface="Arial" panose="020B0604020202020204" pitchFamily="34" charset="0"/>
              </a:rPr>
              <a:t>aggregate_function_name</a:t>
            </a:r>
            <a:r>
              <a:rPr lang="en-US" sz="2000" b="1" dirty="0"/>
              <a:t> </a:t>
            </a:r>
            <a:r>
              <a:rPr lang="en-US" sz="2200" dirty="0">
                <a:latin typeface="Arial" panose="020B0604020202020204" pitchFamily="34" charset="0"/>
              </a:rPr>
              <a:t>([ALL | DISTINCT] expression)</a:t>
            </a:r>
          </a:p>
          <a:p>
            <a:endParaRPr lang="en-US" dirty="0"/>
          </a:p>
        </p:txBody>
      </p:sp>
    </p:spTree>
    <p:extLst>
      <p:ext uri="{BB962C8B-B14F-4D97-AF65-F5344CB8AC3E}">
        <p14:creationId xmlns:p14="http://schemas.microsoft.com/office/powerpoint/2010/main" val="1108662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subTnLst>
                                    <p:animClr clrSpc="rgb" dir="cw">
                                      <p:cBhvr override="childStyle">
                                        <p:cTn dur="1" fill="hold" display="0" masterRel="nextClick" afterEffect="1"/>
                                        <p:tgtEl>
                                          <p:spTgt spid="2">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Classifying SQL Functions</a:t>
            </a:r>
          </a:p>
        </p:txBody>
      </p:sp>
      <p:sp>
        <p:nvSpPr>
          <p:cNvPr id="4" name="Content Placeholder 3"/>
          <p:cNvSpPr>
            <a:spLocks noGrp="1"/>
          </p:cNvSpPr>
          <p:nvPr>
            <p:ph idx="1"/>
          </p:nvPr>
        </p:nvSpPr>
        <p:spPr>
          <a:xfrm>
            <a:off x="1671738" y="1327469"/>
            <a:ext cx="8229600" cy="1524000"/>
          </a:xfrm>
        </p:spPr>
        <p:txBody>
          <a:bodyPr/>
          <a:lstStyle/>
          <a:p>
            <a:r>
              <a:rPr lang="en-US" sz="2000" dirty="0"/>
              <a:t>Examples on Aggregate Functions</a:t>
            </a:r>
          </a:p>
        </p:txBody>
      </p:sp>
      <p:sp>
        <p:nvSpPr>
          <p:cNvPr id="8" name="Slide Number Placeholder 7"/>
          <p:cNvSpPr>
            <a:spLocks noGrp="1"/>
          </p:cNvSpPr>
          <p:nvPr>
            <p:ph type="sldNum" sz="quarter" idx="4294967295"/>
          </p:nvPr>
        </p:nvSpPr>
        <p:spPr>
          <a:xfrm>
            <a:off x="0" y="6356350"/>
            <a:ext cx="4114800" cy="365125"/>
          </a:xfrm>
        </p:spPr>
        <p:txBody>
          <a:bodyPr/>
          <a:lstStyle/>
          <a:p>
            <a:fld id="{47ED8886-DB3B-44F4-9A80-E6A224679F20}" type="slidenum">
              <a:rPr lang="en-US" smtClean="0"/>
              <a:pPr/>
              <a:t>12</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042504447"/>
              </p:ext>
            </p:extLst>
          </p:nvPr>
        </p:nvGraphicFramePr>
        <p:xfrm>
          <a:off x="1519339" y="2881630"/>
          <a:ext cx="8534399" cy="3474720"/>
        </p:xfrm>
        <a:graphic>
          <a:graphicData uri="http://schemas.openxmlformats.org/drawingml/2006/table">
            <a:tbl>
              <a:tblPr firstRow="1" bandRow="1">
                <a:tableStyleId>{5C22544A-7EE6-4342-B048-85BDC9FD1C3A}</a:tableStyleId>
              </a:tblPr>
              <a:tblGrid>
                <a:gridCol w="1098487">
                  <a:extLst>
                    <a:ext uri="{9D8B030D-6E8A-4147-A177-3AD203B41FA5}">
                      <a16:colId xmlns:a16="http://schemas.microsoft.com/office/drawing/2014/main" val="20000"/>
                    </a:ext>
                  </a:extLst>
                </a:gridCol>
                <a:gridCol w="2711513">
                  <a:extLst>
                    <a:ext uri="{9D8B030D-6E8A-4147-A177-3AD203B41FA5}">
                      <a16:colId xmlns:a16="http://schemas.microsoft.com/office/drawing/2014/main" val="20001"/>
                    </a:ext>
                  </a:extLst>
                </a:gridCol>
                <a:gridCol w="4724399">
                  <a:extLst>
                    <a:ext uri="{9D8B030D-6E8A-4147-A177-3AD203B41FA5}">
                      <a16:colId xmlns:a16="http://schemas.microsoft.com/office/drawing/2014/main" val="20002"/>
                    </a:ext>
                  </a:extLst>
                </a:gridCol>
              </a:tblGrid>
              <a:tr h="269182">
                <a:tc>
                  <a:txBody>
                    <a:bodyPr/>
                    <a:lstStyle/>
                    <a:p>
                      <a:r>
                        <a:rPr lang="en-US" sz="1600" dirty="0" smtClean="0">
                          <a:solidFill>
                            <a:schemeClr val="tx1"/>
                          </a:solidFill>
                        </a:rPr>
                        <a:t>Function</a:t>
                      </a:r>
                      <a:endParaRPr lang="en-US" sz="1600" dirty="0">
                        <a:solidFill>
                          <a:schemeClr val="tx1"/>
                        </a:solidFill>
                        <a:latin typeface="Arial" pitchFamily="34" charset="0"/>
                        <a:cs typeface="Arial" pitchFamily="34" charset="0"/>
                      </a:endParaRPr>
                    </a:p>
                  </a:txBody>
                  <a:tcPr>
                    <a:solidFill>
                      <a:schemeClr val="accent4"/>
                    </a:solidFill>
                  </a:tcPr>
                </a:tc>
                <a:tc>
                  <a:txBody>
                    <a:bodyPr/>
                    <a:lstStyle/>
                    <a:p>
                      <a:r>
                        <a:rPr lang="en-US" sz="1600" dirty="0" smtClean="0">
                          <a:solidFill>
                            <a:schemeClr val="tx1"/>
                          </a:solidFill>
                        </a:rPr>
                        <a:t>Example</a:t>
                      </a:r>
                      <a:endParaRPr lang="en-US" sz="1600" dirty="0">
                        <a:solidFill>
                          <a:schemeClr val="tx1"/>
                        </a:solidFill>
                        <a:latin typeface="Arial" pitchFamily="34" charset="0"/>
                        <a:cs typeface="Arial" pitchFamily="34" charset="0"/>
                      </a:endParaRPr>
                    </a:p>
                  </a:txBody>
                  <a:tcPr>
                    <a:solidFill>
                      <a:schemeClr val="accent4"/>
                    </a:solidFill>
                  </a:tcPr>
                </a:tc>
                <a:tc>
                  <a:txBody>
                    <a:bodyPr/>
                    <a:lstStyle/>
                    <a:p>
                      <a:r>
                        <a:rPr lang="en-US" sz="1600" dirty="0" smtClean="0">
                          <a:solidFill>
                            <a:schemeClr val="tx1"/>
                          </a:solidFill>
                        </a:rPr>
                        <a:t>Description</a:t>
                      </a:r>
                      <a:endParaRPr lang="en-US" sz="1600" dirty="0">
                        <a:solidFill>
                          <a:schemeClr val="tx1"/>
                        </a:solidFill>
                        <a:latin typeface="Arial" pitchFamily="34" charset="0"/>
                        <a:cs typeface="Arial" pitchFamily="34" charset="0"/>
                      </a:endParaRPr>
                    </a:p>
                  </a:txBody>
                  <a:tcPr>
                    <a:solidFill>
                      <a:schemeClr val="accent4"/>
                    </a:solidFill>
                  </a:tcPr>
                </a:tc>
                <a:extLst>
                  <a:ext uri="{0D108BD9-81ED-4DB2-BD59-A6C34878D82A}">
                    <a16:rowId xmlns:a16="http://schemas.microsoft.com/office/drawing/2014/main" val="10000"/>
                  </a:ext>
                </a:extLst>
              </a:tr>
              <a:tr h="403772">
                <a:tc>
                  <a:txBody>
                    <a:bodyPr/>
                    <a:lstStyle/>
                    <a:p>
                      <a:r>
                        <a:rPr lang="en-US" sz="1600" dirty="0" smtClean="0">
                          <a:solidFill>
                            <a:schemeClr val="tx1"/>
                          </a:solidFill>
                        </a:rPr>
                        <a:t>COUNT</a:t>
                      </a:r>
                      <a:endParaRPr lang="en-US" sz="1600" dirty="0">
                        <a:solidFill>
                          <a:schemeClr val="tx1"/>
                        </a:solidFill>
                        <a:latin typeface="Arial" pitchFamily="34" charset="0"/>
                        <a:cs typeface="Arial" pitchFamily="34" charset="0"/>
                      </a:endParaRPr>
                    </a:p>
                  </a:txBody>
                  <a:tcPr>
                    <a:noFill/>
                  </a:tcPr>
                </a:tc>
                <a:tc>
                  <a:txBody>
                    <a:bodyPr/>
                    <a:lstStyle/>
                    <a:p>
                      <a:r>
                        <a:rPr lang="en-US" sz="1600" b="1" dirty="0" smtClean="0">
                          <a:solidFill>
                            <a:schemeClr val="tx1"/>
                          </a:solidFill>
                        </a:rPr>
                        <a:t>SELECT COUNT(</a:t>
                      </a:r>
                      <a:r>
                        <a:rPr lang="en-US" sz="1600" b="1" kern="1200" dirty="0" err="1" smtClean="0">
                          <a:solidFill>
                            <a:schemeClr val="tx1"/>
                          </a:solidFill>
                          <a:latin typeface="+mn-lt"/>
                          <a:ea typeface="+mn-ea"/>
                          <a:cs typeface="+mn-cs"/>
                        </a:rPr>
                        <a:t>CustomerNumber</a:t>
                      </a:r>
                      <a:r>
                        <a:rPr lang="en-US" sz="1600" b="1" dirty="0" smtClean="0">
                          <a:solidFill>
                            <a:schemeClr val="tx1"/>
                          </a:solidFill>
                        </a:rPr>
                        <a:t>) FROM </a:t>
                      </a:r>
                      <a:r>
                        <a:rPr lang="en-US" sz="1600" b="1" kern="1200" dirty="0" smtClean="0">
                          <a:solidFill>
                            <a:schemeClr val="tx1"/>
                          </a:solidFill>
                          <a:latin typeface="+mn-lt"/>
                          <a:ea typeface="+mn-ea"/>
                          <a:cs typeface="+mn-cs"/>
                        </a:rPr>
                        <a:t>Customers</a:t>
                      </a:r>
                      <a:r>
                        <a:rPr lang="en-US" sz="1600" b="1" dirty="0" smtClean="0">
                          <a:solidFill>
                            <a:schemeClr val="tx1"/>
                          </a:solidFill>
                        </a:rPr>
                        <a:t> ;</a:t>
                      </a:r>
                      <a:endParaRPr lang="en-US" sz="1600" b="1" dirty="0">
                        <a:solidFill>
                          <a:schemeClr val="tx1"/>
                        </a:solidFill>
                        <a:latin typeface="Arial" pitchFamily="34" charset="0"/>
                        <a:cs typeface="Arial" pitchFamily="34" charset="0"/>
                      </a:endParaRPr>
                    </a:p>
                  </a:txBody>
                  <a:tcPr>
                    <a:noFill/>
                  </a:tcPr>
                </a:tc>
                <a:tc>
                  <a:txBody>
                    <a:bodyPr/>
                    <a:lstStyle/>
                    <a:p>
                      <a:r>
                        <a:rPr lang="en-US" sz="1600" dirty="0" smtClean="0">
                          <a:solidFill>
                            <a:schemeClr val="tx1"/>
                          </a:solidFill>
                        </a:rPr>
                        <a:t>Displays</a:t>
                      </a:r>
                      <a:r>
                        <a:rPr lang="en-US" sz="1600" baseline="0" dirty="0" smtClean="0">
                          <a:solidFill>
                            <a:schemeClr val="tx1"/>
                          </a:solidFill>
                        </a:rPr>
                        <a:t>  the total number of rows in the Customers table.</a:t>
                      </a:r>
                      <a:endParaRPr lang="en-US" sz="1600" dirty="0">
                        <a:solidFill>
                          <a:schemeClr val="tx1"/>
                        </a:solidFill>
                        <a:latin typeface="Arial" pitchFamily="34" charset="0"/>
                        <a:cs typeface="Arial" pitchFamily="34" charset="0"/>
                      </a:endParaRPr>
                    </a:p>
                  </a:txBody>
                  <a:tcPr>
                    <a:noFill/>
                  </a:tcPr>
                </a:tc>
                <a:extLst>
                  <a:ext uri="{0D108BD9-81ED-4DB2-BD59-A6C34878D82A}">
                    <a16:rowId xmlns:a16="http://schemas.microsoft.com/office/drawing/2014/main" val="10001"/>
                  </a:ext>
                </a:extLst>
              </a:tr>
              <a:tr h="343336">
                <a:tc>
                  <a:txBody>
                    <a:bodyPr/>
                    <a:lstStyle/>
                    <a:p>
                      <a:r>
                        <a:rPr lang="en-US" sz="1600" dirty="0" smtClean="0">
                          <a:solidFill>
                            <a:schemeClr val="tx1"/>
                          </a:solidFill>
                        </a:rPr>
                        <a:t>SUM</a:t>
                      </a:r>
                      <a:endParaRPr lang="en-US" sz="1600" dirty="0">
                        <a:solidFill>
                          <a:schemeClr val="tx1"/>
                        </a:solidFill>
                        <a:latin typeface="Arial" pitchFamily="34" charset="0"/>
                        <a:cs typeface="Arial" pitchFamily="34" charset="0"/>
                      </a:endParaRPr>
                    </a:p>
                  </a:txBody>
                  <a:tcPr>
                    <a:noFill/>
                  </a:tcPr>
                </a:tc>
                <a:tc>
                  <a:txBody>
                    <a:bodyPr/>
                    <a:lstStyle/>
                    <a:p>
                      <a:r>
                        <a:rPr lang="en-US" sz="1600" b="1" dirty="0" smtClean="0">
                          <a:solidFill>
                            <a:schemeClr val="tx1"/>
                          </a:solidFill>
                        </a:rPr>
                        <a:t>SELECT SUM(</a:t>
                      </a:r>
                      <a:r>
                        <a:rPr lang="en-US" sz="1600" b="1" kern="1200" dirty="0" smtClean="0">
                          <a:solidFill>
                            <a:schemeClr val="tx1"/>
                          </a:solidFill>
                          <a:latin typeface="+mn-lt"/>
                          <a:ea typeface="+mn-ea"/>
                          <a:cs typeface="+mn-cs"/>
                        </a:rPr>
                        <a:t>amount</a:t>
                      </a:r>
                      <a:r>
                        <a:rPr lang="en-US" sz="1600" b="1" dirty="0" smtClean="0">
                          <a:solidFill>
                            <a:schemeClr val="tx1"/>
                          </a:solidFill>
                        </a:rPr>
                        <a:t>) </a:t>
                      </a:r>
                    </a:p>
                    <a:p>
                      <a:r>
                        <a:rPr lang="en-US" sz="1600" b="1" dirty="0" smtClean="0">
                          <a:solidFill>
                            <a:schemeClr val="tx1"/>
                          </a:solidFill>
                        </a:rPr>
                        <a:t>FROM </a:t>
                      </a:r>
                      <a:r>
                        <a:rPr lang="en-US" sz="1600" b="1" kern="1200" dirty="0" smtClean="0">
                          <a:solidFill>
                            <a:schemeClr val="tx1"/>
                          </a:solidFill>
                          <a:latin typeface="+mn-lt"/>
                          <a:ea typeface="+mn-ea"/>
                          <a:cs typeface="+mn-cs"/>
                        </a:rPr>
                        <a:t>Payments;</a:t>
                      </a:r>
                      <a:endParaRPr lang="en-US" sz="1600" b="1" dirty="0">
                        <a:solidFill>
                          <a:schemeClr val="tx1"/>
                        </a:solidFill>
                        <a:latin typeface="Arial" pitchFamily="34" charset="0"/>
                        <a:cs typeface="Arial" pitchFamily="34" charset="0"/>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Displays</a:t>
                      </a:r>
                      <a:r>
                        <a:rPr lang="en-US" sz="1600" baseline="0" dirty="0" smtClean="0">
                          <a:solidFill>
                            <a:schemeClr val="tx1"/>
                          </a:solidFill>
                        </a:rPr>
                        <a:t>  the sum of all the payments in the payments table.</a:t>
                      </a:r>
                      <a:endParaRPr lang="en-US" sz="1600" dirty="0">
                        <a:solidFill>
                          <a:schemeClr val="tx1"/>
                        </a:solidFill>
                        <a:latin typeface="Arial" pitchFamily="34" charset="0"/>
                        <a:cs typeface="Arial" pitchFamily="34" charset="0"/>
                      </a:endParaRPr>
                    </a:p>
                  </a:txBody>
                  <a:tcPr>
                    <a:noFill/>
                  </a:tcPr>
                </a:tc>
                <a:extLst>
                  <a:ext uri="{0D108BD9-81ED-4DB2-BD59-A6C34878D82A}">
                    <a16:rowId xmlns:a16="http://schemas.microsoft.com/office/drawing/2014/main" val="10002"/>
                  </a:ext>
                </a:extLst>
              </a:tr>
              <a:tr h="448637">
                <a:tc>
                  <a:txBody>
                    <a:bodyPr/>
                    <a:lstStyle/>
                    <a:p>
                      <a:r>
                        <a:rPr lang="en-US" sz="1600" dirty="0" smtClean="0">
                          <a:solidFill>
                            <a:schemeClr val="tx1"/>
                          </a:solidFill>
                        </a:rPr>
                        <a:t>MIN</a:t>
                      </a:r>
                      <a:endParaRPr lang="en-US" sz="1600" dirty="0">
                        <a:solidFill>
                          <a:schemeClr val="tx1"/>
                        </a:solidFill>
                        <a:latin typeface="Arial" pitchFamily="34" charset="0"/>
                        <a:cs typeface="Arial" pitchFamily="34" charset="0"/>
                      </a:endParaRPr>
                    </a:p>
                  </a:txBody>
                  <a:tcPr>
                    <a:noFill/>
                  </a:tcPr>
                </a:tc>
                <a:tc>
                  <a:txBody>
                    <a:bodyPr/>
                    <a:lstStyle/>
                    <a:p>
                      <a:r>
                        <a:rPr lang="en-US" sz="1600" b="1" dirty="0" smtClean="0">
                          <a:solidFill>
                            <a:schemeClr val="tx1"/>
                          </a:solidFill>
                        </a:rPr>
                        <a:t>SELECT MIN(</a:t>
                      </a:r>
                      <a:r>
                        <a:rPr lang="en-US" sz="1600" b="1" kern="1200" dirty="0" smtClean="0">
                          <a:solidFill>
                            <a:schemeClr val="tx1"/>
                          </a:solidFill>
                          <a:latin typeface="+mn-lt"/>
                          <a:ea typeface="+mn-ea"/>
                          <a:cs typeface="+mn-cs"/>
                        </a:rPr>
                        <a:t>amount</a:t>
                      </a:r>
                      <a:r>
                        <a:rPr lang="en-US" sz="1600" b="1" dirty="0" smtClean="0">
                          <a:solidFill>
                            <a:schemeClr val="tx1"/>
                          </a:solidFill>
                        </a:rPr>
                        <a:t>) </a:t>
                      </a:r>
                    </a:p>
                    <a:p>
                      <a:r>
                        <a:rPr lang="en-US" sz="1600" b="1" dirty="0" smtClean="0">
                          <a:solidFill>
                            <a:schemeClr val="tx1"/>
                          </a:solidFill>
                        </a:rPr>
                        <a:t>FROM </a:t>
                      </a:r>
                      <a:r>
                        <a:rPr lang="en-US" sz="1600" b="1" kern="1200" dirty="0" smtClean="0">
                          <a:solidFill>
                            <a:schemeClr val="tx1"/>
                          </a:solidFill>
                          <a:latin typeface="+mn-lt"/>
                          <a:ea typeface="+mn-ea"/>
                          <a:cs typeface="+mn-cs"/>
                        </a:rPr>
                        <a:t>PAYMENTS;</a:t>
                      </a:r>
                      <a:endParaRPr lang="en-US" sz="1600" b="1" dirty="0" smtClean="0">
                        <a:solidFill>
                          <a:schemeClr val="tx1"/>
                        </a:solidFill>
                        <a:latin typeface="Arial" pitchFamily="34" charset="0"/>
                        <a:cs typeface="Arial" pitchFamily="34" charset="0"/>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Displays</a:t>
                      </a:r>
                      <a:r>
                        <a:rPr lang="en-US" sz="1600" baseline="0" dirty="0" smtClean="0">
                          <a:solidFill>
                            <a:schemeClr val="tx1"/>
                          </a:solidFill>
                        </a:rPr>
                        <a:t>  the  minimum amount paid in the Payments table.</a:t>
                      </a:r>
                      <a:endParaRPr lang="en-US" sz="1600" dirty="0">
                        <a:solidFill>
                          <a:schemeClr val="tx1"/>
                        </a:solidFill>
                        <a:latin typeface="Arial" pitchFamily="34" charset="0"/>
                        <a:cs typeface="Arial" pitchFamily="34" charset="0"/>
                      </a:endParaRPr>
                    </a:p>
                  </a:txBody>
                  <a:tcPr>
                    <a:noFill/>
                  </a:tcPr>
                </a:tc>
                <a:extLst>
                  <a:ext uri="{0D108BD9-81ED-4DB2-BD59-A6C34878D82A}">
                    <a16:rowId xmlns:a16="http://schemas.microsoft.com/office/drawing/2014/main" val="10003"/>
                  </a:ext>
                </a:extLst>
              </a:tr>
              <a:tr h="448637">
                <a:tc>
                  <a:txBody>
                    <a:bodyPr/>
                    <a:lstStyle/>
                    <a:p>
                      <a:r>
                        <a:rPr lang="en-US" sz="1600" dirty="0" smtClean="0">
                          <a:solidFill>
                            <a:schemeClr val="tx1"/>
                          </a:solidFill>
                        </a:rPr>
                        <a:t>MAX</a:t>
                      </a:r>
                      <a:endParaRPr lang="en-US" sz="1600" dirty="0">
                        <a:solidFill>
                          <a:schemeClr val="tx1"/>
                        </a:solidFill>
                        <a:latin typeface="Arial" pitchFamily="34" charset="0"/>
                        <a:cs typeface="Arial" pitchFamily="34" charset="0"/>
                      </a:endParaRPr>
                    </a:p>
                  </a:txBody>
                  <a:tcPr>
                    <a:noFill/>
                  </a:tcPr>
                </a:tc>
                <a:tc>
                  <a:txBody>
                    <a:bodyPr/>
                    <a:lstStyle/>
                    <a:p>
                      <a:r>
                        <a:rPr lang="en-US" sz="1600" b="1" dirty="0" smtClean="0">
                          <a:solidFill>
                            <a:schemeClr val="tx1"/>
                          </a:solidFill>
                        </a:rPr>
                        <a:t>SELECT MAX(</a:t>
                      </a:r>
                      <a:r>
                        <a:rPr lang="en-US" sz="1600" b="1" kern="1200" dirty="0" smtClean="0">
                          <a:solidFill>
                            <a:schemeClr val="tx1"/>
                          </a:solidFill>
                          <a:latin typeface="+mn-lt"/>
                          <a:ea typeface="+mn-ea"/>
                          <a:cs typeface="+mn-cs"/>
                        </a:rPr>
                        <a:t>amount</a:t>
                      </a:r>
                      <a:r>
                        <a:rPr lang="en-US" sz="1600" b="1" dirty="0" smtClean="0">
                          <a:solidFill>
                            <a:schemeClr val="tx1"/>
                          </a:solidFill>
                        </a:rPr>
                        <a:t>) </a:t>
                      </a:r>
                    </a:p>
                    <a:p>
                      <a:r>
                        <a:rPr lang="en-US" sz="1600" b="1" dirty="0" smtClean="0">
                          <a:solidFill>
                            <a:schemeClr val="tx1"/>
                          </a:solidFill>
                        </a:rPr>
                        <a:t>FROM </a:t>
                      </a:r>
                      <a:r>
                        <a:rPr lang="en-US" sz="1600" b="1" kern="1200" dirty="0" smtClean="0">
                          <a:solidFill>
                            <a:schemeClr val="tx1"/>
                          </a:solidFill>
                          <a:latin typeface="+mn-lt"/>
                          <a:ea typeface="+mn-ea"/>
                          <a:cs typeface="+mn-cs"/>
                        </a:rPr>
                        <a:t>PAYMENTS</a:t>
                      </a:r>
                      <a:r>
                        <a:rPr lang="en-US" sz="1600" b="1" dirty="0" smtClean="0">
                          <a:solidFill>
                            <a:schemeClr val="tx1"/>
                          </a:solidFill>
                        </a:rPr>
                        <a:t> ;</a:t>
                      </a:r>
                      <a:endParaRPr lang="en-US" sz="1600" b="1" dirty="0" smtClean="0">
                        <a:solidFill>
                          <a:schemeClr val="tx1"/>
                        </a:solidFill>
                        <a:latin typeface="Arial" pitchFamily="34" charset="0"/>
                        <a:cs typeface="Arial" pitchFamily="34" charset="0"/>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Displays</a:t>
                      </a:r>
                      <a:r>
                        <a:rPr lang="en-US" sz="1600" baseline="0" dirty="0" smtClean="0">
                          <a:solidFill>
                            <a:schemeClr val="tx1"/>
                          </a:solidFill>
                        </a:rPr>
                        <a:t>  the  maximum amount paid in the Payments table.</a:t>
                      </a:r>
                      <a:endParaRPr lang="en-US" sz="1600" dirty="0">
                        <a:solidFill>
                          <a:schemeClr val="tx1"/>
                        </a:solidFill>
                        <a:latin typeface="Arial" pitchFamily="34" charset="0"/>
                        <a:cs typeface="Arial" pitchFamily="34" charset="0"/>
                      </a:endParaRPr>
                    </a:p>
                  </a:txBody>
                  <a:tcPr>
                    <a:noFill/>
                  </a:tcPr>
                </a:tc>
                <a:extLst>
                  <a:ext uri="{0D108BD9-81ED-4DB2-BD59-A6C34878D82A}">
                    <a16:rowId xmlns:a16="http://schemas.microsoft.com/office/drawing/2014/main" val="10004"/>
                  </a:ext>
                </a:extLst>
              </a:tr>
              <a:tr h="448637">
                <a:tc>
                  <a:txBody>
                    <a:bodyPr/>
                    <a:lstStyle/>
                    <a:p>
                      <a:r>
                        <a:rPr lang="en-US" sz="1600" dirty="0" smtClean="0">
                          <a:solidFill>
                            <a:schemeClr val="tx1"/>
                          </a:solidFill>
                        </a:rPr>
                        <a:t>AVG</a:t>
                      </a:r>
                      <a:endParaRPr lang="en-US" sz="1600" dirty="0">
                        <a:solidFill>
                          <a:schemeClr val="tx1"/>
                        </a:solidFill>
                        <a:latin typeface="Arial" pitchFamily="34" charset="0"/>
                        <a:cs typeface="Arial" pitchFamily="34" charset="0"/>
                      </a:endParaRPr>
                    </a:p>
                  </a:txBody>
                  <a:tcPr>
                    <a:noFill/>
                  </a:tcPr>
                </a:tc>
                <a:tc>
                  <a:txBody>
                    <a:bodyPr/>
                    <a:lstStyle/>
                    <a:p>
                      <a:r>
                        <a:rPr lang="en-US" sz="1600" b="1" dirty="0" smtClean="0">
                          <a:solidFill>
                            <a:schemeClr val="tx1"/>
                          </a:solidFill>
                        </a:rPr>
                        <a:t>SELECT AVG(</a:t>
                      </a:r>
                      <a:r>
                        <a:rPr lang="en-US" sz="1600" b="1" kern="1200" dirty="0" smtClean="0">
                          <a:solidFill>
                            <a:schemeClr val="tx1"/>
                          </a:solidFill>
                          <a:latin typeface="+mn-lt"/>
                          <a:ea typeface="+mn-ea"/>
                          <a:cs typeface="+mn-cs"/>
                        </a:rPr>
                        <a:t>amount</a:t>
                      </a:r>
                      <a:r>
                        <a:rPr lang="en-US" sz="1600" b="1" dirty="0" smtClean="0">
                          <a:solidFill>
                            <a:schemeClr val="tx1"/>
                          </a:solidFill>
                        </a:rPr>
                        <a:t>) </a:t>
                      </a:r>
                    </a:p>
                    <a:p>
                      <a:r>
                        <a:rPr lang="en-US" sz="1600" b="1" dirty="0" smtClean="0">
                          <a:solidFill>
                            <a:schemeClr val="tx1"/>
                          </a:solidFill>
                        </a:rPr>
                        <a:t>FROM </a:t>
                      </a:r>
                      <a:r>
                        <a:rPr lang="en-US" sz="1600" b="1" kern="1200" dirty="0" smtClean="0">
                          <a:solidFill>
                            <a:schemeClr val="tx1"/>
                          </a:solidFill>
                          <a:latin typeface="+mn-lt"/>
                          <a:ea typeface="+mn-ea"/>
                          <a:cs typeface="+mn-cs"/>
                        </a:rPr>
                        <a:t>PAYMENTS;</a:t>
                      </a:r>
                      <a:endParaRPr lang="en-US" sz="1600" b="1" dirty="0">
                        <a:solidFill>
                          <a:schemeClr val="tx1"/>
                        </a:solidFill>
                        <a:latin typeface="Arial" pitchFamily="34" charset="0"/>
                        <a:cs typeface="Arial" pitchFamily="34" charset="0"/>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Displays</a:t>
                      </a:r>
                      <a:r>
                        <a:rPr lang="en-US" sz="1600" baseline="0" dirty="0" smtClean="0">
                          <a:solidFill>
                            <a:schemeClr val="tx1"/>
                          </a:solidFill>
                        </a:rPr>
                        <a:t>  the average of all the amounts paid in payments table.</a:t>
                      </a:r>
                      <a:endParaRPr lang="en-US" sz="1600" dirty="0">
                        <a:solidFill>
                          <a:schemeClr val="tx1"/>
                        </a:solidFill>
                        <a:latin typeface="Arial" pitchFamily="34" charset="0"/>
                        <a:cs typeface="Arial" pitchFamily="34" charset="0"/>
                      </a:endParaRPr>
                    </a:p>
                  </a:txBody>
                  <a:tcPr>
                    <a:noFill/>
                  </a:tcPr>
                </a:tc>
                <a:extLst>
                  <a:ext uri="{0D108BD9-81ED-4DB2-BD59-A6C34878D82A}">
                    <a16:rowId xmlns:a16="http://schemas.microsoft.com/office/drawing/2014/main" val="10005"/>
                  </a:ext>
                </a:extLst>
              </a:tr>
            </a:tbl>
          </a:graphicData>
        </a:graphic>
      </p:graphicFrame>
      <p:sp>
        <p:nvSpPr>
          <p:cNvPr id="6" name="TextBox 5"/>
          <p:cNvSpPr txBox="1"/>
          <p:nvPr/>
        </p:nvSpPr>
        <p:spPr>
          <a:xfrm>
            <a:off x="2057400" y="5538898"/>
            <a:ext cx="7620000" cy="757130"/>
          </a:xfrm>
          <a:prstGeom prst="rect">
            <a:avLst/>
          </a:prstGeom>
          <a:noFill/>
        </p:spPr>
        <p:txBody>
          <a:bodyPr wrap="square" rtlCol="0">
            <a:spAutoFit/>
          </a:bodyPr>
          <a:lstStyle/>
          <a:p>
            <a:pPr indent="-365760">
              <a:lnSpc>
                <a:spcPct val="120000"/>
              </a:lnSpc>
            </a:pPr>
            <a:r>
              <a:rPr lang="en-US" dirty="0">
                <a:solidFill>
                  <a:schemeClr val="bg1"/>
                </a:solidFill>
              </a:rPr>
              <a:t>They are commonly used with the GROUP BY clause in a SELECT statement, and accepts single column as input .</a:t>
            </a:r>
          </a:p>
        </p:txBody>
      </p:sp>
    </p:spTree>
    <p:extLst>
      <p:ext uri="{BB962C8B-B14F-4D97-AF65-F5344CB8AC3E}">
        <p14:creationId xmlns:p14="http://schemas.microsoft.com/office/powerpoint/2010/main" val="3128233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smtClean="0"/>
              <a:t>Scalar Functions</a:t>
            </a:r>
            <a:endParaRPr lang="en-US" dirty="0"/>
          </a:p>
        </p:txBody>
      </p:sp>
    </p:spTree>
    <p:extLst>
      <p:ext uri="{BB962C8B-B14F-4D97-AF65-F5344CB8AC3E}">
        <p14:creationId xmlns:p14="http://schemas.microsoft.com/office/powerpoint/2010/main" val="42634515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Scalar Functions </a:t>
            </a:r>
          </a:p>
        </p:txBody>
      </p:sp>
      <p:sp>
        <p:nvSpPr>
          <p:cNvPr id="3" name="Content Placeholder 2"/>
          <p:cNvSpPr>
            <a:spLocks noGrp="1"/>
          </p:cNvSpPr>
          <p:nvPr>
            <p:ph idx="1"/>
          </p:nvPr>
        </p:nvSpPr>
        <p:spPr>
          <a:xfrm>
            <a:off x="1636426" y="1219200"/>
            <a:ext cx="8686800" cy="4191000"/>
          </a:xfrm>
        </p:spPr>
        <p:txBody>
          <a:bodyPr/>
          <a:lstStyle/>
          <a:p>
            <a:pPr marL="731520" indent="-365760">
              <a:lnSpc>
                <a:spcPct val="120000"/>
              </a:lnSpc>
              <a:spcBef>
                <a:spcPts val="0"/>
              </a:spcBef>
            </a:pPr>
            <a:r>
              <a:rPr lang="en-US" sz="2000" dirty="0"/>
              <a:t>Require no arguments, or at most one argument</a:t>
            </a:r>
          </a:p>
          <a:p>
            <a:pPr marL="731520" indent="-365760">
              <a:lnSpc>
                <a:spcPct val="120000"/>
              </a:lnSpc>
              <a:spcBef>
                <a:spcPts val="0"/>
              </a:spcBef>
            </a:pPr>
            <a:endParaRPr lang="en-US" sz="2000" dirty="0"/>
          </a:p>
          <a:p>
            <a:pPr marL="731520" indent="-365760">
              <a:lnSpc>
                <a:spcPct val="120000"/>
              </a:lnSpc>
              <a:spcBef>
                <a:spcPts val="0"/>
              </a:spcBef>
            </a:pPr>
            <a:r>
              <a:rPr lang="en-US" sz="2000" dirty="0"/>
              <a:t>Returns a single value that is based on the input value</a:t>
            </a:r>
          </a:p>
          <a:p>
            <a:pPr marL="731520" indent="-365760">
              <a:lnSpc>
                <a:spcPct val="120000"/>
              </a:lnSpc>
              <a:spcBef>
                <a:spcPts val="0"/>
              </a:spcBef>
            </a:pPr>
            <a:endParaRPr lang="en-US" sz="2000" dirty="0"/>
          </a:p>
          <a:p>
            <a:pPr marL="731520" indent="-365760">
              <a:lnSpc>
                <a:spcPct val="120000"/>
              </a:lnSpc>
              <a:spcBef>
                <a:spcPts val="0"/>
              </a:spcBef>
            </a:pPr>
            <a:r>
              <a:rPr lang="en-US" sz="2000" dirty="0"/>
              <a:t>Can be broken down into the subcategories</a:t>
            </a:r>
          </a:p>
          <a:p>
            <a:pPr marL="731520" indent="-365760">
              <a:lnSpc>
                <a:spcPct val="120000"/>
              </a:lnSpc>
              <a:spcBef>
                <a:spcPts val="0"/>
              </a:spcBef>
            </a:pPr>
            <a:endParaRPr lang="en-US" sz="2000" dirty="0"/>
          </a:p>
          <a:p>
            <a:pPr marL="731520" indent="-365760">
              <a:lnSpc>
                <a:spcPct val="120000"/>
              </a:lnSpc>
              <a:spcBef>
                <a:spcPts val="0"/>
              </a:spcBef>
            </a:pPr>
            <a:r>
              <a:rPr lang="en-US" sz="2000" dirty="0"/>
              <a:t>Based upon their intended use, Subcategories are </a:t>
            </a:r>
            <a:endParaRPr lang="en-US" sz="2000" b="1" dirty="0"/>
          </a:p>
        </p:txBody>
      </p:sp>
      <p:sp>
        <p:nvSpPr>
          <p:cNvPr id="7" name="Slide Number Placeholder 6"/>
          <p:cNvSpPr>
            <a:spLocks noGrp="1"/>
          </p:cNvSpPr>
          <p:nvPr>
            <p:ph type="sldNum" sz="quarter" idx="4294967295"/>
          </p:nvPr>
        </p:nvSpPr>
        <p:spPr>
          <a:xfrm>
            <a:off x="0" y="6356350"/>
            <a:ext cx="4114800" cy="365125"/>
          </a:xfrm>
        </p:spPr>
        <p:txBody>
          <a:bodyPr/>
          <a:lstStyle/>
          <a:p>
            <a:fld id="{47ED8886-DB3B-44F4-9A80-E6A224679F20}" type="slidenum">
              <a:rPr lang="en-US" smtClean="0"/>
              <a:pPr/>
              <a:t>14</a:t>
            </a:fld>
            <a:endParaRPr lang="en-US" dirty="0"/>
          </a:p>
        </p:txBody>
      </p:sp>
    </p:spTree>
    <p:extLst>
      <p:ext uri="{BB962C8B-B14F-4D97-AF65-F5344CB8AC3E}">
        <p14:creationId xmlns:p14="http://schemas.microsoft.com/office/powerpoint/2010/main" val="1351525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Scalar Functions </a:t>
            </a:r>
          </a:p>
        </p:txBody>
      </p:sp>
      <p:sp>
        <p:nvSpPr>
          <p:cNvPr id="7" name="Slide Number Placeholder 6"/>
          <p:cNvSpPr>
            <a:spLocks noGrp="1"/>
          </p:cNvSpPr>
          <p:nvPr>
            <p:ph type="sldNum" sz="quarter" idx="4294967295"/>
          </p:nvPr>
        </p:nvSpPr>
        <p:spPr>
          <a:xfrm>
            <a:off x="0" y="6356350"/>
            <a:ext cx="4114800" cy="365125"/>
          </a:xfrm>
        </p:spPr>
        <p:txBody>
          <a:bodyPr/>
          <a:lstStyle/>
          <a:p>
            <a:fld id="{47ED8886-DB3B-44F4-9A80-E6A224679F20}" type="slidenum">
              <a:rPr lang="en-US" smtClean="0"/>
              <a:pPr/>
              <a:t>15</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730096326"/>
              </p:ext>
            </p:extLst>
          </p:nvPr>
        </p:nvGraphicFramePr>
        <p:xfrm>
          <a:off x="2133600" y="1295401"/>
          <a:ext cx="8305800" cy="4343401"/>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val="20000"/>
                    </a:ext>
                  </a:extLst>
                </a:gridCol>
                <a:gridCol w="5943600">
                  <a:extLst>
                    <a:ext uri="{9D8B030D-6E8A-4147-A177-3AD203B41FA5}">
                      <a16:colId xmlns:a16="http://schemas.microsoft.com/office/drawing/2014/main" val="20001"/>
                    </a:ext>
                  </a:extLst>
                </a:gridCol>
              </a:tblGrid>
              <a:tr h="484814">
                <a:tc>
                  <a:txBody>
                    <a:bodyPr/>
                    <a:lstStyle/>
                    <a:p>
                      <a:r>
                        <a:rPr lang="en-US" sz="1600" dirty="0" smtClean="0">
                          <a:solidFill>
                            <a:schemeClr val="tx1"/>
                          </a:solidFill>
                        </a:rPr>
                        <a:t>Category</a:t>
                      </a:r>
                      <a:endParaRPr lang="en-US" sz="1600" dirty="0">
                        <a:solidFill>
                          <a:schemeClr val="tx1"/>
                        </a:solidFill>
                      </a:endParaRPr>
                    </a:p>
                  </a:txBody>
                  <a:tcPr>
                    <a:solidFill>
                      <a:schemeClr val="accent4"/>
                    </a:solidFill>
                  </a:tcPr>
                </a:tc>
                <a:tc>
                  <a:txBody>
                    <a:bodyPr/>
                    <a:lstStyle/>
                    <a:p>
                      <a:r>
                        <a:rPr lang="en-US" sz="1600" dirty="0" smtClean="0">
                          <a:solidFill>
                            <a:schemeClr val="tx1"/>
                          </a:solidFill>
                        </a:rPr>
                        <a:t>Usage</a:t>
                      </a:r>
                      <a:endParaRPr lang="en-US" sz="1600" dirty="0">
                        <a:solidFill>
                          <a:schemeClr val="tx1"/>
                        </a:solidFill>
                      </a:endParaRPr>
                    </a:p>
                  </a:txBody>
                  <a:tcPr>
                    <a:solidFill>
                      <a:schemeClr val="accent4"/>
                    </a:solidFill>
                  </a:tcPr>
                </a:tc>
                <a:extLst>
                  <a:ext uri="{0D108BD9-81ED-4DB2-BD59-A6C34878D82A}">
                    <a16:rowId xmlns:a16="http://schemas.microsoft.com/office/drawing/2014/main" val="10000"/>
                  </a:ext>
                </a:extLst>
              </a:tr>
              <a:tr h="1075888">
                <a:tc>
                  <a:txBody>
                    <a:bodyPr/>
                    <a:lstStyle/>
                    <a:p>
                      <a:r>
                        <a:rPr lang="en-US" sz="1800" dirty="0" smtClean="0">
                          <a:solidFill>
                            <a:schemeClr val="tx1"/>
                          </a:solidFill>
                        </a:rPr>
                        <a:t>Built-in</a:t>
                      </a:r>
                      <a:endParaRPr lang="en-US" sz="1800" dirty="0">
                        <a:solidFill>
                          <a:schemeClr val="tx1"/>
                        </a:solidFill>
                      </a:endParaRPr>
                    </a:p>
                  </a:txBody>
                  <a:tcPr>
                    <a:noFill/>
                  </a:tcPr>
                </a:tc>
                <a:tc>
                  <a:txBody>
                    <a:bodyPr/>
                    <a:lstStyle/>
                    <a:p>
                      <a:r>
                        <a:rPr lang="en-US" sz="1800" dirty="0" smtClean="0">
                          <a:solidFill>
                            <a:schemeClr val="tx1"/>
                          </a:solidFill>
                        </a:rPr>
                        <a:t>These functions perform operations on values and settings that</a:t>
                      </a:r>
                      <a:r>
                        <a:rPr lang="en-US" sz="1800" baseline="0" dirty="0" smtClean="0">
                          <a:solidFill>
                            <a:schemeClr val="tx1"/>
                          </a:solidFill>
                        </a:rPr>
                        <a:t> are built into the database (such as specifics dealing with the user session)</a:t>
                      </a:r>
                      <a:endParaRPr lang="en-US" sz="1800" dirty="0">
                        <a:solidFill>
                          <a:schemeClr val="tx1"/>
                        </a:solidFill>
                      </a:endParaRPr>
                    </a:p>
                  </a:txBody>
                  <a:tcPr>
                    <a:noFill/>
                  </a:tcPr>
                </a:tc>
                <a:extLst>
                  <a:ext uri="{0D108BD9-81ED-4DB2-BD59-A6C34878D82A}">
                    <a16:rowId xmlns:a16="http://schemas.microsoft.com/office/drawing/2014/main" val="10001"/>
                  </a:ext>
                </a:extLst>
              </a:tr>
              <a:tr h="1075888">
                <a:tc>
                  <a:txBody>
                    <a:bodyPr/>
                    <a:lstStyle/>
                    <a:p>
                      <a:r>
                        <a:rPr lang="en-US" sz="1800" dirty="0" smtClean="0">
                          <a:solidFill>
                            <a:schemeClr val="tx1"/>
                          </a:solidFill>
                        </a:rPr>
                        <a:t>String</a:t>
                      </a:r>
                      <a:endParaRPr lang="en-US" sz="1800" dirty="0">
                        <a:solidFill>
                          <a:schemeClr val="tx1"/>
                        </a:solidFill>
                      </a:endParaRPr>
                    </a:p>
                  </a:txBody>
                  <a:tcPr>
                    <a:noFill/>
                  </a:tcPr>
                </a:tc>
                <a:tc>
                  <a:txBody>
                    <a:bodyPr/>
                    <a:lstStyle/>
                    <a:p>
                      <a:r>
                        <a:rPr lang="en-US" sz="1800" dirty="0" smtClean="0">
                          <a:solidFill>
                            <a:schemeClr val="tx1"/>
                          </a:solidFill>
                        </a:rPr>
                        <a:t>These functions perform</a:t>
                      </a:r>
                      <a:r>
                        <a:rPr lang="en-US" sz="1800" baseline="0" dirty="0" smtClean="0">
                          <a:solidFill>
                            <a:schemeClr val="tx1"/>
                          </a:solidFill>
                        </a:rPr>
                        <a:t> operations on character values such as CHAR and VARCHAR and they can return either numeric or string values.</a:t>
                      </a:r>
                      <a:endParaRPr lang="en-US" sz="1800" dirty="0">
                        <a:solidFill>
                          <a:schemeClr val="tx1"/>
                        </a:solidFill>
                      </a:endParaRPr>
                    </a:p>
                  </a:txBody>
                  <a:tcPr>
                    <a:noFill/>
                  </a:tcPr>
                </a:tc>
                <a:extLst>
                  <a:ext uri="{0D108BD9-81ED-4DB2-BD59-A6C34878D82A}">
                    <a16:rowId xmlns:a16="http://schemas.microsoft.com/office/drawing/2014/main" val="10002"/>
                  </a:ext>
                </a:extLst>
              </a:tr>
              <a:tr h="484814">
                <a:tc>
                  <a:txBody>
                    <a:bodyPr/>
                    <a:lstStyle/>
                    <a:p>
                      <a:r>
                        <a:rPr lang="en-US" sz="1800" dirty="0" smtClean="0">
                          <a:solidFill>
                            <a:schemeClr val="tx1"/>
                          </a:solidFill>
                        </a:rPr>
                        <a:t>Numeric/Mathematic</a:t>
                      </a:r>
                    </a:p>
                  </a:txBody>
                  <a:tcPr>
                    <a:noFill/>
                  </a:tcPr>
                </a:tc>
                <a:tc>
                  <a:txBody>
                    <a:bodyPr/>
                    <a:lstStyle/>
                    <a:p>
                      <a:r>
                        <a:rPr lang="en-US" sz="1800" dirty="0" smtClean="0">
                          <a:solidFill>
                            <a:schemeClr val="tx1"/>
                          </a:solidFill>
                        </a:rPr>
                        <a:t>These functions perform operations on numeric values.</a:t>
                      </a:r>
                      <a:endParaRPr lang="en-US" sz="1800" dirty="0">
                        <a:solidFill>
                          <a:schemeClr val="tx1"/>
                        </a:solidFill>
                      </a:endParaRPr>
                    </a:p>
                  </a:txBody>
                  <a:tcPr>
                    <a:noFill/>
                  </a:tcPr>
                </a:tc>
                <a:extLst>
                  <a:ext uri="{0D108BD9-81ED-4DB2-BD59-A6C34878D82A}">
                    <a16:rowId xmlns:a16="http://schemas.microsoft.com/office/drawing/2014/main" val="10003"/>
                  </a:ext>
                </a:extLst>
              </a:tr>
              <a:tr h="484814">
                <a:tc>
                  <a:txBody>
                    <a:bodyPr/>
                    <a:lstStyle/>
                    <a:p>
                      <a:r>
                        <a:rPr lang="en-US" sz="1800" dirty="0" smtClean="0">
                          <a:solidFill>
                            <a:schemeClr val="tx1"/>
                          </a:solidFill>
                        </a:rPr>
                        <a:t>Date and Time</a:t>
                      </a:r>
                      <a:endParaRPr lang="en-US" sz="1800" dirty="0">
                        <a:solidFill>
                          <a:schemeClr val="tx1"/>
                        </a:solidFill>
                      </a:endParaRPr>
                    </a:p>
                  </a:txBody>
                  <a:tcPr>
                    <a:noFill/>
                  </a:tcPr>
                </a:tc>
                <a:tc>
                  <a:txBody>
                    <a:bodyPr/>
                    <a:lstStyle/>
                    <a:p>
                      <a:r>
                        <a:rPr lang="en-US" sz="1800" dirty="0" smtClean="0">
                          <a:solidFill>
                            <a:schemeClr val="tx1"/>
                          </a:solidFill>
                        </a:rPr>
                        <a:t>These</a:t>
                      </a:r>
                      <a:r>
                        <a:rPr lang="en-US" sz="1800" baseline="0" dirty="0" smtClean="0">
                          <a:solidFill>
                            <a:schemeClr val="tx1"/>
                          </a:solidFill>
                        </a:rPr>
                        <a:t> functions perform operations on date/time fields.</a:t>
                      </a:r>
                      <a:endParaRPr lang="en-US" sz="1800" dirty="0">
                        <a:solidFill>
                          <a:schemeClr val="tx1"/>
                        </a:solidFill>
                      </a:endParaRPr>
                    </a:p>
                  </a:txBody>
                  <a:tcPr>
                    <a:noFill/>
                  </a:tcPr>
                </a:tc>
                <a:extLst>
                  <a:ext uri="{0D108BD9-81ED-4DB2-BD59-A6C34878D82A}">
                    <a16:rowId xmlns:a16="http://schemas.microsoft.com/office/drawing/2014/main" val="10004"/>
                  </a:ext>
                </a:extLst>
              </a:tr>
              <a:tr h="737183">
                <a:tc>
                  <a:txBody>
                    <a:bodyPr/>
                    <a:lstStyle/>
                    <a:p>
                      <a:r>
                        <a:rPr lang="en-US" sz="1800" kern="1200" baseline="0" dirty="0">
                          <a:solidFill>
                            <a:schemeClr val="tx1"/>
                          </a:solidFill>
                        </a:rPr>
                        <a:t>CASE and CAST</a:t>
                      </a:r>
                      <a:endParaRPr lang="en-US" sz="1800" kern="1200" baseline="0" dirty="0">
                        <a:solidFill>
                          <a:schemeClr val="tx1"/>
                        </a:solidFill>
                        <a:latin typeface="+mn-lt"/>
                        <a:ea typeface="+mn-ea"/>
                        <a:cs typeface="+mn-cs"/>
                      </a:endParaRPr>
                    </a:p>
                  </a:txBody>
                  <a:tcPr marL="38100" marR="38100" marT="38100" marB="38100" anchor="ctr">
                    <a:noFill/>
                  </a:tcPr>
                </a:tc>
                <a:tc>
                  <a:txBody>
                    <a:bodyPr/>
                    <a:lstStyle/>
                    <a:p>
                      <a:r>
                        <a:rPr lang="en-US" sz="1800" kern="1200" baseline="0" dirty="0" smtClean="0">
                          <a:solidFill>
                            <a:schemeClr val="tx1"/>
                          </a:solidFill>
                        </a:rPr>
                        <a:t>CASE </a:t>
                      </a:r>
                      <a:r>
                        <a:rPr lang="en-US" sz="1800" kern="1200" baseline="0" dirty="0">
                          <a:solidFill>
                            <a:schemeClr val="tx1"/>
                          </a:solidFill>
                        </a:rPr>
                        <a:t>supplies IF-THEN logic to SQL statements and CAST can convert values from one </a:t>
                      </a:r>
                      <a:r>
                        <a:rPr lang="en-US" sz="1800" kern="1200" baseline="0" dirty="0" smtClean="0">
                          <a:solidFill>
                            <a:schemeClr val="tx1"/>
                          </a:solidFill>
                        </a:rPr>
                        <a:t>data type </a:t>
                      </a:r>
                      <a:r>
                        <a:rPr lang="en-US" sz="1800" kern="1200" baseline="0" dirty="0">
                          <a:solidFill>
                            <a:schemeClr val="tx1"/>
                          </a:solidFill>
                        </a:rPr>
                        <a:t>to another.</a:t>
                      </a:r>
                      <a:endParaRPr lang="en-US" sz="1800" kern="1200" baseline="0" dirty="0">
                        <a:solidFill>
                          <a:schemeClr val="tx1"/>
                        </a:solidFill>
                        <a:latin typeface="+mn-lt"/>
                        <a:ea typeface="+mn-ea"/>
                        <a:cs typeface="+mn-cs"/>
                      </a:endParaRPr>
                    </a:p>
                  </a:txBody>
                  <a:tcPr marL="38100" marR="38100" marT="38100" marB="38100" anchor="c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807292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800" dirty="0"/>
              <a:t>Built-in Scalar </a:t>
            </a:r>
            <a:r>
              <a:rPr lang="en-US" sz="2800" dirty="0" smtClean="0"/>
              <a:t>Functions</a:t>
            </a:r>
            <a:endParaRPr lang="en-US" sz="2800" dirty="0"/>
          </a:p>
        </p:txBody>
      </p:sp>
      <p:sp>
        <p:nvSpPr>
          <p:cNvPr id="2" name="Content Placeholder 1"/>
          <p:cNvSpPr>
            <a:spLocks noGrp="1"/>
          </p:cNvSpPr>
          <p:nvPr>
            <p:ph idx="1"/>
          </p:nvPr>
        </p:nvSpPr>
        <p:spPr>
          <a:xfrm>
            <a:off x="1561605" y="1853739"/>
            <a:ext cx="8229600" cy="1524000"/>
          </a:xfrm>
        </p:spPr>
        <p:txBody>
          <a:bodyPr>
            <a:normAutofit fontScale="92500" lnSpcReduction="10000"/>
          </a:bodyPr>
          <a:lstStyle/>
          <a:p>
            <a:pPr marL="731520" indent="-365760">
              <a:lnSpc>
                <a:spcPct val="120000"/>
              </a:lnSpc>
              <a:spcBef>
                <a:spcPts val="0"/>
              </a:spcBef>
            </a:pPr>
            <a:r>
              <a:rPr lang="en-US" sz="2200" b="1" dirty="0"/>
              <a:t>I</a:t>
            </a:r>
            <a:r>
              <a:rPr lang="en-US" sz="2200" dirty="0"/>
              <a:t>dentify both the current user session and its characteristics, such as the current session privileges. </a:t>
            </a:r>
          </a:p>
          <a:p>
            <a:pPr marL="731520" indent="-365760">
              <a:lnSpc>
                <a:spcPct val="120000"/>
              </a:lnSpc>
              <a:spcBef>
                <a:spcPts val="0"/>
              </a:spcBef>
            </a:pPr>
            <a:endParaRPr lang="en-US" sz="2200" dirty="0"/>
          </a:p>
          <a:p>
            <a:pPr marL="731520" indent="-365760">
              <a:lnSpc>
                <a:spcPct val="120000"/>
              </a:lnSpc>
              <a:spcBef>
                <a:spcPts val="0"/>
              </a:spcBef>
            </a:pPr>
            <a:r>
              <a:rPr lang="en-US" sz="2200" dirty="0"/>
              <a:t>Are always nondeterministic. </a:t>
            </a:r>
          </a:p>
          <a:p>
            <a:pPr marL="731520" indent="-365760">
              <a:lnSpc>
                <a:spcPct val="120000"/>
              </a:lnSpc>
              <a:spcBef>
                <a:spcPts val="0"/>
              </a:spcBef>
              <a:buNone/>
            </a:pPr>
            <a:endParaRPr lang="en-US" sz="2200" dirty="0"/>
          </a:p>
        </p:txBody>
      </p:sp>
      <p:sp>
        <p:nvSpPr>
          <p:cNvPr id="9" name="Slide Number Placeholder 8"/>
          <p:cNvSpPr>
            <a:spLocks noGrp="1"/>
          </p:cNvSpPr>
          <p:nvPr>
            <p:ph type="sldNum" sz="quarter" idx="4294967295"/>
          </p:nvPr>
        </p:nvSpPr>
        <p:spPr>
          <a:xfrm>
            <a:off x="0" y="6356350"/>
            <a:ext cx="4114800" cy="365125"/>
          </a:xfrm>
        </p:spPr>
        <p:txBody>
          <a:bodyPr/>
          <a:lstStyle/>
          <a:p>
            <a:fld id="{47ED8886-DB3B-44F4-9A80-E6A224679F20}" type="slidenum">
              <a:rPr lang="en-US" smtClean="0"/>
              <a:pPr/>
              <a:t>16</a:t>
            </a:fld>
            <a:endParaRPr lang="en-US" dirty="0"/>
          </a:p>
        </p:txBody>
      </p:sp>
      <p:sp>
        <p:nvSpPr>
          <p:cNvPr id="8" name="Rectangle 2"/>
          <p:cNvSpPr>
            <a:spLocks noChangeArrowheads="1"/>
          </p:cNvSpPr>
          <p:nvPr/>
        </p:nvSpPr>
        <p:spPr bwMode="auto">
          <a:xfrm>
            <a:off x="1752601" y="2167624"/>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a:latin typeface="Arial" charset="0"/>
                <a:cs typeface="Arial" charset="0"/>
              </a:rPr>
              <a:t/>
            </a:r>
            <a:br>
              <a:rPr lang="en-US">
                <a:latin typeface="Arial" charset="0"/>
                <a:cs typeface="Arial" charset="0"/>
              </a:rPr>
            </a:br>
            <a:endParaRPr lang="en-US">
              <a:latin typeface="Arial" charset="0"/>
              <a:cs typeface="Arial" charset="0"/>
            </a:endParaRPr>
          </a:p>
        </p:txBody>
      </p:sp>
    </p:spTree>
    <p:extLst>
      <p:ext uri="{BB962C8B-B14F-4D97-AF65-F5344CB8AC3E}">
        <p14:creationId xmlns:p14="http://schemas.microsoft.com/office/powerpoint/2010/main" val="26690915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subTnLst>
                                    <p:animClr clrSpc="rgb" dir="cw">
                                      <p:cBhvr override="childStyle">
                                        <p:cTn dur="1" fill="hold" display="0" masterRel="nextClick" afterEffect="1"/>
                                        <p:tgtEl>
                                          <p:spTgt spid="2">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subTnLst>
                                    <p:animClr clrSpc="rgb" dir="cw">
                                      <p:cBhvr override="childStyle">
                                        <p:cTn dur="1" fill="hold" display="0" masterRel="nextClick" afterEffect="1"/>
                                        <p:tgtEl>
                                          <p:spTgt spid="2">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800" dirty="0"/>
              <a:t>Built-in Scalar </a:t>
            </a:r>
            <a:r>
              <a:rPr lang="en-US" sz="2800" dirty="0" smtClean="0"/>
              <a:t>Functions</a:t>
            </a:r>
            <a:endParaRPr lang="en-US" sz="2800" dirty="0"/>
          </a:p>
        </p:txBody>
      </p:sp>
      <p:sp>
        <p:nvSpPr>
          <p:cNvPr id="9" name="Slide Number Placeholder 8"/>
          <p:cNvSpPr>
            <a:spLocks noGrp="1"/>
          </p:cNvSpPr>
          <p:nvPr>
            <p:ph type="sldNum" sz="quarter" idx="4294967295"/>
          </p:nvPr>
        </p:nvSpPr>
        <p:spPr>
          <a:xfrm>
            <a:off x="0" y="6356350"/>
            <a:ext cx="4114800" cy="365125"/>
          </a:xfrm>
        </p:spPr>
        <p:txBody>
          <a:bodyPr/>
          <a:lstStyle/>
          <a:p>
            <a:fld id="{47ED8886-DB3B-44F4-9A80-E6A224679F20}" type="slidenum">
              <a:rPr lang="en-US" smtClean="0"/>
              <a:pPr/>
              <a:t>17</a:t>
            </a:fld>
            <a:endParaRPr lang="en-US" dirty="0"/>
          </a:p>
        </p:txBody>
      </p:sp>
      <p:sp>
        <p:nvSpPr>
          <p:cNvPr id="8" name="Rectangle 2"/>
          <p:cNvSpPr>
            <a:spLocks noChangeArrowheads="1"/>
          </p:cNvSpPr>
          <p:nvPr/>
        </p:nvSpPr>
        <p:spPr bwMode="auto">
          <a:xfrm>
            <a:off x="1752601" y="2167624"/>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a:latin typeface="Arial" charset="0"/>
                <a:cs typeface="Arial" charset="0"/>
              </a:rPr>
              <a:t/>
            </a:r>
            <a:br>
              <a:rPr lang="en-US">
                <a:latin typeface="Arial" charset="0"/>
                <a:cs typeface="Arial" charset="0"/>
              </a:rPr>
            </a:br>
            <a:endParaRPr lang="en-US">
              <a:latin typeface="Arial" charset="0"/>
              <a:cs typeface="Arial"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173021494"/>
              </p:ext>
            </p:extLst>
          </p:nvPr>
        </p:nvGraphicFramePr>
        <p:xfrm>
          <a:off x="1752601" y="1801308"/>
          <a:ext cx="7848600" cy="3757134"/>
        </p:xfrm>
        <a:graphic>
          <a:graphicData uri="http://schemas.openxmlformats.org/drawingml/2006/table">
            <a:tbl>
              <a:tblPr firstRow="1" bandRow="1">
                <a:tableStyleId>{5C22544A-7EE6-4342-B048-85BDC9FD1C3A}</a:tableStyleId>
              </a:tblPr>
              <a:tblGrid>
                <a:gridCol w="2774758">
                  <a:extLst>
                    <a:ext uri="{9D8B030D-6E8A-4147-A177-3AD203B41FA5}">
                      <a16:colId xmlns:a16="http://schemas.microsoft.com/office/drawing/2014/main" val="20000"/>
                    </a:ext>
                  </a:extLst>
                </a:gridCol>
                <a:gridCol w="5073842">
                  <a:extLst>
                    <a:ext uri="{9D8B030D-6E8A-4147-A177-3AD203B41FA5}">
                      <a16:colId xmlns:a16="http://schemas.microsoft.com/office/drawing/2014/main" val="20001"/>
                    </a:ext>
                  </a:extLst>
                </a:gridCol>
              </a:tblGrid>
              <a:tr h="435480">
                <a:tc>
                  <a:txBody>
                    <a:bodyPr/>
                    <a:lstStyle/>
                    <a:p>
                      <a:pPr algn="ctr" fontAlgn="ctr"/>
                      <a:r>
                        <a:rPr lang="en-US" sz="1800" u="none" strike="noStrike" dirty="0">
                          <a:solidFill>
                            <a:schemeClr val="tx1"/>
                          </a:solidFill>
                          <a:effectLst/>
                        </a:rPr>
                        <a:t>Function </a:t>
                      </a:r>
                      <a:endParaRPr lang="en-US" sz="1800" b="1" i="0" u="none" strike="noStrike" dirty="0">
                        <a:solidFill>
                          <a:schemeClr val="tx1"/>
                        </a:solidFill>
                        <a:effectLst/>
                        <a:latin typeface="Calibri"/>
                      </a:endParaRPr>
                    </a:p>
                  </a:txBody>
                  <a:tcPr marL="9525" marR="9525" marT="9525" marB="0" anchor="ctr">
                    <a:solidFill>
                      <a:schemeClr val="accent4"/>
                    </a:solidFill>
                  </a:tcPr>
                </a:tc>
                <a:tc>
                  <a:txBody>
                    <a:bodyPr/>
                    <a:lstStyle/>
                    <a:p>
                      <a:pPr algn="ctr" fontAlgn="ctr"/>
                      <a:r>
                        <a:rPr lang="en-US" sz="1800" u="none" strike="noStrike" dirty="0">
                          <a:solidFill>
                            <a:schemeClr val="tx1"/>
                          </a:solidFill>
                          <a:effectLst/>
                        </a:rPr>
                        <a:t>Usage</a:t>
                      </a:r>
                      <a:endParaRPr lang="en-US" sz="1800" b="1" i="0" u="none" strike="noStrike" dirty="0">
                        <a:solidFill>
                          <a:schemeClr val="tx1"/>
                        </a:solidFill>
                        <a:effectLst/>
                        <a:latin typeface="Calibri"/>
                      </a:endParaRPr>
                    </a:p>
                  </a:txBody>
                  <a:tcPr marL="9525" marR="9525" marT="9525" marB="0" anchor="ctr">
                    <a:solidFill>
                      <a:schemeClr val="accent4"/>
                    </a:solidFill>
                  </a:tcPr>
                </a:tc>
                <a:extLst>
                  <a:ext uri="{0D108BD9-81ED-4DB2-BD59-A6C34878D82A}">
                    <a16:rowId xmlns:a16="http://schemas.microsoft.com/office/drawing/2014/main" val="10000"/>
                  </a:ext>
                </a:extLst>
              </a:tr>
              <a:tr h="435480">
                <a:tc>
                  <a:txBody>
                    <a:bodyPr/>
                    <a:lstStyle/>
                    <a:p>
                      <a:pPr algn="l" fontAlgn="ctr"/>
                      <a:r>
                        <a:rPr lang="en-US" sz="1600" u="none" strike="noStrike" dirty="0">
                          <a:solidFill>
                            <a:schemeClr val="tx1"/>
                          </a:solidFill>
                          <a:effectLst/>
                        </a:rPr>
                        <a:t>CURRENT_DATE </a:t>
                      </a:r>
                      <a:endParaRPr lang="en-US" sz="1600" b="0" i="0" u="none" strike="noStrike" dirty="0">
                        <a:solidFill>
                          <a:schemeClr val="tx1"/>
                        </a:solidFill>
                        <a:effectLst/>
                        <a:latin typeface="Calibri"/>
                      </a:endParaRPr>
                    </a:p>
                  </a:txBody>
                  <a:tcPr marL="9525" marR="9525" marT="9525" marB="0" anchor="ctr">
                    <a:noFill/>
                  </a:tcPr>
                </a:tc>
                <a:tc>
                  <a:txBody>
                    <a:bodyPr/>
                    <a:lstStyle/>
                    <a:p>
                      <a:pPr algn="l" fontAlgn="ctr"/>
                      <a:r>
                        <a:rPr lang="en-US" sz="1800" u="none" strike="noStrike" dirty="0" smtClean="0">
                          <a:solidFill>
                            <a:schemeClr val="tx1"/>
                          </a:solidFill>
                          <a:effectLst/>
                        </a:rPr>
                        <a:t> Identifies </a:t>
                      </a:r>
                      <a:r>
                        <a:rPr lang="en-US" sz="1800" u="none" strike="noStrike" dirty="0">
                          <a:solidFill>
                            <a:schemeClr val="tx1"/>
                          </a:solidFill>
                          <a:effectLst/>
                        </a:rPr>
                        <a:t>the current date.</a:t>
                      </a:r>
                      <a:endParaRPr lang="en-US" sz="1800" b="0" i="0" u="none" strike="noStrike" dirty="0">
                        <a:solidFill>
                          <a:schemeClr val="tx1"/>
                        </a:solidFill>
                        <a:effectLst/>
                        <a:latin typeface="Calibri"/>
                      </a:endParaRPr>
                    </a:p>
                  </a:txBody>
                  <a:tcPr marL="9525" marR="9525" marT="9525" marB="0" anchor="ctr">
                    <a:noFill/>
                  </a:tcPr>
                </a:tc>
                <a:extLst>
                  <a:ext uri="{0D108BD9-81ED-4DB2-BD59-A6C34878D82A}">
                    <a16:rowId xmlns:a16="http://schemas.microsoft.com/office/drawing/2014/main" val="10001"/>
                  </a:ext>
                </a:extLst>
              </a:tr>
              <a:tr h="484323">
                <a:tc>
                  <a:txBody>
                    <a:bodyPr/>
                    <a:lstStyle/>
                    <a:p>
                      <a:pPr algn="l" fontAlgn="ctr"/>
                      <a:r>
                        <a:rPr lang="en-US" sz="1600" u="none" strike="noStrike" dirty="0">
                          <a:solidFill>
                            <a:schemeClr val="tx1"/>
                          </a:solidFill>
                          <a:effectLst/>
                        </a:rPr>
                        <a:t>CURRENT_TIME </a:t>
                      </a:r>
                      <a:endParaRPr lang="en-US" sz="1600" b="0" i="0" u="none" strike="noStrike" dirty="0">
                        <a:solidFill>
                          <a:schemeClr val="tx1"/>
                        </a:solidFill>
                        <a:effectLst/>
                        <a:latin typeface="Calibri"/>
                      </a:endParaRPr>
                    </a:p>
                  </a:txBody>
                  <a:tcPr marL="9525" marR="9525" marT="9525" marB="0" anchor="ctr">
                    <a:noFill/>
                  </a:tcPr>
                </a:tc>
                <a:tc>
                  <a:txBody>
                    <a:bodyPr/>
                    <a:lstStyle/>
                    <a:p>
                      <a:pPr algn="l" fontAlgn="ctr"/>
                      <a:r>
                        <a:rPr lang="en-US" sz="1800" u="none" strike="noStrike" dirty="0" smtClean="0">
                          <a:solidFill>
                            <a:schemeClr val="tx1"/>
                          </a:solidFill>
                          <a:effectLst/>
                        </a:rPr>
                        <a:t> Identifies </a:t>
                      </a:r>
                      <a:r>
                        <a:rPr lang="en-US" sz="1800" u="none" strike="noStrike" dirty="0">
                          <a:solidFill>
                            <a:schemeClr val="tx1"/>
                          </a:solidFill>
                          <a:effectLst/>
                        </a:rPr>
                        <a:t>the current time.</a:t>
                      </a:r>
                      <a:endParaRPr lang="en-US" sz="1800" b="0" i="0" u="none" strike="noStrike" dirty="0">
                        <a:solidFill>
                          <a:schemeClr val="tx1"/>
                        </a:solidFill>
                        <a:effectLst/>
                        <a:latin typeface="Calibri"/>
                      </a:endParaRPr>
                    </a:p>
                  </a:txBody>
                  <a:tcPr marL="9525" marR="9525" marT="9525" marB="0" anchor="ctr">
                    <a:noFill/>
                  </a:tcPr>
                </a:tc>
                <a:extLst>
                  <a:ext uri="{0D108BD9-81ED-4DB2-BD59-A6C34878D82A}">
                    <a16:rowId xmlns:a16="http://schemas.microsoft.com/office/drawing/2014/main" val="10002"/>
                  </a:ext>
                </a:extLst>
              </a:tr>
              <a:tr h="435480">
                <a:tc>
                  <a:txBody>
                    <a:bodyPr/>
                    <a:lstStyle/>
                    <a:p>
                      <a:pPr algn="l" fontAlgn="ctr"/>
                      <a:r>
                        <a:rPr lang="en-US" sz="1600" u="none" strike="noStrike" dirty="0">
                          <a:solidFill>
                            <a:schemeClr val="tx1"/>
                          </a:solidFill>
                          <a:effectLst/>
                        </a:rPr>
                        <a:t>CURRENT_TIMESTAMP </a:t>
                      </a:r>
                      <a:endParaRPr lang="en-US" sz="1600" b="0" i="0" u="none" strike="noStrike" dirty="0">
                        <a:solidFill>
                          <a:schemeClr val="tx1"/>
                        </a:solidFill>
                        <a:effectLst/>
                        <a:latin typeface="Calibri"/>
                      </a:endParaRPr>
                    </a:p>
                  </a:txBody>
                  <a:tcPr marL="9525" marR="9525" marT="9525" marB="0" anchor="ctr">
                    <a:noFill/>
                  </a:tcPr>
                </a:tc>
                <a:tc>
                  <a:txBody>
                    <a:bodyPr/>
                    <a:lstStyle/>
                    <a:p>
                      <a:pPr algn="l" fontAlgn="ctr"/>
                      <a:r>
                        <a:rPr lang="en-US" sz="1800" u="none" strike="noStrike" dirty="0" smtClean="0">
                          <a:solidFill>
                            <a:schemeClr val="tx1"/>
                          </a:solidFill>
                          <a:effectLst/>
                        </a:rPr>
                        <a:t> Identifies </a:t>
                      </a:r>
                      <a:r>
                        <a:rPr lang="en-US" sz="1800" u="none" strike="noStrike" dirty="0">
                          <a:solidFill>
                            <a:schemeClr val="tx1"/>
                          </a:solidFill>
                          <a:effectLst/>
                        </a:rPr>
                        <a:t>the current date and time.</a:t>
                      </a:r>
                      <a:endParaRPr lang="en-US" sz="1800" b="0" i="0" u="none" strike="noStrike" dirty="0">
                        <a:solidFill>
                          <a:schemeClr val="tx1"/>
                        </a:solidFill>
                        <a:effectLst/>
                        <a:latin typeface="Calibri"/>
                      </a:endParaRPr>
                    </a:p>
                  </a:txBody>
                  <a:tcPr marL="9525" marR="9525" marT="9525" marB="0" anchor="ctr">
                    <a:noFill/>
                  </a:tcPr>
                </a:tc>
                <a:extLst>
                  <a:ext uri="{0D108BD9-81ED-4DB2-BD59-A6C34878D82A}">
                    <a16:rowId xmlns:a16="http://schemas.microsoft.com/office/drawing/2014/main" val="10003"/>
                  </a:ext>
                </a:extLst>
              </a:tr>
              <a:tr h="655457">
                <a:tc>
                  <a:txBody>
                    <a:bodyPr/>
                    <a:lstStyle/>
                    <a:p>
                      <a:pPr algn="l" fontAlgn="ctr"/>
                      <a:r>
                        <a:rPr lang="en-US" sz="1600" u="none" strike="noStrike" dirty="0">
                          <a:solidFill>
                            <a:schemeClr val="tx1"/>
                          </a:solidFill>
                          <a:effectLst/>
                        </a:rPr>
                        <a:t>CURRENT_USER </a:t>
                      </a:r>
                      <a:endParaRPr lang="en-US" sz="1600" b="0" i="0" u="none" strike="noStrike" dirty="0">
                        <a:solidFill>
                          <a:schemeClr val="tx1"/>
                        </a:solidFill>
                        <a:effectLst/>
                        <a:latin typeface="Calibri"/>
                      </a:endParaRPr>
                    </a:p>
                  </a:txBody>
                  <a:tcPr marL="9525" marR="9525" marT="9525" marB="0" anchor="ctr">
                    <a:noFill/>
                  </a:tcPr>
                </a:tc>
                <a:tc>
                  <a:txBody>
                    <a:bodyPr/>
                    <a:lstStyle/>
                    <a:p>
                      <a:pPr algn="l" fontAlgn="ctr"/>
                      <a:r>
                        <a:rPr lang="en-US" sz="1800" u="none" strike="noStrike" dirty="0" smtClean="0">
                          <a:solidFill>
                            <a:schemeClr val="tx1"/>
                          </a:solidFill>
                          <a:effectLst/>
                        </a:rPr>
                        <a:t> Identifies </a:t>
                      </a:r>
                      <a:r>
                        <a:rPr lang="en-US" sz="1800" u="none" strike="noStrike" dirty="0">
                          <a:solidFill>
                            <a:schemeClr val="tx1"/>
                          </a:solidFill>
                          <a:effectLst/>
                        </a:rPr>
                        <a:t>the currently active user within the </a:t>
                      </a:r>
                      <a:r>
                        <a:rPr lang="en-US" sz="1800" u="none" strike="noStrike" dirty="0" smtClean="0">
                          <a:solidFill>
                            <a:schemeClr val="tx1"/>
                          </a:solidFill>
                          <a:effectLst/>
                        </a:rPr>
                        <a:t> database </a:t>
                      </a:r>
                      <a:r>
                        <a:rPr lang="en-US" sz="1800" u="none" strike="noStrike" dirty="0">
                          <a:solidFill>
                            <a:schemeClr val="tx1"/>
                          </a:solidFill>
                          <a:effectLst/>
                        </a:rPr>
                        <a:t>server.</a:t>
                      </a:r>
                      <a:endParaRPr lang="en-US" sz="1800" b="0" i="0" u="none" strike="noStrike" dirty="0">
                        <a:solidFill>
                          <a:schemeClr val="tx1"/>
                        </a:solidFill>
                        <a:effectLst/>
                        <a:latin typeface="Calibri"/>
                      </a:endParaRPr>
                    </a:p>
                  </a:txBody>
                  <a:tcPr marL="9525" marR="9525" marT="9525" marB="0" anchor="ctr">
                    <a:noFill/>
                  </a:tcPr>
                </a:tc>
                <a:extLst>
                  <a:ext uri="{0D108BD9-81ED-4DB2-BD59-A6C34878D82A}">
                    <a16:rowId xmlns:a16="http://schemas.microsoft.com/office/drawing/2014/main" val="10004"/>
                  </a:ext>
                </a:extLst>
              </a:tr>
              <a:tr h="655457">
                <a:tc>
                  <a:txBody>
                    <a:bodyPr/>
                    <a:lstStyle/>
                    <a:p>
                      <a:pPr algn="l" fontAlgn="ctr"/>
                      <a:r>
                        <a:rPr lang="en-US" sz="1600" u="none" strike="noStrike" dirty="0">
                          <a:solidFill>
                            <a:schemeClr val="tx1"/>
                          </a:solidFill>
                          <a:effectLst/>
                        </a:rPr>
                        <a:t>SESSION_USER </a:t>
                      </a:r>
                      <a:endParaRPr lang="en-US" sz="1600" b="0" i="0" u="none" strike="noStrike" dirty="0">
                        <a:solidFill>
                          <a:schemeClr val="tx1"/>
                        </a:solidFill>
                        <a:effectLst/>
                        <a:latin typeface="Calibri"/>
                      </a:endParaRPr>
                    </a:p>
                  </a:txBody>
                  <a:tcPr marL="9525" marR="9525" marT="9525" marB="0" anchor="ctr">
                    <a:noFill/>
                  </a:tcPr>
                </a:tc>
                <a:tc>
                  <a:txBody>
                    <a:bodyPr/>
                    <a:lstStyle/>
                    <a:p>
                      <a:pPr algn="l" fontAlgn="ctr"/>
                      <a:r>
                        <a:rPr lang="en-US" sz="1800" u="none" strike="noStrike" dirty="0" smtClean="0">
                          <a:solidFill>
                            <a:schemeClr val="tx1"/>
                          </a:solidFill>
                          <a:effectLst/>
                        </a:rPr>
                        <a:t> Identifies </a:t>
                      </a:r>
                      <a:r>
                        <a:rPr lang="en-US" sz="1800" u="none" strike="noStrike" dirty="0">
                          <a:solidFill>
                            <a:schemeClr val="tx1"/>
                          </a:solidFill>
                          <a:effectLst/>
                        </a:rPr>
                        <a:t>the currently active Authorization ID, if it differs from </a:t>
                      </a:r>
                      <a:r>
                        <a:rPr lang="en-US" sz="1800" u="none" strike="noStrike" dirty="0" smtClean="0">
                          <a:solidFill>
                            <a:schemeClr val="tx1"/>
                          </a:solidFill>
                          <a:effectLst/>
                        </a:rPr>
                        <a:t>  the </a:t>
                      </a:r>
                      <a:r>
                        <a:rPr lang="en-US" sz="1800" u="none" strike="noStrike" dirty="0">
                          <a:solidFill>
                            <a:schemeClr val="tx1"/>
                          </a:solidFill>
                          <a:effectLst/>
                        </a:rPr>
                        <a:t>user.</a:t>
                      </a:r>
                      <a:endParaRPr lang="en-US" sz="1800" b="0" i="0" u="none" strike="noStrike" dirty="0">
                        <a:solidFill>
                          <a:schemeClr val="tx1"/>
                        </a:solidFill>
                        <a:effectLst/>
                        <a:latin typeface="Calibri"/>
                      </a:endParaRPr>
                    </a:p>
                  </a:txBody>
                  <a:tcPr marL="9525" marR="9525" marT="9525" marB="0" anchor="ctr">
                    <a:noFill/>
                  </a:tcPr>
                </a:tc>
                <a:extLst>
                  <a:ext uri="{0D108BD9-81ED-4DB2-BD59-A6C34878D82A}">
                    <a16:rowId xmlns:a16="http://schemas.microsoft.com/office/drawing/2014/main" val="10005"/>
                  </a:ext>
                </a:extLst>
              </a:tr>
              <a:tr h="655457">
                <a:tc>
                  <a:txBody>
                    <a:bodyPr/>
                    <a:lstStyle/>
                    <a:p>
                      <a:pPr algn="l" fontAlgn="ctr"/>
                      <a:r>
                        <a:rPr lang="en-US" sz="1600" u="none" strike="noStrike" dirty="0">
                          <a:solidFill>
                            <a:schemeClr val="tx1"/>
                          </a:solidFill>
                          <a:effectLst/>
                        </a:rPr>
                        <a:t>SYSTEM_USER </a:t>
                      </a:r>
                      <a:endParaRPr lang="en-US" sz="1600" b="0" i="0" u="none" strike="noStrike" dirty="0">
                        <a:solidFill>
                          <a:schemeClr val="tx1"/>
                        </a:solidFill>
                        <a:effectLst/>
                        <a:latin typeface="Calibri"/>
                      </a:endParaRPr>
                    </a:p>
                  </a:txBody>
                  <a:tcPr marL="9525" marR="9525" marT="9525" marB="0" anchor="ctr">
                    <a:noFill/>
                  </a:tcPr>
                </a:tc>
                <a:tc>
                  <a:txBody>
                    <a:bodyPr/>
                    <a:lstStyle/>
                    <a:p>
                      <a:pPr algn="l" fontAlgn="ctr"/>
                      <a:r>
                        <a:rPr lang="en-US" sz="1800" u="none" strike="noStrike" dirty="0" smtClean="0">
                          <a:solidFill>
                            <a:schemeClr val="tx1"/>
                          </a:solidFill>
                          <a:effectLst/>
                        </a:rPr>
                        <a:t> Identifies </a:t>
                      </a:r>
                      <a:r>
                        <a:rPr lang="en-US" sz="1800" u="none" strike="noStrike" dirty="0">
                          <a:solidFill>
                            <a:schemeClr val="tx1"/>
                          </a:solidFill>
                          <a:effectLst/>
                        </a:rPr>
                        <a:t>the currently active user within the host operating system.</a:t>
                      </a:r>
                      <a:endParaRPr lang="en-US" sz="1800" b="0" i="0" u="none" strike="noStrike" dirty="0">
                        <a:solidFill>
                          <a:schemeClr val="tx1"/>
                        </a:solidFill>
                        <a:effectLst/>
                        <a:latin typeface="Calibri"/>
                      </a:endParaRPr>
                    </a:p>
                  </a:txBody>
                  <a:tcPr marL="9525" marR="9525" marT="9525" marB="0" anchor="c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5995319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smtClean="0"/>
              <a:t>String Functions</a:t>
            </a:r>
            <a:endParaRPr lang="en-US" dirty="0"/>
          </a:p>
        </p:txBody>
      </p:sp>
    </p:spTree>
    <p:extLst>
      <p:ext uri="{BB962C8B-B14F-4D97-AF65-F5344CB8AC3E}">
        <p14:creationId xmlns:p14="http://schemas.microsoft.com/office/powerpoint/2010/main" val="16811502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String Functions</a:t>
            </a:r>
          </a:p>
        </p:txBody>
      </p:sp>
      <p:sp>
        <p:nvSpPr>
          <p:cNvPr id="4" name="Content Placeholder 3"/>
          <p:cNvSpPr>
            <a:spLocks noGrp="1"/>
          </p:cNvSpPr>
          <p:nvPr>
            <p:ph idx="1"/>
          </p:nvPr>
        </p:nvSpPr>
        <p:spPr>
          <a:xfrm>
            <a:off x="1904999" y="1554481"/>
            <a:ext cx="8229600" cy="1136015"/>
          </a:xfrm>
        </p:spPr>
        <p:txBody>
          <a:bodyPr/>
          <a:lstStyle/>
          <a:p>
            <a:pPr indent="-365760">
              <a:lnSpc>
                <a:spcPct val="120000"/>
              </a:lnSpc>
            </a:pPr>
            <a:r>
              <a:rPr lang="en-US" sz="2000" dirty="0"/>
              <a:t>Accepts character value as input and can return both character and numeric value.</a:t>
            </a:r>
          </a:p>
          <a:p>
            <a:pPr indent="-365760">
              <a:lnSpc>
                <a:spcPct val="120000"/>
              </a:lnSpc>
            </a:pPr>
            <a:endParaRPr lang="en-US" sz="2000" b="1" dirty="0"/>
          </a:p>
          <a:p>
            <a:endParaRPr lang="en-US" sz="2000" dirty="0"/>
          </a:p>
        </p:txBody>
      </p:sp>
      <p:sp>
        <p:nvSpPr>
          <p:cNvPr id="7" name="Slide Number Placeholder 6"/>
          <p:cNvSpPr>
            <a:spLocks noGrp="1"/>
          </p:cNvSpPr>
          <p:nvPr>
            <p:ph type="sldNum" sz="quarter" idx="4294967295"/>
          </p:nvPr>
        </p:nvSpPr>
        <p:spPr>
          <a:xfrm>
            <a:off x="0" y="6356350"/>
            <a:ext cx="4114800" cy="365125"/>
          </a:xfrm>
        </p:spPr>
        <p:txBody>
          <a:bodyPr/>
          <a:lstStyle/>
          <a:p>
            <a:fld id="{47ED8886-DB3B-44F4-9A80-E6A224679F20}" type="slidenum">
              <a:rPr lang="en-US" smtClean="0"/>
              <a:pPr/>
              <a:t>19</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84427871"/>
              </p:ext>
            </p:extLst>
          </p:nvPr>
        </p:nvGraphicFramePr>
        <p:xfrm>
          <a:off x="1981199" y="2827655"/>
          <a:ext cx="8077200" cy="3528695"/>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20000"/>
                    </a:ext>
                  </a:extLst>
                </a:gridCol>
                <a:gridCol w="6096000">
                  <a:extLst>
                    <a:ext uri="{9D8B030D-6E8A-4147-A177-3AD203B41FA5}">
                      <a16:colId xmlns:a16="http://schemas.microsoft.com/office/drawing/2014/main" val="20001"/>
                    </a:ext>
                  </a:extLst>
                </a:gridCol>
              </a:tblGrid>
              <a:tr h="370840">
                <a:tc>
                  <a:txBody>
                    <a:bodyPr/>
                    <a:lstStyle/>
                    <a:p>
                      <a:pPr algn="ctr" fontAlgn="ctr"/>
                      <a:r>
                        <a:rPr lang="en-US" sz="1600" u="none" strike="noStrike" dirty="0">
                          <a:solidFill>
                            <a:schemeClr val="tx1"/>
                          </a:solidFill>
                          <a:effectLst/>
                        </a:rPr>
                        <a:t>Function </a:t>
                      </a:r>
                      <a:endParaRPr lang="en-US" sz="1600" b="1" i="0" u="none" strike="noStrike" dirty="0">
                        <a:solidFill>
                          <a:schemeClr val="tx1"/>
                        </a:solidFill>
                        <a:effectLst/>
                        <a:latin typeface="Calibri"/>
                      </a:endParaRPr>
                    </a:p>
                  </a:txBody>
                  <a:tcPr marL="9525" marR="9525" marT="9525" marB="0" anchor="ctr">
                    <a:solidFill>
                      <a:schemeClr val="accent4"/>
                    </a:solidFill>
                  </a:tcPr>
                </a:tc>
                <a:tc>
                  <a:txBody>
                    <a:bodyPr/>
                    <a:lstStyle/>
                    <a:p>
                      <a:pPr algn="ctr" fontAlgn="ctr"/>
                      <a:r>
                        <a:rPr lang="en-US" sz="1600" u="none" strike="noStrike" dirty="0">
                          <a:solidFill>
                            <a:schemeClr val="tx1"/>
                          </a:solidFill>
                          <a:effectLst/>
                        </a:rPr>
                        <a:t>Usage</a:t>
                      </a:r>
                      <a:endParaRPr lang="en-US" sz="1600" b="1" i="0" u="none" strike="noStrike" dirty="0">
                        <a:solidFill>
                          <a:schemeClr val="tx1"/>
                        </a:solidFill>
                        <a:effectLst/>
                        <a:latin typeface="Calibri"/>
                      </a:endParaRPr>
                    </a:p>
                  </a:txBody>
                  <a:tcPr marL="9525" marR="9525" marT="9525" marB="0" anchor="ctr">
                    <a:solidFill>
                      <a:schemeClr val="accent4"/>
                    </a:solidFill>
                  </a:tcPr>
                </a:tc>
                <a:extLst>
                  <a:ext uri="{0D108BD9-81ED-4DB2-BD59-A6C34878D82A}">
                    <a16:rowId xmlns:a16="http://schemas.microsoft.com/office/drawing/2014/main" val="10000"/>
                  </a:ext>
                </a:extLst>
              </a:tr>
              <a:tr h="370840">
                <a:tc>
                  <a:txBody>
                    <a:bodyPr/>
                    <a:lstStyle/>
                    <a:p>
                      <a:pPr algn="l" fontAlgn="ctr"/>
                      <a:r>
                        <a:rPr lang="en-US" sz="1600" u="none" strike="noStrike" dirty="0">
                          <a:solidFill>
                            <a:schemeClr val="tx1"/>
                          </a:solidFill>
                          <a:effectLst/>
                        </a:rPr>
                        <a:t>CONCATENATE</a:t>
                      </a:r>
                      <a:br>
                        <a:rPr lang="en-US" sz="1600" u="none" strike="noStrike" dirty="0">
                          <a:solidFill>
                            <a:schemeClr val="tx1"/>
                          </a:solidFill>
                          <a:effectLst/>
                        </a:rPr>
                      </a:br>
                      <a:endParaRPr lang="en-US" sz="1600" b="0" i="0" u="none" strike="noStrike" dirty="0">
                        <a:solidFill>
                          <a:schemeClr val="tx1"/>
                        </a:solidFill>
                        <a:effectLst/>
                        <a:latin typeface="Calibri"/>
                      </a:endParaRPr>
                    </a:p>
                  </a:txBody>
                  <a:tcPr marL="9525" marR="9525" marT="9525" marB="0" anchor="ctr">
                    <a:noFill/>
                  </a:tcPr>
                </a:tc>
                <a:tc>
                  <a:txBody>
                    <a:bodyPr/>
                    <a:lstStyle/>
                    <a:p>
                      <a:pPr algn="l" fontAlgn="ctr"/>
                      <a:r>
                        <a:rPr lang="en-US" sz="1800" u="none" strike="noStrike" dirty="0">
                          <a:solidFill>
                            <a:schemeClr val="tx1"/>
                          </a:solidFill>
                          <a:effectLst/>
                        </a:rPr>
                        <a:t>Appends two or more literal expressions, column values, or</a:t>
                      </a:r>
                      <a:br>
                        <a:rPr lang="en-US" sz="1800" u="none" strike="noStrike" dirty="0">
                          <a:solidFill>
                            <a:schemeClr val="tx1"/>
                          </a:solidFill>
                          <a:effectLst/>
                        </a:rPr>
                      </a:br>
                      <a:r>
                        <a:rPr lang="en-US" sz="1800" u="none" strike="noStrike" dirty="0">
                          <a:solidFill>
                            <a:schemeClr val="tx1"/>
                          </a:solidFill>
                          <a:effectLst/>
                        </a:rPr>
                        <a:t>variables together into one string.</a:t>
                      </a:r>
                      <a:endParaRPr lang="en-US" sz="1800" b="0" i="0" u="none" strike="noStrike" dirty="0">
                        <a:solidFill>
                          <a:schemeClr val="tx1"/>
                        </a:solidFill>
                        <a:effectLst/>
                        <a:latin typeface="Calibri"/>
                      </a:endParaRPr>
                    </a:p>
                  </a:txBody>
                  <a:tcPr marL="9525" marR="9525" marT="9525" marB="0" anchor="ctr">
                    <a:noFill/>
                  </a:tcPr>
                </a:tc>
                <a:extLst>
                  <a:ext uri="{0D108BD9-81ED-4DB2-BD59-A6C34878D82A}">
                    <a16:rowId xmlns:a16="http://schemas.microsoft.com/office/drawing/2014/main" val="10001"/>
                  </a:ext>
                </a:extLst>
              </a:tr>
              <a:tr h="370840">
                <a:tc>
                  <a:txBody>
                    <a:bodyPr/>
                    <a:lstStyle/>
                    <a:p>
                      <a:pPr algn="l" fontAlgn="ctr"/>
                      <a:r>
                        <a:rPr lang="en-US" sz="1600" u="none" strike="noStrike" dirty="0">
                          <a:solidFill>
                            <a:schemeClr val="tx1"/>
                          </a:solidFill>
                          <a:effectLst/>
                        </a:rPr>
                        <a:t>CONVERT</a:t>
                      </a:r>
                      <a:endParaRPr lang="en-US" sz="1600" b="0" i="0" u="none" strike="noStrike" dirty="0">
                        <a:solidFill>
                          <a:schemeClr val="tx1"/>
                        </a:solidFill>
                        <a:effectLst/>
                        <a:latin typeface="Calibri"/>
                      </a:endParaRPr>
                    </a:p>
                  </a:txBody>
                  <a:tcPr marL="9525" marR="9525" marT="9525" marB="0" anchor="ctr">
                    <a:noFill/>
                  </a:tcPr>
                </a:tc>
                <a:tc>
                  <a:txBody>
                    <a:bodyPr/>
                    <a:lstStyle/>
                    <a:p>
                      <a:pPr algn="l" fontAlgn="ctr"/>
                      <a:r>
                        <a:rPr lang="en-US" sz="1800" u="none" strike="noStrike" dirty="0">
                          <a:solidFill>
                            <a:schemeClr val="tx1"/>
                          </a:solidFill>
                          <a:effectLst/>
                        </a:rPr>
                        <a:t>Converts a string to a different representation within the same</a:t>
                      </a:r>
                      <a:br>
                        <a:rPr lang="en-US" sz="1800" u="none" strike="noStrike" dirty="0">
                          <a:solidFill>
                            <a:schemeClr val="tx1"/>
                          </a:solidFill>
                          <a:effectLst/>
                        </a:rPr>
                      </a:br>
                      <a:r>
                        <a:rPr lang="en-US" sz="1800" u="none" strike="noStrike" dirty="0">
                          <a:solidFill>
                            <a:schemeClr val="tx1"/>
                          </a:solidFill>
                          <a:effectLst/>
                        </a:rPr>
                        <a:t>character set.</a:t>
                      </a:r>
                      <a:endParaRPr lang="en-US" sz="1800" b="0" i="0" u="none" strike="noStrike" dirty="0">
                        <a:solidFill>
                          <a:schemeClr val="tx1"/>
                        </a:solidFill>
                        <a:effectLst/>
                        <a:latin typeface="Calibri"/>
                      </a:endParaRPr>
                    </a:p>
                  </a:txBody>
                  <a:tcPr marL="9525" marR="9525" marT="9525" marB="0" anchor="ctr">
                    <a:noFill/>
                  </a:tcPr>
                </a:tc>
                <a:extLst>
                  <a:ext uri="{0D108BD9-81ED-4DB2-BD59-A6C34878D82A}">
                    <a16:rowId xmlns:a16="http://schemas.microsoft.com/office/drawing/2014/main" val="10002"/>
                  </a:ext>
                </a:extLst>
              </a:tr>
              <a:tr h="370840">
                <a:tc>
                  <a:txBody>
                    <a:bodyPr/>
                    <a:lstStyle/>
                    <a:p>
                      <a:pPr algn="l" fontAlgn="ctr"/>
                      <a:r>
                        <a:rPr lang="en-US" sz="1600" u="none" strike="noStrike" dirty="0">
                          <a:solidFill>
                            <a:schemeClr val="tx1"/>
                          </a:solidFill>
                          <a:effectLst/>
                        </a:rPr>
                        <a:t>LOWER</a:t>
                      </a:r>
                      <a:endParaRPr lang="en-US" sz="1600" b="0" i="0" u="none" strike="noStrike" dirty="0">
                        <a:solidFill>
                          <a:schemeClr val="tx1"/>
                        </a:solidFill>
                        <a:effectLst/>
                        <a:latin typeface="Calibri"/>
                      </a:endParaRPr>
                    </a:p>
                  </a:txBody>
                  <a:tcPr marL="9525" marR="9525" marT="9525" marB="0" anchor="ctr">
                    <a:noFill/>
                  </a:tcPr>
                </a:tc>
                <a:tc>
                  <a:txBody>
                    <a:bodyPr/>
                    <a:lstStyle/>
                    <a:p>
                      <a:pPr algn="l" fontAlgn="ctr"/>
                      <a:r>
                        <a:rPr lang="en-US" sz="1800" u="none" strike="noStrike" dirty="0">
                          <a:solidFill>
                            <a:schemeClr val="tx1"/>
                          </a:solidFill>
                          <a:effectLst/>
                        </a:rPr>
                        <a:t>Converts a string to all lowercase characters.</a:t>
                      </a:r>
                      <a:endParaRPr lang="en-US" sz="1800" b="0" i="0" u="none" strike="noStrike" dirty="0">
                        <a:solidFill>
                          <a:schemeClr val="tx1"/>
                        </a:solidFill>
                        <a:effectLst/>
                        <a:latin typeface="Calibri"/>
                      </a:endParaRPr>
                    </a:p>
                  </a:txBody>
                  <a:tcPr marL="9525" marR="9525" marT="9525" marB="0" anchor="ctr">
                    <a:noFill/>
                  </a:tcPr>
                </a:tc>
                <a:extLst>
                  <a:ext uri="{0D108BD9-81ED-4DB2-BD59-A6C34878D82A}">
                    <a16:rowId xmlns:a16="http://schemas.microsoft.com/office/drawing/2014/main" val="10003"/>
                  </a:ext>
                </a:extLst>
              </a:tr>
              <a:tr h="370840">
                <a:tc>
                  <a:txBody>
                    <a:bodyPr/>
                    <a:lstStyle/>
                    <a:p>
                      <a:pPr algn="l" fontAlgn="ctr"/>
                      <a:r>
                        <a:rPr lang="en-US" sz="1600" u="none" strike="noStrike" dirty="0">
                          <a:solidFill>
                            <a:schemeClr val="tx1"/>
                          </a:solidFill>
                          <a:effectLst/>
                        </a:rPr>
                        <a:t>SUBSTRING</a:t>
                      </a:r>
                      <a:endParaRPr lang="en-US" sz="1600" b="0" i="0" u="none" strike="noStrike" dirty="0">
                        <a:solidFill>
                          <a:schemeClr val="tx1"/>
                        </a:solidFill>
                        <a:effectLst/>
                        <a:latin typeface="Calibri"/>
                      </a:endParaRPr>
                    </a:p>
                  </a:txBody>
                  <a:tcPr marL="9525" marR="9525" marT="9525" marB="0" anchor="ctr">
                    <a:noFill/>
                  </a:tcPr>
                </a:tc>
                <a:tc>
                  <a:txBody>
                    <a:bodyPr/>
                    <a:lstStyle/>
                    <a:p>
                      <a:pPr algn="l" fontAlgn="ctr"/>
                      <a:r>
                        <a:rPr lang="en-US" sz="1800" u="none" strike="noStrike" dirty="0">
                          <a:solidFill>
                            <a:schemeClr val="tx1"/>
                          </a:solidFill>
                          <a:effectLst/>
                        </a:rPr>
                        <a:t>Extracts a portion of a string.</a:t>
                      </a:r>
                      <a:endParaRPr lang="en-US" sz="1800" b="0" i="0" u="none" strike="noStrike" dirty="0">
                        <a:solidFill>
                          <a:schemeClr val="tx1"/>
                        </a:solidFill>
                        <a:effectLst/>
                        <a:latin typeface="Calibri"/>
                      </a:endParaRPr>
                    </a:p>
                  </a:txBody>
                  <a:tcPr marL="9525" marR="9525" marT="9525" marB="0" anchor="ctr">
                    <a:noFill/>
                  </a:tcPr>
                </a:tc>
                <a:extLst>
                  <a:ext uri="{0D108BD9-81ED-4DB2-BD59-A6C34878D82A}">
                    <a16:rowId xmlns:a16="http://schemas.microsoft.com/office/drawing/2014/main" val="10004"/>
                  </a:ext>
                </a:extLst>
              </a:tr>
              <a:tr h="370840">
                <a:tc>
                  <a:txBody>
                    <a:bodyPr/>
                    <a:lstStyle/>
                    <a:p>
                      <a:pPr algn="l" fontAlgn="ctr"/>
                      <a:r>
                        <a:rPr lang="en-US" sz="1600" u="none" strike="noStrike" dirty="0">
                          <a:solidFill>
                            <a:schemeClr val="tx1"/>
                          </a:solidFill>
                          <a:effectLst/>
                        </a:rPr>
                        <a:t>TRANSLATE</a:t>
                      </a:r>
                      <a:endParaRPr lang="en-US" sz="1600" b="0" i="0" u="none" strike="noStrike" dirty="0">
                        <a:solidFill>
                          <a:schemeClr val="tx1"/>
                        </a:solidFill>
                        <a:effectLst/>
                        <a:latin typeface="Calibri"/>
                      </a:endParaRPr>
                    </a:p>
                  </a:txBody>
                  <a:tcPr marL="9525" marR="9525" marT="9525" marB="0" anchor="ctr">
                    <a:noFill/>
                  </a:tcPr>
                </a:tc>
                <a:tc>
                  <a:txBody>
                    <a:bodyPr/>
                    <a:lstStyle/>
                    <a:p>
                      <a:pPr algn="l" fontAlgn="ctr"/>
                      <a:r>
                        <a:rPr lang="en-US" sz="1800" u="none" strike="noStrike" dirty="0">
                          <a:solidFill>
                            <a:schemeClr val="tx1"/>
                          </a:solidFill>
                          <a:effectLst/>
                        </a:rPr>
                        <a:t>Converts a string from one character set to another.</a:t>
                      </a:r>
                      <a:endParaRPr lang="en-US" sz="1800" b="0" i="0" u="none" strike="noStrike" dirty="0">
                        <a:solidFill>
                          <a:schemeClr val="tx1"/>
                        </a:solidFill>
                        <a:effectLst/>
                        <a:latin typeface="Calibri"/>
                      </a:endParaRPr>
                    </a:p>
                  </a:txBody>
                  <a:tcPr marL="9525" marR="9525" marT="9525" marB="0" anchor="ctr">
                    <a:noFill/>
                  </a:tcPr>
                </a:tc>
                <a:extLst>
                  <a:ext uri="{0D108BD9-81ED-4DB2-BD59-A6C34878D82A}">
                    <a16:rowId xmlns:a16="http://schemas.microsoft.com/office/drawing/2014/main" val="10005"/>
                  </a:ext>
                </a:extLst>
              </a:tr>
              <a:tr h="370840">
                <a:tc>
                  <a:txBody>
                    <a:bodyPr/>
                    <a:lstStyle/>
                    <a:p>
                      <a:pPr algn="l" fontAlgn="ctr"/>
                      <a:r>
                        <a:rPr lang="en-US" sz="1600" u="none" strike="noStrike" dirty="0">
                          <a:solidFill>
                            <a:schemeClr val="tx1"/>
                          </a:solidFill>
                          <a:effectLst/>
                        </a:rPr>
                        <a:t>TRIM</a:t>
                      </a:r>
                      <a:endParaRPr lang="en-US" sz="1600" b="0" i="0" u="none" strike="noStrike" dirty="0">
                        <a:solidFill>
                          <a:schemeClr val="tx1"/>
                        </a:solidFill>
                        <a:effectLst/>
                        <a:latin typeface="Calibri"/>
                      </a:endParaRPr>
                    </a:p>
                  </a:txBody>
                  <a:tcPr marL="9525" marR="9525" marT="9525" marB="0" anchor="ctr">
                    <a:noFill/>
                  </a:tcPr>
                </a:tc>
                <a:tc>
                  <a:txBody>
                    <a:bodyPr/>
                    <a:lstStyle/>
                    <a:p>
                      <a:pPr algn="l" fontAlgn="ctr"/>
                      <a:r>
                        <a:rPr lang="en-US" sz="1800" u="none" strike="noStrike" dirty="0">
                          <a:solidFill>
                            <a:schemeClr val="tx1"/>
                          </a:solidFill>
                          <a:effectLst/>
                        </a:rPr>
                        <a:t>Removes leading characters, trailing characters, or both from a character string.</a:t>
                      </a:r>
                      <a:endParaRPr lang="en-US" sz="1800" b="0" i="0" u="none" strike="noStrike" dirty="0">
                        <a:solidFill>
                          <a:schemeClr val="tx1"/>
                        </a:solidFill>
                        <a:effectLst/>
                        <a:latin typeface="Calibri"/>
                      </a:endParaRPr>
                    </a:p>
                  </a:txBody>
                  <a:tcPr marL="9525" marR="9525" marT="9525" marB="0" anchor="ctr">
                    <a:noFill/>
                  </a:tcPr>
                </a:tc>
                <a:extLst>
                  <a:ext uri="{0D108BD9-81ED-4DB2-BD59-A6C34878D82A}">
                    <a16:rowId xmlns:a16="http://schemas.microsoft.com/office/drawing/2014/main" val="10006"/>
                  </a:ext>
                </a:extLst>
              </a:tr>
              <a:tr h="370840">
                <a:tc>
                  <a:txBody>
                    <a:bodyPr/>
                    <a:lstStyle/>
                    <a:p>
                      <a:pPr algn="l" fontAlgn="ctr"/>
                      <a:r>
                        <a:rPr lang="en-US" sz="1600" u="none" strike="noStrike" dirty="0">
                          <a:solidFill>
                            <a:schemeClr val="tx1"/>
                          </a:solidFill>
                          <a:effectLst/>
                        </a:rPr>
                        <a:t>UPPER</a:t>
                      </a:r>
                      <a:endParaRPr lang="en-US" sz="1600" b="0" i="0" u="none" strike="noStrike" dirty="0">
                        <a:solidFill>
                          <a:schemeClr val="tx1"/>
                        </a:solidFill>
                        <a:effectLst/>
                        <a:latin typeface="Calibri"/>
                      </a:endParaRPr>
                    </a:p>
                  </a:txBody>
                  <a:tcPr marL="9525" marR="9525" marT="9525" marB="0" anchor="ctr">
                    <a:noFill/>
                  </a:tcPr>
                </a:tc>
                <a:tc>
                  <a:txBody>
                    <a:bodyPr/>
                    <a:lstStyle/>
                    <a:p>
                      <a:pPr algn="l" fontAlgn="ctr"/>
                      <a:r>
                        <a:rPr lang="en-US" sz="1800" u="none" strike="noStrike" dirty="0">
                          <a:solidFill>
                            <a:schemeClr val="tx1"/>
                          </a:solidFill>
                          <a:effectLst/>
                        </a:rPr>
                        <a:t>Converts a string to all uppercase characters.</a:t>
                      </a:r>
                      <a:endParaRPr lang="en-US" sz="1800" b="0" i="0" u="none" strike="noStrike" dirty="0">
                        <a:solidFill>
                          <a:schemeClr val="tx1"/>
                        </a:solidFill>
                        <a:effectLst/>
                        <a:latin typeface="Calibri"/>
                      </a:endParaRPr>
                    </a:p>
                  </a:txBody>
                  <a:tcPr marL="9525" marR="9525" marT="9525" marB="0" anchor="c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0266552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subTnLst>
                                    <p:animClr clrSpc="rgb" dir="cw">
                                      <p:cBhvr override="childStyle">
                                        <p:cTn dur="1" fill="hold" display="0" masterRel="nextClick" afterEffect="1"/>
                                        <p:tgtEl>
                                          <p:spTgt spid="4">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800" dirty="0" smtClean="0">
                <a:solidFill>
                  <a:schemeClr val="tx1"/>
                </a:solidFill>
              </a:rPr>
              <a:t>Key Topics</a:t>
            </a:r>
            <a:endParaRPr lang="en-US" sz="2800" dirty="0">
              <a:solidFill>
                <a:schemeClr val="tx1"/>
              </a:solidFill>
            </a:endParaRPr>
          </a:p>
        </p:txBody>
      </p:sp>
      <p:sp>
        <p:nvSpPr>
          <p:cNvPr id="5" name="Text Placeholder 4"/>
          <p:cNvSpPr>
            <a:spLocks noGrp="1"/>
          </p:cNvSpPr>
          <p:nvPr>
            <p:ph type="body" sz="quarter" idx="13"/>
          </p:nvPr>
        </p:nvSpPr>
        <p:spPr/>
        <p:txBody>
          <a:bodyPr>
            <a:normAutofit/>
          </a:bodyPr>
          <a:lstStyle/>
          <a:p>
            <a:pPr marL="342900" indent="-342900">
              <a:buFont typeface="Arial" panose="020B0604020202020204" pitchFamily="34" charset="0"/>
              <a:buChar char="•"/>
            </a:pPr>
            <a:r>
              <a:rPr lang="en-US" sz="2200" dirty="0">
                <a:solidFill>
                  <a:schemeClr val="tx1"/>
                </a:solidFill>
              </a:rPr>
              <a:t>Types of SQL Function</a:t>
            </a:r>
          </a:p>
          <a:p>
            <a:pPr marL="342900" indent="-342900">
              <a:buFont typeface="Arial" panose="020B0604020202020204" pitchFamily="34" charset="0"/>
              <a:buChar char="•"/>
            </a:pPr>
            <a:r>
              <a:rPr lang="en-US" sz="2200" dirty="0">
                <a:solidFill>
                  <a:schemeClr val="tx1"/>
                </a:solidFill>
              </a:rPr>
              <a:t>Aggregate Function </a:t>
            </a:r>
          </a:p>
          <a:p>
            <a:pPr marL="342900" indent="-342900">
              <a:buFont typeface="Arial" panose="020B0604020202020204" pitchFamily="34" charset="0"/>
              <a:buChar char="•"/>
            </a:pPr>
            <a:r>
              <a:rPr lang="en-US" sz="2200" dirty="0">
                <a:solidFill>
                  <a:schemeClr val="tx1"/>
                </a:solidFill>
              </a:rPr>
              <a:t>Scalar </a:t>
            </a:r>
            <a:r>
              <a:rPr lang="en-US" sz="2200" dirty="0" err="1">
                <a:solidFill>
                  <a:schemeClr val="tx1"/>
                </a:solidFill>
              </a:rPr>
              <a:t>Fuctions</a:t>
            </a:r>
            <a:endParaRPr lang="en-US" sz="2200" dirty="0">
              <a:solidFill>
                <a:schemeClr val="tx1"/>
              </a:solidFill>
            </a:endParaRPr>
          </a:p>
          <a:p>
            <a:pPr marL="342900" indent="-342900">
              <a:buFont typeface="Arial" panose="020B0604020202020204" pitchFamily="34" charset="0"/>
              <a:buChar char="•"/>
            </a:pPr>
            <a:r>
              <a:rPr lang="en-US" sz="2200" dirty="0">
                <a:solidFill>
                  <a:schemeClr val="tx1"/>
                </a:solidFill>
              </a:rPr>
              <a:t>String Functions</a:t>
            </a:r>
          </a:p>
          <a:p>
            <a:pPr marL="342900" indent="-342900">
              <a:buFont typeface="Arial" panose="020B0604020202020204" pitchFamily="34" charset="0"/>
              <a:buChar char="•"/>
            </a:pPr>
            <a:r>
              <a:rPr lang="en-US" sz="2200" dirty="0">
                <a:solidFill>
                  <a:schemeClr val="tx1"/>
                </a:solidFill>
              </a:rPr>
              <a:t>Numeric/Mathematical Functions</a:t>
            </a:r>
          </a:p>
          <a:p>
            <a:pPr marL="342900" indent="-342900">
              <a:buFont typeface="Arial" panose="020B0604020202020204" pitchFamily="34" charset="0"/>
              <a:buChar char="•"/>
            </a:pPr>
            <a:r>
              <a:rPr lang="en-US" sz="2200" dirty="0">
                <a:solidFill>
                  <a:schemeClr val="tx1"/>
                </a:solidFill>
              </a:rPr>
              <a:t>DateTime </a:t>
            </a:r>
            <a:r>
              <a:rPr lang="en-US" sz="2200" dirty="0" err="1">
                <a:solidFill>
                  <a:schemeClr val="tx1"/>
                </a:solidFill>
              </a:rPr>
              <a:t>Funcctions</a:t>
            </a:r>
            <a:endParaRPr lang="en-US" sz="2200" dirty="0">
              <a:solidFill>
                <a:schemeClr val="tx1"/>
              </a:solidFill>
            </a:endParaRPr>
          </a:p>
          <a:p>
            <a:pPr marL="342900" indent="-342900">
              <a:buFont typeface="Arial" panose="020B0604020202020204" pitchFamily="34" charset="0"/>
              <a:buChar char="•"/>
            </a:pPr>
            <a:r>
              <a:rPr lang="en-US" sz="2200" dirty="0">
                <a:solidFill>
                  <a:schemeClr val="tx1"/>
                </a:solidFill>
              </a:rPr>
              <a:t>Control Flow </a:t>
            </a:r>
            <a:r>
              <a:rPr lang="en-US" sz="2200" dirty="0" err="1">
                <a:solidFill>
                  <a:schemeClr val="tx1"/>
                </a:solidFill>
              </a:rPr>
              <a:t>Fuctions</a:t>
            </a:r>
            <a:endParaRPr lang="en-US" sz="2200" dirty="0">
              <a:solidFill>
                <a:schemeClr val="tx1"/>
              </a:solidFill>
            </a:endParaRPr>
          </a:p>
          <a:p>
            <a:pPr marL="342900" indent="-342900">
              <a:buFont typeface="Arial" panose="020B0604020202020204" pitchFamily="34" charset="0"/>
              <a:buChar char="•"/>
            </a:pPr>
            <a:r>
              <a:rPr lang="en-US" sz="2200" dirty="0">
                <a:solidFill>
                  <a:schemeClr val="tx1"/>
                </a:solidFill>
              </a:rPr>
              <a:t>Nesting of Functions</a:t>
            </a:r>
          </a:p>
          <a:p>
            <a:pPr marL="342900" indent="-342900">
              <a:buFont typeface="Arial" panose="020B0604020202020204" pitchFamily="34" charset="0"/>
              <a:buChar char="•"/>
            </a:pPr>
            <a:r>
              <a:rPr lang="en-US" sz="2200" dirty="0">
                <a:solidFill>
                  <a:schemeClr val="tx1"/>
                </a:solidFill>
              </a:rPr>
              <a:t>SQL Expressions</a:t>
            </a:r>
          </a:p>
        </p:txBody>
      </p:sp>
    </p:spTree>
    <p:extLst>
      <p:ext uri="{BB962C8B-B14F-4D97-AF65-F5344CB8AC3E}">
        <p14:creationId xmlns:p14="http://schemas.microsoft.com/office/powerpoint/2010/main" val="179739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subTnLst>
                                    <p:animClr clrSpc="rgb" dir="cw">
                                      <p:cBhvr override="childStyle">
                                        <p:cTn dur="1" fill="hold" display="0" masterRel="nextClick" afterEffect="1"/>
                                        <p:tgtEl>
                                          <p:spTgt spid="5">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subTnLst>
                                    <p:animClr clrSpc="rgb" dir="cw">
                                      <p:cBhvr override="childStyle">
                                        <p:cTn dur="1" fill="hold" display="0" masterRel="nextClick" afterEffect="1"/>
                                        <p:tgtEl>
                                          <p:spTgt spid="5">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subTnLst>
                                    <p:animClr clrSpc="rgb" dir="cw">
                                      <p:cBhvr override="childStyle">
                                        <p:cTn dur="1" fill="hold" display="0" masterRel="nextClick" afterEffect="1"/>
                                        <p:tgtEl>
                                          <p:spTgt spid="5">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subTnLst>
                                    <p:animClr clrSpc="rgb" dir="cw">
                                      <p:cBhvr override="childStyle">
                                        <p:cTn dur="1" fill="hold" display="0" masterRel="nextClick" afterEffect="1"/>
                                        <p:tgtEl>
                                          <p:spTgt spid="5">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subTnLst>
                                    <p:animClr clrSpc="rgb" dir="cw">
                                      <p:cBhvr override="childStyle">
                                        <p:cTn dur="1" fill="hold" display="0" masterRel="nextClick" afterEffect="1"/>
                                        <p:tgtEl>
                                          <p:spTgt spid="5">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subTnLst>
                                    <p:animClr clrSpc="rgb" dir="cw">
                                      <p:cBhvr override="childStyle">
                                        <p:cTn dur="1" fill="hold" display="0" masterRel="nextClick" afterEffect="1"/>
                                        <p:tgtEl>
                                          <p:spTgt spid="5">
                                            <p:txEl>
                                              <p:pRg st="5" end="5"/>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subTnLst>
                                    <p:animClr clrSpc="rgb" dir="cw">
                                      <p:cBhvr override="childStyle">
                                        <p:cTn dur="1" fill="hold" display="0" masterRel="nextClick" afterEffect="1"/>
                                        <p:tgtEl>
                                          <p:spTgt spid="5">
                                            <p:txEl>
                                              <p:pRg st="6" end="6"/>
                                            </p:txEl>
                                          </p:spTgt>
                                        </p:tgtEl>
                                        <p:attrNameLst>
                                          <p:attrName>ppt_c</p:attrName>
                                        </p:attrNameLst>
                                      </p:cBhvr>
                                      <p:to>
                                        <a:srgbClr val="B2B2B2"/>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subTnLst>
                                    <p:animClr clrSpc="rgb" dir="cw">
                                      <p:cBhvr override="childStyle">
                                        <p:cTn dur="1" fill="hold" display="0" masterRel="nextClick" afterEffect="1"/>
                                        <p:tgtEl>
                                          <p:spTgt spid="5">
                                            <p:txEl>
                                              <p:pRg st="7" end="7"/>
                                            </p:txEl>
                                          </p:spTgt>
                                        </p:tgtEl>
                                        <p:attrNameLst>
                                          <p:attrName>ppt_c</p:attrName>
                                        </p:attrNameLst>
                                      </p:cBhvr>
                                      <p:to>
                                        <a:srgbClr val="B2B2B2"/>
                                      </p:to>
                                    </p:animClr>
                                  </p:sub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fade">
                                      <p:cBhvr>
                                        <p:cTn id="47" dur="500"/>
                                        <p:tgtEl>
                                          <p:spTgt spid="5">
                                            <p:txEl>
                                              <p:pRg st="8" end="8"/>
                                            </p:txEl>
                                          </p:spTgt>
                                        </p:tgtEl>
                                      </p:cBhvr>
                                    </p:animEffect>
                                  </p:childTnLst>
                                  <p:subTnLst>
                                    <p:animClr clrSpc="rgb" dir="cw">
                                      <p:cBhvr override="childStyle">
                                        <p:cTn dur="1" fill="hold" display="0" masterRel="nextClick" afterEffect="1"/>
                                        <p:tgtEl>
                                          <p:spTgt spid="5">
                                            <p:txEl>
                                              <p:pRg st="8" end="8"/>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normAutofit/>
          </a:bodyPr>
          <a:lstStyle/>
          <a:p>
            <a:pPr lvl="1" eaLnBrk="1" hangingPunct="1"/>
            <a:r>
              <a:rPr lang="en-US" sz="2800" dirty="0" smtClean="0">
                <a:solidFill>
                  <a:schemeClr val="tx1"/>
                </a:solidFill>
                <a:latin typeface="+mj-lt"/>
              </a:rPr>
              <a:t>String Function Examples</a:t>
            </a:r>
          </a:p>
        </p:txBody>
      </p:sp>
      <p:sp>
        <p:nvSpPr>
          <p:cNvPr id="3" name="Content Placeholder 2"/>
          <p:cNvSpPr>
            <a:spLocks noGrp="1"/>
          </p:cNvSpPr>
          <p:nvPr>
            <p:ph idx="1"/>
          </p:nvPr>
        </p:nvSpPr>
        <p:spPr>
          <a:xfrm>
            <a:off x="1824418" y="1150939"/>
            <a:ext cx="8229600" cy="563880"/>
          </a:xfrm>
        </p:spPr>
        <p:txBody>
          <a:bodyPr/>
          <a:lstStyle/>
          <a:p>
            <a:pPr>
              <a:spcBef>
                <a:spcPts val="1200"/>
              </a:spcBef>
            </a:pPr>
            <a:r>
              <a:rPr lang="en-US" sz="2000" dirty="0"/>
              <a:t>The following are some of the String functions</a:t>
            </a:r>
          </a:p>
        </p:txBody>
      </p:sp>
      <p:sp>
        <p:nvSpPr>
          <p:cNvPr id="7" name="Slide Number Placeholder 6"/>
          <p:cNvSpPr>
            <a:spLocks noGrp="1"/>
          </p:cNvSpPr>
          <p:nvPr>
            <p:ph type="sldNum" sz="quarter" idx="4294967295"/>
          </p:nvPr>
        </p:nvSpPr>
        <p:spPr>
          <a:xfrm>
            <a:off x="0" y="6356350"/>
            <a:ext cx="4114800" cy="365125"/>
          </a:xfrm>
        </p:spPr>
        <p:txBody>
          <a:bodyPr/>
          <a:lstStyle/>
          <a:p>
            <a:fld id="{47ED8886-DB3B-44F4-9A80-E6A224679F20}" type="slidenum">
              <a:rPr lang="en-US" smtClean="0"/>
              <a:pPr/>
              <a:t>20</a:t>
            </a:fld>
            <a:endParaRPr lang="en-US" dirty="0"/>
          </a:p>
        </p:txBody>
      </p:sp>
      <p:graphicFrame>
        <p:nvGraphicFramePr>
          <p:cNvPr id="60" name="Table 59"/>
          <p:cNvGraphicFramePr>
            <a:graphicFrameLocks noGrp="1"/>
          </p:cNvGraphicFramePr>
          <p:nvPr>
            <p:extLst>
              <p:ext uri="{D42A27DB-BD31-4B8C-83A1-F6EECF244321}">
                <p14:modId xmlns:p14="http://schemas.microsoft.com/office/powerpoint/2010/main" val="873988803"/>
              </p:ext>
            </p:extLst>
          </p:nvPr>
        </p:nvGraphicFramePr>
        <p:xfrm>
          <a:off x="2057400" y="1714819"/>
          <a:ext cx="8077200" cy="2834640"/>
        </p:xfrm>
        <a:graphic>
          <a:graphicData uri="http://schemas.openxmlformats.org/drawingml/2006/table">
            <a:tbl>
              <a:tblPr firstRow="1" bandRow="1">
                <a:tableStyleId>{5C22544A-7EE6-4342-B048-85BDC9FD1C3A}</a:tableStyleId>
              </a:tblPr>
              <a:tblGrid>
                <a:gridCol w="1295400">
                  <a:extLst>
                    <a:ext uri="{9D8B030D-6E8A-4147-A177-3AD203B41FA5}">
                      <a16:colId xmlns:a16="http://schemas.microsoft.com/office/drawing/2014/main" val="20000"/>
                    </a:ext>
                  </a:extLst>
                </a:gridCol>
                <a:gridCol w="3245455">
                  <a:extLst>
                    <a:ext uri="{9D8B030D-6E8A-4147-A177-3AD203B41FA5}">
                      <a16:colId xmlns:a16="http://schemas.microsoft.com/office/drawing/2014/main" val="20001"/>
                    </a:ext>
                  </a:extLst>
                </a:gridCol>
                <a:gridCol w="3536345">
                  <a:extLst>
                    <a:ext uri="{9D8B030D-6E8A-4147-A177-3AD203B41FA5}">
                      <a16:colId xmlns:a16="http://schemas.microsoft.com/office/drawing/2014/main" val="20002"/>
                    </a:ext>
                  </a:extLst>
                </a:gridCol>
              </a:tblGrid>
              <a:tr h="286175">
                <a:tc>
                  <a:txBody>
                    <a:bodyPr/>
                    <a:lstStyle/>
                    <a:p>
                      <a:r>
                        <a:rPr lang="en-US" sz="1800" dirty="0" smtClean="0">
                          <a:solidFill>
                            <a:schemeClr val="tx1"/>
                          </a:solidFill>
                        </a:rPr>
                        <a:t>Function</a:t>
                      </a:r>
                      <a:endParaRPr lang="en-US" sz="1800" dirty="0">
                        <a:solidFill>
                          <a:schemeClr val="tx1"/>
                        </a:solidFill>
                        <a:latin typeface="Arial" pitchFamily="34" charset="0"/>
                        <a:cs typeface="Arial" pitchFamily="34" charset="0"/>
                      </a:endParaRPr>
                    </a:p>
                  </a:txBody>
                  <a:tcPr>
                    <a:solidFill>
                      <a:schemeClr val="accent4"/>
                    </a:solidFill>
                  </a:tcPr>
                </a:tc>
                <a:tc>
                  <a:txBody>
                    <a:bodyPr/>
                    <a:lstStyle/>
                    <a:p>
                      <a:r>
                        <a:rPr lang="en-US" sz="1800" dirty="0" smtClean="0">
                          <a:solidFill>
                            <a:schemeClr val="tx1"/>
                          </a:solidFill>
                        </a:rPr>
                        <a:t>Description</a:t>
                      </a:r>
                      <a:endParaRPr lang="en-US" sz="1800" dirty="0">
                        <a:solidFill>
                          <a:schemeClr val="tx1"/>
                        </a:solidFill>
                        <a:latin typeface="Arial" pitchFamily="34" charset="0"/>
                        <a:cs typeface="Arial" pitchFamily="34" charset="0"/>
                      </a:endParaRPr>
                    </a:p>
                  </a:txBody>
                  <a:tcPr>
                    <a:solidFill>
                      <a:schemeClr val="accent4"/>
                    </a:solidFill>
                  </a:tcPr>
                </a:tc>
                <a:tc>
                  <a:txBody>
                    <a:bodyPr/>
                    <a:lstStyle/>
                    <a:p>
                      <a:r>
                        <a:rPr lang="en-US" sz="1800" dirty="0" smtClean="0">
                          <a:solidFill>
                            <a:schemeClr val="tx1"/>
                          </a:solidFill>
                        </a:rPr>
                        <a:t>Example </a:t>
                      </a:r>
                      <a:endParaRPr lang="en-US" sz="1800" dirty="0">
                        <a:solidFill>
                          <a:schemeClr val="tx1"/>
                        </a:solidFill>
                        <a:latin typeface="Arial" pitchFamily="34" charset="0"/>
                        <a:cs typeface="Arial" pitchFamily="34" charset="0"/>
                      </a:endParaRPr>
                    </a:p>
                  </a:txBody>
                  <a:tcPr>
                    <a:solidFill>
                      <a:schemeClr val="accent4"/>
                    </a:solidFill>
                  </a:tcPr>
                </a:tc>
                <a:extLst>
                  <a:ext uri="{0D108BD9-81ED-4DB2-BD59-A6C34878D82A}">
                    <a16:rowId xmlns:a16="http://schemas.microsoft.com/office/drawing/2014/main" val="10000"/>
                  </a:ext>
                </a:extLst>
              </a:tr>
              <a:tr h="481979">
                <a:tc>
                  <a:txBody>
                    <a:bodyPr/>
                    <a:lstStyle/>
                    <a:p>
                      <a:r>
                        <a:rPr lang="en-US" sz="1800" dirty="0" smtClean="0">
                          <a:solidFill>
                            <a:schemeClr val="tx1"/>
                          </a:solidFill>
                        </a:rPr>
                        <a:t>UPPER</a:t>
                      </a:r>
                      <a:endParaRPr lang="en-US" sz="1800" b="0" dirty="0">
                        <a:solidFill>
                          <a:schemeClr val="tx1"/>
                        </a:solidFill>
                        <a:latin typeface="Arial" pitchFamily="34" charset="0"/>
                        <a:cs typeface="Arial" pitchFamily="34" charset="0"/>
                      </a:endParaRPr>
                    </a:p>
                  </a:txBody>
                  <a:tcPr>
                    <a:noFill/>
                  </a:tcPr>
                </a:tc>
                <a:tc>
                  <a:txBody>
                    <a:bodyPr/>
                    <a:lstStyle/>
                    <a:p>
                      <a:r>
                        <a:rPr lang="en-US" sz="1800" kern="1200" baseline="0" dirty="0" smtClean="0">
                          <a:solidFill>
                            <a:schemeClr val="tx1"/>
                          </a:solidFill>
                        </a:rPr>
                        <a:t>Converts Alpha Character values to  Upper  Case</a:t>
                      </a:r>
                      <a:endParaRPr lang="en-US" sz="1800" b="0" dirty="0">
                        <a:solidFill>
                          <a:schemeClr val="tx1"/>
                        </a:solidFill>
                        <a:latin typeface="Arial" pitchFamily="34" charset="0"/>
                        <a:cs typeface="Arial" pitchFamily="34" charset="0"/>
                      </a:endParaRPr>
                    </a:p>
                  </a:txBody>
                  <a:tcPr>
                    <a:noFill/>
                  </a:tcPr>
                </a:tc>
                <a:tc>
                  <a:txBody>
                    <a:bodyPr/>
                    <a:lstStyle/>
                    <a:p>
                      <a:r>
                        <a:rPr lang="en-US" sz="1800" b="0" dirty="0" smtClean="0">
                          <a:solidFill>
                            <a:schemeClr val="tx1"/>
                          </a:solidFill>
                        </a:rPr>
                        <a:t>SELECT UPPER (</a:t>
                      </a:r>
                      <a:r>
                        <a:rPr lang="en-US" sz="1800" b="1" kern="1200" dirty="0" smtClean="0">
                          <a:solidFill>
                            <a:schemeClr val="tx1"/>
                          </a:solidFill>
                          <a:latin typeface="+mn-lt"/>
                          <a:ea typeface="+mn-ea"/>
                          <a:cs typeface="+mn-cs"/>
                        </a:rPr>
                        <a:t>CUSTOMENAME</a:t>
                      </a:r>
                      <a:r>
                        <a:rPr lang="en-US" sz="1800" b="0" dirty="0" smtClean="0">
                          <a:solidFill>
                            <a:schemeClr val="tx1"/>
                          </a:solidFill>
                        </a:rPr>
                        <a:t>) </a:t>
                      </a:r>
                    </a:p>
                    <a:p>
                      <a:r>
                        <a:rPr lang="en-US" sz="1800" b="0" dirty="0" smtClean="0">
                          <a:solidFill>
                            <a:schemeClr val="tx1"/>
                          </a:solidFill>
                        </a:rPr>
                        <a:t>FROM </a:t>
                      </a:r>
                      <a:r>
                        <a:rPr lang="en-US" sz="1800" b="1" kern="1200" dirty="0" smtClean="0">
                          <a:solidFill>
                            <a:schemeClr val="tx1"/>
                          </a:solidFill>
                          <a:latin typeface="+mn-lt"/>
                          <a:ea typeface="+mn-ea"/>
                          <a:cs typeface="+mn-cs"/>
                        </a:rPr>
                        <a:t>CUSTOMERS;</a:t>
                      </a:r>
                      <a:endParaRPr lang="en-US" sz="1800" b="1" kern="1200" dirty="0">
                        <a:solidFill>
                          <a:schemeClr val="tx1"/>
                        </a:solidFill>
                        <a:latin typeface="+mn-lt"/>
                        <a:ea typeface="+mn-ea"/>
                        <a:cs typeface="+mn-cs"/>
                      </a:endParaRPr>
                    </a:p>
                  </a:txBody>
                  <a:tcPr>
                    <a:noFill/>
                  </a:tcPr>
                </a:tc>
                <a:extLst>
                  <a:ext uri="{0D108BD9-81ED-4DB2-BD59-A6C34878D82A}">
                    <a16:rowId xmlns:a16="http://schemas.microsoft.com/office/drawing/2014/main" val="10001"/>
                  </a:ext>
                </a:extLst>
              </a:tr>
              <a:tr h="481979">
                <a:tc>
                  <a:txBody>
                    <a:bodyPr/>
                    <a:lstStyle/>
                    <a:p>
                      <a:r>
                        <a:rPr lang="en-US" sz="1800" dirty="0" smtClean="0">
                          <a:solidFill>
                            <a:schemeClr val="tx1"/>
                          </a:solidFill>
                        </a:rPr>
                        <a:t>LOWER</a:t>
                      </a:r>
                      <a:endParaRPr lang="en-US" sz="1800" b="0" dirty="0">
                        <a:solidFill>
                          <a:schemeClr val="tx1"/>
                        </a:solidFill>
                        <a:latin typeface="Arial" pitchFamily="34" charset="0"/>
                        <a:cs typeface="Arial" pitchFamily="34" charset="0"/>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tx1"/>
                          </a:solidFill>
                        </a:rPr>
                        <a:t>Converts Alpha Character values to  Lower  Case</a:t>
                      </a:r>
                      <a:endParaRPr lang="en-US" sz="1800" b="0" dirty="0">
                        <a:solidFill>
                          <a:schemeClr val="tx1"/>
                        </a:solidFill>
                        <a:latin typeface="Arial" pitchFamily="34" charset="0"/>
                        <a:cs typeface="Arial" pitchFamily="34" charset="0"/>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solidFill>
                            <a:schemeClr val="tx1"/>
                          </a:solidFill>
                        </a:rPr>
                        <a:t>SELECT LOWER(</a:t>
                      </a:r>
                      <a:r>
                        <a:rPr lang="en-US" sz="1800" b="1" kern="1200" dirty="0" smtClean="0">
                          <a:solidFill>
                            <a:schemeClr val="tx1"/>
                          </a:solidFill>
                          <a:latin typeface="+mn-lt"/>
                          <a:ea typeface="+mn-ea"/>
                          <a:cs typeface="+mn-cs"/>
                        </a:rPr>
                        <a:t>CUSTOMENAME</a:t>
                      </a:r>
                      <a:r>
                        <a:rPr lang="en-US" sz="1800" b="0" dirty="0" smtClean="0">
                          <a:solidFill>
                            <a:schemeClr val="tx1"/>
                          </a:solidFill>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solidFill>
                            <a:schemeClr val="tx1"/>
                          </a:solidFill>
                        </a:rPr>
                        <a:t>FROM </a:t>
                      </a:r>
                      <a:r>
                        <a:rPr lang="en-US" sz="1800" b="1" kern="1200" dirty="0" smtClean="0">
                          <a:solidFill>
                            <a:schemeClr val="tx1"/>
                          </a:solidFill>
                          <a:latin typeface="+mn-lt"/>
                          <a:ea typeface="+mn-ea"/>
                          <a:cs typeface="+mn-cs"/>
                        </a:rPr>
                        <a:t>CUSTOMERS;</a:t>
                      </a:r>
                    </a:p>
                  </a:txBody>
                  <a:tcPr>
                    <a:noFill/>
                  </a:tcPr>
                </a:tc>
                <a:extLst>
                  <a:ext uri="{0D108BD9-81ED-4DB2-BD59-A6C34878D82A}">
                    <a16:rowId xmlns:a16="http://schemas.microsoft.com/office/drawing/2014/main" val="10002"/>
                  </a:ext>
                </a:extLst>
              </a:tr>
              <a:tr h="481979">
                <a:tc>
                  <a:txBody>
                    <a:bodyPr/>
                    <a:lstStyle/>
                    <a:p>
                      <a:r>
                        <a:rPr lang="en-US" sz="1800" dirty="0" smtClean="0">
                          <a:solidFill>
                            <a:schemeClr val="tx1"/>
                          </a:solidFill>
                        </a:rPr>
                        <a:t>CONCAT</a:t>
                      </a:r>
                      <a:endParaRPr lang="en-US" sz="1800" b="0" dirty="0">
                        <a:solidFill>
                          <a:schemeClr val="tx1"/>
                        </a:solidFill>
                        <a:latin typeface="Arial" pitchFamily="34" charset="0"/>
                        <a:cs typeface="Arial" pitchFamily="34" charset="0"/>
                      </a:endParaRPr>
                    </a:p>
                  </a:txBody>
                  <a:tcPr>
                    <a:noFill/>
                  </a:tcPr>
                </a:tc>
                <a:tc>
                  <a:txBody>
                    <a:bodyPr/>
                    <a:lstStyle/>
                    <a:p>
                      <a:r>
                        <a:rPr lang="en-US" sz="1800" kern="1200" baseline="0" dirty="0" smtClean="0">
                          <a:solidFill>
                            <a:schemeClr val="tx1"/>
                          </a:solidFill>
                        </a:rPr>
                        <a:t>Concatenates the first character value to the second character value.	</a:t>
                      </a:r>
                      <a:endParaRPr lang="en-US" sz="1800" kern="1200" baseline="0" dirty="0" smtClean="0">
                        <a:solidFill>
                          <a:schemeClr val="tx1"/>
                        </a:solidFill>
                        <a:latin typeface="Arial" pitchFamily="34" charset="0"/>
                        <a:ea typeface="+mn-ea"/>
                        <a:cs typeface="Arial" pitchFamily="34" charset="0"/>
                      </a:endParaRPr>
                    </a:p>
                  </a:txBody>
                  <a:tcPr>
                    <a:noFill/>
                  </a:tcPr>
                </a:tc>
                <a:tc>
                  <a:txBody>
                    <a:bodyPr/>
                    <a:lstStyle/>
                    <a:p>
                      <a:r>
                        <a:rPr lang="en-US" sz="1800" b="0" dirty="0" smtClean="0">
                          <a:solidFill>
                            <a:schemeClr val="tx1"/>
                          </a:solidFill>
                        </a:rPr>
                        <a:t>SELECT CONCAT (</a:t>
                      </a:r>
                      <a:r>
                        <a:rPr lang="en-US" sz="1800" b="1" kern="1200" dirty="0" smtClean="0">
                          <a:solidFill>
                            <a:schemeClr val="tx1"/>
                          </a:solidFill>
                          <a:latin typeface="+mn-lt"/>
                          <a:ea typeface="+mn-ea"/>
                          <a:cs typeface="+mn-cs"/>
                        </a:rPr>
                        <a:t>CUSTOMERNUMBER</a:t>
                      </a:r>
                      <a:r>
                        <a:rPr lang="en-US" sz="1800" b="0" dirty="0" smtClean="0">
                          <a:solidFill>
                            <a:schemeClr val="tx1"/>
                          </a:solidFill>
                        </a:rPr>
                        <a:t>, </a:t>
                      </a:r>
                      <a:r>
                        <a:rPr lang="en-US" sz="1800" b="1" kern="1200" dirty="0" smtClean="0">
                          <a:solidFill>
                            <a:schemeClr val="tx1"/>
                          </a:solidFill>
                          <a:latin typeface="+mn-lt"/>
                          <a:ea typeface="+mn-ea"/>
                          <a:cs typeface="+mn-cs"/>
                        </a:rPr>
                        <a:t>CUSTOMENAME</a:t>
                      </a:r>
                      <a:r>
                        <a:rPr lang="en-US" sz="1800" b="0" dirty="0" smtClean="0">
                          <a:solidFill>
                            <a:schemeClr val="tx1"/>
                          </a:solidFill>
                        </a:rPr>
                        <a:t>) </a:t>
                      </a:r>
                    </a:p>
                    <a:p>
                      <a:r>
                        <a:rPr lang="en-US" sz="1800" b="0" dirty="0" smtClean="0">
                          <a:solidFill>
                            <a:schemeClr val="tx1"/>
                          </a:solidFill>
                        </a:rPr>
                        <a:t>FROM </a:t>
                      </a:r>
                      <a:r>
                        <a:rPr lang="en-US" sz="1800" b="1" kern="1200" dirty="0" smtClean="0">
                          <a:solidFill>
                            <a:schemeClr val="tx1"/>
                          </a:solidFill>
                          <a:latin typeface="+mn-lt"/>
                          <a:ea typeface="+mn-ea"/>
                          <a:cs typeface="+mn-cs"/>
                        </a:rPr>
                        <a:t>CUSTOMERS;</a:t>
                      </a:r>
                      <a:endParaRPr lang="en-US" sz="1800" b="0" dirty="0">
                        <a:solidFill>
                          <a:schemeClr val="tx1"/>
                        </a:solidFill>
                        <a:latin typeface="Arial" pitchFamily="34" charset="0"/>
                        <a:cs typeface="Arial" pitchFamily="34" charset="0"/>
                      </a:endParaRPr>
                    </a:p>
                  </a:txBody>
                  <a:tcP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3216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fade">
                                      <p:cBhvr>
                                        <p:cTn id="12" dur="500"/>
                                        <p:tgtEl>
                                          <p:spTgt spid="60"/>
                                        </p:tgtEl>
                                      </p:cBhvr>
                                    </p:animEffect>
                                  </p:childTnLst>
                                  <p:subTnLst>
                                    <p:animClr clrSpc="rgb" dir="cw">
                                      <p:cBhvr override="childStyle">
                                        <p:cTn dur="1" fill="hold" display="0" masterRel="nextClick" afterEffect="1"/>
                                        <p:tgtEl>
                                          <p:spTgt spid="60"/>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lvl="1" eaLnBrk="1" hangingPunct="1"/>
            <a:r>
              <a:rPr lang="en-US" dirty="0" smtClean="0">
                <a:solidFill>
                  <a:schemeClr val="tx1"/>
                </a:solidFill>
                <a:latin typeface="+mj-lt"/>
              </a:rPr>
              <a:t>String Function Examples</a:t>
            </a:r>
          </a:p>
        </p:txBody>
      </p:sp>
      <p:sp>
        <p:nvSpPr>
          <p:cNvPr id="7" name="Slide Number Placeholder 6"/>
          <p:cNvSpPr>
            <a:spLocks noGrp="1"/>
          </p:cNvSpPr>
          <p:nvPr>
            <p:ph type="sldNum" sz="quarter" idx="4294967295"/>
          </p:nvPr>
        </p:nvSpPr>
        <p:spPr>
          <a:xfrm>
            <a:off x="0" y="6356350"/>
            <a:ext cx="4114800" cy="365125"/>
          </a:xfrm>
        </p:spPr>
        <p:txBody>
          <a:bodyPr/>
          <a:lstStyle/>
          <a:p>
            <a:fld id="{47ED8886-DB3B-44F4-9A80-E6A224679F20}" type="slidenum">
              <a:rPr lang="en-US" smtClean="0"/>
              <a:pPr/>
              <a:t>21</a:t>
            </a:fld>
            <a:endParaRPr lang="en-US" dirty="0"/>
          </a:p>
        </p:txBody>
      </p:sp>
      <p:graphicFrame>
        <p:nvGraphicFramePr>
          <p:cNvPr id="60" name="Table 59"/>
          <p:cNvGraphicFramePr>
            <a:graphicFrameLocks noGrp="1"/>
          </p:cNvGraphicFramePr>
          <p:nvPr>
            <p:extLst>
              <p:ext uri="{D42A27DB-BD31-4B8C-83A1-F6EECF244321}">
                <p14:modId xmlns:p14="http://schemas.microsoft.com/office/powerpoint/2010/main" val="1910700607"/>
              </p:ext>
            </p:extLst>
          </p:nvPr>
        </p:nvGraphicFramePr>
        <p:xfrm>
          <a:off x="1687286" y="1371601"/>
          <a:ext cx="8458201" cy="3383279"/>
        </p:xfrm>
        <a:graphic>
          <a:graphicData uri="http://schemas.openxmlformats.org/drawingml/2006/table">
            <a:tbl>
              <a:tblPr firstRow="1" bandRow="1">
                <a:tableStyleId>{5C22544A-7EE6-4342-B048-85BDC9FD1C3A}</a:tableStyleId>
              </a:tblPr>
              <a:tblGrid>
                <a:gridCol w="1665515">
                  <a:extLst>
                    <a:ext uri="{9D8B030D-6E8A-4147-A177-3AD203B41FA5}">
                      <a16:colId xmlns:a16="http://schemas.microsoft.com/office/drawing/2014/main" val="20000"/>
                    </a:ext>
                  </a:extLst>
                </a:gridCol>
                <a:gridCol w="3089532">
                  <a:extLst>
                    <a:ext uri="{9D8B030D-6E8A-4147-A177-3AD203B41FA5}">
                      <a16:colId xmlns:a16="http://schemas.microsoft.com/office/drawing/2014/main" val="20001"/>
                    </a:ext>
                  </a:extLst>
                </a:gridCol>
                <a:gridCol w="3703154">
                  <a:extLst>
                    <a:ext uri="{9D8B030D-6E8A-4147-A177-3AD203B41FA5}">
                      <a16:colId xmlns:a16="http://schemas.microsoft.com/office/drawing/2014/main" val="20002"/>
                    </a:ext>
                  </a:extLst>
                </a:gridCol>
              </a:tblGrid>
              <a:tr h="457199">
                <a:tc>
                  <a:txBody>
                    <a:bodyPr/>
                    <a:lstStyle/>
                    <a:p>
                      <a:r>
                        <a:rPr lang="en-US" sz="1800" dirty="0" smtClean="0">
                          <a:solidFill>
                            <a:schemeClr val="tx1"/>
                          </a:solidFill>
                        </a:rPr>
                        <a:t>Function</a:t>
                      </a:r>
                      <a:endParaRPr lang="en-US" sz="1800" dirty="0">
                        <a:solidFill>
                          <a:schemeClr val="tx1"/>
                        </a:solidFill>
                        <a:latin typeface="Arial" pitchFamily="34" charset="0"/>
                        <a:cs typeface="Arial" pitchFamily="34" charset="0"/>
                      </a:endParaRPr>
                    </a:p>
                  </a:txBody>
                  <a:tcPr>
                    <a:solidFill>
                      <a:schemeClr val="accent4"/>
                    </a:solidFill>
                  </a:tcPr>
                </a:tc>
                <a:tc>
                  <a:txBody>
                    <a:bodyPr/>
                    <a:lstStyle/>
                    <a:p>
                      <a:r>
                        <a:rPr lang="en-US" sz="1800" dirty="0" smtClean="0">
                          <a:solidFill>
                            <a:schemeClr val="tx1"/>
                          </a:solidFill>
                        </a:rPr>
                        <a:t>Description</a:t>
                      </a:r>
                      <a:endParaRPr lang="en-US" sz="1800" dirty="0">
                        <a:solidFill>
                          <a:schemeClr val="tx1"/>
                        </a:solidFill>
                        <a:latin typeface="Arial" pitchFamily="34" charset="0"/>
                        <a:cs typeface="Arial" pitchFamily="34" charset="0"/>
                      </a:endParaRPr>
                    </a:p>
                  </a:txBody>
                  <a:tcPr>
                    <a:solidFill>
                      <a:schemeClr val="accent4"/>
                    </a:solidFill>
                  </a:tcPr>
                </a:tc>
                <a:tc>
                  <a:txBody>
                    <a:bodyPr/>
                    <a:lstStyle/>
                    <a:p>
                      <a:r>
                        <a:rPr lang="en-US" sz="1800" dirty="0" smtClean="0">
                          <a:solidFill>
                            <a:schemeClr val="tx1"/>
                          </a:solidFill>
                        </a:rPr>
                        <a:t>Example </a:t>
                      </a:r>
                      <a:endParaRPr lang="en-US" sz="1800" dirty="0">
                        <a:solidFill>
                          <a:schemeClr val="tx1"/>
                        </a:solidFill>
                        <a:latin typeface="Arial" pitchFamily="34" charset="0"/>
                        <a:cs typeface="Arial" pitchFamily="34" charset="0"/>
                      </a:endParaRPr>
                    </a:p>
                  </a:txBody>
                  <a:tcPr>
                    <a:solidFill>
                      <a:schemeClr val="accent4"/>
                    </a:solidFill>
                  </a:tcPr>
                </a:tc>
                <a:extLst>
                  <a:ext uri="{0D108BD9-81ED-4DB2-BD59-A6C34878D82A}">
                    <a16:rowId xmlns:a16="http://schemas.microsoft.com/office/drawing/2014/main" val="10000"/>
                  </a:ext>
                </a:extLst>
              </a:tr>
              <a:tr h="677783">
                <a:tc>
                  <a:txBody>
                    <a:bodyPr/>
                    <a:lstStyle/>
                    <a:p>
                      <a:r>
                        <a:rPr lang="en-US" sz="1800" dirty="0" smtClean="0">
                          <a:solidFill>
                            <a:schemeClr val="tx1"/>
                          </a:solidFill>
                        </a:rPr>
                        <a:t>SUBSTRING</a:t>
                      </a:r>
                      <a:endParaRPr lang="en-US" sz="1800" b="0" dirty="0">
                        <a:solidFill>
                          <a:schemeClr val="tx1"/>
                        </a:solidFill>
                        <a:latin typeface="Arial" pitchFamily="34" charset="0"/>
                        <a:cs typeface="Arial" pitchFamily="34" charset="0"/>
                      </a:endParaRPr>
                    </a:p>
                  </a:txBody>
                  <a:tcPr>
                    <a:noFill/>
                  </a:tcPr>
                </a:tc>
                <a:tc>
                  <a:txBody>
                    <a:bodyPr/>
                    <a:lstStyle/>
                    <a:p>
                      <a:r>
                        <a:rPr lang="en-US" sz="1800" kern="1200" baseline="0" dirty="0" smtClean="0">
                          <a:solidFill>
                            <a:schemeClr val="tx1"/>
                          </a:solidFill>
                        </a:rPr>
                        <a:t>Returns the specified characters from the character starting position and retrieve the next n characters. </a:t>
                      </a:r>
                      <a:endParaRPr lang="en-US" sz="1800" b="0" dirty="0">
                        <a:solidFill>
                          <a:schemeClr val="tx1"/>
                        </a:solidFill>
                        <a:latin typeface="Arial" pitchFamily="34" charset="0"/>
                        <a:cs typeface="Arial" pitchFamily="34" charset="0"/>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solidFill>
                            <a:schemeClr val="tx1"/>
                          </a:solidFill>
                        </a:rPr>
                        <a:t>SELECT </a:t>
                      </a:r>
                      <a:r>
                        <a:rPr lang="en-US" sz="1800" b="1" kern="1200" dirty="0" smtClean="0">
                          <a:solidFill>
                            <a:schemeClr val="tx1"/>
                          </a:solidFill>
                          <a:latin typeface="+mn-lt"/>
                          <a:ea typeface="+mn-ea"/>
                          <a:cs typeface="+mn-cs"/>
                        </a:rPr>
                        <a:t>SUBSTRING(CUSTOME</a:t>
                      </a:r>
                      <a:r>
                        <a:rPr lang="en-US" sz="1800" b="1" kern="1200" dirty="0">
                          <a:solidFill>
                            <a:schemeClr val="tx1"/>
                          </a:solidFill>
                          <a:latin typeface="+mn-lt"/>
                          <a:ea typeface="+mn-ea"/>
                          <a:cs typeface="+mn-cs"/>
                        </a:rPr>
                        <a:t>R</a:t>
                      </a:r>
                      <a:r>
                        <a:rPr lang="en-US" sz="1800" b="1" kern="1200" dirty="0" smtClean="0">
                          <a:solidFill>
                            <a:schemeClr val="tx1"/>
                          </a:solidFill>
                          <a:latin typeface="+mn-lt"/>
                          <a:ea typeface="+mn-ea"/>
                          <a:cs typeface="+mn-cs"/>
                        </a:rPr>
                        <a:t>NAME,1,3</a:t>
                      </a:r>
                      <a:r>
                        <a:rPr lang="en-US" sz="1800" b="0" dirty="0" smtClean="0">
                          <a:solidFill>
                            <a:schemeClr val="tx1"/>
                          </a:solidFill>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solidFill>
                            <a:schemeClr val="tx1"/>
                          </a:solidFill>
                        </a:rPr>
                        <a:t>FROM </a:t>
                      </a:r>
                      <a:r>
                        <a:rPr lang="en-US" sz="1800" b="1" kern="1200" dirty="0" smtClean="0">
                          <a:solidFill>
                            <a:schemeClr val="tx1"/>
                          </a:solidFill>
                          <a:latin typeface="+mn-lt"/>
                          <a:ea typeface="+mn-ea"/>
                          <a:cs typeface="+mn-cs"/>
                        </a:rPr>
                        <a:t>CUSTOMERS;</a:t>
                      </a:r>
                      <a:endParaRPr lang="en-US" sz="1800" b="0" dirty="0" smtClean="0">
                        <a:solidFill>
                          <a:schemeClr val="tx1"/>
                        </a:solidFill>
                        <a:latin typeface="Arial" pitchFamily="34" charset="0"/>
                        <a:cs typeface="Arial" pitchFamily="34" charset="0"/>
                      </a:endParaRPr>
                    </a:p>
                  </a:txBody>
                  <a:tcPr>
                    <a:noFill/>
                  </a:tcPr>
                </a:tc>
                <a:extLst>
                  <a:ext uri="{0D108BD9-81ED-4DB2-BD59-A6C34878D82A}">
                    <a16:rowId xmlns:a16="http://schemas.microsoft.com/office/drawing/2014/main" val="10001"/>
                  </a:ext>
                </a:extLst>
              </a:tr>
              <a:tr h="677783">
                <a:tc>
                  <a:txBody>
                    <a:bodyPr/>
                    <a:lstStyle/>
                    <a:p>
                      <a:r>
                        <a:rPr lang="en-US" sz="1800" dirty="0" smtClean="0">
                          <a:solidFill>
                            <a:schemeClr val="tx1"/>
                          </a:solidFill>
                        </a:rPr>
                        <a:t>TRIM</a:t>
                      </a:r>
                      <a:endParaRPr lang="en-US" sz="1800" b="0" dirty="0">
                        <a:solidFill>
                          <a:schemeClr val="tx1"/>
                        </a:solidFill>
                        <a:latin typeface="Arial" pitchFamily="34" charset="0"/>
                        <a:cs typeface="Arial" pitchFamily="34" charset="0"/>
                      </a:endParaRPr>
                    </a:p>
                  </a:txBody>
                  <a:tcPr>
                    <a:noFill/>
                  </a:tcPr>
                </a:tc>
                <a:tc>
                  <a:txBody>
                    <a:bodyPr/>
                    <a:lstStyle/>
                    <a:p>
                      <a:r>
                        <a:rPr lang="en-US" sz="1800" kern="1200" baseline="0" dirty="0" smtClean="0">
                          <a:solidFill>
                            <a:schemeClr val="tx1"/>
                          </a:solidFill>
                        </a:rPr>
                        <a:t>Enable you to trim leading or trailing (or both) from a character string	</a:t>
                      </a:r>
                    </a:p>
                    <a:p>
                      <a:r>
                        <a:rPr lang="en-US" sz="1800" kern="1200" baseline="0" dirty="0" smtClean="0">
                          <a:solidFill>
                            <a:schemeClr val="tx1"/>
                          </a:solidFill>
                        </a:rPr>
                        <a:t>	</a:t>
                      </a:r>
                      <a:endParaRPr lang="en-US" sz="1800" kern="1200" baseline="0" dirty="0" smtClean="0">
                        <a:solidFill>
                          <a:schemeClr val="tx1"/>
                        </a:solidFill>
                        <a:latin typeface="Arial" pitchFamily="34" charset="0"/>
                        <a:ea typeface="+mn-ea"/>
                        <a:cs typeface="Arial" pitchFamily="34" charset="0"/>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solidFill>
                            <a:schemeClr val="tx1"/>
                          </a:solidFill>
                        </a:rPr>
                        <a:t>SELECT TRIM(LEADING 'A'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solidFill>
                            <a:schemeClr val="tx1"/>
                          </a:solidFill>
                        </a:rPr>
                        <a:t>FROM </a:t>
                      </a:r>
                      <a:r>
                        <a:rPr lang="en-US" sz="1800" b="1" kern="1200" dirty="0" smtClean="0">
                          <a:solidFill>
                            <a:schemeClr val="tx1"/>
                          </a:solidFill>
                          <a:latin typeface="+mn-lt"/>
                          <a:ea typeface="+mn-ea"/>
                          <a:cs typeface="+mn-cs"/>
                        </a:rPr>
                        <a:t>CUSTOMERNAME</a:t>
                      </a:r>
                      <a:r>
                        <a:rPr lang="en-US" sz="1800" b="0" dirty="0" smtClean="0">
                          <a:solidFill>
                            <a:schemeClr val="tx1"/>
                          </a:solidFill>
                        </a:rPr>
                        <a:t>) FROM </a:t>
                      </a:r>
                      <a:r>
                        <a:rPr lang="en-US" sz="1800" b="1" kern="1200" dirty="0" smtClean="0">
                          <a:solidFill>
                            <a:schemeClr val="tx1"/>
                          </a:solidFill>
                          <a:latin typeface="+mn-lt"/>
                          <a:ea typeface="+mn-ea"/>
                          <a:cs typeface="+mn-cs"/>
                        </a:rPr>
                        <a:t>CUSTOMERS</a:t>
                      </a:r>
                      <a:endParaRPr lang="en-US" sz="1800" b="0" dirty="0" smtClean="0">
                        <a:solidFill>
                          <a:schemeClr val="tx1"/>
                        </a:solidFill>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solidFill>
                            <a:schemeClr val="tx1"/>
                          </a:solidFill>
                          <a:latin typeface="+mn-lt"/>
                          <a:cs typeface="Arial" pitchFamily="34" charset="0"/>
                        </a:rPr>
                        <a:t>SELECT TRIM(TRAILING ‘e'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solidFill>
                            <a:schemeClr val="tx1"/>
                          </a:solidFill>
                          <a:latin typeface="+mn-lt"/>
                          <a:cs typeface="Arial" pitchFamily="34" charset="0"/>
                        </a:rPr>
                        <a:t>FROM </a:t>
                      </a:r>
                      <a:r>
                        <a:rPr lang="en-US" sz="1800" b="1" kern="1200" dirty="0" smtClean="0">
                          <a:solidFill>
                            <a:schemeClr val="tx1"/>
                          </a:solidFill>
                          <a:latin typeface="+mn-lt"/>
                          <a:ea typeface="+mn-ea"/>
                          <a:cs typeface="+mn-cs"/>
                        </a:rPr>
                        <a:t>CUSTOMERNAME</a:t>
                      </a:r>
                      <a:r>
                        <a:rPr lang="en-US" sz="1800" b="0" dirty="0" smtClean="0">
                          <a:solidFill>
                            <a:schemeClr val="tx1"/>
                          </a:solidFill>
                          <a:latin typeface="+mn-lt"/>
                          <a:cs typeface="Arial" pitchFamily="34"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solidFill>
                            <a:schemeClr val="tx1"/>
                          </a:solidFill>
                          <a:latin typeface="+mn-lt"/>
                          <a:cs typeface="Arial" pitchFamily="34" charset="0"/>
                        </a:rPr>
                        <a:t>FROM </a:t>
                      </a:r>
                      <a:r>
                        <a:rPr lang="en-US" sz="1800" b="1" kern="1200" dirty="0" smtClean="0">
                          <a:solidFill>
                            <a:schemeClr val="tx1"/>
                          </a:solidFill>
                          <a:latin typeface="+mn-lt"/>
                          <a:ea typeface="+mn-ea"/>
                          <a:cs typeface="+mn-cs"/>
                        </a:rPr>
                        <a:t>CUSTOMERS;</a:t>
                      </a:r>
                      <a:endParaRPr lang="en-US" sz="1800" b="0" dirty="0" smtClean="0">
                        <a:solidFill>
                          <a:schemeClr val="tx1"/>
                        </a:solidFill>
                        <a:latin typeface="Arial" pitchFamily="34" charset="0"/>
                        <a:cs typeface="Arial" pitchFamily="34" charset="0"/>
                      </a:endParaRPr>
                    </a:p>
                  </a:txBody>
                  <a:tcP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380801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a:t>Numeric/Mathematical </a:t>
            </a:r>
            <a:r>
              <a:rPr lang="en-US" dirty="0" smtClean="0"/>
              <a:t>Functions</a:t>
            </a:r>
            <a:endParaRPr lang="en-US" dirty="0"/>
          </a:p>
        </p:txBody>
      </p:sp>
    </p:spTree>
    <p:extLst>
      <p:ext uri="{BB962C8B-B14F-4D97-AF65-F5344CB8AC3E}">
        <p14:creationId xmlns:p14="http://schemas.microsoft.com/office/powerpoint/2010/main" val="42049040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Numeric/Mathematical Functions</a:t>
            </a:r>
          </a:p>
        </p:txBody>
      </p:sp>
      <p:sp>
        <p:nvSpPr>
          <p:cNvPr id="4" name="Content Placeholder 3"/>
          <p:cNvSpPr>
            <a:spLocks noGrp="1"/>
          </p:cNvSpPr>
          <p:nvPr>
            <p:ph idx="1"/>
          </p:nvPr>
        </p:nvSpPr>
        <p:spPr>
          <a:xfrm>
            <a:off x="1752600" y="1066801"/>
            <a:ext cx="8229600" cy="914400"/>
          </a:xfrm>
        </p:spPr>
        <p:txBody>
          <a:bodyPr/>
          <a:lstStyle/>
          <a:p>
            <a:pPr indent="-365760">
              <a:lnSpc>
                <a:spcPct val="120000"/>
              </a:lnSpc>
            </a:pPr>
            <a:r>
              <a:rPr lang="en-US" sz="2000" dirty="0"/>
              <a:t>Accept numbers, process it &amp; return numeric values.</a:t>
            </a:r>
          </a:p>
          <a:p>
            <a:pPr indent="-365760">
              <a:lnSpc>
                <a:spcPct val="120000"/>
              </a:lnSpc>
            </a:pPr>
            <a:endParaRPr lang="en-US" sz="2000" b="1" dirty="0"/>
          </a:p>
          <a:p>
            <a:pPr indent="-365760">
              <a:lnSpc>
                <a:spcPct val="120000"/>
              </a:lnSpc>
            </a:pPr>
            <a:endParaRPr lang="en-IN" sz="2000" dirty="0"/>
          </a:p>
          <a:p>
            <a:pPr indent="-365760">
              <a:lnSpc>
                <a:spcPct val="120000"/>
              </a:lnSpc>
            </a:pPr>
            <a:endParaRPr lang="en-US" sz="2000" dirty="0"/>
          </a:p>
          <a:p>
            <a:endParaRPr lang="en-US" sz="2000" dirty="0"/>
          </a:p>
        </p:txBody>
      </p:sp>
      <p:sp>
        <p:nvSpPr>
          <p:cNvPr id="7" name="Slide Number Placeholder 6"/>
          <p:cNvSpPr>
            <a:spLocks noGrp="1"/>
          </p:cNvSpPr>
          <p:nvPr>
            <p:ph type="sldNum" sz="quarter" idx="4294967295"/>
          </p:nvPr>
        </p:nvSpPr>
        <p:spPr>
          <a:xfrm>
            <a:off x="0" y="6356350"/>
            <a:ext cx="4114800" cy="365125"/>
          </a:xfrm>
        </p:spPr>
        <p:txBody>
          <a:bodyPr/>
          <a:lstStyle/>
          <a:p>
            <a:fld id="{47ED8886-DB3B-44F4-9A80-E6A224679F20}" type="slidenum">
              <a:rPr lang="en-US" smtClean="0"/>
              <a:pPr/>
              <a:t>23</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405217736"/>
              </p:ext>
            </p:extLst>
          </p:nvPr>
        </p:nvGraphicFramePr>
        <p:xfrm>
          <a:off x="2514600" y="1752601"/>
          <a:ext cx="7315200" cy="3352799"/>
        </p:xfrm>
        <a:graphic>
          <a:graphicData uri="http://schemas.openxmlformats.org/drawingml/2006/table">
            <a:tbl>
              <a:tblPr firstRow="1" bandRow="1">
                <a:tableStyleId>{5C22544A-7EE6-4342-B048-85BDC9FD1C3A}</a:tableStyleId>
              </a:tblPr>
              <a:tblGrid>
                <a:gridCol w="1417893">
                  <a:extLst>
                    <a:ext uri="{9D8B030D-6E8A-4147-A177-3AD203B41FA5}">
                      <a16:colId xmlns:a16="http://schemas.microsoft.com/office/drawing/2014/main" val="20000"/>
                    </a:ext>
                  </a:extLst>
                </a:gridCol>
                <a:gridCol w="5897307">
                  <a:extLst>
                    <a:ext uri="{9D8B030D-6E8A-4147-A177-3AD203B41FA5}">
                      <a16:colId xmlns:a16="http://schemas.microsoft.com/office/drawing/2014/main" val="20001"/>
                    </a:ext>
                  </a:extLst>
                </a:gridCol>
              </a:tblGrid>
              <a:tr h="457304">
                <a:tc>
                  <a:txBody>
                    <a:bodyPr/>
                    <a:lstStyle/>
                    <a:p>
                      <a:pPr algn="ctr" fontAlgn="b"/>
                      <a:r>
                        <a:rPr lang="en-US" sz="2000" u="none" strike="noStrike" dirty="0">
                          <a:solidFill>
                            <a:schemeClr val="tx1"/>
                          </a:solidFill>
                          <a:effectLst/>
                        </a:rPr>
                        <a:t>Function </a:t>
                      </a:r>
                      <a:endParaRPr lang="en-US" sz="2000" b="1" i="0" u="none" strike="noStrike" dirty="0">
                        <a:solidFill>
                          <a:schemeClr val="tx1"/>
                        </a:solidFill>
                        <a:effectLst/>
                        <a:latin typeface="Calibri"/>
                      </a:endParaRPr>
                    </a:p>
                  </a:txBody>
                  <a:tcPr marL="9525" marR="9525" marT="9525" marB="0" anchor="b">
                    <a:solidFill>
                      <a:schemeClr val="accent4"/>
                    </a:solidFill>
                  </a:tcPr>
                </a:tc>
                <a:tc>
                  <a:txBody>
                    <a:bodyPr/>
                    <a:lstStyle/>
                    <a:p>
                      <a:pPr algn="ctr" fontAlgn="b"/>
                      <a:r>
                        <a:rPr lang="en-US" sz="2000" u="none" strike="noStrike" dirty="0">
                          <a:solidFill>
                            <a:schemeClr val="tx1"/>
                          </a:solidFill>
                          <a:effectLst/>
                        </a:rPr>
                        <a:t>Usage</a:t>
                      </a:r>
                      <a:endParaRPr lang="en-US" sz="2000" b="1" i="0" u="none" strike="noStrike" dirty="0">
                        <a:solidFill>
                          <a:schemeClr val="tx1"/>
                        </a:solidFill>
                        <a:effectLst/>
                        <a:latin typeface="Calibri"/>
                      </a:endParaRPr>
                    </a:p>
                  </a:txBody>
                  <a:tcPr marL="9525" marR="9525" marT="9525" marB="0" anchor="b">
                    <a:solidFill>
                      <a:schemeClr val="accent4"/>
                    </a:solidFill>
                  </a:tcPr>
                </a:tc>
                <a:extLst>
                  <a:ext uri="{0D108BD9-81ED-4DB2-BD59-A6C34878D82A}">
                    <a16:rowId xmlns:a16="http://schemas.microsoft.com/office/drawing/2014/main" val="10000"/>
                  </a:ext>
                </a:extLst>
              </a:tr>
              <a:tr h="445109">
                <a:tc>
                  <a:txBody>
                    <a:bodyPr/>
                    <a:lstStyle/>
                    <a:p>
                      <a:pPr algn="ctr" fontAlgn="b"/>
                      <a:r>
                        <a:rPr lang="en-US" sz="1800" u="none" strike="noStrike" dirty="0">
                          <a:solidFill>
                            <a:schemeClr val="tx1"/>
                          </a:solidFill>
                          <a:effectLst/>
                        </a:rPr>
                        <a:t>ABS</a:t>
                      </a:r>
                      <a:endParaRPr lang="en-US" sz="1800" b="1" i="0" u="none" strike="noStrike" dirty="0">
                        <a:solidFill>
                          <a:schemeClr val="tx1"/>
                        </a:solidFill>
                        <a:effectLst/>
                        <a:latin typeface="Calibri"/>
                      </a:endParaRPr>
                    </a:p>
                  </a:txBody>
                  <a:tcPr marL="9525" marR="9525" marT="9525" marB="0" anchor="b">
                    <a:noFill/>
                  </a:tcPr>
                </a:tc>
                <a:tc>
                  <a:txBody>
                    <a:bodyPr/>
                    <a:lstStyle/>
                    <a:p>
                      <a:pPr algn="l" fontAlgn="b"/>
                      <a:r>
                        <a:rPr lang="en-US" sz="2000" u="none" strike="noStrike" dirty="0" smtClean="0">
                          <a:solidFill>
                            <a:schemeClr val="tx1"/>
                          </a:solidFill>
                          <a:effectLst/>
                        </a:rPr>
                        <a:t> Returns </a:t>
                      </a:r>
                      <a:r>
                        <a:rPr lang="en-US" sz="2000" u="none" strike="noStrike" dirty="0">
                          <a:solidFill>
                            <a:schemeClr val="tx1"/>
                          </a:solidFill>
                          <a:effectLst/>
                        </a:rPr>
                        <a:t>the and absolute value of n.</a:t>
                      </a:r>
                      <a:endParaRPr lang="en-US" sz="2000" b="0" i="0" u="none" strike="noStrike" dirty="0">
                        <a:solidFill>
                          <a:schemeClr val="tx1"/>
                        </a:solidFill>
                        <a:effectLst/>
                        <a:latin typeface="Calibri"/>
                      </a:endParaRPr>
                    </a:p>
                  </a:txBody>
                  <a:tcPr marL="9525" marR="9525" marT="9525" marB="0" anchor="b">
                    <a:noFill/>
                  </a:tcPr>
                </a:tc>
                <a:extLst>
                  <a:ext uri="{0D108BD9-81ED-4DB2-BD59-A6C34878D82A}">
                    <a16:rowId xmlns:a16="http://schemas.microsoft.com/office/drawing/2014/main" val="10001"/>
                  </a:ext>
                </a:extLst>
              </a:tr>
              <a:tr h="445109">
                <a:tc>
                  <a:txBody>
                    <a:bodyPr/>
                    <a:lstStyle/>
                    <a:p>
                      <a:pPr algn="ctr" fontAlgn="b"/>
                      <a:r>
                        <a:rPr lang="en-US" sz="1800" u="none" strike="noStrike" dirty="0">
                          <a:solidFill>
                            <a:schemeClr val="tx1"/>
                          </a:solidFill>
                          <a:effectLst/>
                        </a:rPr>
                        <a:t>CEIL</a:t>
                      </a:r>
                      <a:endParaRPr lang="en-US" sz="1800" b="1" i="0" u="none" strike="noStrike" dirty="0">
                        <a:solidFill>
                          <a:schemeClr val="tx1"/>
                        </a:solidFill>
                        <a:effectLst/>
                        <a:latin typeface="Calibri"/>
                      </a:endParaRPr>
                    </a:p>
                  </a:txBody>
                  <a:tcPr marL="9525" marR="9525" marT="9525" marB="0" anchor="b">
                    <a:noFill/>
                  </a:tcPr>
                </a:tc>
                <a:tc>
                  <a:txBody>
                    <a:bodyPr/>
                    <a:lstStyle/>
                    <a:p>
                      <a:pPr algn="l" fontAlgn="b"/>
                      <a:r>
                        <a:rPr lang="en-US" sz="2000" u="none" strike="noStrike" dirty="0" smtClean="0">
                          <a:solidFill>
                            <a:schemeClr val="tx1"/>
                          </a:solidFill>
                          <a:effectLst/>
                        </a:rPr>
                        <a:t> Returns </a:t>
                      </a:r>
                      <a:r>
                        <a:rPr lang="en-US" sz="2000" u="none" strike="noStrike" dirty="0">
                          <a:solidFill>
                            <a:schemeClr val="tx1"/>
                          </a:solidFill>
                          <a:effectLst/>
                        </a:rPr>
                        <a:t>the smallest integer greater than or equal to n.</a:t>
                      </a:r>
                      <a:endParaRPr lang="en-US" sz="2000" b="0" i="0" u="none" strike="noStrike" dirty="0">
                        <a:solidFill>
                          <a:schemeClr val="tx1"/>
                        </a:solidFill>
                        <a:effectLst/>
                        <a:latin typeface="Calibri"/>
                      </a:endParaRPr>
                    </a:p>
                  </a:txBody>
                  <a:tcPr marL="9525" marR="9525" marT="9525" marB="0" anchor="b">
                    <a:noFill/>
                  </a:tcPr>
                </a:tc>
                <a:extLst>
                  <a:ext uri="{0D108BD9-81ED-4DB2-BD59-A6C34878D82A}">
                    <a16:rowId xmlns:a16="http://schemas.microsoft.com/office/drawing/2014/main" val="10002"/>
                  </a:ext>
                </a:extLst>
              </a:tr>
              <a:tr h="445109">
                <a:tc>
                  <a:txBody>
                    <a:bodyPr/>
                    <a:lstStyle/>
                    <a:p>
                      <a:pPr algn="ctr" fontAlgn="b"/>
                      <a:r>
                        <a:rPr lang="en-US" sz="1800" u="none" strike="noStrike" dirty="0">
                          <a:solidFill>
                            <a:schemeClr val="tx1"/>
                          </a:solidFill>
                          <a:effectLst/>
                        </a:rPr>
                        <a:t>FLOOR </a:t>
                      </a:r>
                      <a:endParaRPr lang="en-US" sz="1800" b="1" i="0" u="none" strike="noStrike" dirty="0">
                        <a:solidFill>
                          <a:schemeClr val="tx1"/>
                        </a:solidFill>
                        <a:effectLst/>
                        <a:latin typeface="Calibri"/>
                      </a:endParaRPr>
                    </a:p>
                  </a:txBody>
                  <a:tcPr marL="9525" marR="9525" marT="9525" marB="0" anchor="b">
                    <a:noFill/>
                  </a:tcPr>
                </a:tc>
                <a:tc>
                  <a:txBody>
                    <a:bodyPr/>
                    <a:lstStyle/>
                    <a:p>
                      <a:pPr algn="l" fontAlgn="b"/>
                      <a:r>
                        <a:rPr lang="en-US" sz="2000" u="none" strike="noStrike" dirty="0" smtClean="0">
                          <a:solidFill>
                            <a:schemeClr val="tx1"/>
                          </a:solidFill>
                          <a:effectLst/>
                        </a:rPr>
                        <a:t> Returns </a:t>
                      </a:r>
                      <a:r>
                        <a:rPr lang="en-US" sz="2000" u="none" strike="noStrike" dirty="0">
                          <a:solidFill>
                            <a:schemeClr val="tx1"/>
                          </a:solidFill>
                          <a:effectLst/>
                        </a:rPr>
                        <a:t>the largest integer equal to or less than n.</a:t>
                      </a:r>
                      <a:endParaRPr lang="en-US" sz="2000" b="0" i="0" u="none" strike="noStrike" dirty="0">
                        <a:solidFill>
                          <a:schemeClr val="tx1"/>
                        </a:solidFill>
                        <a:effectLst/>
                        <a:latin typeface="Calibri"/>
                      </a:endParaRPr>
                    </a:p>
                  </a:txBody>
                  <a:tcPr marL="9525" marR="9525" marT="9525" marB="0" anchor="b">
                    <a:noFill/>
                  </a:tcPr>
                </a:tc>
                <a:extLst>
                  <a:ext uri="{0D108BD9-81ED-4DB2-BD59-A6C34878D82A}">
                    <a16:rowId xmlns:a16="http://schemas.microsoft.com/office/drawing/2014/main" val="10003"/>
                  </a:ext>
                </a:extLst>
              </a:tr>
              <a:tr h="669950">
                <a:tc>
                  <a:txBody>
                    <a:bodyPr/>
                    <a:lstStyle/>
                    <a:p>
                      <a:pPr algn="ctr" fontAlgn="b"/>
                      <a:r>
                        <a:rPr lang="en-US" sz="1800" u="none" strike="noStrike" dirty="0">
                          <a:solidFill>
                            <a:schemeClr val="tx1"/>
                          </a:solidFill>
                          <a:effectLst/>
                        </a:rPr>
                        <a:t>MOD</a:t>
                      </a:r>
                      <a:endParaRPr lang="en-US" sz="1800" b="1" i="0" u="none" strike="noStrike" dirty="0">
                        <a:solidFill>
                          <a:schemeClr val="tx1"/>
                        </a:solidFill>
                        <a:effectLst/>
                        <a:latin typeface="Calibri"/>
                      </a:endParaRPr>
                    </a:p>
                  </a:txBody>
                  <a:tcPr marL="9525" marR="9525" marT="9525" marB="0" anchor="b">
                    <a:noFill/>
                  </a:tcPr>
                </a:tc>
                <a:tc>
                  <a:txBody>
                    <a:bodyPr/>
                    <a:lstStyle/>
                    <a:p>
                      <a:pPr algn="l" fontAlgn="b"/>
                      <a:r>
                        <a:rPr lang="en-US" sz="2000" u="none" strike="noStrike" dirty="0" smtClean="0">
                          <a:solidFill>
                            <a:schemeClr val="tx1"/>
                          </a:solidFill>
                          <a:effectLst/>
                        </a:rPr>
                        <a:t> Returns </a:t>
                      </a:r>
                      <a:r>
                        <a:rPr lang="en-US" sz="2000" u="none" strike="noStrike" dirty="0">
                          <a:solidFill>
                            <a:schemeClr val="tx1"/>
                          </a:solidFill>
                          <a:effectLst/>
                        </a:rPr>
                        <a:t>the operator </a:t>
                      </a:r>
                      <a:r>
                        <a:rPr lang="en-US" sz="2000" u="none" strike="noStrike" dirty="0" smtClean="0">
                          <a:solidFill>
                            <a:schemeClr val="tx1"/>
                          </a:solidFill>
                          <a:effectLst/>
                        </a:rPr>
                        <a:t>remainder </a:t>
                      </a:r>
                      <a:r>
                        <a:rPr lang="en-US" sz="2000" u="none" strike="noStrike" dirty="0">
                          <a:solidFill>
                            <a:schemeClr val="tx1"/>
                          </a:solidFill>
                          <a:effectLst/>
                        </a:rPr>
                        <a:t>of m divided by n; returns m if n is 0.</a:t>
                      </a:r>
                      <a:endParaRPr lang="en-US" sz="2000" b="0" i="0" u="none" strike="noStrike" dirty="0">
                        <a:solidFill>
                          <a:schemeClr val="tx1"/>
                        </a:solidFill>
                        <a:effectLst/>
                        <a:latin typeface="Calibri"/>
                      </a:endParaRPr>
                    </a:p>
                  </a:txBody>
                  <a:tcPr marL="9525" marR="9525" marT="9525" marB="0" anchor="b">
                    <a:noFill/>
                  </a:tcPr>
                </a:tc>
                <a:extLst>
                  <a:ext uri="{0D108BD9-81ED-4DB2-BD59-A6C34878D82A}">
                    <a16:rowId xmlns:a16="http://schemas.microsoft.com/office/drawing/2014/main" val="10004"/>
                  </a:ext>
                </a:extLst>
              </a:tr>
              <a:tr h="445109">
                <a:tc>
                  <a:txBody>
                    <a:bodyPr/>
                    <a:lstStyle/>
                    <a:p>
                      <a:pPr algn="ctr" fontAlgn="b"/>
                      <a:r>
                        <a:rPr lang="en-US" sz="1800" u="none" strike="noStrike" dirty="0">
                          <a:solidFill>
                            <a:schemeClr val="tx1"/>
                          </a:solidFill>
                          <a:effectLst/>
                        </a:rPr>
                        <a:t>PI</a:t>
                      </a:r>
                      <a:endParaRPr lang="en-US" sz="1800" b="1" i="0" u="none" strike="noStrike" dirty="0">
                        <a:solidFill>
                          <a:schemeClr val="tx1"/>
                        </a:solidFill>
                        <a:effectLst/>
                        <a:latin typeface="Calibri"/>
                      </a:endParaRPr>
                    </a:p>
                  </a:txBody>
                  <a:tcPr marL="9525" marR="9525" marT="9525" marB="0" anchor="b">
                    <a:noFill/>
                  </a:tcPr>
                </a:tc>
                <a:tc>
                  <a:txBody>
                    <a:bodyPr/>
                    <a:lstStyle/>
                    <a:p>
                      <a:pPr algn="l" fontAlgn="b"/>
                      <a:r>
                        <a:rPr lang="en-US" sz="2000" u="none" strike="noStrike" dirty="0" smtClean="0">
                          <a:solidFill>
                            <a:schemeClr val="tx1"/>
                          </a:solidFill>
                          <a:effectLst/>
                        </a:rPr>
                        <a:t> Returns </a:t>
                      </a:r>
                      <a:r>
                        <a:rPr lang="en-US" sz="2000" u="none" strike="noStrike" dirty="0">
                          <a:solidFill>
                            <a:schemeClr val="tx1"/>
                          </a:solidFill>
                          <a:effectLst/>
                        </a:rPr>
                        <a:t>pi (approx. 3.1415926...).</a:t>
                      </a:r>
                      <a:endParaRPr lang="en-US" sz="2000" b="0" i="0" u="none" strike="noStrike" dirty="0">
                        <a:solidFill>
                          <a:schemeClr val="tx1"/>
                        </a:solidFill>
                        <a:effectLst/>
                        <a:latin typeface="Calibri"/>
                      </a:endParaRPr>
                    </a:p>
                  </a:txBody>
                  <a:tcPr marL="9525" marR="9525" marT="9525" marB="0" anchor="b">
                    <a:noFill/>
                  </a:tcPr>
                </a:tc>
                <a:extLst>
                  <a:ext uri="{0D108BD9-81ED-4DB2-BD59-A6C34878D82A}">
                    <a16:rowId xmlns:a16="http://schemas.microsoft.com/office/drawing/2014/main" val="10005"/>
                  </a:ext>
                </a:extLst>
              </a:tr>
              <a:tr h="445109">
                <a:tc>
                  <a:txBody>
                    <a:bodyPr/>
                    <a:lstStyle/>
                    <a:p>
                      <a:pPr marL="0" algn="ctr" defTabSz="457200" rtl="0" eaLnBrk="1" fontAlgn="b" latinLnBrk="0" hangingPunct="1"/>
                      <a:r>
                        <a:rPr lang="en-US" sz="1800" u="none" strike="noStrike" kern="1200" dirty="0" smtClean="0">
                          <a:solidFill>
                            <a:schemeClr val="tx1"/>
                          </a:solidFill>
                          <a:effectLst/>
                          <a:latin typeface="+mn-lt"/>
                          <a:ea typeface="+mn-ea"/>
                          <a:cs typeface="+mn-cs"/>
                        </a:rPr>
                        <a:t>POWER</a:t>
                      </a:r>
                      <a:endParaRPr lang="en-US" sz="1800" u="none" strike="noStrike" kern="1200" dirty="0">
                        <a:solidFill>
                          <a:schemeClr val="tx1"/>
                        </a:solidFill>
                        <a:effectLst/>
                        <a:latin typeface="+mn-lt"/>
                        <a:ea typeface="+mn-ea"/>
                        <a:cs typeface="+mn-cs"/>
                      </a:endParaRPr>
                    </a:p>
                  </a:txBody>
                  <a:tcPr marL="9525" marR="9525" marT="9525" marB="0" anchor="b">
                    <a:noFill/>
                  </a:tcPr>
                </a:tc>
                <a:tc>
                  <a:txBody>
                    <a:bodyPr/>
                    <a:lstStyle/>
                    <a:p>
                      <a:pPr marL="0" algn="l" defTabSz="457200" rtl="0" eaLnBrk="1" fontAlgn="b" latinLnBrk="0" hangingPunct="1"/>
                      <a:r>
                        <a:rPr lang="en-US" sz="2000" u="none" strike="noStrike" kern="1200" dirty="0" smtClean="0">
                          <a:solidFill>
                            <a:schemeClr val="tx1"/>
                          </a:solidFill>
                          <a:effectLst/>
                          <a:latin typeface="+mn-lt"/>
                          <a:ea typeface="+mn-ea"/>
                          <a:cs typeface="+mn-cs"/>
                        </a:rPr>
                        <a:t> Returns m raised to the nth power.</a:t>
                      </a:r>
                      <a:endParaRPr lang="en-US" sz="2000" u="none" strike="noStrike" kern="1200" dirty="0">
                        <a:solidFill>
                          <a:schemeClr val="tx1"/>
                        </a:solidFill>
                        <a:effectLst/>
                        <a:latin typeface="+mn-lt"/>
                        <a:ea typeface="+mn-ea"/>
                        <a:cs typeface="+mn-cs"/>
                      </a:endParaRPr>
                    </a:p>
                  </a:txBody>
                  <a:tcPr marL="9525" marR="9525" marT="9525" marB="0" anchor="b">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6988526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subTnLst>
                                    <p:animClr clrSpc="rgb" dir="cw">
                                      <p:cBhvr override="childStyle">
                                        <p:cTn dur="1" fill="hold" display="0" masterRel="nextClick" afterEffect="1"/>
                                        <p:tgtEl>
                                          <p:spTgt spid="4">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Numeric/Mathematical Functions</a:t>
            </a:r>
          </a:p>
        </p:txBody>
      </p:sp>
      <p:sp>
        <p:nvSpPr>
          <p:cNvPr id="7" name="Slide Number Placeholder 6"/>
          <p:cNvSpPr>
            <a:spLocks noGrp="1"/>
          </p:cNvSpPr>
          <p:nvPr>
            <p:ph type="sldNum" sz="quarter" idx="4294967295"/>
          </p:nvPr>
        </p:nvSpPr>
        <p:spPr>
          <a:xfrm>
            <a:off x="0" y="6356350"/>
            <a:ext cx="4114800" cy="365125"/>
          </a:xfrm>
        </p:spPr>
        <p:txBody>
          <a:bodyPr/>
          <a:lstStyle/>
          <a:p>
            <a:fld id="{47ED8886-DB3B-44F4-9A80-E6A224679F20}" type="slidenum">
              <a:rPr lang="en-US" smtClean="0"/>
              <a:pPr/>
              <a:t>24</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025211708"/>
              </p:ext>
            </p:extLst>
          </p:nvPr>
        </p:nvGraphicFramePr>
        <p:xfrm>
          <a:off x="2438400" y="1371600"/>
          <a:ext cx="7076364" cy="4466482"/>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5704764">
                  <a:extLst>
                    <a:ext uri="{9D8B030D-6E8A-4147-A177-3AD203B41FA5}">
                      <a16:colId xmlns:a16="http://schemas.microsoft.com/office/drawing/2014/main" val="20001"/>
                    </a:ext>
                  </a:extLst>
                </a:gridCol>
              </a:tblGrid>
              <a:tr h="581522">
                <a:tc>
                  <a:txBody>
                    <a:bodyPr/>
                    <a:lstStyle/>
                    <a:p>
                      <a:pPr algn="ctr" fontAlgn="b"/>
                      <a:r>
                        <a:rPr lang="en-US" sz="2000" u="none" strike="noStrike" dirty="0">
                          <a:solidFill>
                            <a:schemeClr val="tx1"/>
                          </a:solidFill>
                          <a:effectLst/>
                        </a:rPr>
                        <a:t>Function </a:t>
                      </a:r>
                      <a:endParaRPr lang="en-US" sz="2000" b="1" i="0" u="none" strike="noStrike" dirty="0">
                        <a:solidFill>
                          <a:schemeClr val="tx1"/>
                        </a:solidFill>
                        <a:effectLst/>
                        <a:latin typeface="Calibri"/>
                      </a:endParaRPr>
                    </a:p>
                  </a:txBody>
                  <a:tcPr marL="9525" marR="9525" marT="9525" marB="0" anchor="b">
                    <a:solidFill>
                      <a:schemeClr val="accent4"/>
                    </a:solidFill>
                  </a:tcPr>
                </a:tc>
                <a:tc>
                  <a:txBody>
                    <a:bodyPr/>
                    <a:lstStyle/>
                    <a:p>
                      <a:pPr algn="ctr" fontAlgn="b"/>
                      <a:r>
                        <a:rPr lang="en-US" sz="2000" u="none" strike="noStrike" dirty="0">
                          <a:solidFill>
                            <a:schemeClr val="tx1"/>
                          </a:solidFill>
                          <a:effectLst/>
                        </a:rPr>
                        <a:t>Usage</a:t>
                      </a:r>
                      <a:endParaRPr lang="en-US" sz="2000" b="1" i="0" u="none" strike="noStrike" dirty="0">
                        <a:solidFill>
                          <a:schemeClr val="tx1"/>
                        </a:solidFill>
                        <a:effectLst/>
                        <a:latin typeface="Calibri"/>
                      </a:endParaRPr>
                    </a:p>
                  </a:txBody>
                  <a:tcPr marL="9525" marR="9525" marT="9525" marB="0" anchor="b">
                    <a:solidFill>
                      <a:schemeClr val="accent4"/>
                    </a:solidFill>
                  </a:tcPr>
                </a:tc>
                <a:extLst>
                  <a:ext uri="{0D108BD9-81ED-4DB2-BD59-A6C34878D82A}">
                    <a16:rowId xmlns:a16="http://schemas.microsoft.com/office/drawing/2014/main" val="10000"/>
                  </a:ext>
                </a:extLst>
              </a:tr>
              <a:tr h="787478">
                <a:tc>
                  <a:txBody>
                    <a:bodyPr/>
                    <a:lstStyle/>
                    <a:p>
                      <a:pPr algn="ctr" fontAlgn="b"/>
                      <a:r>
                        <a:rPr lang="en-US" sz="1800" u="none" strike="noStrike" dirty="0">
                          <a:solidFill>
                            <a:schemeClr val="tx1"/>
                          </a:solidFill>
                          <a:effectLst/>
                        </a:rPr>
                        <a:t>ROUND</a:t>
                      </a:r>
                      <a:endParaRPr lang="en-US" sz="1800" b="1" i="0" u="none" strike="noStrike" dirty="0">
                        <a:solidFill>
                          <a:schemeClr val="tx1"/>
                        </a:solidFill>
                        <a:effectLst/>
                        <a:latin typeface="Calibri"/>
                      </a:endParaRPr>
                    </a:p>
                  </a:txBody>
                  <a:tcPr marL="9525" marR="9525" marT="9525" marB="0" anchor="b">
                    <a:noFill/>
                  </a:tcPr>
                </a:tc>
                <a:tc>
                  <a:txBody>
                    <a:bodyPr/>
                    <a:lstStyle/>
                    <a:p>
                      <a:pPr algn="l" fontAlgn="b"/>
                      <a:r>
                        <a:rPr lang="en-US" sz="2000" u="none" strike="noStrike" dirty="0" smtClean="0">
                          <a:solidFill>
                            <a:schemeClr val="tx1"/>
                          </a:solidFill>
                          <a:effectLst/>
                        </a:rPr>
                        <a:t> Returns </a:t>
                      </a:r>
                      <a:r>
                        <a:rPr lang="en-US" sz="2000" u="none" strike="noStrike" dirty="0">
                          <a:solidFill>
                            <a:schemeClr val="tx1"/>
                          </a:solidFill>
                          <a:effectLst/>
                        </a:rPr>
                        <a:t>a numeric expression rounded to the specified length or precision.</a:t>
                      </a:r>
                      <a:endParaRPr lang="en-US" sz="2000" b="0" i="0" u="none" strike="noStrike" dirty="0">
                        <a:solidFill>
                          <a:schemeClr val="tx1"/>
                        </a:solidFill>
                        <a:effectLst/>
                        <a:latin typeface="Calibri"/>
                      </a:endParaRPr>
                    </a:p>
                  </a:txBody>
                  <a:tcPr marL="9525" marR="9525" marT="9525" marB="0" anchor="b">
                    <a:noFill/>
                  </a:tcPr>
                </a:tc>
                <a:extLst>
                  <a:ext uri="{0D108BD9-81ED-4DB2-BD59-A6C34878D82A}">
                    <a16:rowId xmlns:a16="http://schemas.microsoft.com/office/drawing/2014/main" val="10001"/>
                  </a:ext>
                </a:extLst>
              </a:tr>
              <a:tr h="471679">
                <a:tc>
                  <a:txBody>
                    <a:bodyPr/>
                    <a:lstStyle/>
                    <a:p>
                      <a:pPr algn="ctr" fontAlgn="b"/>
                      <a:r>
                        <a:rPr lang="en-US" sz="1800" u="none" strike="noStrike" dirty="0">
                          <a:solidFill>
                            <a:schemeClr val="tx1"/>
                          </a:solidFill>
                          <a:effectLst/>
                        </a:rPr>
                        <a:t>SQRT</a:t>
                      </a:r>
                      <a:endParaRPr lang="en-US" sz="1800" b="1" i="0" u="none" strike="noStrike" dirty="0">
                        <a:solidFill>
                          <a:schemeClr val="tx1"/>
                        </a:solidFill>
                        <a:effectLst/>
                        <a:latin typeface="Calibri"/>
                      </a:endParaRPr>
                    </a:p>
                  </a:txBody>
                  <a:tcPr marL="9525" marR="9525" marT="9525" marB="0" anchor="b">
                    <a:noFill/>
                  </a:tcPr>
                </a:tc>
                <a:tc>
                  <a:txBody>
                    <a:bodyPr/>
                    <a:lstStyle/>
                    <a:p>
                      <a:pPr algn="l" fontAlgn="b"/>
                      <a:r>
                        <a:rPr lang="en-US" sz="2000" u="none" strike="noStrike" dirty="0" smtClean="0">
                          <a:solidFill>
                            <a:schemeClr val="tx1"/>
                          </a:solidFill>
                          <a:effectLst/>
                        </a:rPr>
                        <a:t> Returns </a:t>
                      </a:r>
                      <a:r>
                        <a:rPr lang="en-US" sz="2000" u="none" strike="noStrike" dirty="0">
                          <a:solidFill>
                            <a:schemeClr val="tx1"/>
                          </a:solidFill>
                          <a:effectLst/>
                        </a:rPr>
                        <a:t>the square root of n.</a:t>
                      </a:r>
                      <a:endParaRPr lang="en-US" sz="2000" b="0" i="0" u="none" strike="noStrike" dirty="0">
                        <a:solidFill>
                          <a:schemeClr val="tx1"/>
                        </a:solidFill>
                        <a:effectLst/>
                        <a:latin typeface="Calibri"/>
                      </a:endParaRPr>
                    </a:p>
                  </a:txBody>
                  <a:tcPr marL="9525" marR="9525" marT="9525" marB="0" anchor="b">
                    <a:noFill/>
                  </a:tcPr>
                </a:tc>
                <a:extLst>
                  <a:ext uri="{0D108BD9-81ED-4DB2-BD59-A6C34878D82A}">
                    <a16:rowId xmlns:a16="http://schemas.microsoft.com/office/drawing/2014/main" val="10002"/>
                  </a:ext>
                </a:extLst>
              </a:tr>
              <a:tr h="787478">
                <a:tc>
                  <a:txBody>
                    <a:bodyPr/>
                    <a:lstStyle/>
                    <a:p>
                      <a:pPr algn="ctr" fontAlgn="b"/>
                      <a:r>
                        <a:rPr lang="en-US" sz="1800" u="none" strike="noStrike" dirty="0">
                          <a:solidFill>
                            <a:schemeClr val="tx1"/>
                          </a:solidFill>
                          <a:effectLst/>
                        </a:rPr>
                        <a:t>SQUARE</a:t>
                      </a:r>
                      <a:endParaRPr lang="en-US" sz="1800" b="1" i="0" u="none" strike="noStrike" dirty="0">
                        <a:solidFill>
                          <a:schemeClr val="tx1"/>
                        </a:solidFill>
                        <a:effectLst/>
                        <a:latin typeface="Calibri"/>
                      </a:endParaRPr>
                    </a:p>
                  </a:txBody>
                  <a:tcPr marL="9525" marR="9525" marT="9525" marB="0" anchor="b">
                    <a:noFill/>
                  </a:tcPr>
                </a:tc>
                <a:tc>
                  <a:txBody>
                    <a:bodyPr/>
                    <a:lstStyle/>
                    <a:p>
                      <a:pPr algn="l" fontAlgn="b"/>
                      <a:r>
                        <a:rPr lang="en-US" sz="2000" u="none" strike="noStrike" dirty="0" smtClean="0">
                          <a:solidFill>
                            <a:schemeClr val="tx1"/>
                          </a:solidFill>
                          <a:effectLst/>
                        </a:rPr>
                        <a:t> Returns </a:t>
                      </a:r>
                      <a:r>
                        <a:rPr lang="en-US" sz="2000" u="none" strike="noStrike" dirty="0">
                          <a:solidFill>
                            <a:schemeClr val="tx1"/>
                          </a:solidFill>
                          <a:effectLst/>
                        </a:rPr>
                        <a:t>the expression raised to the power of 2; equivalent to </a:t>
                      </a:r>
                      <a:r>
                        <a:rPr lang="en-US" sz="2000" u="none" strike="noStrike" dirty="0" smtClean="0">
                          <a:solidFill>
                            <a:schemeClr val="tx1"/>
                          </a:solidFill>
                          <a:effectLst/>
                        </a:rPr>
                        <a:t>POWER(number,2</a:t>
                      </a:r>
                      <a:r>
                        <a:rPr lang="en-US" sz="2000" u="none" strike="noStrike" dirty="0">
                          <a:solidFill>
                            <a:schemeClr val="tx1"/>
                          </a:solidFill>
                          <a:effectLst/>
                        </a:rPr>
                        <a:t>).</a:t>
                      </a:r>
                      <a:endParaRPr lang="en-US" sz="2000" b="0" i="0" u="none" strike="noStrike" dirty="0">
                        <a:solidFill>
                          <a:schemeClr val="tx1"/>
                        </a:solidFill>
                        <a:effectLst/>
                        <a:latin typeface="Calibri"/>
                      </a:endParaRPr>
                    </a:p>
                  </a:txBody>
                  <a:tcPr marL="9525" marR="9525" marT="9525" marB="0" anchor="b">
                    <a:noFill/>
                  </a:tcPr>
                </a:tc>
                <a:extLst>
                  <a:ext uri="{0D108BD9-81ED-4DB2-BD59-A6C34878D82A}">
                    <a16:rowId xmlns:a16="http://schemas.microsoft.com/office/drawing/2014/main" val="10003"/>
                  </a:ext>
                </a:extLst>
              </a:tr>
              <a:tr h="1410443">
                <a:tc>
                  <a:txBody>
                    <a:bodyPr/>
                    <a:lstStyle/>
                    <a:p>
                      <a:pPr algn="ctr" fontAlgn="b"/>
                      <a:r>
                        <a:rPr lang="en-US" sz="1800" u="none" strike="noStrike" dirty="0">
                          <a:solidFill>
                            <a:schemeClr val="tx1"/>
                          </a:solidFill>
                          <a:effectLst/>
                        </a:rPr>
                        <a:t>TRUNC </a:t>
                      </a:r>
                      <a:endParaRPr lang="en-US" sz="1800" u="none" strike="noStrike" dirty="0" smtClean="0">
                        <a:solidFill>
                          <a:schemeClr val="tx1"/>
                        </a:solidFill>
                        <a:effectLst/>
                      </a:endParaRPr>
                    </a:p>
                    <a:p>
                      <a:pPr algn="ctr" fontAlgn="b"/>
                      <a:r>
                        <a:rPr lang="en-US" sz="1800" u="none" strike="noStrike" dirty="0" smtClean="0">
                          <a:solidFill>
                            <a:schemeClr val="tx1"/>
                          </a:solidFill>
                          <a:effectLst/>
                        </a:rPr>
                        <a:t>or </a:t>
                      </a:r>
                    </a:p>
                    <a:p>
                      <a:pPr algn="ctr" fontAlgn="b"/>
                      <a:r>
                        <a:rPr lang="en-US" sz="1800" u="none" strike="noStrike" dirty="0" smtClean="0">
                          <a:solidFill>
                            <a:schemeClr val="tx1"/>
                          </a:solidFill>
                          <a:effectLst/>
                        </a:rPr>
                        <a:t>TRUNCATE </a:t>
                      </a:r>
                      <a:endParaRPr lang="en-US" sz="1800" b="1" i="0" u="none" strike="noStrike" dirty="0">
                        <a:solidFill>
                          <a:schemeClr val="tx1"/>
                        </a:solidFill>
                        <a:effectLst/>
                        <a:latin typeface="Calibri"/>
                      </a:endParaRPr>
                    </a:p>
                  </a:txBody>
                  <a:tcPr marL="9525" marR="9525" marT="9525" marB="0" anchor="b">
                    <a:noFill/>
                  </a:tcPr>
                </a:tc>
                <a:tc>
                  <a:txBody>
                    <a:bodyPr/>
                    <a:lstStyle/>
                    <a:p>
                      <a:pPr algn="l" fontAlgn="b"/>
                      <a:r>
                        <a:rPr lang="en-US" sz="2000" u="none" strike="noStrike" dirty="0" smtClean="0">
                          <a:solidFill>
                            <a:schemeClr val="tx1"/>
                          </a:solidFill>
                          <a:effectLst/>
                        </a:rPr>
                        <a:t> </a:t>
                      </a:r>
                      <a:r>
                        <a:rPr lang="en-US" sz="1800" b="0" kern="1200" dirty="0" smtClean="0">
                          <a:solidFill>
                            <a:schemeClr val="tx1"/>
                          </a:solidFill>
                          <a:latin typeface="+mn-lt"/>
                          <a:ea typeface="+mn-ea"/>
                          <a:cs typeface="+mn-cs"/>
                        </a:rPr>
                        <a:t>TRUNC( </a:t>
                      </a:r>
                      <a:r>
                        <a:rPr lang="en-US" sz="1800" b="1" kern="1200" dirty="0" smtClean="0">
                          <a:solidFill>
                            <a:schemeClr val="tx1"/>
                          </a:solidFill>
                          <a:latin typeface="+mn-lt"/>
                          <a:ea typeface="+mn-ea"/>
                          <a:cs typeface="+mn-cs"/>
                        </a:rPr>
                        <a:t>number, D</a:t>
                      </a:r>
                      <a:r>
                        <a:rPr lang="en-US" sz="1800" b="0" kern="1200" dirty="0" smtClean="0">
                          <a:solidFill>
                            <a:schemeClr val="tx1"/>
                          </a:solidFill>
                          <a:latin typeface="+mn-lt"/>
                          <a:ea typeface="+mn-ea"/>
                          <a:cs typeface="+mn-cs"/>
                        </a:rPr>
                        <a:t>)</a:t>
                      </a:r>
                    </a:p>
                    <a:p>
                      <a:pPr algn="l" fontAlgn="b"/>
                      <a:r>
                        <a:rPr lang="en-US" sz="2000" u="none" strike="noStrike" dirty="0" smtClean="0">
                          <a:solidFill>
                            <a:schemeClr val="tx1"/>
                          </a:solidFill>
                          <a:effectLst/>
                        </a:rPr>
                        <a:t>Returns </a:t>
                      </a:r>
                      <a:r>
                        <a:rPr lang="en-US" sz="2000" u="none" strike="noStrike" dirty="0">
                          <a:solidFill>
                            <a:schemeClr val="tx1"/>
                          </a:solidFill>
                          <a:effectLst/>
                        </a:rPr>
                        <a:t>the </a:t>
                      </a:r>
                      <a:r>
                        <a:rPr lang="en-US" sz="2000" u="none" strike="noStrike" dirty="0" smtClean="0">
                          <a:solidFill>
                            <a:schemeClr val="tx1"/>
                          </a:solidFill>
                          <a:effectLst/>
                        </a:rPr>
                        <a:t>number </a:t>
                      </a:r>
                      <a:r>
                        <a:rPr lang="en-US" sz="2000" u="none" strike="noStrike" dirty="0">
                          <a:solidFill>
                            <a:schemeClr val="tx1"/>
                          </a:solidFill>
                          <a:effectLst/>
                        </a:rPr>
                        <a:t>x, truncated to D decimals. </a:t>
                      </a:r>
                      <a:endParaRPr lang="en-US" sz="2000" u="none" strike="noStrike" dirty="0" smtClean="0">
                        <a:solidFill>
                          <a:schemeClr val="tx1"/>
                        </a:solidFill>
                        <a:effectLst/>
                      </a:endParaRPr>
                    </a:p>
                    <a:p>
                      <a:pPr algn="l" fontAlgn="b"/>
                      <a:r>
                        <a:rPr lang="en-US" sz="2000" u="none" strike="noStrike" dirty="0" smtClean="0">
                          <a:solidFill>
                            <a:schemeClr val="tx1"/>
                          </a:solidFill>
                          <a:effectLst/>
                        </a:rPr>
                        <a:t>If </a:t>
                      </a:r>
                      <a:r>
                        <a:rPr lang="en-US" sz="2000" u="none" strike="noStrike" dirty="0">
                          <a:solidFill>
                            <a:schemeClr val="tx1"/>
                          </a:solidFill>
                          <a:effectLst/>
                        </a:rPr>
                        <a:t>D is 0, </a:t>
                      </a:r>
                      <a:r>
                        <a:rPr lang="en-US" sz="2000" u="none" strike="noStrike" dirty="0" smtClean="0">
                          <a:solidFill>
                            <a:schemeClr val="tx1"/>
                          </a:solidFill>
                          <a:effectLst/>
                        </a:rPr>
                        <a:t>result </a:t>
                      </a:r>
                      <a:r>
                        <a:rPr lang="en-US" sz="2000" u="none" strike="noStrike" dirty="0">
                          <a:solidFill>
                            <a:schemeClr val="tx1"/>
                          </a:solidFill>
                          <a:effectLst/>
                        </a:rPr>
                        <a:t>will have no decimal point or fractional part</a:t>
                      </a:r>
                      <a:r>
                        <a:rPr lang="en-US" sz="2000" u="none" strike="noStrike" dirty="0" smtClean="0">
                          <a:solidFill>
                            <a:schemeClr val="tx1"/>
                          </a:solidFill>
                          <a:effectLst/>
                        </a:rPr>
                        <a:t>.</a:t>
                      </a:r>
                    </a:p>
                    <a:p>
                      <a:pPr algn="l" fontAlgn="b"/>
                      <a:r>
                        <a:rPr lang="en-US" sz="2000" u="none" strike="noStrike" dirty="0" smtClean="0">
                          <a:solidFill>
                            <a:schemeClr val="tx1"/>
                          </a:solidFill>
                          <a:effectLst/>
                        </a:rPr>
                        <a:t>If </a:t>
                      </a:r>
                      <a:r>
                        <a:rPr lang="en-US" sz="2000" u="none" strike="noStrike" dirty="0">
                          <a:solidFill>
                            <a:schemeClr val="tx1"/>
                          </a:solidFill>
                          <a:effectLst/>
                        </a:rPr>
                        <a:t>D is negative, the integer part of the </a:t>
                      </a:r>
                      <a:r>
                        <a:rPr lang="en-US" sz="2000" u="none" strike="noStrike" dirty="0" smtClean="0">
                          <a:solidFill>
                            <a:schemeClr val="tx1"/>
                          </a:solidFill>
                          <a:effectLst/>
                        </a:rPr>
                        <a:t>number </a:t>
                      </a:r>
                      <a:r>
                        <a:rPr lang="en-US" sz="2000" u="none" strike="noStrike" dirty="0">
                          <a:solidFill>
                            <a:schemeClr val="tx1"/>
                          </a:solidFill>
                          <a:effectLst/>
                        </a:rPr>
                        <a:t>is zeroed out.</a:t>
                      </a:r>
                      <a:endParaRPr lang="en-US" sz="2000" b="0" i="0" u="none" strike="noStrike" dirty="0">
                        <a:solidFill>
                          <a:schemeClr val="tx1"/>
                        </a:solidFill>
                        <a:effectLst/>
                        <a:latin typeface="Calibri"/>
                      </a:endParaRPr>
                    </a:p>
                  </a:txBody>
                  <a:tcPr marL="9525" marR="9525" marT="9525" marB="0" anchor="b">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521926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71055" y="0"/>
            <a:ext cx="10515600" cy="1325563"/>
          </a:xfrm>
        </p:spPr>
        <p:txBody>
          <a:bodyPr>
            <a:normAutofit/>
          </a:bodyPr>
          <a:lstStyle/>
          <a:p>
            <a:pPr lvl="1"/>
            <a:r>
              <a:rPr lang="en-US" sz="2800" dirty="0">
                <a:solidFill>
                  <a:schemeClr val="tx1"/>
                </a:solidFill>
                <a:latin typeface="+mj-lt"/>
              </a:rPr>
              <a:t>Numeric/Mathematical Functions</a:t>
            </a:r>
            <a:endParaRPr lang="en-US" sz="2800" dirty="0" smtClean="0">
              <a:solidFill>
                <a:schemeClr val="tx1"/>
              </a:solidFill>
              <a:latin typeface="+mj-lt"/>
            </a:endParaRPr>
          </a:p>
        </p:txBody>
      </p:sp>
      <p:sp>
        <p:nvSpPr>
          <p:cNvPr id="2" name="Content Placeholder 1"/>
          <p:cNvSpPr>
            <a:spLocks noGrp="1"/>
          </p:cNvSpPr>
          <p:nvPr>
            <p:ph idx="1"/>
          </p:nvPr>
        </p:nvSpPr>
        <p:spPr>
          <a:xfrm>
            <a:off x="1752600" y="926988"/>
            <a:ext cx="8229600" cy="497794"/>
          </a:xfrm>
        </p:spPr>
        <p:txBody>
          <a:bodyPr/>
          <a:lstStyle/>
          <a:p>
            <a:pPr marL="0" indent="0">
              <a:buNone/>
            </a:pPr>
            <a:r>
              <a:rPr lang="en-US" sz="2000" dirty="0"/>
              <a:t>Examples:</a:t>
            </a:r>
          </a:p>
          <a:p>
            <a:endParaRPr lang="en-US" sz="2000" dirty="0"/>
          </a:p>
        </p:txBody>
      </p:sp>
      <p:sp>
        <p:nvSpPr>
          <p:cNvPr id="9" name="Slide Number Placeholder 8"/>
          <p:cNvSpPr>
            <a:spLocks noGrp="1"/>
          </p:cNvSpPr>
          <p:nvPr>
            <p:ph type="sldNum" sz="quarter" idx="4294967295"/>
          </p:nvPr>
        </p:nvSpPr>
        <p:spPr>
          <a:xfrm>
            <a:off x="0" y="6356350"/>
            <a:ext cx="4114800" cy="365125"/>
          </a:xfrm>
        </p:spPr>
        <p:txBody>
          <a:bodyPr/>
          <a:lstStyle/>
          <a:p>
            <a:fld id="{47ED8886-DB3B-44F4-9A80-E6A224679F20}" type="slidenum">
              <a:rPr lang="en-US" smtClean="0"/>
              <a:pPr/>
              <a:t>25</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068933164"/>
              </p:ext>
            </p:extLst>
          </p:nvPr>
        </p:nvGraphicFramePr>
        <p:xfrm>
          <a:off x="1905000" y="1524000"/>
          <a:ext cx="8229600" cy="3840480"/>
        </p:xfrm>
        <a:graphic>
          <a:graphicData uri="http://schemas.openxmlformats.org/drawingml/2006/table">
            <a:tbl>
              <a:tblPr firstRow="1" bandRow="1">
                <a:tableStyleId>{5C22544A-7EE6-4342-B048-85BDC9FD1C3A}</a:tableStyleId>
              </a:tblPr>
              <a:tblGrid>
                <a:gridCol w="1295400">
                  <a:extLst>
                    <a:ext uri="{9D8B030D-6E8A-4147-A177-3AD203B41FA5}">
                      <a16:colId xmlns:a16="http://schemas.microsoft.com/office/drawing/2014/main" val="20000"/>
                    </a:ext>
                  </a:extLst>
                </a:gridCol>
                <a:gridCol w="2362200">
                  <a:extLst>
                    <a:ext uri="{9D8B030D-6E8A-4147-A177-3AD203B41FA5}">
                      <a16:colId xmlns:a16="http://schemas.microsoft.com/office/drawing/2014/main" val="20001"/>
                    </a:ext>
                  </a:extLst>
                </a:gridCol>
                <a:gridCol w="32766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tblGrid>
              <a:tr h="264160">
                <a:tc>
                  <a:txBody>
                    <a:bodyPr/>
                    <a:lstStyle/>
                    <a:p>
                      <a:r>
                        <a:rPr lang="en-US" sz="1800" dirty="0" smtClean="0">
                          <a:solidFill>
                            <a:schemeClr val="tx1"/>
                          </a:solidFill>
                        </a:rPr>
                        <a:t>Function Name</a:t>
                      </a:r>
                      <a:endParaRPr lang="en-US" sz="1800" dirty="0">
                        <a:solidFill>
                          <a:schemeClr val="tx1"/>
                        </a:solidFill>
                        <a:latin typeface="Arial" pitchFamily="34" charset="0"/>
                        <a:cs typeface="Arial" pitchFamily="34" charset="0"/>
                      </a:endParaRPr>
                    </a:p>
                  </a:txBody>
                  <a:tcPr>
                    <a:solidFill>
                      <a:schemeClr val="accent4"/>
                    </a:solidFill>
                  </a:tcPr>
                </a:tc>
                <a:tc>
                  <a:txBody>
                    <a:bodyPr/>
                    <a:lstStyle/>
                    <a:p>
                      <a:r>
                        <a:rPr lang="en-US" sz="1800" dirty="0" smtClean="0">
                          <a:solidFill>
                            <a:schemeClr val="tx1"/>
                          </a:solidFill>
                        </a:rPr>
                        <a:t>Description</a:t>
                      </a:r>
                      <a:endParaRPr lang="en-US" sz="1800" dirty="0">
                        <a:solidFill>
                          <a:schemeClr val="tx1"/>
                        </a:solidFill>
                        <a:latin typeface="Arial" pitchFamily="34" charset="0"/>
                        <a:cs typeface="Arial" pitchFamily="34" charset="0"/>
                      </a:endParaRPr>
                    </a:p>
                  </a:txBody>
                  <a:tcPr>
                    <a:solidFill>
                      <a:schemeClr val="accent4"/>
                    </a:solidFill>
                  </a:tcPr>
                </a:tc>
                <a:tc>
                  <a:txBody>
                    <a:bodyPr/>
                    <a:lstStyle/>
                    <a:p>
                      <a:r>
                        <a:rPr lang="en-US" sz="1800" dirty="0" smtClean="0">
                          <a:solidFill>
                            <a:schemeClr val="tx1"/>
                          </a:solidFill>
                        </a:rPr>
                        <a:t>Example </a:t>
                      </a:r>
                      <a:endParaRPr lang="en-US" sz="1800" dirty="0">
                        <a:solidFill>
                          <a:schemeClr val="tx1"/>
                        </a:solidFill>
                        <a:latin typeface="Arial" pitchFamily="34" charset="0"/>
                        <a:cs typeface="Arial" pitchFamily="34" charset="0"/>
                      </a:endParaRPr>
                    </a:p>
                  </a:txBody>
                  <a:tcPr>
                    <a:solidFill>
                      <a:schemeClr val="accent4"/>
                    </a:solidFill>
                  </a:tcPr>
                </a:tc>
                <a:tc>
                  <a:txBody>
                    <a:bodyPr/>
                    <a:lstStyle/>
                    <a:p>
                      <a:r>
                        <a:rPr lang="en-US" sz="1800" dirty="0" smtClean="0">
                          <a:solidFill>
                            <a:schemeClr val="tx1"/>
                          </a:solidFill>
                        </a:rPr>
                        <a:t>Output</a:t>
                      </a:r>
                      <a:endParaRPr lang="en-US" sz="1800" dirty="0">
                        <a:solidFill>
                          <a:schemeClr val="tx1"/>
                        </a:solidFill>
                        <a:latin typeface="Arial" pitchFamily="34" charset="0"/>
                        <a:cs typeface="Arial" pitchFamily="34" charset="0"/>
                      </a:endParaRPr>
                    </a:p>
                  </a:txBody>
                  <a:tcPr>
                    <a:solidFill>
                      <a:schemeClr val="accent4"/>
                    </a:solidFill>
                  </a:tcPr>
                </a:tc>
                <a:extLst>
                  <a:ext uri="{0D108BD9-81ED-4DB2-BD59-A6C34878D82A}">
                    <a16:rowId xmlns:a16="http://schemas.microsoft.com/office/drawing/2014/main" val="10000"/>
                  </a:ext>
                </a:extLst>
              </a:tr>
              <a:tr h="853440">
                <a:tc>
                  <a:txBody>
                    <a:bodyPr/>
                    <a:lstStyle/>
                    <a:p>
                      <a:r>
                        <a:rPr lang="en-US" sz="2000" dirty="0" smtClean="0">
                          <a:solidFill>
                            <a:schemeClr val="tx1"/>
                          </a:solidFill>
                        </a:rPr>
                        <a:t>Round</a:t>
                      </a:r>
                      <a:endParaRPr lang="en-US" sz="2000" b="0" dirty="0">
                        <a:solidFill>
                          <a:schemeClr val="tx1"/>
                        </a:solidFill>
                        <a:latin typeface="Arial" pitchFamily="34" charset="0"/>
                        <a:cs typeface="Arial" pitchFamily="34" charset="0"/>
                      </a:endParaRPr>
                    </a:p>
                  </a:txBody>
                  <a:tcPr>
                    <a:noFill/>
                  </a:tcPr>
                </a:tc>
                <a:tc>
                  <a:txBody>
                    <a:bodyPr/>
                    <a:lstStyle/>
                    <a:p>
                      <a:r>
                        <a:rPr lang="en-US" sz="2000" kern="1200" baseline="0" dirty="0" smtClean="0">
                          <a:solidFill>
                            <a:schemeClr val="tx1"/>
                          </a:solidFill>
                        </a:rPr>
                        <a:t>Rounds value to specified decimal. </a:t>
                      </a:r>
                      <a:endParaRPr lang="en-US" sz="2000" b="0" dirty="0">
                        <a:solidFill>
                          <a:schemeClr val="tx1"/>
                        </a:solidFill>
                        <a:latin typeface="Arial" pitchFamily="34" charset="0"/>
                        <a:cs typeface="Arial" pitchFamily="34" charset="0"/>
                      </a:endParaRPr>
                    </a:p>
                  </a:txBody>
                  <a:tcPr>
                    <a:noFill/>
                  </a:tcPr>
                </a:tc>
                <a:tc>
                  <a:txBody>
                    <a:bodyPr/>
                    <a:lstStyle/>
                    <a:p>
                      <a:r>
                        <a:rPr lang="en-US" sz="1600" b="1" dirty="0" smtClean="0">
                          <a:solidFill>
                            <a:schemeClr val="tx1"/>
                          </a:solidFill>
                        </a:rPr>
                        <a:t>SELECT </a:t>
                      </a:r>
                      <a:r>
                        <a:rPr lang="en-US" sz="1600" b="1" kern="1200" dirty="0" smtClean="0">
                          <a:solidFill>
                            <a:schemeClr val="tx1"/>
                          </a:solidFill>
                          <a:latin typeface="+mn-lt"/>
                          <a:ea typeface="+mn-ea"/>
                          <a:cs typeface="+mn-cs"/>
                        </a:rPr>
                        <a:t>CUSTOMERNAME</a:t>
                      </a:r>
                      <a:r>
                        <a:rPr lang="en-US" sz="1600" b="1" dirty="0" smtClean="0">
                          <a:solidFill>
                            <a:schemeClr val="tx1"/>
                          </a:solidFill>
                        </a:rPr>
                        <a:t>, </a:t>
                      </a:r>
                    </a:p>
                    <a:p>
                      <a:r>
                        <a:rPr lang="en-US" sz="1600" b="1" dirty="0" smtClean="0">
                          <a:solidFill>
                            <a:schemeClr val="tx1"/>
                          </a:solidFill>
                        </a:rPr>
                        <a:t>ROUND (</a:t>
                      </a:r>
                      <a:r>
                        <a:rPr lang="en-US" sz="1600" b="1" kern="1200" dirty="0" smtClean="0">
                          <a:solidFill>
                            <a:schemeClr val="tx1"/>
                          </a:solidFill>
                          <a:latin typeface="+mn-lt"/>
                          <a:ea typeface="+mn-ea"/>
                          <a:cs typeface="+mn-cs"/>
                        </a:rPr>
                        <a:t>CREDITLIMIT</a:t>
                      </a:r>
                      <a:r>
                        <a:rPr lang="en-US" sz="1600" b="1" dirty="0" smtClean="0">
                          <a:solidFill>
                            <a:schemeClr val="tx1"/>
                          </a:solidFill>
                        </a:rPr>
                        <a:t>, 2) </a:t>
                      </a:r>
                    </a:p>
                    <a:p>
                      <a:r>
                        <a:rPr lang="en-US" sz="1600" b="1" dirty="0" smtClean="0">
                          <a:solidFill>
                            <a:schemeClr val="tx1"/>
                          </a:solidFill>
                        </a:rPr>
                        <a:t>FROM </a:t>
                      </a:r>
                      <a:r>
                        <a:rPr lang="en-US" sz="1600" b="1" kern="1200" dirty="0" smtClean="0">
                          <a:solidFill>
                            <a:schemeClr val="tx1"/>
                          </a:solidFill>
                          <a:latin typeface="+mn-lt"/>
                          <a:ea typeface="+mn-ea"/>
                          <a:cs typeface="+mn-cs"/>
                        </a:rPr>
                        <a:t>CUSTOMERS</a:t>
                      </a:r>
                      <a:r>
                        <a:rPr lang="en-US" sz="1600" b="1" dirty="0" smtClean="0">
                          <a:solidFill>
                            <a:schemeClr val="tx1"/>
                          </a:solidFill>
                        </a:rPr>
                        <a:t> </a:t>
                      </a:r>
                    </a:p>
                    <a:p>
                      <a:r>
                        <a:rPr lang="en-US" sz="1600" dirty="0" smtClean="0">
                          <a:solidFill>
                            <a:schemeClr val="tx1"/>
                          </a:solidFill>
                        </a:rPr>
                        <a:t>//When</a:t>
                      </a:r>
                      <a:r>
                        <a:rPr lang="en-US" sz="1600" baseline="0" dirty="0" smtClean="0">
                          <a:solidFill>
                            <a:schemeClr val="tx1"/>
                          </a:solidFill>
                        </a:rPr>
                        <a:t> Creditlimit=4500.926</a:t>
                      </a:r>
                      <a:endParaRPr lang="en-US" sz="1600" b="0" dirty="0">
                        <a:solidFill>
                          <a:schemeClr val="tx1"/>
                        </a:solidFill>
                        <a:latin typeface="Arial" pitchFamily="34" charset="0"/>
                        <a:cs typeface="Arial" pitchFamily="34" charset="0"/>
                      </a:endParaRPr>
                    </a:p>
                  </a:txBody>
                  <a:tcPr>
                    <a:noFill/>
                  </a:tcPr>
                </a:tc>
                <a:tc>
                  <a:txBody>
                    <a:bodyPr/>
                    <a:lstStyle/>
                    <a:p>
                      <a:r>
                        <a:rPr lang="en-US" sz="1600" dirty="0" smtClean="0">
                          <a:solidFill>
                            <a:schemeClr val="tx1"/>
                          </a:solidFill>
                        </a:rPr>
                        <a:t>4500.93</a:t>
                      </a:r>
                      <a:endParaRPr lang="en-US" sz="1600" b="0" dirty="0">
                        <a:solidFill>
                          <a:schemeClr val="tx1"/>
                        </a:solidFill>
                        <a:latin typeface="Arial" pitchFamily="34" charset="0"/>
                        <a:cs typeface="Arial" pitchFamily="34" charset="0"/>
                      </a:endParaRPr>
                    </a:p>
                  </a:txBody>
                  <a:tcPr>
                    <a:noFill/>
                  </a:tcPr>
                </a:tc>
                <a:extLst>
                  <a:ext uri="{0D108BD9-81ED-4DB2-BD59-A6C34878D82A}">
                    <a16:rowId xmlns:a16="http://schemas.microsoft.com/office/drawing/2014/main" val="10001"/>
                  </a:ext>
                </a:extLst>
              </a:tr>
              <a:tr h="1066800">
                <a:tc>
                  <a:txBody>
                    <a:bodyPr/>
                    <a:lstStyle/>
                    <a:p>
                      <a:r>
                        <a:rPr lang="en-US" sz="2000" dirty="0" smtClean="0">
                          <a:solidFill>
                            <a:schemeClr val="tx1"/>
                          </a:solidFill>
                        </a:rPr>
                        <a:t>Truncate</a:t>
                      </a:r>
                      <a:endParaRPr lang="en-US" sz="2000" b="0" dirty="0">
                        <a:solidFill>
                          <a:schemeClr val="tx1"/>
                        </a:solidFill>
                        <a:latin typeface="Arial" pitchFamily="34" charset="0"/>
                        <a:cs typeface="Arial" pitchFamily="34" charset="0"/>
                      </a:endParaRPr>
                    </a:p>
                  </a:txBody>
                  <a:tcPr>
                    <a:noFill/>
                  </a:tcPr>
                </a:tc>
                <a:tc>
                  <a:txBody>
                    <a:bodyPr/>
                    <a:lstStyle/>
                    <a:p>
                      <a:r>
                        <a:rPr lang="en-US" sz="2000" kern="1200" baseline="0" dirty="0" smtClean="0">
                          <a:solidFill>
                            <a:schemeClr val="tx1"/>
                          </a:solidFill>
                        </a:rPr>
                        <a:t>Truncates value to specified decimal</a:t>
                      </a:r>
                      <a:endParaRPr lang="en-US" sz="2000" b="0" dirty="0">
                        <a:solidFill>
                          <a:schemeClr val="tx1"/>
                        </a:solidFill>
                        <a:latin typeface="Arial" pitchFamily="34" charset="0"/>
                        <a:cs typeface="Arial" pitchFamily="34" charset="0"/>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rPr>
                        <a:t>SELECT </a:t>
                      </a:r>
                      <a:r>
                        <a:rPr lang="en-US" sz="1600" b="1" kern="1200" dirty="0" smtClean="0">
                          <a:solidFill>
                            <a:schemeClr val="tx1"/>
                          </a:solidFill>
                          <a:latin typeface="+mn-lt"/>
                          <a:ea typeface="+mn-ea"/>
                          <a:cs typeface="+mn-cs"/>
                        </a:rPr>
                        <a:t>CUSTOMERNAME</a:t>
                      </a:r>
                      <a:r>
                        <a:rPr lang="en-US" sz="1600" b="1" dirty="0" smtClean="0">
                          <a:solidFill>
                            <a:schemeClr val="tx1"/>
                          </a:solidFill>
                        </a:rPr>
                        <a:t>, TRUNCATE(</a:t>
                      </a:r>
                      <a:r>
                        <a:rPr lang="en-US" sz="1600" b="1" kern="1200" dirty="0" smtClean="0">
                          <a:solidFill>
                            <a:schemeClr val="tx1"/>
                          </a:solidFill>
                          <a:latin typeface="+mn-lt"/>
                          <a:ea typeface="+mn-ea"/>
                          <a:cs typeface="+mn-cs"/>
                        </a:rPr>
                        <a:t>CREDITLIMIT</a:t>
                      </a:r>
                      <a:r>
                        <a:rPr lang="en-US" sz="1600" b="1" dirty="0" smtClean="0">
                          <a:solidFill>
                            <a:schemeClr val="tx1"/>
                          </a:solidFill>
                        </a:rPr>
                        <a:t>, 2)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rPr>
                        <a:t>FROM </a:t>
                      </a:r>
                      <a:r>
                        <a:rPr lang="en-US" sz="1600" b="1" kern="1200" dirty="0" smtClean="0">
                          <a:solidFill>
                            <a:schemeClr val="tx1"/>
                          </a:solidFill>
                          <a:latin typeface="+mn-lt"/>
                          <a:ea typeface="+mn-ea"/>
                          <a:cs typeface="+mn-cs"/>
                        </a:rPr>
                        <a:t>CUSTOMERS</a:t>
                      </a:r>
                    </a:p>
                    <a:p>
                      <a:r>
                        <a:rPr lang="en-US" sz="1600" dirty="0" smtClean="0">
                          <a:solidFill>
                            <a:schemeClr val="tx1"/>
                          </a:solidFill>
                        </a:rPr>
                        <a:t>//When</a:t>
                      </a:r>
                      <a:r>
                        <a:rPr lang="en-US" sz="1600" baseline="0" dirty="0" smtClean="0">
                          <a:solidFill>
                            <a:schemeClr val="tx1"/>
                          </a:solidFill>
                        </a:rPr>
                        <a:t> Creditlimit=4500.926</a:t>
                      </a:r>
                      <a:endParaRPr lang="en-US" sz="1600" b="0" dirty="0">
                        <a:solidFill>
                          <a:schemeClr val="tx1"/>
                        </a:solidFill>
                        <a:latin typeface="Arial" pitchFamily="34" charset="0"/>
                        <a:cs typeface="Arial" pitchFamily="34" charset="0"/>
                      </a:endParaRPr>
                    </a:p>
                  </a:txBody>
                  <a:tcPr>
                    <a:noFill/>
                  </a:tcPr>
                </a:tc>
                <a:tc>
                  <a:txBody>
                    <a:bodyPr/>
                    <a:lstStyle/>
                    <a:p>
                      <a:r>
                        <a:rPr lang="en-US" sz="1600" dirty="0" smtClean="0">
                          <a:solidFill>
                            <a:schemeClr val="tx1"/>
                          </a:solidFill>
                        </a:rPr>
                        <a:t>4500.92</a:t>
                      </a:r>
                      <a:endParaRPr lang="en-US" sz="1600" b="0" dirty="0">
                        <a:solidFill>
                          <a:schemeClr val="tx1"/>
                        </a:solidFill>
                        <a:latin typeface="Arial" pitchFamily="34" charset="0"/>
                        <a:cs typeface="Arial" pitchFamily="34" charset="0"/>
                      </a:endParaRPr>
                    </a:p>
                  </a:txBody>
                  <a:tcPr>
                    <a:noFill/>
                  </a:tcPr>
                </a:tc>
                <a:extLst>
                  <a:ext uri="{0D108BD9-81ED-4DB2-BD59-A6C34878D82A}">
                    <a16:rowId xmlns:a16="http://schemas.microsoft.com/office/drawing/2014/main" val="10002"/>
                  </a:ext>
                </a:extLst>
              </a:tr>
              <a:tr h="633984">
                <a:tc>
                  <a:txBody>
                    <a:bodyPr/>
                    <a:lstStyle/>
                    <a:p>
                      <a:r>
                        <a:rPr lang="en-US" sz="2000" dirty="0" smtClean="0">
                          <a:solidFill>
                            <a:schemeClr val="tx1"/>
                          </a:solidFill>
                        </a:rPr>
                        <a:t>Mod</a:t>
                      </a:r>
                      <a:endParaRPr lang="en-US" sz="2000" b="0" dirty="0">
                        <a:solidFill>
                          <a:schemeClr val="tx1"/>
                        </a:solidFill>
                        <a:latin typeface="Arial" pitchFamily="34" charset="0"/>
                        <a:cs typeface="Arial" pitchFamily="34" charset="0"/>
                      </a:endParaRPr>
                    </a:p>
                  </a:txBody>
                  <a:tcPr>
                    <a:noFill/>
                  </a:tcPr>
                </a:tc>
                <a:tc>
                  <a:txBody>
                    <a:bodyPr/>
                    <a:lstStyle/>
                    <a:p>
                      <a:r>
                        <a:rPr lang="en-US" sz="2000" kern="1200" baseline="0" dirty="0" smtClean="0">
                          <a:solidFill>
                            <a:schemeClr val="tx1"/>
                          </a:solidFill>
                        </a:rPr>
                        <a:t>Returns remainder of division</a:t>
                      </a:r>
                      <a:endParaRPr lang="en-US" sz="2000" b="0" dirty="0">
                        <a:solidFill>
                          <a:schemeClr val="tx1"/>
                        </a:solidFill>
                        <a:latin typeface="Arial" pitchFamily="34" charset="0"/>
                        <a:cs typeface="Arial" pitchFamily="34" charset="0"/>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rPr>
                        <a:t>SELECT </a:t>
                      </a:r>
                      <a:r>
                        <a:rPr lang="en-US" sz="1600" b="1" kern="1200" dirty="0" smtClean="0">
                          <a:solidFill>
                            <a:schemeClr val="tx1"/>
                          </a:solidFill>
                          <a:latin typeface="+mn-lt"/>
                          <a:ea typeface="+mn-ea"/>
                          <a:cs typeface="+mn-cs"/>
                        </a:rPr>
                        <a:t>CUSTOMERNAME</a:t>
                      </a:r>
                      <a:r>
                        <a:rPr lang="en-US" sz="1600" b="1" dirty="0" smtClean="0">
                          <a:solidFill>
                            <a:schemeClr val="tx1"/>
                          </a:solidFill>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rPr>
                        <a:t>MOD(</a:t>
                      </a:r>
                      <a:r>
                        <a:rPr lang="en-US" sz="1600" b="1" kern="1200" dirty="0" smtClean="0">
                          <a:solidFill>
                            <a:schemeClr val="tx1"/>
                          </a:solidFill>
                          <a:latin typeface="+mn-lt"/>
                          <a:ea typeface="+mn-ea"/>
                          <a:cs typeface="+mn-cs"/>
                        </a:rPr>
                        <a:t>CREDITLIMIT</a:t>
                      </a:r>
                      <a:r>
                        <a:rPr lang="en-US" sz="1600" b="1" dirty="0" smtClean="0">
                          <a:solidFill>
                            <a:schemeClr val="tx1"/>
                          </a:solidFill>
                        </a:rPr>
                        <a:t>,</a:t>
                      </a:r>
                      <a:r>
                        <a:rPr lang="en-US" sz="1600" b="1" kern="1200" dirty="0" smtClean="0">
                          <a:solidFill>
                            <a:schemeClr val="tx1"/>
                          </a:solidFill>
                          <a:latin typeface="+mn-lt"/>
                          <a:ea typeface="+mn-ea"/>
                          <a:cs typeface="+mn-cs"/>
                        </a:rPr>
                        <a:t> 300</a:t>
                      </a:r>
                      <a:r>
                        <a:rPr lang="en-US" sz="1600" b="1" dirty="0" smtClean="0">
                          <a:solidFill>
                            <a:schemeClr val="tx1"/>
                          </a:solidFill>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rPr>
                        <a:t>FROM </a:t>
                      </a:r>
                      <a:r>
                        <a:rPr lang="en-US" sz="1600" b="1" kern="1200" dirty="0" smtClean="0">
                          <a:solidFill>
                            <a:schemeClr val="tx1"/>
                          </a:solidFill>
                          <a:latin typeface="+mn-lt"/>
                          <a:ea typeface="+mn-ea"/>
                          <a:cs typeface="+mn-cs"/>
                        </a:rPr>
                        <a:t>CUSTOMERS</a:t>
                      </a:r>
                      <a:endParaRPr lang="en-US" sz="16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//When</a:t>
                      </a:r>
                      <a:r>
                        <a:rPr lang="en-US" sz="1600" baseline="0" dirty="0" smtClean="0">
                          <a:solidFill>
                            <a:schemeClr val="tx1"/>
                          </a:solidFill>
                        </a:rPr>
                        <a:t> </a:t>
                      </a:r>
                      <a:r>
                        <a:rPr lang="en-US" sz="1600" baseline="0" dirty="0" err="1" smtClean="0">
                          <a:solidFill>
                            <a:schemeClr val="tx1"/>
                          </a:solidFill>
                        </a:rPr>
                        <a:t>CreditLimit</a:t>
                      </a:r>
                      <a:r>
                        <a:rPr lang="en-US" sz="1600" baseline="0" dirty="0" smtClean="0">
                          <a:solidFill>
                            <a:schemeClr val="tx1"/>
                          </a:solidFill>
                        </a:rPr>
                        <a:t>=1600</a:t>
                      </a:r>
                      <a:endParaRPr lang="en-US" sz="1600" dirty="0" smtClean="0">
                        <a:solidFill>
                          <a:schemeClr val="tx1"/>
                        </a:solidFill>
                      </a:endParaRPr>
                    </a:p>
                  </a:txBody>
                  <a:tcPr>
                    <a:noFill/>
                  </a:tcPr>
                </a:tc>
                <a:tc>
                  <a:txBody>
                    <a:bodyPr/>
                    <a:lstStyle/>
                    <a:p>
                      <a:r>
                        <a:rPr lang="en-US" sz="1600" dirty="0" smtClean="0">
                          <a:solidFill>
                            <a:schemeClr val="tx1"/>
                          </a:solidFill>
                        </a:rPr>
                        <a:t>100</a:t>
                      </a:r>
                      <a:endParaRPr lang="en-US" sz="1600" b="0" dirty="0">
                        <a:solidFill>
                          <a:schemeClr val="tx1"/>
                        </a:solidFill>
                        <a:latin typeface="Arial" pitchFamily="34" charset="0"/>
                        <a:cs typeface="Arial" pitchFamily="34" charset="0"/>
                      </a:endParaRPr>
                    </a:p>
                  </a:txBody>
                  <a:tcP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04222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smtClean="0"/>
              <a:t>DateTime Functions</a:t>
            </a:r>
            <a:endParaRPr lang="en-US" dirty="0"/>
          </a:p>
        </p:txBody>
      </p:sp>
    </p:spTree>
    <p:extLst>
      <p:ext uri="{BB962C8B-B14F-4D97-AF65-F5344CB8AC3E}">
        <p14:creationId xmlns:p14="http://schemas.microsoft.com/office/powerpoint/2010/main" val="34761158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normAutofit/>
          </a:bodyPr>
          <a:lstStyle/>
          <a:p>
            <a:pPr lvl="1" eaLnBrk="1" hangingPunct="1"/>
            <a:r>
              <a:rPr lang="en-US" sz="2800" dirty="0" smtClean="0">
                <a:solidFill>
                  <a:schemeClr val="tx1"/>
                </a:solidFill>
                <a:latin typeface="+mj-lt"/>
              </a:rPr>
              <a:t>Date Time Function</a:t>
            </a:r>
          </a:p>
        </p:txBody>
      </p:sp>
      <p:sp>
        <p:nvSpPr>
          <p:cNvPr id="2" name="Content Placeholder 1"/>
          <p:cNvSpPr>
            <a:spLocks noGrp="1"/>
          </p:cNvSpPr>
          <p:nvPr>
            <p:ph idx="1"/>
          </p:nvPr>
        </p:nvSpPr>
        <p:spPr>
          <a:xfrm>
            <a:off x="1694411" y="1423988"/>
            <a:ext cx="8229600" cy="533400"/>
          </a:xfrm>
        </p:spPr>
        <p:txBody>
          <a:bodyPr/>
          <a:lstStyle/>
          <a:p>
            <a:r>
              <a:rPr lang="en-US" sz="2000" dirty="0"/>
              <a:t>Operates on date, timestamp data type.</a:t>
            </a:r>
          </a:p>
        </p:txBody>
      </p:sp>
      <p:sp>
        <p:nvSpPr>
          <p:cNvPr id="8" name="Slide Number Placeholder 7"/>
          <p:cNvSpPr>
            <a:spLocks noGrp="1"/>
          </p:cNvSpPr>
          <p:nvPr>
            <p:ph type="sldNum" sz="quarter" idx="4294967295"/>
          </p:nvPr>
        </p:nvSpPr>
        <p:spPr>
          <a:xfrm>
            <a:off x="0" y="6356350"/>
            <a:ext cx="4114800" cy="365125"/>
          </a:xfrm>
        </p:spPr>
        <p:txBody>
          <a:bodyPr/>
          <a:lstStyle/>
          <a:p>
            <a:fld id="{47ED8886-DB3B-44F4-9A80-E6A224679F20}" type="slidenum">
              <a:rPr lang="en-US" smtClean="0"/>
              <a:pPr/>
              <a:t>27</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310056433"/>
              </p:ext>
            </p:extLst>
          </p:nvPr>
        </p:nvGraphicFramePr>
        <p:xfrm>
          <a:off x="1694411" y="2029225"/>
          <a:ext cx="8610600" cy="3067286"/>
        </p:xfrm>
        <a:graphic>
          <a:graphicData uri="http://schemas.openxmlformats.org/drawingml/2006/table">
            <a:tbl>
              <a:tblPr firstRow="1" bandRow="1">
                <a:tableStyleId>{5C22544A-7EE6-4342-B048-85BDC9FD1C3A}</a:tableStyleId>
              </a:tblPr>
              <a:tblGrid>
                <a:gridCol w="1252451">
                  <a:extLst>
                    <a:ext uri="{9D8B030D-6E8A-4147-A177-3AD203B41FA5}">
                      <a16:colId xmlns:a16="http://schemas.microsoft.com/office/drawing/2014/main" val="20000"/>
                    </a:ext>
                  </a:extLst>
                </a:gridCol>
                <a:gridCol w="3090949">
                  <a:extLst>
                    <a:ext uri="{9D8B030D-6E8A-4147-A177-3AD203B41FA5}">
                      <a16:colId xmlns:a16="http://schemas.microsoft.com/office/drawing/2014/main" val="20001"/>
                    </a:ext>
                  </a:extLst>
                </a:gridCol>
                <a:gridCol w="29718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tblGrid>
              <a:tr h="222531">
                <a:tc>
                  <a:txBody>
                    <a:bodyPr/>
                    <a:lstStyle/>
                    <a:p>
                      <a:r>
                        <a:rPr lang="en-US" sz="1800" dirty="0" smtClean="0">
                          <a:solidFill>
                            <a:schemeClr val="tx1"/>
                          </a:solidFill>
                        </a:rPr>
                        <a:t>Function Name</a:t>
                      </a:r>
                      <a:endParaRPr lang="en-US" sz="1800" dirty="0">
                        <a:solidFill>
                          <a:schemeClr val="tx1"/>
                        </a:solidFill>
                        <a:latin typeface="+mn-lt"/>
                        <a:cs typeface="Arial" pitchFamily="34" charset="0"/>
                      </a:endParaRPr>
                    </a:p>
                  </a:txBody>
                  <a:tcPr>
                    <a:solidFill>
                      <a:schemeClr val="accent4"/>
                    </a:solidFill>
                  </a:tcPr>
                </a:tc>
                <a:tc>
                  <a:txBody>
                    <a:bodyPr/>
                    <a:lstStyle/>
                    <a:p>
                      <a:r>
                        <a:rPr lang="en-US" sz="1800" dirty="0" smtClean="0">
                          <a:solidFill>
                            <a:schemeClr val="tx1"/>
                          </a:solidFill>
                        </a:rPr>
                        <a:t>Description</a:t>
                      </a:r>
                      <a:endParaRPr lang="en-US" sz="1800" dirty="0">
                        <a:solidFill>
                          <a:schemeClr val="tx1"/>
                        </a:solidFill>
                        <a:latin typeface="+mn-lt"/>
                        <a:cs typeface="Arial" pitchFamily="34" charset="0"/>
                      </a:endParaRPr>
                    </a:p>
                  </a:txBody>
                  <a:tcPr>
                    <a:solidFill>
                      <a:schemeClr val="accent4"/>
                    </a:solidFill>
                  </a:tcPr>
                </a:tc>
                <a:tc>
                  <a:txBody>
                    <a:bodyPr/>
                    <a:lstStyle/>
                    <a:p>
                      <a:r>
                        <a:rPr lang="en-US" sz="1800" dirty="0" smtClean="0">
                          <a:solidFill>
                            <a:schemeClr val="tx1"/>
                          </a:solidFill>
                        </a:rPr>
                        <a:t>Example </a:t>
                      </a:r>
                      <a:endParaRPr lang="en-US" sz="1800" dirty="0">
                        <a:solidFill>
                          <a:schemeClr val="tx1"/>
                        </a:solidFill>
                        <a:latin typeface="+mn-lt"/>
                        <a:cs typeface="Arial" pitchFamily="34" charset="0"/>
                      </a:endParaRPr>
                    </a:p>
                  </a:txBody>
                  <a:tcPr>
                    <a:solidFill>
                      <a:schemeClr val="accent4"/>
                    </a:solidFill>
                  </a:tcPr>
                </a:tc>
                <a:tc>
                  <a:txBody>
                    <a:bodyPr/>
                    <a:lstStyle/>
                    <a:p>
                      <a:r>
                        <a:rPr lang="en-US" sz="1800" dirty="0" smtClean="0">
                          <a:solidFill>
                            <a:schemeClr val="tx1"/>
                          </a:solidFill>
                        </a:rPr>
                        <a:t>Result</a:t>
                      </a:r>
                      <a:endParaRPr lang="en-US" sz="1800" dirty="0">
                        <a:solidFill>
                          <a:schemeClr val="tx1"/>
                        </a:solidFill>
                        <a:latin typeface="+mn-lt"/>
                        <a:cs typeface="Arial" pitchFamily="34" charset="0"/>
                      </a:endParaRPr>
                    </a:p>
                  </a:txBody>
                  <a:tcPr>
                    <a:solidFill>
                      <a:schemeClr val="accent4"/>
                    </a:solidFill>
                  </a:tcPr>
                </a:tc>
                <a:extLst>
                  <a:ext uri="{0D108BD9-81ED-4DB2-BD59-A6C34878D82A}">
                    <a16:rowId xmlns:a16="http://schemas.microsoft.com/office/drawing/2014/main" val="10000"/>
                  </a:ext>
                </a:extLst>
              </a:tr>
              <a:tr h="689846">
                <a:tc>
                  <a:txBody>
                    <a:bodyPr/>
                    <a:lstStyle/>
                    <a:p>
                      <a:r>
                        <a:rPr lang="en-US" sz="1800" dirty="0" smtClean="0">
                          <a:solidFill>
                            <a:schemeClr val="tx1"/>
                          </a:solidFill>
                        </a:rPr>
                        <a:t>DATE</a:t>
                      </a:r>
                      <a:endParaRPr lang="en-US" sz="1800" b="1" dirty="0">
                        <a:solidFill>
                          <a:schemeClr val="tx1"/>
                        </a:solidFill>
                        <a:latin typeface="+mn-lt"/>
                        <a:cs typeface="Arial" pitchFamily="34" charset="0"/>
                      </a:endParaRPr>
                    </a:p>
                  </a:txBody>
                  <a:tcPr>
                    <a:noFill/>
                  </a:tcPr>
                </a:tc>
                <a:tc>
                  <a:txBody>
                    <a:bodyPr/>
                    <a:lstStyle/>
                    <a:p>
                      <a:r>
                        <a:rPr lang="en-US" sz="1800" dirty="0" smtClean="0">
                          <a:solidFill>
                            <a:schemeClr val="tx1"/>
                          </a:solidFill>
                        </a:rPr>
                        <a:t>Converts TIMESTAMP or character string to DATE. </a:t>
                      </a:r>
                      <a:endParaRPr lang="en-US" sz="1800" b="0" dirty="0">
                        <a:solidFill>
                          <a:schemeClr val="tx1"/>
                        </a:solidFill>
                        <a:latin typeface="+mn-lt"/>
                        <a:cs typeface="Arial" pitchFamily="34" charset="0"/>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tx1"/>
                          </a:solidFill>
                          <a:latin typeface="+mn-lt"/>
                          <a:ea typeface="+mn-ea"/>
                          <a:cs typeface="+mn-cs"/>
                        </a:rPr>
                        <a:t>SELECT DATE(200802</a:t>
                      </a:r>
                      <a:r>
                        <a:rPr lang="en-US" sz="1600" kern="1200" dirty="0" smtClean="0">
                          <a:solidFill>
                            <a:schemeClr val="tx1"/>
                          </a:solidFill>
                          <a:latin typeface="+mn-lt"/>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tx1"/>
                          </a:solidFill>
                          <a:latin typeface="+mn-lt"/>
                          <a:ea typeface="+mn-ea"/>
                          <a:cs typeface="+mn-cs"/>
                        </a:rPr>
                        <a:t>FROM customers</a:t>
                      </a:r>
                      <a:r>
                        <a:rPr lang="en-US" sz="1600" dirty="0" smtClean="0">
                          <a:solidFill>
                            <a:schemeClr val="tx1"/>
                          </a:solidFill>
                          <a:latin typeface="+mn-lt"/>
                        </a:rPr>
                        <a:t>;</a:t>
                      </a:r>
                      <a:endParaRPr lang="en-US" sz="1600" b="0" dirty="0">
                        <a:solidFill>
                          <a:schemeClr val="tx1"/>
                        </a:solidFill>
                        <a:latin typeface="+mn-lt"/>
                        <a:cs typeface="Arial" pitchFamily="34" charset="0"/>
                      </a:endParaRPr>
                    </a:p>
                  </a:txBody>
                  <a:tcPr>
                    <a:noFill/>
                  </a:tcPr>
                </a:tc>
                <a:tc>
                  <a:txBody>
                    <a:bodyPr/>
                    <a:lstStyle/>
                    <a:p>
                      <a:r>
                        <a:rPr lang="en-US" sz="1400" dirty="0">
                          <a:solidFill>
                            <a:schemeClr val="tx1"/>
                          </a:solidFill>
                        </a:rPr>
                        <a:t>2020-08-02</a:t>
                      </a:r>
                    </a:p>
                  </a:txBody>
                  <a:tcPr anchor="ctr">
                    <a:noFill/>
                  </a:tcPr>
                </a:tc>
                <a:extLst>
                  <a:ext uri="{0D108BD9-81ED-4DB2-BD59-A6C34878D82A}">
                    <a16:rowId xmlns:a16="http://schemas.microsoft.com/office/drawing/2014/main" val="10001"/>
                  </a:ext>
                </a:extLst>
              </a:tr>
              <a:tr h="534074">
                <a:tc>
                  <a:txBody>
                    <a:bodyPr/>
                    <a:lstStyle/>
                    <a:p>
                      <a:r>
                        <a:rPr lang="en-US" sz="1800" dirty="0" smtClean="0">
                          <a:solidFill>
                            <a:schemeClr val="tx1"/>
                          </a:solidFill>
                        </a:rPr>
                        <a:t>ADDDATE</a:t>
                      </a:r>
                      <a:endParaRPr lang="en-US" sz="1800" b="1" dirty="0">
                        <a:solidFill>
                          <a:schemeClr val="tx1"/>
                        </a:solidFill>
                        <a:latin typeface="+mn-lt"/>
                        <a:cs typeface="Arial" pitchFamily="34" charset="0"/>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Adds interval to date time value. </a:t>
                      </a:r>
                      <a:endParaRPr lang="en-US" sz="1800" b="0" dirty="0">
                        <a:solidFill>
                          <a:schemeClr val="tx1"/>
                        </a:solidFill>
                        <a:latin typeface="+mn-lt"/>
                        <a:cs typeface="Arial" pitchFamily="34" charset="0"/>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tx1"/>
                          </a:solidFill>
                          <a:latin typeface="+mn-lt"/>
                          <a:ea typeface="+mn-ea"/>
                          <a:cs typeface="+mn-cs"/>
                        </a:rPr>
                        <a:t>SELECT ADDDATE</a:t>
                      </a:r>
                      <a:r>
                        <a:rPr lang="en-US" sz="1600" b="0" kern="1200" dirty="0" smtClean="0">
                          <a:solidFill>
                            <a:schemeClr val="tx1"/>
                          </a:solidFill>
                          <a:latin typeface="+mn-lt"/>
                          <a:ea typeface="+mn-ea"/>
                          <a:cs typeface="+mn-cs"/>
                        </a:rPr>
                        <a:t>(</a:t>
                      </a:r>
                      <a:r>
                        <a:rPr lang="en-US" sz="1600" b="1" kern="1200" dirty="0" smtClean="0">
                          <a:solidFill>
                            <a:schemeClr val="tx1"/>
                          </a:solidFill>
                          <a:latin typeface="+mn-lt"/>
                          <a:ea typeface="+mn-ea"/>
                          <a:cs typeface="+mn-cs"/>
                        </a:rPr>
                        <a:t>'2008-01-02</a:t>
                      </a:r>
                      <a:r>
                        <a:rPr lang="en-US" sz="1600" kern="1200" dirty="0" smtClean="0">
                          <a:solidFill>
                            <a:schemeClr val="tx1"/>
                          </a:solidFill>
                          <a:latin typeface="+mn-lt"/>
                        </a:rPr>
                        <a:t>', </a:t>
                      </a:r>
                      <a:r>
                        <a:rPr lang="en-US" sz="1600" b="1" kern="1200" dirty="0" smtClean="0">
                          <a:solidFill>
                            <a:schemeClr val="tx1"/>
                          </a:solidFill>
                          <a:latin typeface="+mn-lt"/>
                          <a:ea typeface="+mn-ea"/>
                          <a:cs typeface="+mn-cs"/>
                        </a:rPr>
                        <a:t>INTERVAL</a:t>
                      </a:r>
                      <a:r>
                        <a:rPr lang="en-US" sz="1600" kern="1200" dirty="0" smtClean="0">
                          <a:solidFill>
                            <a:schemeClr val="tx1"/>
                          </a:solidFill>
                          <a:latin typeface="+mn-lt"/>
                        </a:rPr>
                        <a:t> </a:t>
                      </a:r>
                      <a:r>
                        <a:rPr lang="en-US" sz="1600" b="1" kern="1200" dirty="0" smtClean="0">
                          <a:solidFill>
                            <a:schemeClr val="tx1"/>
                          </a:solidFill>
                          <a:latin typeface="+mn-lt"/>
                          <a:ea typeface="+mn-ea"/>
                          <a:cs typeface="+mn-cs"/>
                        </a:rPr>
                        <a:t>31 DAY</a:t>
                      </a:r>
                      <a:r>
                        <a:rPr lang="en-US" sz="1600" kern="1200" dirty="0" smtClean="0">
                          <a:solidFill>
                            <a:schemeClr val="tx1"/>
                          </a:solidFill>
                          <a:latin typeface="+mn-lt"/>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tx1"/>
                          </a:solidFill>
                          <a:latin typeface="+mn-lt"/>
                          <a:ea typeface="+mn-ea"/>
                          <a:cs typeface="+mn-cs"/>
                        </a:rPr>
                        <a:t>FROM</a:t>
                      </a:r>
                      <a:r>
                        <a:rPr lang="en-US" sz="1600" kern="1200" dirty="0" smtClean="0">
                          <a:solidFill>
                            <a:schemeClr val="tx1"/>
                          </a:solidFill>
                          <a:latin typeface="+mn-lt"/>
                        </a:rPr>
                        <a:t> </a:t>
                      </a:r>
                      <a:r>
                        <a:rPr lang="en-US" sz="1600" b="1" kern="1200" dirty="0" smtClean="0">
                          <a:solidFill>
                            <a:schemeClr val="tx1"/>
                          </a:solidFill>
                          <a:latin typeface="+mn-lt"/>
                          <a:ea typeface="+mn-ea"/>
                          <a:cs typeface="+mn-cs"/>
                        </a:rPr>
                        <a:t>customers</a:t>
                      </a:r>
                      <a:r>
                        <a:rPr lang="en-US" sz="1600" kern="1200" dirty="0" smtClean="0">
                          <a:solidFill>
                            <a:schemeClr val="tx1"/>
                          </a:solidFill>
                          <a:latin typeface="+mn-lt"/>
                        </a:rPr>
                        <a:t>;</a:t>
                      </a:r>
                      <a:endParaRPr lang="en-US" sz="1600" b="0" dirty="0">
                        <a:solidFill>
                          <a:schemeClr val="tx1"/>
                        </a:solidFill>
                        <a:latin typeface="+mn-lt"/>
                        <a:cs typeface="Arial" pitchFamily="34" charset="0"/>
                      </a:endParaRPr>
                    </a:p>
                  </a:txBody>
                  <a:tcPr>
                    <a:noFill/>
                  </a:tcPr>
                </a:tc>
                <a:tc>
                  <a:txBody>
                    <a:bodyPr/>
                    <a:lstStyle/>
                    <a:p>
                      <a:r>
                        <a:rPr lang="en-US" sz="1400" dirty="0" smtClean="0">
                          <a:solidFill>
                            <a:schemeClr val="tx1"/>
                          </a:solidFill>
                        </a:rPr>
                        <a:t>2008-02-02</a:t>
                      </a:r>
                      <a:endParaRPr lang="en-US" sz="1400" b="0" dirty="0">
                        <a:solidFill>
                          <a:schemeClr val="tx1"/>
                        </a:solidFill>
                        <a:latin typeface="+mn-lt"/>
                        <a:cs typeface="Arial" pitchFamily="34" charset="0"/>
                      </a:endParaRPr>
                    </a:p>
                  </a:txBody>
                  <a:tcPr>
                    <a:noFill/>
                  </a:tcPr>
                </a:tc>
                <a:extLst>
                  <a:ext uri="{0D108BD9-81ED-4DB2-BD59-A6C34878D82A}">
                    <a16:rowId xmlns:a16="http://schemas.microsoft.com/office/drawing/2014/main" val="10002"/>
                  </a:ext>
                </a:extLst>
              </a:tr>
              <a:tr h="534074">
                <a:tc>
                  <a:txBody>
                    <a:bodyPr/>
                    <a:lstStyle/>
                    <a:p>
                      <a:r>
                        <a:rPr lang="en-US" sz="1800" dirty="0" smtClean="0">
                          <a:solidFill>
                            <a:schemeClr val="tx1"/>
                          </a:solidFill>
                        </a:rPr>
                        <a:t>DATEDIFF</a:t>
                      </a:r>
                      <a:endParaRPr lang="en-US" sz="1800" b="1" dirty="0">
                        <a:solidFill>
                          <a:schemeClr val="tx1"/>
                        </a:solidFill>
                        <a:latin typeface="+mn-lt"/>
                        <a:cs typeface="Arial" pitchFamily="34" charset="0"/>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tx1"/>
                          </a:solidFill>
                        </a:rPr>
                        <a:t>Subtract two dates (</a:t>
                      </a:r>
                      <a:r>
                        <a:rPr lang="en-US" sz="1800" dirty="0" smtClean="0">
                          <a:solidFill>
                            <a:schemeClr val="tx1"/>
                          </a:solidFill>
                        </a:rPr>
                        <a:t>Computes difference between two date time values. )</a:t>
                      </a:r>
                      <a:r>
                        <a:rPr lang="en-US" sz="1800" kern="1200" baseline="0" dirty="0" smtClean="0">
                          <a:solidFill>
                            <a:schemeClr val="tx1"/>
                          </a:solidFill>
                        </a:rPr>
                        <a:t>	</a:t>
                      </a: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tx1"/>
                          </a:solidFill>
                          <a:latin typeface="+mn-lt"/>
                          <a:ea typeface="+mn-ea"/>
                          <a:cs typeface="+mn-cs"/>
                        </a:rPr>
                        <a:t>SELECT</a:t>
                      </a:r>
                      <a:r>
                        <a:rPr lang="en-US" sz="1600" kern="1200" dirty="0" smtClean="0">
                          <a:solidFill>
                            <a:schemeClr val="tx1"/>
                          </a:solidFill>
                          <a:latin typeface="+mn-lt"/>
                        </a:rPr>
                        <a:t> </a:t>
                      </a:r>
                      <a:r>
                        <a:rPr lang="en-US" sz="1600" b="1" kern="1200" dirty="0" smtClean="0">
                          <a:solidFill>
                            <a:schemeClr val="tx1"/>
                          </a:solidFill>
                          <a:latin typeface="+mn-lt"/>
                          <a:ea typeface="+mn-ea"/>
                          <a:cs typeface="+mn-cs"/>
                        </a:rPr>
                        <a:t>DATEDIFF</a:t>
                      </a:r>
                      <a:r>
                        <a:rPr lang="en-US" sz="1600" kern="1200" dirty="0" smtClean="0">
                          <a:solidFill>
                            <a:schemeClr val="tx1"/>
                          </a:solidFill>
                          <a:latin typeface="+mn-lt"/>
                        </a:rPr>
                        <a:t>(</a:t>
                      </a:r>
                      <a:r>
                        <a:rPr lang="en-US" sz="1600" b="1" kern="1200" dirty="0" smtClean="0">
                          <a:solidFill>
                            <a:schemeClr val="tx1"/>
                          </a:solidFill>
                          <a:latin typeface="+mn-lt"/>
                          <a:ea typeface="+mn-ea"/>
                          <a:cs typeface="+mn-cs"/>
                        </a:rPr>
                        <a:t>'2007-12-31 23:59:59','2007-12-30</a:t>
                      </a:r>
                      <a:r>
                        <a:rPr lang="en-US" sz="1600" kern="1200" dirty="0" smtClean="0">
                          <a:solidFill>
                            <a:schemeClr val="tx1"/>
                          </a:solidFill>
                          <a:latin typeface="+mn-lt"/>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tx1"/>
                          </a:solidFill>
                          <a:latin typeface="+mn-lt"/>
                          <a:ea typeface="+mn-ea"/>
                          <a:cs typeface="+mn-cs"/>
                        </a:rPr>
                        <a:t>FROM customers;</a:t>
                      </a:r>
                    </a:p>
                  </a:txBody>
                  <a:tcPr>
                    <a:noFill/>
                  </a:tcPr>
                </a:tc>
                <a:tc>
                  <a:txBody>
                    <a:bodyPr/>
                    <a:lstStyle/>
                    <a:p>
                      <a:r>
                        <a:rPr lang="en-US" sz="1400" dirty="0" smtClean="0">
                          <a:solidFill>
                            <a:schemeClr val="tx1"/>
                          </a:solidFill>
                        </a:rPr>
                        <a:t>1</a:t>
                      </a:r>
                      <a:endParaRPr lang="en-US" sz="1400" b="0" dirty="0">
                        <a:solidFill>
                          <a:schemeClr val="tx1"/>
                        </a:solidFill>
                        <a:latin typeface="+mn-lt"/>
                        <a:cs typeface="Arial" pitchFamily="34" charset="0"/>
                      </a:endParaRPr>
                    </a:p>
                  </a:txBody>
                  <a:tcP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22965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subTnLst>
                                    <p:animClr clrSpc="rgb" dir="cw">
                                      <p:cBhvr override="childStyle">
                                        <p:cTn dur="1" fill="hold" display="0" masterRel="nextClick" afterEffect="1"/>
                                        <p:tgtEl>
                                          <p:spTgt spid="2">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normAutofit/>
          </a:bodyPr>
          <a:lstStyle/>
          <a:p>
            <a:pPr lvl="1" eaLnBrk="1" hangingPunct="1"/>
            <a:r>
              <a:rPr lang="en-US" sz="2800" dirty="0" smtClean="0">
                <a:solidFill>
                  <a:schemeClr val="tx1"/>
                </a:solidFill>
                <a:latin typeface="+mj-lt"/>
              </a:rPr>
              <a:t>Date Time Function</a:t>
            </a:r>
          </a:p>
        </p:txBody>
      </p:sp>
      <p:sp>
        <p:nvSpPr>
          <p:cNvPr id="2" name="Content Placeholder 1"/>
          <p:cNvSpPr>
            <a:spLocks noGrp="1"/>
          </p:cNvSpPr>
          <p:nvPr>
            <p:ph idx="1"/>
          </p:nvPr>
        </p:nvSpPr>
        <p:spPr>
          <a:xfrm>
            <a:off x="1752600" y="1472703"/>
            <a:ext cx="8229600" cy="533400"/>
          </a:xfrm>
        </p:spPr>
        <p:txBody>
          <a:bodyPr/>
          <a:lstStyle/>
          <a:p>
            <a:r>
              <a:rPr lang="en-US" sz="2000" dirty="0"/>
              <a:t>Operates on date, timestamp data type.</a:t>
            </a:r>
          </a:p>
        </p:txBody>
      </p:sp>
      <p:sp>
        <p:nvSpPr>
          <p:cNvPr id="8" name="Slide Number Placeholder 7"/>
          <p:cNvSpPr>
            <a:spLocks noGrp="1"/>
          </p:cNvSpPr>
          <p:nvPr>
            <p:ph type="sldNum" sz="quarter" idx="4294967295"/>
          </p:nvPr>
        </p:nvSpPr>
        <p:spPr>
          <a:xfrm>
            <a:off x="0" y="6356350"/>
            <a:ext cx="4114800" cy="365125"/>
          </a:xfrm>
        </p:spPr>
        <p:txBody>
          <a:bodyPr/>
          <a:lstStyle/>
          <a:p>
            <a:fld id="{47ED8886-DB3B-44F4-9A80-E6A224679F20}" type="slidenum">
              <a:rPr lang="en-US" smtClean="0"/>
              <a:pPr/>
              <a:t>28</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65340050"/>
              </p:ext>
            </p:extLst>
          </p:nvPr>
        </p:nvGraphicFramePr>
        <p:xfrm>
          <a:off x="1752600" y="2707999"/>
          <a:ext cx="8382000" cy="3017520"/>
        </p:xfrm>
        <a:graphic>
          <a:graphicData uri="http://schemas.openxmlformats.org/drawingml/2006/table">
            <a:tbl>
              <a:tblPr firstRow="1" bandRow="1">
                <a:tableStyleId>{5C22544A-7EE6-4342-B048-85BDC9FD1C3A}</a:tableStyleId>
              </a:tblPr>
              <a:tblGrid>
                <a:gridCol w="1436914">
                  <a:extLst>
                    <a:ext uri="{9D8B030D-6E8A-4147-A177-3AD203B41FA5}">
                      <a16:colId xmlns:a16="http://schemas.microsoft.com/office/drawing/2014/main" val="20000"/>
                    </a:ext>
                  </a:extLst>
                </a:gridCol>
                <a:gridCol w="3211286">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tblGrid>
              <a:tr h="222531">
                <a:tc>
                  <a:txBody>
                    <a:bodyPr/>
                    <a:lstStyle/>
                    <a:p>
                      <a:r>
                        <a:rPr lang="en-US" sz="1800" dirty="0" smtClean="0">
                          <a:solidFill>
                            <a:schemeClr val="tx1"/>
                          </a:solidFill>
                        </a:rPr>
                        <a:t>Function Name</a:t>
                      </a:r>
                      <a:endParaRPr lang="en-US" sz="1800" dirty="0">
                        <a:solidFill>
                          <a:schemeClr val="tx1"/>
                        </a:solidFill>
                        <a:latin typeface="+mn-lt"/>
                        <a:cs typeface="Arial" pitchFamily="34" charset="0"/>
                      </a:endParaRPr>
                    </a:p>
                  </a:txBody>
                  <a:tcPr>
                    <a:solidFill>
                      <a:schemeClr val="accent4"/>
                    </a:solidFill>
                  </a:tcPr>
                </a:tc>
                <a:tc>
                  <a:txBody>
                    <a:bodyPr/>
                    <a:lstStyle/>
                    <a:p>
                      <a:r>
                        <a:rPr lang="en-US" sz="1800" dirty="0" smtClean="0">
                          <a:solidFill>
                            <a:schemeClr val="tx1"/>
                          </a:solidFill>
                        </a:rPr>
                        <a:t>Description</a:t>
                      </a:r>
                      <a:endParaRPr lang="en-US" sz="1800" dirty="0">
                        <a:solidFill>
                          <a:schemeClr val="tx1"/>
                        </a:solidFill>
                        <a:latin typeface="+mn-lt"/>
                        <a:cs typeface="Arial" pitchFamily="34" charset="0"/>
                      </a:endParaRPr>
                    </a:p>
                  </a:txBody>
                  <a:tcPr>
                    <a:solidFill>
                      <a:schemeClr val="accent4"/>
                    </a:solidFill>
                  </a:tcPr>
                </a:tc>
                <a:tc>
                  <a:txBody>
                    <a:bodyPr/>
                    <a:lstStyle/>
                    <a:p>
                      <a:r>
                        <a:rPr lang="en-US" sz="1800" dirty="0" smtClean="0">
                          <a:solidFill>
                            <a:schemeClr val="tx1"/>
                          </a:solidFill>
                        </a:rPr>
                        <a:t>Example </a:t>
                      </a:r>
                      <a:endParaRPr lang="en-US" sz="1800" dirty="0">
                        <a:solidFill>
                          <a:schemeClr val="tx1"/>
                        </a:solidFill>
                        <a:latin typeface="+mn-lt"/>
                        <a:cs typeface="Arial" pitchFamily="34" charset="0"/>
                      </a:endParaRPr>
                    </a:p>
                  </a:txBody>
                  <a:tcPr>
                    <a:solidFill>
                      <a:schemeClr val="accent4"/>
                    </a:solidFill>
                  </a:tcPr>
                </a:tc>
                <a:tc>
                  <a:txBody>
                    <a:bodyPr/>
                    <a:lstStyle/>
                    <a:p>
                      <a:r>
                        <a:rPr lang="en-US" sz="1800" dirty="0" smtClean="0">
                          <a:solidFill>
                            <a:schemeClr val="tx1"/>
                          </a:solidFill>
                        </a:rPr>
                        <a:t>Result</a:t>
                      </a:r>
                      <a:endParaRPr lang="en-US" sz="1800" dirty="0">
                        <a:solidFill>
                          <a:schemeClr val="tx1"/>
                        </a:solidFill>
                        <a:latin typeface="+mn-lt"/>
                        <a:cs typeface="Arial" pitchFamily="34" charset="0"/>
                      </a:endParaRPr>
                    </a:p>
                  </a:txBody>
                  <a:tcPr>
                    <a:solidFill>
                      <a:schemeClr val="accent4"/>
                    </a:solidFill>
                  </a:tcPr>
                </a:tc>
                <a:extLst>
                  <a:ext uri="{0D108BD9-81ED-4DB2-BD59-A6C34878D82A}">
                    <a16:rowId xmlns:a16="http://schemas.microsoft.com/office/drawing/2014/main" val="10000"/>
                  </a:ext>
                </a:extLst>
              </a:tr>
              <a:tr h="534074">
                <a:tc>
                  <a:txBody>
                    <a:bodyPr/>
                    <a:lstStyle/>
                    <a:p>
                      <a:r>
                        <a:rPr lang="en-US" sz="1800" dirty="0" smtClean="0">
                          <a:solidFill>
                            <a:schemeClr val="tx1"/>
                          </a:solidFill>
                        </a:rPr>
                        <a:t>TIME</a:t>
                      </a:r>
                      <a:endParaRPr lang="en-US" sz="1800" b="1" dirty="0">
                        <a:solidFill>
                          <a:schemeClr val="tx1"/>
                        </a:solidFill>
                        <a:latin typeface="+mn-lt"/>
                        <a:cs typeface="Arial" pitchFamily="34" charset="0"/>
                      </a:endParaRPr>
                    </a:p>
                  </a:txBody>
                  <a:tcPr>
                    <a:noFill/>
                  </a:tcPr>
                </a:tc>
                <a:tc>
                  <a:txBody>
                    <a:bodyPr/>
                    <a:lstStyle/>
                    <a:p>
                      <a:r>
                        <a:rPr lang="en-US" sz="1800" dirty="0" smtClean="0">
                          <a:solidFill>
                            <a:schemeClr val="tx1"/>
                          </a:solidFill>
                        </a:rPr>
                        <a:t>Converts TIMESTAMP or character string to TIME. </a:t>
                      </a:r>
                      <a:endParaRPr lang="en-US" sz="1800" b="0" kern="1200" baseline="0" dirty="0" smtClean="0">
                        <a:solidFill>
                          <a:schemeClr val="tx1"/>
                        </a:solidFill>
                        <a:latin typeface="+mn-lt"/>
                        <a:ea typeface="+mn-ea"/>
                        <a:cs typeface="Arial" pitchFamily="34" charset="0"/>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tx1"/>
                          </a:solidFill>
                          <a:latin typeface="+mn-lt"/>
                          <a:ea typeface="+mn-ea"/>
                          <a:cs typeface="+mn-cs"/>
                        </a:rPr>
                        <a:t>SELECT</a:t>
                      </a:r>
                      <a:r>
                        <a:rPr lang="en-US" sz="1600" b="1" kern="1200" baseline="0" dirty="0" smtClean="0">
                          <a:solidFill>
                            <a:schemeClr val="tx1"/>
                          </a:solidFill>
                          <a:latin typeface="+mn-lt"/>
                          <a:ea typeface="+mn-ea"/>
                          <a:cs typeface="+mn-cs"/>
                        </a:rPr>
                        <a:t> TIME(</a:t>
                      </a:r>
                      <a:r>
                        <a:rPr lang="en-US" sz="1600" b="1" kern="1200" dirty="0" smtClean="0">
                          <a:solidFill>
                            <a:schemeClr val="tx1"/>
                          </a:solidFill>
                          <a:latin typeface="+mn-lt"/>
                          <a:ea typeface="+mn-ea"/>
                          <a:cs typeface="+mn-cs"/>
                        </a:rPr>
                        <a:t>'2008-02-03</a:t>
                      </a:r>
                      <a:r>
                        <a:rPr lang="en-US" sz="1300" b="0" dirty="0" smtClean="0">
                          <a:solidFill>
                            <a:schemeClr val="tx1"/>
                          </a:solidFill>
                          <a:latin typeface="+mn-lt"/>
                          <a:cs typeface="Arial" pitchFamily="34" charset="0"/>
                        </a:rPr>
                        <a:t>'</a:t>
                      </a:r>
                      <a:r>
                        <a:rPr lang="en-US" sz="1600" b="1" kern="1200" baseline="0" dirty="0" smtClean="0">
                          <a:solidFill>
                            <a:schemeClr val="tx1"/>
                          </a:solidFill>
                          <a:latin typeface="+mn-lt"/>
                          <a:ea typeface="+mn-ea"/>
                          <a:cs typeface="+mn-cs"/>
                        </a:rPr>
                        <a:t>)</a:t>
                      </a:r>
                      <a:r>
                        <a:rPr lang="en-US" sz="1300" b="0" dirty="0" smtClean="0">
                          <a:solidFill>
                            <a:schemeClr val="tx1"/>
                          </a:solidFill>
                          <a:latin typeface="+mn-lt"/>
                          <a:cs typeface="Arial" pitchFamily="34"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baseline="0" dirty="0" smtClean="0">
                          <a:solidFill>
                            <a:schemeClr val="tx1"/>
                          </a:solidFill>
                          <a:latin typeface="+mn-lt"/>
                          <a:ea typeface="+mn-ea"/>
                          <a:cs typeface="+mn-cs"/>
                        </a:rPr>
                        <a:t>FROM</a:t>
                      </a:r>
                      <a:r>
                        <a:rPr lang="en-US" sz="1300" b="0" dirty="0" smtClean="0">
                          <a:solidFill>
                            <a:schemeClr val="tx1"/>
                          </a:solidFill>
                          <a:latin typeface="+mn-lt"/>
                          <a:cs typeface="Arial" pitchFamily="34" charset="0"/>
                        </a:rPr>
                        <a:t> </a:t>
                      </a:r>
                      <a:r>
                        <a:rPr lang="en-US" sz="1600" b="1" kern="1200" dirty="0" smtClean="0">
                          <a:solidFill>
                            <a:schemeClr val="tx1"/>
                          </a:solidFill>
                          <a:latin typeface="+mn-lt"/>
                          <a:ea typeface="+mn-ea"/>
                          <a:cs typeface="+mn-cs"/>
                        </a:rPr>
                        <a:t>customers;</a:t>
                      </a:r>
                      <a:endParaRPr lang="en-US" sz="1600" b="1" kern="1200" dirty="0">
                        <a:solidFill>
                          <a:schemeClr val="tx1"/>
                        </a:solidFill>
                        <a:latin typeface="+mn-lt"/>
                        <a:ea typeface="+mn-ea"/>
                        <a:cs typeface="+mn-cs"/>
                      </a:endParaRPr>
                    </a:p>
                  </a:txBody>
                  <a:tcPr>
                    <a:noFill/>
                  </a:tcPr>
                </a:tc>
                <a:tc>
                  <a:txBody>
                    <a:bodyPr/>
                    <a:lstStyle/>
                    <a:p>
                      <a:r>
                        <a:rPr lang="en-US" sz="1600" dirty="0">
                          <a:solidFill>
                            <a:schemeClr val="tx1"/>
                          </a:solidFill>
                        </a:rPr>
                        <a:t>00:20:08</a:t>
                      </a:r>
                    </a:p>
                  </a:txBody>
                  <a:tcPr anchor="ctr">
                    <a:noFill/>
                  </a:tcPr>
                </a:tc>
                <a:extLst>
                  <a:ext uri="{0D108BD9-81ED-4DB2-BD59-A6C34878D82A}">
                    <a16:rowId xmlns:a16="http://schemas.microsoft.com/office/drawing/2014/main" val="10001"/>
                  </a:ext>
                </a:extLst>
              </a:tr>
              <a:tr h="534074">
                <a:tc>
                  <a:txBody>
                    <a:bodyPr/>
                    <a:lstStyle/>
                    <a:p>
                      <a:r>
                        <a:rPr lang="en-US" sz="1800" dirty="0" smtClean="0">
                          <a:solidFill>
                            <a:schemeClr val="tx1"/>
                          </a:solidFill>
                        </a:rPr>
                        <a:t>EXTRACT </a:t>
                      </a:r>
                      <a:endParaRPr lang="en-US" sz="1800" b="1" dirty="0">
                        <a:solidFill>
                          <a:schemeClr val="tx1"/>
                        </a:solidFill>
                        <a:latin typeface="+mn-lt"/>
                        <a:cs typeface="Arial" pitchFamily="34" charset="0"/>
                      </a:endParaRPr>
                    </a:p>
                  </a:txBody>
                  <a:tcPr>
                    <a:noFill/>
                  </a:tcPr>
                </a:tc>
                <a:tc>
                  <a:txBody>
                    <a:bodyPr/>
                    <a:lstStyle/>
                    <a:p>
                      <a:r>
                        <a:rPr lang="en-US" sz="1800" kern="1200" baseline="0" dirty="0" smtClean="0">
                          <a:solidFill>
                            <a:schemeClr val="tx1"/>
                          </a:solidFill>
                        </a:rPr>
                        <a:t>Allows the date part to be extracted (YEAR, MONTH, DAY, HOUR, MINUTE, SECOND, TIMEZONE_HOUR, or TIMEZONE_MINUTE) from a temporal expression.</a:t>
                      </a: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baseline="0" dirty="0" smtClean="0">
                          <a:solidFill>
                            <a:schemeClr val="tx1"/>
                          </a:solidFill>
                          <a:latin typeface="+mn-lt"/>
                          <a:ea typeface="+mn-ea"/>
                          <a:cs typeface="+mn-cs"/>
                        </a:rPr>
                        <a:t>SELECT</a:t>
                      </a:r>
                      <a:r>
                        <a:rPr lang="en-US" sz="1300" b="0" dirty="0" smtClean="0">
                          <a:solidFill>
                            <a:schemeClr val="tx1"/>
                          </a:solidFill>
                          <a:latin typeface="+mn-lt"/>
                          <a:cs typeface="Arial" pitchFamily="34" charset="0"/>
                        </a:rPr>
                        <a:t> </a:t>
                      </a:r>
                      <a:r>
                        <a:rPr lang="en-US" sz="1600" b="1" kern="1200" baseline="0" dirty="0" smtClean="0">
                          <a:solidFill>
                            <a:schemeClr val="tx1"/>
                          </a:solidFill>
                          <a:latin typeface="+mn-lt"/>
                          <a:ea typeface="+mn-ea"/>
                          <a:cs typeface="+mn-cs"/>
                        </a:rPr>
                        <a:t>EXTRACT(DAY FROM DATE(</a:t>
                      </a:r>
                      <a:r>
                        <a:rPr lang="en-US" sz="1300" b="1" kern="1200" dirty="0" smtClean="0">
                          <a:solidFill>
                            <a:schemeClr val="tx1"/>
                          </a:solidFill>
                          <a:latin typeface="+mn-lt"/>
                          <a:ea typeface="+mn-ea"/>
                          <a:cs typeface="+mn-cs"/>
                        </a:rPr>
                        <a:t>'</a:t>
                      </a:r>
                      <a:r>
                        <a:rPr lang="en-US" sz="1600" b="1" kern="1200" dirty="0" smtClean="0">
                          <a:solidFill>
                            <a:schemeClr val="tx1"/>
                          </a:solidFill>
                          <a:latin typeface="+mn-lt"/>
                          <a:ea typeface="+mn-ea"/>
                          <a:cs typeface="+mn-cs"/>
                        </a:rPr>
                        <a:t>2009-01-01</a:t>
                      </a:r>
                      <a:r>
                        <a:rPr lang="en-US" sz="1300" b="0" dirty="0" smtClean="0">
                          <a:solidFill>
                            <a:schemeClr val="tx1"/>
                          </a:solidFill>
                          <a:latin typeface="+mn-lt"/>
                          <a:cs typeface="Arial" pitchFamily="34" charset="0"/>
                        </a:rPr>
                        <a:t>‘</a:t>
                      </a:r>
                      <a:r>
                        <a:rPr lang="en-US" sz="1600" b="1" kern="1200" baseline="0" dirty="0" smtClean="0">
                          <a:solidFill>
                            <a:schemeClr val="tx1"/>
                          </a:solidFill>
                          <a:latin typeface="+mn-lt"/>
                          <a:ea typeface="+mn-ea"/>
                          <a:cs typeface="+mn-cs"/>
                        </a:rPr>
                        <a:t>)) FROM</a:t>
                      </a:r>
                      <a:r>
                        <a:rPr lang="en-US" sz="1300" b="0" dirty="0" smtClean="0">
                          <a:solidFill>
                            <a:schemeClr val="tx1"/>
                          </a:solidFill>
                          <a:latin typeface="+mn-lt"/>
                          <a:cs typeface="Arial" pitchFamily="34" charset="0"/>
                        </a:rPr>
                        <a:t> </a:t>
                      </a:r>
                      <a:r>
                        <a:rPr lang="en-US" sz="1600" b="1" kern="1200" dirty="0" smtClean="0">
                          <a:solidFill>
                            <a:schemeClr val="tx1"/>
                          </a:solidFill>
                          <a:latin typeface="+mn-lt"/>
                          <a:ea typeface="+mn-ea"/>
                          <a:cs typeface="+mn-cs"/>
                        </a:rPr>
                        <a:t>customers;</a:t>
                      </a:r>
                      <a:endParaRPr lang="en-US" sz="1600" b="1" kern="1200" dirty="0">
                        <a:solidFill>
                          <a:schemeClr val="tx1"/>
                        </a:solidFill>
                        <a:latin typeface="+mn-lt"/>
                        <a:ea typeface="+mn-ea"/>
                        <a:cs typeface="+mn-cs"/>
                      </a:endParaRPr>
                    </a:p>
                  </a:txBody>
                  <a:tcPr>
                    <a:noFill/>
                  </a:tcPr>
                </a:tc>
                <a:tc>
                  <a:txBody>
                    <a:bodyPr/>
                    <a:lstStyle/>
                    <a:p>
                      <a:r>
                        <a:rPr lang="en-US" sz="1600" dirty="0" smtClean="0">
                          <a:solidFill>
                            <a:schemeClr val="tx1"/>
                          </a:solidFill>
                        </a:rPr>
                        <a:t>1</a:t>
                      </a:r>
                      <a:endParaRPr lang="en-US" sz="1600" b="0" dirty="0">
                        <a:solidFill>
                          <a:schemeClr val="tx1"/>
                        </a:solidFill>
                        <a:latin typeface="+mn-lt"/>
                        <a:cs typeface="Arial" pitchFamily="34" charset="0"/>
                      </a:endParaRPr>
                    </a:p>
                  </a:txBody>
                  <a:tcP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959057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subTnLst>
                                    <p:animClr clrSpc="rgb" dir="cw">
                                      <p:cBhvr override="childStyle">
                                        <p:cTn dur="1" fill="hold" display="0" masterRel="nextClick" afterEffect="1"/>
                                        <p:tgtEl>
                                          <p:spTgt spid="2">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Miscellaneous Functions</a:t>
            </a:r>
          </a:p>
        </p:txBody>
      </p:sp>
      <p:sp>
        <p:nvSpPr>
          <p:cNvPr id="4" name="Content Placeholder 3"/>
          <p:cNvSpPr>
            <a:spLocks noGrp="1"/>
          </p:cNvSpPr>
          <p:nvPr>
            <p:ph idx="1"/>
          </p:nvPr>
        </p:nvSpPr>
        <p:spPr>
          <a:xfrm>
            <a:off x="1653771" y="1449387"/>
            <a:ext cx="8229600" cy="4906963"/>
          </a:xfrm>
        </p:spPr>
        <p:txBody>
          <a:bodyPr/>
          <a:lstStyle/>
          <a:p>
            <a:pPr marL="0" indent="0">
              <a:lnSpc>
                <a:spcPct val="120000"/>
              </a:lnSpc>
              <a:buNone/>
            </a:pPr>
            <a:r>
              <a:rPr lang="en-US" sz="2000" dirty="0"/>
              <a:t>COALESCE():</a:t>
            </a:r>
          </a:p>
          <a:p>
            <a:pPr indent="-365760">
              <a:lnSpc>
                <a:spcPct val="120000"/>
              </a:lnSpc>
            </a:pPr>
            <a:r>
              <a:rPr lang="en-US" sz="2000" b="1" dirty="0"/>
              <a:t>Syntax</a:t>
            </a:r>
            <a:r>
              <a:rPr lang="en-US" sz="2000" dirty="0"/>
              <a:t> :</a:t>
            </a:r>
          </a:p>
          <a:p>
            <a:pPr marL="800100" lvl="2" indent="0">
              <a:spcBef>
                <a:spcPts val="1200"/>
              </a:spcBef>
              <a:buNone/>
            </a:pPr>
            <a:r>
              <a:rPr lang="en-US" b="1" dirty="0"/>
              <a:t>SELECT COALESCE( column1,column2)</a:t>
            </a:r>
            <a:r>
              <a:rPr lang="en-US" dirty="0"/>
              <a:t> </a:t>
            </a:r>
          </a:p>
          <a:p>
            <a:pPr marL="800100" lvl="2" indent="0">
              <a:spcBef>
                <a:spcPts val="1200"/>
              </a:spcBef>
              <a:buNone/>
            </a:pPr>
            <a:r>
              <a:rPr lang="en-US" b="1" dirty="0"/>
              <a:t>FROM &lt;TABLE-NAME&gt;;</a:t>
            </a:r>
          </a:p>
          <a:p>
            <a:pPr indent="-365760">
              <a:lnSpc>
                <a:spcPct val="120000"/>
              </a:lnSpc>
            </a:pPr>
            <a:endParaRPr lang="en-US" sz="2000" dirty="0"/>
          </a:p>
          <a:p>
            <a:pPr marL="731520" indent="-365760">
              <a:lnSpc>
                <a:spcPct val="120000"/>
              </a:lnSpc>
            </a:pPr>
            <a:r>
              <a:rPr lang="en-US" sz="2000" dirty="0"/>
              <a:t>Returns the first non-null expression in the expression list. </a:t>
            </a:r>
          </a:p>
          <a:p>
            <a:pPr marL="731520" indent="-365760">
              <a:lnSpc>
                <a:spcPct val="120000"/>
              </a:lnSpc>
            </a:pPr>
            <a:r>
              <a:rPr lang="en-US" sz="2000" dirty="0"/>
              <a:t>At least one expression must not be the literal NULL. </a:t>
            </a:r>
          </a:p>
          <a:p>
            <a:pPr marL="731520" indent="-365760">
              <a:lnSpc>
                <a:spcPct val="120000"/>
              </a:lnSpc>
            </a:pPr>
            <a:r>
              <a:rPr lang="en-US" sz="2000" dirty="0"/>
              <a:t>If all expressions evaluate to NULL, then function returns NULL.</a:t>
            </a:r>
          </a:p>
          <a:p>
            <a:pPr indent="-365760">
              <a:lnSpc>
                <a:spcPct val="120000"/>
              </a:lnSpc>
            </a:pPr>
            <a:endParaRPr lang="en-US" sz="2000" b="1" dirty="0"/>
          </a:p>
          <a:p>
            <a:pPr indent="-365760">
              <a:lnSpc>
                <a:spcPct val="120000"/>
              </a:lnSpc>
            </a:pPr>
            <a:endParaRPr lang="en-US" sz="2000" b="1" dirty="0"/>
          </a:p>
          <a:p>
            <a:endParaRPr lang="en-US" sz="2000" dirty="0"/>
          </a:p>
        </p:txBody>
      </p:sp>
      <p:sp>
        <p:nvSpPr>
          <p:cNvPr id="9" name="Slide Number Placeholder 8"/>
          <p:cNvSpPr>
            <a:spLocks noGrp="1"/>
          </p:cNvSpPr>
          <p:nvPr>
            <p:ph type="sldNum" sz="quarter" idx="4294967295"/>
          </p:nvPr>
        </p:nvSpPr>
        <p:spPr>
          <a:xfrm>
            <a:off x="0" y="6356350"/>
            <a:ext cx="4114800" cy="365125"/>
          </a:xfrm>
        </p:spPr>
        <p:txBody>
          <a:bodyPr/>
          <a:lstStyle/>
          <a:p>
            <a:fld id="{47ED8886-DB3B-44F4-9A80-E6A224679F20}" type="slidenum">
              <a:rPr lang="en-US" smtClean="0"/>
              <a:pPr/>
              <a:t>29</a:t>
            </a:fld>
            <a:endParaRPr lang="en-US" dirty="0"/>
          </a:p>
        </p:txBody>
      </p:sp>
    </p:spTree>
    <p:extLst>
      <p:ext uri="{BB962C8B-B14F-4D97-AF65-F5344CB8AC3E}">
        <p14:creationId xmlns:p14="http://schemas.microsoft.com/office/powerpoint/2010/main" val="3942480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subTnLst>
                                    <p:animClr clrSpc="rgb" dir="cw">
                                      <p:cBhvr override="childStyle">
                                        <p:cTn dur="1" fill="hold" display="0" masterRel="nextClick" afterEffect="1"/>
                                        <p:tgtEl>
                                          <p:spTgt spid="4">
                                            <p:txEl>
                                              <p:pRg st="5" end="5"/>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subTnLst>
                                    <p:animClr clrSpc="rgb" dir="cw">
                                      <p:cBhvr override="childStyle">
                                        <p:cTn dur="1" fill="hold" display="0" masterRel="nextClick" afterEffect="1"/>
                                        <p:tgtEl>
                                          <p:spTgt spid="4">
                                            <p:txEl>
                                              <p:pRg st="6" end="6"/>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fade">
                                      <p:cBhvr>
                                        <p:cTn id="37" dur="500"/>
                                        <p:tgtEl>
                                          <p:spTgt spid="4">
                                            <p:txEl>
                                              <p:pRg st="7" end="7"/>
                                            </p:txEl>
                                          </p:spTgt>
                                        </p:tgtEl>
                                      </p:cBhvr>
                                    </p:animEffect>
                                  </p:childTnLst>
                                  <p:subTnLst>
                                    <p:animClr clrSpc="rgb" dir="cw">
                                      <p:cBhvr override="childStyle">
                                        <p:cTn dur="1" fill="hold" display="0" masterRel="nextClick" afterEffect="1"/>
                                        <p:tgtEl>
                                          <p:spTgt spid="4">
                                            <p:txEl>
                                              <p:pRg st="7" end="7"/>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p:cNvSpPr>
            <a:spLocks noGrp="1"/>
          </p:cNvSpPr>
          <p:nvPr>
            <p:ph type="title"/>
          </p:nvPr>
        </p:nvSpPr>
        <p:spPr>
          <a:noFill/>
          <a:ln>
            <a:noFill/>
          </a:ln>
        </p:spPr>
        <p:txBody>
          <a:bodyPr anchor="ctr"/>
          <a:lstStyle/>
          <a:p>
            <a:r>
              <a:rPr lang="en-US" dirty="0">
                <a:solidFill>
                  <a:schemeClr val="tx1"/>
                </a:solidFill>
                <a:latin typeface="Arial" panose="020B0604020202020204" pitchFamily="34" charset="0"/>
                <a:cs typeface="Arial" panose="020B0604020202020204" pitchFamily="34" charset="0"/>
              </a:rPr>
              <a:t>Scenario</a:t>
            </a:r>
          </a:p>
        </p:txBody>
      </p:sp>
      <p:sp>
        <p:nvSpPr>
          <p:cNvPr id="4" name="Text Placeholder 3"/>
          <p:cNvSpPr>
            <a:spLocks noGrp="1"/>
          </p:cNvSpPr>
          <p:nvPr>
            <p:ph type="body" sz="quarter" idx="13"/>
          </p:nvPr>
        </p:nvSpPr>
        <p:spPr>
          <a:xfrm>
            <a:off x="1905000" y="1143000"/>
            <a:ext cx="8382000" cy="4622800"/>
          </a:xfrm>
        </p:spPr>
        <p:txBody>
          <a:bodyPr/>
          <a:lstStyle/>
          <a:p>
            <a:r>
              <a:rPr lang="en-US" sz="2000" dirty="0">
                <a:solidFill>
                  <a:schemeClr val="tx1"/>
                </a:solidFill>
                <a:latin typeface="Arial" panose="020B0604020202020204" pitchFamily="34" charset="0"/>
                <a:cs typeface="Arial" panose="020B0604020202020204" pitchFamily="34" charset="0"/>
              </a:rPr>
              <a:t>For the complete understanding of ANSI SQL, we are going to make use of Product Management System (PMS) for ABC Traders.</a:t>
            </a:r>
          </a:p>
          <a:p>
            <a:endParaRPr lang="en-US" sz="2000" dirty="0">
              <a:solidFill>
                <a:schemeClr val="tx1"/>
              </a:solidFill>
              <a:latin typeface="Arial" panose="020B0604020202020204" pitchFamily="34" charset="0"/>
              <a:cs typeface="Arial" panose="020B0604020202020204" pitchFamily="34" charset="0"/>
            </a:endParaRPr>
          </a:p>
          <a:p>
            <a:endParaRPr lang="en-US" sz="2000" dirty="0">
              <a:solidFill>
                <a:schemeClr val="tx1"/>
              </a:solidFill>
              <a:latin typeface="Arial" panose="020B0604020202020204" pitchFamily="34" charset="0"/>
              <a:cs typeface="Arial" panose="020B0604020202020204" pitchFamily="34" charset="0"/>
            </a:endParaRPr>
          </a:p>
          <a:p>
            <a:endParaRPr lang="en-US" sz="2000" dirty="0">
              <a:solidFill>
                <a:schemeClr val="tx1"/>
              </a:solidFill>
              <a:latin typeface="Arial" panose="020B0604020202020204" pitchFamily="34" charset="0"/>
              <a:cs typeface="Arial" panose="020B0604020202020204" pitchFamily="34" charset="0"/>
            </a:endParaRPr>
          </a:p>
          <a:p>
            <a:pPr marL="288925" indent="-285750">
              <a:spcBef>
                <a:spcPts val="0"/>
              </a:spcBef>
              <a:buFont typeface="Arial" pitchFamily="34" charset="0"/>
              <a:buChar char="•"/>
            </a:pPr>
            <a:r>
              <a:rPr lang="en-US" sz="2000" dirty="0">
                <a:solidFill>
                  <a:schemeClr val="tx1"/>
                </a:solidFill>
                <a:latin typeface="Arial" panose="020B0604020202020204" pitchFamily="34" charset="0"/>
                <a:cs typeface="Arial" panose="020B0604020202020204" pitchFamily="34" charset="0"/>
              </a:rPr>
              <a:t>ABC Traders is a company which buys collectable model cars, trains, trucks, buses, and ships directly from manufacturers and sell them to distributors across the globe. In order to manage the stocking, supply, and payment transactions, the above mentioned software is developed.</a:t>
            </a:r>
          </a:p>
          <a:p>
            <a:pPr marL="288925" indent="-285750">
              <a:spcBef>
                <a:spcPts val="0"/>
              </a:spcBef>
              <a:buFont typeface="Arial" pitchFamily="34" charset="0"/>
              <a:buChar char="•"/>
            </a:pPr>
            <a:r>
              <a:rPr lang="en-US" sz="2000" dirty="0">
                <a:solidFill>
                  <a:schemeClr val="tx1"/>
                </a:solidFill>
                <a:latin typeface="Arial" panose="020B0604020202020204" pitchFamily="34" charset="0"/>
                <a:cs typeface="Arial" panose="020B0604020202020204" pitchFamily="34" charset="0"/>
              </a:rPr>
              <a:t>As per the requirement of the trading company, an inventory system is developed to collect the information of the products, customers, and their payment processing.</a:t>
            </a:r>
          </a:p>
          <a:p>
            <a:endParaRPr lang="en-US" sz="2000" dirty="0">
              <a:solidFill>
                <a:schemeClr val="tx1"/>
              </a:solidFill>
              <a:latin typeface="Arial" panose="020B0604020202020204" pitchFamily="34" charset="0"/>
              <a:cs typeface="Arial" panose="020B0604020202020204" pitchFamily="34" charset="0"/>
            </a:endParaRPr>
          </a:p>
          <a:p>
            <a:endParaRPr lang="en-US" dirty="0">
              <a:solidFill>
                <a:schemeClr val="tx1"/>
              </a:solidFill>
            </a:endParaRPr>
          </a:p>
        </p:txBody>
      </p:sp>
      <p:sp>
        <p:nvSpPr>
          <p:cNvPr id="7" name="Slide Number Placeholder 18"/>
          <p:cNvSpPr txBox="1">
            <a:spLocks/>
          </p:cNvSpPr>
          <p:nvPr/>
        </p:nvSpPr>
        <p:spPr>
          <a:xfrm>
            <a:off x="10287000" y="6570563"/>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4</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3571" y="1981200"/>
            <a:ext cx="8077200" cy="7810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2092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normAutofit/>
          </a:bodyPr>
          <a:lstStyle/>
          <a:p>
            <a:pPr lvl="1"/>
            <a:r>
              <a:rPr lang="en-US" sz="2800" dirty="0" smtClean="0">
                <a:solidFill>
                  <a:schemeClr val="tx1"/>
                </a:solidFill>
                <a:latin typeface="+mj-lt"/>
              </a:rPr>
              <a:t>NULLIF Function</a:t>
            </a:r>
          </a:p>
        </p:txBody>
      </p:sp>
      <p:sp>
        <p:nvSpPr>
          <p:cNvPr id="2" name="Content Placeholder 1"/>
          <p:cNvSpPr>
            <a:spLocks noGrp="1"/>
          </p:cNvSpPr>
          <p:nvPr>
            <p:ph idx="1"/>
          </p:nvPr>
        </p:nvSpPr>
        <p:spPr>
          <a:xfrm>
            <a:off x="1744287" y="1371601"/>
            <a:ext cx="9372600" cy="4906963"/>
          </a:xfrm>
        </p:spPr>
        <p:txBody>
          <a:bodyPr>
            <a:normAutofit fontScale="92500" lnSpcReduction="20000"/>
          </a:bodyPr>
          <a:lstStyle/>
          <a:p>
            <a:pPr indent="-365760">
              <a:lnSpc>
                <a:spcPct val="120000"/>
              </a:lnSpc>
            </a:pPr>
            <a:r>
              <a:rPr lang="en-US" sz="2000" dirty="0"/>
              <a:t>Compares two columns.</a:t>
            </a:r>
          </a:p>
          <a:p>
            <a:pPr indent="-365760">
              <a:lnSpc>
                <a:spcPct val="120000"/>
              </a:lnSpc>
            </a:pPr>
            <a:r>
              <a:rPr lang="en-US" sz="2000" dirty="0"/>
              <a:t>If both the columns are equal, the NULLIF function returns NULL. Otherwise, it returns the value of the first column.</a:t>
            </a:r>
          </a:p>
          <a:p>
            <a:pPr indent="-365760">
              <a:lnSpc>
                <a:spcPct val="120000"/>
              </a:lnSpc>
            </a:pPr>
            <a:r>
              <a:rPr lang="en-US" sz="2000" dirty="0"/>
              <a:t>Syntax:	</a:t>
            </a:r>
          </a:p>
          <a:p>
            <a:pPr marL="800100" lvl="2" indent="0">
              <a:spcBef>
                <a:spcPts val="1200"/>
              </a:spcBef>
              <a:buNone/>
            </a:pPr>
            <a:r>
              <a:rPr lang="en-US" b="1" dirty="0"/>
              <a:t>SELECT NULLIF( column1,column2) </a:t>
            </a:r>
          </a:p>
          <a:p>
            <a:pPr marL="800100" lvl="2" indent="0">
              <a:spcBef>
                <a:spcPts val="1200"/>
              </a:spcBef>
              <a:buNone/>
            </a:pPr>
            <a:r>
              <a:rPr lang="en-US" b="1" dirty="0"/>
              <a:t>FROM &lt;TABLE-NAME&gt;; </a:t>
            </a:r>
          </a:p>
          <a:p>
            <a:pPr indent="-365760">
              <a:lnSpc>
                <a:spcPct val="120000"/>
              </a:lnSpc>
            </a:pPr>
            <a:endParaRPr lang="en-US" sz="2000" dirty="0"/>
          </a:p>
          <a:p>
            <a:pPr indent="-365760">
              <a:lnSpc>
                <a:spcPct val="120000"/>
              </a:lnSpc>
            </a:pPr>
            <a:r>
              <a:rPr lang="en-US" sz="2000" dirty="0"/>
              <a:t>Column1 and Column 2 must be of the same data type.</a:t>
            </a:r>
          </a:p>
          <a:p>
            <a:pPr marL="0" indent="0">
              <a:lnSpc>
                <a:spcPct val="120000"/>
              </a:lnSpc>
              <a:buNone/>
            </a:pPr>
            <a:r>
              <a:rPr lang="en-US" sz="2000" b="1" dirty="0"/>
              <a:t>		SELECT NULLIF( 12,12) FROM Customers;  </a:t>
            </a:r>
            <a:r>
              <a:rPr lang="en-US" sz="2000" dirty="0"/>
              <a:t>Returns NULL</a:t>
            </a:r>
          </a:p>
          <a:p>
            <a:pPr marL="0" indent="0">
              <a:buNone/>
            </a:pPr>
            <a:r>
              <a:rPr lang="en-US" sz="2000" b="1" dirty="0"/>
              <a:t>		SELECT NULLIF( 12,13) FROM Customers;  </a:t>
            </a:r>
            <a:r>
              <a:rPr lang="en-US" sz="2000" dirty="0"/>
              <a:t>Returns 12</a:t>
            </a:r>
          </a:p>
          <a:p>
            <a:pPr marL="0" indent="0">
              <a:buNone/>
            </a:pPr>
            <a:r>
              <a:rPr lang="en-US" sz="2000" b="1" dirty="0"/>
              <a:t>		SELECT NULLIF( ‘</a:t>
            </a:r>
            <a:r>
              <a:rPr lang="en-US" sz="2000" b="1" dirty="0" err="1"/>
              <a:t>apples’,’oranges</a:t>
            </a:r>
            <a:r>
              <a:rPr lang="en-US" sz="2000" b="1" dirty="0"/>
              <a:t>’) FROM Customers;  </a:t>
            </a:r>
          </a:p>
          <a:p>
            <a:pPr marL="0" indent="0">
              <a:buNone/>
            </a:pPr>
            <a:r>
              <a:rPr lang="en-US" sz="2000" b="1" dirty="0"/>
              <a:t>													</a:t>
            </a:r>
            <a:r>
              <a:rPr lang="en-US" sz="2000" dirty="0"/>
              <a:t>Returns ‘apples’</a:t>
            </a:r>
          </a:p>
          <a:p>
            <a:endParaRPr lang="en-US" sz="2000" dirty="0"/>
          </a:p>
        </p:txBody>
      </p:sp>
      <p:sp>
        <p:nvSpPr>
          <p:cNvPr id="9" name="Slide Number Placeholder 8"/>
          <p:cNvSpPr>
            <a:spLocks noGrp="1"/>
          </p:cNvSpPr>
          <p:nvPr>
            <p:ph type="sldNum" sz="quarter" idx="4294967295"/>
          </p:nvPr>
        </p:nvSpPr>
        <p:spPr>
          <a:xfrm>
            <a:off x="0" y="6356350"/>
            <a:ext cx="4114800" cy="365125"/>
          </a:xfrm>
        </p:spPr>
        <p:txBody>
          <a:bodyPr/>
          <a:lstStyle/>
          <a:p>
            <a:fld id="{47ED8886-DB3B-44F4-9A80-E6A224679F20}" type="slidenum">
              <a:rPr lang="en-US" smtClean="0"/>
              <a:pPr/>
              <a:t>30</a:t>
            </a:fld>
            <a:endParaRPr lang="en-US" dirty="0"/>
          </a:p>
        </p:txBody>
      </p:sp>
    </p:spTree>
    <p:extLst>
      <p:ext uri="{BB962C8B-B14F-4D97-AF65-F5344CB8AC3E}">
        <p14:creationId xmlns:p14="http://schemas.microsoft.com/office/powerpoint/2010/main" val="27588240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subTnLst>
                                    <p:animClr clrSpc="rgb" dir="cw">
                                      <p:cBhvr override="childStyle">
                                        <p:cTn dur="1" fill="hold" display="0" masterRel="nextClick" afterEffect="1"/>
                                        <p:tgtEl>
                                          <p:spTgt spid="2">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subTnLst>
                                    <p:animClr clrSpc="rgb" dir="cw">
                                      <p:cBhvr override="childStyle">
                                        <p:cTn dur="1" fill="hold" display="0" masterRel="nextClick" afterEffect="1"/>
                                        <p:tgtEl>
                                          <p:spTgt spid="2">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subTnLst>
                                    <p:animClr clrSpc="rgb" dir="cw">
                                      <p:cBhvr override="childStyle">
                                        <p:cTn dur="1" fill="hold" display="0" masterRel="nextClick" afterEffect="1"/>
                                        <p:tgtEl>
                                          <p:spTgt spid="2">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fade">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fade">
                                      <p:cBhvr>
                                        <p:cTn id="37" dur="500"/>
                                        <p:tgtEl>
                                          <p:spTgt spid="2">
                                            <p:txEl>
                                              <p:pRg st="7" end="7"/>
                                            </p:txEl>
                                          </p:spTgt>
                                        </p:tgtEl>
                                      </p:cBhvr>
                                    </p:animEffect>
                                  </p:childTnLst>
                                  <p:subTnLst>
                                    <p:animClr clrSpc="rgb" dir="cw">
                                      <p:cBhvr override="childStyle">
                                        <p:cTn dur="1" fill="hold" display="0" masterRel="nextClick" afterEffect="1"/>
                                        <p:tgtEl>
                                          <p:spTgt spid="2">
                                            <p:txEl>
                                              <p:pRg st="7" end="7"/>
                                            </p:txEl>
                                          </p:spTgt>
                                        </p:tgtEl>
                                        <p:attrNameLst>
                                          <p:attrName>ppt_c</p:attrName>
                                        </p:attrNameLst>
                                      </p:cBhvr>
                                      <p:to>
                                        <a:srgbClr val="B2B2B2"/>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fade">
                                      <p:cBhvr>
                                        <p:cTn id="42" dur="500"/>
                                        <p:tgtEl>
                                          <p:spTgt spid="2">
                                            <p:txEl>
                                              <p:pRg st="8" end="8"/>
                                            </p:txEl>
                                          </p:spTgt>
                                        </p:tgtEl>
                                      </p:cBhvr>
                                    </p:animEffect>
                                  </p:childTnLst>
                                  <p:subTnLst>
                                    <p:animClr clrSpc="rgb" dir="cw">
                                      <p:cBhvr override="childStyle">
                                        <p:cTn dur="1" fill="hold" display="0" masterRel="nextClick" afterEffect="1"/>
                                        <p:tgtEl>
                                          <p:spTgt spid="2">
                                            <p:txEl>
                                              <p:pRg st="8" end="8"/>
                                            </p:txEl>
                                          </p:spTgt>
                                        </p:tgtEl>
                                        <p:attrNameLst>
                                          <p:attrName>ppt_c</p:attrName>
                                        </p:attrNameLst>
                                      </p:cBhvr>
                                      <p:to>
                                        <a:srgbClr val="B2B2B2"/>
                                      </p:to>
                                    </p:animClr>
                                  </p:sub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Effect transition="in" filter="fade">
                                      <p:cBhvr>
                                        <p:cTn id="47" dur="500"/>
                                        <p:tgtEl>
                                          <p:spTgt spid="2">
                                            <p:txEl>
                                              <p:pRg st="9" end="9"/>
                                            </p:txEl>
                                          </p:spTgt>
                                        </p:tgtEl>
                                      </p:cBhvr>
                                    </p:animEffect>
                                  </p:childTnLst>
                                  <p:subTnLst>
                                    <p:animClr clrSpc="rgb" dir="cw">
                                      <p:cBhvr override="childStyle">
                                        <p:cTn dur="1" fill="hold" display="0" masterRel="nextClick" afterEffect="1"/>
                                        <p:tgtEl>
                                          <p:spTgt spid="2">
                                            <p:txEl>
                                              <p:pRg st="9" end="9"/>
                                            </p:txEl>
                                          </p:spTgt>
                                        </p:tgtEl>
                                        <p:attrNameLst>
                                          <p:attrName>ppt_c</p:attrName>
                                        </p:attrNameLst>
                                      </p:cBhvr>
                                      <p:to>
                                        <a:srgbClr val="B2B2B2"/>
                                      </p:to>
                                    </p:animClr>
                                  </p:sub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
                                            <p:txEl>
                                              <p:pRg st="10" end="10"/>
                                            </p:txEl>
                                          </p:spTgt>
                                        </p:tgtEl>
                                        <p:attrNameLst>
                                          <p:attrName>style.visibility</p:attrName>
                                        </p:attrNameLst>
                                      </p:cBhvr>
                                      <p:to>
                                        <p:strVal val="visible"/>
                                      </p:to>
                                    </p:set>
                                    <p:animEffect transition="in" filter="fade">
                                      <p:cBhvr>
                                        <p:cTn id="52" dur="500"/>
                                        <p:tgtEl>
                                          <p:spTgt spid="2">
                                            <p:txEl>
                                              <p:pRg st="10" end="10"/>
                                            </p:txEl>
                                          </p:spTgt>
                                        </p:tgtEl>
                                      </p:cBhvr>
                                    </p:animEffect>
                                  </p:childTnLst>
                                  <p:subTnLst>
                                    <p:animClr clrSpc="rgb" dir="cw">
                                      <p:cBhvr override="childStyle">
                                        <p:cTn dur="1" fill="hold" display="0" masterRel="nextClick" afterEffect="1"/>
                                        <p:tgtEl>
                                          <p:spTgt spid="2">
                                            <p:txEl>
                                              <p:pRg st="10" end="10"/>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smtClean="0"/>
              <a:t>Control Flow Functions</a:t>
            </a:r>
            <a:endParaRPr lang="en-US" dirty="0"/>
          </a:p>
        </p:txBody>
      </p:sp>
    </p:spTree>
    <p:extLst>
      <p:ext uri="{BB962C8B-B14F-4D97-AF65-F5344CB8AC3E}">
        <p14:creationId xmlns:p14="http://schemas.microsoft.com/office/powerpoint/2010/main" val="24639811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Control Flow Functions</a:t>
            </a:r>
          </a:p>
        </p:txBody>
      </p:sp>
      <p:sp>
        <p:nvSpPr>
          <p:cNvPr id="3" name="Content Placeholder 2"/>
          <p:cNvSpPr>
            <a:spLocks noGrp="1"/>
          </p:cNvSpPr>
          <p:nvPr>
            <p:ph idx="1"/>
          </p:nvPr>
        </p:nvSpPr>
        <p:spPr>
          <a:xfrm>
            <a:off x="1455420" y="1690688"/>
            <a:ext cx="8763000" cy="3822170"/>
          </a:xfrm>
          <a:ln>
            <a:noFill/>
          </a:ln>
          <a:effectLst>
            <a:glow rad="63500">
              <a:schemeClr val="accent2">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Autofit/>
          </a:bodyPr>
          <a:lstStyle/>
          <a:p>
            <a:pPr marL="0" lvl="1" indent="-365760">
              <a:lnSpc>
                <a:spcPct val="120000"/>
              </a:lnSpc>
              <a:buNone/>
            </a:pPr>
            <a:r>
              <a:rPr lang="en-US" sz="2000" dirty="0">
                <a:latin typeface="Arial" pitchFamily="34" charset="0"/>
                <a:cs typeface="Arial" pitchFamily="34" charset="0"/>
              </a:rPr>
              <a:t>It is similar to the IF-THEN-ELSE logic where a value is substituted based on the return value of the column</a:t>
            </a:r>
            <a:endParaRPr lang="en-US" sz="2000" b="1" dirty="0"/>
          </a:p>
          <a:p>
            <a:pPr marL="0" indent="-365760">
              <a:lnSpc>
                <a:spcPct val="120000"/>
              </a:lnSpc>
              <a:spcBef>
                <a:spcPts val="1200"/>
              </a:spcBef>
              <a:buNone/>
            </a:pPr>
            <a:r>
              <a:rPr lang="en-US" sz="2000" b="1" dirty="0"/>
              <a:t>Syntax:</a:t>
            </a:r>
          </a:p>
          <a:p>
            <a:pPr marL="1257300" lvl="3" indent="-365760">
              <a:lnSpc>
                <a:spcPct val="120000"/>
              </a:lnSpc>
              <a:spcBef>
                <a:spcPts val="1200"/>
              </a:spcBef>
              <a:buNone/>
            </a:pPr>
            <a:r>
              <a:rPr lang="en-US" b="1" dirty="0">
                <a:solidFill>
                  <a:srgbClr val="0070C0"/>
                </a:solidFill>
              </a:rPr>
              <a:t>CASE </a:t>
            </a:r>
            <a:r>
              <a:rPr lang="en-US" b="1" dirty="0">
                <a:solidFill>
                  <a:srgbClr val="BC8F00"/>
                </a:solidFill>
              </a:rPr>
              <a:t>value</a:t>
            </a:r>
            <a:r>
              <a:rPr lang="en-US" b="1" dirty="0">
                <a:solidFill>
                  <a:srgbClr val="0070C0"/>
                </a:solidFill>
              </a:rPr>
              <a:t> WHEN [</a:t>
            </a:r>
            <a:r>
              <a:rPr lang="en-US" b="1" dirty="0" err="1">
                <a:solidFill>
                  <a:srgbClr val="BC8F00"/>
                </a:solidFill>
              </a:rPr>
              <a:t>compare_value</a:t>
            </a:r>
            <a:r>
              <a:rPr lang="en-US" b="1" dirty="0">
                <a:solidFill>
                  <a:srgbClr val="0070C0"/>
                </a:solidFill>
              </a:rPr>
              <a:t>] THEN </a:t>
            </a:r>
            <a:r>
              <a:rPr lang="en-US" b="1" dirty="0">
                <a:solidFill>
                  <a:srgbClr val="BC8F00"/>
                </a:solidFill>
              </a:rPr>
              <a:t>result</a:t>
            </a:r>
            <a:r>
              <a:rPr lang="en-US" b="1" dirty="0">
                <a:solidFill>
                  <a:srgbClr val="0070C0"/>
                </a:solidFill>
              </a:rPr>
              <a:t> </a:t>
            </a:r>
            <a:endParaRPr lang="en-US" b="1" dirty="0" smtClean="0">
              <a:solidFill>
                <a:srgbClr val="0070C0"/>
              </a:solidFill>
            </a:endParaRPr>
          </a:p>
          <a:p>
            <a:pPr marL="1257300" lvl="3" indent="-365760">
              <a:lnSpc>
                <a:spcPct val="120000"/>
              </a:lnSpc>
              <a:spcBef>
                <a:spcPts val="1200"/>
              </a:spcBef>
              <a:buNone/>
            </a:pPr>
            <a:r>
              <a:rPr lang="en-US" b="1" dirty="0" smtClean="0">
                <a:solidFill>
                  <a:srgbClr val="0070C0"/>
                </a:solidFill>
              </a:rPr>
              <a:t>[</a:t>
            </a:r>
            <a:r>
              <a:rPr lang="en-US" b="1" dirty="0">
                <a:solidFill>
                  <a:srgbClr val="0070C0"/>
                </a:solidFill>
              </a:rPr>
              <a:t>WHEN [</a:t>
            </a:r>
            <a:r>
              <a:rPr lang="en-US" b="1" dirty="0" err="1">
                <a:solidFill>
                  <a:srgbClr val="BC8F00"/>
                </a:solidFill>
              </a:rPr>
              <a:t>compare_value</a:t>
            </a:r>
            <a:r>
              <a:rPr lang="en-US" b="1" dirty="0">
                <a:solidFill>
                  <a:srgbClr val="0070C0"/>
                </a:solidFill>
              </a:rPr>
              <a:t>] THEN 	</a:t>
            </a:r>
            <a:r>
              <a:rPr lang="en-US" b="1" dirty="0">
                <a:solidFill>
                  <a:srgbClr val="BC8F00"/>
                </a:solidFill>
              </a:rPr>
              <a:t>result</a:t>
            </a:r>
            <a:r>
              <a:rPr lang="en-US" b="1" dirty="0">
                <a:solidFill>
                  <a:srgbClr val="0070C0"/>
                </a:solidFill>
              </a:rPr>
              <a:t> ...] [ELSE </a:t>
            </a:r>
            <a:r>
              <a:rPr lang="en-US" b="1" dirty="0">
                <a:solidFill>
                  <a:srgbClr val="BC8F00"/>
                </a:solidFill>
              </a:rPr>
              <a:t>result</a:t>
            </a:r>
            <a:r>
              <a:rPr lang="en-US" b="1" dirty="0">
                <a:solidFill>
                  <a:srgbClr val="0070C0"/>
                </a:solidFill>
              </a:rPr>
              <a:t>] </a:t>
            </a:r>
            <a:endParaRPr lang="en-US" b="1" dirty="0" smtClean="0">
              <a:solidFill>
                <a:srgbClr val="0070C0"/>
              </a:solidFill>
            </a:endParaRPr>
          </a:p>
          <a:p>
            <a:pPr marL="1257300" lvl="3" indent="-365760">
              <a:lnSpc>
                <a:spcPct val="120000"/>
              </a:lnSpc>
              <a:spcBef>
                <a:spcPts val="1200"/>
              </a:spcBef>
              <a:buNone/>
            </a:pPr>
            <a:r>
              <a:rPr lang="en-US" b="1" dirty="0" smtClean="0">
                <a:solidFill>
                  <a:srgbClr val="0070C0"/>
                </a:solidFill>
              </a:rPr>
              <a:t>END </a:t>
            </a:r>
            <a:endParaRPr lang="en-US" b="1" dirty="0"/>
          </a:p>
          <a:p>
            <a:pPr marL="0" lvl="1" indent="-365760">
              <a:lnSpc>
                <a:spcPct val="120000"/>
              </a:lnSpc>
              <a:buNone/>
            </a:pPr>
            <a:endParaRPr lang="en-US" sz="2000" b="1" dirty="0"/>
          </a:p>
        </p:txBody>
      </p:sp>
      <p:sp>
        <p:nvSpPr>
          <p:cNvPr id="7" name="Slide Number Placeholder 6"/>
          <p:cNvSpPr>
            <a:spLocks noGrp="1"/>
          </p:cNvSpPr>
          <p:nvPr>
            <p:ph type="sldNum" sz="quarter" idx="4294967295"/>
          </p:nvPr>
        </p:nvSpPr>
        <p:spPr>
          <a:xfrm>
            <a:off x="0" y="6356350"/>
            <a:ext cx="4114800" cy="365125"/>
          </a:xfrm>
        </p:spPr>
        <p:txBody>
          <a:bodyPr/>
          <a:lstStyle/>
          <a:p>
            <a:fld id="{47ED8886-DB3B-44F4-9A80-E6A224679F20}" type="slidenum">
              <a:rPr lang="en-US" smtClean="0"/>
              <a:pPr/>
              <a:t>32</a:t>
            </a:fld>
            <a:endParaRPr lang="en-US" dirty="0"/>
          </a:p>
        </p:txBody>
      </p:sp>
    </p:spTree>
    <p:extLst>
      <p:ext uri="{BB962C8B-B14F-4D97-AF65-F5344CB8AC3E}">
        <p14:creationId xmlns:p14="http://schemas.microsoft.com/office/powerpoint/2010/main" val="18013928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752600" y="152400"/>
            <a:ext cx="6858000" cy="533400"/>
          </a:xfrm>
        </p:spPr>
        <p:txBody>
          <a:bodyPr>
            <a:normAutofit/>
          </a:bodyPr>
          <a:lstStyle/>
          <a:p>
            <a:pPr lvl="1"/>
            <a:r>
              <a:rPr lang="en-US" sz="2800" dirty="0" smtClean="0">
                <a:solidFill>
                  <a:schemeClr val="tx1"/>
                </a:solidFill>
                <a:latin typeface="+mj-lt"/>
              </a:rPr>
              <a:t>CASE Operator examples</a:t>
            </a:r>
          </a:p>
        </p:txBody>
      </p:sp>
      <p:sp>
        <p:nvSpPr>
          <p:cNvPr id="2" name="Content Placeholder 1"/>
          <p:cNvSpPr>
            <a:spLocks noGrp="1"/>
          </p:cNvSpPr>
          <p:nvPr>
            <p:ph idx="1"/>
          </p:nvPr>
        </p:nvSpPr>
        <p:spPr>
          <a:xfrm>
            <a:off x="1613395" y="891721"/>
            <a:ext cx="9082314" cy="5464629"/>
          </a:xfrm>
        </p:spPr>
        <p:txBody>
          <a:bodyPr>
            <a:normAutofit lnSpcReduction="10000"/>
          </a:bodyPr>
          <a:lstStyle/>
          <a:p>
            <a:pPr marL="0" indent="0">
              <a:lnSpc>
                <a:spcPct val="120000"/>
              </a:lnSpc>
              <a:buNone/>
            </a:pPr>
            <a:r>
              <a:rPr lang="en-US" sz="2000" b="1" dirty="0"/>
              <a:t>Example 1:</a:t>
            </a:r>
          </a:p>
          <a:p>
            <a:pPr marL="1223010" lvl="3" indent="0">
              <a:lnSpc>
                <a:spcPct val="120000"/>
              </a:lnSpc>
              <a:buNone/>
            </a:pPr>
            <a:r>
              <a:rPr lang="en-US" b="1" dirty="0" smtClean="0">
                <a:solidFill>
                  <a:srgbClr val="0070C0"/>
                </a:solidFill>
              </a:rPr>
              <a:t>SELECT </a:t>
            </a:r>
            <a:r>
              <a:rPr lang="en-US" b="1" dirty="0">
                <a:solidFill>
                  <a:srgbClr val="0070C0"/>
                </a:solidFill>
              </a:rPr>
              <a:t>CASE 1 WHEN 1 THEN </a:t>
            </a:r>
            <a:r>
              <a:rPr lang="en-US" b="1" dirty="0">
                <a:solidFill>
                  <a:srgbClr val="BC8F00"/>
                </a:solidFill>
              </a:rPr>
              <a:t>'this is case one'</a:t>
            </a:r>
            <a:r>
              <a:rPr lang="en-US" b="1" dirty="0">
                <a:solidFill>
                  <a:srgbClr val="0070C0"/>
                </a:solidFill>
              </a:rPr>
              <a:t/>
            </a:r>
            <a:br>
              <a:rPr lang="en-US" b="1" dirty="0">
                <a:solidFill>
                  <a:srgbClr val="0070C0"/>
                </a:solidFill>
              </a:rPr>
            </a:br>
            <a:r>
              <a:rPr lang="en-US" b="1" dirty="0">
                <a:solidFill>
                  <a:srgbClr val="0070C0"/>
                </a:solidFill>
              </a:rPr>
              <a:t>WHEN 2 THEN </a:t>
            </a:r>
            <a:r>
              <a:rPr lang="en-US" b="1" dirty="0">
                <a:solidFill>
                  <a:srgbClr val="BC8F00"/>
                </a:solidFill>
              </a:rPr>
              <a:t>'this is case two' </a:t>
            </a:r>
            <a:r>
              <a:rPr lang="en-US" b="1" dirty="0">
                <a:solidFill>
                  <a:srgbClr val="0070C0"/>
                </a:solidFill>
              </a:rPr>
              <a:t/>
            </a:r>
            <a:br>
              <a:rPr lang="en-US" b="1" dirty="0">
                <a:solidFill>
                  <a:srgbClr val="0070C0"/>
                </a:solidFill>
              </a:rPr>
            </a:br>
            <a:r>
              <a:rPr lang="en-US" b="1" dirty="0">
                <a:solidFill>
                  <a:srgbClr val="0070C0"/>
                </a:solidFill>
              </a:rPr>
              <a:t>ELSE </a:t>
            </a:r>
            <a:r>
              <a:rPr lang="en-US" b="1" dirty="0">
                <a:solidFill>
                  <a:srgbClr val="BC8F00"/>
                </a:solidFill>
              </a:rPr>
              <a:t>'this is not in the case'</a:t>
            </a:r>
            <a:r>
              <a:rPr lang="en-US" b="1" dirty="0">
                <a:solidFill>
                  <a:srgbClr val="0070C0"/>
                </a:solidFill>
              </a:rPr>
              <a:t/>
            </a:r>
            <a:br>
              <a:rPr lang="en-US" b="1" dirty="0">
                <a:solidFill>
                  <a:srgbClr val="0070C0"/>
                </a:solidFill>
              </a:rPr>
            </a:br>
            <a:r>
              <a:rPr lang="en-US" b="1" dirty="0">
                <a:solidFill>
                  <a:srgbClr val="0070C0"/>
                </a:solidFill>
              </a:rPr>
              <a:t>END as </a:t>
            </a:r>
            <a:r>
              <a:rPr lang="en-US" b="1" dirty="0">
                <a:solidFill>
                  <a:srgbClr val="BC8F00"/>
                </a:solidFill>
              </a:rPr>
              <a:t>'how to execute case statement'</a:t>
            </a:r>
          </a:p>
          <a:p>
            <a:pPr marL="0" indent="0">
              <a:lnSpc>
                <a:spcPct val="120000"/>
              </a:lnSpc>
              <a:buNone/>
            </a:pPr>
            <a:r>
              <a:rPr lang="en-US" sz="2000" b="1" dirty="0"/>
              <a:t>	Explanation</a:t>
            </a:r>
          </a:p>
          <a:p>
            <a:pPr marL="0" indent="0">
              <a:lnSpc>
                <a:spcPct val="120000"/>
              </a:lnSpc>
              <a:buNone/>
            </a:pPr>
            <a:r>
              <a:rPr lang="en-US" sz="2000" dirty="0"/>
              <a:t>		Since CASE is 1, so "this is case one" is returned. </a:t>
            </a:r>
          </a:p>
          <a:p>
            <a:pPr marL="0" indent="0">
              <a:lnSpc>
                <a:spcPct val="120000"/>
              </a:lnSpc>
              <a:buNone/>
            </a:pPr>
            <a:endParaRPr lang="en-US" sz="2000" dirty="0"/>
          </a:p>
          <a:p>
            <a:pPr marL="0" indent="0">
              <a:lnSpc>
                <a:spcPct val="120000"/>
              </a:lnSpc>
              <a:buNone/>
            </a:pPr>
            <a:r>
              <a:rPr lang="en-US" sz="2000" b="1" dirty="0"/>
              <a:t>Example 2:</a:t>
            </a:r>
          </a:p>
          <a:p>
            <a:pPr marL="1280160" lvl="4" indent="0">
              <a:lnSpc>
                <a:spcPct val="120000"/>
              </a:lnSpc>
              <a:buNone/>
            </a:pPr>
            <a:r>
              <a:rPr lang="en-US" b="1" dirty="0" smtClean="0">
                <a:solidFill>
                  <a:srgbClr val="0070C0"/>
                </a:solidFill>
              </a:rPr>
              <a:t>SELECT </a:t>
            </a:r>
            <a:r>
              <a:rPr lang="en-US" b="1" dirty="0">
                <a:solidFill>
                  <a:srgbClr val="0070C0"/>
                </a:solidFill>
              </a:rPr>
              <a:t>CASE </a:t>
            </a:r>
            <a:r>
              <a:rPr lang="en-US" b="1" dirty="0">
                <a:solidFill>
                  <a:srgbClr val="BC8F00"/>
                </a:solidFill>
              </a:rPr>
              <a:t>'A</a:t>
            </a:r>
            <a:r>
              <a:rPr lang="en-US" b="1" dirty="0">
                <a:solidFill>
                  <a:srgbClr val="0070C0"/>
                </a:solidFill>
              </a:rPr>
              <a:t>' WHEN </a:t>
            </a:r>
            <a:r>
              <a:rPr lang="en-US" b="1" dirty="0">
                <a:solidFill>
                  <a:srgbClr val="BC8F00"/>
                </a:solidFill>
              </a:rPr>
              <a:t>'a' </a:t>
            </a:r>
            <a:r>
              <a:rPr lang="en-US" b="1" dirty="0">
                <a:solidFill>
                  <a:srgbClr val="0070C0"/>
                </a:solidFill>
              </a:rPr>
              <a:t>THEN </a:t>
            </a:r>
            <a:r>
              <a:rPr lang="en-US" b="1" dirty="0">
                <a:solidFill>
                  <a:srgbClr val="BC8F00"/>
                </a:solidFill>
              </a:rPr>
              <a:t>1 </a:t>
            </a:r>
            <a:endParaRPr lang="en-US" b="1" dirty="0">
              <a:solidFill>
                <a:srgbClr val="0070C0"/>
              </a:solidFill>
            </a:endParaRPr>
          </a:p>
          <a:p>
            <a:pPr marL="1280160" lvl="4" indent="0">
              <a:lnSpc>
                <a:spcPct val="120000"/>
              </a:lnSpc>
              <a:buNone/>
            </a:pPr>
            <a:r>
              <a:rPr lang="en-US" b="1" dirty="0" smtClean="0">
                <a:solidFill>
                  <a:srgbClr val="0070C0"/>
                </a:solidFill>
              </a:rPr>
              <a:t>WHEN </a:t>
            </a:r>
            <a:r>
              <a:rPr lang="en-US" b="1" dirty="0">
                <a:solidFill>
                  <a:srgbClr val="0070C0"/>
                </a:solidFill>
              </a:rPr>
              <a:t>'</a:t>
            </a:r>
            <a:r>
              <a:rPr lang="en-US" b="1" dirty="0">
                <a:solidFill>
                  <a:srgbClr val="BC8F00"/>
                </a:solidFill>
              </a:rPr>
              <a:t>b' </a:t>
            </a:r>
            <a:r>
              <a:rPr lang="en-US" b="1" dirty="0">
                <a:solidFill>
                  <a:srgbClr val="0070C0"/>
                </a:solidFill>
              </a:rPr>
              <a:t>THEN </a:t>
            </a:r>
            <a:r>
              <a:rPr lang="en-US" b="1" dirty="0">
                <a:solidFill>
                  <a:srgbClr val="BC8F00"/>
                </a:solidFill>
              </a:rPr>
              <a:t>2</a:t>
            </a:r>
            <a:r>
              <a:rPr lang="en-US" b="1" dirty="0">
                <a:solidFill>
                  <a:srgbClr val="0070C0"/>
                </a:solidFill>
              </a:rPr>
              <a:t> END; </a:t>
            </a:r>
          </a:p>
          <a:p>
            <a:pPr marL="0" indent="0">
              <a:lnSpc>
                <a:spcPct val="120000"/>
              </a:lnSpc>
              <a:buNone/>
            </a:pPr>
            <a:r>
              <a:rPr lang="en-US" sz="2000" b="1" dirty="0"/>
              <a:t>	Explanation</a:t>
            </a:r>
          </a:p>
          <a:p>
            <a:pPr marL="0" indent="0">
              <a:lnSpc>
                <a:spcPct val="120000"/>
              </a:lnSpc>
              <a:buNone/>
            </a:pPr>
            <a:r>
              <a:rPr lang="en-US" sz="2000" dirty="0"/>
              <a:t>		Since CASE is not satisfied by neither of the WHEN, it returns NULL. </a:t>
            </a:r>
          </a:p>
          <a:p>
            <a:endParaRPr lang="en-US" sz="2000" dirty="0"/>
          </a:p>
        </p:txBody>
      </p:sp>
      <p:sp>
        <p:nvSpPr>
          <p:cNvPr id="7" name="Slide Number Placeholder 6"/>
          <p:cNvSpPr>
            <a:spLocks noGrp="1"/>
          </p:cNvSpPr>
          <p:nvPr>
            <p:ph type="sldNum" sz="quarter" idx="4294967295"/>
          </p:nvPr>
        </p:nvSpPr>
        <p:spPr>
          <a:xfrm>
            <a:off x="0" y="6356350"/>
            <a:ext cx="4114800" cy="365125"/>
          </a:xfrm>
        </p:spPr>
        <p:txBody>
          <a:bodyPr/>
          <a:lstStyle/>
          <a:p>
            <a:fld id="{47ED8886-DB3B-44F4-9A80-E6A224679F20}" type="slidenum">
              <a:rPr lang="en-US" smtClean="0"/>
              <a:pPr/>
              <a:t>33</a:t>
            </a:fld>
            <a:endParaRPr lang="en-US" dirty="0"/>
          </a:p>
        </p:txBody>
      </p:sp>
    </p:spTree>
    <p:extLst>
      <p:ext uri="{BB962C8B-B14F-4D97-AF65-F5344CB8AC3E}">
        <p14:creationId xmlns:p14="http://schemas.microsoft.com/office/powerpoint/2010/main" val="30514895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subTnLst>
                                    <p:animClr clrSpc="rgb" dir="cw">
                                      <p:cBhvr override="childStyle">
                                        <p:cTn dur="1" fill="hold" display="0" masterRel="nextClick" afterEffect="1"/>
                                        <p:tgtEl>
                                          <p:spTgt spid="2">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subTnLst>
                                    <p:animClr clrSpc="rgb" dir="cw">
                                      <p:cBhvr override="childStyle">
                                        <p:cTn dur="1" fill="hold" display="0" masterRel="nextClick" afterEffect="1"/>
                                        <p:tgtEl>
                                          <p:spTgt spid="2">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subTnLst>
                                    <p:animClr clrSpc="rgb" dir="cw">
                                      <p:cBhvr override="childStyle">
                                        <p:cTn dur="1" fill="hold" display="0" masterRel="nextClick" afterEffect="1"/>
                                        <p:tgtEl>
                                          <p:spTgt spid="2">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fade">
                                      <p:cBhvr>
                                        <p:cTn id="32" dur="500"/>
                                        <p:tgtEl>
                                          <p:spTgt spid="2">
                                            <p:txEl>
                                              <p:pRg st="6" end="6"/>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Effect transition="in" filter="fade">
                                      <p:cBhvr>
                                        <p:cTn id="35" dur="500"/>
                                        <p:tgtEl>
                                          <p:spTgt spid="2">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
                                            <p:txEl>
                                              <p:pRg st="8" end="8"/>
                                            </p:txEl>
                                          </p:spTgt>
                                        </p:tgtEl>
                                        <p:attrNameLst>
                                          <p:attrName>style.visibility</p:attrName>
                                        </p:attrNameLst>
                                      </p:cBhvr>
                                      <p:to>
                                        <p:strVal val="visible"/>
                                      </p:to>
                                    </p:set>
                                    <p:animEffect transition="in" filter="fade">
                                      <p:cBhvr>
                                        <p:cTn id="40" dur="500"/>
                                        <p:tgtEl>
                                          <p:spTgt spid="2">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
                                            <p:txEl>
                                              <p:pRg st="9" end="9"/>
                                            </p:txEl>
                                          </p:spTgt>
                                        </p:tgtEl>
                                        <p:attrNameLst>
                                          <p:attrName>style.visibility</p:attrName>
                                        </p:attrNameLst>
                                      </p:cBhvr>
                                      <p:to>
                                        <p:strVal val="visible"/>
                                      </p:to>
                                    </p:set>
                                    <p:animEffect transition="in" filter="fade">
                                      <p:cBhvr>
                                        <p:cTn id="45"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004" y="190558"/>
            <a:ext cx="10515600" cy="1325563"/>
          </a:xfrm>
        </p:spPr>
        <p:txBody>
          <a:bodyPr>
            <a:normAutofit/>
          </a:bodyPr>
          <a:lstStyle/>
          <a:p>
            <a:r>
              <a:rPr lang="en-US" sz="2800" dirty="0" smtClean="0"/>
              <a:t>Control Flow Functions</a:t>
            </a:r>
          </a:p>
        </p:txBody>
      </p:sp>
      <p:sp>
        <p:nvSpPr>
          <p:cNvPr id="3" name="Content Placeholder 2"/>
          <p:cNvSpPr>
            <a:spLocks noGrp="1"/>
          </p:cNvSpPr>
          <p:nvPr>
            <p:ph idx="1"/>
          </p:nvPr>
        </p:nvSpPr>
        <p:spPr>
          <a:xfrm>
            <a:off x="1026622" y="1375305"/>
            <a:ext cx="8915400" cy="5346170"/>
          </a:xfrm>
          <a:ln>
            <a:noFill/>
          </a:ln>
          <a:effectLst>
            <a:glow rad="63500">
              <a:schemeClr val="accent2">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indent="0" algn="ctr">
              <a:spcBef>
                <a:spcPts val="1200"/>
              </a:spcBef>
              <a:buNone/>
            </a:pPr>
            <a:r>
              <a:rPr lang="en-US" sz="2200" b="1" dirty="0">
                <a:solidFill>
                  <a:srgbClr val="0070C0"/>
                </a:solidFill>
              </a:rPr>
              <a:t>IF(</a:t>
            </a:r>
            <a:r>
              <a:rPr lang="en-US" sz="2200" b="1" dirty="0">
                <a:solidFill>
                  <a:srgbClr val="BC8F00"/>
                </a:solidFill>
              </a:rPr>
              <a:t>expr1, expr2, expr3</a:t>
            </a:r>
            <a:r>
              <a:rPr lang="en-US" sz="2200" b="1" dirty="0">
                <a:solidFill>
                  <a:srgbClr val="0070C0"/>
                </a:solidFill>
              </a:rPr>
              <a:t>)</a:t>
            </a:r>
          </a:p>
          <a:p>
            <a:pPr marL="731520" lvl="1" indent="-365760">
              <a:lnSpc>
                <a:spcPct val="120000"/>
              </a:lnSpc>
              <a:spcBef>
                <a:spcPts val="0"/>
              </a:spcBef>
            </a:pPr>
            <a:endParaRPr lang="en-US" sz="2200" b="1" dirty="0">
              <a:solidFill>
                <a:srgbClr val="0070C0"/>
              </a:solidFill>
            </a:endParaRPr>
          </a:p>
          <a:p>
            <a:pPr marL="731520" lvl="1" indent="-365760">
              <a:lnSpc>
                <a:spcPct val="120000"/>
              </a:lnSpc>
              <a:spcBef>
                <a:spcPts val="0"/>
              </a:spcBef>
            </a:pPr>
            <a:r>
              <a:rPr lang="en-US" sz="2000" dirty="0"/>
              <a:t>If expr1 is TRUE (expr1 &lt;&gt; 0 and expr1 &lt;&gt; NULL) then IF() returns expr2; otherwise it returns expr3.</a:t>
            </a:r>
          </a:p>
          <a:p>
            <a:pPr marL="731520" lvl="1" indent="-365760">
              <a:lnSpc>
                <a:spcPct val="120000"/>
              </a:lnSpc>
              <a:spcBef>
                <a:spcPts val="0"/>
              </a:spcBef>
            </a:pPr>
            <a:r>
              <a:rPr lang="en-US" sz="2000" dirty="0"/>
              <a:t>IF() returns a numeric or string value, depending on the context in which it is used..</a:t>
            </a:r>
          </a:p>
          <a:p>
            <a:pPr marL="731520" lvl="1" indent="-365760">
              <a:lnSpc>
                <a:spcPct val="120000"/>
              </a:lnSpc>
              <a:spcBef>
                <a:spcPts val="0"/>
              </a:spcBef>
            </a:pPr>
            <a:endParaRPr lang="en-US" sz="2000" b="1" dirty="0"/>
          </a:p>
          <a:p>
            <a:pPr marL="365760" lvl="1" indent="0">
              <a:lnSpc>
                <a:spcPct val="120000"/>
              </a:lnSpc>
              <a:spcBef>
                <a:spcPts val="0"/>
              </a:spcBef>
              <a:buNone/>
            </a:pPr>
            <a:r>
              <a:rPr lang="en-US" sz="2000" dirty="0"/>
              <a:t>Examples:</a:t>
            </a:r>
          </a:p>
          <a:p>
            <a:pPr marL="365760" lvl="1" indent="0">
              <a:lnSpc>
                <a:spcPct val="120000"/>
              </a:lnSpc>
              <a:spcBef>
                <a:spcPts val="0"/>
              </a:spcBef>
              <a:buNone/>
            </a:pPr>
            <a:r>
              <a:rPr lang="en-US" sz="2000" dirty="0"/>
              <a:t>				</a:t>
            </a:r>
          </a:p>
          <a:p>
            <a:pPr marL="1314450" lvl="3" indent="0">
              <a:spcBef>
                <a:spcPts val="600"/>
              </a:spcBef>
              <a:buNone/>
            </a:pPr>
            <a:r>
              <a:rPr lang="en-US" b="1" dirty="0">
                <a:solidFill>
                  <a:srgbClr val="0070C0"/>
                </a:solidFill>
              </a:rPr>
              <a:t>Select IF</a:t>
            </a:r>
            <a:r>
              <a:rPr lang="en-US" b="1" dirty="0">
                <a:solidFill>
                  <a:srgbClr val="BC8F00"/>
                </a:solidFill>
              </a:rPr>
              <a:t>(1&gt;2,2,3); </a:t>
            </a:r>
            <a:r>
              <a:rPr lang="en-US" b="1" dirty="0" smtClean="0">
                <a:solidFill>
                  <a:schemeClr val="bg1"/>
                </a:solidFill>
              </a:rPr>
              <a:t>-&gt; </a:t>
            </a:r>
            <a:r>
              <a:rPr lang="en-US" b="1" dirty="0">
                <a:solidFill>
                  <a:schemeClr val="bg1"/>
                </a:solidFill>
              </a:rPr>
              <a:t>3</a:t>
            </a:r>
          </a:p>
          <a:p>
            <a:pPr marL="1314450" lvl="3" indent="0">
              <a:spcBef>
                <a:spcPts val="600"/>
              </a:spcBef>
              <a:buNone/>
            </a:pPr>
            <a:r>
              <a:rPr lang="en-US" b="1" dirty="0">
                <a:solidFill>
                  <a:srgbClr val="0070C0"/>
                </a:solidFill>
              </a:rPr>
              <a:t>Select IF</a:t>
            </a:r>
            <a:r>
              <a:rPr lang="en-US" b="1" dirty="0">
                <a:solidFill>
                  <a:srgbClr val="BC8F00"/>
                </a:solidFill>
              </a:rPr>
              <a:t>(1&lt;2,’Yes’,’no’); </a:t>
            </a:r>
            <a:r>
              <a:rPr lang="en-US" b="1" dirty="0" smtClean="0">
                <a:solidFill>
                  <a:schemeClr val="bg1"/>
                </a:solidFill>
              </a:rPr>
              <a:t>-&gt; </a:t>
            </a:r>
            <a:r>
              <a:rPr lang="en-US" b="1" dirty="0">
                <a:solidFill>
                  <a:schemeClr val="bg1"/>
                </a:solidFill>
              </a:rPr>
              <a:t>Yes</a:t>
            </a:r>
          </a:p>
          <a:p>
            <a:pPr marL="1314450" lvl="3" indent="0">
              <a:spcBef>
                <a:spcPts val="600"/>
              </a:spcBef>
              <a:buNone/>
            </a:pPr>
            <a:r>
              <a:rPr lang="en-US" b="1" dirty="0">
                <a:solidFill>
                  <a:srgbClr val="0070C0"/>
                </a:solidFill>
              </a:rPr>
              <a:t>Select</a:t>
            </a:r>
            <a:r>
              <a:rPr lang="en-US" b="1" dirty="0">
                <a:solidFill>
                  <a:srgbClr val="BC8F00"/>
                </a:solidFill>
              </a:rPr>
              <a:t> </a:t>
            </a:r>
            <a:r>
              <a:rPr lang="en-US" b="1" dirty="0">
                <a:solidFill>
                  <a:srgbClr val="0070C0"/>
                </a:solidFill>
              </a:rPr>
              <a:t>IF(STRCMP</a:t>
            </a:r>
            <a:r>
              <a:rPr lang="en-US" b="1" dirty="0">
                <a:solidFill>
                  <a:srgbClr val="BC8F00"/>
                </a:solidFill>
              </a:rPr>
              <a:t>(‘hi’,’h1’),</a:t>
            </a:r>
            <a:r>
              <a:rPr lang="en-US" b="1" dirty="0" smtClean="0">
                <a:solidFill>
                  <a:srgbClr val="BC8F00"/>
                </a:solidFill>
              </a:rPr>
              <a:t>’no', 'yes’); </a:t>
            </a:r>
            <a:r>
              <a:rPr lang="en-US" b="1" dirty="0" smtClean="0">
                <a:solidFill>
                  <a:schemeClr val="bg1"/>
                </a:solidFill>
              </a:rPr>
              <a:t>-&gt; </a:t>
            </a:r>
            <a:r>
              <a:rPr lang="en-US" b="1" dirty="0">
                <a:solidFill>
                  <a:schemeClr val="bg1"/>
                </a:solidFill>
              </a:rPr>
              <a:t>no</a:t>
            </a:r>
          </a:p>
          <a:p>
            <a:pPr marL="365760" lvl="1" indent="0">
              <a:lnSpc>
                <a:spcPct val="120000"/>
              </a:lnSpc>
              <a:spcBef>
                <a:spcPts val="0"/>
              </a:spcBef>
              <a:buNone/>
            </a:pPr>
            <a:endParaRPr lang="en-US" sz="2000" b="1" dirty="0"/>
          </a:p>
          <a:p>
            <a:pPr marL="731520" lvl="1" indent="-365760">
              <a:lnSpc>
                <a:spcPct val="120000"/>
              </a:lnSpc>
              <a:spcBef>
                <a:spcPts val="0"/>
              </a:spcBef>
            </a:pPr>
            <a:endParaRPr lang="en-US" sz="2000" b="1" dirty="0"/>
          </a:p>
          <a:p>
            <a:pPr marL="731520" lvl="1" indent="-365760">
              <a:lnSpc>
                <a:spcPct val="120000"/>
              </a:lnSpc>
              <a:spcBef>
                <a:spcPts val="0"/>
              </a:spcBef>
            </a:pPr>
            <a:endParaRPr lang="en-US" sz="2000" dirty="0"/>
          </a:p>
          <a:p>
            <a:pPr marL="731520" lvl="1" indent="-365760">
              <a:lnSpc>
                <a:spcPct val="120000"/>
              </a:lnSpc>
              <a:spcBef>
                <a:spcPts val="0"/>
              </a:spcBef>
            </a:pPr>
            <a:endParaRPr lang="en-US" sz="2200" dirty="0"/>
          </a:p>
          <a:p>
            <a:pPr marL="731520" lvl="1" indent="-365760">
              <a:lnSpc>
                <a:spcPct val="120000"/>
              </a:lnSpc>
              <a:spcBef>
                <a:spcPts val="0"/>
              </a:spcBef>
              <a:buNone/>
            </a:pPr>
            <a:endParaRPr lang="en-US" sz="2200" b="1" dirty="0"/>
          </a:p>
        </p:txBody>
      </p:sp>
      <p:sp>
        <p:nvSpPr>
          <p:cNvPr id="11" name="Slide Number Placeholder 10"/>
          <p:cNvSpPr>
            <a:spLocks noGrp="1"/>
          </p:cNvSpPr>
          <p:nvPr>
            <p:ph type="sldNum" sz="quarter" idx="4294967295"/>
          </p:nvPr>
        </p:nvSpPr>
        <p:spPr>
          <a:xfrm>
            <a:off x="0" y="6356350"/>
            <a:ext cx="4114800" cy="365125"/>
          </a:xfrm>
        </p:spPr>
        <p:txBody>
          <a:bodyPr/>
          <a:lstStyle/>
          <a:p>
            <a:fld id="{47ED8886-DB3B-44F4-9A80-E6A224679F20}" type="slidenum">
              <a:rPr lang="en-US" smtClean="0"/>
              <a:pPr/>
              <a:t>34</a:t>
            </a:fld>
            <a:endParaRPr lang="en-US" dirty="0"/>
          </a:p>
        </p:txBody>
      </p:sp>
    </p:spTree>
    <p:extLst>
      <p:ext uri="{BB962C8B-B14F-4D97-AF65-F5344CB8AC3E}">
        <p14:creationId xmlns:p14="http://schemas.microsoft.com/office/powerpoint/2010/main" val="24533804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iterate type="wd">
                                    <p:tmPct val="21000"/>
                                  </p:iterate>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iterate type="wd">
                                    <p:tmPct val="20000"/>
                                  </p:iterate>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iterate type="wd">
                                    <p:tmPct val="20000"/>
                                  </p:iterate>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Control Flow Functions</a:t>
            </a:r>
          </a:p>
        </p:txBody>
      </p:sp>
      <p:sp>
        <p:nvSpPr>
          <p:cNvPr id="3" name="Content Placeholder 2"/>
          <p:cNvSpPr>
            <a:spLocks noGrp="1"/>
          </p:cNvSpPr>
          <p:nvPr>
            <p:ph idx="1"/>
          </p:nvPr>
        </p:nvSpPr>
        <p:spPr>
          <a:xfrm>
            <a:off x="985058" y="1350434"/>
            <a:ext cx="8915400" cy="5346170"/>
          </a:xfrm>
          <a:ln>
            <a:noFill/>
          </a:ln>
          <a:effectLst>
            <a:glow rad="63500">
              <a:schemeClr val="accent2">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65760" lvl="1" indent="0" algn="ctr">
              <a:lnSpc>
                <a:spcPct val="120000"/>
              </a:lnSpc>
              <a:spcBef>
                <a:spcPts val="0"/>
              </a:spcBef>
              <a:buNone/>
            </a:pPr>
            <a:r>
              <a:rPr lang="en-US" sz="2200" b="1" dirty="0">
                <a:solidFill>
                  <a:srgbClr val="0070C0"/>
                </a:solidFill>
              </a:rPr>
              <a:t>IFNULL(</a:t>
            </a:r>
            <a:r>
              <a:rPr lang="en-US" sz="2200" b="1" dirty="0">
                <a:solidFill>
                  <a:srgbClr val="BC8F00"/>
                </a:solidFill>
              </a:rPr>
              <a:t>expr1, expr2, expr3</a:t>
            </a:r>
            <a:r>
              <a:rPr lang="en-US" sz="2200" b="1" dirty="0">
                <a:solidFill>
                  <a:srgbClr val="0070C0"/>
                </a:solidFill>
              </a:rPr>
              <a:t>)</a:t>
            </a:r>
          </a:p>
          <a:p>
            <a:pPr marL="731520" lvl="1" indent="-365760">
              <a:lnSpc>
                <a:spcPct val="120000"/>
              </a:lnSpc>
              <a:spcBef>
                <a:spcPts val="0"/>
              </a:spcBef>
            </a:pPr>
            <a:endParaRPr lang="en-US" sz="2200" dirty="0"/>
          </a:p>
          <a:p>
            <a:pPr marL="731520" lvl="1" indent="-365760">
              <a:lnSpc>
                <a:spcPct val="120000"/>
              </a:lnSpc>
              <a:spcBef>
                <a:spcPts val="0"/>
              </a:spcBef>
            </a:pPr>
            <a:r>
              <a:rPr lang="en-US" sz="2200" dirty="0"/>
              <a:t>If expr1 is not NULL, IFNULL() returns expr1; otherwise it returns expr2. </a:t>
            </a:r>
          </a:p>
          <a:p>
            <a:pPr marL="731520" lvl="1" indent="-365760">
              <a:lnSpc>
                <a:spcPct val="120000"/>
              </a:lnSpc>
              <a:spcBef>
                <a:spcPts val="0"/>
              </a:spcBef>
            </a:pPr>
            <a:r>
              <a:rPr lang="en-US" sz="2200" dirty="0"/>
              <a:t>IFNULL() returns a numeric or string value, depending on the context in which it is used.</a:t>
            </a:r>
          </a:p>
          <a:p>
            <a:pPr marL="731520" lvl="1" indent="-365760">
              <a:lnSpc>
                <a:spcPct val="120000"/>
              </a:lnSpc>
              <a:spcBef>
                <a:spcPts val="0"/>
              </a:spcBef>
            </a:pPr>
            <a:endParaRPr lang="en-US" sz="2000" b="1" dirty="0"/>
          </a:p>
          <a:p>
            <a:pPr marL="365760" lvl="1" indent="0">
              <a:lnSpc>
                <a:spcPct val="120000"/>
              </a:lnSpc>
              <a:spcBef>
                <a:spcPts val="0"/>
              </a:spcBef>
              <a:buNone/>
            </a:pPr>
            <a:r>
              <a:rPr lang="en-US" sz="2000" dirty="0"/>
              <a:t>Examples:</a:t>
            </a:r>
          </a:p>
          <a:p>
            <a:pPr marL="365760" lvl="1" indent="0">
              <a:lnSpc>
                <a:spcPct val="120000"/>
              </a:lnSpc>
              <a:spcBef>
                <a:spcPts val="0"/>
              </a:spcBef>
              <a:buNone/>
            </a:pPr>
            <a:r>
              <a:rPr lang="en-US" sz="2000" dirty="0"/>
              <a:t>				</a:t>
            </a:r>
          </a:p>
          <a:p>
            <a:pPr lvl="3" indent="0">
              <a:spcBef>
                <a:spcPts val="600"/>
              </a:spcBef>
              <a:buNone/>
            </a:pPr>
            <a:r>
              <a:rPr lang="en-US" b="1" dirty="0">
                <a:solidFill>
                  <a:srgbClr val="0070C0"/>
                </a:solidFill>
              </a:rPr>
              <a:t>Select IFNULL(</a:t>
            </a:r>
            <a:r>
              <a:rPr lang="en-US" sz="2200" b="1" dirty="0">
                <a:solidFill>
                  <a:srgbClr val="BC8F00"/>
                </a:solidFill>
              </a:rPr>
              <a:t>1,0</a:t>
            </a:r>
            <a:r>
              <a:rPr lang="en-US" b="1" dirty="0">
                <a:solidFill>
                  <a:srgbClr val="0070C0"/>
                </a:solidFill>
              </a:rPr>
              <a:t>); </a:t>
            </a:r>
            <a:r>
              <a:rPr lang="en-US" b="1" dirty="0" smtClean="0">
                <a:solidFill>
                  <a:schemeClr val="bg1"/>
                </a:solidFill>
              </a:rPr>
              <a:t>-&gt; </a:t>
            </a:r>
            <a:r>
              <a:rPr lang="en-US" b="1" dirty="0">
                <a:solidFill>
                  <a:schemeClr val="bg1"/>
                </a:solidFill>
              </a:rPr>
              <a:t>1 </a:t>
            </a:r>
          </a:p>
          <a:p>
            <a:pPr lvl="3" indent="0">
              <a:spcBef>
                <a:spcPts val="600"/>
              </a:spcBef>
              <a:buNone/>
            </a:pPr>
            <a:r>
              <a:rPr lang="en-US" b="1" dirty="0">
                <a:solidFill>
                  <a:srgbClr val="0070C0"/>
                </a:solidFill>
              </a:rPr>
              <a:t>Select IFNULL(</a:t>
            </a:r>
            <a:r>
              <a:rPr lang="en-US" sz="2200" b="1" dirty="0">
                <a:solidFill>
                  <a:srgbClr val="BC8F00"/>
                </a:solidFill>
              </a:rPr>
              <a:t>NULL,10</a:t>
            </a:r>
            <a:r>
              <a:rPr lang="en-US" b="1" dirty="0">
                <a:solidFill>
                  <a:srgbClr val="0070C0"/>
                </a:solidFill>
              </a:rPr>
              <a:t>); </a:t>
            </a:r>
            <a:r>
              <a:rPr lang="en-US" b="1" dirty="0" smtClean="0">
                <a:solidFill>
                  <a:schemeClr val="bg1"/>
                </a:solidFill>
              </a:rPr>
              <a:t>-&gt; </a:t>
            </a:r>
            <a:r>
              <a:rPr lang="en-US" b="1" dirty="0">
                <a:solidFill>
                  <a:schemeClr val="bg1"/>
                </a:solidFill>
              </a:rPr>
              <a:t>10</a:t>
            </a:r>
          </a:p>
          <a:p>
            <a:pPr marL="365760" lvl="1" indent="0">
              <a:lnSpc>
                <a:spcPct val="120000"/>
              </a:lnSpc>
              <a:spcBef>
                <a:spcPts val="0"/>
              </a:spcBef>
              <a:buNone/>
            </a:pPr>
            <a:endParaRPr lang="en-US" sz="2000" b="1" dirty="0"/>
          </a:p>
          <a:p>
            <a:pPr marL="731520" lvl="1" indent="-365760">
              <a:lnSpc>
                <a:spcPct val="120000"/>
              </a:lnSpc>
              <a:spcBef>
                <a:spcPts val="0"/>
              </a:spcBef>
            </a:pPr>
            <a:endParaRPr lang="en-US" sz="2000" b="1" dirty="0"/>
          </a:p>
          <a:p>
            <a:pPr marL="731520" lvl="1" indent="-365760">
              <a:lnSpc>
                <a:spcPct val="120000"/>
              </a:lnSpc>
              <a:spcBef>
                <a:spcPts val="0"/>
              </a:spcBef>
            </a:pPr>
            <a:endParaRPr lang="en-US" sz="2000" dirty="0"/>
          </a:p>
          <a:p>
            <a:pPr marL="731520" lvl="1" indent="-365760">
              <a:lnSpc>
                <a:spcPct val="120000"/>
              </a:lnSpc>
              <a:spcBef>
                <a:spcPts val="0"/>
              </a:spcBef>
            </a:pPr>
            <a:endParaRPr lang="en-US" sz="2200" dirty="0"/>
          </a:p>
          <a:p>
            <a:pPr marL="731520" lvl="1" indent="-365760">
              <a:lnSpc>
                <a:spcPct val="120000"/>
              </a:lnSpc>
              <a:spcBef>
                <a:spcPts val="0"/>
              </a:spcBef>
              <a:buNone/>
            </a:pPr>
            <a:endParaRPr lang="en-US" sz="2200" b="1" dirty="0"/>
          </a:p>
        </p:txBody>
      </p:sp>
      <p:sp>
        <p:nvSpPr>
          <p:cNvPr id="11" name="Slide Number Placeholder 10"/>
          <p:cNvSpPr>
            <a:spLocks noGrp="1"/>
          </p:cNvSpPr>
          <p:nvPr>
            <p:ph type="sldNum" sz="quarter" idx="4294967295"/>
          </p:nvPr>
        </p:nvSpPr>
        <p:spPr>
          <a:xfrm>
            <a:off x="0" y="6356350"/>
            <a:ext cx="4114800" cy="365125"/>
          </a:xfrm>
        </p:spPr>
        <p:txBody>
          <a:bodyPr/>
          <a:lstStyle/>
          <a:p>
            <a:fld id="{47ED8886-DB3B-44F4-9A80-E6A224679F20}" type="slidenum">
              <a:rPr lang="en-US" smtClean="0"/>
              <a:pPr/>
              <a:t>35</a:t>
            </a:fld>
            <a:endParaRPr lang="en-US" dirty="0"/>
          </a:p>
        </p:txBody>
      </p:sp>
    </p:spTree>
    <p:extLst>
      <p:ext uri="{BB962C8B-B14F-4D97-AF65-F5344CB8AC3E}">
        <p14:creationId xmlns:p14="http://schemas.microsoft.com/office/powerpoint/2010/main" val="42351441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iterate type="wd">
                                    <p:tmPct val="20000"/>
                                  </p:iterate>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iterate type="wd">
                                    <p:tmPct val="20000"/>
                                  </p:iterate>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smtClean="0"/>
              <a:t>Nesting of Functions</a:t>
            </a:r>
            <a:endParaRPr lang="en-US" dirty="0"/>
          </a:p>
        </p:txBody>
      </p:sp>
    </p:spTree>
    <p:extLst>
      <p:ext uri="{BB962C8B-B14F-4D97-AF65-F5344CB8AC3E}">
        <p14:creationId xmlns:p14="http://schemas.microsoft.com/office/powerpoint/2010/main" val="317419213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Nesting Of Functions</a:t>
            </a:r>
          </a:p>
        </p:txBody>
      </p:sp>
      <p:sp>
        <p:nvSpPr>
          <p:cNvPr id="3" name="Content Placeholder 2"/>
          <p:cNvSpPr>
            <a:spLocks noGrp="1"/>
          </p:cNvSpPr>
          <p:nvPr>
            <p:ph idx="1"/>
          </p:nvPr>
        </p:nvSpPr>
        <p:spPr>
          <a:xfrm>
            <a:off x="1199111" y="1690688"/>
            <a:ext cx="8686800" cy="3124200"/>
          </a:xfrm>
          <a:ln>
            <a:noFill/>
          </a:ln>
          <a:effectLst>
            <a:glow rad="63500">
              <a:schemeClr val="accent2">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lnSpcReduction="10000"/>
          </a:bodyPr>
          <a:lstStyle/>
          <a:p>
            <a:pPr marL="731520" indent="-365760">
              <a:lnSpc>
                <a:spcPct val="120000"/>
              </a:lnSpc>
              <a:spcBef>
                <a:spcPts val="0"/>
              </a:spcBef>
            </a:pPr>
            <a:r>
              <a:rPr lang="en-US" sz="2200" dirty="0"/>
              <a:t>The inner most functions is evaluated first &amp; the output of that function serves as input to outer function. </a:t>
            </a:r>
          </a:p>
          <a:p>
            <a:pPr marL="731520" indent="-365760">
              <a:lnSpc>
                <a:spcPct val="120000"/>
              </a:lnSpc>
              <a:spcBef>
                <a:spcPts val="0"/>
              </a:spcBef>
            </a:pPr>
            <a:endParaRPr lang="en-US" sz="2200" dirty="0"/>
          </a:p>
          <a:p>
            <a:pPr marL="731520" indent="-365760">
              <a:lnSpc>
                <a:spcPct val="120000"/>
              </a:lnSpc>
              <a:spcBef>
                <a:spcPts val="0"/>
              </a:spcBef>
            </a:pPr>
            <a:r>
              <a:rPr lang="en-US" sz="2200" dirty="0"/>
              <a:t>The process goes till outer most function return the value.</a:t>
            </a:r>
          </a:p>
          <a:p>
            <a:pPr marL="731520" indent="-365760">
              <a:lnSpc>
                <a:spcPct val="120000"/>
              </a:lnSpc>
              <a:spcBef>
                <a:spcPts val="0"/>
              </a:spcBef>
            </a:pPr>
            <a:endParaRPr lang="en-US" sz="2200" dirty="0"/>
          </a:p>
          <a:p>
            <a:pPr marL="731520" indent="-365760">
              <a:lnSpc>
                <a:spcPct val="120000"/>
              </a:lnSpc>
              <a:spcBef>
                <a:spcPts val="0"/>
              </a:spcBef>
            </a:pPr>
            <a:r>
              <a:rPr lang="en-US" sz="2200" dirty="0"/>
              <a:t>Scalar functions can be nested to any level. </a:t>
            </a:r>
          </a:p>
          <a:p>
            <a:pPr marL="365760" indent="0">
              <a:lnSpc>
                <a:spcPct val="120000"/>
              </a:lnSpc>
              <a:spcBef>
                <a:spcPts val="0"/>
              </a:spcBef>
              <a:buNone/>
            </a:pPr>
            <a:r>
              <a:rPr lang="en-US" sz="2200" dirty="0"/>
              <a:t>	   Though Some database vendors have their own restrictions. </a:t>
            </a:r>
          </a:p>
          <a:p>
            <a:pPr marL="0" indent="-365760">
              <a:lnSpc>
                <a:spcPct val="120000"/>
              </a:lnSpc>
              <a:spcBef>
                <a:spcPts val="0"/>
              </a:spcBef>
              <a:buNone/>
            </a:pPr>
            <a:r>
              <a:rPr lang="en-US" sz="2400" dirty="0"/>
              <a:t>   </a:t>
            </a:r>
          </a:p>
          <a:p>
            <a:pPr marL="0" indent="-365760">
              <a:lnSpc>
                <a:spcPct val="120000"/>
              </a:lnSpc>
              <a:spcBef>
                <a:spcPts val="0"/>
              </a:spcBef>
              <a:buNone/>
            </a:pPr>
            <a:endParaRPr lang="en-US" sz="2400" b="1" dirty="0">
              <a:latin typeface="Verdana" pitchFamily="34" charset="0"/>
            </a:endParaRPr>
          </a:p>
          <a:p>
            <a:pPr marL="285750" lvl="1" indent="-365760">
              <a:lnSpc>
                <a:spcPct val="120000"/>
              </a:lnSpc>
              <a:spcBef>
                <a:spcPts val="0"/>
              </a:spcBef>
            </a:pPr>
            <a:endParaRPr lang="en-US" dirty="0" smtClean="0"/>
          </a:p>
          <a:p>
            <a:pPr marL="285750" lvl="1" indent="-365760">
              <a:lnSpc>
                <a:spcPct val="120000"/>
              </a:lnSpc>
              <a:spcBef>
                <a:spcPts val="0"/>
              </a:spcBef>
            </a:pPr>
            <a:endParaRPr lang="en-US" dirty="0"/>
          </a:p>
          <a:p>
            <a:pPr marL="285750" lvl="1" indent="-365760">
              <a:lnSpc>
                <a:spcPct val="120000"/>
              </a:lnSpc>
              <a:spcBef>
                <a:spcPts val="0"/>
              </a:spcBef>
            </a:pPr>
            <a:endParaRPr lang="en-US" dirty="0" smtClean="0"/>
          </a:p>
          <a:p>
            <a:pPr marL="285750" lvl="1" indent="-365760">
              <a:lnSpc>
                <a:spcPct val="120000"/>
              </a:lnSpc>
              <a:spcBef>
                <a:spcPts val="0"/>
              </a:spcBef>
            </a:pPr>
            <a:endParaRPr lang="en-US" dirty="0" smtClean="0"/>
          </a:p>
          <a:p>
            <a:pPr marL="285750" lvl="1" indent="-365760">
              <a:lnSpc>
                <a:spcPct val="120000"/>
              </a:lnSpc>
              <a:spcBef>
                <a:spcPts val="0"/>
              </a:spcBef>
            </a:pPr>
            <a:endParaRPr lang="en-US" dirty="0" smtClean="0"/>
          </a:p>
        </p:txBody>
      </p:sp>
      <p:sp>
        <p:nvSpPr>
          <p:cNvPr id="9" name="Slide Number Placeholder 8"/>
          <p:cNvSpPr>
            <a:spLocks noGrp="1"/>
          </p:cNvSpPr>
          <p:nvPr>
            <p:ph type="sldNum" sz="quarter" idx="4294967295"/>
          </p:nvPr>
        </p:nvSpPr>
        <p:spPr>
          <a:xfrm>
            <a:off x="0" y="6356350"/>
            <a:ext cx="4114800" cy="365125"/>
          </a:xfrm>
        </p:spPr>
        <p:txBody>
          <a:bodyPr/>
          <a:lstStyle/>
          <a:p>
            <a:fld id="{47ED8886-DB3B-44F4-9A80-E6A224679F20}" type="slidenum">
              <a:rPr lang="en-US" smtClean="0"/>
              <a:pPr/>
              <a:t>37</a:t>
            </a:fld>
            <a:endParaRPr lang="en-US" dirty="0"/>
          </a:p>
        </p:txBody>
      </p:sp>
    </p:spTree>
    <p:extLst>
      <p:ext uri="{BB962C8B-B14F-4D97-AF65-F5344CB8AC3E}">
        <p14:creationId xmlns:p14="http://schemas.microsoft.com/office/powerpoint/2010/main" val="30697692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18" presetID="10" presetClass="entr" presetSubtype="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Nesting Of Functions</a:t>
            </a:r>
          </a:p>
        </p:txBody>
      </p:sp>
      <p:sp>
        <p:nvSpPr>
          <p:cNvPr id="3" name="Content Placeholder 2"/>
          <p:cNvSpPr>
            <a:spLocks noGrp="1"/>
          </p:cNvSpPr>
          <p:nvPr>
            <p:ph idx="1"/>
          </p:nvPr>
        </p:nvSpPr>
        <p:spPr>
          <a:xfrm>
            <a:off x="982980" y="1592262"/>
            <a:ext cx="8686800" cy="4946650"/>
          </a:xfrm>
          <a:ln>
            <a:noFill/>
          </a:ln>
          <a:effectLst>
            <a:glow rad="63500">
              <a:schemeClr val="accent2">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indent="0">
              <a:lnSpc>
                <a:spcPct val="120000"/>
              </a:lnSpc>
              <a:spcBef>
                <a:spcPts val="0"/>
              </a:spcBef>
              <a:buNone/>
            </a:pPr>
            <a:r>
              <a:rPr lang="en-US" sz="2400" dirty="0"/>
              <a:t>Example</a:t>
            </a:r>
          </a:p>
          <a:p>
            <a:pPr marL="0" indent="0">
              <a:lnSpc>
                <a:spcPct val="120000"/>
              </a:lnSpc>
              <a:spcBef>
                <a:spcPts val="0"/>
              </a:spcBef>
              <a:buNone/>
            </a:pPr>
            <a:endParaRPr lang="en-US" sz="2400" dirty="0"/>
          </a:p>
          <a:p>
            <a:pPr marL="800100" lvl="2" indent="0">
              <a:buNone/>
            </a:pPr>
            <a:r>
              <a:rPr lang="en-US" b="1" dirty="0">
                <a:latin typeface="Arial" pitchFamily="34" charset="0"/>
                <a:cs typeface="Arial" pitchFamily="34" charset="0"/>
              </a:rPr>
              <a:t>SELECT  AVG(IFNULL(</a:t>
            </a:r>
            <a:r>
              <a:rPr lang="en-US" b="1" dirty="0"/>
              <a:t>CREDITLIMIT, 0</a:t>
            </a:r>
            <a:r>
              <a:rPr lang="en-US" b="1" dirty="0">
                <a:latin typeface="Arial" pitchFamily="34" charset="0"/>
                <a:cs typeface="Arial" pitchFamily="34" charset="0"/>
              </a:rPr>
              <a:t>))  </a:t>
            </a:r>
          </a:p>
          <a:p>
            <a:pPr marL="800100" lvl="2" indent="0">
              <a:buNone/>
            </a:pPr>
            <a:r>
              <a:rPr lang="en-US" b="1" dirty="0">
                <a:latin typeface="Arial" pitchFamily="34" charset="0"/>
                <a:cs typeface="Arial" pitchFamily="34" charset="0"/>
              </a:rPr>
              <a:t>FROM  </a:t>
            </a:r>
            <a:r>
              <a:rPr lang="en-US" b="1" dirty="0"/>
              <a:t>CUSTOMERS</a:t>
            </a:r>
            <a:r>
              <a:rPr lang="en-US" b="1" dirty="0">
                <a:latin typeface="Arial" pitchFamily="34" charset="0"/>
                <a:cs typeface="Arial" pitchFamily="34" charset="0"/>
              </a:rPr>
              <a:t>;</a:t>
            </a:r>
          </a:p>
          <a:p>
            <a:pPr marL="800100" lvl="2" indent="0">
              <a:buNone/>
            </a:pPr>
            <a:endParaRPr lang="en-US" b="1" dirty="0">
              <a:latin typeface="Arial" pitchFamily="34" charset="0"/>
              <a:cs typeface="Arial" pitchFamily="34" charset="0"/>
            </a:endParaRPr>
          </a:p>
          <a:p>
            <a:pPr marL="800100" lvl="2" indent="0">
              <a:spcBef>
                <a:spcPts val="1200"/>
              </a:spcBef>
              <a:buNone/>
            </a:pPr>
            <a:r>
              <a:rPr lang="en-US" b="1" dirty="0">
                <a:latin typeface="Arial" pitchFamily="34" charset="0"/>
                <a:cs typeface="Arial" pitchFamily="34" charset="0"/>
              </a:rPr>
              <a:t>Step 1: </a:t>
            </a:r>
          </a:p>
          <a:p>
            <a:pPr marL="1314450" lvl="3" indent="0">
              <a:buNone/>
            </a:pPr>
            <a:r>
              <a:rPr lang="en-US" dirty="0">
                <a:latin typeface="Arial" pitchFamily="34" charset="0"/>
                <a:cs typeface="Arial" pitchFamily="34" charset="0"/>
              </a:rPr>
              <a:t>IFNULL function is applied:</a:t>
            </a:r>
          </a:p>
          <a:p>
            <a:pPr marL="1314450" lvl="3" indent="0">
              <a:buNone/>
            </a:pPr>
            <a:r>
              <a:rPr lang="en-US" dirty="0">
                <a:latin typeface="Arial" pitchFamily="34" charset="0"/>
                <a:cs typeface="Arial" pitchFamily="34" charset="0"/>
              </a:rPr>
              <a:t>If the SAL column in NULL, it is replaced as 0</a:t>
            </a:r>
          </a:p>
          <a:p>
            <a:pPr marL="800100" lvl="2" indent="0">
              <a:spcBef>
                <a:spcPts val="1200"/>
              </a:spcBef>
              <a:buNone/>
            </a:pPr>
            <a:r>
              <a:rPr lang="en-US" b="1" dirty="0">
                <a:latin typeface="Arial" pitchFamily="34" charset="0"/>
                <a:cs typeface="Arial" pitchFamily="34" charset="0"/>
              </a:rPr>
              <a:t>Step 2: </a:t>
            </a:r>
          </a:p>
          <a:p>
            <a:pPr marL="1314450" lvl="3" indent="0">
              <a:buNone/>
            </a:pPr>
            <a:r>
              <a:rPr lang="en-US" dirty="0">
                <a:latin typeface="Arial" pitchFamily="34" charset="0"/>
                <a:cs typeface="Arial" pitchFamily="34" charset="0"/>
              </a:rPr>
              <a:t>AVG function is applied:</a:t>
            </a:r>
          </a:p>
          <a:p>
            <a:pPr marL="1314450" lvl="3" indent="0">
              <a:buNone/>
            </a:pPr>
            <a:r>
              <a:rPr lang="en-US" dirty="0">
                <a:latin typeface="Arial" pitchFamily="34" charset="0"/>
                <a:cs typeface="Arial" pitchFamily="34" charset="0"/>
              </a:rPr>
              <a:t>Average is taken after the IFNULL function is applied</a:t>
            </a:r>
          </a:p>
          <a:p>
            <a:pPr marL="0" indent="0">
              <a:lnSpc>
                <a:spcPct val="120000"/>
              </a:lnSpc>
              <a:spcBef>
                <a:spcPts val="0"/>
              </a:spcBef>
              <a:buNone/>
            </a:pPr>
            <a:endParaRPr lang="en-US" sz="2400" dirty="0"/>
          </a:p>
          <a:p>
            <a:pPr indent="-365760">
              <a:lnSpc>
                <a:spcPct val="120000"/>
              </a:lnSpc>
              <a:spcBef>
                <a:spcPts val="0"/>
              </a:spcBef>
            </a:pPr>
            <a:endParaRPr lang="en-US" sz="2400" dirty="0"/>
          </a:p>
          <a:p>
            <a:pPr marL="0" indent="-365760">
              <a:lnSpc>
                <a:spcPct val="120000"/>
              </a:lnSpc>
              <a:spcBef>
                <a:spcPts val="0"/>
              </a:spcBef>
              <a:buNone/>
            </a:pPr>
            <a:endParaRPr lang="en-US" sz="2400" b="1" dirty="0">
              <a:latin typeface="Verdana" pitchFamily="34" charset="0"/>
            </a:endParaRPr>
          </a:p>
          <a:p>
            <a:pPr marL="285750" lvl="1" indent="-365760">
              <a:lnSpc>
                <a:spcPct val="120000"/>
              </a:lnSpc>
              <a:spcBef>
                <a:spcPts val="0"/>
              </a:spcBef>
            </a:pPr>
            <a:endParaRPr lang="en-US" dirty="0" smtClean="0"/>
          </a:p>
          <a:p>
            <a:pPr marL="285750" lvl="1" indent="-365760">
              <a:lnSpc>
                <a:spcPct val="120000"/>
              </a:lnSpc>
              <a:spcBef>
                <a:spcPts val="0"/>
              </a:spcBef>
            </a:pPr>
            <a:endParaRPr lang="en-US" dirty="0"/>
          </a:p>
          <a:p>
            <a:pPr marL="285750" lvl="1" indent="-365760">
              <a:lnSpc>
                <a:spcPct val="120000"/>
              </a:lnSpc>
              <a:spcBef>
                <a:spcPts val="0"/>
              </a:spcBef>
            </a:pPr>
            <a:endParaRPr lang="en-US" dirty="0" smtClean="0"/>
          </a:p>
          <a:p>
            <a:pPr marL="285750" lvl="1" indent="-365760">
              <a:lnSpc>
                <a:spcPct val="120000"/>
              </a:lnSpc>
              <a:spcBef>
                <a:spcPts val="0"/>
              </a:spcBef>
            </a:pPr>
            <a:endParaRPr lang="en-US" dirty="0" smtClean="0"/>
          </a:p>
          <a:p>
            <a:pPr marL="285750" lvl="1" indent="-365760">
              <a:lnSpc>
                <a:spcPct val="120000"/>
              </a:lnSpc>
              <a:spcBef>
                <a:spcPts val="0"/>
              </a:spcBef>
            </a:pPr>
            <a:endParaRPr lang="en-US" dirty="0" smtClean="0"/>
          </a:p>
        </p:txBody>
      </p:sp>
      <p:sp>
        <p:nvSpPr>
          <p:cNvPr id="9" name="Slide Number Placeholder 8"/>
          <p:cNvSpPr>
            <a:spLocks noGrp="1"/>
          </p:cNvSpPr>
          <p:nvPr>
            <p:ph type="sldNum" sz="quarter" idx="4294967295"/>
          </p:nvPr>
        </p:nvSpPr>
        <p:spPr>
          <a:xfrm>
            <a:off x="0" y="6356350"/>
            <a:ext cx="4114800" cy="365125"/>
          </a:xfrm>
        </p:spPr>
        <p:txBody>
          <a:bodyPr/>
          <a:lstStyle/>
          <a:p>
            <a:fld id="{47ED8886-DB3B-44F4-9A80-E6A224679F20}" type="slidenum">
              <a:rPr lang="en-US" smtClean="0"/>
              <a:pPr/>
              <a:t>38</a:t>
            </a:fld>
            <a:endParaRPr lang="en-US" dirty="0"/>
          </a:p>
        </p:txBody>
      </p:sp>
    </p:spTree>
    <p:extLst>
      <p:ext uri="{BB962C8B-B14F-4D97-AF65-F5344CB8AC3E}">
        <p14:creationId xmlns:p14="http://schemas.microsoft.com/office/powerpoint/2010/main" val="26987432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B2B2B2"/>
                                      </p:to>
                                    </p:animClr>
                                  </p:sub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subTnLst>
                                    <p:animClr clrSpc="rgb" dir="cw">
                                      <p:cBhvr override="childStyle">
                                        <p:cTn dur="1" fill="hold" display="0" masterRel="nextClick" afterEffect="1"/>
                                        <p:tgtEl>
                                          <p:spTgt spid="3">
                                            <p:txEl>
                                              <p:pRg st="10" end="10"/>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smtClean="0"/>
              <a:t>SQL Expressions</a:t>
            </a:r>
            <a:endParaRPr lang="en-US" dirty="0"/>
          </a:p>
        </p:txBody>
      </p:sp>
    </p:spTree>
    <p:extLst>
      <p:ext uri="{BB962C8B-B14F-4D97-AF65-F5344CB8AC3E}">
        <p14:creationId xmlns:p14="http://schemas.microsoft.com/office/powerpoint/2010/main" val="32710501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noFill/>
          <a:ln>
            <a:noFill/>
          </a:ln>
        </p:spPr>
        <p:txBody>
          <a:bodyPr anchor="ctr">
            <a:normAutofit/>
          </a:bodyPr>
          <a:lstStyle/>
          <a:p>
            <a:r>
              <a:rPr lang="en-US" sz="2800" b="0" dirty="0" smtClean="0">
                <a:solidFill>
                  <a:schemeClr val="tx1"/>
                </a:solidFill>
                <a:latin typeface="Arial" panose="020B0604020202020204" pitchFamily="34" charset="0"/>
                <a:cs typeface="Arial" panose="020B0604020202020204" pitchFamily="34" charset="0"/>
              </a:rPr>
              <a:t>Database Tables</a:t>
            </a:r>
            <a:endParaRPr lang="en-US" sz="2800" b="0" dirty="0">
              <a:solidFill>
                <a:schemeClr val="tx1"/>
              </a:solidFill>
              <a:latin typeface="Arial" panose="020B0604020202020204" pitchFamily="34" charset="0"/>
              <a:cs typeface="Arial" panose="020B0604020202020204" pitchFamily="34" charset="0"/>
            </a:endParaRPr>
          </a:p>
        </p:txBody>
      </p:sp>
      <p:sp>
        <p:nvSpPr>
          <p:cNvPr id="2" name="Text Placeholder 1"/>
          <p:cNvSpPr>
            <a:spLocks noGrp="1"/>
          </p:cNvSpPr>
          <p:nvPr>
            <p:ph type="body" sz="quarter" idx="13"/>
          </p:nvPr>
        </p:nvSpPr>
        <p:spPr>
          <a:xfrm>
            <a:off x="1905004" y="1113971"/>
            <a:ext cx="8382000" cy="4622800"/>
          </a:xfrm>
        </p:spPr>
        <p:txBody>
          <a:bodyPr/>
          <a:lstStyle/>
          <a:p>
            <a:pPr indent="-365760">
              <a:spcBef>
                <a:spcPts val="0"/>
              </a:spcBef>
            </a:pPr>
            <a:r>
              <a:rPr lang="en-US" sz="2000" dirty="0">
                <a:solidFill>
                  <a:schemeClr val="tx1"/>
                </a:solidFill>
                <a:latin typeface="Arial" panose="020B0604020202020204" pitchFamily="34" charset="0"/>
                <a:cs typeface="Arial" panose="020B0604020202020204" pitchFamily="34" charset="0"/>
              </a:rPr>
              <a:t>There are many entities involved in Product Management System. </a:t>
            </a:r>
          </a:p>
          <a:p>
            <a:pPr indent="-365760">
              <a:spcBef>
                <a:spcPts val="0"/>
              </a:spcBef>
            </a:pPr>
            <a:r>
              <a:rPr lang="en-US" sz="2000" dirty="0">
                <a:solidFill>
                  <a:schemeClr val="tx1"/>
                </a:solidFill>
                <a:latin typeface="Arial" panose="020B0604020202020204" pitchFamily="34" charset="0"/>
                <a:cs typeface="Arial" panose="020B0604020202020204" pitchFamily="34" charset="0"/>
              </a:rPr>
              <a:t>We will be dealing with PMS throughout this session.</a:t>
            </a:r>
          </a:p>
          <a:p>
            <a:endParaRPr lang="en-US" dirty="0">
              <a:solidFill>
                <a:schemeClr val="tx1"/>
              </a:solidFill>
            </a:endParaRPr>
          </a:p>
          <a:p>
            <a:endParaRPr lang="en-US" dirty="0">
              <a:solidFill>
                <a:schemeClr val="tx1"/>
              </a:solidFill>
            </a:endParaRPr>
          </a:p>
        </p:txBody>
      </p:sp>
      <p:sp>
        <p:nvSpPr>
          <p:cNvPr id="19" name="Slide Number Placeholder 18"/>
          <p:cNvSpPr>
            <a:spLocks noGrp="1"/>
          </p:cNvSpPr>
          <p:nvPr>
            <p:ph type="sldNum" sz="quarter" idx="4294967295"/>
          </p:nvPr>
        </p:nvSpPr>
        <p:spPr>
          <a:xfrm>
            <a:off x="10210800" y="6413501"/>
            <a:ext cx="457200" cy="277813"/>
          </a:xfrm>
          <a:prstGeom prst="rect">
            <a:avLst/>
          </a:prstGeom>
        </p:spPr>
        <p:txBody>
          <a:bodyPr/>
          <a:lstStyle/>
          <a:p>
            <a:fld id="{47ED8886-DB3B-44F4-9A80-E6A224679F20}" type="slidenum">
              <a:rPr lang="en-US" smtClean="0">
                <a:solidFill>
                  <a:schemeClr val="bg1"/>
                </a:solidFill>
              </a:rPr>
              <a:pPr/>
              <a:t>4</a:t>
            </a:fld>
            <a:endParaRPr lang="en-US" dirty="0">
              <a:solidFill>
                <a:schemeClr val="bg1"/>
              </a:solidFill>
            </a:endParaRPr>
          </a:p>
        </p:txBody>
      </p:sp>
      <p:sp>
        <p:nvSpPr>
          <p:cNvPr id="12" name="AutoShape 2"/>
          <p:cNvSpPr>
            <a:spLocks noChangeArrowheads="1"/>
          </p:cNvSpPr>
          <p:nvPr/>
        </p:nvSpPr>
        <p:spPr bwMode="auto">
          <a:xfrm rot="5400000">
            <a:off x="3069940" y="3646836"/>
            <a:ext cx="1886999" cy="2249330"/>
          </a:xfrm>
          <a:prstGeom prst="bracePair">
            <a:avLst>
              <a:gd name="adj" fmla="val 8333"/>
            </a:avLst>
          </a:prstGeom>
          <a:solidFill>
            <a:schemeClr val="bg2">
              <a:lumMod val="50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Payments</a:t>
            </a:r>
          </a:p>
          <a:p>
            <a:pPr algn="ctr">
              <a:lnSpc>
                <a:spcPct val="120000"/>
              </a:lnSpc>
            </a:pPr>
            <a:r>
              <a:rPr lang="en-US" sz="1400" dirty="0">
                <a:solidFill>
                  <a:schemeClr val="bg1"/>
                </a:solidFill>
                <a:ea typeface="Times New Roman"/>
                <a:cs typeface="Mangal"/>
              </a:rPr>
              <a:t>To maintain information of payments done, for example, payment date, amount, and so on. </a:t>
            </a:r>
          </a:p>
        </p:txBody>
      </p:sp>
      <p:sp>
        <p:nvSpPr>
          <p:cNvPr id="13" name="AutoShape 2"/>
          <p:cNvSpPr>
            <a:spLocks noChangeArrowheads="1"/>
          </p:cNvSpPr>
          <p:nvPr/>
        </p:nvSpPr>
        <p:spPr bwMode="auto">
          <a:xfrm rot="5400000">
            <a:off x="4292754" y="2047305"/>
            <a:ext cx="1842774" cy="2159954"/>
          </a:xfrm>
          <a:prstGeom prst="bracePair">
            <a:avLst>
              <a:gd name="adj" fmla="val 8333"/>
            </a:avLst>
          </a:prstGeom>
          <a:solidFill>
            <a:schemeClr val="accent3">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Customer</a:t>
            </a:r>
          </a:p>
          <a:p>
            <a:pPr algn="ctr">
              <a:lnSpc>
                <a:spcPct val="120000"/>
              </a:lnSpc>
            </a:pPr>
            <a:r>
              <a:rPr lang="en-US" sz="1400" dirty="0">
                <a:solidFill>
                  <a:schemeClr val="bg1"/>
                </a:solidFill>
                <a:ea typeface="Times New Roman"/>
                <a:cs typeface="Mangal"/>
              </a:rPr>
              <a:t>To maintain customer details, for example, customer name, address, and so on.</a:t>
            </a:r>
          </a:p>
          <a:p>
            <a:pPr algn="ctr">
              <a:lnSpc>
                <a:spcPct val="120000"/>
              </a:lnSpc>
            </a:pPr>
            <a:r>
              <a:rPr lang="en-US" sz="1300" b="1" dirty="0">
                <a:solidFill>
                  <a:schemeClr val="bg1"/>
                </a:solidFill>
                <a:ea typeface="Times New Roman"/>
                <a:cs typeface="Mangal"/>
              </a:rPr>
              <a:t> </a:t>
            </a:r>
          </a:p>
        </p:txBody>
      </p:sp>
      <p:sp>
        <p:nvSpPr>
          <p:cNvPr id="14" name="AutoShape 2"/>
          <p:cNvSpPr>
            <a:spLocks noChangeArrowheads="1"/>
          </p:cNvSpPr>
          <p:nvPr/>
        </p:nvSpPr>
        <p:spPr bwMode="auto">
          <a:xfrm rot="5400000">
            <a:off x="5283071" y="3774312"/>
            <a:ext cx="1886998" cy="1963901"/>
          </a:xfrm>
          <a:prstGeom prst="bracePair">
            <a:avLst>
              <a:gd name="adj" fmla="val 8333"/>
            </a:avLst>
          </a:prstGeom>
          <a:solidFill>
            <a:schemeClr val="accent5">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Orders</a:t>
            </a:r>
          </a:p>
          <a:p>
            <a:pPr algn="ctr">
              <a:lnSpc>
                <a:spcPct val="120000"/>
              </a:lnSpc>
            </a:pPr>
            <a:r>
              <a:rPr lang="en-US" sz="1400" dirty="0">
                <a:solidFill>
                  <a:schemeClr val="bg1"/>
                </a:solidFill>
                <a:ea typeface="Times New Roman"/>
                <a:cs typeface="Mangal"/>
              </a:rPr>
              <a:t>To maintain Orders done by customers, for example, order no, date, and so on. </a:t>
            </a:r>
          </a:p>
        </p:txBody>
      </p:sp>
      <p:sp>
        <p:nvSpPr>
          <p:cNvPr id="15" name="AutoShape 2"/>
          <p:cNvSpPr>
            <a:spLocks noChangeArrowheads="1"/>
          </p:cNvSpPr>
          <p:nvPr/>
        </p:nvSpPr>
        <p:spPr bwMode="auto">
          <a:xfrm rot="5400000">
            <a:off x="2122807" y="1799571"/>
            <a:ext cx="1789427" cy="2272348"/>
          </a:xfrm>
          <a:prstGeom prst="bracePair">
            <a:avLst>
              <a:gd name="adj" fmla="val 8333"/>
            </a:avLst>
          </a:prstGeom>
          <a:solidFill>
            <a:schemeClr val="accent2">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Offices</a:t>
            </a:r>
            <a:r>
              <a:rPr lang="en-US" sz="1400" b="1" dirty="0">
                <a:solidFill>
                  <a:srgbClr val="0000FF"/>
                </a:solidFill>
                <a:ea typeface="Times New Roman"/>
                <a:cs typeface="Mangal"/>
              </a:rPr>
              <a:t> </a:t>
            </a:r>
          </a:p>
          <a:p>
            <a:pPr algn="ctr">
              <a:lnSpc>
                <a:spcPct val="120000"/>
              </a:lnSpc>
            </a:pPr>
            <a:r>
              <a:rPr lang="en-US" sz="1400" dirty="0">
                <a:solidFill>
                  <a:schemeClr val="bg1"/>
                </a:solidFill>
                <a:ea typeface="Times New Roman"/>
                <a:cs typeface="Mangal"/>
              </a:rPr>
              <a:t>To maintain information of offices, for example, office code, address, city, and so on. </a:t>
            </a:r>
          </a:p>
        </p:txBody>
      </p:sp>
      <p:sp>
        <p:nvSpPr>
          <p:cNvPr id="16" name="AutoShape 2"/>
          <p:cNvSpPr>
            <a:spLocks noChangeArrowheads="1"/>
          </p:cNvSpPr>
          <p:nvPr/>
        </p:nvSpPr>
        <p:spPr bwMode="auto">
          <a:xfrm rot="5400000">
            <a:off x="6428106" y="2102390"/>
            <a:ext cx="1789429" cy="2057400"/>
          </a:xfrm>
          <a:prstGeom prst="bracePair">
            <a:avLst>
              <a:gd name="adj" fmla="val 8333"/>
            </a:avLst>
          </a:prstGeom>
          <a:solidFill>
            <a:schemeClr val="accent6">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Employees</a:t>
            </a:r>
          </a:p>
          <a:p>
            <a:pPr algn="ctr">
              <a:lnSpc>
                <a:spcPct val="120000"/>
              </a:lnSpc>
            </a:pPr>
            <a:r>
              <a:rPr lang="en-US" sz="1400" b="1" dirty="0">
                <a:solidFill>
                  <a:schemeClr val="bg1"/>
                </a:solidFill>
                <a:ea typeface="Times New Roman"/>
                <a:cs typeface="Mangal"/>
              </a:rPr>
              <a:t>To maintain employee </a:t>
            </a:r>
          </a:p>
          <a:p>
            <a:pPr algn="ctr">
              <a:lnSpc>
                <a:spcPct val="120000"/>
              </a:lnSpc>
            </a:pPr>
            <a:r>
              <a:rPr lang="en-US" sz="1400" b="1" dirty="0">
                <a:solidFill>
                  <a:schemeClr val="bg1"/>
                </a:solidFill>
                <a:ea typeface="Times New Roman"/>
                <a:cs typeface="Mangal"/>
              </a:rPr>
              <a:t>details, for example, ID,</a:t>
            </a:r>
          </a:p>
          <a:p>
            <a:pPr algn="ctr">
              <a:lnSpc>
                <a:spcPct val="120000"/>
              </a:lnSpc>
            </a:pPr>
            <a:r>
              <a:rPr lang="en-US" sz="1400" b="1" dirty="0">
                <a:solidFill>
                  <a:schemeClr val="bg1"/>
                </a:solidFill>
                <a:ea typeface="Times New Roman"/>
                <a:cs typeface="Mangal"/>
              </a:rPr>
              <a:t>name, </a:t>
            </a:r>
            <a:r>
              <a:rPr lang="en-US" sz="1400" dirty="0">
                <a:solidFill>
                  <a:schemeClr val="bg1"/>
                </a:solidFill>
                <a:ea typeface="Times New Roman"/>
                <a:cs typeface="Mangal"/>
              </a:rPr>
              <a:t>and so on</a:t>
            </a:r>
            <a:r>
              <a:rPr lang="en-US" sz="1400" b="1" dirty="0">
                <a:solidFill>
                  <a:schemeClr val="bg1"/>
                </a:solidFill>
                <a:ea typeface="Times New Roman"/>
                <a:cs typeface="Mangal"/>
              </a:rPr>
              <a:t>. </a:t>
            </a:r>
          </a:p>
        </p:txBody>
      </p:sp>
      <p:sp>
        <p:nvSpPr>
          <p:cNvPr id="17" name="AutoShape 2"/>
          <p:cNvSpPr>
            <a:spLocks noChangeArrowheads="1"/>
          </p:cNvSpPr>
          <p:nvPr/>
        </p:nvSpPr>
        <p:spPr bwMode="auto">
          <a:xfrm rot="5400000">
            <a:off x="8592186" y="2071909"/>
            <a:ext cx="1789429" cy="2057400"/>
          </a:xfrm>
          <a:prstGeom prst="bracePair">
            <a:avLst>
              <a:gd name="adj" fmla="val 8333"/>
            </a:avLst>
          </a:prstGeom>
          <a:solidFill>
            <a:schemeClr val="accent4">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Products</a:t>
            </a:r>
          </a:p>
          <a:p>
            <a:pPr algn="ctr">
              <a:lnSpc>
                <a:spcPct val="120000"/>
              </a:lnSpc>
            </a:pPr>
            <a:r>
              <a:rPr lang="en-US" sz="1400" dirty="0">
                <a:solidFill>
                  <a:schemeClr val="bg1"/>
                </a:solidFill>
                <a:ea typeface="Times New Roman"/>
                <a:cs typeface="Mangal"/>
              </a:rPr>
              <a:t>To maintain information of products, for example, product id, name, and so on. </a:t>
            </a:r>
          </a:p>
        </p:txBody>
      </p:sp>
      <p:sp>
        <p:nvSpPr>
          <p:cNvPr id="18" name="AutoShape 2"/>
          <p:cNvSpPr>
            <a:spLocks noChangeArrowheads="1"/>
          </p:cNvSpPr>
          <p:nvPr/>
        </p:nvSpPr>
        <p:spPr bwMode="auto">
          <a:xfrm rot="5400000">
            <a:off x="7464143" y="3755260"/>
            <a:ext cx="1886998" cy="2032483"/>
          </a:xfrm>
          <a:prstGeom prst="bracePair">
            <a:avLst>
              <a:gd name="adj" fmla="val 8333"/>
            </a:avLst>
          </a:prstGeom>
          <a:solidFill>
            <a:srgbClr val="BC4744"/>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Order Details</a:t>
            </a:r>
          </a:p>
          <a:p>
            <a:pPr algn="ctr">
              <a:lnSpc>
                <a:spcPct val="120000"/>
              </a:lnSpc>
            </a:pPr>
            <a:r>
              <a:rPr lang="en-US" sz="1400" dirty="0">
                <a:solidFill>
                  <a:schemeClr val="bg1"/>
                </a:solidFill>
                <a:ea typeface="Times New Roman"/>
                <a:cs typeface="Mangal"/>
              </a:rPr>
              <a:t>To maintain Orders done by customers, for example, order no, date, and so on. </a:t>
            </a:r>
          </a:p>
        </p:txBody>
      </p:sp>
    </p:spTree>
    <p:extLst>
      <p:ext uri="{BB962C8B-B14F-4D97-AF65-F5344CB8AC3E}">
        <p14:creationId xmlns:p14="http://schemas.microsoft.com/office/powerpoint/2010/main" val="1886647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SQL Expression</a:t>
            </a:r>
          </a:p>
        </p:txBody>
      </p:sp>
      <p:sp>
        <p:nvSpPr>
          <p:cNvPr id="3" name="Content Placeholder 2"/>
          <p:cNvSpPr>
            <a:spLocks noGrp="1"/>
          </p:cNvSpPr>
          <p:nvPr>
            <p:ph idx="1"/>
          </p:nvPr>
        </p:nvSpPr>
        <p:spPr>
          <a:xfrm>
            <a:off x="1473739" y="1339734"/>
            <a:ext cx="8686800" cy="4946650"/>
          </a:xfrm>
          <a:ln>
            <a:noFill/>
          </a:ln>
          <a:effectLst>
            <a:glow rad="63500">
              <a:schemeClr val="accent2">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indent="-365760">
              <a:lnSpc>
                <a:spcPct val="120000"/>
              </a:lnSpc>
              <a:spcBef>
                <a:spcPts val="0"/>
              </a:spcBef>
              <a:buNone/>
            </a:pPr>
            <a:r>
              <a:rPr lang="en-US" sz="2400" b="1" dirty="0">
                <a:latin typeface="+mj-lt"/>
              </a:rPr>
              <a:t>What is Expression?</a:t>
            </a:r>
          </a:p>
          <a:p>
            <a:pPr marL="365760" indent="0">
              <a:lnSpc>
                <a:spcPct val="120000"/>
              </a:lnSpc>
              <a:spcBef>
                <a:spcPts val="0"/>
              </a:spcBef>
              <a:buNone/>
            </a:pPr>
            <a:r>
              <a:rPr lang="en-US" sz="2200" dirty="0">
                <a:latin typeface="+mj-lt"/>
              </a:rPr>
              <a:t>An expression is a combination of one or more </a:t>
            </a:r>
          </a:p>
          <a:p>
            <a:pPr marL="1108710" lvl="1" indent="-342900">
              <a:lnSpc>
                <a:spcPct val="120000"/>
              </a:lnSpc>
              <a:spcBef>
                <a:spcPts val="0"/>
              </a:spcBef>
            </a:pPr>
            <a:r>
              <a:rPr lang="en-US" sz="2000" dirty="0">
                <a:latin typeface="+mj-lt"/>
              </a:rPr>
              <a:t>conditions, values, operators, and SQL functions that evaluates to a value. </a:t>
            </a:r>
          </a:p>
          <a:p>
            <a:pPr marL="0" indent="-365760">
              <a:lnSpc>
                <a:spcPct val="120000"/>
              </a:lnSpc>
              <a:spcBef>
                <a:spcPts val="0"/>
              </a:spcBef>
              <a:buNone/>
            </a:pPr>
            <a:endParaRPr lang="en-US" sz="2400" b="1" dirty="0">
              <a:latin typeface="+mj-lt"/>
            </a:endParaRPr>
          </a:p>
          <a:p>
            <a:pPr marL="0" indent="-365760">
              <a:lnSpc>
                <a:spcPct val="120000"/>
              </a:lnSpc>
              <a:spcBef>
                <a:spcPts val="0"/>
              </a:spcBef>
              <a:buNone/>
            </a:pPr>
            <a:r>
              <a:rPr lang="en-US" sz="2400" b="1" dirty="0">
                <a:latin typeface="+mj-lt"/>
              </a:rPr>
              <a:t>Where they can be used?</a:t>
            </a:r>
          </a:p>
          <a:p>
            <a:pPr marL="365760" indent="0">
              <a:lnSpc>
                <a:spcPct val="120000"/>
              </a:lnSpc>
              <a:spcBef>
                <a:spcPts val="0"/>
              </a:spcBef>
              <a:buNone/>
            </a:pPr>
            <a:r>
              <a:rPr lang="en-US" sz="2200" dirty="0">
                <a:latin typeface="+mj-lt"/>
              </a:rPr>
              <a:t>Expressions can be used in,</a:t>
            </a:r>
          </a:p>
          <a:p>
            <a:pPr marL="1188720" lvl="4" indent="-365760">
              <a:lnSpc>
                <a:spcPct val="120000"/>
              </a:lnSpc>
              <a:spcBef>
                <a:spcPts val="0"/>
              </a:spcBef>
            </a:pPr>
            <a:r>
              <a:rPr lang="en-US" sz="2000" dirty="0">
                <a:latin typeface="+mj-lt"/>
              </a:rPr>
              <a:t>The SELECT statement. </a:t>
            </a:r>
          </a:p>
          <a:p>
            <a:pPr marL="1188720" lvl="4" indent="-365760">
              <a:lnSpc>
                <a:spcPct val="120000"/>
              </a:lnSpc>
              <a:spcBef>
                <a:spcPts val="0"/>
              </a:spcBef>
            </a:pPr>
            <a:r>
              <a:rPr lang="en-US" sz="2000" dirty="0">
                <a:latin typeface="+mj-lt"/>
              </a:rPr>
              <a:t>A condition of the WHERE,HAVING and ORDER BY clause.</a:t>
            </a:r>
          </a:p>
          <a:p>
            <a:pPr marL="1188720" lvl="4" indent="-365760">
              <a:lnSpc>
                <a:spcPct val="120000"/>
              </a:lnSpc>
              <a:spcBef>
                <a:spcPts val="0"/>
              </a:spcBef>
            </a:pPr>
            <a:r>
              <a:rPr lang="en-US" sz="2000" dirty="0">
                <a:latin typeface="+mj-lt"/>
              </a:rPr>
              <a:t>The VALUES clause of the INSERT statement. </a:t>
            </a:r>
          </a:p>
          <a:p>
            <a:pPr marL="1188720" lvl="4" indent="-365760">
              <a:lnSpc>
                <a:spcPct val="120000"/>
              </a:lnSpc>
              <a:spcBef>
                <a:spcPts val="0"/>
              </a:spcBef>
            </a:pPr>
            <a:r>
              <a:rPr lang="en-US" sz="2000" dirty="0">
                <a:latin typeface="+mj-lt"/>
              </a:rPr>
              <a:t>The SET clause of the UPDATE statement. </a:t>
            </a:r>
          </a:p>
          <a:p>
            <a:pPr lvl="1" indent="-365760">
              <a:lnSpc>
                <a:spcPct val="120000"/>
              </a:lnSpc>
              <a:spcBef>
                <a:spcPts val="0"/>
              </a:spcBef>
              <a:buFont typeface="Wingdings" pitchFamily="2" charset="2"/>
              <a:buChar char="q"/>
            </a:pPr>
            <a:endParaRPr lang="en-US" dirty="0">
              <a:latin typeface="+mj-lt"/>
            </a:endParaRPr>
          </a:p>
          <a:p>
            <a:pPr indent="-365760">
              <a:lnSpc>
                <a:spcPct val="120000"/>
              </a:lnSpc>
              <a:spcBef>
                <a:spcPts val="0"/>
              </a:spcBef>
            </a:pPr>
            <a:endParaRPr lang="en-US" sz="2400" dirty="0">
              <a:latin typeface="+mj-lt"/>
            </a:endParaRPr>
          </a:p>
          <a:p>
            <a:pPr indent="-365760">
              <a:lnSpc>
                <a:spcPct val="120000"/>
              </a:lnSpc>
              <a:spcBef>
                <a:spcPts val="0"/>
              </a:spcBef>
            </a:pPr>
            <a:endParaRPr lang="en-US" sz="2400" dirty="0">
              <a:latin typeface="+mj-lt"/>
            </a:endParaRPr>
          </a:p>
          <a:p>
            <a:pPr marL="0" indent="-365760">
              <a:lnSpc>
                <a:spcPct val="120000"/>
              </a:lnSpc>
              <a:spcBef>
                <a:spcPts val="0"/>
              </a:spcBef>
              <a:buNone/>
            </a:pPr>
            <a:endParaRPr lang="en-US" sz="2400" b="1" dirty="0">
              <a:latin typeface="+mj-lt"/>
            </a:endParaRPr>
          </a:p>
          <a:p>
            <a:pPr marL="285750" lvl="1" indent="-365760">
              <a:lnSpc>
                <a:spcPct val="120000"/>
              </a:lnSpc>
              <a:spcBef>
                <a:spcPts val="0"/>
              </a:spcBef>
            </a:pPr>
            <a:endParaRPr lang="en-US" dirty="0" smtClean="0">
              <a:latin typeface="+mj-lt"/>
            </a:endParaRPr>
          </a:p>
          <a:p>
            <a:pPr marL="285750" lvl="1" indent="-365760">
              <a:lnSpc>
                <a:spcPct val="120000"/>
              </a:lnSpc>
              <a:spcBef>
                <a:spcPts val="0"/>
              </a:spcBef>
            </a:pPr>
            <a:endParaRPr lang="en-US" dirty="0">
              <a:latin typeface="+mj-lt"/>
            </a:endParaRPr>
          </a:p>
          <a:p>
            <a:pPr marL="285750" lvl="1" indent="-365760">
              <a:lnSpc>
                <a:spcPct val="120000"/>
              </a:lnSpc>
              <a:spcBef>
                <a:spcPts val="0"/>
              </a:spcBef>
            </a:pPr>
            <a:endParaRPr lang="en-US" dirty="0" smtClean="0">
              <a:latin typeface="+mj-lt"/>
            </a:endParaRPr>
          </a:p>
          <a:p>
            <a:pPr marL="285750" lvl="1" indent="-365760">
              <a:lnSpc>
                <a:spcPct val="120000"/>
              </a:lnSpc>
              <a:spcBef>
                <a:spcPts val="0"/>
              </a:spcBef>
            </a:pPr>
            <a:endParaRPr lang="en-US" dirty="0" smtClean="0">
              <a:latin typeface="+mj-lt"/>
            </a:endParaRPr>
          </a:p>
          <a:p>
            <a:pPr marL="285750" lvl="1" indent="-365760">
              <a:lnSpc>
                <a:spcPct val="120000"/>
              </a:lnSpc>
              <a:spcBef>
                <a:spcPts val="0"/>
              </a:spcBef>
            </a:pPr>
            <a:endParaRPr lang="en-US" dirty="0" smtClean="0">
              <a:latin typeface="+mj-lt"/>
            </a:endParaRPr>
          </a:p>
        </p:txBody>
      </p:sp>
      <p:sp>
        <p:nvSpPr>
          <p:cNvPr id="7" name="Slide Number Placeholder 6"/>
          <p:cNvSpPr>
            <a:spLocks noGrp="1"/>
          </p:cNvSpPr>
          <p:nvPr>
            <p:ph type="sldNum" sz="quarter" idx="4294967295"/>
          </p:nvPr>
        </p:nvSpPr>
        <p:spPr>
          <a:xfrm>
            <a:off x="0" y="6356350"/>
            <a:ext cx="4114800" cy="365125"/>
          </a:xfrm>
        </p:spPr>
        <p:txBody>
          <a:bodyPr/>
          <a:lstStyle/>
          <a:p>
            <a:fld id="{47ED8886-DB3B-44F4-9A80-E6A224679F20}" type="slidenum">
              <a:rPr lang="en-US" smtClean="0"/>
              <a:pPr/>
              <a:t>40</a:t>
            </a:fld>
            <a:endParaRPr lang="en-US" dirty="0"/>
          </a:p>
        </p:txBody>
      </p:sp>
    </p:spTree>
    <p:extLst>
      <p:ext uri="{BB962C8B-B14F-4D97-AF65-F5344CB8AC3E}">
        <p14:creationId xmlns:p14="http://schemas.microsoft.com/office/powerpoint/2010/main" val="34229712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1822" y="53183"/>
            <a:ext cx="10515600" cy="911094"/>
          </a:xfrm>
        </p:spPr>
        <p:txBody>
          <a:bodyPr>
            <a:normAutofit/>
          </a:bodyPr>
          <a:lstStyle/>
          <a:p>
            <a:r>
              <a:rPr lang="en-US" sz="2800" dirty="0"/>
              <a:t>SQL Expression</a:t>
            </a:r>
          </a:p>
        </p:txBody>
      </p:sp>
      <p:sp>
        <p:nvSpPr>
          <p:cNvPr id="3" name="Content Placeholder 2"/>
          <p:cNvSpPr>
            <a:spLocks noGrp="1"/>
          </p:cNvSpPr>
          <p:nvPr>
            <p:ph idx="1"/>
          </p:nvPr>
        </p:nvSpPr>
        <p:spPr>
          <a:xfrm>
            <a:off x="1428404" y="1265038"/>
            <a:ext cx="8686800" cy="503237"/>
          </a:xfrm>
          <a:ln>
            <a:noFill/>
          </a:ln>
          <a:effectLst>
            <a:glow rad="63500">
              <a:schemeClr val="accent2">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indent="0">
              <a:buNone/>
            </a:pPr>
            <a:r>
              <a:rPr lang="en-US" sz="2000" b="1" dirty="0"/>
              <a:t>Examples</a:t>
            </a:r>
            <a:endParaRPr lang="en-US" sz="2000" dirty="0"/>
          </a:p>
          <a:p>
            <a:endParaRPr lang="en-US" sz="2400" dirty="0">
              <a:latin typeface="+mj-lt"/>
            </a:endParaRPr>
          </a:p>
          <a:p>
            <a:endParaRPr lang="en-US" sz="2400" dirty="0">
              <a:latin typeface="+mj-lt"/>
            </a:endParaRPr>
          </a:p>
          <a:p>
            <a:pPr marL="0" indent="0">
              <a:buNone/>
            </a:pPr>
            <a:endParaRPr lang="en-US" sz="2400" b="1" dirty="0">
              <a:latin typeface="+mj-lt"/>
            </a:endParaRPr>
          </a:p>
          <a:p>
            <a:pPr marL="285750" lvl="1"/>
            <a:endParaRPr lang="en-US" dirty="0" smtClean="0">
              <a:latin typeface="+mj-lt"/>
            </a:endParaRPr>
          </a:p>
          <a:p>
            <a:pPr marL="285750" lvl="1"/>
            <a:endParaRPr lang="en-US" dirty="0">
              <a:latin typeface="+mj-lt"/>
            </a:endParaRPr>
          </a:p>
          <a:p>
            <a:pPr marL="285750" lvl="1"/>
            <a:endParaRPr lang="en-US" dirty="0" smtClean="0">
              <a:latin typeface="+mj-lt"/>
            </a:endParaRPr>
          </a:p>
          <a:p>
            <a:pPr marL="285750" lvl="1"/>
            <a:endParaRPr lang="en-US" dirty="0" smtClean="0">
              <a:latin typeface="+mj-lt"/>
            </a:endParaRPr>
          </a:p>
          <a:p>
            <a:pPr marL="285750" lvl="1"/>
            <a:endParaRPr lang="en-US" dirty="0" smtClean="0">
              <a:latin typeface="+mj-lt"/>
            </a:endParaRPr>
          </a:p>
        </p:txBody>
      </p:sp>
      <p:sp>
        <p:nvSpPr>
          <p:cNvPr id="9" name="Slide Number Placeholder 8"/>
          <p:cNvSpPr>
            <a:spLocks noGrp="1"/>
          </p:cNvSpPr>
          <p:nvPr>
            <p:ph type="sldNum" sz="quarter" idx="4294967295"/>
          </p:nvPr>
        </p:nvSpPr>
        <p:spPr>
          <a:xfrm>
            <a:off x="0" y="6356350"/>
            <a:ext cx="4114800" cy="365125"/>
          </a:xfrm>
        </p:spPr>
        <p:txBody>
          <a:bodyPr/>
          <a:lstStyle/>
          <a:p>
            <a:fld id="{47ED8886-DB3B-44F4-9A80-E6A224679F20}" type="slidenum">
              <a:rPr lang="en-US" smtClean="0"/>
              <a:pPr/>
              <a:t>41</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010819139"/>
              </p:ext>
            </p:extLst>
          </p:nvPr>
        </p:nvGraphicFramePr>
        <p:xfrm>
          <a:off x="1428404" y="1909928"/>
          <a:ext cx="8077200" cy="4304769"/>
        </p:xfrm>
        <a:graphic>
          <a:graphicData uri="http://schemas.openxmlformats.org/drawingml/2006/table">
            <a:tbl>
              <a:tblPr firstRow="1" bandRow="1">
                <a:tableStyleId>{5C22544A-7EE6-4342-B048-85BDC9FD1C3A}</a:tableStyleId>
              </a:tblPr>
              <a:tblGrid>
                <a:gridCol w="1704347">
                  <a:extLst>
                    <a:ext uri="{9D8B030D-6E8A-4147-A177-3AD203B41FA5}">
                      <a16:colId xmlns:a16="http://schemas.microsoft.com/office/drawing/2014/main" val="20000"/>
                    </a:ext>
                  </a:extLst>
                </a:gridCol>
                <a:gridCol w="3627871">
                  <a:extLst>
                    <a:ext uri="{9D8B030D-6E8A-4147-A177-3AD203B41FA5}">
                      <a16:colId xmlns:a16="http://schemas.microsoft.com/office/drawing/2014/main" val="20001"/>
                    </a:ext>
                  </a:extLst>
                </a:gridCol>
                <a:gridCol w="2744982">
                  <a:extLst>
                    <a:ext uri="{9D8B030D-6E8A-4147-A177-3AD203B41FA5}">
                      <a16:colId xmlns:a16="http://schemas.microsoft.com/office/drawing/2014/main" val="20002"/>
                    </a:ext>
                  </a:extLst>
                </a:gridCol>
              </a:tblGrid>
              <a:tr h="619496">
                <a:tc>
                  <a:txBody>
                    <a:bodyPr/>
                    <a:lstStyle/>
                    <a:p>
                      <a:pPr algn="ctr" rtl="0" fontAlgn="ctr"/>
                      <a:r>
                        <a:rPr lang="en-US" sz="1800" b="1" i="0" u="none" strike="noStrike" dirty="0" smtClean="0">
                          <a:solidFill>
                            <a:schemeClr val="tx1"/>
                          </a:solidFill>
                          <a:effectLst/>
                          <a:latin typeface="Arial" panose="020B0604020202020204" pitchFamily="34" charset="0"/>
                        </a:rPr>
                        <a:t>Expression Name</a:t>
                      </a:r>
                      <a:endParaRPr lang="en-US" sz="1800" b="1" i="0" u="none" strike="noStrike" dirty="0">
                        <a:solidFill>
                          <a:schemeClr val="tx1"/>
                        </a:solidFill>
                        <a:effectLst/>
                        <a:latin typeface="Arial" panose="020B0604020202020204" pitchFamily="34" charset="0"/>
                      </a:endParaRPr>
                    </a:p>
                  </a:txBody>
                  <a:tcPr marL="7743" marR="7743" marT="7743" marB="0" anchor="ctr">
                    <a:solidFill>
                      <a:schemeClr val="accent4"/>
                    </a:solidFill>
                  </a:tcPr>
                </a:tc>
                <a:tc>
                  <a:txBody>
                    <a:bodyPr/>
                    <a:lstStyle/>
                    <a:p>
                      <a:pPr algn="ctr" rtl="0" fontAlgn="ctr"/>
                      <a:r>
                        <a:rPr lang="en-US" sz="1800" b="1" i="0" u="none" strike="noStrike" dirty="0" smtClean="0">
                          <a:solidFill>
                            <a:schemeClr val="tx1"/>
                          </a:solidFill>
                          <a:effectLst/>
                          <a:latin typeface="Arial" panose="020B0604020202020204" pitchFamily="34" charset="0"/>
                        </a:rPr>
                        <a:t>Description</a:t>
                      </a:r>
                      <a:endParaRPr lang="en-US" sz="1800" b="1" i="0" u="none" strike="noStrike" dirty="0">
                        <a:solidFill>
                          <a:schemeClr val="tx1"/>
                        </a:solidFill>
                        <a:effectLst/>
                        <a:latin typeface="Arial" panose="020B0604020202020204" pitchFamily="34" charset="0"/>
                      </a:endParaRPr>
                    </a:p>
                  </a:txBody>
                  <a:tcPr marL="7743" marR="7743" marT="7743" marB="0" anchor="ctr">
                    <a:solidFill>
                      <a:schemeClr val="accent4"/>
                    </a:solidFill>
                  </a:tcPr>
                </a:tc>
                <a:tc>
                  <a:txBody>
                    <a:bodyPr/>
                    <a:lstStyle/>
                    <a:p>
                      <a:pPr algn="ctr" rtl="0" fontAlgn="ctr"/>
                      <a:r>
                        <a:rPr lang="en-US" sz="1800" b="1" i="0" u="none" strike="noStrike" dirty="0" smtClean="0">
                          <a:solidFill>
                            <a:schemeClr val="tx1"/>
                          </a:solidFill>
                          <a:effectLst/>
                          <a:latin typeface="Arial" panose="020B0604020202020204" pitchFamily="34" charset="0"/>
                        </a:rPr>
                        <a:t>Examples</a:t>
                      </a:r>
                      <a:endParaRPr lang="en-US" sz="1800" b="1" i="0" u="none" strike="noStrike" dirty="0">
                        <a:solidFill>
                          <a:schemeClr val="tx1"/>
                        </a:solidFill>
                        <a:effectLst/>
                        <a:latin typeface="Arial" panose="020B0604020202020204" pitchFamily="34" charset="0"/>
                      </a:endParaRPr>
                    </a:p>
                  </a:txBody>
                  <a:tcPr marL="7743" marR="7743" marT="7743" marB="0" anchor="ctr">
                    <a:solidFill>
                      <a:schemeClr val="accent4"/>
                    </a:solidFill>
                  </a:tcPr>
                </a:tc>
                <a:extLst>
                  <a:ext uri="{0D108BD9-81ED-4DB2-BD59-A6C34878D82A}">
                    <a16:rowId xmlns:a16="http://schemas.microsoft.com/office/drawing/2014/main" val="10000"/>
                  </a:ext>
                </a:extLst>
              </a:tr>
              <a:tr h="1022958">
                <a:tc>
                  <a:txBody>
                    <a:bodyPr/>
                    <a:lstStyle/>
                    <a:p>
                      <a:pPr algn="l" rtl="0" fontAlgn="ctr"/>
                      <a:r>
                        <a:rPr lang="en-US" sz="1800" u="none" strike="noStrike" dirty="0">
                          <a:solidFill>
                            <a:schemeClr val="tx1"/>
                          </a:solidFill>
                          <a:effectLst/>
                        </a:rPr>
                        <a:t>Simple Expression</a:t>
                      </a:r>
                      <a:endParaRPr lang="en-US" sz="1800" b="1" i="0" u="none" strike="noStrike" dirty="0">
                        <a:solidFill>
                          <a:schemeClr val="tx1"/>
                        </a:solidFill>
                        <a:effectLst/>
                        <a:latin typeface="Arial" panose="020B0604020202020204" pitchFamily="34" charset="0"/>
                      </a:endParaRPr>
                    </a:p>
                  </a:txBody>
                  <a:tcPr marL="7743" marR="7743" marT="7743" marB="0" anchor="ctr">
                    <a:noFill/>
                  </a:tcPr>
                </a:tc>
                <a:tc>
                  <a:txBody>
                    <a:bodyPr/>
                    <a:lstStyle/>
                    <a:p>
                      <a:pPr algn="l" rtl="0" fontAlgn="ctr"/>
                      <a:r>
                        <a:rPr lang="en-US" sz="1800" u="none" strike="noStrike" dirty="0">
                          <a:solidFill>
                            <a:schemeClr val="tx1"/>
                          </a:solidFill>
                          <a:effectLst/>
                        </a:rPr>
                        <a:t>A simple expression specifies a column, pseudo column, constant, sequence number, or null. </a:t>
                      </a:r>
                      <a:endParaRPr lang="en-US" sz="1800" b="1" i="0" u="none" strike="noStrike" dirty="0">
                        <a:solidFill>
                          <a:schemeClr val="tx1"/>
                        </a:solidFill>
                        <a:effectLst/>
                        <a:latin typeface="Arial" panose="020B0604020202020204" pitchFamily="34" charset="0"/>
                      </a:endParaRPr>
                    </a:p>
                  </a:txBody>
                  <a:tcPr marL="7743" marR="7743" marT="7743" marB="0" anchor="ctr">
                    <a:noFill/>
                  </a:tcPr>
                </a:tc>
                <a:tc>
                  <a:txBody>
                    <a:bodyPr/>
                    <a:lstStyle/>
                    <a:p>
                      <a:pPr algn="l" rtl="0" fontAlgn="ctr"/>
                      <a:r>
                        <a:rPr lang="en-US" sz="2000" b="1" kern="1200" dirty="0" err="1">
                          <a:solidFill>
                            <a:schemeClr val="tx1"/>
                          </a:solidFill>
                          <a:latin typeface="+mn-lt"/>
                          <a:ea typeface="+mn-ea"/>
                          <a:cs typeface="+mn-cs"/>
                        </a:rPr>
                        <a:t>Buyprice</a:t>
                      </a:r>
                      <a:r>
                        <a:rPr lang="en-US" sz="2000" b="1" kern="1200" dirty="0">
                          <a:solidFill>
                            <a:schemeClr val="tx1"/>
                          </a:solidFill>
                          <a:latin typeface="+mn-lt"/>
                          <a:ea typeface="+mn-ea"/>
                          <a:cs typeface="+mn-cs"/>
                        </a:rPr>
                        <a:t> + MSRP</a:t>
                      </a:r>
                    </a:p>
                  </a:txBody>
                  <a:tcPr marL="7743" marR="7743" marT="7743" marB="0" anchor="ctr">
                    <a:noFill/>
                  </a:tcPr>
                </a:tc>
                <a:extLst>
                  <a:ext uri="{0D108BD9-81ED-4DB2-BD59-A6C34878D82A}">
                    <a16:rowId xmlns:a16="http://schemas.microsoft.com/office/drawing/2014/main" val="10001"/>
                  </a:ext>
                </a:extLst>
              </a:tr>
              <a:tr h="1232796">
                <a:tc>
                  <a:txBody>
                    <a:bodyPr/>
                    <a:lstStyle/>
                    <a:p>
                      <a:pPr algn="l" rtl="0" fontAlgn="ctr"/>
                      <a:r>
                        <a:rPr lang="en-US" sz="1800" u="none" strike="noStrike" dirty="0">
                          <a:solidFill>
                            <a:schemeClr val="tx1"/>
                          </a:solidFill>
                          <a:effectLst/>
                        </a:rPr>
                        <a:t>Compound Expression</a:t>
                      </a:r>
                      <a:endParaRPr lang="en-US" sz="1800" b="0" i="0" u="none" strike="noStrike" dirty="0">
                        <a:solidFill>
                          <a:schemeClr val="tx1"/>
                        </a:solidFill>
                        <a:effectLst/>
                        <a:latin typeface="Arial" panose="020B0604020202020204" pitchFamily="34" charset="0"/>
                      </a:endParaRPr>
                    </a:p>
                  </a:txBody>
                  <a:tcPr marL="7743" marR="7743" marT="7743" marB="0" anchor="ctr">
                    <a:noFill/>
                  </a:tcPr>
                </a:tc>
                <a:tc>
                  <a:txBody>
                    <a:bodyPr/>
                    <a:lstStyle/>
                    <a:p>
                      <a:pPr algn="l" rtl="0" fontAlgn="ctr"/>
                      <a:r>
                        <a:rPr lang="en-US" sz="1800" u="none" strike="noStrike" dirty="0">
                          <a:solidFill>
                            <a:schemeClr val="tx1"/>
                          </a:solidFill>
                          <a:effectLst/>
                        </a:rPr>
                        <a:t>A compound expression specifies a combination of a function and one or multiple expressions</a:t>
                      </a:r>
                      <a:endParaRPr lang="en-US" sz="1800" b="0" i="0" u="none" strike="noStrike" dirty="0">
                        <a:solidFill>
                          <a:schemeClr val="tx1"/>
                        </a:solidFill>
                        <a:effectLst/>
                        <a:latin typeface="Arial" panose="020B0604020202020204" pitchFamily="34" charset="0"/>
                      </a:endParaRPr>
                    </a:p>
                  </a:txBody>
                  <a:tcPr marL="7743" marR="7743" marT="7743" marB="0" anchor="ctr">
                    <a:noFill/>
                  </a:tcPr>
                </a:tc>
                <a:tc>
                  <a:txBody>
                    <a:bodyPr/>
                    <a:lstStyle/>
                    <a:p>
                      <a:pPr algn="l" rtl="0" fontAlgn="ctr"/>
                      <a:r>
                        <a:rPr lang="en-US" sz="2000" b="1" kern="1200" dirty="0" err="1">
                          <a:solidFill>
                            <a:schemeClr val="tx1"/>
                          </a:solidFill>
                          <a:latin typeface="+mn-lt"/>
                          <a:ea typeface="+mn-ea"/>
                          <a:cs typeface="+mn-cs"/>
                        </a:rPr>
                        <a:t>creditlimit</a:t>
                      </a:r>
                      <a:r>
                        <a:rPr lang="en-US" sz="1800" u="none" strike="noStrike" dirty="0">
                          <a:solidFill>
                            <a:schemeClr val="tx1"/>
                          </a:solidFill>
                          <a:effectLst/>
                        </a:rPr>
                        <a:t> </a:t>
                      </a:r>
                      <a:r>
                        <a:rPr lang="en-US" sz="2000" b="1" kern="1200" dirty="0">
                          <a:solidFill>
                            <a:schemeClr val="tx1"/>
                          </a:solidFill>
                          <a:latin typeface="Arial" pitchFamily="34" charset="0"/>
                          <a:ea typeface="+mn-ea"/>
                          <a:cs typeface="Arial" pitchFamily="34" charset="0"/>
                        </a:rPr>
                        <a:t>*</a:t>
                      </a:r>
                      <a:r>
                        <a:rPr lang="en-US" sz="1800" u="none" strike="noStrike" dirty="0">
                          <a:solidFill>
                            <a:schemeClr val="tx1"/>
                          </a:solidFill>
                          <a:effectLst/>
                        </a:rPr>
                        <a:t> </a:t>
                      </a:r>
                      <a:r>
                        <a:rPr lang="en-US" sz="2000" b="1" kern="1200" dirty="0">
                          <a:solidFill>
                            <a:schemeClr val="tx1"/>
                          </a:solidFill>
                          <a:latin typeface="Arial" pitchFamily="34" charset="0"/>
                          <a:ea typeface="+mn-ea"/>
                          <a:cs typeface="Arial" pitchFamily="34" charset="0"/>
                        </a:rPr>
                        <a:t>AVG(</a:t>
                      </a:r>
                      <a:r>
                        <a:rPr lang="en-US" sz="2000" b="1" kern="1200" dirty="0">
                          <a:solidFill>
                            <a:schemeClr val="tx1"/>
                          </a:solidFill>
                          <a:latin typeface="+mn-lt"/>
                          <a:ea typeface="+mn-ea"/>
                          <a:cs typeface="+mn-cs"/>
                        </a:rPr>
                        <a:t>amount</a:t>
                      </a:r>
                      <a:r>
                        <a:rPr lang="en-US" sz="2000" b="1" kern="1200" dirty="0">
                          <a:solidFill>
                            <a:schemeClr val="tx1"/>
                          </a:solidFill>
                          <a:latin typeface="Arial" pitchFamily="34" charset="0"/>
                          <a:ea typeface="+mn-ea"/>
                          <a:cs typeface="Arial" pitchFamily="34" charset="0"/>
                        </a:rPr>
                        <a:t>)</a:t>
                      </a:r>
                    </a:p>
                  </a:txBody>
                  <a:tcPr marL="7743" marR="7743" marT="7743" marB="0" anchor="ctr">
                    <a:noFill/>
                  </a:tcPr>
                </a:tc>
                <a:extLst>
                  <a:ext uri="{0D108BD9-81ED-4DB2-BD59-A6C34878D82A}">
                    <a16:rowId xmlns:a16="http://schemas.microsoft.com/office/drawing/2014/main" val="10002"/>
                  </a:ext>
                </a:extLst>
              </a:tr>
              <a:tr h="1429519">
                <a:tc>
                  <a:txBody>
                    <a:bodyPr/>
                    <a:lstStyle/>
                    <a:p>
                      <a:pPr algn="l" rtl="0" fontAlgn="ctr"/>
                      <a:r>
                        <a:rPr lang="en-US" sz="1800" u="none" strike="noStrike">
                          <a:solidFill>
                            <a:schemeClr val="tx1"/>
                          </a:solidFill>
                          <a:effectLst/>
                        </a:rPr>
                        <a:t>Date Time Expression</a:t>
                      </a:r>
                      <a:endParaRPr lang="en-US" sz="1800" b="0" i="0" u="none" strike="noStrike">
                        <a:solidFill>
                          <a:schemeClr val="tx1"/>
                        </a:solidFill>
                        <a:effectLst/>
                        <a:latin typeface="Arial" panose="020B0604020202020204" pitchFamily="34" charset="0"/>
                      </a:endParaRPr>
                    </a:p>
                  </a:txBody>
                  <a:tcPr marL="7743" marR="7743" marT="7743" marB="0" anchor="ctr">
                    <a:noFill/>
                  </a:tcPr>
                </a:tc>
                <a:tc>
                  <a:txBody>
                    <a:bodyPr/>
                    <a:lstStyle/>
                    <a:p>
                      <a:pPr algn="l" rtl="0" fontAlgn="ctr"/>
                      <a:r>
                        <a:rPr lang="en-US" sz="1800" u="none" strike="noStrike" dirty="0">
                          <a:solidFill>
                            <a:schemeClr val="tx1"/>
                          </a:solidFill>
                          <a:effectLst/>
                        </a:rPr>
                        <a:t>A  Date Time Expression can be a date time column or a compound expression that yields a date time value. </a:t>
                      </a:r>
                      <a:endParaRPr lang="en-US" sz="1800" b="0" i="0" u="none" strike="noStrike" dirty="0">
                        <a:solidFill>
                          <a:schemeClr val="tx1"/>
                        </a:solidFill>
                        <a:effectLst/>
                        <a:latin typeface="Arial" panose="020B0604020202020204" pitchFamily="34" charset="0"/>
                      </a:endParaRPr>
                    </a:p>
                  </a:txBody>
                  <a:tcPr marL="7743" marR="7743" marT="7743" marB="0" anchor="ctr">
                    <a:noFill/>
                  </a:tcPr>
                </a:tc>
                <a:tc>
                  <a:txBody>
                    <a:bodyPr/>
                    <a:lstStyle/>
                    <a:p>
                      <a:pPr algn="l" rtl="0" fontAlgn="ctr"/>
                      <a:r>
                        <a:rPr lang="en-US" sz="2000" b="1" kern="1200" dirty="0">
                          <a:solidFill>
                            <a:schemeClr val="tx1"/>
                          </a:solidFill>
                          <a:latin typeface="Arial" pitchFamily="34" charset="0"/>
                          <a:ea typeface="+mn-ea"/>
                          <a:cs typeface="Arial" pitchFamily="34" charset="0"/>
                        </a:rPr>
                        <a:t>(</a:t>
                      </a:r>
                      <a:r>
                        <a:rPr lang="en-US" sz="2000" b="1" kern="1200" dirty="0" err="1">
                          <a:solidFill>
                            <a:schemeClr val="tx1"/>
                          </a:solidFill>
                          <a:latin typeface="+mn-lt"/>
                          <a:ea typeface="+mn-ea"/>
                          <a:cs typeface="+mn-cs"/>
                        </a:rPr>
                        <a:t>requiredDate</a:t>
                      </a:r>
                      <a:r>
                        <a:rPr lang="en-US" sz="1800" u="none" strike="noStrike" dirty="0">
                          <a:solidFill>
                            <a:schemeClr val="tx1"/>
                          </a:solidFill>
                          <a:effectLst/>
                        </a:rPr>
                        <a:t> </a:t>
                      </a:r>
                      <a:r>
                        <a:rPr lang="en-US" sz="2000" b="1" kern="1200" dirty="0">
                          <a:solidFill>
                            <a:schemeClr val="tx1"/>
                          </a:solidFill>
                          <a:latin typeface="Arial" pitchFamily="34" charset="0"/>
                          <a:ea typeface="+mn-ea"/>
                          <a:cs typeface="Arial" pitchFamily="34" charset="0"/>
                        </a:rPr>
                        <a:t>–</a:t>
                      </a:r>
                      <a:r>
                        <a:rPr lang="en-US" sz="2000" b="1" kern="1200" dirty="0" err="1">
                          <a:solidFill>
                            <a:schemeClr val="tx1"/>
                          </a:solidFill>
                          <a:latin typeface="+mn-lt"/>
                          <a:ea typeface="+mn-ea"/>
                          <a:cs typeface="+mn-cs"/>
                        </a:rPr>
                        <a:t>shippeddate</a:t>
                      </a:r>
                      <a:r>
                        <a:rPr lang="en-US" sz="2000" b="1" kern="1200" dirty="0">
                          <a:solidFill>
                            <a:schemeClr val="tx1"/>
                          </a:solidFill>
                          <a:latin typeface="Arial" pitchFamily="34" charset="0"/>
                          <a:ea typeface="+mn-ea"/>
                          <a:cs typeface="Arial" pitchFamily="34" charset="0"/>
                        </a:rPr>
                        <a:t>)/7 </a:t>
                      </a:r>
                    </a:p>
                  </a:txBody>
                  <a:tcPr marL="7743" marR="7743" marT="7743" marB="0" anchor="c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748905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SQL Expression</a:t>
            </a:r>
          </a:p>
        </p:txBody>
      </p:sp>
      <p:sp>
        <p:nvSpPr>
          <p:cNvPr id="3" name="Content Placeholder 2"/>
          <p:cNvSpPr>
            <a:spLocks noGrp="1"/>
          </p:cNvSpPr>
          <p:nvPr>
            <p:ph idx="1"/>
          </p:nvPr>
        </p:nvSpPr>
        <p:spPr>
          <a:xfrm>
            <a:off x="1343158" y="1530351"/>
            <a:ext cx="8686800" cy="503237"/>
          </a:xfrm>
          <a:ln>
            <a:noFill/>
          </a:ln>
          <a:effectLst>
            <a:glow rad="63500">
              <a:schemeClr val="accent2">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indent="0">
              <a:buNone/>
            </a:pPr>
            <a:r>
              <a:rPr lang="en-US" sz="2000" b="1" dirty="0"/>
              <a:t>Examples</a:t>
            </a:r>
            <a:endParaRPr lang="en-US" sz="2000" dirty="0"/>
          </a:p>
          <a:p>
            <a:endParaRPr lang="en-US" sz="2400" dirty="0">
              <a:latin typeface="+mj-lt"/>
            </a:endParaRPr>
          </a:p>
          <a:p>
            <a:endParaRPr lang="en-US" sz="2400" dirty="0">
              <a:latin typeface="+mj-lt"/>
            </a:endParaRPr>
          </a:p>
          <a:p>
            <a:pPr marL="0" indent="0">
              <a:buNone/>
            </a:pPr>
            <a:endParaRPr lang="en-US" sz="2400" b="1" dirty="0">
              <a:latin typeface="+mj-lt"/>
            </a:endParaRPr>
          </a:p>
          <a:p>
            <a:pPr marL="285750" lvl="1"/>
            <a:endParaRPr lang="en-US" dirty="0" smtClean="0">
              <a:latin typeface="+mj-lt"/>
            </a:endParaRPr>
          </a:p>
          <a:p>
            <a:pPr marL="285750" lvl="1"/>
            <a:endParaRPr lang="en-US" dirty="0">
              <a:latin typeface="+mj-lt"/>
            </a:endParaRPr>
          </a:p>
          <a:p>
            <a:pPr marL="285750" lvl="1"/>
            <a:endParaRPr lang="en-US" dirty="0" smtClean="0">
              <a:latin typeface="+mj-lt"/>
            </a:endParaRPr>
          </a:p>
          <a:p>
            <a:pPr marL="285750" lvl="1"/>
            <a:endParaRPr lang="en-US" dirty="0" smtClean="0">
              <a:latin typeface="+mj-lt"/>
            </a:endParaRPr>
          </a:p>
          <a:p>
            <a:pPr marL="285750" lvl="1"/>
            <a:endParaRPr lang="en-US" dirty="0" smtClean="0">
              <a:latin typeface="+mj-lt"/>
            </a:endParaRPr>
          </a:p>
        </p:txBody>
      </p:sp>
      <p:sp>
        <p:nvSpPr>
          <p:cNvPr id="9" name="Slide Number Placeholder 8"/>
          <p:cNvSpPr>
            <a:spLocks noGrp="1"/>
          </p:cNvSpPr>
          <p:nvPr>
            <p:ph type="sldNum" sz="quarter" idx="4294967295"/>
          </p:nvPr>
        </p:nvSpPr>
        <p:spPr>
          <a:xfrm>
            <a:off x="0" y="6356350"/>
            <a:ext cx="4114800" cy="365125"/>
          </a:xfrm>
        </p:spPr>
        <p:txBody>
          <a:bodyPr/>
          <a:lstStyle/>
          <a:p>
            <a:fld id="{47ED8886-DB3B-44F4-9A80-E6A224679F20}" type="slidenum">
              <a:rPr lang="en-US" smtClean="0"/>
              <a:pPr/>
              <a:t>42</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911789558"/>
              </p:ext>
            </p:extLst>
          </p:nvPr>
        </p:nvGraphicFramePr>
        <p:xfrm>
          <a:off x="1343158" y="2533752"/>
          <a:ext cx="8676219" cy="4005160"/>
        </p:xfrm>
        <a:graphic>
          <a:graphicData uri="http://schemas.openxmlformats.org/drawingml/2006/table">
            <a:tbl>
              <a:tblPr firstRow="1" bandRow="1">
                <a:tableStyleId>{5C22544A-7EE6-4342-B048-85BDC9FD1C3A}</a:tableStyleId>
              </a:tblPr>
              <a:tblGrid>
                <a:gridCol w="213572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gridCol w="3721099">
                  <a:extLst>
                    <a:ext uri="{9D8B030D-6E8A-4147-A177-3AD203B41FA5}">
                      <a16:colId xmlns:a16="http://schemas.microsoft.com/office/drawing/2014/main" val="20002"/>
                    </a:ext>
                  </a:extLst>
                </a:gridCol>
              </a:tblGrid>
              <a:tr h="46948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u="none" strike="noStrike" smtClean="0">
                          <a:solidFill>
                            <a:schemeClr val="tx1"/>
                          </a:solidFill>
                          <a:effectLst/>
                        </a:rPr>
                        <a:t>Expression Name</a:t>
                      </a:r>
                      <a:endParaRPr lang="en-US" sz="1800" b="1" i="0" u="none" strike="noStrike" dirty="0" smtClean="0">
                        <a:solidFill>
                          <a:schemeClr val="tx1"/>
                        </a:solidFill>
                        <a:effectLst/>
                        <a:latin typeface="Calibri"/>
                      </a:endParaRPr>
                    </a:p>
                  </a:txBody>
                  <a:tcPr>
                    <a:solidFill>
                      <a:schemeClr val="accent4"/>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u="none" strike="noStrike" dirty="0" smtClean="0">
                          <a:solidFill>
                            <a:schemeClr val="tx1"/>
                          </a:solidFill>
                          <a:effectLst/>
                        </a:rPr>
                        <a:t>Description</a:t>
                      </a:r>
                      <a:endParaRPr lang="en-US" sz="1800" b="1" i="0" u="none" strike="noStrike" dirty="0" smtClean="0">
                        <a:solidFill>
                          <a:schemeClr val="tx1"/>
                        </a:solidFill>
                        <a:effectLst/>
                        <a:latin typeface="Calibri"/>
                      </a:endParaRPr>
                    </a:p>
                  </a:txBody>
                  <a:tcPr>
                    <a:solidFill>
                      <a:schemeClr val="accent4"/>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u="none" strike="noStrike" smtClean="0">
                          <a:solidFill>
                            <a:schemeClr val="tx1"/>
                          </a:solidFill>
                          <a:effectLst/>
                        </a:rPr>
                        <a:t>Examples</a:t>
                      </a:r>
                      <a:endParaRPr lang="en-US" sz="1800" b="1" i="0" u="none" strike="noStrike" dirty="0" smtClean="0">
                        <a:solidFill>
                          <a:schemeClr val="tx1"/>
                        </a:solidFill>
                        <a:effectLst/>
                        <a:latin typeface="Calibri"/>
                      </a:endParaRPr>
                    </a:p>
                  </a:txBody>
                  <a:tcPr>
                    <a:solidFill>
                      <a:schemeClr val="accent4"/>
                    </a:solidFill>
                  </a:tcPr>
                </a:tc>
                <a:extLst>
                  <a:ext uri="{0D108BD9-81ED-4DB2-BD59-A6C34878D82A}">
                    <a16:rowId xmlns:a16="http://schemas.microsoft.com/office/drawing/2014/main" val="10000"/>
                  </a:ext>
                </a:extLst>
              </a:tr>
              <a:tr h="93836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u="none" strike="noStrike" dirty="0" smtClean="0">
                          <a:solidFill>
                            <a:schemeClr val="tx1"/>
                          </a:solidFill>
                          <a:effectLst/>
                        </a:rPr>
                        <a:t>Function Expression</a:t>
                      </a:r>
                      <a:endParaRPr lang="en-US" sz="2000" b="0" i="0" u="none" strike="noStrike" dirty="0" smtClean="0">
                        <a:solidFill>
                          <a:schemeClr val="tx1"/>
                        </a:solidFill>
                        <a:effectLst/>
                        <a:latin typeface="Calibri"/>
                      </a:endParaRPr>
                    </a:p>
                    <a:p>
                      <a:endParaRPr lang="en-US" sz="2000" dirty="0">
                        <a:solidFill>
                          <a:schemeClr val="tx1"/>
                        </a:solidFill>
                      </a:endParaRP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u="none" strike="noStrike" dirty="0" smtClean="0">
                          <a:solidFill>
                            <a:schemeClr val="tx1"/>
                          </a:solidFill>
                          <a:effectLst/>
                        </a:rPr>
                        <a:t>A Function Expression can be combination of one or more Functions</a:t>
                      </a:r>
                      <a:endParaRPr lang="en-US" sz="2000" b="0" i="0" u="none" strike="noStrike" dirty="0" smtClean="0">
                        <a:solidFill>
                          <a:schemeClr val="tx1"/>
                        </a:solidFill>
                        <a:effectLst/>
                        <a:latin typeface="Calibri"/>
                      </a:endParaRPr>
                    </a:p>
                  </a:txBody>
                  <a:tcPr>
                    <a:noFill/>
                  </a:tcPr>
                </a:tc>
                <a:tc>
                  <a:txBody>
                    <a:bodyPr/>
                    <a:lstStyle/>
                    <a:p>
                      <a:r>
                        <a:rPr lang="en-US" sz="2000" b="1" kern="1200" dirty="0" smtClean="0">
                          <a:solidFill>
                            <a:schemeClr val="tx1"/>
                          </a:solidFill>
                          <a:latin typeface="Arial" pitchFamily="34" charset="0"/>
                          <a:ea typeface="+mn-ea"/>
                          <a:cs typeface="Arial" pitchFamily="34" charset="0"/>
                        </a:rPr>
                        <a:t>SUM(</a:t>
                      </a:r>
                      <a:r>
                        <a:rPr lang="en-US" sz="2000" b="1" kern="1200" dirty="0" smtClean="0">
                          <a:solidFill>
                            <a:schemeClr val="tx1"/>
                          </a:solidFill>
                          <a:latin typeface="+mn-lt"/>
                          <a:ea typeface="+mn-ea"/>
                          <a:cs typeface="+mn-cs"/>
                        </a:rPr>
                        <a:t>amount</a:t>
                      </a:r>
                      <a:r>
                        <a:rPr lang="en-US" sz="2000" b="1" kern="1200" dirty="0" smtClean="0">
                          <a:solidFill>
                            <a:schemeClr val="tx1"/>
                          </a:solidFill>
                          <a:latin typeface="Arial" pitchFamily="34" charset="0"/>
                          <a:ea typeface="+mn-ea"/>
                          <a:cs typeface="Arial" pitchFamily="34" charset="0"/>
                        </a:rPr>
                        <a:t>) *</a:t>
                      </a:r>
                      <a:r>
                        <a:rPr lang="en-US" sz="2000" u="none" strike="noStrike" dirty="0" smtClean="0">
                          <a:solidFill>
                            <a:schemeClr val="tx1"/>
                          </a:solidFill>
                          <a:effectLst/>
                        </a:rPr>
                        <a:t> </a:t>
                      </a:r>
                      <a:r>
                        <a:rPr lang="en-US" sz="2000" b="1" kern="1200" dirty="0" smtClean="0">
                          <a:solidFill>
                            <a:schemeClr val="tx1"/>
                          </a:solidFill>
                          <a:latin typeface="Arial" pitchFamily="34" charset="0"/>
                          <a:ea typeface="+mn-ea"/>
                          <a:cs typeface="Arial" pitchFamily="34" charset="0"/>
                        </a:rPr>
                        <a:t>AVG(</a:t>
                      </a:r>
                      <a:r>
                        <a:rPr lang="en-US" sz="2000" b="1" kern="1200" dirty="0" err="1" smtClean="0">
                          <a:solidFill>
                            <a:schemeClr val="tx1"/>
                          </a:solidFill>
                          <a:latin typeface="+mn-lt"/>
                          <a:ea typeface="+mn-ea"/>
                          <a:cs typeface="+mn-cs"/>
                        </a:rPr>
                        <a:t>creditlimt</a:t>
                      </a:r>
                      <a:r>
                        <a:rPr lang="en-US" sz="2000" b="1" kern="1200" dirty="0" smtClean="0">
                          <a:solidFill>
                            <a:schemeClr val="tx1"/>
                          </a:solidFill>
                          <a:latin typeface="Arial" pitchFamily="34" charset="0"/>
                          <a:ea typeface="+mn-ea"/>
                          <a:cs typeface="Arial" pitchFamily="34" charset="0"/>
                        </a:rPr>
                        <a:t>)</a:t>
                      </a:r>
                      <a:r>
                        <a:rPr lang="en-US" sz="2000" u="none" strike="noStrike" dirty="0" smtClean="0">
                          <a:solidFill>
                            <a:schemeClr val="tx1"/>
                          </a:solidFill>
                          <a:effectLst/>
                        </a:rPr>
                        <a:t/>
                      </a:r>
                      <a:br>
                        <a:rPr lang="en-US" sz="2000" u="none" strike="noStrike" dirty="0" smtClean="0">
                          <a:solidFill>
                            <a:schemeClr val="tx1"/>
                          </a:solidFill>
                          <a:effectLst/>
                        </a:rPr>
                      </a:br>
                      <a:r>
                        <a:rPr lang="en-US" sz="2000" b="1" kern="1200" dirty="0" smtClean="0">
                          <a:solidFill>
                            <a:schemeClr val="tx1"/>
                          </a:solidFill>
                          <a:latin typeface="Arial" pitchFamily="34" charset="0"/>
                          <a:ea typeface="+mn-ea"/>
                          <a:cs typeface="Arial" pitchFamily="34" charset="0"/>
                        </a:rPr>
                        <a:t>COUNT(</a:t>
                      </a:r>
                      <a:r>
                        <a:rPr lang="en-US" sz="2000" b="1" kern="1200" dirty="0" err="1" smtClean="0">
                          <a:solidFill>
                            <a:schemeClr val="tx1"/>
                          </a:solidFill>
                          <a:latin typeface="+mn-lt"/>
                          <a:ea typeface="+mn-ea"/>
                          <a:cs typeface="+mn-cs"/>
                        </a:rPr>
                        <a:t>customername</a:t>
                      </a:r>
                      <a:r>
                        <a:rPr lang="en-US" sz="2000" b="1" kern="1200" dirty="0" smtClean="0">
                          <a:solidFill>
                            <a:schemeClr val="tx1"/>
                          </a:solidFill>
                          <a:latin typeface="Arial" pitchFamily="34" charset="0"/>
                          <a:ea typeface="+mn-ea"/>
                          <a:cs typeface="Arial" pitchFamily="34" charset="0"/>
                        </a:rPr>
                        <a:t>)</a:t>
                      </a:r>
                      <a:endParaRPr lang="en-US" sz="2000" b="1" kern="1200" dirty="0">
                        <a:solidFill>
                          <a:schemeClr val="tx1"/>
                        </a:solidFill>
                        <a:latin typeface="Arial" pitchFamily="34" charset="0"/>
                        <a:ea typeface="+mn-ea"/>
                        <a:cs typeface="Arial" pitchFamily="34" charset="0"/>
                      </a:endParaRPr>
                    </a:p>
                  </a:txBody>
                  <a:tcPr>
                    <a:noFill/>
                  </a:tcPr>
                </a:tc>
                <a:extLst>
                  <a:ext uri="{0D108BD9-81ED-4DB2-BD59-A6C34878D82A}">
                    <a16:rowId xmlns:a16="http://schemas.microsoft.com/office/drawing/2014/main" val="10001"/>
                  </a:ext>
                </a:extLst>
              </a:tr>
              <a:tr h="236013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u="none" strike="noStrike" dirty="0" smtClean="0">
                          <a:solidFill>
                            <a:schemeClr val="tx1"/>
                          </a:solidFill>
                          <a:effectLst/>
                        </a:rPr>
                        <a:t>CASE Expression</a:t>
                      </a:r>
                      <a:endParaRPr lang="en-US" sz="2000" b="0" i="0" u="none" strike="noStrike" dirty="0" smtClean="0">
                        <a:solidFill>
                          <a:schemeClr val="tx1"/>
                        </a:solidFill>
                        <a:effectLst/>
                        <a:latin typeface="Calibri"/>
                      </a:endParaRPr>
                    </a:p>
                    <a:p>
                      <a:endParaRPr lang="en-US" sz="2000" dirty="0">
                        <a:solidFill>
                          <a:schemeClr val="tx1"/>
                        </a:solidFill>
                      </a:endParaRP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u="none" strike="noStrike" dirty="0" smtClean="0">
                          <a:solidFill>
                            <a:schemeClr val="tx1"/>
                          </a:solidFill>
                          <a:effectLst/>
                        </a:rPr>
                        <a:t>It is similar to the IF-THEN-ELSE logic where a value is substituted based on the return value of the column</a:t>
                      </a:r>
                      <a:endParaRPr lang="en-US" sz="2000" b="0" i="0" u="none" strike="noStrike" dirty="0" smtClean="0">
                        <a:solidFill>
                          <a:schemeClr val="tx1"/>
                        </a:solidFill>
                        <a:effectLst/>
                        <a:latin typeface="Calibri"/>
                      </a:endParaRPr>
                    </a:p>
                  </a:txBody>
                  <a:tcPr>
                    <a:noFill/>
                  </a:tcPr>
                </a:tc>
                <a:tc>
                  <a:txBody>
                    <a:bodyPr/>
                    <a:lstStyle/>
                    <a:p>
                      <a:pPr marL="0" lvl="3" indent="0" algn="l" defTabSz="914400" rtl="0" eaLnBrk="1" fontAlgn="ctr" latinLnBrk="0" hangingPunct="1">
                        <a:buNone/>
                      </a:pPr>
                      <a:r>
                        <a:rPr lang="en-US" sz="2000" b="1" kern="1200" dirty="0" smtClean="0">
                          <a:solidFill>
                            <a:schemeClr val="tx1"/>
                          </a:solidFill>
                          <a:latin typeface="Arial" pitchFamily="34" charset="0"/>
                          <a:ea typeface="+mn-ea"/>
                          <a:cs typeface="Arial" pitchFamily="34" charset="0"/>
                        </a:rPr>
                        <a:t>SELECT </a:t>
                      </a:r>
                      <a:r>
                        <a:rPr lang="en-US" sz="2000" b="1" kern="1200" dirty="0" err="1" smtClean="0">
                          <a:solidFill>
                            <a:schemeClr val="tx1"/>
                          </a:solidFill>
                          <a:latin typeface="+mn-lt"/>
                          <a:ea typeface="+mn-ea"/>
                          <a:cs typeface="+mn-cs"/>
                        </a:rPr>
                        <a:t>customerNumber</a:t>
                      </a:r>
                      <a:r>
                        <a:rPr lang="en-US" sz="2000" b="1" kern="1200" dirty="0" smtClean="0">
                          <a:solidFill>
                            <a:schemeClr val="tx1"/>
                          </a:solidFill>
                          <a:latin typeface="+mn-lt"/>
                          <a:ea typeface="+mn-ea"/>
                          <a:cs typeface="+mn-cs"/>
                        </a:rPr>
                        <a:t>, country, </a:t>
                      </a:r>
                    </a:p>
                    <a:p>
                      <a:pPr marL="0" lvl="3" indent="0" algn="l" defTabSz="914400" rtl="0" eaLnBrk="1" fontAlgn="ctr" latinLnBrk="0" hangingPunct="1">
                        <a:buNone/>
                      </a:pPr>
                      <a:r>
                        <a:rPr lang="en-US" sz="2000" b="1" kern="1200" dirty="0" smtClean="0">
                          <a:solidFill>
                            <a:schemeClr val="tx1"/>
                          </a:solidFill>
                          <a:latin typeface="Arial" pitchFamily="34" charset="0"/>
                          <a:ea typeface="+mn-ea"/>
                          <a:cs typeface="Arial" pitchFamily="34" charset="0"/>
                        </a:rPr>
                        <a:t>CASE</a:t>
                      </a:r>
                      <a:r>
                        <a:rPr lang="en-US" sz="2000" u="none" strike="noStrike" kern="1200" dirty="0" smtClean="0">
                          <a:solidFill>
                            <a:schemeClr val="tx1"/>
                          </a:solidFill>
                          <a:effectLst/>
                        </a:rPr>
                        <a:t> </a:t>
                      </a:r>
                      <a:r>
                        <a:rPr lang="en-US" sz="2000" b="1" kern="1200" dirty="0" smtClean="0">
                          <a:solidFill>
                            <a:schemeClr val="tx1"/>
                          </a:solidFill>
                          <a:latin typeface="+mn-lt"/>
                          <a:ea typeface="+mn-ea"/>
                          <a:cs typeface="+mn-cs"/>
                        </a:rPr>
                        <a:t>country</a:t>
                      </a:r>
                    </a:p>
                    <a:p>
                      <a:pPr marL="0" lvl="3" indent="0" algn="l" defTabSz="914400" rtl="0" eaLnBrk="1" fontAlgn="ctr" latinLnBrk="0" hangingPunct="1">
                        <a:buNone/>
                      </a:pPr>
                      <a:r>
                        <a:rPr lang="en-US" sz="2000" b="1" kern="1200" dirty="0" smtClean="0">
                          <a:solidFill>
                            <a:schemeClr val="tx1"/>
                          </a:solidFill>
                          <a:latin typeface="Arial" pitchFamily="34" charset="0"/>
                          <a:ea typeface="+mn-ea"/>
                          <a:cs typeface="Arial" pitchFamily="34" charset="0"/>
                        </a:rPr>
                        <a:t>WHEN</a:t>
                      </a:r>
                      <a:r>
                        <a:rPr lang="en-US" sz="2000" u="none" strike="noStrike" kern="1200" dirty="0" smtClean="0">
                          <a:solidFill>
                            <a:schemeClr val="tx1"/>
                          </a:solidFill>
                          <a:effectLst/>
                        </a:rPr>
                        <a:t> </a:t>
                      </a:r>
                      <a:r>
                        <a:rPr lang="en-US" sz="2000" b="1" kern="1200" dirty="0" smtClean="0">
                          <a:solidFill>
                            <a:schemeClr val="tx1"/>
                          </a:solidFill>
                          <a:latin typeface="+mn-lt"/>
                          <a:ea typeface="+mn-ea"/>
                          <a:cs typeface="+mn-cs"/>
                        </a:rPr>
                        <a:t>‘USA' </a:t>
                      </a:r>
                      <a:r>
                        <a:rPr lang="en-US" sz="2000" b="1" kern="1200" dirty="0" smtClean="0">
                          <a:solidFill>
                            <a:schemeClr val="tx1"/>
                          </a:solidFill>
                          <a:latin typeface="Arial" pitchFamily="34" charset="0"/>
                          <a:ea typeface="+mn-ea"/>
                          <a:cs typeface="Arial" pitchFamily="34" charset="0"/>
                        </a:rPr>
                        <a:t>THEN</a:t>
                      </a:r>
                      <a:r>
                        <a:rPr lang="en-US" sz="2000" b="1" kern="1200" dirty="0" smtClean="0">
                          <a:solidFill>
                            <a:schemeClr val="tx1"/>
                          </a:solidFill>
                          <a:latin typeface="+mn-lt"/>
                          <a:ea typeface="+mn-ea"/>
                          <a:cs typeface="+mn-cs"/>
                        </a:rPr>
                        <a:t> ‘America’</a:t>
                      </a:r>
                    </a:p>
                    <a:p>
                      <a:pPr marL="0" lvl="3" indent="0" algn="l" defTabSz="914400" rtl="0" eaLnBrk="1" fontAlgn="ctr" latinLnBrk="0" hangingPunct="1">
                        <a:buNone/>
                      </a:pPr>
                      <a:r>
                        <a:rPr lang="en-US" sz="2000" b="1" kern="1200" dirty="0" smtClean="0">
                          <a:solidFill>
                            <a:schemeClr val="tx1"/>
                          </a:solidFill>
                          <a:latin typeface="Arial" pitchFamily="34" charset="0"/>
                          <a:ea typeface="+mn-ea"/>
                          <a:cs typeface="Arial" pitchFamily="34" charset="0"/>
                        </a:rPr>
                        <a:t>WHEN</a:t>
                      </a:r>
                      <a:r>
                        <a:rPr lang="en-US" sz="2000" b="1" kern="1200" dirty="0" smtClean="0">
                          <a:solidFill>
                            <a:schemeClr val="tx1"/>
                          </a:solidFill>
                          <a:latin typeface="+mn-lt"/>
                          <a:ea typeface="+mn-ea"/>
                          <a:cs typeface="+mn-cs"/>
                        </a:rPr>
                        <a:t> ‘UK' </a:t>
                      </a:r>
                      <a:r>
                        <a:rPr lang="en-US" sz="2000" b="1" kern="1200" dirty="0" smtClean="0">
                          <a:solidFill>
                            <a:schemeClr val="tx1"/>
                          </a:solidFill>
                          <a:latin typeface="Arial" pitchFamily="34" charset="0"/>
                          <a:ea typeface="+mn-ea"/>
                          <a:cs typeface="Arial" pitchFamily="34" charset="0"/>
                        </a:rPr>
                        <a:t>THEN</a:t>
                      </a:r>
                      <a:r>
                        <a:rPr lang="en-US" sz="2000" b="1" kern="1200" dirty="0" smtClean="0">
                          <a:solidFill>
                            <a:schemeClr val="tx1"/>
                          </a:solidFill>
                          <a:latin typeface="+mn-lt"/>
                          <a:ea typeface="+mn-ea"/>
                          <a:cs typeface="+mn-cs"/>
                        </a:rPr>
                        <a:t> ‘Britain’</a:t>
                      </a:r>
                    </a:p>
                    <a:p>
                      <a:pPr marL="0" lvl="3" indent="0" algn="l" defTabSz="914400" rtl="0" eaLnBrk="1" fontAlgn="ctr" latinLnBrk="0" hangingPunct="1">
                        <a:buNone/>
                      </a:pPr>
                      <a:r>
                        <a:rPr lang="en-US" sz="2000" b="1" kern="1200" dirty="0" smtClean="0">
                          <a:solidFill>
                            <a:schemeClr val="tx1"/>
                          </a:solidFill>
                          <a:latin typeface="Arial" pitchFamily="34" charset="0"/>
                          <a:ea typeface="+mn-ea"/>
                          <a:cs typeface="Arial" pitchFamily="34" charset="0"/>
                        </a:rPr>
                        <a:t>ELSE</a:t>
                      </a:r>
                      <a:r>
                        <a:rPr lang="en-US" sz="2000" b="1" kern="1200" dirty="0" smtClean="0">
                          <a:solidFill>
                            <a:schemeClr val="tx1"/>
                          </a:solidFill>
                          <a:latin typeface="+mn-lt"/>
                          <a:ea typeface="+mn-ea"/>
                          <a:cs typeface="+mn-cs"/>
                        </a:rPr>
                        <a:t> ‘NA’ </a:t>
                      </a:r>
                      <a:r>
                        <a:rPr lang="en-US" sz="2000" b="1" kern="1200" dirty="0" smtClean="0">
                          <a:solidFill>
                            <a:schemeClr val="tx1"/>
                          </a:solidFill>
                          <a:latin typeface="Arial" pitchFamily="34" charset="0"/>
                          <a:ea typeface="+mn-ea"/>
                          <a:cs typeface="Arial" pitchFamily="34" charset="0"/>
                        </a:rPr>
                        <a:t>END</a:t>
                      </a:r>
                    </a:p>
                    <a:p>
                      <a:pPr marL="0" lvl="3" indent="0" algn="l" defTabSz="914400" rtl="0" eaLnBrk="1" fontAlgn="ctr" latinLnBrk="0" hangingPunct="1">
                        <a:buNone/>
                      </a:pPr>
                      <a:r>
                        <a:rPr lang="en-US" sz="2000" b="1" kern="1200" dirty="0" smtClean="0">
                          <a:solidFill>
                            <a:schemeClr val="tx1"/>
                          </a:solidFill>
                          <a:latin typeface="Arial" pitchFamily="34" charset="0"/>
                          <a:ea typeface="+mn-ea"/>
                          <a:cs typeface="Arial" pitchFamily="34" charset="0"/>
                        </a:rPr>
                        <a:t>FROM</a:t>
                      </a:r>
                      <a:r>
                        <a:rPr lang="en-US" sz="2000" b="1" kern="1200" dirty="0" smtClean="0">
                          <a:solidFill>
                            <a:schemeClr val="tx1"/>
                          </a:solidFill>
                          <a:latin typeface="+mn-lt"/>
                          <a:ea typeface="+mn-ea"/>
                          <a:cs typeface="+mn-cs"/>
                        </a:rPr>
                        <a:t> customers</a:t>
                      </a:r>
                    </a:p>
                    <a:p>
                      <a:endParaRPr lang="en-US" sz="2000" dirty="0">
                        <a:solidFill>
                          <a:schemeClr val="tx1"/>
                        </a:solidFill>
                      </a:endParaRPr>
                    </a:p>
                  </a:txBody>
                  <a:tcP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42931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noFill/>
          <a:ln>
            <a:noFill/>
          </a:ln>
        </p:spPr>
        <p:txBody>
          <a:bodyPr anchor="ctr">
            <a:normAutofit/>
          </a:bodyPr>
          <a:lstStyle/>
          <a:p>
            <a:r>
              <a:rPr lang="en-US" sz="2800" dirty="0">
                <a:solidFill>
                  <a:schemeClr val="tx1"/>
                </a:solidFill>
                <a:latin typeface="Arial" panose="020B0604020202020204" pitchFamily="34" charset="0"/>
                <a:cs typeface="Arial" panose="020B0604020202020204" pitchFamily="34" charset="0"/>
              </a:rPr>
              <a:t>Schema Diagram</a:t>
            </a:r>
          </a:p>
        </p:txBody>
      </p:sp>
      <p:sp>
        <p:nvSpPr>
          <p:cNvPr id="3" name="Text Placeholder 2"/>
          <p:cNvSpPr>
            <a:spLocks noGrp="1"/>
          </p:cNvSpPr>
          <p:nvPr>
            <p:ph type="body" sz="quarter" idx="13"/>
          </p:nvPr>
        </p:nvSpPr>
        <p:spPr/>
        <p:txBody>
          <a:bodyPr/>
          <a:lstStyle/>
          <a:p>
            <a:endParaRPr lang="en-US" dirty="0"/>
          </a:p>
        </p:txBody>
      </p:sp>
      <p:pic>
        <p:nvPicPr>
          <p:cNvPr id="5" name="Picture 3" descr="C:\mysql\case study\ClassicModels\docs\dbschema\ClassicModelsDBSchema.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240" t="1358" r="1176" b="22555"/>
          <a:stretch/>
        </p:blipFill>
        <p:spPr bwMode="auto">
          <a:xfrm>
            <a:off x="1914332" y="1160342"/>
            <a:ext cx="8696325" cy="4800600"/>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18"/>
          <p:cNvSpPr txBox="1">
            <a:spLocks/>
          </p:cNvSpPr>
          <p:nvPr/>
        </p:nvSpPr>
        <p:spPr>
          <a:xfrm>
            <a:off x="10226842" y="6553201"/>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6</a:t>
            </a:r>
          </a:p>
        </p:txBody>
      </p:sp>
    </p:spTree>
    <p:extLst>
      <p:ext uri="{BB962C8B-B14F-4D97-AF65-F5344CB8AC3E}">
        <p14:creationId xmlns:p14="http://schemas.microsoft.com/office/powerpoint/2010/main" val="2390362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smtClean="0"/>
              <a:t>Functions</a:t>
            </a:r>
            <a:endParaRPr lang="en-US" dirty="0"/>
          </a:p>
        </p:txBody>
      </p:sp>
    </p:spTree>
    <p:extLst>
      <p:ext uri="{BB962C8B-B14F-4D97-AF65-F5344CB8AC3E}">
        <p14:creationId xmlns:p14="http://schemas.microsoft.com/office/powerpoint/2010/main" val="16968505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Functions</a:t>
            </a:r>
            <a:endParaRPr lang="en-US" dirty="0"/>
          </a:p>
        </p:txBody>
      </p:sp>
      <p:sp>
        <p:nvSpPr>
          <p:cNvPr id="2" name="Content Placeholder 1"/>
          <p:cNvSpPr>
            <a:spLocks noGrp="1"/>
          </p:cNvSpPr>
          <p:nvPr>
            <p:ph idx="1"/>
          </p:nvPr>
        </p:nvSpPr>
        <p:spPr>
          <a:xfrm>
            <a:off x="1004455" y="1454728"/>
            <a:ext cx="8686800" cy="3733800"/>
          </a:xfrm>
        </p:spPr>
        <p:txBody>
          <a:bodyPr>
            <a:normAutofit lnSpcReduction="10000"/>
          </a:bodyPr>
          <a:lstStyle/>
          <a:p>
            <a:pPr marL="0" indent="0">
              <a:lnSpc>
                <a:spcPct val="120000"/>
              </a:lnSpc>
              <a:buNone/>
            </a:pPr>
            <a:r>
              <a:rPr lang="en-US" sz="2000" dirty="0"/>
              <a:t>What are SQL Functions:</a:t>
            </a:r>
          </a:p>
          <a:p>
            <a:pPr indent="-365760">
              <a:lnSpc>
                <a:spcPct val="120000"/>
              </a:lnSpc>
            </a:pPr>
            <a:r>
              <a:rPr lang="en-US" sz="2000" dirty="0"/>
              <a:t>SQL functions are built in API’s </a:t>
            </a:r>
          </a:p>
          <a:p>
            <a:pPr indent="-365760">
              <a:lnSpc>
                <a:spcPct val="120000"/>
              </a:lnSpc>
            </a:pPr>
            <a:r>
              <a:rPr lang="en-US" sz="2000" dirty="0"/>
              <a:t>Provided by SQL </a:t>
            </a:r>
          </a:p>
          <a:p>
            <a:pPr indent="-365760">
              <a:lnSpc>
                <a:spcPct val="120000"/>
              </a:lnSpc>
            </a:pPr>
            <a:r>
              <a:rPr lang="en-US" sz="2000" dirty="0"/>
              <a:t>Can be used in SQL statements to perform specific logic/functionality. </a:t>
            </a:r>
          </a:p>
          <a:p>
            <a:pPr marL="115888" indent="-365760">
              <a:lnSpc>
                <a:spcPct val="120000"/>
              </a:lnSpc>
            </a:pPr>
            <a:endParaRPr lang="en-US" sz="2000" dirty="0"/>
          </a:p>
          <a:p>
            <a:pPr marL="0" indent="0">
              <a:lnSpc>
                <a:spcPct val="120000"/>
              </a:lnSpc>
              <a:buNone/>
            </a:pPr>
            <a:r>
              <a:rPr lang="en-US" sz="2000" dirty="0"/>
              <a:t>Example:</a:t>
            </a:r>
          </a:p>
          <a:p>
            <a:pPr marL="731520" indent="-365760">
              <a:lnSpc>
                <a:spcPct val="120000"/>
              </a:lnSpc>
            </a:pPr>
            <a:r>
              <a:rPr lang="en-US" sz="2000" dirty="0"/>
              <a:t>Round the numbers.</a:t>
            </a:r>
          </a:p>
          <a:p>
            <a:pPr marL="731520" indent="-365760">
              <a:lnSpc>
                <a:spcPct val="120000"/>
              </a:lnSpc>
            </a:pPr>
            <a:r>
              <a:rPr lang="en-US" sz="2000" dirty="0"/>
              <a:t>Change the string to upper case.</a:t>
            </a:r>
          </a:p>
          <a:p>
            <a:endParaRPr lang="en-US" sz="2000" dirty="0"/>
          </a:p>
        </p:txBody>
      </p:sp>
    </p:spTree>
    <p:extLst>
      <p:ext uri="{BB962C8B-B14F-4D97-AF65-F5344CB8AC3E}">
        <p14:creationId xmlns:p14="http://schemas.microsoft.com/office/powerpoint/2010/main" val="2012172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subTnLst>
                                    <p:animClr clrSpc="rgb" dir="cw">
                                      <p:cBhvr override="childStyle">
                                        <p:cTn dur="1" fill="hold" display="0" masterRel="nextClick" afterEffect="1"/>
                                        <p:tgtEl>
                                          <p:spTgt spid="2">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subTnLst>
                                    <p:animClr clrSpc="rgb" dir="cw">
                                      <p:cBhvr override="childStyle">
                                        <p:cTn dur="1" fill="hold" display="0" masterRel="nextClick" afterEffect="1"/>
                                        <p:tgtEl>
                                          <p:spTgt spid="2">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subTnLst>
                                    <p:animClr clrSpc="rgb" dir="cw">
                                      <p:cBhvr override="childStyle">
                                        <p:cTn dur="1" fill="hold" display="0" masterRel="nextClick" afterEffect="1"/>
                                        <p:tgtEl>
                                          <p:spTgt spid="2">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subTnLst>
                                    <p:animClr clrSpc="rgb" dir="cw">
                                      <p:cBhvr override="childStyle">
                                        <p:cTn dur="1" fill="hold" display="0" masterRel="nextClick" afterEffect="1"/>
                                        <p:tgtEl>
                                          <p:spTgt spid="2">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subTnLst>
                                    <p:animClr clrSpc="rgb" dir="cw">
                                      <p:cBhvr override="childStyle">
                                        <p:cTn dur="1" fill="hold" display="0" masterRel="nextClick" afterEffect="1"/>
                                        <p:tgtEl>
                                          <p:spTgt spid="2">
                                            <p:txEl>
                                              <p:pRg st="5" end="5"/>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fade">
                                      <p:cBhvr>
                                        <p:cTn id="32" dur="500"/>
                                        <p:tgtEl>
                                          <p:spTgt spid="2">
                                            <p:txEl>
                                              <p:pRg st="6" end="6"/>
                                            </p:txEl>
                                          </p:spTgt>
                                        </p:tgtEl>
                                      </p:cBhvr>
                                    </p:animEffect>
                                  </p:childTnLst>
                                  <p:subTnLst>
                                    <p:animClr clrSpc="rgb" dir="cw">
                                      <p:cBhvr override="childStyle">
                                        <p:cTn dur="1" fill="hold" display="0" masterRel="nextClick" afterEffect="1"/>
                                        <p:tgtEl>
                                          <p:spTgt spid="2">
                                            <p:txEl>
                                              <p:pRg st="6" end="6"/>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fade">
                                      <p:cBhvr>
                                        <p:cTn id="37" dur="500"/>
                                        <p:tgtEl>
                                          <p:spTgt spid="2">
                                            <p:txEl>
                                              <p:pRg st="7" end="7"/>
                                            </p:txEl>
                                          </p:spTgt>
                                        </p:tgtEl>
                                      </p:cBhvr>
                                    </p:animEffect>
                                  </p:childTnLst>
                                  <p:subTnLst>
                                    <p:animClr clrSpc="rgb" dir="cw">
                                      <p:cBhvr override="childStyle">
                                        <p:cTn dur="1" fill="hold" display="0" masterRel="nextClick" afterEffect="1"/>
                                        <p:tgtEl>
                                          <p:spTgt spid="2">
                                            <p:txEl>
                                              <p:pRg st="7" end="7"/>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Classifying SQL </a:t>
            </a:r>
            <a:r>
              <a:rPr lang="en-US" dirty="0" smtClean="0"/>
              <a:t>Functions</a:t>
            </a:r>
            <a:endParaRPr lang="en-US" dirty="0"/>
          </a:p>
        </p:txBody>
      </p:sp>
      <p:sp>
        <p:nvSpPr>
          <p:cNvPr id="3" name="Content Placeholder 2"/>
          <p:cNvSpPr>
            <a:spLocks noGrp="1"/>
          </p:cNvSpPr>
          <p:nvPr>
            <p:ph idx="1"/>
          </p:nvPr>
        </p:nvSpPr>
        <p:spPr>
          <a:xfrm>
            <a:off x="1007919" y="1409700"/>
            <a:ext cx="8686800" cy="4946650"/>
          </a:xfrm>
        </p:spPr>
        <p:txBody>
          <a:bodyPr>
            <a:normAutofit/>
          </a:bodyPr>
          <a:lstStyle/>
          <a:p>
            <a:pPr marL="0" indent="-365760">
              <a:lnSpc>
                <a:spcPct val="120000"/>
              </a:lnSpc>
              <a:spcBef>
                <a:spcPts val="0"/>
              </a:spcBef>
              <a:buNone/>
            </a:pPr>
            <a:r>
              <a:rPr lang="en-US" sz="2000" dirty="0"/>
              <a:t>ANSI SQL Functions Classification </a:t>
            </a:r>
          </a:p>
          <a:p>
            <a:pPr marL="365760" indent="0">
              <a:lnSpc>
                <a:spcPct val="120000"/>
              </a:lnSpc>
              <a:spcBef>
                <a:spcPts val="0"/>
              </a:spcBef>
              <a:buNone/>
            </a:pPr>
            <a:r>
              <a:rPr lang="en-US" sz="2000" dirty="0"/>
              <a:t>The first level of classification hierarchy is </a:t>
            </a:r>
          </a:p>
          <a:p>
            <a:pPr marL="1188720" lvl="1" indent="-365760">
              <a:lnSpc>
                <a:spcPct val="120000"/>
              </a:lnSpc>
              <a:spcBef>
                <a:spcPts val="0"/>
              </a:spcBef>
            </a:pPr>
            <a:r>
              <a:rPr lang="en-US" sz="2000" dirty="0"/>
              <a:t>Deterministic functions</a:t>
            </a:r>
          </a:p>
          <a:p>
            <a:pPr marL="1223010" lvl="2" indent="0">
              <a:lnSpc>
                <a:spcPct val="120000"/>
              </a:lnSpc>
              <a:spcBef>
                <a:spcPts val="0"/>
              </a:spcBef>
              <a:buNone/>
            </a:pPr>
            <a:r>
              <a:rPr lang="en-US" dirty="0"/>
              <a:t>- always returns the same results if given the same input values. </a:t>
            </a:r>
          </a:p>
          <a:p>
            <a:pPr marL="1188720" lvl="1" indent="-365760">
              <a:lnSpc>
                <a:spcPct val="120000"/>
              </a:lnSpc>
              <a:spcBef>
                <a:spcPts val="0"/>
              </a:spcBef>
            </a:pPr>
            <a:endParaRPr lang="en-US" sz="2000" b="1" dirty="0"/>
          </a:p>
          <a:p>
            <a:pPr marL="1188720" lvl="1" indent="-365760">
              <a:lnSpc>
                <a:spcPct val="120000"/>
              </a:lnSpc>
              <a:spcBef>
                <a:spcPts val="0"/>
              </a:spcBef>
            </a:pPr>
            <a:r>
              <a:rPr lang="en-US" sz="2000" dirty="0"/>
              <a:t>Non-Deterministic functions</a:t>
            </a:r>
          </a:p>
          <a:p>
            <a:pPr marL="1223010" lvl="2" indent="0">
              <a:lnSpc>
                <a:spcPct val="120000"/>
              </a:lnSpc>
              <a:spcBef>
                <a:spcPts val="0"/>
              </a:spcBef>
              <a:buNone/>
            </a:pPr>
            <a:r>
              <a:rPr lang="en-US" dirty="0"/>
              <a:t>- returns different results every time it is called, even when the  same input values are provided.</a:t>
            </a:r>
          </a:p>
          <a:p>
            <a:pPr marL="1188720" lvl="1" indent="-365760">
              <a:lnSpc>
                <a:spcPct val="120000"/>
              </a:lnSpc>
              <a:spcBef>
                <a:spcPts val="0"/>
              </a:spcBef>
            </a:pPr>
            <a:endParaRPr lang="en-US" sz="2000" b="1" dirty="0"/>
          </a:p>
          <a:p>
            <a:pPr marL="365760" indent="0">
              <a:lnSpc>
                <a:spcPct val="120000"/>
              </a:lnSpc>
              <a:spcBef>
                <a:spcPts val="0"/>
              </a:spcBef>
              <a:buNone/>
            </a:pPr>
            <a:r>
              <a:rPr lang="en-US" sz="2000" dirty="0"/>
              <a:t>There are no ironclad rules for recognizing a SQL routine as either deterministic or non-deterministic. </a:t>
            </a:r>
          </a:p>
          <a:p>
            <a:pPr marL="365760" indent="0">
              <a:lnSpc>
                <a:spcPct val="120000"/>
              </a:lnSpc>
              <a:spcBef>
                <a:spcPts val="0"/>
              </a:spcBef>
              <a:buNone/>
            </a:pPr>
            <a:endParaRPr lang="en-US" sz="2000" dirty="0"/>
          </a:p>
          <a:p>
            <a:pPr marL="457200" lvl="1" indent="-365760">
              <a:lnSpc>
                <a:spcPct val="120000"/>
              </a:lnSpc>
              <a:spcBef>
                <a:spcPts val="0"/>
              </a:spcBef>
              <a:buNone/>
            </a:pPr>
            <a:endParaRPr lang="en-IN" sz="2000" dirty="0"/>
          </a:p>
        </p:txBody>
      </p:sp>
      <p:sp>
        <p:nvSpPr>
          <p:cNvPr id="9" name="Slide Number Placeholder 8"/>
          <p:cNvSpPr>
            <a:spLocks noGrp="1"/>
          </p:cNvSpPr>
          <p:nvPr>
            <p:ph type="sldNum" sz="quarter" idx="4294967295"/>
          </p:nvPr>
        </p:nvSpPr>
        <p:spPr>
          <a:xfrm>
            <a:off x="0" y="6356350"/>
            <a:ext cx="4114800" cy="365125"/>
          </a:xfrm>
        </p:spPr>
        <p:txBody>
          <a:bodyPr/>
          <a:lstStyle/>
          <a:p>
            <a:fld id="{47ED8886-DB3B-44F4-9A80-E6A224679F20}" type="slidenum">
              <a:rPr lang="en-US" smtClean="0"/>
              <a:pPr/>
              <a:t>8</a:t>
            </a:fld>
            <a:endParaRPr lang="en-US" dirty="0"/>
          </a:p>
        </p:txBody>
      </p:sp>
    </p:spTree>
    <p:extLst>
      <p:ext uri="{BB962C8B-B14F-4D97-AF65-F5344CB8AC3E}">
        <p14:creationId xmlns:p14="http://schemas.microsoft.com/office/powerpoint/2010/main" val="30181167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Classifying SQL Functions</a:t>
            </a:r>
          </a:p>
        </p:txBody>
      </p:sp>
      <p:sp>
        <p:nvSpPr>
          <p:cNvPr id="3" name="Content Placeholder 2"/>
          <p:cNvSpPr>
            <a:spLocks noGrp="1"/>
          </p:cNvSpPr>
          <p:nvPr>
            <p:ph idx="1"/>
          </p:nvPr>
        </p:nvSpPr>
        <p:spPr>
          <a:xfrm>
            <a:off x="994757" y="1371966"/>
            <a:ext cx="8839200" cy="4906963"/>
          </a:xfrm>
        </p:spPr>
        <p:txBody>
          <a:bodyPr/>
          <a:lstStyle/>
          <a:p>
            <a:pPr marL="0" indent="-365760">
              <a:lnSpc>
                <a:spcPct val="120000"/>
              </a:lnSpc>
              <a:spcBef>
                <a:spcPts val="0"/>
              </a:spcBef>
              <a:buNone/>
            </a:pPr>
            <a:r>
              <a:rPr lang="en-US" sz="2000" dirty="0"/>
              <a:t>The SQL has two basic types of functions: </a:t>
            </a:r>
          </a:p>
          <a:p>
            <a:pPr marL="0" indent="-365760">
              <a:lnSpc>
                <a:spcPct val="120000"/>
              </a:lnSpc>
              <a:spcBef>
                <a:spcPts val="0"/>
              </a:spcBef>
              <a:buNone/>
            </a:pPr>
            <a:endParaRPr lang="en-US" sz="2000" dirty="0"/>
          </a:p>
          <a:p>
            <a:pPr marL="731520" lvl="3" indent="-365760">
              <a:lnSpc>
                <a:spcPct val="120000"/>
              </a:lnSpc>
              <a:spcBef>
                <a:spcPts val="0"/>
              </a:spcBef>
            </a:pPr>
            <a:r>
              <a:rPr lang="en-US" dirty="0" smtClean="0"/>
              <a:t>Aggregate Functions </a:t>
            </a:r>
          </a:p>
          <a:p>
            <a:pPr marL="731520" lvl="3" indent="-365760">
              <a:lnSpc>
                <a:spcPct val="120000"/>
              </a:lnSpc>
              <a:spcBef>
                <a:spcPts val="0"/>
              </a:spcBef>
            </a:pPr>
            <a:endParaRPr lang="en-US" dirty="0" smtClean="0"/>
          </a:p>
          <a:p>
            <a:pPr marL="731520" lvl="3" indent="-365760">
              <a:lnSpc>
                <a:spcPct val="120000"/>
              </a:lnSpc>
              <a:spcBef>
                <a:spcPts val="0"/>
              </a:spcBef>
            </a:pPr>
            <a:r>
              <a:rPr lang="en-US" dirty="0" smtClean="0"/>
              <a:t>Scalar Functions.</a:t>
            </a:r>
          </a:p>
          <a:p>
            <a:pPr marL="731520" lvl="3" indent="-365760">
              <a:lnSpc>
                <a:spcPct val="120000"/>
              </a:lnSpc>
              <a:spcBef>
                <a:spcPts val="0"/>
              </a:spcBef>
            </a:pPr>
            <a:endParaRPr lang="en-US" b="1" dirty="0"/>
          </a:p>
          <a:p>
            <a:pPr marL="731520" lvl="3" indent="-365760">
              <a:lnSpc>
                <a:spcPct val="120000"/>
              </a:lnSpc>
              <a:spcBef>
                <a:spcPts val="0"/>
              </a:spcBef>
            </a:pPr>
            <a:endParaRPr lang="en-US" b="1" dirty="0" smtClean="0"/>
          </a:p>
          <a:p>
            <a:pPr marL="114300" indent="-365760">
              <a:lnSpc>
                <a:spcPct val="120000"/>
              </a:lnSpc>
              <a:spcBef>
                <a:spcPts val="0"/>
              </a:spcBef>
              <a:buNone/>
            </a:pPr>
            <a:endParaRPr lang="en-US" sz="2000" dirty="0"/>
          </a:p>
          <a:p>
            <a:pPr marL="114300" indent="-365760">
              <a:lnSpc>
                <a:spcPct val="120000"/>
              </a:lnSpc>
              <a:spcBef>
                <a:spcPts val="0"/>
              </a:spcBef>
              <a:buNone/>
            </a:pPr>
            <a:endParaRPr lang="en-US" sz="2000" dirty="0"/>
          </a:p>
          <a:p>
            <a:pPr marL="1371600" lvl="3" indent="-365760">
              <a:lnSpc>
                <a:spcPct val="120000"/>
              </a:lnSpc>
              <a:spcBef>
                <a:spcPts val="0"/>
              </a:spcBef>
              <a:buNone/>
            </a:pPr>
            <a:endParaRPr lang="en-US" dirty="0" smtClean="0"/>
          </a:p>
        </p:txBody>
      </p:sp>
      <p:sp>
        <p:nvSpPr>
          <p:cNvPr id="8" name="Slide Number Placeholder 7"/>
          <p:cNvSpPr>
            <a:spLocks noGrp="1"/>
          </p:cNvSpPr>
          <p:nvPr>
            <p:ph type="sldNum" sz="quarter" idx="4294967295"/>
          </p:nvPr>
        </p:nvSpPr>
        <p:spPr>
          <a:xfrm>
            <a:off x="0" y="6356350"/>
            <a:ext cx="4114800" cy="365125"/>
          </a:xfrm>
        </p:spPr>
        <p:txBody>
          <a:bodyPr/>
          <a:lstStyle/>
          <a:p>
            <a:fld id="{47ED8886-DB3B-44F4-9A80-E6A224679F20}" type="slidenum">
              <a:rPr lang="en-US" smtClean="0"/>
              <a:pPr/>
              <a:t>9</a:t>
            </a:fld>
            <a:endParaRPr lang="en-US" dirty="0"/>
          </a:p>
        </p:txBody>
      </p:sp>
    </p:spTree>
    <p:extLst>
      <p:ext uri="{BB962C8B-B14F-4D97-AF65-F5344CB8AC3E}">
        <p14:creationId xmlns:p14="http://schemas.microsoft.com/office/powerpoint/2010/main" val="918834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TotalTime>
  <Words>3005</Words>
  <Application>Microsoft Office PowerPoint</Application>
  <PresentationFormat>Widescreen</PresentationFormat>
  <Paragraphs>562</Paragraphs>
  <Slides>42</Slides>
  <Notes>28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Arial</vt:lpstr>
      <vt:lpstr>Calibri</vt:lpstr>
      <vt:lpstr>Calibri Light</vt:lpstr>
      <vt:lpstr>FranklinGothic-Book</vt:lpstr>
      <vt:lpstr>Mangal</vt:lpstr>
      <vt:lpstr>Times New Roman</vt:lpstr>
      <vt:lpstr>Verdana</vt:lpstr>
      <vt:lpstr>Wingdings</vt:lpstr>
      <vt:lpstr>Office Theme</vt:lpstr>
      <vt:lpstr>SQL Functions</vt:lpstr>
      <vt:lpstr>Key Topics</vt:lpstr>
      <vt:lpstr>Scenario</vt:lpstr>
      <vt:lpstr>Database Tables</vt:lpstr>
      <vt:lpstr>Schema Diagram</vt:lpstr>
      <vt:lpstr>PowerPoint Presentation</vt:lpstr>
      <vt:lpstr>Functions</vt:lpstr>
      <vt:lpstr>Classifying SQL Functions</vt:lpstr>
      <vt:lpstr>Classifying SQL Functions</vt:lpstr>
      <vt:lpstr>PowerPoint Presentation</vt:lpstr>
      <vt:lpstr>Aggregate functions  </vt:lpstr>
      <vt:lpstr>Classifying SQL Functions</vt:lpstr>
      <vt:lpstr>PowerPoint Presentation</vt:lpstr>
      <vt:lpstr>Scalar Functions </vt:lpstr>
      <vt:lpstr>Scalar Functions </vt:lpstr>
      <vt:lpstr>Built-in Scalar Functions</vt:lpstr>
      <vt:lpstr>Built-in Scalar Functions</vt:lpstr>
      <vt:lpstr>PowerPoint Presentation</vt:lpstr>
      <vt:lpstr>String Functions</vt:lpstr>
      <vt:lpstr>String Function Examples</vt:lpstr>
      <vt:lpstr>String Function Examples</vt:lpstr>
      <vt:lpstr>PowerPoint Presentation</vt:lpstr>
      <vt:lpstr>Numeric/Mathematical Functions</vt:lpstr>
      <vt:lpstr>Numeric/Mathematical Functions</vt:lpstr>
      <vt:lpstr>Numeric/Mathematical Functions</vt:lpstr>
      <vt:lpstr>PowerPoint Presentation</vt:lpstr>
      <vt:lpstr>Date Time Function</vt:lpstr>
      <vt:lpstr>Date Time Function</vt:lpstr>
      <vt:lpstr>Miscellaneous Functions</vt:lpstr>
      <vt:lpstr>NULLIF Function</vt:lpstr>
      <vt:lpstr>PowerPoint Presentation</vt:lpstr>
      <vt:lpstr>Control Flow Functions</vt:lpstr>
      <vt:lpstr>CASE Operator examples</vt:lpstr>
      <vt:lpstr>Control Flow Functions</vt:lpstr>
      <vt:lpstr>Control Flow Functions</vt:lpstr>
      <vt:lpstr>PowerPoint Presentation</vt:lpstr>
      <vt:lpstr>Nesting Of Functions</vt:lpstr>
      <vt:lpstr>Nesting Of Functions</vt:lpstr>
      <vt:lpstr>PowerPoint Presentation</vt:lpstr>
      <vt:lpstr>SQL Expression</vt:lpstr>
      <vt:lpstr>SQL Expression</vt:lpstr>
      <vt:lpstr>SQL Expression</vt:lpstr>
    </vt:vector>
  </TitlesOfParts>
  <Company>Cognizant Technology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Functions</dc:title>
  <dc:creator>Chandra, Prabhat  (Cognizant)</dc:creator>
  <cp:lastModifiedBy>Chandra, Prabhat  (Cognizant)</cp:lastModifiedBy>
  <cp:revision>4</cp:revision>
  <dcterms:created xsi:type="dcterms:W3CDTF">2020-03-05T09:33:09Z</dcterms:created>
  <dcterms:modified xsi:type="dcterms:W3CDTF">2020-03-05T09:50:48Z</dcterms:modified>
</cp:coreProperties>
</file>