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46FC3-951B-4C52-B6F8-F09DE4662565}" type="datetimeFigureOut">
              <a:rPr lang="en-US" smtClean="0"/>
              <a:pPr/>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8BA84-6DE4-4FE2-81B2-3CEE0217F641}" type="slidenum">
              <a:rPr lang="en-US" smtClean="0"/>
              <a:pPr/>
              <a:t>‹#›</a:t>
            </a:fld>
            <a:endParaRPr lang="en-US"/>
          </a:p>
        </p:txBody>
      </p:sp>
    </p:spTree>
    <p:extLst>
      <p:ext uri="{BB962C8B-B14F-4D97-AF65-F5344CB8AC3E}">
        <p14:creationId xmlns:p14="http://schemas.microsoft.com/office/powerpoint/2010/main" xmlns="" val="396474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xmlns="" val="210761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xmlns="" val="1722244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xmlns="" val="415081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54312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2172528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2587583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xmlns="" val="2298500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86000"/>
              </a:lnSpc>
              <a:spcBef>
                <a:spcPct val="0"/>
              </a:spcBef>
              <a:spcAft>
                <a:spcPct val="0"/>
              </a:spcAft>
              <a:buClr>
                <a:srgbClr val="000000"/>
              </a:buClr>
              <a:buSzPct val="100000"/>
              <a:buNone/>
            </a:pPr>
            <a:r>
              <a:rPr lang="en-US" sz="1200" b="0" i="0" u="none" strike="noStrike" kern="1200" baseline="0" dirty="0" smtClean="0">
                <a:solidFill>
                  <a:schemeClr val="tx1"/>
                </a:solidFill>
                <a:latin typeface="+mn-lt"/>
                <a:ea typeface="+mn-ea"/>
                <a:cs typeface="+mn-cs"/>
              </a:rPr>
              <a:t> </a:t>
            </a:r>
            <a:r>
              <a:rPr lang="en-US" sz="1200" b="1" dirty="0" smtClean="0"/>
              <a:t>Rules:</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is used to sort the result-set by </a:t>
            </a:r>
            <a:r>
              <a:rPr lang="en-US" sz="1200" b="1" dirty="0" smtClean="0"/>
              <a:t>one or more </a:t>
            </a:r>
            <a:r>
              <a:rPr lang="en-US" sz="1200" dirty="0" smtClean="0"/>
              <a:t>specified column(s).</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sorts the records in ascending order by default.</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is hierarchical, based on the order in which the items are expressed in the ORDER BY clause. </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can even be performed on columns not returned in the result set.  </a:t>
            </a:r>
          </a:p>
          <a:p>
            <a:endParaRPr lang="en-US" dirty="0"/>
          </a:p>
        </p:txBody>
      </p:sp>
    </p:spTree>
    <p:extLst>
      <p:ext uri="{BB962C8B-B14F-4D97-AF65-F5344CB8AC3E}">
        <p14:creationId xmlns:p14="http://schemas.microsoft.com/office/powerpoint/2010/main" xmlns="" val="3486520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285750" indent="-285750">
              <a:buFont typeface="Arial" pitchFamily="34" charset="0"/>
              <a:buChar char="•"/>
            </a:pPr>
            <a:r>
              <a:rPr lang="en-US" sz="1100" dirty="0" smtClean="0"/>
              <a:t>In general, an ORDER BY clause is used to control the order of the query result set. </a:t>
            </a:r>
          </a:p>
          <a:p>
            <a:pPr marL="285750" indent="-285750">
              <a:buFont typeface="Arial" pitchFamily="34" charset="0"/>
              <a:buChar char="•"/>
            </a:pPr>
            <a:r>
              <a:rPr lang="en-US" sz="1100" dirty="0" smtClean="0"/>
              <a:t>If no ORDER BY clause is specified, most implementations return the data according to the physical order of data within the table or according to the order of an index utilized by the query. </a:t>
            </a:r>
          </a:p>
          <a:p>
            <a:pPr marL="285750" indent="-285750">
              <a:buFont typeface="Arial" pitchFamily="34" charset="0"/>
              <a:buChar char="•"/>
            </a:pPr>
            <a:r>
              <a:rPr lang="en-US" sz="1100" dirty="0" smtClean="0"/>
              <a:t>This can cause problems if the index or physical sort order of the data is changed. Instead, explicitly state the order.</a:t>
            </a:r>
          </a:p>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1105953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378173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321501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xmlns="" val="361289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307699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65760">
              <a:lnSpc>
                <a:spcPct val="120000"/>
              </a:lnSpc>
              <a:spcBef>
                <a:spcPts val="0"/>
              </a:spcBef>
            </a:pPr>
            <a:r>
              <a:rPr lang="en-US" sz="2000" dirty="0" smtClean="0"/>
              <a:t>Why GROUP BY?</a:t>
            </a:r>
          </a:p>
          <a:p>
            <a:pPr lvl="1" indent="-365760">
              <a:spcBef>
                <a:spcPts val="0"/>
              </a:spcBef>
              <a:spcAft>
                <a:spcPts val="600"/>
              </a:spcAft>
              <a:buFont typeface="Calibri" pitchFamily="34" charset="0"/>
              <a:buChar char="—"/>
            </a:pPr>
            <a:r>
              <a:rPr lang="en-US" dirty="0" smtClean="0"/>
              <a:t>The GROUP BY clause is used in a SELECT statement where aggregate functions are used as one of the select fields. This is used to group the results by one or more columns specified in the select fields.</a:t>
            </a:r>
          </a:p>
          <a:p>
            <a:pPr lvl="1" indent="-365760">
              <a:spcBef>
                <a:spcPts val="0"/>
              </a:spcBef>
              <a:spcAft>
                <a:spcPts val="600"/>
              </a:spcAft>
              <a:buFont typeface="Calibri" pitchFamily="34" charset="0"/>
              <a:buChar char="—"/>
            </a:pPr>
            <a:r>
              <a:rPr lang="en-US" dirty="0" smtClean="0"/>
              <a:t>The SQL GROUP BY clause can be used in a SELECT statement to collect data across multiple records and group the results by one or more columns.</a:t>
            </a:r>
          </a:p>
          <a:p>
            <a:pPr fontAlgn="base">
              <a:lnSpc>
                <a:spcPct val="86000"/>
              </a:lnSpc>
              <a:spcBef>
                <a:spcPct val="0"/>
              </a:spcBef>
              <a:spcAft>
                <a:spcPct val="0"/>
              </a:spcAft>
              <a:buClr>
                <a:srgbClr val="000000"/>
              </a:buClr>
              <a:buSzPct val="100000"/>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xmlns="" val="264185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0779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339269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xmlns="" val="139577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xmlns="" val="165213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9382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xmlns="" val="2462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C2794F-B986-4557-8CA2-434EDC66D4B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151918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2794F-B986-4557-8CA2-434EDC66D4B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416786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2794F-B986-4557-8CA2-434EDC66D4B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218246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E7678027-A3CC-4154-8088-ECADC14DF43D}" type="slidenum">
              <a:rPr lang="en-US" smtClean="0"/>
              <a:pPr/>
              <a:t>‹#›</a:t>
            </a:fld>
            <a:endParaRPr lang="en-US"/>
          </a:p>
        </p:txBody>
      </p:sp>
    </p:spTree>
    <p:custDataLst>
      <p:tags r:id="rId1"/>
    </p:custDataLst>
    <p:extLst>
      <p:ext uri="{BB962C8B-B14F-4D97-AF65-F5344CB8AC3E}">
        <p14:creationId xmlns:p14="http://schemas.microsoft.com/office/powerpoint/2010/main" xmlns="" val="39271756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4"/>
            <a:ext cx="12177485"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xmlns=""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xmlns="" val="10504367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2794F-B986-4557-8CA2-434EDC66D4B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340371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2794F-B986-4557-8CA2-434EDC66D4B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264815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2794F-B986-4557-8CA2-434EDC66D4B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151247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C2794F-B986-4557-8CA2-434EDC66D4B2}"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329246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C2794F-B986-4557-8CA2-434EDC66D4B2}"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12731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2794F-B986-4557-8CA2-434EDC66D4B2}"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162182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C2794F-B986-4557-8CA2-434EDC66D4B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383726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C2794F-B986-4557-8CA2-434EDC66D4B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98451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2794F-B986-4557-8CA2-434EDC66D4B2}" type="datetimeFigureOut">
              <a:rPr lang="en-US" smtClean="0"/>
              <a:pPr/>
              <a:t>6/11/2021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CFCC0-28EA-485F-B8AF-7DF6761F344B}" type="slidenum">
              <a:rPr lang="en-US" smtClean="0"/>
              <a:pPr/>
              <a:t>‹#›</a:t>
            </a:fld>
            <a:endParaRPr lang="en-US"/>
          </a:p>
        </p:txBody>
      </p:sp>
    </p:spTree>
    <p:extLst>
      <p:ext uri="{BB962C8B-B14F-4D97-AF65-F5344CB8AC3E}">
        <p14:creationId xmlns:p14="http://schemas.microsoft.com/office/powerpoint/2010/main" xmlns="" val="364502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Clauses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96418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kern="1200" dirty="0" smtClean="0">
                <a:solidFill>
                  <a:schemeClr val="tx1"/>
                </a:solidFill>
                <a:latin typeface="+mj-lt"/>
                <a:ea typeface="+mn-ea"/>
                <a:cs typeface="+mn-cs"/>
              </a:rPr>
              <a:t>Syntax</a:t>
            </a:r>
            <a:endParaRPr lang="en-US" sz="2800" kern="1200" dirty="0">
              <a:solidFill>
                <a:schemeClr val="tx1"/>
              </a:solidFill>
              <a:latin typeface="+mj-lt"/>
              <a:ea typeface="+mn-ea"/>
              <a:cs typeface="+mn-cs"/>
            </a:endParaRPr>
          </a:p>
        </p:txBody>
      </p:sp>
      <p:sp>
        <p:nvSpPr>
          <p:cNvPr id="3" name="Content Placeholder 2"/>
          <p:cNvSpPr>
            <a:spLocks noGrp="1"/>
          </p:cNvSpPr>
          <p:nvPr>
            <p:ph idx="1"/>
          </p:nvPr>
        </p:nvSpPr>
        <p:spPr>
          <a:xfrm>
            <a:off x="961505" y="1606164"/>
            <a:ext cx="8610600" cy="4906963"/>
          </a:xfrm>
        </p:spPr>
        <p:txBody>
          <a:bodyPr/>
          <a:lstStyle/>
          <a:p>
            <a:pPr marL="800100" lvl="2" indent="0">
              <a:buNone/>
            </a:pPr>
            <a:r>
              <a:rPr lang="en-US" sz="1800" b="1" dirty="0"/>
              <a:t>SELECT</a:t>
            </a:r>
            <a:r>
              <a:rPr lang="en-US" sz="1600" dirty="0">
                <a:latin typeface="Courier New" pitchFamily="49" charset="0"/>
                <a:cs typeface="Courier New" pitchFamily="49" charset="0"/>
              </a:rPr>
              <a:t> </a:t>
            </a:r>
            <a:r>
              <a:rPr lang="en-US" sz="1800" b="1" dirty="0"/>
              <a:t>column1, column2,  aggregate function (expression)</a:t>
            </a:r>
            <a:br>
              <a:rPr lang="en-US" sz="1800" b="1" dirty="0"/>
            </a:br>
            <a:r>
              <a:rPr lang="en-US" sz="1800" b="1" dirty="0"/>
              <a:t>FROM tables</a:t>
            </a:r>
            <a:br>
              <a:rPr lang="en-US" sz="1800" b="1" dirty="0"/>
            </a:br>
            <a:r>
              <a:rPr lang="en-US" sz="1800" b="1" dirty="0"/>
              <a:t>WHERE condition</a:t>
            </a:r>
            <a:br>
              <a:rPr lang="en-US" sz="1800" b="1" dirty="0"/>
            </a:br>
            <a:r>
              <a:rPr lang="en-US" sz="1800" b="1" dirty="0"/>
              <a:t>GROUP BY column1, column2;</a:t>
            </a:r>
          </a:p>
          <a:p>
            <a:pPr marL="800100" lvl="2" indent="0">
              <a:buNone/>
            </a:pPr>
            <a:endParaRPr lang="en-US" sz="1600" dirty="0"/>
          </a:p>
          <a:p>
            <a:pPr marL="800100" lvl="2" indent="0">
              <a:buNone/>
            </a:pPr>
            <a:endParaRPr lang="en-US" sz="1600" dirty="0"/>
          </a:p>
          <a:p>
            <a:pPr indent="-365760">
              <a:spcBef>
                <a:spcPts val="0"/>
              </a:spcBef>
            </a:pPr>
            <a:r>
              <a:rPr lang="en-US" sz="2000" dirty="0"/>
              <a:t>Example:</a:t>
            </a:r>
          </a:p>
          <a:p>
            <a:pPr lvl="1" indent="-365760">
              <a:spcBef>
                <a:spcPts val="0"/>
              </a:spcBef>
            </a:pPr>
            <a:r>
              <a:rPr lang="en-US" sz="2000" dirty="0"/>
              <a:t>calculates the count of customers and displays it for each country:</a:t>
            </a:r>
          </a:p>
          <a:p>
            <a:pPr marL="800100" lvl="2" indent="0">
              <a:buNone/>
            </a:pPr>
            <a:endParaRPr lang="en-US" sz="1800" b="1" dirty="0"/>
          </a:p>
          <a:p>
            <a:pPr marL="800100" lvl="2" indent="0">
              <a:buNone/>
            </a:pPr>
            <a:r>
              <a:rPr lang="en-US" sz="1800" b="1" dirty="0"/>
              <a:t>SELECT </a:t>
            </a:r>
            <a:r>
              <a:rPr lang="en-US" sz="1800" b="1" dirty="0" err="1"/>
              <a:t>customername</a:t>
            </a:r>
            <a:r>
              <a:rPr lang="en-US" sz="1800" b="1" dirty="0"/>
              <a:t>, count(</a:t>
            </a:r>
            <a:r>
              <a:rPr lang="en-US" sz="1800" b="1" dirty="0" err="1"/>
              <a:t>customername</a:t>
            </a:r>
            <a:r>
              <a:rPr lang="en-US" sz="1800" b="1" dirty="0"/>
              <a:t>) </a:t>
            </a:r>
          </a:p>
          <a:p>
            <a:pPr marL="800100" lvl="2" indent="0">
              <a:buNone/>
            </a:pPr>
            <a:r>
              <a:rPr lang="en-US" sz="1800" b="1" dirty="0"/>
              <a:t>FROM customers </a:t>
            </a:r>
          </a:p>
          <a:p>
            <a:pPr marL="800100" lvl="2" indent="0">
              <a:buNone/>
            </a:pPr>
            <a:r>
              <a:rPr lang="en-US" sz="1800" b="1" dirty="0"/>
              <a:t>GROUP BY country;</a:t>
            </a:r>
          </a:p>
          <a:p>
            <a:pPr marL="0" indent="0">
              <a:buNone/>
            </a:pPr>
            <a:endParaRPr lang="en-US"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10</a:t>
            </a:fld>
            <a:endParaRPr lang="en-US" sz="1400" dirty="0"/>
          </a:p>
        </p:txBody>
      </p:sp>
    </p:spTree>
    <p:extLst>
      <p:ext uri="{BB962C8B-B14F-4D97-AF65-F5344CB8AC3E}">
        <p14:creationId xmlns:p14="http://schemas.microsoft.com/office/powerpoint/2010/main" xmlns="" val="25145749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Classifications of GROUP BY Clause</a:t>
            </a:r>
            <a:endParaRPr lang="en-US" sz="2800" dirty="0"/>
          </a:p>
        </p:txBody>
      </p:sp>
      <p:sp>
        <p:nvSpPr>
          <p:cNvPr id="3" name="Content Placeholder 2"/>
          <p:cNvSpPr>
            <a:spLocks noGrp="1"/>
          </p:cNvSpPr>
          <p:nvPr>
            <p:ph idx="1"/>
          </p:nvPr>
        </p:nvSpPr>
        <p:spPr/>
        <p:txBody>
          <a:bodyPr>
            <a:noAutofit/>
          </a:bodyPr>
          <a:lstStyle/>
          <a:p>
            <a:pPr marL="262890" indent="-285750">
              <a:spcBef>
                <a:spcPts val="0"/>
              </a:spcBef>
            </a:pPr>
            <a:r>
              <a:rPr lang="en-US" sz="2000" dirty="0"/>
              <a:t>Queries that return a sole value are known as </a:t>
            </a:r>
            <a:r>
              <a:rPr lang="en-US" sz="2000" b="1" i="1" dirty="0"/>
              <a:t>Scalar Aggregate </a:t>
            </a:r>
            <a:r>
              <a:rPr lang="en-US" sz="2000" dirty="0"/>
              <a:t>values. </a:t>
            </a:r>
          </a:p>
          <a:p>
            <a:pPr marL="262890" indent="-285750">
              <a:spcBef>
                <a:spcPts val="0"/>
              </a:spcBef>
            </a:pPr>
            <a:endParaRPr lang="en-US" sz="2000" dirty="0"/>
          </a:p>
          <a:p>
            <a:pPr marL="262890" indent="-285750">
              <a:spcBef>
                <a:spcPts val="0"/>
              </a:spcBef>
            </a:pPr>
            <a:r>
              <a:rPr lang="en-US" sz="2000" dirty="0"/>
              <a:t>Scalar Aggregates do not need a GROUP BY clause. </a:t>
            </a:r>
          </a:p>
          <a:p>
            <a:pPr marL="262890" indent="-285750">
              <a:spcBef>
                <a:spcPts val="0"/>
              </a:spcBef>
            </a:pPr>
            <a:endParaRPr lang="en-US" sz="2000" dirty="0"/>
          </a:p>
          <a:p>
            <a:pPr marL="262890" indent="-285750">
              <a:spcBef>
                <a:spcPts val="0"/>
              </a:spcBef>
            </a:pPr>
            <a:r>
              <a:rPr lang="en-US" sz="2000" dirty="0"/>
              <a:t>Example:</a:t>
            </a:r>
          </a:p>
          <a:p>
            <a:pPr marL="765810" lvl="1" indent="-365760">
              <a:lnSpc>
                <a:spcPct val="120000"/>
              </a:lnSpc>
              <a:spcBef>
                <a:spcPts val="0"/>
              </a:spcBef>
              <a:buNone/>
            </a:pPr>
            <a:r>
              <a:rPr lang="en-US" sz="2000" dirty="0"/>
              <a:t>	</a:t>
            </a:r>
            <a:r>
              <a:rPr lang="en-US" sz="2000" b="1" dirty="0">
                <a:solidFill>
                  <a:srgbClr val="0070C0"/>
                </a:solidFill>
                <a:cs typeface="Courier New" pitchFamily="49" charset="0"/>
              </a:rPr>
              <a:t>SELECT COUNT(*) </a:t>
            </a:r>
          </a:p>
          <a:p>
            <a:pPr marL="765810" lvl="1" indent="-365760">
              <a:lnSpc>
                <a:spcPct val="120000"/>
              </a:lnSpc>
              <a:spcBef>
                <a:spcPts val="0"/>
              </a:spcBef>
              <a:buNone/>
            </a:pPr>
            <a:r>
              <a:rPr lang="en-US" sz="2000" b="1" dirty="0">
                <a:solidFill>
                  <a:srgbClr val="0070C0"/>
                </a:solidFill>
                <a:cs typeface="Courier New" pitchFamily="49" charset="0"/>
              </a:rPr>
              <a:t>	FROM </a:t>
            </a:r>
            <a:r>
              <a:rPr lang="en-US" sz="2000" b="1" dirty="0">
                <a:solidFill>
                  <a:srgbClr val="BC8F00"/>
                </a:solidFill>
                <a:cs typeface="Courier New" pitchFamily="49" charset="0"/>
              </a:rPr>
              <a:t>CUSTOMERS</a:t>
            </a:r>
            <a:r>
              <a:rPr lang="en-US" sz="2000" b="1" dirty="0">
                <a:solidFill>
                  <a:srgbClr val="0070C0"/>
                </a:solidFill>
                <a:cs typeface="Courier New" pitchFamily="49" charset="0"/>
              </a:rPr>
              <a:t>;</a:t>
            </a:r>
          </a:p>
          <a:p>
            <a:pPr indent="-365760">
              <a:lnSpc>
                <a:spcPct val="120000"/>
              </a:lnSpc>
              <a:spcBef>
                <a:spcPts val="0"/>
              </a:spcBef>
            </a:pPr>
            <a:endParaRPr lang="en-US" sz="2000"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11</a:t>
            </a:fld>
            <a:endParaRPr lang="en-US" sz="1400" dirty="0"/>
          </a:p>
        </p:txBody>
      </p:sp>
    </p:spTree>
    <p:extLst>
      <p:ext uri="{BB962C8B-B14F-4D97-AF65-F5344CB8AC3E}">
        <p14:creationId xmlns:p14="http://schemas.microsoft.com/office/powerpoint/2010/main" xmlns="" val="11317935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Classifications of GROUP BY Clause</a:t>
            </a:r>
            <a:endParaRPr lang="en-US" dirty="0"/>
          </a:p>
        </p:txBody>
      </p:sp>
      <p:sp>
        <p:nvSpPr>
          <p:cNvPr id="3" name="Content Placeholder 2"/>
          <p:cNvSpPr>
            <a:spLocks noGrp="1"/>
          </p:cNvSpPr>
          <p:nvPr>
            <p:ph idx="1"/>
          </p:nvPr>
        </p:nvSpPr>
        <p:spPr>
          <a:xfrm>
            <a:off x="1000767" y="1521639"/>
            <a:ext cx="8229600" cy="4906963"/>
          </a:xfrm>
        </p:spPr>
        <p:txBody>
          <a:bodyPr>
            <a:noAutofit/>
          </a:bodyPr>
          <a:lstStyle/>
          <a:p>
            <a:pPr marL="262890" indent="-285750">
              <a:spcBef>
                <a:spcPts val="0"/>
              </a:spcBef>
            </a:pPr>
            <a:r>
              <a:rPr lang="en-US" sz="2000" dirty="0"/>
              <a:t>Queries that return both regular column values and aggregate functions are commonly called </a:t>
            </a:r>
            <a:r>
              <a:rPr lang="en-US" sz="2000" b="1" i="1" dirty="0"/>
              <a:t>Vector Aggregates</a:t>
            </a:r>
            <a:r>
              <a:rPr lang="en-US" sz="2000" dirty="0"/>
              <a:t>. </a:t>
            </a:r>
          </a:p>
          <a:p>
            <a:pPr marL="262890" indent="-285750">
              <a:spcBef>
                <a:spcPts val="0"/>
              </a:spcBef>
            </a:pPr>
            <a:endParaRPr lang="en-US" sz="2000" dirty="0"/>
          </a:p>
          <a:p>
            <a:pPr marL="262890" indent="-285750">
              <a:spcBef>
                <a:spcPts val="0"/>
              </a:spcBef>
            </a:pPr>
            <a:r>
              <a:rPr lang="en-US" sz="2000" dirty="0"/>
              <a:t>Vector Aggregates use the GROUP BY clause and return one or many rows.</a:t>
            </a:r>
          </a:p>
          <a:p>
            <a:pPr marL="262890" indent="-285750">
              <a:spcBef>
                <a:spcPts val="0"/>
              </a:spcBef>
            </a:pPr>
            <a:endParaRPr lang="en-US" sz="2000" dirty="0"/>
          </a:p>
          <a:p>
            <a:pPr marL="262890" indent="-285750">
              <a:spcBef>
                <a:spcPts val="0"/>
              </a:spcBef>
            </a:pPr>
            <a:r>
              <a:rPr lang="en-US" sz="2000" dirty="0"/>
              <a:t>For example:</a:t>
            </a:r>
          </a:p>
          <a:p>
            <a:pPr marL="765810" lvl="1" indent="-365760">
              <a:lnSpc>
                <a:spcPct val="120000"/>
              </a:lnSpc>
              <a:spcBef>
                <a:spcPts val="0"/>
              </a:spcBef>
              <a:buNone/>
            </a:pPr>
            <a:r>
              <a:rPr lang="en-US" sz="2000" dirty="0">
                <a:solidFill>
                  <a:srgbClr val="0070C0"/>
                </a:solidFill>
              </a:rPr>
              <a:t>	</a:t>
            </a:r>
            <a:r>
              <a:rPr lang="en-US" sz="2000" b="1" dirty="0">
                <a:solidFill>
                  <a:srgbClr val="0070C0"/>
                </a:solidFill>
                <a:cs typeface="Courier New" pitchFamily="49" charset="0"/>
              </a:rPr>
              <a:t>SELECT</a:t>
            </a:r>
            <a:r>
              <a:rPr lang="en-US" sz="2000" b="1" dirty="0">
                <a:cs typeface="Courier New" pitchFamily="49" charset="0"/>
              </a:rPr>
              <a:t> </a:t>
            </a:r>
            <a:r>
              <a:rPr lang="en-US" sz="2000" b="1" dirty="0">
                <a:solidFill>
                  <a:srgbClr val="BC8F00"/>
                </a:solidFill>
                <a:cs typeface="Courier New" pitchFamily="49" charset="0"/>
              </a:rPr>
              <a:t>CUSTOMERNAME, COUNTRY </a:t>
            </a: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a:solidFill>
                  <a:srgbClr val="0070C0"/>
                </a:solidFill>
                <a:cs typeface="Courier New" pitchFamily="49" charset="0"/>
              </a:rPr>
              <a:t>FROM</a:t>
            </a:r>
            <a:r>
              <a:rPr lang="en-US" sz="2000" b="1" dirty="0">
                <a:solidFill>
                  <a:srgbClr val="BC8F00"/>
                </a:solidFill>
                <a:cs typeface="Courier New" pitchFamily="49" charset="0"/>
              </a:rPr>
              <a:t> CUSTOMERS;</a:t>
            </a:r>
          </a:p>
          <a:p>
            <a:pPr marL="765810" lvl="1" indent="-365760">
              <a:lnSpc>
                <a:spcPct val="120000"/>
              </a:lnSpc>
              <a:spcBef>
                <a:spcPts val="0"/>
              </a:spcBef>
              <a:buNone/>
            </a:pPr>
            <a:endParaRPr lang="en-US" sz="2000" b="1" dirty="0">
              <a:solidFill>
                <a:srgbClr val="BC8F00"/>
              </a:solidFill>
              <a:cs typeface="Courier New" pitchFamily="49" charset="0"/>
            </a:endParaRPr>
          </a:p>
          <a:p>
            <a:pPr marL="765810" lvl="1" indent="-365760">
              <a:lnSpc>
                <a:spcPct val="120000"/>
              </a:lnSpc>
              <a:spcBef>
                <a:spcPts val="0"/>
              </a:spcBef>
              <a:buNone/>
            </a:pPr>
            <a:r>
              <a:rPr lang="en-US" sz="2000" b="1" dirty="0">
                <a:solidFill>
                  <a:srgbClr val="0070C0"/>
                </a:solidFill>
                <a:cs typeface="Courier New" pitchFamily="49" charset="0"/>
              </a:rPr>
              <a:t>	SELECT</a:t>
            </a:r>
            <a:r>
              <a:rPr lang="en-US" sz="2000" b="1" dirty="0">
                <a:cs typeface="Courier New" pitchFamily="49" charset="0"/>
              </a:rPr>
              <a:t> </a:t>
            </a:r>
            <a:r>
              <a:rPr lang="en-US" sz="2000" b="1" dirty="0">
                <a:solidFill>
                  <a:srgbClr val="BC8F00"/>
                </a:solidFill>
                <a:cs typeface="Courier New" pitchFamily="49" charset="0"/>
              </a:rPr>
              <a:t>CUSTOMERNAME, COUNTRY </a:t>
            </a: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a:solidFill>
                  <a:srgbClr val="0070C0"/>
                </a:solidFill>
                <a:cs typeface="Courier New" pitchFamily="49" charset="0"/>
              </a:rPr>
              <a:t>FROM</a:t>
            </a:r>
            <a:r>
              <a:rPr lang="en-US" sz="2000" b="1" dirty="0">
                <a:solidFill>
                  <a:srgbClr val="BC8F00"/>
                </a:solidFill>
                <a:cs typeface="Courier New" pitchFamily="49" charset="0"/>
              </a:rPr>
              <a:t> CUSTOMERS </a:t>
            </a: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a:solidFill>
                  <a:srgbClr val="0070C0"/>
                </a:solidFill>
                <a:cs typeface="Courier New" pitchFamily="49" charset="0"/>
              </a:rPr>
              <a:t>GROUP</a:t>
            </a:r>
            <a:r>
              <a:rPr lang="en-US" sz="2000" b="1" dirty="0">
                <a:solidFill>
                  <a:srgbClr val="BC8F00"/>
                </a:solidFill>
                <a:cs typeface="Courier New" pitchFamily="49" charset="0"/>
              </a:rPr>
              <a:t> </a:t>
            </a:r>
            <a:r>
              <a:rPr lang="en-US" sz="2000" b="1" dirty="0">
                <a:solidFill>
                  <a:srgbClr val="0070C0"/>
                </a:solidFill>
                <a:cs typeface="Courier New" pitchFamily="49" charset="0"/>
              </a:rPr>
              <a:t>BY  </a:t>
            </a:r>
            <a:r>
              <a:rPr lang="en-US" sz="2000" b="1" dirty="0">
                <a:solidFill>
                  <a:srgbClr val="BC8F00"/>
                </a:solidFill>
                <a:cs typeface="Courier New" pitchFamily="49" charset="0"/>
              </a:rPr>
              <a:t>COUNTRY;</a:t>
            </a:r>
          </a:p>
        </p:txBody>
      </p:sp>
    </p:spTree>
    <p:extLst>
      <p:ext uri="{BB962C8B-B14F-4D97-AF65-F5344CB8AC3E}">
        <p14:creationId xmlns:p14="http://schemas.microsoft.com/office/powerpoint/2010/main" xmlns="" val="12428494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2564"/>
            <a:ext cx="6858000" cy="350837"/>
          </a:xfrm>
        </p:spPr>
        <p:txBody>
          <a:bodyPr>
            <a:normAutofit fontScale="90000"/>
          </a:bodyPr>
          <a:lstStyle/>
          <a:p>
            <a:r>
              <a:rPr lang="en-US" dirty="0" smtClean="0"/>
              <a:t>Example</a:t>
            </a:r>
          </a:p>
        </p:txBody>
      </p:sp>
      <p:graphicFrame>
        <p:nvGraphicFramePr>
          <p:cNvPr id="14" name="Table 13"/>
          <p:cNvGraphicFramePr>
            <a:graphicFrameLocks noGrp="1"/>
          </p:cNvGraphicFramePr>
          <p:nvPr>
            <p:extLst>
              <p:ext uri="{D42A27DB-BD31-4B8C-83A1-F6EECF244321}">
                <p14:modId xmlns:p14="http://schemas.microsoft.com/office/powerpoint/2010/main" xmlns="" val="2227800949"/>
              </p:ext>
            </p:extLst>
          </p:nvPr>
        </p:nvGraphicFramePr>
        <p:xfrm>
          <a:off x="3188834" y="1472446"/>
          <a:ext cx="5650367" cy="2560320"/>
        </p:xfrm>
        <a:graphic>
          <a:graphicData uri="http://schemas.openxmlformats.org/drawingml/2006/table">
            <a:tbl>
              <a:tblPr firstRow="1" bandRow="1">
                <a:tableStyleId>{21E4AEA4-8DFA-4A89-87EB-49C32662AFE0}</a:tableStyleId>
              </a:tblPr>
              <a:tblGrid>
                <a:gridCol w="2399005">
                  <a:extLst>
                    <a:ext uri="{9D8B030D-6E8A-4147-A177-3AD203B41FA5}">
                      <a16:colId xmlns:a16="http://schemas.microsoft.com/office/drawing/2014/main" xmlns="" val="20000"/>
                    </a:ext>
                  </a:extLst>
                </a:gridCol>
                <a:gridCol w="1064461">
                  <a:extLst>
                    <a:ext uri="{9D8B030D-6E8A-4147-A177-3AD203B41FA5}">
                      <a16:colId xmlns:a16="http://schemas.microsoft.com/office/drawing/2014/main" xmlns="" val="20001"/>
                    </a:ext>
                  </a:extLst>
                </a:gridCol>
                <a:gridCol w="2186901">
                  <a:extLst>
                    <a:ext uri="{9D8B030D-6E8A-4147-A177-3AD203B41FA5}">
                      <a16:colId xmlns:a16="http://schemas.microsoft.com/office/drawing/2014/main" xmlns="" val="20002"/>
                    </a:ext>
                  </a:extLst>
                </a:gridCol>
              </a:tblGrid>
              <a:tr h="326571">
                <a:tc>
                  <a:txBody>
                    <a:bodyPr/>
                    <a:lstStyle/>
                    <a:p>
                      <a:pPr algn="ctr"/>
                      <a:r>
                        <a:rPr lang="en-US" sz="1800" dirty="0" err="1" smtClean="0">
                          <a:solidFill>
                            <a:schemeClr val="tx1"/>
                          </a:solidFill>
                        </a:rPr>
                        <a:t>CustomerNumber</a:t>
                      </a:r>
                      <a:endParaRPr lang="en-US" sz="1800" b="1"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b="1"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State</a:t>
                      </a:r>
                      <a:endParaRPr lang="en-US" sz="1800" b="1"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326571">
                <a:tc>
                  <a:txBody>
                    <a:bodyPr/>
                    <a:lstStyle/>
                    <a:p>
                      <a:pPr algn="ctr"/>
                      <a:r>
                        <a:rPr lang="en-US" sz="1800" dirty="0" smtClean="0">
                          <a:solidFill>
                            <a:schemeClr val="tx1"/>
                          </a:solidFill>
                        </a:rPr>
                        <a:t>486</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326571">
                <a:tc>
                  <a:txBody>
                    <a:bodyPr/>
                    <a:lstStyle/>
                    <a:p>
                      <a:pPr algn="ctr"/>
                      <a:r>
                        <a:rPr lang="en-US" sz="1800" dirty="0" smtClean="0">
                          <a:solidFill>
                            <a:schemeClr val="tx1"/>
                          </a:solidFill>
                        </a:rPr>
                        <a:t>487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r h="326571">
                <a:tc>
                  <a:txBody>
                    <a:bodyPr/>
                    <a:lstStyle/>
                    <a:p>
                      <a:pPr algn="ctr"/>
                      <a:r>
                        <a:rPr lang="en-US" sz="1800" dirty="0" smtClean="0">
                          <a:solidFill>
                            <a:schemeClr val="tx1"/>
                          </a:solidFill>
                        </a:rPr>
                        <a:t>345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3"/>
                  </a:ext>
                </a:extLst>
              </a:tr>
              <a:tr h="326571">
                <a:tc>
                  <a:txBody>
                    <a:bodyPr/>
                    <a:lstStyle/>
                    <a:p>
                      <a:pPr algn="ctr"/>
                      <a:r>
                        <a:rPr lang="en-US" sz="1800" dirty="0" smtClean="0">
                          <a:solidFill>
                            <a:schemeClr val="tx1"/>
                          </a:solidFill>
                        </a:rPr>
                        <a:t>451</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4"/>
                  </a:ext>
                </a:extLst>
              </a:tr>
              <a:tr h="326571">
                <a:tc>
                  <a:txBody>
                    <a:bodyPr/>
                    <a:lstStyle/>
                    <a:p>
                      <a:pPr algn="ctr"/>
                      <a:r>
                        <a:rPr lang="en-US" sz="1800" dirty="0" smtClean="0">
                          <a:solidFill>
                            <a:schemeClr val="tx1"/>
                          </a:solidFill>
                        </a:rPr>
                        <a:t>475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5"/>
                  </a:ext>
                </a:extLst>
              </a:tr>
              <a:tr h="326571">
                <a:tc>
                  <a:txBody>
                    <a:bodyPr/>
                    <a:lstStyle/>
                    <a:p>
                      <a:pPr algn="ctr"/>
                      <a:r>
                        <a:rPr lang="en-US" sz="1800" dirty="0" smtClean="0">
                          <a:solidFill>
                            <a:schemeClr val="tx1"/>
                          </a:solidFill>
                        </a:rPr>
                        <a:t>107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a:solidFill>
                            <a:schemeClr val="tx1"/>
                          </a:solidFill>
                        </a:rPr>
                        <a:t>ANYOTHER</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6"/>
                  </a:ext>
                </a:extLst>
              </a:tr>
            </a:tbl>
          </a:graphicData>
        </a:graphic>
      </p:graphicFrame>
      <p:sp>
        <p:nvSpPr>
          <p:cNvPr id="10"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13</a:t>
            </a:fld>
            <a:endParaRPr lang="en-US" sz="1400" dirty="0"/>
          </a:p>
        </p:txBody>
      </p:sp>
      <p:sp>
        <p:nvSpPr>
          <p:cNvPr id="5" name="TextBox 4"/>
          <p:cNvSpPr txBox="1"/>
          <p:nvPr/>
        </p:nvSpPr>
        <p:spPr>
          <a:xfrm>
            <a:off x="1676400" y="914400"/>
            <a:ext cx="3810000" cy="369332"/>
          </a:xfrm>
          <a:prstGeom prst="rect">
            <a:avLst/>
          </a:prstGeom>
          <a:noFill/>
        </p:spPr>
        <p:txBody>
          <a:bodyPr wrap="square" rtlCol="0">
            <a:spAutoFit/>
          </a:bodyPr>
          <a:lstStyle/>
          <a:p>
            <a:r>
              <a:rPr lang="en-US" dirty="0"/>
              <a:t>GROUP BY with One Select Field</a:t>
            </a:r>
          </a:p>
        </p:txBody>
      </p:sp>
      <p:sp>
        <p:nvSpPr>
          <p:cNvPr id="16" name="TextBox 15"/>
          <p:cNvSpPr txBox="1"/>
          <p:nvPr/>
        </p:nvSpPr>
        <p:spPr>
          <a:xfrm>
            <a:off x="3886200" y="4495801"/>
            <a:ext cx="3810000" cy="1323439"/>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COUNT(</a:t>
            </a:r>
            <a:r>
              <a:rPr lang="en-US" sz="2000" b="1" dirty="0" err="1">
                <a:solidFill>
                  <a:srgbClr val="BC8F00"/>
                </a:solidFill>
                <a:latin typeface="Courier New" pitchFamily="49" charset="0"/>
                <a:cs typeface="Courier New" pitchFamily="49" charset="0"/>
              </a:rPr>
              <a:t>customernumber</a:t>
            </a:r>
            <a:r>
              <a:rPr lang="en-US" sz="2000" b="1" dirty="0">
                <a:solidFill>
                  <a:srgbClr val="BC8F00"/>
                </a:solidFill>
                <a:latin typeface="Courier New" pitchFamily="49" charset="0"/>
                <a:cs typeface="Courier New" pitchFamily="49" charset="0"/>
              </a:rPr>
              <a:t>)</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BY</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country</a:t>
            </a: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xmlns="" val="25492169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2564"/>
            <a:ext cx="6858000" cy="350837"/>
          </a:xfrm>
        </p:spPr>
        <p:txBody>
          <a:bodyPr>
            <a:normAutofit fontScale="90000"/>
          </a:bodyPr>
          <a:lstStyle/>
          <a:p>
            <a:r>
              <a:rPr lang="en-US" dirty="0" smtClean="0"/>
              <a:t>Example</a:t>
            </a:r>
          </a:p>
        </p:txBody>
      </p:sp>
      <p:graphicFrame>
        <p:nvGraphicFramePr>
          <p:cNvPr id="11" name="Table 10"/>
          <p:cNvGraphicFramePr>
            <a:graphicFrameLocks noGrp="1"/>
          </p:cNvGraphicFramePr>
          <p:nvPr>
            <p:extLst>
              <p:ext uri="{D42A27DB-BD31-4B8C-83A1-F6EECF244321}">
                <p14:modId xmlns:p14="http://schemas.microsoft.com/office/powerpoint/2010/main" xmlns="" val="2236928634"/>
              </p:ext>
            </p:extLst>
          </p:nvPr>
        </p:nvGraphicFramePr>
        <p:xfrm>
          <a:off x="3581400" y="1741592"/>
          <a:ext cx="5334000" cy="1165017"/>
        </p:xfrm>
        <a:graphic>
          <a:graphicData uri="http://schemas.openxmlformats.org/drawingml/2006/table">
            <a:tbl>
              <a:tblPr firstRow="1" bandRow="1">
                <a:tableStyleId>{21E4AEA4-8DFA-4A89-87EB-49C32662AFE0}</a:tableStyleId>
              </a:tblPr>
              <a:tblGrid>
                <a:gridCol w="2208175">
                  <a:extLst>
                    <a:ext uri="{9D8B030D-6E8A-4147-A177-3AD203B41FA5}">
                      <a16:colId xmlns:a16="http://schemas.microsoft.com/office/drawing/2014/main" xmlns="" val="20000"/>
                    </a:ext>
                  </a:extLst>
                </a:gridCol>
                <a:gridCol w="3125825">
                  <a:extLst>
                    <a:ext uri="{9D8B030D-6E8A-4147-A177-3AD203B41FA5}">
                      <a16:colId xmlns:a16="http://schemas.microsoft.com/office/drawing/2014/main" xmlns="" val="20001"/>
                    </a:ext>
                  </a:extLst>
                </a:gridCol>
              </a:tblGrid>
              <a:tr h="433497">
                <a:tc>
                  <a:txBody>
                    <a:bodyPr/>
                    <a:lstStyle/>
                    <a:p>
                      <a:pPr algn="ctr"/>
                      <a:r>
                        <a:rPr lang="en-US" sz="1800" dirty="0" smtClean="0">
                          <a:solidFill>
                            <a:schemeClr val="tx1"/>
                          </a:solidFill>
                        </a:rPr>
                        <a:t>Country</a:t>
                      </a:r>
                      <a:endParaRPr lang="en-US" sz="1800" b="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a:t>
                      </a:r>
                      <a:r>
                        <a:rPr lang="en-US" sz="1800" dirty="0" err="1" smtClean="0">
                          <a:solidFill>
                            <a:schemeClr val="tx1"/>
                          </a:solidFill>
                        </a:rPr>
                        <a:t>customernumber</a:t>
                      </a:r>
                      <a:r>
                        <a:rPr lang="en-US" sz="1800" dirty="0" smtClean="0">
                          <a:solidFill>
                            <a:schemeClr val="tx1"/>
                          </a:solidFill>
                        </a:rPr>
                        <a:t>)</a:t>
                      </a:r>
                      <a:endParaRPr lang="en-US" sz="1800" b="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31664">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3</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225536">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3</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bl>
          </a:graphicData>
        </a:graphic>
      </p:graphicFrame>
      <p:sp>
        <p:nvSpPr>
          <p:cNvPr id="10"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14</a:t>
            </a:fld>
            <a:endParaRPr lang="en-US" sz="1400" dirty="0"/>
          </a:p>
        </p:txBody>
      </p:sp>
      <p:sp>
        <p:nvSpPr>
          <p:cNvPr id="9" name="TextBox 8"/>
          <p:cNvSpPr txBox="1"/>
          <p:nvPr/>
        </p:nvSpPr>
        <p:spPr>
          <a:xfrm>
            <a:off x="1676400" y="829885"/>
            <a:ext cx="3810000" cy="923330"/>
          </a:xfrm>
          <a:prstGeom prst="rect">
            <a:avLst/>
          </a:prstGeom>
          <a:noFill/>
        </p:spPr>
        <p:txBody>
          <a:bodyPr wrap="square" rtlCol="0">
            <a:spAutoFit/>
          </a:bodyPr>
          <a:lstStyle/>
          <a:p>
            <a:r>
              <a:rPr lang="en-US" dirty="0"/>
              <a:t>GROUP BY with One Select Field</a:t>
            </a:r>
          </a:p>
          <a:p>
            <a:endParaRPr lang="en-US" dirty="0"/>
          </a:p>
          <a:p>
            <a:r>
              <a:rPr lang="en-US" dirty="0"/>
              <a:t>Output:</a:t>
            </a:r>
          </a:p>
        </p:txBody>
      </p:sp>
      <p:sp>
        <p:nvSpPr>
          <p:cNvPr id="15" name="TextBox 14"/>
          <p:cNvSpPr txBox="1"/>
          <p:nvPr/>
        </p:nvSpPr>
        <p:spPr>
          <a:xfrm>
            <a:off x="1688024" y="3441784"/>
            <a:ext cx="8229600" cy="400110"/>
          </a:xfrm>
          <a:prstGeom prst="rect">
            <a:avLst/>
          </a:prstGeom>
          <a:noFill/>
        </p:spPr>
        <p:txBody>
          <a:bodyPr wrap="square" rtlCol="0">
            <a:spAutoFit/>
          </a:bodyPr>
          <a:lstStyle/>
          <a:p>
            <a:r>
              <a:rPr lang="en-US" sz="2000" dirty="0"/>
              <a:t>The count of customers will be calculated  and displayed for each country.</a:t>
            </a:r>
          </a:p>
        </p:txBody>
      </p:sp>
    </p:spTree>
    <p:extLst>
      <p:ext uri="{BB962C8B-B14F-4D97-AF65-F5344CB8AC3E}">
        <p14:creationId xmlns:p14="http://schemas.microsoft.com/office/powerpoint/2010/main" xmlns="" val="2394842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p>
        </p:txBody>
      </p:sp>
      <p:sp>
        <p:nvSpPr>
          <p:cNvPr id="3" name="Content Placeholder 2"/>
          <p:cNvSpPr>
            <a:spLocks noGrp="1"/>
          </p:cNvSpPr>
          <p:nvPr>
            <p:ph idx="1"/>
          </p:nvPr>
        </p:nvSpPr>
        <p:spPr>
          <a:xfrm>
            <a:off x="1676400" y="715964"/>
            <a:ext cx="8229600" cy="536861"/>
          </a:xfrm>
        </p:spPr>
        <p:txBody>
          <a:bodyPr/>
          <a:lstStyle/>
          <a:p>
            <a:pPr marL="0" indent="0">
              <a:buNone/>
            </a:pPr>
            <a:r>
              <a:rPr lang="en-US" sz="2000" dirty="0">
                <a:solidFill>
                  <a:schemeClr val="bg1"/>
                </a:solidFill>
              </a:rPr>
              <a:t>GROUP BY with One Column and Two Aggregate Function</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xmlns="" val="3686565859"/>
              </p:ext>
            </p:extLst>
          </p:nvPr>
        </p:nvGraphicFramePr>
        <p:xfrm>
          <a:off x="2895601" y="1406649"/>
          <a:ext cx="6400801" cy="2560320"/>
        </p:xfrm>
        <a:graphic>
          <a:graphicData uri="http://schemas.openxmlformats.org/drawingml/2006/table">
            <a:tbl>
              <a:tblPr firstRow="1" bandRow="1">
                <a:tableStyleId>{21E4AEA4-8DFA-4A89-87EB-49C32662AFE0}</a:tableStyleId>
              </a:tblPr>
              <a:tblGrid>
                <a:gridCol w="2327562">
                  <a:extLst>
                    <a:ext uri="{9D8B030D-6E8A-4147-A177-3AD203B41FA5}">
                      <a16:colId xmlns:a16="http://schemas.microsoft.com/office/drawing/2014/main" xmlns="" val="20000"/>
                    </a:ext>
                  </a:extLst>
                </a:gridCol>
                <a:gridCol w="1595892">
                  <a:extLst>
                    <a:ext uri="{9D8B030D-6E8A-4147-A177-3AD203B41FA5}">
                      <a16:colId xmlns:a16="http://schemas.microsoft.com/office/drawing/2014/main" xmlns="" val="20001"/>
                    </a:ext>
                  </a:extLst>
                </a:gridCol>
                <a:gridCol w="2477347">
                  <a:extLst>
                    <a:ext uri="{9D8B030D-6E8A-4147-A177-3AD203B41FA5}">
                      <a16:colId xmlns:a16="http://schemas.microsoft.com/office/drawing/2014/main" xmlns="" val="20002"/>
                    </a:ext>
                  </a:extLst>
                </a:gridCol>
              </a:tblGrid>
              <a:tr h="292193">
                <a:tc>
                  <a:txBody>
                    <a:bodyPr/>
                    <a:lstStyle/>
                    <a:p>
                      <a:pPr algn="ctr"/>
                      <a:r>
                        <a:rPr lang="en-US" sz="1800" dirty="0" err="1" smtClean="0">
                          <a:solidFill>
                            <a:schemeClr val="tx1"/>
                          </a:solidFill>
                        </a:rPr>
                        <a:t>CustomerNumber</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92193">
                <a:tc>
                  <a:txBody>
                    <a:bodyPr/>
                    <a:lstStyle/>
                    <a:p>
                      <a:pPr algn="ctr"/>
                      <a:r>
                        <a:rPr lang="en-US" sz="1800" dirty="0" smtClean="0">
                          <a:solidFill>
                            <a:schemeClr val="tx1"/>
                          </a:solidFill>
                        </a:rPr>
                        <a:t>486</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292193">
                <a:tc>
                  <a:txBody>
                    <a:bodyPr/>
                    <a:lstStyle/>
                    <a:p>
                      <a:pPr algn="ctr"/>
                      <a:r>
                        <a:rPr lang="en-US" sz="1800" dirty="0" smtClean="0">
                          <a:solidFill>
                            <a:schemeClr val="tx1"/>
                          </a:solidFill>
                        </a:rPr>
                        <a:t>487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r h="226683">
                <a:tc>
                  <a:txBody>
                    <a:bodyPr/>
                    <a:lstStyle/>
                    <a:p>
                      <a:pPr algn="ctr"/>
                      <a:r>
                        <a:rPr lang="en-US" sz="1800" dirty="0" smtClean="0">
                          <a:solidFill>
                            <a:schemeClr val="tx1"/>
                          </a:solidFill>
                        </a:rPr>
                        <a:t>345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3"/>
                  </a:ext>
                </a:extLst>
              </a:tr>
              <a:tr h="226683">
                <a:tc>
                  <a:txBody>
                    <a:bodyPr/>
                    <a:lstStyle/>
                    <a:p>
                      <a:pPr algn="ctr"/>
                      <a:r>
                        <a:rPr lang="en-US" sz="1800" dirty="0" smtClean="0">
                          <a:solidFill>
                            <a:schemeClr val="tx1"/>
                          </a:solidFill>
                        </a:rPr>
                        <a:t>451</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4"/>
                  </a:ext>
                </a:extLst>
              </a:tr>
              <a:tr h="226683">
                <a:tc>
                  <a:txBody>
                    <a:bodyPr/>
                    <a:lstStyle/>
                    <a:p>
                      <a:pPr algn="ctr"/>
                      <a:r>
                        <a:rPr lang="en-US" sz="1800" dirty="0" smtClean="0">
                          <a:solidFill>
                            <a:schemeClr val="tx1"/>
                          </a:solidFill>
                        </a:rPr>
                        <a:t>475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5"/>
                  </a:ext>
                </a:extLst>
              </a:tr>
              <a:tr h="226683">
                <a:tc>
                  <a:txBody>
                    <a:bodyPr/>
                    <a:lstStyle/>
                    <a:p>
                      <a:pPr algn="ctr"/>
                      <a:r>
                        <a:rPr lang="en-US" sz="1800" dirty="0" smtClean="0">
                          <a:solidFill>
                            <a:schemeClr val="tx1"/>
                          </a:solidFill>
                        </a:rPr>
                        <a:t>107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a:solidFill>
                            <a:schemeClr val="tx1"/>
                          </a:solidFill>
                        </a:rPr>
                        <a:t>ANYOTHER</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6"/>
                  </a:ext>
                </a:extLst>
              </a:tr>
            </a:tbl>
          </a:graphicData>
        </a:graphic>
      </p:graphicFrame>
      <p:sp>
        <p:nvSpPr>
          <p:cNvPr id="1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15</a:t>
            </a:fld>
            <a:endParaRPr lang="en-US" sz="1400" dirty="0"/>
          </a:p>
        </p:txBody>
      </p:sp>
      <p:sp>
        <p:nvSpPr>
          <p:cNvPr id="12" name="TextBox 11"/>
          <p:cNvSpPr txBox="1"/>
          <p:nvPr/>
        </p:nvSpPr>
        <p:spPr>
          <a:xfrm>
            <a:off x="3886200" y="4495800"/>
            <a:ext cx="4572000" cy="1631216"/>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customernumber</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COUNT</a:t>
            </a:r>
            <a:r>
              <a:rPr lang="en-US" sz="2000" b="1" dirty="0">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 </a:t>
            </a:r>
            <a:r>
              <a:rPr lang="en-US" sz="2000" b="1">
                <a:solidFill>
                  <a:srgbClr val="0070C0"/>
                </a:solidFill>
                <a:latin typeface="Courier New" pitchFamily="49" charset="0"/>
                <a:cs typeface="Courier New" pitchFamily="49" charset="0"/>
              </a:rPr>
              <a:t>BY </a:t>
            </a:r>
            <a:r>
              <a:rPr lang="en-US" sz="2000" b="1" smtClean="0">
                <a:solidFill>
                  <a:srgbClr val="BC8F00"/>
                </a:solidFill>
                <a:latin typeface="Courier New" pitchFamily="49" charset="0"/>
                <a:cs typeface="Courier New" pitchFamily="49" charset="0"/>
              </a:rPr>
              <a:t>country</a:t>
            </a:r>
            <a:r>
              <a:rPr lang="en-US" sz="2000" b="1"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40182110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Example</a:t>
            </a:r>
          </a:p>
        </p:txBody>
      </p:sp>
      <p:sp>
        <p:nvSpPr>
          <p:cNvPr id="12" name="Content Placeholder 2"/>
          <p:cNvSpPr>
            <a:spLocks noGrp="1"/>
          </p:cNvSpPr>
          <p:nvPr>
            <p:ph idx="1"/>
          </p:nvPr>
        </p:nvSpPr>
        <p:spPr>
          <a:xfrm>
            <a:off x="1676400" y="715964"/>
            <a:ext cx="8229600" cy="536861"/>
          </a:xfrm>
        </p:spPr>
        <p:txBody>
          <a:bodyPr>
            <a:normAutofit fontScale="70000" lnSpcReduction="20000"/>
          </a:bodyPr>
          <a:lstStyle/>
          <a:p>
            <a:pPr marL="0" indent="0">
              <a:buNone/>
            </a:pPr>
            <a:r>
              <a:rPr lang="en-US" sz="2000" dirty="0"/>
              <a:t>GROUP BY with One Column and Two Aggregate Function</a:t>
            </a:r>
          </a:p>
          <a:p>
            <a:pPr marL="0" indent="0">
              <a:buNone/>
            </a:pPr>
            <a:r>
              <a:rPr lang="en-US" sz="2000" dirty="0"/>
              <a:t>Output</a:t>
            </a:r>
          </a:p>
        </p:txBody>
      </p:sp>
      <p:graphicFrame>
        <p:nvGraphicFramePr>
          <p:cNvPr id="11" name="Table 10"/>
          <p:cNvGraphicFramePr>
            <a:graphicFrameLocks noGrp="1"/>
          </p:cNvGraphicFramePr>
          <p:nvPr>
            <p:extLst>
              <p:ext uri="{D42A27DB-BD31-4B8C-83A1-F6EECF244321}">
                <p14:modId xmlns:p14="http://schemas.microsoft.com/office/powerpoint/2010/main" xmlns="" val="2462706525"/>
              </p:ext>
            </p:extLst>
          </p:nvPr>
        </p:nvGraphicFramePr>
        <p:xfrm>
          <a:off x="2304441" y="1926362"/>
          <a:ext cx="7787639" cy="1097280"/>
        </p:xfrm>
        <a:graphic>
          <a:graphicData uri="http://schemas.openxmlformats.org/drawingml/2006/table">
            <a:tbl>
              <a:tblPr firstRow="1" bandRow="1">
                <a:tableStyleId>{21E4AEA4-8DFA-4A89-87EB-49C32662AFE0}</a:tableStyleId>
              </a:tblPr>
              <a:tblGrid>
                <a:gridCol w="1531994">
                  <a:extLst>
                    <a:ext uri="{9D8B030D-6E8A-4147-A177-3AD203B41FA5}">
                      <a16:colId xmlns:a16="http://schemas.microsoft.com/office/drawing/2014/main" xmlns="" val="20000"/>
                    </a:ext>
                  </a:extLst>
                </a:gridCol>
                <a:gridCol w="3574654">
                  <a:extLst>
                    <a:ext uri="{9D8B030D-6E8A-4147-A177-3AD203B41FA5}">
                      <a16:colId xmlns:a16="http://schemas.microsoft.com/office/drawing/2014/main" xmlns="" val="20001"/>
                    </a:ext>
                  </a:extLst>
                </a:gridCol>
                <a:gridCol w="2680991">
                  <a:extLst>
                    <a:ext uri="{9D8B030D-6E8A-4147-A177-3AD203B41FA5}">
                      <a16:colId xmlns:a16="http://schemas.microsoft.com/office/drawing/2014/main" xmlns="" val="20002"/>
                    </a:ext>
                  </a:extLst>
                </a:gridCol>
              </a:tblGrid>
              <a:tr h="139499">
                <a:tc>
                  <a:txBody>
                    <a:bodyPr/>
                    <a:lstStyle/>
                    <a:p>
                      <a:pPr marL="0" algn="ctr" defTabSz="914400" rtl="0" eaLnBrk="1" latinLnBrk="0" hangingPunct="1"/>
                      <a:r>
                        <a:rPr lang="en-US" sz="1800" kern="1200" dirty="0" smtClean="0">
                          <a:solidFill>
                            <a:schemeClr val="tx1"/>
                          </a:solidFill>
                        </a:rPr>
                        <a:t>Country</a:t>
                      </a:r>
                      <a:endParaRPr lang="en-US" sz="1800" kern="1200" dirty="0">
                        <a:solidFill>
                          <a:schemeClr val="tx1"/>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tx1"/>
                          </a:solidFill>
                        </a:rPr>
                        <a:t>Count(</a:t>
                      </a:r>
                      <a:r>
                        <a:rPr lang="en-US" sz="1800" kern="1200" dirty="0" err="1" smtClean="0">
                          <a:solidFill>
                            <a:schemeClr val="tx1"/>
                          </a:solidFill>
                        </a:rPr>
                        <a:t>CustomerNumber</a:t>
                      </a:r>
                      <a:r>
                        <a:rPr lang="en-US" sz="1800" kern="1200" dirty="0" smtClean="0">
                          <a:solidFill>
                            <a:schemeClr val="tx1"/>
                          </a:solidFill>
                        </a:rPr>
                        <a:t>)</a:t>
                      </a:r>
                      <a:endParaRPr lang="en-US" sz="1800" kern="1200" dirty="0">
                        <a:solidFill>
                          <a:schemeClr val="tx1"/>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tx1"/>
                          </a:solidFill>
                        </a:rPr>
                        <a:t>Count(</a:t>
                      </a:r>
                      <a:r>
                        <a:rPr lang="en-US" sz="1800" kern="1200" dirty="0" err="1" smtClean="0">
                          <a:solidFill>
                            <a:schemeClr val="tx1"/>
                          </a:solidFill>
                        </a:rPr>
                        <a:t>customername</a:t>
                      </a:r>
                      <a:r>
                        <a:rPr lang="en-US" sz="1800" kern="1200" dirty="0" smtClean="0">
                          <a:solidFill>
                            <a:schemeClr val="tx1"/>
                          </a:solidFill>
                        </a:rPr>
                        <a:t>)</a:t>
                      </a:r>
                      <a:endParaRPr lang="en-US" sz="1800" kern="1200" dirty="0">
                        <a:solidFill>
                          <a:schemeClr val="tx1"/>
                        </a:solidFill>
                        <a:latin typeface="Arial" pitchFamily="34" charset="0"/>
                        <a:ea typeface="+mn-ea"/>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31664">
                <a:tc>
                  <a:txBody>
                    <a:bodyPr/>
                    <a:lstStyle/>
                    <a:p>
                      <a:pPr marL="0" algn="ctr"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3</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3</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xmlns="" val="10001"/>
                  </a:ext>
                </a:extLst>
              </a:tr>
              <a:tr h="225536">
                <a:tc>
                  <a:txBody>
                    <a:bodyPr/>
                    <a:lstStyle/>
                    <a:p>
                      <a:pPr marL="0" algn="ctr"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3</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3</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xmlns="" val="10002"/>
                  </a:ext>
                </a:extLst>
              </a:tr>
            </a:tbl>
          </a:graphicData>
        </a:graphic>
      </p:graphicFrame>
      <p:sp>
        <p:nvSpPr>
          <p:cNvPr id="1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16</a:t>
            </a:fld>
            <a:endParaRPr lang="en-US" sz="1400" dirty="0"/>
          </a:p>
        </p:txBody>
      </p:sp>
      <p:sp>
        <p:nvSpPr>
          <p:cNvPr id="17" name="Content Placeholder 2"/>
          <p:cNvSpPr txBox="1">
            <a:spLocks/>
          </p:cNvSpPr>
          <p:nvPr/>
        </p:nvSpPr>
        <p:spPr>
          <a:xfrm>
            <a:off x="1676400" y="3199235"/>
            <a:ext cx="8229600" cy="973327"/>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chemeClr val="tx1"/>
                </a:solidFill>
              </a:rPr>
              <a:t>The count of  customer number and name will be calculated and displayed for each country. </a:t>
            </a:r>
          </a:p>
        </p:txBody>
      </p:sp>
    </p:spTree>
    <p:extLst>
      <p:ext uri="{BB962C8B-B14F-4D97-AF65-F5344CB8AC3E}">
        <p14:creationId xmlns:p14="http://schemas.microsoft.com/office/powerpoint/2010/main" xmlns="" val="41112189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a:solidFill>
                  <a:schemeClr val="tx1"/>
                </a:solidFill>
                <a:latin typeface="+mj-lt"/>
              </a:rPr>
              <a:t>GROUP BY with WHERE Clause</a:t>
            </a:r>
          </a:p>
        </p:txBody>
      </p:sp>
      <p:sp>
        <p:nvSpPr>
          <p:cNvPr id="3" name="Content Placeholder 2"/>
          <p:cNvSpPr>
            <a:spLocks noGrp="1"/>
          </p:cNvSpPr>
          <p:nvPr>
            <p:ph idx="1"/>
          </p:nvPr>
        </p:nvSpPr>
        <p:spPr>
          <a:xfrm>
            <a:off x="1343890" y="1606164"/>
            <a:ext cx="8229600" cy="4906963"/>
          </a:xfrm>
        </p:spPr>
        <p:txBody>
          <a:bodyPr/>
          <a:lstStyle/>
          <a:p>
            <a:pPr indent="-365760"/>
            <a:r>
              <a:rPr lang="en-US" sz="2000" dirty="0"/>
              <a:t>If WHERE clause is used along with GROUP BY clause, </a:t>
            </a:r>
          </a:p>
          <a:p>
            <a:pPr marL="0" indent="0">
              <a:buNone/>
            </a:pPr>
            <a:r>
              <a:rPr lang="en-US" sz="2000" dirty="0"/>
              <a:t>	then WHERE clause is executed and records are selected. </a:t>
            </a:r>
          </a:p>
          <a:p>
            <a:pPr indent="-365760"/>
            <a:endParaRPr lang="en-US" sz="2000" dirty="0"/>
          </a:p>
          <a:p>
            <a:pPr indent="-365760"/>
            <a:r>
              <a:rPr lang="en-US" sz="2000" dirty="0"/>
              <a:t>The group by is applied in the selected records.</a:t>
            </a:r>
          </a:p>
          <a:p>
            <a:pPr marL="0" indent="0">
              <a:buNone/>
            </a:pPr>
            <a:endParaRPr lang="en-US" sz="2000" dirty="0"/>
          </a:p>
          <a:p>
            <a:pPr indent="-365760"/>
            <a:r>
              <a:rPr lang="en-US" sz="2000" dirty="0"/>
              <a:t>Example:</a:t>
            </a:r>
          </a:p>
          <a:p>
            <a:pPr marL="914400" lvl="3" indent="0">
              <a:buNone/>
            </a:pPr>
            <a:r>
              <a:rPr lang="en-US" b="1" dirty="0">
                <a:latin typeface="Courier New" pitchFamily="49" charset="0"/>
                <a:cs typeface="Courier New" pitchFamily="49" charset="0"/>
              </a:rPr>
              <a:t>SELECT country, count(</a:t>
            </a:r>
            <a:r>
              <a:rPr lang="en-US" b="1" dirty="0" err="1">
                <a:latin typeface="Courier New" pitchFamily="49" charset="0"/>
                <a:cs typeface="Courier New" pitchFamily="49" charset="0"/>
              </a:rPr>
              <a:t>customernumber</a:t>
            </a:r>
            <a:r>
              <a:rPr lang="en-US" b="1" dirty="0">
                <a:latin typeface="Courier New" pitchFamily="49" charset="0"/>
                <a:cs typeface="Courier New" pitchFamily="49" charset="0"/>
              </a:rPr>
              <a:t>) </a:t>
            </a:r>
          </a:p>
          <a:p>
            <a:pPr marL="914400" lvl="3" indent="0">
              <a:buNone/>
            </a:pPr>
            <a:r>
              <a:rPr lang="en-US" b="1" dirty="0" smtClean="0">
                <a:latin typeface="Courier New" pitchFamily="49" charset="0"/>
                <a:cs typeface="Courier New" pitchFamily="49" charset="0"/>
              </a:rPr>
              <a:t>FROM customers </a:t>
            </a:r>
          </a:p>
          <a:p>
            <a:pPr marL="914400" lvl="3" indent="0">
              <a:buNone/>
            </a:pPr>
            <a:r>
              <a:rPr lang="en-US" b="1" dirty="0" smtClean="0">
                <a:latin typeface="Courier New" pitchFamily="49" charset="0"/>
                <a:cs typeface="Courier New" pitchFamily="49" charset="0"/>
              </a:rPr>
              <a:t>WHERE </a:t>
            </a:r>
            <a:r>
              <a:rPr lang="en-US" b="1" dirty="0">
                <a:latin typeface="Courier New" pitchFamily="49" charset="0"/>
                <a:cs typeface="Courier New" pitchFamily="49" charset="0"/>
              </a:rPr>
              <a:t>state != NULL  </a:t>
            </a:r>
          </a:p>
          <a:p>
            <a:pPr marL="914400" lvl="3" indent="0">
              <a:buNone/>
            </a:pPr>
            <a:r>
              <a:rPr lang="en-US" b="1" dirty="0">
                <a:latin typeface="Courier New" pitchFamily="49" charset="0"/>
                <a:cs typeface="Courier New" pitchFamily="49" charset="0"/>
              </a:rPr>
              <a:t>GROUP </a:t>
            </a:r>
            <a:r>
              <a:rPr lang="en-US" b="1" dirty="0" smtClean="0">
                <a:latin typeface="Courier New" pitchFamily="49" charset="0"/>
                <a:cs typeface="Courier New" pitchFamily="49" charset="0"/>
              </a:rPr>
              <a:t>BY country;</a:t>
            </a:r>
          </a:p>
          <a:p>
            <a:pPr marL="377190" lvl="1" indent="0">
              <a:buNone/>
            </a:pPr>
            <a:endParaRPr lang="en-US" dirty="0" smtClean="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17</a:t>
            </a:fld>
            <a:endParaRPr lang="en-US" sz="1400" dirty="0"/>
          </a:p>
        </p:txBody>
      </p:sp>
    </p:spTree>
    <p:extLst>
      <p:ext uri="{BB962C8B-B14F-4D97-AF65-F5344CB8AC3E}">
        <p14:creationId xmlns:p14="http://schemas.microsoft.com/office/powerpoint/2010/main" xmlns="" val="5857301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p>
        </p:txBody>
      </p:sp>
      <p:sp>
        <p:nvSpPr>
          <p:cNvPr id="4" name="Content Placeholder 3"/>
          <p:cNvSpPr>
            <a:spLocks noGrp="1"/>
          </p:cNvSpPr>
          <p:nvPr>
            <p:ph idx="1"/>
          </p:nvPr>
        </p:nvSpPr>
        <p:spPr>
          <a:xfrm>
            <a:off x="1676400" y="4038600"/>
            <a:ext cx="8229600" cy="2390001"/>
          </a:xfrm>
        </p:spPr>
        <p:txBody>
          <a:bodyPr/>
          <a:lstStyle/>
          <a:p>
            <a:r>
              <a:rPr lang="en-US" sz="2000" dirty="0"/>
              <a:t>The following query displays the country and count of customers whose  state is not null and is grouped by country: </a:t>
            </a:r>
          </a:p>
          <a:p>
            <a:pPr marL="731520" lvl="2" indent="0">
              <a:spcBef>
                <a:spcPts val="0"/>
              </a:spcBef>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customername</a:t>
            </a:r>
            <a:r>
              <a:rPr lang="en-US" b="1" dirty="0">
                <a:solidFill>
                  <a:srgbClr val="0070C0"/>
                </a:solidFill>
                <a:latin typeface="Courier New" pitchFamily="49" charset="0"/>
                <a:cs typeface="Courier New" pitchFamily="49" charset="0"/>
              </a:rPr>
              <a:t>)</a:t>
            </a:r>
            <a:r>
              <a:rPr lang="en-US" b="1" dirty="0">
                <a:latin typeface="Courier New" pitchFamily="49" charset="0"/>
                <a:cs typeface="Courier New" pitchFamily="49" charset="0"/>
              </a:rPr>
              <a:t> </a:t>
            </a:r>
          </a:p>
          <a:p>
            <a:pPr marL="731520" lvl="2" indent="0">
              <a:spcBef>
                <a:spcPts val="0"/>
              </a:spcBef>
              <a:buNone/>
            </a:pPr>
            <a:r>
              <a:rPr lang="en-US" b="1" dirty="0">
                <a:solidFill>
                  <a:srgbClr val="0070C0"/>
                </a:solidFill>
                <a:latin typeface="Courier New" pitchFamily="49" charset="0"/>
                <a:cs typeface="Courier New" pitchFamily="49" charset="0"/>
              </a:rPr>
              <a:t>FROM</a:t>
            </a:r>
            <a:r>
              <a:rPr lang="en-US" b="1" dirty="0">
                <a:solidFill>
                  <a:srgbClr val="BC8F00"/>
                </a:solidFill>
                <a:latin typeface="Courier New" pitchFamily="49" charset="0"/>
                <a:cs typeface="Courier New" pitchFamily="49" charset="0"/>
              </a:rPr>
              <a:t> customers </a:t>
            </a:r>
          </a:p>
          <a:p>
            <a:pPr marL="731520" lvl="2" indent="0">
              <a:spcBef>
                <a:spcPts val="0"/>
              </a:spcBef>
              <a:buNone/>
            </a:pPr>
            <a:r>
              <a:rPr lang="en-US" b="1" dirty="0">
                <a:solidFill>
                  <a:srgbClr val="0070C0"/>
                </a:solidFill>
                <a:latin typeface="Courier New" pitchFamily="49" charset="0"/>
                <a:cs typeface="Courier New" pitchFamily="49" charset="0"/>
              </a:rPr>
              <a:t>WHERE</a:t>
            </a:r>
            <a:r>
              <a:rPr lang="en-US" b="1" dirty="0">
                <a:solidFill>
                  <a:srgbClr val="BC8F00"/>
                </a:solidFill>
                <a:latin typeface="Courier New" pitchFamily="49" charset="0"/>
                <a:cs typeface="Courier New" pitchFamily="49" charset="0"/>
              </a:rPr>
              <a:t> state!=NULL </a:t>
            </a:r>
          </a:p>
          <a:p>
            <a:pPr marL="731520" lvl="2" indent="0">
              <a:spcBef>
                <a:spcPts val="0"/>
              </a:spcBef>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country;</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1391665730"/>
              </p:ext>
            </p:extLst>
          </p:nvPr>
        </p:nvGraphicFramePr>
        <p:xfrm>
          <a:off x="3060915" y="1295243"/>
          <a:ext cx="6096000" cy="2591117"/>
        </p:xfrm>
        <a:graphic>
          <a:graphicData uri="http://schemas.openxmlformats.org/drawingml/2006/table">
            <a:tbl>
              <a:tblPr firstRow="1" bandRow="1">
                <a:tableStyleId>{21E4AEA4-8DFA-4A89-87EB-49C32662AFE0}</a:tableStyleId>
              </a:tblPr>
              <a:tblGrid>
                <a:gridCol w="2178995">
                  <a:extLst>
                    <a:ext uri="{9D8B030D-6E8A-4147-A177-3AD203B41FA5}">
                      <a16:colId xmlns:a16="http://schemas.microsoft.com/office/drawing/2014/main" xmlns="" val="20000"/>
                    </a:ext>
                  </a:extLst>
                </a:gridCol>
                <a:gridCol w="1961096">
                  <a:extLst>
                    <a:ext uri="{9D8B030D-6E8A-4147-A177-3AD203B41FA5}">
                      <a16:colId xmlns:a16="http://schemas.microsoft.com/office/drawing/2014/main" xmlns="" val="20001"/>
                    </a:ext>
                  </a:extLst>
                </a:gridCol>
                <a:gridCol w="1955909">
                  <a:extLst>
                    <a:ext uri="{9D8B030D-6E8A-4147-A177-3AD203B41FA5}">
                      <a16:colId xmlns:a16="http://schemas.microsoft.com/office/drawing/2014/main" xmlns="" val="20002"/>
                    </a:ext>
                  </a:extLst>
                </a:gridCol>
              </a:tblGrid>
              <a:tr h="293914">
                <a:tc>
                  <a:txBody>
                    <a:bodyPr/>
                    <a:lstStyle/>
                    <a:p>
                      <a:pPr algn="ctr"/>
                      <a:r>
                        <a:rPr lang="en-US" sz="1800" dirty="0" err="1" smtClean="0">
                          <a:solidFill>
                            <a:schemeClr val="tx1"/>
                          </a:solidFill>
                        </a:rPr>
                        <a:t>CustomerNumber</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396557">
                <a:tc>
                  <a:txBody>
                    <a:bodyPr/>
                    <a:lstStyle/>
                    <a:p>
                      <a:pPr algn="ctr"/>
                      <a:r>
                        <a:rPr lang="en-US" sz="1800" dirty="0" smtClean="0">
                          <a:solidFill>
                            <a:schemeClr val="tx1"/>
                          </a:solidFill>
                        </a:rPr>
                        <a:t>486</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293914">
                <a:tc>
                  <a:txBody>
                    <a:bodyPr/>
                    <a:lstStyle/>
                    <a:p>
                      <a:pPr algn="ctr"/>
                      <a:r>
                        <a:rPr lang="en-US" sz="1800" dirty="0" smtClean="0">
                          <a:solidFill>
                            <a:schemeClr val="tx1"/>
                          </a:solidFill>
                        </a:rPr>
                        <a:t>487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r h="293914">
                <a:tc>
                  <a:txBody>
                    <a:bodyPr/>
                    <a:lstStyle/>
                    <a:p>
                      <a:pPr algn="ctr"/>
                      <a:r>
                        <a:rPr lang="en-US" sz="1800" dirty="0" smtClean="0">
                          <a:solidFill>
                            <a:schemeClr val="tx1"/>
                          </a:solidFill>
                        </a:rPr>
                        <a:t>345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3"/>
                  </a:ext>
                </a:extLst>
              </a:tr>
              <a:tr h="293914">
                <a:tc>
                  <a:txBody>
                    <a:bodyPr/>
                    <a:lstStyle/>
                    <a:p>
                      <a:pPr algn="ctr"/>
                      <a:r>
                        <a:rPr lang="en-US" sz="1800" dirty="0" smtClean="0">
                          <a:solidFill>
                            <a:schemeClr val="tx1"/>
                          </a:solidFill>
                        </a:rPr>
                        <a:t>451</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4"/>
                  </a:ext>
                </a:extLst>
              </a:tr>
              <a:tr h="293914">
                <a:tc>
                  <a:txBody>
                    <a:bodyPr/>
                    <a:lstStyle/>
                    <a:p>
                      <a:pPr algn="ctr"/>
                      <a:r>
                        <a:rPr lang="en-US" sz="1800" dirty="0" smtClean="0">
                          <a:solidFill>
                            <a:schemeClr val="tx1"/>
                          </a:solidFill>
                        </a:rPr>
                        <a:t>475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5"/>
                  </a:ext>
                </a:extLst>
              </a:tr>
              <a:tr h="293914">
                <a:tc>
                  <a:txBody>
                    <a:bodyPr/>
                    <a:lstStyle/>
                    <a:p>
                      <a:pPr algn="ctr"/>
                      <a:r>
                        <a:rPr lang="en-US" sz="1800" dirty="0" smtClean="0">
                          <a:solidFill>
                            <a:schemeClr val="tx1"/>
                          </a:solidFill>
                        </a:rPr>
                        <a:t>107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NULL</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6"/>
                  </a:ext>
                </a:extLst>
              </a:tr>
            </a:tbl>
          </a:graphicData>
        </a:graphic>
      </p:graphicFrame>
      <p:sp>
        <p:nvSpPr>
          <p:cNvPr id="11"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18</a:t>
            </a:fld>
            <a:endParaRPr lang="en-US" sz="1400" dirty="0"/>
          </a:p>
        </p:txBody>
      </p:sp>
      <p:sp>
        <p:nvSpPr>
          <p:cNvPr id="14" name="Content Placeholder 2"/>
          <p:cNvSpPr txBox="1">
            <a:spLocks/>
          </p:cNvSpPr>
          <p:nvPr/>
        </p:nvSpPr>
        <p:spPr>
          <a:xfrm>
            <a:off x="1676400" y="715964"/>
            <a:ext cx="8229600" cy="53686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tx1"/>
                </a:solidFill>
              </a:rPr>
              <a:t>GROUP BY with One Select Field</a:t>
            </a:r>
          </a:p>
        </p:txBody>
      </p:sp>
    </p:spTree>
    <p:extLst>
      <p:ext uri="{BB962C8B-B14F-4D97-AF65-F5344CB8AC3E}">
        <p14:creationId xmlns:p14="http://schemas.microsoft.com/office/powerpoint/2010/main" xmlns="" val="11425205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262" y="63437"/>
            <a:ext cx="10515600" cy="848533"/>
          </a:xfrm>
        </p:spPr>
        <p:txBody>
          <a:bodyPr/>
          <a:lstStyle/>
          <a:p>
            <a:r>
              <a:rPr lang="en-US" dirty="0" smtClean="0"/>
              <a:t>Example</a:t>
            </a:r>
          </a:p>
        </p:txBody>
      </p:sp>
      <p:sp>
        <p:nvSpPr>
          <p:cNvPr id="5" name="Content Placeholder 4"/>
          <p:cNvSpPr>
            <a:spLocks noGrp="1"/>
          </p:cNvSpPr>
          <p:nvPr>
            <p:ph idx="1"/>
          </p:nvPr>
        </p:nvSpPr>
        <p:spPr>
          <a:xfrm>
            <a:off x="1632488" y="853599"/>
            <a:ext cx="8229600" cy="1220828"/>
          </a:xfrm>
        </p:spPr>
        <p:txBody>
          <a:bodyPr/>
          <a:lstStyle/>
          <a:p>
            <a:r>
              <a:rPr lang="en-US" sz="2000" dirty="0"/>
              <a:t>GROUP BY with One Select Field</a:t>
            </a:r>
          </a:p>
          <a:p>
            <a:endParaRPr lang="en-US" sz="2000" dirty="0"/>
          </a:p>
          <a:p>
            <a:r>
              <a:rPr lang="en-US" sz="2000" dirty="0"/>
              <a:t>Output</a:t>
            </a:r>
          </a:p>
        </p:txBody>
      </p:sp>
      <p:graphicFrame>
        <p:nvGraphicFramePr>
          <p:cNvPr id="10" name="Table 9"/>
          <p:cNvGraphicFramePr>
            <a:graphicFrameLocks noGrp="1"/>
          </p:cNvGraphicFramePr>
          <p:nvPr>
            <p:extLst>
              <p:ext uri="{D42A27DB-BD31-4B8C-83A1-F6EECF244321}">
                <p14:modId xmlns:p14="http://schemas.microsoft.com/office/powerpoint/2010/main" xmlns="" val="2409551717"/>
              </p:ext>
            </p:extLst>
          </p:nvPr>
        </p:nvGraphicFramePr>
        <p:xfrm>
          <a:off x="3766088" y="1931264"/>
          <a:ext cx="4234912" cy="1162457"/>
        </p:xfrm>
        <a:graphic>
          <a:graphicData uri="http://schemas.openxmlformats.org/drawingml/2006/table">
            <a:tbl>
              <a:tblPr firstRow="1" bandRow="1">
                <a:tableStyleId>{21E4AEA4-8DFA-4A89-87EB-49C32662AFE0}</a:tableStyleId>
              </a:tblPr>
              <a:tblGrid>
                <a:gridCol w="1814962">
                  <a:extLst>
                    <a:ext uri="{9D8B030D-6E8A-4147-A177-3AD203B41FA5}">
                      <a16:colId xmlns:a16="http://schemas.microsoft.com/office/drawing/2014/main" xmlns="" val="20000"/>
                    </a:ext>
                  </a:extLst>
                </a:gridCol>
                <a:gridCol w="2419950">
                  <a:extLst>
                    <a:ext uri="{9D8B030D-6E8A-4147-A177-3AD203B41FA5}">
                      <a16:colId xmlns:a16="http://schemas.microsoft.com/office/drawing/2014/main" xmlns="" val="20001"/>
                    </a:ext>
                  </a:extLst>
                </a:gridCol>
              </a:tblGrid>
              <a:tr h="430937">
                <a:tc>
                  <a:txBody>
                    <a:bodyPr/>
                    <a:lstStyle/>
                    <a:p>
                      <a:pPr marL="0" algn="ctr" defTabSz="914400" rtl="0" eaLnBrk="1" latinLnBrk="0" hangingPunct="1"/>
                      <a:r>
                        <a:rPr lang="en-US" sz="1800" kern="1200" dirty="0" err="1" smtClean="0">
                          <a:solidFill>
                            <a:schemeClr val="tx1"/>
                          </a:solidFill>
                        </a:rPr>
                        <a:t>Module_id</a:t>
                      </a:r>
                      <a:endParaRPr lang="en-US" sz="1800" kern="1200" dirty="0">
                        <a:solidFill>
                          <a:schemeClr val="tx1"/>
                        </a:solidFill>
                        <a:latin typeface="+mn-lt"/>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tx1"/>
                          </a:solidFill>
                        </a:rPr>
                        <a:t>Count(</a:t>
                      </a:r>
                      <a:r>
                        <a:rPr lang="en-US" sz="1800" kern="1200" dirty="0" err="1" smtClean="0">
                          <a:solidFill>
                            <a:schemeClr val="tx1"/>
                          </a:solidFill>
                        </a:rPr>
                        <a:t>associate_id</a:t>
                      </a:r>
                      <a:r>
                        <a:rPr lang="en-US" sz="1800" kern="1200" dirty="0" smtClean="0">
                          <a:solidFill>
                            <a:schemeClr val="tx1"/>
                          </a:solidFill>
                        </a:rPr>
                        <a:t>)</a:t>
                      </a:r>
                      <a:endParaRPr lang="en-US" sz="1800" kern="1200" dirty="0">
                        <a:solidFill>
                          <a:schemeClr val="tx1"/>
                        </a:solidFill>
                        <a:latin typeface="+mn-lt"/>
                        <a:ea typeface="+mn-ea"/>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31664">
                <a:tc>
                  <a:txBody>
                    <a:bodyPr/>
                    <a:lstStyle/>
                    <a:p>
                      <a:pPr marL="0" algn="ctr" defTabSz="914400" rtl="0" eaLnBrk="1" latinLnBrk="0" hangingPunct="1"/>
                      <a:r>
                        <a:rPr lang="en-US" sz="1800" kern="1200" dirty="0" smtClean="0">
                          <a:solidFill>
                            <a:schemeClr val="tx1"/>
                          </a:solidFill>
                        </a:rPr>
                        <a:t>USA</a:t>
                      </a:r>
                      <a:endParaRPr lang="en-US" sz="1800" kern="1200" dirty="0">
                        <a:solidFill>
                          <a:schemeClr val="tx1"/>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3</a:t>
                      </a:r>
                      <a:endParaRPr lang="en-US" sz="1800" kern="1200" dirty="0">
                        <a:solidFill>
                          <a:schemeClr val="tx1"/>
                        </a:solidFill>
                        <a:latin typeface="+mn-lt"/>
                        <a:ea typeface="+mn-ea"/>
                        <a:cs typeface="Arial" pitchFamily="34" charset="0"/>
                      </a:endParaRPr>
                    </a:p>
                  </a:txBody>
                  <a:tcPr anchor="ctr">
                    <a:noFill/>
                  </a:tcPr>
                </a:tc>
                <a:extLst>
                  <a:ext uri="{0D108BD9-81ED-4DB2-BD59-A6C34878D82A}">
                    <a16:rowId xmlns:a16="http://schemas.microsoft.com/office/drawing/2014/main" xmlns="" val="10001"/>
                  </a:ext>
                </a:extLst>
              </a:tr>
              <a:tr h="225536">
                <a:tc>
                  <a:txBody>
                    <a:bodyPr/>
                    <a:lstStyle/>
                    <a:p>
                      <a:pPr marL="0" algn="ctr" defTabSz="914400" rtl="0" eaLnBrk="1" latinLnBrk="0" hangingPunct="1"/>
                      <a:r>
                        <a:rPr lang="en-US" sz="1800" kern="1200" dirty="0" smtClean="0">
                          <a:solidFill>
                            <a:schemeClr val="tx1"/>
                          </a:solidFill>
                        </a:rPr>
                        <a:t>JAPAN</a:t>
                      </a:r>
                      <a:endParaRPr lang="en-US" sz="1800" kern="1200" dirty="0">
                        <a:solidFill>
                          <a:schemeClr val="tx1"/>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tx1"/>
                          </a:solidFill>
                        </a:rPr>
                        <a:t>2</a:t>
                      </a:r>
                      <a:endParaRPr lang="en-US" sz="1800" kern="1200" dirty="0">
                        <a:solidFill>
                          <a:schemeClr val="tx1"/>
                        </a:solidFill>
                        <a:latin typeface="+mn-lt"/>
                        <a:ea typeface="+mn-ea"/>
                        <a:cs typeface="Arial" pitchFamily="34" charset="0"/>
                      </a:endParaRPr>
                    </a:p>
                  </a:txBody>
                  <a:tcPr anchor="ctr">
                    <a:noFill/>
                  </a:tcPr>
                </a:tc>
                <a:extLst>
                  <a:ext uri="{0D108BD9-81ED-4DB2-BD59-A6C34878D82A}">
                    <a16:rowId xmlns:a16="http://schemas.microsoft.com/office/drawing/2014/main" xmlns="" val="10002"/>
                  </a:ext>
                </a:extLst>
              </a:tr>
            </a:tbl>
          </a:graphicData>
        </a:graphic>
      </p:graphicFrame>
      <p:sp>
        <p:nvSpPr>
          <p:cNvPr id="11"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19</a:t>
            </a:fld>
            <a:endParaRPr lang="en-US" sz="1400" dirty="0"/>
          </a:p>
        </p:txBody>
      </p:sp>
      <p:sp>
        <p:nvSpPr>
          <p:cNvPr id="14" name="Content Placeholder 4"/>
          <p:cNvSpPr txBox="1">
            <a:spLocks/>
          </p:cNvSpPr>
          <p:nvPr/>
        </p:nvSpPr>
        <p:spPr>
          <a:xfrm>
            <a:off x="1907583" y="3569518"/>
            <a:ext cx="8229600" cy="1220828"/>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tx1"/>
                </a:solidFill>
              </a:rPr>
              <a:t>The records whose state value is Not NULL will be fetched and count of customers will be calculated for each country and displayed.</a:t>
            </a:r>
          </a:p>
        </p:txBody>
      </p:sp>
    </p:spTree>
    <p:extLst>
      <p:ext uri="{BB962C8B-B14F-4D97-AF65-F5344CB8AC3E}">
        <p14:creationId xmlns:p14="http://schemas.microsoft.com/office/powerpoint/2010/main" xmlns="" val="35052057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Key topics	</a:t>
            </a:r>
            <a:endParaRPr lang="en-US" sz="2800" dirty="0">
              <a:solidFill>
                <a:schemeClr val="tx1"/>
              </a:solidFill>
            </a:endParaRPr>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a:solidFill>
                  <a:schemeClr val="tx1"/>
                </a:solidFill>
              </a:rPr>
              <a:t>Group By Clause</a:t>
            </a:r>
          </a:p>
          <a:p>
            <a:pPr marL="342900" indent="-342900">
              <a:buFont typeface="Arial" panose="020B0604020202020204" pitchFamily="34" charset="0"/>
              <a:buChar char="•"/>
            </a:pPr>
            <a:r>
              <a:rPr lang="en-US" sz="2200" dirty="0">
                <a:solidFill>
                  <a:schemeClr val="tx1"/>
                </a:solidFill>
              </a:rPr>
              <a:t>Having Clause</a:t>
            </a:r>
          </a:p>
          <a:p>
            <a:pPr marL="342900" indent="-342900">
              <a:buFont typeface="Arial" panose="020B0604020202020204" pitchFamily="34" charset="0"/>
              <a:buChar char="•"/>
            </a:pPr>
            <a:r>
              <a:rPr lang="en-US" sz="2200" dirty="0">
                <a:solidFill>
                  <a:schemeClr val="tx1"/>
                </a:solidFill>
              </a:rPr>
              <a:t>Order By Clause</a:t>
            </a:r>
          </a:p>
        </p:txBody>
      </p:sp>
    </p:spTree>
    <p:extLst>
      <p:ext uri="{BB962C8B-B14F-4D97-AF65-F5344CB8AC3E}">
        <p14:creationId xmlns:p14="http://schemas.microsoft.com/office/powerpoint/2010/main" xmlns="" val="2722773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j-lt"/>
              </a:rPr>
              <a:t>Grouping </a:t>
            </a:r>
            <a:r>
              <a:rPr lang="en-US" sz="2800" dirty="0">
                <a:solidFill>
                  <a:schemeClr val="tx1"/>
                </a:solidFill>
                <a:latin typeface="+mj-lt"/>
              </a:rPr>
              <a:t>One or More Columns</a:t>
            </a:r>
          </a:p>
        </p:txBody>
      </p:sp>
      <p:sp>
        <p:nvSpPr>
          <p:cNvPr id="3" name="Content Placeholder 2"/>
          <p:cNvSpPr>
            <a:spLocks noGrp="1"/>
          </p:cNvSpPr>
          <p:nvPr>
            <p:ph idx="1"/>
          </p:nvPr>
        </p:nvSpPr>
        <p:spPr>
          <a:xfrm>
            <a:off x="1600200" y="1447801"/>
            <a:ext cx="8991600" cy="5257800"/>
          </a:xfrm>
        </p:spPr>
        <p:txBody>
          <a:bodyPr/>
          <a:lstStyle/>
          <a:p>
            <a:pPr indent="-365760">
              <a:spcBef>
                <a:spcPts val="0"/>
              </a:spcBef>
            </a:pPr>
            <a:r>
              <a:rPr lang="en-US" sz="2000" dirty="0"/>
              <a:t>How it works?</a:t>
            </a:r>
          </a:p>
          <a:p>
            <a:pPr lvl="1" indent="-365760">
              <a:spcBef>
                <a:spcPts val="0"/>
              </a:spcBef>
              <a:buFont typeface="Calibri" pitchFamily="34" charset="0"/>
              <a:buChar char="—"/>
            </a:pPr>
            <a:r>
              <a:rPr lang="en-US" sz="2000" dirty="0"/>
              <a:t>The records are grouped as per the first group by column.</a:t>
            </a:r>
          </a:p>
          <a:p>
            <a:pPr lvl="1" indent="-365760">
              <a:spcBef>
                <a:spcPts val="0"/>
              </a:spcBef>
              <a:buFont typeface="Calibri" pitchFamily="34" charset="0"/>
              <a:buChar char="—"/>
            </a:pPr>
            <a:r>
              <a:rPr lang="en-US" sz="2000" dirty="0"/>
              <a:t>The records grouped are then further grouped by the consecutive columns. </a:t>
            </a:r>
          </a:p>
          <a:p>
            <a:pPr lvl="1" indent="-365760">
              <a:spcBef>
                <a:spcPts val="0"/>
              </a:spcBef>
              <a:buFont typeface="Calibri" pitchFamily="34" charset="0"/>
              <a:buChar char="—"/>
            </a:pPr>
            <a:r>
              <a:rPr lang="en-US" sz="2000" dirty="0"/>
              <a:t>This is according to the order stated in the GROUP BY clause.</a:t>
            </a:r>
          </a:p>
          <a:p>
            <a:pPr indent="-365760">
              <a:spcBef>
                <a:spcPts val="0"/>
              </a:spcBef>
            </a:pPr>
            <a:endParaRPr lang="en-US" b="1" dirty="0" smtClean="0"/>
          </a:p>
          <a:p>
            <a:pPr indent="-365760">
              <a:spcBef>
                <a:spcPts val="0"/>
              </a:spcBef>
            </a:pPr>
            <a:endParaRPr lang="en-US" b="1" dirty="0" smtClean="0"/>
          </a:p>
          <a:p>
            <a:pPr indent="-365760">
              <a:spcBef>
                <a:spcPts val="0"/>
              </a:spcBef>
            </a:pPr>
            <a:r>
              <a:rPr lang="en-US" sz="2000" dirty="0"/>
              <a:t>Example:</a:t>
            </a:r>
          </a:p>
          <a:p>
            <a:pPr marL="914400" lvl="3" indent="0">
              <a:spcBef>
                <a:spcPts val="0"/>
              </a:spcBef>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State,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customernumber</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State != NULL  </a:t>
            </a:r>
          </a:p>
          <a:p>
            <a:pPr marL="914400" lvl="3" indent="0">
              <a:spcBef>
                <a:spcPts val="0"/>
              </a:spcBef>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Country, State</a:t>
            </a:r>
            <a:r>
              <a:rPr lang="en-US" b="1" dirty="0">
                <a:solidFill>
                  <a:srgbClr val="00B050"/>
                </a:solidFill>
                <a:latin typeface="Courier New" pitchFamily="49" charset="0"/>
                <a:cs typeface="Courier New" pitchFamily="49" charset="0"/>
              </a:rPr>
              <a:t>;</a:t>
            </a:r>
          </a:p>
          <a:p>
            <a:pPr lvl="4" indent="-365760">
              <a:spcBef>
                <a:spcPts val="0"/>
              </a:spcBef>
            </a:pPr>
            <a:endParaRPr lang="en-US" dirty="0"/>
          </a:p>
          <a:p>
            <a:pPr indent="-365760">
              <a:spcBef>
                <a:spcPts val="0"/>
              </a:spcBef>
            </a:pPr>
            <a:endParaRPr lang="en-US" sz="2000" dirty="0"/>
          </a:p>
          <a:p>
            <a:pPr indent="-365760">
              <a:spcBef>
                <a:spcPts val="0"/>
              </a:spcBef>
            </a:pPr>
            <a:endParaRPr lang="en-US" sz="2000" dirty="0"/>
          </a:p>
          <a:p>
            <a:pPr marL="0" indent="0">
              <a:spcBef>
                <a:spcPts val="0"/>
              </a:spcBef>
              <a:buNone/>
            </a:pPr>
            <a:r>
              <a:rPr lang="en-US" sz="1800" dirty="0"/>
              <a:t>The above query first groups the records by country. Consequently, the retrieved records will be grouped by state.</a:t>
            </a:r>
          </a:p>
          <a:p>
            <a:pPr indent="-365760">
              <a:spcBef>
                <a:spcPts val="0"/>
              </a:spcBef>
            </a:pPr>
            <a:endParaRPr lang="en-US" dirty="0"/>
          </a:p>
          <a:p>
            <a:pPr lvl="1" indent="-365760">
              <a:spcBef>
                <a:spcPts val="0"/>
              </a:spcBef>
            </a:pPr>
            <a:endParaRPr lang="en-US" dirty="0"/>
          </a:p>
          <a:p>
            <a:pPr>
              <a:spcBef>
                <a:spcPts val="0"/>
              </a:spcBef>
            </a:pPr>
            <a:endParaRPr lang="en-US"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20</a:t>
            </a:fld>
            <a:endParaRPr lang="en-US" sz="1400" dirty="0"/>
          </a:p>
        </p:txBody>
      </p:sp>
    </p:spTree>
    <p:extLst>
      <p:ext uri="{BB962C8B-B14F-4D97-AF65-F5344CB8AC3E}">
        <p14:creationId xmlns:p14="http://schemas.microsoft.com/office/powerpoint/2010/main" xmlns="" val="29189537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14" end="14"/>
                                            </p:txEl>
                                          </p:spTgt>
                                        </p:tgtEl>
                                        <p:attrNameLst>
                                          <p:attrName>style.visibility</p:attrName>
                                        </p:attrNameLst>
                                      </p:cBhvr>
                                      <p:to>
                                        <p:strVal val="visible"/>
                                      </p:to>
                                    </p:set>
                                    <p:animEffect transition="in" filter="fade">
                                      <p:cBhvr>
                                        <p:cTn id="3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07" y="7304"/>
            <a:ext cx="10616738" cy="758078"/>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1698356" y="765381"/>
            <a:ext cx="8229600" cy="511563"/>
          </a:xfrm>
        </p:spPr>
        <p:txBody>
          <a:bodyPr/>
          <a:lstStyle/>
          <a:p>
            <a:r>
              <a:rPr lang="en-US" sz="2000" dirty="0"/>
              <a:t>GROUP BY with Two Columns and One Aggregate Function</a:t>
            </a:r>
          </a:p>
        </p:txBody>
      </p:sp>
      <p:graphicFrame>
        <p:nvGraphicFramePr>
          <p:cNvPr id="10" name="Table 9"/>
          <p:cNvGraphicFramePr>
            <a:graphicFrameLocks noGrp="1"/>
          </p:cNvGraphicFramePr>
          <p:nvPr>
            <p:extLst>
              <p:ext uri="{D42A27DB-BD31-4B8C-83A1-F6EECF244321}">
                <p14:modId xmlns:p14="http://schemas.microsoft.com/office/powerpoint/2010/main" xmlns="" val="1508188793"/>
              </p:ext>
            </p:extLst>
          </p:nvPr>
        </p:nvGraphicFramePr>
        <p:xfrm>
          <a:off x="2955656" y="1388788"/>
          <a:ext cx="5715000" cy="2560320"/>
        </p:xfrm>
        <a:graphic>
          <a:graphicData uri="http://schemas.openxmlformats.org/drawingml/2006/table">
            <a:tbl>
              <a:tblPr firstRow="1" bandRow="1">
                <a:tableStyleId>{21E4AEA4-8DFA-4A89-87EB-49C32662AFE0}</a:tableStyleId>
              </a:tblPr>
              <a:tblGrid>
                <a:gridCol w="2455333">
                  <a:extLst>
                    <a:ext uri="{9D8B030D-6E8A-4147-A177-3AD203B41FA5}">
                      <a16:colId xmlns:a16="http://schemas.microsoft.com/office/drawing/2014/main" xmlns="" val="20000"/>
                    </a:ext>
                  </a:extLst>
                </a:gridCol>
                <a:gridCol w="1513417">
                  <a:extLst>
                    <a:ext uri="{9D8B030D-6E8A-4147-A177-3AD203B41FA5}">
                      <a16:colId xmlns:a16="http://schemas.microsoft.com/office/drawing/2014/main" xmlns="" val="20001"/>
                    </a:ext>
                  </a:extLst>
                </a:gridCol>
                <a:gridCol w="1746250">
                  <a:extLst>
                    <a:ext uri="{9D8B030D-6E8A-4147-A177-3AD203B41FA5}">
                      <a16:colId xmlns:a16="http://schemas.microsoft.com/office/drawing/2014/main" xmlns="" val="20002"/>
                    </a:ext>
                  </a:extLst>
                </a:gridCol>
              </a:tblGrid>
              <a:tr h="292193">
                <a:tc>
                  <a:txBody>
                    <a:bodyPr/>
                    <a:lstStyle/>
                    <a:p>
                      <a:pPr algn="ctr"/>
                      <a:r>
                        <a:rPr lang="en-US" sz="1800" dirty="0" err="1" smtClean="0">
                          <a:solidFill>
                            <a:schemeClr val="tx1"/>
                          </a:solidFill>
                        </a:rPr>
                        <a:t>CustomerNumber</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92193">
                <a:tc>
                  <a:txBody>
                    <a:bodyPr/>
                    <a:lstStyle/>
                    <a:p>
                      <a:pPr algn="ctr"/>
                      <a:r>
                        <a:rPr lang="en-US" sz="1800" dirty="0" smtClean="0">
                          <a:solidFill>
                            <a:schemeClr val="tx1"/>
                          </a:solidFill>
                        </a:rPr>
                        <a:t>486</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292193">
                <a:tc>
                  <a:txBody>
                    <a:bodyPr/>
                    <a:lstStyle/>
                    <a:p>
                      <a:pPr algn="ctr"/>
                      <a:r>
                        <a:rPr lang="en-US" sz="1800" dirty="0" smtClean="0">
                          <a:solidFill>
                            <a:schemeClr val="tx1"/>
                          </a:solidFill>
                        </a:rPr>
                        <a:t>487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r h="226683">
                <a:tc>
                  <a:txBody>
                    <a:bodyPr/>
                    <a:lstStyle/>
                    <a:p>
                      <a:pPr algn="ctr"/>
                      <a:r>
                        <a:rPr lang="en-US" sz="1800" dirty="0" smtClean="0">
                          <a:solidFill>
                            <a:schemeClr val="tx1"/>
                          </a:solidFill>
                        </a:rPr>
                        <a:t>345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3"/>
                  </a:ext>
                </a:extLst>
              </a:tr>
              <a:tr h="226683">
                <a:tc>
                  <a:txBody>
                    <a:bodyPr/>
                    <a:lstStyle/>
                    <a:p>
                      <a:pPr algn="ctr"/>
                      <a:r>
                        <a:rPr lang="en-US" sz="1800" dirty="0" smtClean="0">
                          <a:solidFill>
                            <a:schemeClr val="tx1"/>
                          </a:solidFill>
                        </a:rPr>
                        <a:t>451</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4"/>
                  </a:ext>
                </a:extLst>
              </a:tr>
              <a:tr h="226683">
                <a:tc>
                  <a:txBody>
                    <a:bodyPr/>
                    <a:lstStyle/>
                    <a:p>
                      <a:pPr algn="ctr"/>
                      <a:r>
                        <a:rPr lang="en-US" sz="1800" dirty="0" smtClean="0">
                          <a:solidFill>
                            <a:schemeClr val="tx1"/>
                          </a:solidFill>
                        </a:rPr>
                        <a:t>475</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5"/>
                  </a:ext>
                </a:extLst>
              </a:tr>
              <a:tr h="226683">
                <a:tc>
                  <a:txBody>
                    <a:bodyPr/>
                    <a:lstStyle/>
                    <a:p>
                      <a:pPr algn="ctr"/>
                      <a:r>
                        <a:rPr lang="en-US" sz="1800" dirty="0" smtClean="0">
                          <a:solidFill>
                            <a:schemeClr val="tx1"/>
                          </a:solidFill>
                        </a:rPr>
                        <a:t>107</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6"/>
                  </a:ext>
                </a:extLst>
              </a:tr>
            </a:tbl>
          </a:graphicData>
        </a:graphic>
      </p:graphicFrame>
      <p:sp>
        <p:nvSpPr>
          <p:cNvPr id="14"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21</a:t>
            </a:fld>
            <a:endParaRPr lang="en-US" sz="1400" dirty="0"/>
          </a:p>
        </p:txBody>
      </p:sp>
      <p:sp>
        <p:nvSpPr>
          <p:cNvPr id="15" name="Content Placeholder 2"/>
          <p:cNvSpPr txBox="1">
            <a:spLocks/>
          </p:cNvSpPr>
          <p:nvPr/>
        </p:nvSpPr>
        <p:spPr>
          <a:xfrm>
            <a:off x="2133600" y="4345230"/>
            <a:ext cx="8229600" cy="1414300"/>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state,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0" indent="0">
              <a:buNone/>
            </a:pPr>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pPr marL="0" indent="0">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state;</a:t>
            </a:r>
          </a:p>
        </p:txBody>
      </p:sp>
    </p:spTree>
    <p:extLst>
      <p:ext uri="{BB962C8B-B14F-4D97-AF65-F5344CB8AC3E}">
        <p14:creationId xmlns:p14="http://schemas.microsoft.com/office/powerpoint/2010/main" xmlns="" val="30366608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66" y="-97112"/>
            <a:ext cx="10515600" cy="1325563"/>
          </a:xfrm>
        </p:spPr>
        <p:txBody>
          <a:bodyPr>
            <a:normAutofit/>
          </a:bodyPr>
          <a:lstStyle/>
          <a:p>
            <a:r>
              <a:rPr lang="en-US" sz="2800" dirty="0" smtClean="0"/>
              <a:t>Example</a:t>
            </a:r>
            <a:endParaRPr lang="en-US" sz="2800" dirty="0"/>
          </a:p>
        </p:txBody>
      </p:sp>
      <p:sp>
        <p:nvSpPr>
          <p:cNvPr id="3" name="Content Placeholder 2"/>
          <p:cNvSpPr>
            <a:spLocks noGrp="1"/>
          </p:cNvSpPr>
          <p:nvPr>
            <p:ph idx="1"/>
          </p:nvPr>
        </p:nvSpPr>
        <p:spPr>
          <a:xfrm>
            <a:off x="1698356" y="765381"/>
            <a:ext cx="8229600" cy="1139620"/>
          </a:xfrm>
        </p:spPr>
        <p:txBody>
          <a:bodyPr>
            <a:normAutofit lnSpcReduction="10000"/>
          </a:bodyPr>
          <a:lstStyle/>
          <a:p>
            <a:r>
              <a:rPr lang="en-US" sz="2000" dirty="0"/>
              <a:t>GROUP BY with Two Columns and One Aggregate Function</a:t>
            </a:r>
          </a:p>
          <a:p>
            <a:endParaRPr lang="en-US" sz="2000" dirty="0"/>
          </a:p>
          <a:p>
            <a:r>
              <a:rPr lang="en-US" sz="2000" dirty="0"/>
              <a:t>Output</a:t>
            </a:r>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xmlns="" val="1059615057"/>
              </p:ext>
            </p:extLst>
          </p:nvPr>
        </p:nvGraphicFramePr>
        <p:xfrm>
          <a:off x="2971800" y="2028075"/>
          <a:ext cx="6096000" cy="1463040"/>
        </p:xfrm>
        <a:graphic>
          <a:graphicData uri="http://schemas.openxmlformats.org/drawingml/2006/table">
            <a:tbl>
              <a:tblPr firstRow="1" bandRow="1">
                <a:tableStyleId>{21E4AEA4-8DFA-4A89-87EB-49C32662AFE0}</a:tableStyleId>
              </a:tblPr>
              <a:tblGrid>
                <a:gridCol w="1221043">
                  <a:extLst>
                    <a:ext uri="{9D8B030D-6E8A-4147-A177-3AD203B41FA5}">
                      <a16:colId xmlns:a16="http://schemas.microsoft.com/office/drawing/2014/main" xmlns="" val="20000"/>
                    </a:ext>
                  </a:extLst>
                </a:gridCol>
                <a:gridCol w="1867005">
                  <a:extLst>
                    <a:ext uri="{9D8B030D-6E8A-4147-A177-3AD203B41FA5}">
                      <a16:colId xmlns:a16="http://schemas.microsoft.com/office/drawing/2014/main" xmlns="" val="20001"/>
                    </a:ext>
                  </a:extLst>
                </a:gridCol>
                <a:gridCol w="3007952">
                  <a:extLst>
                    <a:ext uri="{9D8B030D-6E8A-4147-A177-3AD203B41FA5}">
                      <a16:colId xmlns:a16="http://schemas.microsoft.com/office/drawing/2014/main" xmlns="" val="20002"/>
                    </a:ext>
                  </a:extLst>
                </a:gridCol>
              </a:tblGrid>
              <a:tr h="231664">
                <a:tc>
                  <a:txBody>
                    <a:bodyPr/>
                    <a:lstStyle/>
                    <a:p>
                      <a:pPr algn="ctr"/>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tx1"/>
                          </a:solidFill>
                        </a:rPr>
                        <a:t>count(</a:t>
                      </a:r>
                      <a:r>
                        <a:rPr lang="en-US" sz="1800" dirty="0" err="1" smtClean="0">
                          <a:solidFill>
                            <a:schemeClr val="tx1"/>
                          </a:solidFill>
                        </a:rPr>
                        <a:t>customername</a:t>
                      </a:r>
                      <a:r>
                        <a:rPr lang="en-US" sz="1800" dirty="0" smtClean="0">
                          <a:solidFill>
                            <a:schemeClr val="tx1"/>
                          </a:solidFill>
                        </a:rPr>
                        <a:t>) </a:t>
                      </a:r>
                      <a:endParaRPr lang="en-US" sz="1800" b="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31664">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PA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2</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1"/>
                  </a:ext>
                </a:extLst>
              </a:tr>
              <a:tr h="225536">
                <a:tc>
                  <a:txBody>
                    <a:bodyPr/>
                    <a:lstStyle/>
                    <a:p>
                      <a:pPr algn="ctr"/>
                      <a:r>
                        <a:rPr lang="en-US" sz="1800" dirty="0" smtClean="0">
                          <a:solidFill>
                            <a:schemeClr val="tx1"/>
                          </a:solidFill>
                        </a:rPr>
                        <a:t>USA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CA</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2</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2"/>
                  </a:ext>
                </a:extLst>
              </a:tr>
              <a:tr h="225536">
                <a:tc>
                  <a:txBody>
                    <a:bodyPr/>
                    <a:lstStyle/>
                    <a:p>
                      <a:pPr algn="ctr"/>
                      <a:r>
                        <a:rPr lang="en-US" sz="1800" dirty="0" smtClean="0">
                          <a:solidFill>
                            <a:schemeClr val="tx1"/>
                          </a:solidFill>
                        </a:rPr>
                        <a:t>JAPAN</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Tokyo</a:t>
                      </a:r>
                      <a:endParaRPr lang="en-US" sz="1800" dirty="0">
                        <a:solidFill>
                          <a:schemeClr val="tx1"/>
                        </a:solidFill>
                        <a:latin typeface="Arial" pitchFamily="34" charset="0"/>
                        <a:cs typeface="Arial" pitchFamily="34" charset="0"/>
                      </a:endParaRPr>
                    </a:p>
                  </a:txBody>
                  <a:tcPr anchor="ctr">
                    <a:noFill/>
                  </a:tcPr>
                </a:tc>
                <a:tc>
                  <a:txBody>
                    <a:bodyPr/>
                    <a:lstStyle/>
                    <a:p>
                      <a:pPr algn="ctr"/>
                      <a:r>
                        <a:rPr lang="en-US" sz="1800" dirty="0" smtClean="0">
                          <a:solidFill>
                            <a:schemeClr val="tx1"/>
                          </a:solidFill>
                        </a:rPr>
                        <a:t>2</a:t>
                      </a:r>
                      <a:endParaRPr lang="en-US" sz="1800" dirty="0">
                        <a:solidFill>
                          <a:schemeClr val="tx1"/>
                        </a:solidFill>
                        <a:latin typeface="Arial" pitchFamily="34" charset="0"/>
                        <a:cs typeface="Arial" pitchFamily="34" charset="0"/>
                      </a:endParaRPr>
                    </a:p>
                  </a:txBody>
                  <a:tcPr anchor="ctr">
                    <a:noFill/>
                  </a:tcPr>
                </a:tc>
                <a:extLst>
                  <a:ext uri="{0D108BD9-81ED-4DB2-BD59-A6C34878D82A}">
                    <a16:rowId xmlns:a16="http://schemas.microsoft.com/office/drawing/2014/main" xmlns="" val="10003"/>
                  </a:ext>
                </a:extLst>
              </a:tr>
            </a:tbl>
          </a:graphicData>
        </a:graphic>
      </p:graphicFrame>
      <p:sp>
        <p:nvSpPr>
          <p:cNvPr id="14"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22</a:t>
            </a:fld>
            <a:endParaRPr lang="en-US" sz="1400" dirty="0"/>
          </a:p>
        </p:txBody>
      </p:sp>
      <p:sp>
        <p:nvSpPr>
          <p:cNvPr id="15" name="Content Placeholder 2"/>
          <p:cNvSpPr txBox="1">
            <a:spLocks/>
          </p:cNvSpPr>
          <p:nvPr/>
        </p:nvSpPr>
        <p:spPr>
          <a:xfrm>
            <a:off x="1858221" y="3764800"/>
            <a:ext cx="8229600" cy="57860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tx1"/>
                </a:solidFill>
              </a:rPr>
              <a:t>The count of customers will be calculated  for each country and state. </a:t>
            </a:r>
          </a:p>
          <a:p>
            <a:endParaRPr lang="en-US" sz="2000" dirty="0">
              <a:solidFill>
                <a:schemeClr val="tx1"/>
              </a:solidFill>
            </a:endParaRPr>
          </a:p>
        </p:txBody>
      </p:sp>
    </p:spTree>
    <p:extLst>
      <p:ext uri="{BB962C8B-B14F-4D97-AF65-F5344CB8AC3E}">
        <p14:creationId xmlns:p14="http://schemas.microsoft.com/office/powerpoint/2010/main" xmlns="" val="40405169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Having Clause</a:t>
            </a:r>
            <a:endParaRPr lang="en-US" dirty="0"/>
          </a:p>
        </p:txBody>
      </p:sp>
    </p:spTree>
    <p:extLst>
      <p:ext uri="{BB962C8B-B14F-4D97-AF65-F5344CB8AC3E}">
        <p14:creationId xmlns:p14="http://schemas.microsoft.com/office/powerpoint/2010/main" xmlns="" val="3578551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HAVING Clause?</a:t>
            </a:r>
            <a:endParaRPr lang="en-US" dirty="0"/>
          </a:p>
        </p:txBody>
      </p:sp>
      <p:sp>
        <p:nvSpPr>
          <p:cNvPr id="3" name="Content Placeholder 2"/>
          <p:cNvSpPr>
            <a:spLocks noGrp="1"/>
          </p:cNvSpPr>
          <p:nvPr>
            <p:ph idx="1"/>
          </p:nvPr>
        </p:nvSpPr>
        <p:spPr>
          <a:xfrm>
            <a:off x="1131917" y="1521639"/>
            <a:ext cx="8915400" cy="4906963"/>
          </a:xfrm>
        </p:spPr>
        <p:txBody>
          <a:bodyPr>
            <a:normAutofit/>
          </a:bodyPr>
          <a:lstStyle/>
          <a:p>
            <a:pPr marL="377190" lvl="1" indent="0">
              <a:buNone/>
            </a:pPr>
            <a:r>
              <a:rPr lang="en-US" sz="2000" dirty="0"/>
              <a:t>The HAVING clause adds search conditions on the result of the GROUP BY clause.</a:t>
            </a:r>
          </a:p>
          <a:p>
            <a:pPr marL="377190" lvl="1" indent="0">
              <a:buNone/>
            </a:pPr>
            <a:endParaRPr lang="en-US" sz="2000" dirty="0"/>
          </a:p>
          <a:p>
            <a:pPr marL="377190" lvl="1" indent="0">
              <a:buNone/>
              <a:tabLst>
                <a:tab pos="347663" algn="l"/>
              </a:tabLst>
            </a:pPr>
            <a:r>
              <a:rPr lang="en-US" sz="2000" dirty="0"/>
              <a:t>It does not affect the rows used to calculate the aggregates; it affects only the rows returned by the query.</a:t>
            </a:r>
          </a:p>
          <a:p>
            <a:pPr marL="377190" lvl="1" indent="0">
              <a:buNone/>
              <a:tabLst>
                <a:tab pos="347663" algn="l"/>
              </a:tabLst>
            </a:pPr>
            <a:endParaRPr lang="en-US" sz="2000" dirty="0"/>
          </a:p>
          <a:p>
            <a:pPr marL="377190" lvl="1" indent="0">
              <a:buNone/>
            </a:pPr>
            <a:r>
              <a:rPr lang="en-US" sz="2000" dirty="0"/>
              <a:t>It includes a predicate used to filter rows resulting from the GROUP BY clause. </a:t>
            </a:r>
          </a:p>
          <a:p>
            <a:pPr marL="377190" lvl="1" indent="0">
              <a:buNone/>
            </a:pPr>
            <a:endParaRPr lang="en-US" sz="2000" dirty="0"/>
          </a:p>
          <a:p>
            <a:pPr marL="377190" lvl="1" indent="0">
              <a:buNone/>
            </a:pPr>
            <a:r>
              <a:rPr lang="en-US" sz="2000" dirty="0"/>
              <a:t>It acts on the results of the GROUP BY clause, aggregation functions can be used in the HAVING clause predicate.</a:t>
            </a:r>
          </a:p>
          <a:p>
            <a:pPr marL="0" indent="0">
              <a:lnSpc>
                <a:spcPct val="120000"/>
              </a:lnSpc>
              <a:spcBef>
                <a:spcPts val="0"/>
              </a:spcBef>
              <a:buNone/>
            </a:pPr>
            <a:r>
              <a:rPr lang="en-US" sz="2000" b="1" dirty="0"/>
              <a:t> </a:t>
            </a:r>
          </a:p>
        </p:txBody>
      </p:sp>
      <p:sp>
        <p:nvSpPr>
          <p:cNvPr id="7"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24</a:t>
            </a:fld>
            <a:endParaRPr lang="en-US" sz="1400" dirty="0"/>
          </a:p>
        </p:txBody>
      </p:sp>
    </p:spTree>
    <p:extLst>
      <p:ext uri="{BB962C8B-B14F-4D97-AF65-F5344CB8AC3E}">
        <p14:creationId xmlns:p14="http://schemas.microsoft.com/office/powerpoint/2010/main" xmlns="" val="3110209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Clause</a:t>
            </a:r>
            <a:endParaRPr lang="en-US" dirty="0"/>
          </a:p>
        </p:txBody>
      </p:sp>
      <p:sp>
        <p:nvSpPr>
          <p:cNvPr id="3" name="Content Placeholder 2"/>
          <p:cNvSpPr>
            <a:spLocks noGrp="1"/>
          </p:cNvSpPr>
          <p:nvPr>
            <p:ph idx="1"/>
          </p:nvPr>
        </p:nvSpPr>
        <p:spPr>
          <a:xfrm>
            <a:off x="1494906" y="1399310"/>
            <a:ext cx="8915400" cy="4906963"/>
          </a:xfrm>
        </p:spPr>
        <p:txBody>
          <a:bodyPr>
            <a:normAutofit/>
          </a:bodyPr>
          <a:lstStyle/>
          <a:p>
            <a:pPr marL="342900" lvl="2" indent="-342900">
              <a:tabLst>
                <a:tab pos="1481138" algn="l"/>
              </a:tabLst>
            </a:pPr>
            <a:r>
              <a:rPr lang="en-US" dirty="0"/>
              <a:t>Syntax: </a:t>
            </a:r>
          </a:p>
          <a:p>
            <a:pPr marL="739775" lvl="4" indent="0">
              <a:buNone/>
              <a:tabLst>
                <a:tab pos="1481138" algn="l"/>
              </a:tabLst>
            </a:pPr>
            <a:r>
              <a:rPr lang="en-US" b="1" dirty="0" smtClean="0">
                <a:solidFill>
                  <a:srgbClr val="0070C0"/>
                </a:solidFill>
                <a:latin typeface="Courier New" pitchFamily="49" charset="0"/>
                <a:cs typeface="Courier New" pitchFamily="49" charset="0"/>
              </a:rPr>
              <a:t>SELECT</a:t>
            </a:r>
            <a:r>
              <a:rPr lang="en-US" b="1" dirty="0" smtClean="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aggregate_function</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table_name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WHERE</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operator value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GROUP</a:t>
            </a:r>
            <a:r>
              <a:rPr lang="en-US" b="1"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BY</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HAVING</a:t>
            </a:r>
            <a:r>
              <a:rPr lang="en-US" b="1" dirty="0">
                <a:latin typeface="Courier New" pitchFamily="49" charset="0"/>
                <a:cs typeface="Courier New" pitchFamily="49" charset="0"/>
              </a:rPr>
              <a:t> </a:t>
            </a:r>
            <a:r>
              <a:rPr lang="en-US" b="1" dirty="0" err="1" smtClean="0">
                <a:solidFill>
                  <a:srgbClr val="BC8F00"/>
                </a:solidFill>
                <a:latin typeface="Courier New" pitchFamily="49" charset="0"/>
                <a:cs typeface="Courier New" pitchFamily="49" charset="0"/>
              </a:rPr>
              <a:t>aggregate_function</a:t>
            </a:r>
            <a:r>
              <a:rPr lang="en-US" b="1" dirty="0" smtClean="0">
                <a:solidFill>
                  <a:srgbClr val="BC8F00"/>
                </a:solidFill>
                <a:latin typeface="Courier New" pitchFamily="49" charset="0"/>
                <a:cs typeface="Courier New" pitchFamily="49" charset="0"/>
              </a:rPr>
              <a:t>(</a:t>
            </a:r>
            <a:r>
              <a:rPr lang="en-US" b="1" dirty="0" err="1" smtClean="0">
                <a:solidFill>
                  <a:srgbClr val="BC8F00"/>
                </a:solidFill>
                <a:latin typeface="Courier New" pitchFamily="49" charset="0"/>
                <a:cs typeface="Courier New" pitchFamily="49" charset="0"/>
              </a:rPr>
              <a:t>column_name</a:t>
            </a:r>
            <a:r>
              <a:rPr lang="en-US" b="1" dirty="0" smtClean="0">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operator</a:t>
            </a:r>
            <a:r>
              <a:rPr lang="en-US" b="1" dirty="0" smtClean="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value</a:t>
            </a:r>
          </a:p>
          <a:p>
            <a:pPr marL="0" indent="-365760">
              <a:lnSpc>
                <a:spcPct val="120000"/>
              </a:lnSpc>
              <a:buNone/>
            </a:pPr>
            <a:endParaRPr lang="en-US" b="1" dirty="0" smtClean="0"/>
          </a:p>
          <a:p>
            <a:pPr marL="0" indent="-365760">
              <a:lnSpc>
                <a:spcPct val="120000"/>
              </a:lnSpc>
              <a:spcBef>
                <a:spcPts val="0"/>
              </a:spcBef>
            </a:pPr>
            <a:r>
              <a:rPr lang="en-US" sz="2000" dirty="0"/>
              <a:t> Rules</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The HAVING clause is used in combination with the GROUP BY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should not be used to eliminate rows that can be eliminated using the WHERE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conditions should always involve aggregate values.</a:t>
            </a:r>
          </a:p>
          <a:p>
            <a:pPr marL="0" indent="-365760">
              <a:lnSpc>
                <a:spcPct val="120000"/>
              </a:lnSpc>
              <a:spcBef>
                <a:spcPts val="0"/>
              </a:spcBef>
            </a:pPr>
            <a:endParaRPr lang="en-US" sz="2000" dirty="0"/>
          </a:p>
        </p:txBody>
      </p:sp>
      <p:sp>
        <p:nvSpPr>
          <p:cNvPr id="7"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25</a:t>
            </a:fld>
            <a:endParaRPr lang="en-US" sz="1400" dirty="0"/>
          </a:p>
        </p:txBody>
      </p:sp>
    </p:spTree>
    <p:extLst>
      <p:ext uri="{BB962C8B-B14F-4D97-AF65-F5344CB8AC3E}">
        <p14:creationId xmlns:p14="http://schemas.microsoft.com/office/powerpoint/2010/main" xmlns="" val="17121828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j-lt"/>
              </a:rPr>
              <a:t>Using Having Clause </a:t>
            </a:r>
            <a:r>
              <a:rPr lang="en-US" sz="2800" dirty="0">
                <a:solidFill>
                  <a:schemeClr val="tx1"/>
                </a:solidFill>
                <a:latin typeface="+mj-lt"/>
              </a:rPr>
              <a:t>with GROUP BY</a:t>
            </a:r>
          </a:p>
        </p:txBody>
      </p:sp>
      <p:sp>
        <p:nvSpPr>
          <p:cNvPr id="3" name="Content Placeholder 2"/>
          <p:cNvSpPr>
            <a:spLocks noGrp="1"/>
          </p:cNvSpPr>
          <p:nvPr>
            <p:ph idx="1"/>
          </p:nvPr>
        </p:nvSpPr>
        <p:spPr>
          <a:xfrm>
            <a:off x="1443644" y="1388226"/>
            <a:ext cx="9144000" cy="4906963"/>
          </a:xfrm>
        </p:spPr>
        <p:txBody>
          <a:bodyPr/>
          <a:lstStyle/>
          <a:p>
            <a:pPr marL="365760" indent="-365760">
              <a:lnSpc>
                <a:spcPct val="120000"/>
              </a:lnSpc>
            </a:pPr>
            <a:r>
              <a:rPr lang="en-US" sz="2000" dirty="0"/>
              <a:t>The HAVING clause is used along with the GROUP BY clause.</a:t>
            </a:r>
          </a:p>
          <a:p>
            <a:pPr marL="365760" indent="-365760">
              <a:lnSpc>
                <a:spcPct val="120000"/>
              </a:lnSpc>
            </a:pPr>
            <a:r>
              <a:rPr lang="en-US" sz="2000" dirty="0"/>
              <a:t>It is used in a SELECT statement to filter the records using the GROUP BY fields.</a:t>
            </a:r>
          </a:p>
          <a:p>
            <a:pPr marL="0" indent="0">
              <a:lnSpc>
                <a:spcPct val="120000"/>
              </a:lnSpc>
              <a:buNone/>
            </a:pPr>
            <a:endParaRPr lang="en-US" sz="2000" dirty="0"/>
          </a:p>
          <a:p>
            <a:pPr marL="285750" indent="-365760">
              <a:lnSpc>
                <a:spcPct val="120000"/>
              </a:lnSpc>
            </a:pPr>
            <a:r>
              <a:rPr lang="en-US" sz="2000" b="1" dirty="0"/>
              <a:t>Syntax</a:t>
            </a:r>
          </a:p>
          <a:p>
            <a:pPr marL="800100" lvl="2"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column1, column2, </a:t>
            </a:r>
            <a:r>
              <a:rPr lang="en-US" b="1" dirty="0" err="1">
                <a:solidFill>
                  <a:srgbClr val="BC8F00"/>
                </a:solidFill>
                <a:latin typeface="Courier New" pitchFamily="49" charset="0"/>
                <a:cs typeface="Courier New" pitchFamily="49" charset="0"/>
              </a:rPr>
              <a:t>aggregate_function</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a:t>
            </a:r>
            <a:endParaRPr lang="en-US" b="1" dirty="0">
              <a:solidFill>
                <a:srgbClr val="0070C0"/>
              </a:solidFill>
              <a:latin typeface="Courier New" pitchFamily="49" charset="0"/>
              <a:cs typeface="Courier New" pitchFamily="49" charset="0"/>
            </a:endParaRPr>
          </a:p>
          <a:p>
            <a:pPr marL="800100" lvl="2"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table-name</a:t>
            </a:r>
            <a:r>
              <a:rPr lang="en-US" b="1" dirty="0">
                <a:solidFill>
                  <a:srgbClr val="0070C0"/>
                </a:solidFill>
                <a:latin typeface="Courier New" pitchFamily="49" charset="0"/>
                <a:cs typeface="Courier New" pitchFamily="49" charset="0"/>
              </a:rPr>
              <a:t> </a:t>
            </a:r>
          </a:p>
          <a:p>
            <a:pPr marL="800100" lvl="2" indent="0">
              <a:buNone/>
            </a:pPr>
            <a:r>
              <a:rPr lang="en-US" b="1" dirty="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condition</a:t>
            </a:r>
            <a:r>
              <a:rPr lang="en-US" b="1" dirty="0">
                <a:solidFill>
                  <a:srgbClr val="0070C0"/>
                </a:solidFill>
                <a:latin typeface="Courier New" pitchFamily="49" charset="0"/>
                <a:cs typeface="Courier New" pitchFamily="49" charset="0"/>
              </a:rPr>
              <a:t> </a:t>
            </a:r>
          </a:p>
          <a:p>
            <a:pPr marL="800100" lvl="2" indent="0">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column1, column2  </a:t>
            </a:r>
          </a:p>
          <a:p>
            <a:pPr marL="800100" lvl="2" indent="0">
              <a:buNone/>
            </a:pPr>
            <a:r>
              <a:rPr lang="en-US" b="1" dirty="0">
                <a:solidFill>
                  <a:srgbClr val="0070C0"/>
                </a:solidFill>
                <a:latin typeface="Courier New" pitchFamily="49" charset="0"/>
                <a:cs typeface="Courier New" pitchFamily="49" charset="0"/>
              </a:rPr>
              <a:t>HAVING </a:t>
            </a:r>
            <a:r>
              <a:rPr lang="en-US" b="1" dirty="0">
                <a:solidFill>
                  <a:srgbClr val="BC8F00"/>
                </a:solidFill>
                <a:latin typeface="Courier New" pitchFamily="49" charset="0"/>
                <a:cs typeface="Courier New" pitchFamily="49" charset="0"/>
              </a:rPr>
              <a:t>condition1,column2;</a:t>
            </a:r>
            <a:endParaRPr lang="en-US" b="1" dirty="0"/>
          </a:p>
          <a:p>
            <a:pPr marL="285750" indent="-365760">
              <a:lnSpc>
                <a:spcPct val="120000"/>
              </a:lnSpc>
            </a:pPr>
            <a:endParaRPr lang="en-US" sz="2000" dirty="0"/>
          </a:p>
          <a:p>
            <a:pPr lvl="1" indent="-365760">
              <a:lnSpc>
                <a:spcPct val="120000"/>
              </a:lnSpc>
            </a:pPr>
            <a:endParaRPr lang="en-US" sz="2000" dirty="0"/>
          </a:p>
          <a:p>
            <a:pPr marL="0" indent="0">
              <a:buNone/>
            </a:pPr>
            <a:endParaRPr lang="en-US" sz="2000"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26</a:t>
            </a:fld>
            <a:endParaRPr lang="en-US" sz="1400" dirty="0"/>
          </a:p>
        </p:txBody>
      </p:sp>
    </p:spTree>
    <p:extLst>
      <p:ext uri="{BB962C8B-B14F-4D97-AF65-F5344CB8AC3E}">
        <p14:creationId xmlns:p14="http://schemas.microsoft.com/office/powerpoint/2010/main" xmlns="" val="11298930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Having Clause with GROUP </a:t>
            </a:r>
            <a:r>
              <a:rPr lang="en-US" dirty="0" smtClean="0"/>
              <a:t>BY</a:t>
            </a:r>
            <a:endParaRPr lang="en-US" dirty="0"/>
          </a:p>
        </p:txBody>
      </p:sp>
      <p:sp>
        <p:nvSpPr>
          <p:cNvPr id="6" name="Content Placeholder 5"/>
          <p:cNvSpPr>
            <a:spLocks noGrp="1"/>
          </p:cNvSpPr>
          <p:nvPr>
            <p:ph idx="1"/>
          </p:nvPr>
        </p:nvSpPr>
        <p:spPr>
          <a:xfrm>
            <a:off x="1079269" y="1440874"/>
            <a:ext cx="8839200" cy="4906963"/>
          </a:xfrm>
        </p:spPr>
        <p:txBody>
          <a:bodyPr/>
          <a:lstStyle/>
          <a:p>
            <a:pPr marL="285750" indent="-365760"/>
            <a:r>
              <a:rPr lang="en-US" sz="2000" dirty="0"/>
              <a:t>How it works?</a:t>
            </a:r>
          </a:p>
          <a:p>
            <a:pPr marL="749300" lvl="2" indent="-384175">
              <a:buFont typeface="Calibri" pitchFamily="34" charset="0"/>
              <a:buChar char="—"/>
            </a:pPr>
            <a:r>
              <a:rPr lang="en-US" dirty="0"/>
              <a:t>  Rows are first grouped based on GROUP BY.</a:t>
            </a:r>
          </a:p>
          <a:p>
            <a:pPr marL="749300" lvl="2" indent="-384175">
              <a:buFont typeface="Calibri" pitchFamily="34" charset="0"/>
              <a:buChar char="—"/>
            </a:pPr>
            <a:r>
              <a:rPr lang="en-US" dirty="0"/>
              <a:t>  Groups matching the HAVING clause is then displayed.</a:t>
            </a:r>
          </a:p>
          <a:p>
            <a:pPr marL="365760" indent="-365760"/>
            <a:endParaRPr lang="en-US" sz="2000" b="1" dirty="0"/>
          </a:p>
          <a:p>
            <a:pPr marL="365760" indent="-365760"/>
            <a:r>
              <a:rPr lang="en-US" sz="2000" dirty="0"/>
              <a:t>Example: </a:t>
            </a:r>
          </a:p>
          <a:p>
            <a:pPr marL="765810" lvl="1" indent="-365760"/>
            <a:r>
              <a:rPr lang="en-US" sz="2000" dirty="0"/>
              <a:t>The records will be grouped based on customer name.</a:t>
            </a:r>
          </a:p>
          <a:p>
            <a:pPr marL="765810" lvl="1" indent="-365760"/>
            <a:r>
              <a:rPr lang="en-US" sz="2000" dirty="0"/>
              <a:t>In the group only those records which has number of customers &gt; 2 will be displayed.</a:t>
            </a:r>
          </a:p>
          <a:p>
            <a:pPr marL="765810" lvl="1" indent="-365760"/>
            <a:endParaRPr lang="en-US" sz="2000" dirty="0"/>
          </a:p>
          <a:p>
            <a:pPr marL="1165860" lvl="2" indent="0">
              <a:buNone/>
            </a:pPr>
            <a:r>
              <a:rPr lang="en-US" b="1" dirty="0">
                <a:solidFill>
                  <a:srgbClr val="0070C0"/>
                </a:solidFill>
              </a:rPr>
              <a:t>	</a:t>
            </a: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a:t>
            </a:r>
            <a:r>
              <a:rPr lang="en-US" b="1" dirty="0">
                <a:solidFill>
                  <a:srgbClr val="0070C0"/>
                </a:solidFill>
                <a:latin typeface="Courier New" pitchFamily="49" charset="0"/>
                <a:cs typeface="Courier New" pitchFamily="49" charset="0"/>
              </a:rPr>
              <a:t>COUNT</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 </a:t>
            </a:r>
          </a:p>
          <a:p>
            <a:pPr marL="1165860" lvl="2" indent="0">
              <a:buNone/>
            </a:pPr>
            <a:r>
              <a:rPr lang="en-US" b="1" dirty="0">
                <a:solidFill>
                  <a:srgbClr val="0070C0"/>
                </a:solidFill>
                <a:latin typeface="Courier New" pitchFamily="49" charset="0"/>
                <a:cs typeface="Courier New" pitchFamily="49" charset="0"/>
              </a:rPr>
              <a:t>	FROM</a:t>
            </a:r>
            <a:r>
              <a:rPr lang="en-US" b="1" dirty="0">
                <a:solidFill>
                  <a:srgbClr val="BC8F00"/>
                </a:solidFill>
                <a:latin typeface="Courier New" pitchFamily="49" charset="0"/>
                <a:cs typeface="Courier New" pitchFamily="49" charset="0"/>
              </a:rPr>
              <a:t> customers </a:t>
            </a:r>
          </a:p>
          <a:p>
            <a:pPr marL="1165860" lvl="2" indent="0">
              <a:buNone/>
            </a:pPr>
            <a:r>
              <a:rPr lang="en-US" b="1" dirty="0">
                <a:solidFill>
                  <a:srgbClr val="BC8F0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WHERE</a:t>
            </a:r>
            <a:r>
              <a:rPr lang="en-US" b="1" dirty="0">
                <a:solidFill>
                  <a:srgbClr val="BC8F00"/>
                </a:solidFill>
                <a:latin typeface="Courier New" pitchFamily="49" charset="0"/>
                <a:cs typeface="Courier New" pitchFamily="49" charset="0"/>
              </a:rPr>
              <a:t> state!=NULL </a:t>
            </a:r>
          </a:p>
          <a:p>
            <a:endParaRPr lang="en-US" sz="2000" dirty="0"/>
          </a:p>
        </p:txBody>
      </p:sp>
      <p:sp>
        <p:nvSpPr>
          <p:cNvPr id="7"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27</a:t>
            </a:fld>
            <a:endParaRPr lang="en-US" sz="1400" dirty="0"/>
          </a:p>
        </p:txBody>
      </p:sp>
    </p:spTree>
    <p:extLst>
      <p:ext uri="{BB962C8B-B14F-4D97-AF65-F5344CB8AC3E}">
        <p14:creationId xmlns:p14="http://schemas.microsoft.com/office/powerpoint/2010/main" xmlns="" val="156732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09" y="0"/>
            <a:ext cx="10515600" cy="1325563"/>
          </a:xfrm>
        </p:spPr>
        <p:txBody>
          <a:bodyPr>
            <a:normAutofit/>
          </a:bodyPr>
          <a:lstStyle/>
          <a:p>
            <a:r>
              <a:rPr lang="en-US" sz="2800" dirty="0" smtClean="0"/>
              <a:t>Example</a:t>
            </a:r>
          </a:p>
        </p:txBody>
      </p:sp>
      <p:sp>
        <p:nvSpPr>
          <p:cNvPr id="10" name="TextBox 9"/>
          <p:cNvSpPr txBox="1"/>
          <p:nvPr/>
        </p:nvSpPr>
        <p:spPr>
          <a:xfrm>
            <a:off x="1511553" y="815716"/>
            <a:ext cx="4517756" cy="6247864"/>
          </a:xfrm>
          <a:prstGeom prst="rect">
            <a:avLst/>
          </a:prstGeom>
          <a:noFill/>
        </p:spPr>
        <p:txBody>
          <a:bodyPr wrap="square" rtlCol="0">
            <a:spAutoFit/>
          </a:bodyPr>
          <a:lstStyle/>
          <a:p>
            <a:r>
              <a:rPr lang="en-US" sz="2000" dirty="0"/>
              <a:t>Without 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 L </a:t>
            </a: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p>
          <a:p>
            <a:endParaRPr lang="en-US" sz="2000" b="1" dirty="0">
              <a:solidFill>
                <a:srgbClr val="BC8F00"/>
              </a:solidFill>
              <a:latin typeface="Courier New" pitchFamily="49" charset="0"/>
              <a:cs typeface="Courier New" pitchFamily="49" charset="0"/>
            </a:endParaRPr>
          </a:p>
          <a:p>
            <a:endParaRPr lang="en-US" sz="2000" dirty="0"/>
          </a:p>
          <a:p>
            <a:r>
              <a:rPr lang="en-US" sz="2000" dirty="0"/>
              <a:t>With 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state!=NULL</a:t>
            </a: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p>
          <a:p>
            <a:r>
              <a:rPr lang="en-US" sz="2000" b="1" dirty="0">
                <a:solidFill>
                  <a:srgbClr val="0070C0"/>
                </a:solidFill>
                <a:latin typeface="Courier New" pitchFamily="49" charset="0"/>
                <a:cs typeface="Courier New" pitchFamily="49" charset="0"/>
              </a:rPr>
              <a:t>HAVING</a:t>
            </a:r>
            <a:r>
              <a:rPr lang="en-US" sz="2000" b="1" dirty="0">
                <a:solidFill>
                  <a:srgbClr val="BC8F00"/>
                </a:solidFill>
                <a:latin typeface="Courier New" pitchFamily="49" charset="0"/>
                <a:cs typeface="Courier New" pitchFamily="49" charset="0"/>
              </a:rPr>
              <a:t> count(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)&gt;2;</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dirty="0">
              <a:solidFill>
                <a:schemeClr val="bg2"/>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xmlns="" val="3190195729"/>
              </p:ext>
            </p:extLst>
          </p:nvPr>
        </p:nvGraphicFramePr>
        <p:xfrm>
          <a:off x="6248400" y="1249363"/>
          <a:ext cx="4114800" cy="1485342"/>
        </p:xfrm>
        <a:graphic>
          <a:graphicData uri="http://schemas.openxmlformats.org/drawingml/2006/table">
            <a:tbl>
              <a:tblPr firstRow="1" bandRow="1">
                <a:tableStyleId>{F5AB1C69-6EDB-4FF4-983F-18BD219EF322}</a:tableStyleId>
              </a:tblPr>
              <a:tblGrid>
                <a:gridCol w="1531088">
                  <a:extLst>
                    <a:ext uri="{9D8B030D-6E8A-4147-A177-3AD203B41FA5}">
                      <a16:colId xmlns:a16="http://schemas.microsoft.com/office/drawing/2014/main" xmlns="" val="20000"/>
                    </a:ext>
                  </a:extLst>
                </a:gridCol>
                <a:gridCol w="2583712">
                  <a:extLst>
                    <a:ext uri="{9D8B030D-6E8A-4147-A177-3AD203B41FA5}">
                      <a16:colId xmlns:a16="http://schemas.microsoft.com/office/drawing/2014/main" xmlns="" val="20001"/>
                    </a:ext>
                  </a:extLst>
                </a:gridCol>
              </a:tblGrid>
              <a:tr h="323385">
                <a:tc>
                  <a:txBody>
                    <a:bodyPr/>
                    <a:lstStyle/>
                    <a:p>
                      <a:pPr algn="ctr"/>
                      <a:r>
                        <a:rPr lang="en-US" sz="1800" dirty="0" smtClean="0">
                          <a:solidFill>
                            <a:schemeClr val="tx1"/>
                          </a:solidFill>
                        </a:rPr>
                        <a:t>Country</a:t>
                      </a:r>
                      <a:endParaRPr lang="en-US" sz="18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tx1"/>
                          </a:solidFill>
                        </a:rPr>
                        <a:t>count(</a:t>
                      </a:r>
                      <a:r>
                        <a:rPr lang="en-US" sz="1800" dirty="0" err="1" smtClean="0">
                          <a:solidFill>
                            <a:schemeClr val="tx1"/>
                          </a:solidFill>
                        </a:rPr>
                        <a:t>customername</a:t>
                      </a:r>
                      <a:r>
                        <a:rPr lang="en-US" sz="1800" dirty="0" smtClean="0">
                          <a:solidFill>
                            <a:schemeClr val="tx1"/>
                          </a:solidFill>
                        </a:rPr>
                        <a:t>)</a:t>
                      </a:r>
                      <a:endParaRPr lang="en-US" sz="18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xmlns="" val="10000"/>
                  </a:ext>
                </a:extLst>
              </a:tr>
              <a:tr h="331887">
                <a:tc>
                  <a:txBody>
                    <a:bodyPr/>
                    <a:lstStyle/>
                    <a:p>
                      <a:pPr marL="0" algn="ctr"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tx1"/>
                          </a:solidFill>
                        </a:rPr>
                        <a:t>7</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04800">
                <a:tc>
                  <a:txBody>
                    <a:bodyPr/>
                    <a:lstStyle/>
                    <a:p>
                      <a:pPr marL="0" algn="ctr" defTabSz="914400" rtl="0" eaLnBrk="1" latinLnBrk="0" hangingPunct="1"/>
                      <a:r>
                        <a:rPr lang="en-US" sz="1800" kern="1200" dirty="0" smtClean="0">
                          <a:solidFill>
                            <a:schemeClr val="tx1"/>
                          </a:solidFill>
                        </a:rPr>
                        <a:t>UK</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tx1"/>
                          </a:solidFill>
                        </a:rPr>
                        <a:t>5</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88062">
                <a:tc>
                  <a:txBody>
                    <a:bodyPr/>
                    <a:lstStyle/>
                    <a:p>
                      <a:pPr marL="0" algn="ctr"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tx1"/>
                          </a:solidFill>
                        </a:rPr>
                        <a:t>2</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xmlns="" val="3375799009"/>
              </p:ext>
            </p:extLst>
          </p:nvPr>
        </p:nvGraphicFramePr>
        <p:xfrm>
          <a:off x="6248400" y="4279962"/>
          <a:ext cx="4267200" cy="1097280"/>
        </p:xfrm>
        <a:graphic>
          <a:graphicData uri="http://schemas.openxmlformats.org/drawingml/2006/table">
            <a:tbl>
              <a:tblPr firstRow="1" bandRow="1">
                <a:tableStyleId>{F5AB1C69-6EDB-4FF4-983F-18BD219EF322}</a:tableStyleId>
              </a:tblPr>
              <a:tblGrid>
                <a:gridCol w="1609448">
                  <a:extLst>
                    <a:ext uri="{9D8B030D-6E8A-4147-A177-3AD203B41FA5}">
                      <a16:colId xmlns:a16="http://schemas.microsoft.com/office/drawing/2014/main" xmlns="" val="20000"/>
                    </a:ext>
                  </a:extLst>
                </a:gridCol>
                <a:gridCol w="2657752">
                  <a:extLst>
                    <a:ext uri="{9D8B030D-6E8A-4147-A177-3AD203B41FA5}">
                      <a16:colId xmlns:a16="http://schemas.microsoft.com/office/drawing/2014/main" xmlns="" val="20001"/>
                    </a:ext>
                  </a:extLst>
                </a:gridCol>
              </a:tblGrid>
              <a:tr h="282780">
                <a:tc>
                  <a:txBody>
                    <a:bodyPr/>
                    <a:lstStyle/>
                    <a:p>
                      <a:pPr algn="ctr"/>
                      <a:r>
                        <a:rPr lang="en-US" sz="1800" dirty="0" smtClean="0">
                          <a:solidFill>
                            <a:schemeClr val="tx1"/>
                          </a:solidFill>
                        </a:rPr>
                        <a:t>Country</a:t>
                      </a:r>
                      <a:endParaRPr lang="en-US" sz="18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tx1"/>
                          </a:solidFill>
                        </a:rPr>
                        <a:t>count(</a:t>
                      </a:r>
                      <a:r>
                        <a:rPr lang="en-US" sz="1800" dirty="0" err="1" smtClean="0">
                          <a:solidFill>
                            <a:schemeClr val="tx1"/>
                          </a:solidFill>
                        </a:rPr>
                        <a:t>customername</a:t>
                      </a:r>
                      <a:r>
                        <a:rPr lang="en-US" sz="1800" dirty="0" smtClean="0">
                          <a:solidFill>
                            <a:schemeClr val="tx1"/>
                          </a:solidFill>
                        </a:rPr>
                        <a:t>)</a:t>
                      </a:r>
                      <a:endParaRPr lang="en-US" sz="18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xmlns="" val="10000"/>
                  </a:ext>
                </a:extLst>
              </a:tr>
              <a:tr h="290214">
                <a:tc>
                  <a:txBody>
                    <a:bodyPr/>
                    <a:lstStyle/>
                    <a:p>
                      <a:pPr marL="0" algn="ctr"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tx1"/>
                          </a:solidFill>
                        </a:rPr>
                        <a:t>7</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66528">
                <a:tc>
                  <a:txBody>
                    <a:bodyPr/>
                    <a:lstStyle/>
                    <a:p>
                      <a:pPr marL="0" algn="ctr" defTabSz="914400" rtl="0" eaLnBrk="1" latinLnBrk="0" hangingPunct="1"/>
                      <a:r>
                        <a:rPr lang="en-US" sz="1800" kern="1200" dirty="0" smtClean="0">
                          <a:solidFill>
                            <a:schemeClr val="tx1"/>
                          </a:solidFill>
                        </a:rPr>
                        <a:t>UK</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tx1"/>
                          </a:solidFill>
                        </a:rPr>
                        <a:t>5</a:t>
                      </a:r>
                      <a:endParaRPr lang="en-US" sz="1800"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2583890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3" end="13"/>
                                            </p:txEl>
                                          </p:spTgt>
                                        </p:tgtEl>
                                        <p:attrNameLst>
                                          <p:attrName>style.visibility</p:attrName>
                                        </p:attrNameLst>
                                      </p:cBhvr>
                                      <p:to>
                                        <p:strVal val="visible"/>
                                      </p:to>
                                    </p:set>
                                    <p:animEffect transition="in" filter="fade">
                                      <p:cBhvr>
                                        <p:cTn id="57" dur="500"/>
                                        <p:tgtEl>
                                          <p:spTgt spid="10">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4" end="14"/>
                                            </p:txEl>
                                          </p:spTgt>
                                        </p:tgtEl>
                                        <p:attrNameLst>
                                          <p:attrName>style.visibility</p:attrName>
                                        </p:attrNameLst>
                                      </p:cBhvr>
                                      <p:to>
                                        <p:strVal val="visible"/>
                                      </p:to>
                                    </p:set>
                                    <p:animEffect transition="in" filter="fade">
                                      <p:cBhvr>
                                        <p:cTn id="62" dur="500"/>
                                        <p:tgtEl>
                                          <p:spTgt spid="10">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Autofit/>
          </a:bodyPr>
          <a:lstStyle/>
          <a:p>
            <a:pPr lvl="1"/>
            <a:r>
              <a:rPr lang="en-US" sz="2800" dirty="0" smtClean="0">
                <a:solidFill>
                  <a:schemeClr val="tx1"/>
                </a:solidFill>
                <a:latin typeface="+mj-lt"/>
              </a:rPr>
              <a:t>Using Having Clause and </a:t>
            </a:r>
            <a:r>
              <a:rPr lang="en-US" sz="2800" dirty="0">
                <a:solidFill>
                  <a:schemeClr val="tx1"/>
                </a:solidFill>
                <a:latin typeface="+mj-lt"/>
              </a:rPr>
              <a:t>WHERE with GROUP BY</a:t>
            </a:r>
          </a:p>
        </p:txBody>
      </p:sp>
      <p:sp>
        <p:nvSpPr>
          <p:cNvPr id="3" name="Content Placeholder 2"/>
          <p:cNvSpPr>
            <a:spLocks noGrp="1"/>
          </p:cNvSpPr>
          <p:nvPr>
            <p:ph idx="1"/>
          </p:nvPr>
        </p:nvSpPr>
        <p:spPr/>
        <p:txBody>
          <a:bodyPr>
            <a:normAutofit/>
          </a:bodyPr>
          <a:lstStyle/>
          <a:p>
            <a:pPr indent="-365760"/>
            <a:r>
              <a:rPr lang="en-US" sz="2000" dirty="0"/>
              <a:t>It is possible to use both WHERE and HAVING clauses together. </a:t>
            </a:r>
          </a:p>
          <a:p>
            <a:pPr indent="-365760"/>
            <a:endParaRPr lang="en-US" sz="2000" dirty="0"/>
          </a:p>
          <a:p>
            <a:pPr indent="-365760"/>
            <a:r>
              <a:rPr lang="en-US" sz="2000" dirty="0"/>
              <a:t>How it works?</a:t>
            </a:r>
          </a:p>
          <a:p>
            <a:pPr lvl="1" indent="-365760">
              <a:buFont typeface="Calibri" pitchFamily="34" charset="0"/>
              <a:buChar char="—"/>
            </a:pPr>
            <a:r>
              <a:rPr lang="en-US" sz="2000" dirty="0"/>
              <a:t>SQL first retrieves the rows based on the WHERE clause,</a:t>
            </a:r>
          </a:p>
          <a:p>
            <a:pPr lvl="1" indent="-365760">
              <a:buFont typeface="Calibri" pitchFamily="34" charset="0"/>
              <a:buChar char="—"/>
            </a:pPr>
            <a:r>
              <a:rPr lang="en-US" sz="2000" dirty="0"/>
              <a:t>groups the record by the group by fields</a:t>
            </a:r>
          </a:p>
          <a:p>
            <a:pPr lvl="1" indent="-365760">
              <a:buFont typeface="Calibri" pitchFamily="34" charset="0"/>
              <a:buChar char="—"/>
            </a:pPr>
            <a:r>
              <a:rPr lang="en-US" sz="2000" dirty="0"/>
              <a:t>and finally the grouped data are selected based on the HAVING clause.</a:t>
            </a:r>
          </a:p>
          <a:p>
            <a:pPr indent="-365760"/>
            <a:endParaRPr lang="en-US" sz="2000" b="1" dirty="0"/>
          </a:p>
          <a:p>
            <a:endParaRPr lang="en-US" sz="2000" dirty="0"/>
          </a:p>
        </p:txBody>
      </p:sp>
    </p:spTree>
    <p:extLst>
      <p:ext uri="{BB962C8B-B14F-4D97-AF65-F5344CB8AC3E}">
        <p14:creationId xmlns:p14="http://schemas.microsoft.com/office/powerpoint/2010/main" xmlns="" val="22943563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tx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1905000" y="1143000"/>
            <a:ext cx="8382000" cy="4622800"/>
          </a:xfrm>
        </p:spPr>
        <p:txBody>
          <a:bodyPr/>
          <a:lstStyle/>
          <a:p>
            <a:r>
              <a:rPr lang="en-US" sz="2000" dirty="0">
                <a:solidFill>
                  <a:schemeClr val="tx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tx1"/>
              </a:solidFill>
              <a:latin typeface="Arial" panose="020B0604020202020204" pitchFamily="34" charset="0"/>
              <a:cs typeface="Arial" panose="020B0604020202020204" pitchFamily="34" charset="0"/>
            </a:endParaRPr>
          </a:p>
          <a:p>
            <a:endParaRPr lang="en-US" dirty="0">
              <a:solidFill>
                <a:schemeClr val="tx1"/>
              </a:solidFill>
            </a:endParaRPr>
          </a:p>
        </p:txBody>
      </p:sp>
      <p:sp>
        <p:nvSpPr>
          <p:cNvPr id="7" name="Slide Number Placeholder 18"/>
          <p:cNvSpPr txBox="1">
            <a:spLocks/>
          </p:cNvSpPr>
          <p:nvPr/>
        </p:nvSpPr>
        <p:spPr>
          <a:xfrm>
            <a:off x="10287000" y="6570563"/>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3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5416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Autofit/>
          </a:bodyPr>
          <a:lstStyle/>
          <a:p>
            <a:pPr lvl="1"/>
            <a:r>
              <a:rPr lang="en-US" sz="2800" dirty="0" smtClean="0">
                <a:solidFill>
                  <a:schemeClr val="tx1"/>
                </a:solidFill>
                <a:latin typeface="+mj-lt"/>
              </a:rPr>
              <a:t>Using Having Clause and </a:t>
            </a:r>
            <a:r>
              <a:rPr lang="en-US" sz="2800" dirty="0">
                <a:solidFill>
                  <a:schemeClr val="tx1"/>
                </a:solidFill>
                <a:latin typeface="+mj-lt"/>
              </a:rPr>
              <a:t>WHERE with GROUP BY</a:t>
            </a:r>
          </a:p>
        </p:txBody>
      </p:sp>
      <p:sp>
        <p:nvSpPr>
          <p:cNvPr id="3" name="Content Placeholder 2"/>
          <p:cNvSpPr>
            <a:spLocks noGrp="1"/>
          </p:cNvSpPr>
          <p:nvPr>
            <p:ph idx="1"/>
          </p:nvPr>
        </p:nvSpPr>
        <p:spPr/>
        <p:txBody>
          <a:bodyPr>
            <a:normAutofit/>
          </a:bodyPr>
          <a:lstStyle/>
          <a:p>
            <a:pPr indent="-365760"/>
            <a:r>
              <a:rPr lang="en-US" sz="2000" dirty="0"/>
              <a:t>Example:</a:t>
            </a:r>
          </a:p>
          <a:p>
            <a:pPr marL="777240" lvl="2"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a:t>
            </a:r>
            <a:r>
              <a:rPr lang="en-US" b="1" dirty="0">
                <a:solidFill>
                  <a:srgbClr val="0070C0"/>
                </a:solidFill>
                <a:latin typeface="Courier New" pitchFamily="49" charset="0"/>
                <a:cs typeface="Courier New" pitchFamily="49" charset="0"/>
              </a:rPr>
              <a:t>COUNT</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 </a:t>
            </a:r>
          </a:p>
          <a:p>
            <a:pPr marL="777240" lvl="2" indent="0">
              <a:buNone/>
            </a:pPr>
            <a:r>
              <a:rPr lang="en-US" b="1" dirty="0">
                <a:solidFill>
                  <a:srgbClr val="0070C0"/>
                </a:solidFill>
                <a:latin typeface="Courier New" pitchFamily="49" charset="0"/>
                <a:cs typeface="Courier New" pitchFamily="49" charset="0"/>
              </a:rPr>
              <a:t>FROM</a:t>
            </a:r>
            <a:r>
              <a:rPr lang="en-US" b="1" dirty="0">
                <a:solidFill>
                  <a:srgbClr val="BC8F00"/>
                </a:solidFill>
                <a:latin typeface="Courier New" pitchFamily="49" charset="0"/>
                <a:cs typeface="Courier New" pitchFamily="49" charset="0"/>
              </a:rPr>
              <a:t> customers </a:t>
            </a:r>
          </a:p>
          <a:p>
            <a:pPr marL="777240" lvl="2" indent="0">
              <a:buNone/>
            </a:pPr>
            <a:r>
              <a:rPr lang="en-US" b="1" dirty="0">
                <a:solidFill>
                  <a:srgbClr val="0070C0"/>
                </a:solidFill>
                <a:latin typeface="Courier New" pitchFamily="49" charset="0"/>
                <a:cs typeface="Courier New" pitchFamily="49" charset="0"/>
              </a:rPr>
              <a:t>WHERE</a:t>
            </a:r>
            <a:r>
              <a:rPr lang="en-US" b="1" dirty="0">
                <a:solidFill>
                  <a:srgbClr val="BC8F00"/>
                </a:solidFill>
                <a:latin typeface="Courier New" pitchFamily="49" charset="0"/>
                <a:cs typeface="Courier New" pitchFamily="49" charset="0"/>
              </a:rPr>
              <a:t> state!=NULL </a:t>
            </a:r>
          </a:p>
          <a:p>
            <a:pPr marL="777240" lvl="2" indent="0">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country, having count(</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)&gt;2;</a:t>
            </a:r>
          </a:p>
          <a:p>
            <a:pPr marL="777240" lvl="2" indent="0">
              <a:buNone/>
            </a:pPr>
            <a:endParaRPr lang="en-US" dirty="0">
              <a:latin typeface="Courier New" pitchFamily="49" charset="0"/>
              <a:cs typeface="Courier New" pitchFamily="49" charset="0"/>
            </a:endParaRPr>
          </a:p>
          <a:p>
            <a:pPr marL="777240" lvl="2" indent="0">
              <a:buNone/>
            </a:pPr>
            <a:endParaRPr lang="en-US" dirty="0">
              <a:latin typeface="Courier New" pitchFamily="49" charset="0"/>
              <a:cs typeface="Courier New" pitchFamily="49" charset="0"/>
            </a:endParaRPr>
          </a:p>
          <a:p>
            <a:pPr indent="-365760">
              <a:spcBef>
                <a:spcPts val="0"/>
              </a:spcBef>
              <a:spcAft>
                <a:spcPts val="600"/>
              </a:spcAft>
            </a:pPr>
            <a:r>
              <a:rPr lang="en-US" sz="2000" dirty="0"/>
              <a:t>First the records which has state not null are retrieved. </a:t>
            </a:r>
          </a:p>
          <a:p>
            <a:pPr indent="-365760">
              <a:spcBef>
                <a:spcPts val="0"/>
              </a:spcBef>
              <a:spcAft>
                <a:spcPts val="600"/>
              </a:spcAft>
            </a:pPr>
            <a:r>
              <a:rPr lang="en-US" sz="2000" dirty="0"/>
              <a:t>Next, the records grouped by country are retrieved </a:t>
            </a:r>
          </a:p>
          <a:p>
            <a:pPr indent="-365760">
              <a:spcBef>
                <a:spcPts val="0"/>
              </a:spcBef>
              <a:spcAft>
                <a:spcPts val="600"/>
              </a:spcAft>
            </a:pPr>
            <a:r>
              <a:rPr lang="en-US" sz="2000" dirty="0"/>
              <a:t>and then the grouped records are filtered for count greater than 2.</a:t>
            </a:r>
          </a:p>
          <a:p>
            <a:endParaRPr lang="en-US"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30</a:t>
            </a:fld>
            <a:endParaRPr lang="en-US" sz="1400" dirty="0"/>
          </a:p>
        </p:txBody>
      </p:sp>
    </p:spTree>
    <p:extLst>
      <p:ext uri="{BB962C8B-B14F-4D97-AF65-F5344CB8AC3E}">
        <p14:creationId xmlns:p14="http://schemas.microsoft.com/office/powerpoint/2010/main" xmlns="" val="4166170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Order By Clause</a:t>
            </a:r>
            <a:endParaRPr lang="en-US" dirty="0"/>
          </a:p>
        </p:txBody>
      </p:sp>
    </p:spTree>
    <p:extLst>
      <p:ext uri="{BB962C8B-B14F-4D97-AF65-F5344CB8AC3E}">
        <p14:creationId xmlns:p14="http://schemas.microsoft.com/office/powerpoint/2010/main" xmlns="" val="1161842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ORDER BY Clause? </a:t>
            </a:r>
            <a:endParaRPr lang="en-US" dirty="0"/>
          </a:p>
        </p:txBody>
      </p:sp>
      <p:sp>
        <p:nvSpPr>
          <p:cNvPr id="3" name="Content Placeholder 2"/>
          <p:cNvSpPr>
            <a:spLocks noGrp="1"/>
          </p:cNvSpPr>
          <p:nvPr>
            <p:ph idx="1"/>
          </p:nvPr>
        </p:nvSpPr>
        <p:spPr/>
        <p:txBody>
          <a:bodyPr/>
          <a:lstStyle/>
          <a:p>
            <a:pPr lvl="1" indent="-365760">
              <a:spcBef>
                <a:spcPts val="0"/>
              </a:spcBef>
              <a:buFont typeface="Calibri" pitchFamily="34" charset="0"/>
              <a:buChar char="—"/>
            </a:pPr>
            <a:r>
              <a:rPr lang="en-US" sz="2000" dirty="0"/>
              <a:t>The ORDER BY clause allows you to sort the records in your result set. </a:t>
            </a:r>
          </a:p>
          <a:p>
            <a:pPr lvl="1" indent="-365760">
              <a:spcBef>
                <a:spcPts val="0"/>
              </a:spcBef>
              <a:buFont typeface="Calibri" pitchFamily="34" charset="0"/>
              <a:buChar char="—"/>
            </a:pPr>
            <a:endParaRPr lang="en-US" sz="2000" dirty="0"/>
          </a:p>
          <a:p>
            <a:pPr lvl="1" indent="-365760">
              <a:spcBef>
                <a:spcPts val="0"/>
              </a:spcBef>
              <a:buFont typeface="Calibri" pitchFamily="34" charset="0"/>
              <a:buChar char="—"/>
            </a:pPr>
            <a:r>
              <a:rPr lang="en-US" sz="2000" dirty="0"/>
              <a:t>It can only be used in SELECT statements.</a:t>
            </a:r>
          </a:p>
          <a:p>
            <a:pPr lvl="1" indent="-365760">
              <a:spcBef>
                <a:spcPts val="0"/>
              </a:spcBef>
              <a:buFont typeface="Calibri" pitchFamily="34" charset="0"/>
              <a:buChar char="—"/>
            </a:pPr>
            <a:endParaRPr lang="en-US" sz="2000" dirty="0"/>
          </a:p>
          <a:p>
            <a:pPr lvl="1" indent="-365760">
              <a:spcBef>
                <a:spcPts val="0"/>
              </a:spcBef>
              <a:buFont typeface="Calibri" pitchFamily="34" charset="0"/>
              <a:buChar char="—"/>
            </a:pPr>
            <a:r>
              <a:rPr lang="en-US" sz="2000" dirty="0"/>
              <a:t>A result set can be sorted through the ORDER BY clause, in accordance with the database’s sort order</a:t>
            </a:r>
            <a:r>
              <a:rPr lang="en-US" sz="2000" i="1" dirty="0"/>
              <a:t>.</a:t>
            </a:r>
          </a:p>
          <a:p>
            <a:pPr lvl="1" indent="-365760">
              <a:spcBef>
                <a:spcPts val="0"/>
              </a:spcBef>
              <a:buFont typeface="Calibri" pitchFamily="34" charset="0"/>
              <a:buChar char="—"/>
            </a:pPr>
            <a:endParaRPr lang="en-US" sz="2000" i="1" dirty="0"/>
          </a:p>
          <a:p>
            <a:pPr lvl="1" indent="-365760">
              <a:spcBef>
                <a:spcPts val="0"/>
              </a:spcBef>
              <a:buFont typeface="Calibri" pitchFamily="34" charset="0"/>
              <a:buChar char="—"/>
            </a:pPr>
            <a:r>
              <a:rPr lang="en-US" sz="2000" dirty="0"/>
              <a:t>The SQL ORDER BY clause sorts the result set based on the columns specified. </a:t>
            </a:r>
          </a:p>
          <a:p>
            <a:pPr lvl="1" indent="-365760">
              <a:spcBef>
                <a:spcPts val="0"/>
              </a:spcBef>
              <a:buFont typeface="Calibri" pitchFamily="34" charset="0"/>
              <a:buChar char="—"/>
            </a:pPr>
            <a:endParaRPr lang="en-US" sz="2000" dirty="0"/>
          </a:p>
          <a:p>
            <a:pPr lvl="1" indent="-365760">
              <a:spcBef>
                <a:spcPts val="0"/>
              </a:spcBef>
              <a:buFont typeface="Calibri" pitchFamily="34" charset="0"/>
              <a:buChar char="—"/>
            </a:pPr>
            <a:r>
              <a:rPr lang="en-US" sz="2000" dirty="0"/>
              <a:t>If the ASC or DESC value is omitted, it is sorted by ASC.</a:t>
            </a:r>
          </a:p>
          <a:p>
            <a:pPr marL="0" indent="-365760">
              <a:lnSpc>
                <a:spcPct val="120000"/>
              </a:lnSpc>
              <a:spcBef>
                <a:spcPts val="0"/>
              </a:spcBef>
              <a:buNone/>
            </a:pPr>
            <a:endParaRPr lang="en-US" sz="2000" b="1" dirty="0"/>
          </a:p>
        </p:txBody>
      </p:sp>
      <p:sp>
        <p:nvSpPr>
          <p:cNvPr id="8"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32</a:t>
            </a:fld>
            <a:endParaRPr lang="en-US" sz="1400" dirty="0"/>
          </a:p>
        </p:txBody>
      </p:sp>
    </p:spTree>
    <p:extLst>
      <p:ext uri="{BB962C8B-B14F-4D97-AF65-F5344CB8AC3E}">
        <p14:creationId xmlns:p14="http://schemas.microsoft.com/office/powerpoint/2010/main" xmlns="" val="30496969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ORDER BY Clause? </a:t>
            </a:r>
            <a:endParaRPr lang="en-US" dirty="0"/>
          </a:p>
        </p:txBody>
      </p:sp>
      <p:sp>
        <p:nvSpPr>
          <p:cNvPr id="3" name="Content Placeholder 2"/>
          <p:cNvSpPr>
            <a:spLocks noGrp="1"/>
          </p:cNvSpPr>
          <p:nvPr>
            <p:ph idx="1"/>
          </p:nvPr>
        </p:nvSpPr>
        <p:spPr>
          <a:xfrm>
            <a:off x="1752600" y="1066801"/>
            <a:ext cx="8763000" cy="5361801"/>
          </a:xfrm>
        </p:spPr>
        <p:txBody>
          <a:bodyPr/>
          <a:lstStyle/>
          <a:p>
            <a:pPr marL="0" indent="-365760">
              <a:lnSpc>
                <a:spcPct val="120000"/>
              </a:lnSpc>
              <a:spcBef>
                <a:spcPts val="0"/>
              </a:spcBef>
              <a:buNone/>
            </a:pPr>
            <a:endParaRPr lang="en-US" sz="2000" b="1" dirty="0"/>
          </a:p>
          <a:p>
            <a:pPr marL="342900" lvl="1"/>
            <a:r>
              <a:rPr lang="en-US" sz="2000" dirty="0"/>
              <a:t>Syntax: </a:t>
            </a:r>
          </a:p>
          <a:p>
            <a:pPr marL="514350" lvl="2" indent="0">
              <a:buNone/>
            </a:pPr>
            <a:r>
              <a:rPr lang="en-US" sz="1200" dirty="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columns</a:t>
            </a:r>
            <a:r>
              <a:rPr lang="en-US" b="1" dirty="0">
                <a:solidFill>
                  <a:srgbClr val="0070C0"/>
                </a:solidFill>
                <a:latin typeface="Courier New" pitchFamily="49" charset="0"/>
                <a:cs typeface="Courier New" pitchFamily="49" charset="0"/>
              </a:rPr>
              <a:t>  </a:t>
            </a:r>
          </a:p>
          <a:p>
            <a:pPr marL="800100" lvl="2" indent="0">
              <a:buNone/>
            </a:pPr>
            <a:r>
              <a:rPr lang="en-US" b="1" dirty="0">
                <a:solidFill>
                  <a:srgbClr val="0070C0"/>
                </a:solidFill>
                <a:latin typeface="Courier New" pitchFamily="49" charset="0"/>
                <a:cs typeface="Courier New" pitchFamily="49" charset="0"/>
              </a:rPr>
              <a:t>		FROM </a:t>
            </a:r>
            <a:r>
              <a:rPr lang="en-US" b="1" dirty="0">
                <a:solidFill>
                  <a:srgbClr val="BC8F00"/>
                </a:solidFill>
                <a:latin typeface="Courier New" pitchFamily="49" charset="0"/>
                <a:cs typeface="Courier New" pitchFamily="49" charset="0"/>
              </a:rPr>
              <a:t>table-name</a:t>
            </a:r>
            <a:r>
              <a:rPr lang="en-US" b="1" dirty="0">
                <a:solidFill>
                  <a:srgbClr val="0070C0"/>
                </a:solidFill>
                <a:latin typeface="Courier New" pitchFamily="49" charset="0"/>
                <a:cs typeface="Courier New" pitchFamily="49" charset="0"/>
              </a:rPr>
              <a:t> </a:t>
            </a:r>
          </a:p>
          <a:p>
            <a:pPr marL="800100" lvl="2" indent="0">
              <a:buNone/>
            </a:pPr>
            <a:r>
              <a:rPr lang="en-US" b="1" dirty="0">
                <a:solidFill>
                  <a:srgbClr val="0070C0"/>
                </a:solidFill>
                <a:latin typeface="Courier New" pitchFamily="49" charset="0"/>
                <a:cs typeface="Courier New" pitchFamily="49" charset="0"/>
              </a:rPr>
              <a:t>		WHERE </a:t>
            </a:r>
            <a:r>
              <a:rPr lang="en-US" b="1" dirty="0">
                <a:solidFill>
                  <a:srgbClr val="BC8F00"/>
                </a:solidFill>
                <a:latin typeface="Courier New" pitchFamily="49" charset="0"/>
                <a:cs typeface="Courier New" pitchFamily="49" charset="0"/>
              </a:rPr>
              <a:t>condition</a:t>
            </a:r>
            <a:r>
              <a:rPr lang="en-US" b="1" dirty="0">
                <a:solidFill>
                  <a:srgbClr val="0070C0"/>
                </a:solidFill>
                <a:latin typeface="Courier New" pitchFamily="49" charset="0"/>
                <a:cs typeface="Courier New" pitchFamily="49" charset="0"/>
              </a:rPr>
              <a:t> </a:t>
            </a:r>
          </a:p>
          <a:p>
            <a:pPr marL="800100" lvl="2" indent="0">
              <a:buNone/>
            </a:pPr>
            <a:r>
              <a:rPr lang="en-US" b="1" dirty="0">
                <a:solidFill>
                  <a:srgbClr val="0070C0"/>
                </a:solidFill>
                <a:latin typeface="Courier New" pitchFamily="49" charset="0"/>
                <a:cs typeface="Courier New" pitchFamily="49" charset="0"/>
              </a:rPr>
              <a:t>		ORDER BY </a:t>
            </a:r>
            <a:r>
              <a:rPr lang="en-US" b="1" dirty="0">
                <a:solidFill>
                  <a:srgbClr val="BC8F00"/>
                </a:solidFill>
                <a:latin typeface="Courier New" pitchFamily="49" charset="0"/>
                <a:cs typeface="Courier New" pitchFamily="49" charset="0"/>
              </a:rPr>
              <a:t>column</a:t>
            </a:r>
            <a:r>
              <a:rPr lang="en-US" b="1" dirty="0">
                <a:solidFill>
                  <a:srgbClr val="0070C0"/>
                </a:solidFill>
                <a:latin typeface="Courier New" pitchFamily="49" charset="0"/>
                <a:cs typeface="Courier New" pitchFamily="49" charset="0"/>
              </a:rPr>
              <a:t> ASC/DESC;</a:t>
            </a:r>
            <a:endParaRPr lang="en-US" b="1" dirty="0"/>
          </a:p>
          <a:p>
            <a:pPr marL="1079500" lvl="1" indent="0">
              <a:buNone/>
            </a:pPr>
            <a:endParaRPr lang="en-US" sz="2000" b="1" dirty="0">
              <a:solidFill>
                <a:srgbClr val="0070C0"/>
              </a:solidFill>
              <a:latin typeface="Courier New" pitchFamily="49" charset="0"/>
              <a:cs typeface="Courier New" pitchFamily="49" charset="0"/>
            </a:endParaRPr>
          </a:p>
          <a:p>
            <a:pPr marL="0" indent="0">
              <a:spcBef>
                <a:spcPts val="0"/>
              </a:spcBef>
              <a:buNone/>
              <a:tabLst>
                <a:tab pos="344488" algn="l"/>
              </a:tabLst>
            </a:pPr>
            <a:r>
              <a:rPr lang="en-US" sz="2000" dirty="0"/>
              <a:t>	ASC indicates ascending order (default).</a:t>
            </a:r>
          </a:p>
          <a:p>
            <a:pPr marL="0" indent="0">
              <a:spcBef>
                <a:spcPts val="0"/>
              </a:spcBef>
              <a:buNone/>
              <a:tabLst>
                <a:tab pos="344488" algn="l"/>
              </a:tabLst>
            </a:pPr>
            <a:r>
              <a:rPr lang="en-US" sz="2000" dirty="0"/>
              <a:t>	DESC indicates descending order.</a:t>
            </a:r>
          </a:p>
          <a:p>
            <a:pPr marL="1079500" lvl="1" indent="0">
              <a:buNone/>
            </a:pPr>
            <a:endParaRPr lang="en-US" sz="2000" b="1" dirty="0">
              <a:solidFill>
                <a:srgbClr val="0070C0"/>
              </a:solidFill>
              <a:latin typeface="Courier New" pitchFamily="49" charset="0"/>
              <a:cs typeface="Courier New" pitchFamily="49" charset="0"/>
            </a:endParaRPr>
          </a:p>
          <a:p>
            <a:pPr marL="285750" indent="-285750" fontAlgn="base">
              <a:lnSpc>
                <a:spcPct val="86000"/>
              </a:lnSpc>
              <a:spcBef>
                <a:spcPct val="0"/>
              </a:spcBef>
              <a:spcAft>
                <a:spcPct val="0"/>
              </a:spcAft>
              <a:buClr>
                <a:srgbClr val="000000"/>
              </a:buClr>
              <a:buSzPct val="100000"/>
            </a:pPr>
            <a:endParaRPr lang="en-US" sz="2000" dirty="0"/>
          </a:p>
          <a:p>
            <a:pPr marL="1079500" lvl="1" indent="0">
              <a:buNone/>
            </a:pPr>
            <a:endParaRPr lang="en-US" sz="2000" b="1" dirty="0"/>
          </a:p>
        </p:txBody>
      </p:sp>
      <p:sp>
        <p:nvSpPr>
          <p:cNvPr id="8"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33</a:t>
            </a:fld>
            <a:endParaRPr lang="en-US" sz="1400" dirty="0"/>
          </a:p>
        </p:txBody>
      </p:sp>
    </p:spTree>
    <p:extLst>
      <p:ext uri="{BB962C8B-B14F-4D97-AF65-F5344CB8AC3E}">
        <p14:creationId xmlns:p14="http://schemas.microsoft.com/office/powerpoint/2010/main" xmlns="" val="13376740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j-lt"/>
              </a:rPr>
              <a:t>ORDER BY Clause</a:t>
            </a:r>
          </a:p>
        </p:txBody>
      </p:sp>
      <p:sp>
        <p:nvSpPr>
          <p:cNvPr id="3" name="Content Placeholder 2"/>
          <p:cNvSpPr>
            <a:spLocks noGrp="1"/>
          </p:cNvSpPr>
          <p:nvPr>
            <p:ph idx="1"/>
          </p:nvPr>
        </p:nvSpPr>
        <p:spPr>
          <a:xfrm>
            <a:off x="1547600" y="1404852"/>
            <a:ext cx="8229600" cy="4906963"/>
          </a:xfrm>
        </p:spPr>
        <p:txBody>
          <a:bodyPr/>
          <a:lstStyle/>
          <a:p>
            <a:pPr indent="-365760">
              <a:spcBef>
                <a:spcPts val="0"/>
              </a:spcBef>
            </a:pPr>
            <a:r>
              <a:rPr lang="en-US" sz="2000" dirty="0"/>
              <a:t>Example </a:t>
            </a:r>
          </a:p>
          <a:p>
            <a:pPr marL="777240" lvl="2" indent="0">
              <a:buNone/>
            </a:pPr>
            <a:endParaRPr lang="en-US" sz="1600" dirty="0">
              <a:solidFill>
                <a:srgbClr val="0070C0"/>
              </a:solidFill>
              <a:latin typeface="Courier New" pitchFamily="49" charset="0"/>
              <a:cs typeface="Courier New" pitchFamily="49" charset="0"/>
            </a:endParaRPr>
          </a:p>
          <a:p>
            <a:pPr marL="777240" lvl="2"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777240" lvl="2"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777240" lvl="2" indent="0">
              <a:buNone/>
            </a:pPr>
            <a:r>
              <a:rPr lang="en-US" b="1" dirty="0">
                <a:solidFill>
                  <a:srgbClr val="0070C0"/>
                </a:solidFill>
                <a:latin typeface="Courier New" pitchFamily="49" charset="0"/>
                <a:cs typeface="Courier New" pitchFamily="49" charset="0"/>
              </a:rPr>
              <a:t>ORDER BY </a:t>
            </a:r>
            <a:r>
              <a:rPr lang="en-US" b="1" dirty="0">
                <a:solidFill>
                  <a:srgbClr val="BC8F00"/>
                </a:solidFill>
                <a:latin typeface="Courier New" pitchFamily="49" charset="0"/>
                <a:cs typeface="Courier New" pitchFamily="49" charset="0"/>
              </a:rPr>
              <a:t>Country</a:t>
            </a:r>
            <a:r>
              <a:rPr lang="en-US" b="1" dirty="0">
                <a:solidFill>
                  <a:srgbClr val="0070C0"/>
                </a:solidFill>
                <a:latin typeface="Courier New" pitchFamily="49" charset="0"/>
                <a:cs typeface="Courier New" pitchFamily="49" charset="0"/>
              </a:rPr>
              <a:t> ASC;</a:t>
            </a:r>
          </a:p>
          <a:p>
            <a:pPr marL="777240" lvl="2" indent="0">
              <a:buNone/>
            </a:pPr>
            <a:endParaRPr lang="en-US" b="1" dirty="0"/>
          </a:p>
          <a:p>
            <a:pPr marL="0" lvl="2" indent="0">
              <a:buNone/>
            </a:pPr>
            <a:r>
              <a:rPr lang="en-US" dirty="0"/>
              <a:t>	Return all records sorted by the country field in ascending order.</a:t>
            </a:r>
          </a:p>
          <a:p>
            <a:endParaRPr lang="en-US" dirty="0"/>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34</a:t>
            </a:fld>
            <a:endParaRPr lang="en-US" sz="1400" dirty="0"/>
          </a:p>
        </p:txBody>
      </p:sp>
    </p:spTree>
    <p:extLst>
      <p:ext uri="{BB962C8B-B14F-4D97-AF65-F5344CB8AC3E}">
        <p14:creationId xmlns:p14="http://schemas.microsoft.com/office/powerpoint/2010/main" xmlns="" val="41884982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ORDER BY</a:t>
            </a:r>
          </a:p>
        </p:txBody>
      </p:sp>
      <p:sp>
        <p:nvSpPr>
          <p:cNvPr id="10" name="TextBox 9"/>
          <p:cNvSpPr txBox="1"/>
          <p:nvPr/>
        </p:nvSpPr>
        <p:spPr>
          <a:xfrm>
            <a:off x="1905000" y="1393806"/>
            <a:ext cx="7277746" cy="1631216"/>
          </a:xfrm>
          <a:prstGeom prst="rect">
            <a:avLst/>
          </a:prstGeom>
          <a:noFill/>
        </p:spPr>
        <p:txBody>
          <a:bodyPr wrap="square" rtlCol="0">
            <a:spAutoFit/>
          </a:bodyPr>
          <a:lstStyle/>
          <a:p>
            <a:r>
              <a:rPr lang="en-US" sz="2000" dirty="0"/>
              <a:t>Before Order By:</a:t>
            </a:r>
          </a:p>
          <a:p>
            <a:endParaRPr lang="en-US" sz="2000" dirty="0">
              <a:solidFill>
                <a:schemeClr val="bg2"/>
              </a:solidFill>
            </a:endParaRPr>
          </a:p>
          <a:p>
            <a:r>
              <a:rPr lang="en-US" sz="2000" dirty="0">
                <a:solidFill>
                  <a:schemeClr val="bg2"/>
                </a:solidFill>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p>
          <a:p>
            <a:r>
              <a:rPr lang="en-US" sz="2000" b="1" dirty="0">
                <a:solidFill>
                  <a:srgbClr val="00B05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a:t>
            </a:r>
          </a:p>
          <a:p>
            <a:endParaRPr lang="en-US" sz="2000" dirty="0">
              <a:solidFill>
                <a:schemeClr val="bg2"/>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xmlns="" val="3734880445"/>
              </p:ext>
            </p:extLst>
          </p:nvPr>
        </p:nvGraphicFramePr>
        <p:xfrm>
          <a:off x="3505200" y="3025022"/>
          <a:ext cx="4495801" cy="2348095"/>
        </p:xfrm>
        <a:graphic>
          <a:graphicData uri="http://schemas.openxmlformats.org/drawingml/2006/table">
            <a:tbl>
              <a:tblPr firstRow="1" bandRow="1">
                <a:tableStyleId>{21E4AEA4-8DFA-4A89-87EB-49C32662AFE0}</a:tableStyleId>
              </a:tblPr>
              <a:tblGrid>
                <a:gridCol w="2920067">
                  <a:extLst>
                    <a:ext uri="{9D8B030D-6E8A-4147-A177-3AD203B41FA5}">
                      <a16:colId xmlns:a16="http://schemas.microsoft.com/office/drawing/2014/main" xmlns="" val="20000"/>
                    </a:ext>
                  </a:extLst>
                </a:gridCol>
                <a:gridCol w="1575734">
                  <a:extLst>
                    <a:ext uri="{9D8B030D-6E8A-4147-A177-3AD203B41FA5}">
                      <a16:colId xmlns:a16="http://schemas.microsoft.com/office/drawing/2014/main" xmlns="" val="20001"/>
                    </a:ext>
                  </a:extLst>
                </a:gridCol>
              </a:tblGrid>
              <a:tr h="346457">
                <a:tc>
                  <a:txBody>
                    <a:bodyPr/>
                    <a:lstStyle/>
                    <a:p>
                      <a:pPr algn="ctr"/>
                      <a:r>
                        <a:rPr lang="en-US" sz="1800" dirty="0" err="1" smtClean="0">
                          <a:solidFill>
                            <a:schemeClr val="tx1"/>
                          </a:solidFill>
                        </a:rPr>
                        <a:t>CustomerName</a:t>
                      </a:r>
                      <a:endParaRPr lang="en-US" sz="1800" dirty="0">
                        <a:solidFill>
                          <a:schemeClr val="tx1"/>
                        </a:solidFill>
                        <a:latin typeface="+mn-lt"/>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dirty="0">
                        <a:solidFill>
                          <a:schemeClr val="tx1"/>
                        </a:solidFill>
                        <a:latin typeface="+mn-lt"/>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326070">
                <a:tc>
                  <a:txBody>
                    <a:bodyPr/>
                    <a:lstStyle/>
                    <a:p>
                      <a:pPr marL="0" marR="0" algn="ctr">
                        <a:lnSpc>
                          <a:spcPct val="115000"/>
                        </a:lnSpc>
                        <a:spcBef>
                          <a:spcPts val="0"/>
                        </a:spcBef>
                        <a:spcAft>
                          <a:spcPts val="0"/>
                        </a:spcAft>
                      </a:pPr>
                      <a:r>
                        <a:rPr lang="en-US" sz="1800" dirty="0">
                          <a:solidFill>
                            <a:schemeClr val="tx1"/>
                          </a:solidFill>
                          <a:effectLst/>
                        </a:rPr>
                        <a:t>Atelier </a:t>
                      </a:r>
                      <a:r>
                        <a:rPr lang="en-US" sz="1800" dirty="0" err="1">
                          <a:solidFill>
                            <a:schemeClr val="tx1"/>
                          </a:solidFill>
                          <a:effectLst/>
                        </a:rPr>
                        <a:t>graphique</a:t>
                      </a:r>
                      <a:endParaRPr lang="en-US" sz="1800" dirty="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tx1"/>
                          </a:solidFill>
                          <a:effectLst/>
                        </a:rPr>
                        <a:t>France</a:t>
                      </a:r>
                      <a:endParaRPr lang="en-US" sz="1800" dirty="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1"/>
                  </a:ext>
                </a:extLst>
              </a:tr>
              <a:tr h="326070">
                <a:tc>
                  <a:txBody>
                    <a:bodyPr/>
                    <a:lstStyle/>
                    <a:p>
                      <a:pPr marL="0" marR="0" algn="ctr">
                        <a:lnSpc>
                          <a:spcPct val="115000"/>
                        </a:lnSpc>
                        <a:spcBef>
                          <a:spcPts val="0"/>
                        </a:spcBef>
                        <a:spcAft>
                          <a:spcPts val="0"/>
                        </a:spcAft>
                      </a:pPr>
                      <a:r>
                        <a:rPr lang="en-US" sz="1800" dirty="0">
                          <a:solidFill>
                            <a:schemeClr val="tx1"/>
                          </a:solidFill>
                          <a:effectLst/>
                        </a:rPr>
                        <a:t>Signal Gift Stores</a:t>
                      </a:r>
                      <a:endParaRPr lang="en-US" sz="1800" dirty="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a:solidFill>
                            <a:schemeClr val="tx1"/>
                          </a:solidFill>
                          <a:effectLst/>
                        </a:rPr>
                        <a:t>USA</a:t>
                      </a:r>
                      <a:endParaRPr lang="en-US" sz="180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2"/>
                  </a:ext>
                </a:extLst>
              </a:tr>
              <a:tr h="376679">
                <a:tc>
                  <a:txBody>
                    <a:bodyPr/>
                    <a:lstStyle/>
                    <a:p>
                      <a:pPr marL="0" marR="0" algn="ctr">
                        <a:lnSpc>
                          <a:spcPct val="115000"/>
                        </a:lnSpc>
                        <a:spcBef>
                          <a:spcPts val="0"/>
                        </a:spcBef>
                        <a:spcAft>
                          <a:spcPts val="0"/>
                        </a:spcAft>
                      </a:pPr>
                      <a:r>
                        <a:rPr lang="en-US" sz="1800" dirty="0">
                          <a:solidFill>
                            <a:schemeClr val="tx1"/>
                          </a:solidFill>
                          <a:effectLst/>
                        </a:rPr>
                        <a:t>Australian Collectors, Co.         </a:t>
                      </a:r>
                      <a:endParaRPr lang="en-US" sz="1800" dirty="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tx1"/>
                          </a:solidFill>
                          <a:effectLst/>
                        </a:rPr>
                        <a:t>Australia</a:t>
                      </a:r>
                      <a:endParaRPr lang="en-US" sz="1800" dirty="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3"/>
                  </a:ext>
                </a:extLst>
              </a:tr>
              <a:tr h="273436">
                <a:tc>
                  <a:txBody>
                    <a:bodyPr/>
                    <a:lstStyle/>
                    <a:p>
                      <a:pPr marL="0" marR="0" algn="ctr">
                        <a:lnSpc>
                          <a:spcPct val="115000"/>
                        </a:lnSpc>
                        <a:spcBef>
                          <a:spcPts val="0"/>
                        </a:spcBef>
                        <a:spcAft>
                          <a:spcPts val="0"/>
                        </a:spcAft>
                      </a:pPr>
                      <a:r>
                        <a:rPr lang="en-US" sz="1800" dirty="0">
                          <a:solidFill>
                            <a:schemeClr val="tx1"/>
                          </a:solidFill>
                          <a:effectLst/>
                        </a:rPr>
                        <a:t>La Rochelle Gifts</a:t>
                      </a:r>
                      <a:endParaRPr lang="en-US" sz="1800" dirty="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tx1"/>
                          </a:solidFill>
                          <a:effectLst/>
                        </a:rPr>
                        <a:t>France</a:t>
                      </a:r>
                      <a:endParaRPr lang="en-US" sz="1800" dirty="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4"/>
                  </a:ext>
                </a:extLst>
              </a:tr>
              <a:tr h="273436">
                <a:tc>
                  <a:txBody>
                    <a:bodyPr/>
                    <a:lstStyle/>
                    <a:p>
                      <a:pPr marL="0" marR="0" algn="ctr">
                        <a:lnSpc>
                          <a:spcPct val="115000"/>
                        </a:lnSpc>
                        <a:spcBef>
                          <a:spcPts val="0"/>
                        </a:spcBef>
                        <a:spcAft>
                          <a:spcPts val="0"/>
                        </a:spcAft>
                      </a:pPr>
                      <a:r>
                        <a:rPr lang="en-US" sz="1800">
                          <a:solidFill>
                            <a:schemeClr val="tx1"/>
                          </a:solidFill>
                          <a:effectLst/>
                        </a:rPr>
                        <a:t>Baane Mini Imports</a:t>
                      </a:r>
                      <a:endParaRPr lang="en-US" sz="180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tx1"/>
                          </a:solidFill>
                          <a:effectLst/>
                        </a:rPr>
                        <a:t>Norway</a:t>
                      </a:r>
                      <a:endParaRPr lang="en-US" sz="1800" dirty="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5"/>
                  </a:ext>
                </a:extLst>
              </a:tr>
              <a:tr h="359664">
                <a:tc>
                  <a:txBody>
                    <a:bodyPr/>
                    <a:lstStyle/>
                    <a:p>
                      <a:pPr marL="0" marR="0" algn="ctr">
                        <a:lnSpc>
                          <a:spcPct val="115000"/>
                        </a:lnSpc>
                        <a:spcBef>
                          <a:spcPts val="0"/>
                        </a:spcBef>
                        <a:spcAft>
                          <a:spcPts val="0"/>
                        </a:spcAft>
                      </a:pPr>
                      <a:r>
                        <a:rPr lang="en-US" sz="1800" dirty="0">
                          <a:solidFill>
                            <a:schemeClr val="tx1"/>
                          </a:solidFill>
                          <a:effectLst/>
                        </a:rPr>
                        <a:t>Mini Gifts Distributors Ltd</a:t>
                      </a:r>
                      <a:endParaRPr lang="en-US" sz="1800" dirty="0">
                        <a:solidFill>
                          <a:schemeClr val="tx1"/>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tx1"/>
                          </a:solidFill>
                          <a:effectLst/>
                        </a:rPr>
                        <a:t>USA</a:t>
                      </a:r>
                      <a:endParaRPr lang="en-US" sz="1800" dirty="0">
                        <a:solidFill>
                          <a:schemeClr val="tx1"/>
                        </a:solidFill>
                        <a:effectLst/>
                        <a:latin typeface="+mn-lt"/>
                        <a:ea typeface="Calibri"/>
                        <a:cs typeface="Times New Roman"/>
                      </a:endParaRPr>
                    </a:p>
                  </a:txBody>
                  <a:tcPr marL="68580" marR="68580" marT="0" marB="0">
                    <a:noFill/>
                  </a:tcPr>
                </a:tc>
                <a:extLst>
                  <a:ext uri="{0D108BD9-81ED-4DB2-BD59-A6C34878D82A}">
                    <a16:rowId xmlns:a16="http://schemas.microsoft.com/office/drawing/2014/main" xmlns="" val="10006"/>
                  </a:ext>
                </a:extLst>
              </a:tr>
            </a:tbl>
          </a:graphicData>
        </a:graphic>
      </p:graphicFrame>
      <p:sp>
        <p:nvSpPr>
          <p:cNvPr id="14"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35</a:t>
            </a:fld>
            <a:endParaRPr lang="en-US" sz="1400" dirty="0"/>
          </a:p>
        </p:txBody>
      </p:sp>
    </p:spTree>
    <p:extLst>
      <p:ext uri="{BB962C8B-B14F-4D97-AF65-F5344CB8AC3E}">
        <p14:creationId xmlns:p14="http://schemas.microsoft.com/office/powerpoint/2010/main" xmlns="" val="38666477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42454" y="931062"/>
            <a:ext cx="6744346" cy="1938992"/>
          </a:xfrm>
          <a:prstGeom prst="rect">
            <a:avLst/>
          </a:prstGeom>
          <a:noFill/>
        </p:spPr>
        <p:txBody>
          <a:bodyPr wrap="square" rtlCol="0">
            <a:spAutoFit/>
          </a:bodyPr>
          <a:lstStyle>
            <a:defPPr>
              <a:defRPr lang="en-US"/>
            </a:defPPr>
            <a:lvl1pPr>
              <a:defRPr sz="2000"/>
            </a:lvl1pPr>
          </a:lstStyle>
          <a:p>
            <a:r>
              <a:rPr lang="en-US" dirty="0"/>
              <a:t>After Order By:</a:t>
            </a:r>
          </a:p>
          <a:p>
            <a:endParaRPr lang="en-US" dirty="0">
              <a:solidFill>
                <a:schemeClr val="bg2"/>
              </a:solidFill>
            </a:endParaRPr>
          </a:p>
          <a:p>
            <a:pPr marL="0" lvl="2"/>
            <a:r>
              <a:rPr lang="en-US" sz="1600" dirty="0">
                <a:solidFill>
                  <a:srgbClr val="0070C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 </a:t>
            </a:r>
          </a:p>
          <a:p>
            <a:pPr marL="0" lvl="2"/>
            <a:r>
              <a:rPr lang="en-US" sz="2000" b="1" dirty="0">
                <a:solidFill>
                  <a:srgbClr val="0070C0"/>
                </a:solidFill>
                <a:latin typeface="Courier New" pitchFamily="49" charset="0"/>
                <a:cs typeface="Courier New" pitchFamily="49" charset="0"/>
              </a:rPr>
              <a:t>		ORDER BY </a:t>
            </a:r>
            <a:r>
              <a:rPr lang="en-US" sz="2000" b="1" dirty="0">
                <a:solidFill>
                  <a:srgbClr val="BC8F00"/>
                </a:solidFill>
                <a:latin typeface="Courier New" pitchFamily="49" charset="0"/>
                <a:cs typeface="Courier New" pitchFamily="49" charset="0"/>
              </a:rPr>
              <a:t>Country</a:t>
            </a:r>
            <a:r>
              <a:rPr lang="en-US" sz="2000" b="1" dirty="0">
                <a:solidFill>
                  <a:srgbClr val="0070C0"/>
                </a:solidFill>
                <a:latin typeface="Courier New" pitchFamily="49" charset="0"/>
                <a:cs typeface="Courier New" pitchFamily="49" charset="0"/>
              </a:rPr>
              <a:t> ASC;</a:t>
            </a:r>
          </a:p>
          <a:p>
            <a:endParaRPr lang="en-US" dirty="0">
              <a:solidFill>
                <a:schemeClr val="bg2"/>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xmlns="" val="3026578775"/>
              </p:ext>
            </p:extLst>
          </p:nvPr>
        </p:nvGraphicFramePr>
        <p:xfrm>
          <a:off x="3581400" y="2870055"/>
          <a:ext cx="5105400" cy="2149949"/>
        </p:xfrm>
        <a:graphic>
          <a:graphicData uri="http://schemas.openxmlformats.org/drawingml/2006/table">
            <a:tbl>
              <a:tblPr firstRow="1" bandRow="1">
                <a:tableStyleId>{21E4AEA4-8DFA-4A89-87EB-49C32662AFE0}</a:tableStyleId>
              </a:tblPr>
              <a:tblGrid>
                <a:gridCol w="3316006">
                  <a:extLst>
                    <a:ext uri="{9D8B030D-6E8A-4147-A177-3AD203B41FA5}">
                      <a16:colId xmlns:a16="http://schemas.microsoft.com/office/drawing/2014/main" xmlns="" val="20000"/>
                    </a:ext>
                  </a:extLst>
                </a:gridCol>
                <a:gridCol w="1789394">
                  <a:extLst>
                    <a:ext uri="{9D8B030D-6E8A-4147-A177-3AD203B41FA5}">
                      <a16:colId xmlns:a16="http://schemas.microsoft.com/office/drawing/2014/main" xmlns="" val="20001"/>
                    </a:ext>
                  </a:extLst>
                </a:gridCol>
              </a:tblGrid>
              <a:tr h="368393">
                <a:tc>
                  <a:txBody>
                    <a:bodyPr/>
                    <a:lstStyle/>
                    <a:p>
                      <a:pPr algn="ctr"/>
                      <a:r>
                        <a:rPr lang="en-US" sz="1800" dirty="0" err="1" smtClean="0">
                          <a:solidFill>
                            <a:schemeClr val="tx1"/>
                          </a:solidFill>
                        </a:rPr>
                        <a:t>CustomerName</a:t>
                      </a:r>
                      <a:endParaRPr lang="en-US" sz="1800" dirty="0">
                        <a:solidFill>
                          <a:schemeClr val="tx1"/>
                        </a:solidFill>
                        <a:latin typeface="+mn-lt"/>
                        <a:cs typeface="Arial" pitchFamily="34" charset="0"/>
                      </a:endParaRPr>
                    </a:p>
                  </a:txBody>
                  <a:tcPr anchor="ctr">
                    <a:solidFill>
                      <a:schemeClr val="accent4"/>
                    </a:solidFill>
                  </a:tcPr>
                </a:tc>
                <a:tc>
                  <a:txBody>
                    <a:bodyPr/>
                    <a:lstStyle/>
                    <a:p>
                      <a:pPr algn="ctr"/>
                      <a:r>
                        <a:rPr lang="en-US" sz="1800" dirty="0" smtClean="0">
                          <a:solidFill>
                            <a:schemeClr val="tx1"/>
                          </a:solidFill>
                        </a:rPr>
                        <a:t>Country</a:t>
                      </a:r>
                      <a:endParaRPr lang="en-US" sz="1800" dirty="0">
                        <a:solidFill>
                          <a:schemeClr val="tx1"/>
                        </a:solidFill>
                        <a:latin typeface="+mn-lt"/>
                        <a:cs typeface="Arial" pitchFamily="34" charset="0"/>
                      </a:endParaRPr>
                    </a:p>
                  </a:txBody>
                  <a:tcPr anchor="ctr">
                    <a:solidFill>
                      <a:schemeClr val="accent4"/>
                    </a:solidFill>
                  </a:tcPr>
                </a:tc>
                <a:extLst>
                  <a:ext uri="{0D108BD9-81ED-4DB2-BD59-A6C34878D82A}">
                    <a16:rowId xmlns:a16="http://schemas.microsoft.com/office/drawing/2014/main" xmlns="" val="10000"/>
                  </a:ext>
                </a:extLst>
              </a:tr>
              <a:tr h="292193">
                <a:tc>
                  <a:txBody>
                    <a:bodyPr/>
                    <a:lstStyle/>
                    <a:p>
                      <a:pPr marL="0" marR="0" algn="ctr">
                        <a:lnSpc>
                          <a:spcPct val="115000"/>
                        </a:lnSpc>
                        <a:spcBef>
                          <a:spcPts val="0"/>
                        </a:spcBef>
                        <a:spcAft>
                          <a:spcPts val="0"/>
                        </a:spcAft>
                      </a:pPr>
                      <a:r>
                        <a:rPr lang="en-US" sz="1800" dirty="0">
                          <a:solidFill>
                            <a:schemeClr val="tx1"/>
                          </a:solidFill>
                          <a:effectLst/>
                        </a:rPr>
                        <a:t>Australian Collectors, Co.         </a:t>
                      </a:r>
                      <a:endParaRPr lang="en-US" sz="1800" dirty="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tx1"/>
                          </a:solidFill>
                          <a:effectLst/>
                        </a:rPr>
                        <a:t>Australia</a:t>
                      </a:r>
                      <a:endParaRPr lang="en-US" sz="1800" dirty="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1"/>
                  </a:ext>
                </a:extLst>
              </a:tr>
              <a:tr h="292193">
                <a:tc>
                  <a:txBody>
                    <a:bodyPr/>
                    <a:lstStyle/>
                    <a:p>
                      <a:pPr marL="0" marR="0" algn="ctr">
                        <a:lnSpc>
                          <a:spcPct val="115000"/>
                        </a:lnSpc>
                        <a:spcBef>
                          <a:spcPts val="0"/>
                        </a:spcBef>
                        <a:spcAft>
                          <a:spcPts val="0"/>
                        </a:spcAft>
                      </a:pPr>
                      <a:r>
                        <a:rPr lang="en-US" sz="1800" dirty="0">
                          <a:solidFill>
                            <a:schemeClr val="tx1"/>
                          </a:solidFill>
                          <a:effectLst/>
                        </a:rPr>
                        <a:t>Atelier </a:t>
                      </a:r>
                      <a:r>
                        <a:rPr lang="en-US" sz="1800" dirty="0" err="1">
                          <a:solidFill>
                            <a:schemeClr val="tx1"/>
                          </a:solidFill>
                          <a:effectLst/>
                        </a:rPr>
                        <a:t>graphique</a:t>
                      </a:r>
                      <a:endParaRPr lang="en-US" sz="1800" dirty="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tx1"/>
                          </a:solidFill>
                          <a:effectLst/>
                        </a:rPr>
                        <a:t>France</a:t>
                      </a:r>
                      <a:endParaRPr lang="en-US" sz="180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2"/>
                  </a:ext>
                </a:extLst>
              </a:tr>
              <a:tr h="226683">
                <a:tc>
                  <a:txBody>
                    <a:bodyPr/>
                    <a:lstStyle/>
                    <a:p>
                      <a:pPr marL="0" marR="0" algn="ctr">
                        <a:lnSpc>
                          <a:spcPct val="115000"/>
                        </a:lnSpc>
                        <a:spcBef>
                          <a:spcPts val="0"/>
                        </a:spcBef>
                        <a:spcAft>
                          <a:spcPts val="0"/>
                        </a:spcAft>
                      </a:pPr>
                      <a:r>
                        <a:rPr lang="en-US" sz="1800" dirty="0">
                          <a:solidFill>
                            <a:schemeClr val="tx1"/>
                          </a:solidFill>
                          <a:effectLst/>
                        </a:rPr>
                        <a:t>La Rochelle Gifts</a:t>
                      </a:r>
                      <a:endParaRPr lang="en-US" sz="1800" dirty="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tx1"/>
                          </a:solidFill>
                          <a:effectLst/>
                        </a:rPr>
                        <a:t>France</a:t>
                      </a:r>
                      <a:endParaRPr lang="en-US" sz="180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3"/>
                  </a:ext>
                </a:extLst>
              </a:tr>
              <a:tr h="226683">
                <a:tc>
                  <a:txBody>
                    <a:bodyPr/>
                    <a:lstStyle/>
                    <a:p>
                      <a:pPr marL="0" marR="0" algn="ctr">
                        <a:lnSpc>
                          <a:spcPct val="115000"/>
                        </a:lnSpc>
                        <a:spcBef>
                          <a:spcPts val="0"/>
                        </a:spcBef>
                        <a:spcAft>
                          <a:spcPts val="0"/>
                        </a:spcAft>
                      </a:pPr>
                      <a:r>
                        <a:rPr lang="en-US" sz="1800" dirty="0" err="1">
                          <a:solidFill>
                            <a:schemeClr val="tx1"/>
                          </a:solidFill>
                          <a:effectLst/>
                        </a:rPr>
                        <a:t>Baane</a:t>
                      </a:r>
                      <a:r>
                        <a:rPr lang="en-US" sz="1800" dirty="0">
                          <a:solidFill>
                            <a:schemeClr val="tx1"/>
                          </a:solidFill>
                          <a:effectLst/>
                        </a:rPr>
                        <a:t> Mini Imports</a:t>
                      </a:r>
                      <a:endParaRPr lang="en-US" sz="1800" dirty="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tx1"/>
                          </a:solidFill>
                          <a:effectLst/>
                        </a:rPr>
                        <a:t>Norway</a:t>
                      </a:r>
                      <a:endParaRPr lang="en-US" sz="1800" dirty="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4"/>
                  </a:ext>
                </a:extLst>
              </a:tr>
              <a:tr h="226683">
                <a:tc>
                  <a:txBody>
                    <a:bodyPr/>
                    <a:lstStyle/>
                    <a:p>
                      <a:pPr marL="0" marR="0" algn="ctr">
                        <a:lnSpc>
                          <a:spcPct val="115000"/>
                        </a:lnSpc>
                        <a:spcBef>
                          <a:spcPts val="0"/>
                        </a:spcBef>
                        <a:spcAft>
                          <a:spcPts val="0"/>
                        </a:spcAft>
                      </a:pPr>
                      <a:r>
                        <a:rPr lang="en-US" sz="1800">
                          <a:solidFill>
                            <a:schemeClr val="tx1"/>
                          </a:solidFill>
                          <a:effectLst/>
                        </a:rPr>
                        <a:t>Havel &amp; Zbyszek Co                 </a:t>
                      </a:r>
                      <a:endParaRPr lang="en-US" sz="180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tx1"/>
                          </a:solidFill>
                          <a:effectLst/>
                        </a:rPr>
                        <a:t>Poland</a:t>
                      </a:r>
                      <a:endParaRPr lang="en-US" sz="1800" dirty="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5"/>
                  </a:ext>
                </a:extLst>
              </a:tr>
              <a:tr h="226683">
                <a:tc>
                  <a:txBody>
                    <a:bodyPr/>
                    <a:lstStyle/>
                    <a:p>
                      <a:pPr marL="0" marR="0" algn="ctr">
                        <a:lnSpc>
                          <a:spcPct val="115000"/>
                        </a:lnSpc>
                        <a:spcBef>
                          <a:spcPts val="0"/>
                        </a:spcBef>
                        <a:spcAft>
                          <a:spcPts val="0"/>
                        </a:spcAft>
                      </a:pPr>
                      <a:r>
                        <a:rPr lang="en-US" sz="1800">
                          <a:solidFill>
                            <a:schemeClr val="tx1"/>
                          </a:solidFill>
                          <a:effectLst/>
                        </a:rPr>
                        <a:t>Signal Gift Stores</a:t>
                      </a:r>
                      <a:endParaRPr lang="en-US" sz="1800">
                        <a:solidFill>
                          <a:schemeClr val="tx1"/>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tx1"/>
                          </a:solidFill>
                          <a:effectLst/>
                        </a:rPr>
                        <a:t>USA</a:t>
                      </a:r>
                      <a:endParaRPr lang="en-US" sz="1800" dirty="0">
                        <a:solidFill>
                          <a:schemeClr val="tx1"/>
                        </a:solidFill>
                        <a:effectLst/>
                        <a:latin typeface="+mn-lt"/>
                        <a:ea typeface="Calibri"/>
                        <a:cs typeface="Times New Roman"/>
                      </a:endParaRPr>
                    </a:p>
                  </a:txBody>
                  <a:tcPr marL="68580" marR="68580" marT="0" marB="0" anchor="ctr">
                    <a:noFill/>
                  </a:tcPr>
                </a:tc>
                <a:extLst>
                  <a:ext uri="{0D108BD9-81ED-4DB2-BD59-A6C34878D82A}">
                    <a16:rowId xmlns:a16="http://schemas.microsoft.com/office/drawing/2014/main" xmlns="" val="10006"/>
                  </a:ext>
                </a:extLst>
              </a:tr>
            </a:tbl>
          </a:graphicData>
        </a:graphic>
      </p:graphicFrame>
      <p:sp>
        <p:nvSpPr>
          <p:cNvPr id="14"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36</a:t>
            </a:fld>
            <a:endParaRPr lang="en-US" sz="1400" dirty="0"/>
          </a:p>
        </p:txBody>
      </p:sp>
      <p:sp>
        <p:nvSpPr>
          <p:cNvPr id="15" name="Title 1"/>
          <p:cNvSpPr txBox="1">
            <a:spLocks/>
          </p:cNvSpPr>
          <p:nvPr/>
        </p:nvSpPr>
        <p:spPr>
          <a:xfrm>
            <a:off x="1676400" y="290681"/>
            <a:ext cx="6858000" cy="533400"/>
          </a:xfrm>
          <a:prstGeom prst="rect">
            <a:avLst/>
          </a:prstGeom>
        </p:spPr>
        <p:txBody>
          <a:bodyP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dirty="0">
                <a:solidFill>
                  <a:schemeClr val="tx1"/>
                </a:solidFill>
              </a:rPr>
              <a:t>Example: ORDER BY</a:t>
            </a:r>
          </a:p>
        </p:txBody>
      </p:sp>
      <p:sp>
        <p:nvSpPr>
          <p:cNvPr id="18" name="TextBox 17"/>
          <p:cNvSpPr txBox="1"/>
          <p:nvPr/>
        </p:nvSpPr>
        <p:spPr>
          <a:xfrm>
            <a:off x="2133600" y="5410200"/>
            <a:ext cx="7391400" cy="400110"/>
          </a:xfrm>
          <a:prstGeom prst="rect">
            <a:avLst/>
          </a:prstGeom>
          <a:noFill/>
        </p:spPr>
        <p:txBody>
          <a:bodyPr wrap="square" rtlCol="0">
            <a:spAutoFit/>
          </a:bodyPr>
          <a:lstStyle>
            <a:defPPr>
              <a:defRPr lang="en-US"/>
            </a:defPPr>
            <a:lvl1pPr>
              <a:defRPr sz="2000"/>
            </a:lvl1pPr>
          </a:lstStyle>
          <a:p>
            <a:r>
              <a:rPr lang="en-US" dirty="0"/>
              <a:t>The rows will be sorted based on country in ascending order. </a:t>
            </a:r>
          </a:p>
        </p:txBody>
      </p:sp>
    </p:spTree>
    <p:extLst>
      <p:ext uri="{BB962C8B-B14F-4D97-AF65-F5344CB8AC3E}">
        <p14:creationId xmlns:p14="http://schemas.microsoft.com/office/powerpoint/2010/main" xmlns="" val="2836125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38448" y="-4784"/>
            <a:ext cx="10515600" cy="1325563"/>
          </a:xfrm>
        </p:spPr>
        <p:txBody>
          <a:bodyPr>
            <a:noAutofit/>
          </a:bodyPr>
          <a:lstStyle/>
          <a:p>
            <a:pPr lvl="1"/>
            <a:r>
              <a:rPr lang="en-US" sz="2800" dirty="0" smtClean="0">
                <a:solidFill>
                  <a:schemeClr val="tx1"/>
                </a:solidFill>
                <a:latin typeface="+mj-lt"/>
              </a:rPr>
              <a:t>ORDER </a:t>
            </a:r>
            <a:r>
              <a:rPr lang="en-US" sz="2800" dirty="0">
                <a:solidFill>
                  <a:schemeClr val="tx1"/>
                </a:solidFill>
                <a:latin typeface="+mj-lt"/>
              </a:rPr>
              <a:t>BY Clause</a:t>
            </a:r>
          </a:p>
        </p:txBody>
      </p:sp>
      <p:sp>
        <p:nvSpPr>
          <p:cNvPr id="3" name="Content Placeholder 2"/>
          <p:cNvSpPr>
            <a:spLocks noGrp="1"/>
          </p:cNvSpPr>
          <p:nvPr>
            <p:ph idx="1"/>
          </p:nvPr>
        </p:nvSpPr>
        <p:spPr>
          <a:xfrm>
            <a:off x="738448" y="1447801"/>
            <a:ext cx="8991600" cy="5257800"/>
          </a:xfrm>
        </p:spPr>
        <p:txBody>
          <a:bodyPr/>
          <a:lstStyle/>
          <a:p>
            <a:r>
              <a:rPr lang="en-US" sz="2000" dirty="0"/>
              <a:t>Alternate Ways of Specifying ORDER BY Clause</a:t>
            </a:r>
          </a:p>
          <a:p>
            <a:endParaRPr lang="en-US" sz="2000" dirty="0"/>
          </a:p>
          <a:p>
            <a:r>
              <a:rPr lang="en-US" sz="2000" dirty="0"/>
              <a:t>Example</a:t>
            </a:r>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a:solidFill>
                  <a:srgbClr val="BC8F00"/>
                </a:solidFill>
                <a:latin typeface="Courier New" pitchFamily="49" charset="0"/>
                <a:cs typeface="Courier New" pitchFamily="49" charset="0"/>
              </a:rPr>
              <a:t>1</a:t>
            </a:r>
            <a:r>
              <a:rPr lang="en-US" b="1" dirty="0">
                <a:solidFill>
                  <a:srgbClr val="0070C0"/>
                </a:solidFill>
                <a:latin typeface="Courier New" pitchFamily="49" charset="0"/>
                <a:cs typeface="Courier New" pitchFamily="49" charset="0"/>
              </a:rPr>
              <a:t> ASC</a:t>
            </a:r>
            <a:r>
              <a:rPr lang="en-US" b="1" dirty="0" smtClean="0">
                <a:solidFill>
                  <a:srgbClr val="0070C0"/>
                </a:solidFill>
                <a:latin typeface="Courier New" pitchFamily="49" charset="0"/>
                <a:cs typeface="Courier New" pitchFamily="49" charset="0"/>
              </a:rPr>
              <a:t>;</a:t>
            </a:r>
          </a:p>
          <a:p>
            <a:pPr marL="571500" lvl="4" indent="0">
              <a:buNone/>
            </a:pPr>
            <a:endParaRPr lang="en-US" dirty="0"/>
          </a:p>
          <a:p>
            <a:pPr marL="0" indent="0">
              <a:spcBef>
                <a:spcPts val="0"/>
              </a:spcBef>
              <a:buNone/>
            </a:pPr>
            <a:r>
              <a:rPr lang="en-US" sz="2000" dirty="0"/>
              <a:t>	Where 1 is the position of the field  in the select clause which is the 	customer name</a:t>
            </a:r>
          </a:p>
          <a:p>
            <a:pPr>
              <a:spcBef>
                <a:spcPts val="0"/>
              </a:spcBef>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xmlns="" val="41022061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Autofit/>
          </a:bodyPr>
          <a:lstStyle/>
          <a:p>
            <a:pPr lvl="1"/>
            <a:r>
              <a:rPr lang="en-US" sz="2800" dirty="0" smtClean="0">
                <a:solidFill>
                  <a:schemeClr val="tx1"/>
                </a:solidFill>
                <a:latin typeface="+mj-lt"/>
              </a:rPr>
              <a:t>ORDER </a:t>
            </a:r>
            <a:r>
              <a:rPr lang="en-US" sz="2800" dirty="0">
                <a:solidFill>
                  <a:schemeClr val="tx1"/>
                </a:solidFill>
                <a:latin typeface="+mj-lt"/>
              </a:rPr>
              <a:t>BY Clause</a:t>
            </a:r>
          </a:p>
        </p:txBody>
      </p:sp>
      <p:sp>
        <p:nvSpPr>
          <p:cNvPr id="3" name="Content Placeholder 2"/>
          <p:cNvSpPr>
            <a:spLocks noGrp="1"/>
          </p:cNvSpPr>
          <p:nvPr>
            <p:ph idx="1"/>
          </p:nvPr>
        </p:nvSpPr>
        <p:spPr>
          <a:xfrm>
            <a:off x="978131" y="1309301"/>
            <a:ext cx="8991600" cy="5257800"/>
          </a:xfrm>
        </p:spPr>
        <p:txBody>
          <a:bodyPr/>
          <a:lstStyle/>
          <a:p>
            <a:pPr>
              <a:spcBef>
                <a:spcPts val="0"/>
              </a:spcBef>
            </a:pPr>
            <a:r>
              <a:rPr lang="en-US" sz="2000" dirty="0"/>
              <a:t>Alternate Ways of Specifying ORDER BY Clause</a:t>
            </a:r>
          </a:p>
          <a:p>
            <a:pPr>
              <a:spcBef>
                <a:spcPts val="0"/>
              </a:spcBef>
            </a:pPr>
            <a:endParaRPr lang="en-US" sz="2000" dirty="0"/>
          </a:p>
          <a:p>
            <a:pPr>
              <a:spcBef>
                <a:spcPts val="0"/>
              </a:spcBef>
            </a:pPr>
            <a:r>
              <a:rPr lang="en-US" sz="2000" dirty="0"/>
              <a:t>Example </a:t>
            </a:r>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DSC</a:t>
            </a:r>
            <a:r>
              <a:rPr lang="en-US" b="1" dirty="0">
                <a:solidFill>
                  <a:srgbClr val="BC8F00"/>
                </a:solidFill>
                <a:latin typeface="Courier New" pitchFamily="49" charset="0"/>
                <a:cs typeface="Courier New" pitchFamily="49" charset="0"/>
              </a:rPr>
              <a:t>, Country</a:t>
            </a:r>
            <a:r>
              <a:rPr lang="en-US" b="1" dirty="0">
                <a:solidFill>
                  <a:srgbClr val="0070C0"/>
                </a:solidFill>
                <a:latin typeface="Courier New" pitchFamily="49" charset="0"/>
                <a:cs typeface="Courier New" pitchFamily="49" charset="0"/>
              </a:rPr>
              <a:t> ASC</a:t>
            </a:r>
            <a:r>
              <a:rPr lang="en-US" b="1" dirty="0" smtClean="0">
                <a:solidFill>
                  <a:srgbClr val="0070C0"/>
                </a:solidFill>
              </a:rPr>
              <a:t>;</a:t>
            </a:r>
          </a:p>
          <a:p>
            <a:pPr marL="571500" lvl="4" indent="0">
              <a:buNone/>
            </a:pPr>
            <a:endParaRPr lang="en-US" b="1" dirty="0"/>
          </a:p>
          <a:p>
            <a:pPr>
              <a:spcBef>
                <a:spcPts val="0"/>
              </a:spcBef>
            </a:pPr>
            <a:r>
              <a:rPr lang="en-US" sz="2000" dirty="0"/>
              <a:t>Returns all records sorted by the </a:t>
            </a:r>
            <a:r>
              <a:rPr lang="en-US" sz="2000" dirty="0" err="1"/>
              <a:t>supplier_city</a:t>
            </a:r>
            <a:r>
              <a:rPr lang="en-US" sz="2000" dirty="0"/>
              <a:t> field in descending order,</a:t>
            </a:r>
          </a:p>
          <a:p>
            <a:pPr>
              <a:spcBef>
                <a:spcPts val="0"/>
              </a:spcBef>
            </a:pPr>
            <a:r>
              <a:rPr lang="en-US" sz="2000" dirty="0"/>
              <a:t>the sorted records are further sorted by </a:t>
            </a:r>
            <a:r>
              <a:rPr lang="en-US" sz="2000" dirty="0" err="1"/>
              <a:t>supplier_state</a:t>
            </a:r>
            <a:r>
              <a:rPr lang="en-US" sz="2000" dirty="0"/>
              <a:t> in ascending order.</a:t>
            </a:r>
          </a:p>
          <a:p>
            <a:endParaRPr lang="en-US" dirty="0"/>
          </a:p>
          <a:p>
            <a:endParaRPr lang="en-US" dirty="0"/>
          </a:p>
          <a:p>
            <a:endParaRPr lang="en-US" dirty="0"/>
          </a:p>
        </p:txBody>
      </p:sp>
    </p:spTree>
    <p:extLst>
      <p:ext uri="{BB962C8B-B14F-4D97-AF65-F5344CB8AC3E}">
        <p14:creationId xmlns:p14="http://schemas.microsoft.com/office/powerpoint/2010/main" xmlns="" val="21531262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j-lt"/>
              </a:rPr>
              <a:t>Order </a:t>
            </a:r>
            <a:r>
              <a:rPr lang="en-US" sz="2800" kern="1200" dirty="0">
                <a:solidFill>
                  <a:schemeClr val="tx1"/>
                </a:solidFill>
                <a:latin typeface="+mj-lt"/>
                <a:ea typeface="+mn-ea"/>
                <a:cs typeface="+mn-cs"/>
              </a:rPr>
              <a:t>of </a:t>
            </a:r>
            <a:r>
              <a:rPr lang="en-US" sz="2800" kern="1200" dirty="0" smtClean="0">
                <a:solidFill>
                  <a:schemeClr val="tx1"/>
                </a:solidFill>
                <a:latin typeface="+mj-lt"/>
                <a:ea typeface="+mn-ea"/>
                <a:cs typeface="+mn-cs"/>
              </a:rPr>
              <a:t>Execution</a:t>
            </a:r>
            <a:endParaRPr lang="en-US" sz="2800" kern="1200" dirty="0">
              <a:solidFill>
                <a:schemeClr val="tx1"/>
              </a:solidFill>
              <a:latin typeface="+mj-lt"/>
              <a:ea typeface="+mn-ea"/>
              <a:cs typeface="+mn-cs"/>
            </a:endParaRPr>
          </a:p>
        </p:txBody>
      </p:sp>
      <p:sp>
        <p:nvSpPr>
          <p:cNvPr id="3" name="Content Placeholder 2"/>
          <p:cNvSpPr>
            <a:spLocks noGrp="1"/>
          </p:cNvSpPr>
          <p:nvPr>
            <p:ph idx="1"/>
          </p:nvPr>
        </p:nvSpPr>
        <p:spPr>
          <a:xfrm>
            <a:off x="1404258" y="1254634"/>
            <a:ext cx="8534400" cy="1287735"/>
          </a:xfrm>
        </p:spPr>
        <p:txBody>
          <a:bodyPr>
            <a:normAutofit fontScale="92500" lnSpcReduction="10000"/>
          </a:bodyPr>
          <a:lstStyle/>
          <a:p>
            <a:pPr marL="365125" indent="-365125"/>
            <a:r>
              <a:rPr lang="en-US" sz="2000" dirty="0"/>
              <a:t>Assume that a SELECT statement has the clauses WHERE, GROUP BY, HAVING and ORDER BY. </a:t>
            </a:r>
          </a:p>
          <a:p>
            <a:pPr marL="365125" indent="-365125"/>
            <a:endParaRPr lang="en-US" sz="2000" dirty="0"/>
          </a:p>
          <a:p>
            <a:pPr marL="365125" indent="-365125"/>
            <a:r>
              <a:rPr lang="en-US" sz="2000" dirty="0"/>
              <a:t>The order of execution of Clauses in SELECT statement is as follows:</a:t>
            </a:r>
          </a:p>
        </p:txBody>
      </p:sp>
      <p:sp>
        <p:nvSpPr>
          <p:cNvPr id="5"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39</a:t>
            </a:fld>
            <a:endParaRPr lang="en-US" sz="1400" dirty="0"/>
          </a:p>
        </p:txBody>
      </p:sp>
      <p:sp>
        <p:nvSpPr>
          <p:cNvPr id="19" name="Rounded Rectangle 18"/>
          <p:cNvSpPr/>
          <p:nvPr/>
        </p:nvSpPr>
        <p:spPr>
          <a:xfrm>
            <a:off x="1981200" y="55626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FROM</a:t>
            </a:r>
          </a:p>
        </p:txBody>
      </p:sp>
      <p:sp>
        <p:nvSpPr>
          <p:cNvPr id="20" name="Rounded Rectangle 19"/>
          <p:cNvSpPr/>
          <p:nvPr/>
        </p:nvSpPr>
        <p:spPr>
          <a:xfrm>
            <a:off x="1981200" y="50292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WHERE</a:t>
            </a:r>
          </a:p>
        </p:txBody>
      </p:sp>
      <p:sp>
        <p:nvSpPr>
          <p:cNvPr id="21" name="Rounded Rectangle 20"/>
          <p:cNvSpPr/>
          <p:nvPr/>
        </p:nvSpPr>
        <p:spPr>
          <a:xfrm>
            <a:off x="1981200" y="4447402"/>
            <a:ext cx="1447800" cy="42939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GROUP BY</a:t>
            </a:r>
          </a:p>
        </p:txBody>
      </p:sp>
      <p:sp>
        <p:nvSpPr>
          <p:cNvPr id="22" name="Rounded Rectangle 21"/>
          <p:cNvSpPr/>
          <p:nvPr/>
        </p:nvSpPr>
        <p:spPr>
          <a:xfrm>
            <a:off x="1981200" y="3865539"/>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HAVING</a:t>
            </a:r>
          </a:p>
        </p:txBody>
      </p:sp>
      <p:sp>
        <p:nvSpPr>
          <p:cNvPr id="23" name="Rounded Rectangle 22"/>
          <p:cNvSpPr/>
          <p:nvPr/>
        </p:nvSpPr>
        <p:spPr>
          <a:xfrm>
            <a:off x="1981200" y="3200401"/>
            <a:ext cx="1447800" cy="4572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ORDER BY</a:t>
            </a:r>
          </a:p>
        </p:txBody>
      </p:sp>
      <p:sp>
        <p:nvSpPr>
          <p:cNvPr id="24" name="Rounded Rectangle 23"/>
          <p:cNvSpPr/>
          <p:nvPr/>
        </p:nvSpPr>
        <p:spPr>
          <a:xfrm>
            <a:off x="1981200" y="2700062"/>
            <a:ext cx="1447800" cy="314876"/>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SELECT</a:t>
            </a:r>
          </a:p>
        </p:txBody>
      </p:sp>
      <p:sp>
        <p:nvSpPr>
          <p:cNvPr id="25" name="TextBox 24"/>
          <p:cNvSpPr txBox="1"/>
          <p:nvPr/>
        </p:nvSpPr>
        <p:spPr>
          <a:xfrm>
            <a:off x="3429000" y="2724772"/>
            <a:ext cx="5791200" cy="353943"/>
          </a:xfrm>
          <a:prstGeom prst="rect">
            <a:avLst/>
          </a:prstGeom>
          <a:noFill/>
        </p:spPr>
        <p:txBody>
          <a:bodyPr wrap="square" rtlCol="0">
            <a:spAutoFit/>
          </a:bodyPr>
          <a:lstStyle/>
          <a:p>
            <a:pPr marL="285750" lvl="4" indent="-285750">
              <a:buFont typeface="Arial" pitchFamily="34" charset="0"/>
              <a:buChar char="•"/>
            </a:pPr>
            <a:r>
              <a:rPr lang="en-US" sz="1700" dirty="0"/>
              <a:t>Selects the Table(s)  </a:t>
            </a:r>
            <a:r>
              <a:rPr lang="en-US" sz="1700" b="1" dirty="0"/>
              <a:t>FROM</a:t>
            </a:r>
            <a:r>
              <a:rPr lang="en-US" sz="1700" dirty="0"/>
              <a:t> the database. </a:t>
            </a:r>
          </a:p>
        </p:txBody>
      </p:sp>
      <p:sp>
        <p:nvSpPr>
          <p:cNvPr id="26" name="TextBox 25"/>
          <p:cNvSpPr txBox="1"/>
          <p:nvPr/>
        </p:nvSpPr>
        <p:spPr>
          <a:xfrm>
            <a:off x="3385458" y="3276601"/>
            <a:ext cx="5791200" cy="353943"/>
          </a:xfrm>
          <a:prstGeom prst="rect">
            <a:avLst/>
          </a:prstGeom>
          <a:noFill/>
        </p:spPr>
        <p:txBody>
          <a:bodyPr wrap="square" rtlCol="0">
            <a:spAutoFit/>
          </a:bodyPr>
          <a:lstStyle/>
          <a:p>
            <a:pPr marL="285750" lvl="4" indent="-285750">
              <a:buFont typeface="Arial" pitchFamily="34" charset="0"/>
              <a:buChar char="•"/>
            </a:pPr>
            <a:r>
              <a:rPr lang="en-US" sz="1700" dirty="0"/>
              <a:t>Selects records based on </a:t>
            </a:r>
            <a:r>
              <a:rPr lang="en-US" sz="1700" b="1" dirty="0"/>
              <a:t>WHERE</a:t>
            </a:r>
            <a:r>
              <a:rPr lang="en-US" sz="1700" dirty="0"/>
              <a:t> clause predicate.</a:t>
            </a:r>
          </a:p>
        </p:txBody>
      </p:sp>
      <p:sp>
        <p:nvSpPr>
          <p:cNvPr id="27" name="TextBox 26"/>
          <p:cNvSpPr txBox="1"/>
          <p:nvPr/>
        </p:nvSpPr>
        <p:spPr>
          <a:xfrm>
            <a:off x="3385458" y="3810001"/>
            <a:ext cx="6553200" cy="353943"/>
          </a:xfrm>
          <a:prstGeom prst="rect">
            <a:avLst/>
          </a:prstGeom>
          <a:noFill/>
        </p:spPr>
        <p:txBody>
          <a:bodyPr wrap="square" rtlCol="0">
            <a:spAutoFit/>
          </a:bodyPr>
          <a:lstStyle/>
          <a:p>
            <a:pPr marL="285750" indent="-285750">
              <a:buFont typeface="Arial" pitchFamily="34" charset="0"/>
              <a:buChar char="•"/>
            </a:pPr>
            <a:r>
              <a:rPr lang="en-US" sz="1700" dirty="0"/>
              <a:t>Groups rows based on columns specified in </a:t>
            </a:r>
            <a:r>
              <a:rPr lang="en-US" sz="1700" b="1" dirty="0"/>
              <a:t>GROUP BY</a:t>
            </a:r>
            <a:r>
              <a:rPr lang="en-US" sz="1700" dirty="0"/>
              <a:t> clause.</a:t>
            </a:r>
          </a:p>
        </p:txBody>
      </p:sp>
      <p:sp>
        <p:nvSpPr>
          <p:cNvPr id="28" name="TextBox 27"/>
          <p:cNvSpPr txBox="1"/>
          <p:nvPr/>
        </p:nvSpPr>
        <p:spPr>
          <a:xfrm>
            <a:off x="3385458" y="4495801"/>
            <a:ext cx="5791200" cy="353943"/>
          </a:xfrm>
          <a:prstGeom prst="rect">
            <a:avLst/>
          </a:prstGeom>
          <a:noFill/>
        </p:spPr>
        <p:txBody>
          <a:bodyPr wrap="square" rtlCol="0">
            <a:spAutoFit/>
          </a:bodyPr>
          <a:lstStyle/>
          <a:p>
            <a:pPr marL="285750" indent="-285750">
              <a:buFont typeface="Arial" pitchFamily="34" charset="0"/>
              <a:buChar char="•"/>
            </a:pPr>
            <a:r>
              <a:rPr lang="en-US" sz="1700" dirty="0"/>
              <a:t>Eliminates groups based on </a:t>
            </a:r>
            <a:r>
              <a:rPr lang="en-US" sz="1700" b="1" dirty="0"/>
              <a:t>HAVING</a:t>
            </a:r>
            <a:r>
              <a:rPr lang="en-US" sz="1700" dirty="0"/>
              <a:t> clause predicate.</a:t>
            </a:r>
          </a:p>
        </p:txBody>
      </p:sp>
      <p:sp>
        <p:nvSpPr>
          <p:cNvPr id="29" name="TextBox 28"/>
          <p:cNvSpPr txBox="1"/>
          <p:nvPr/>
        </p:nvSpPr>
        <p:spPr>
          <a:xfrm>
            <a:off x="3385458" y="5029201"/>
            <a:ext cx="7010400" cy="353943"/>
          </a:xfrm>
          <a:prstGeom prst="rect">
            <a:avLst/>
          </a:prstGeom>
          <a:noFill/>
        </p:spPr>
        <p:txBody>
          <a:bodyPr wrap="square" rtlCol="0">
            <a:spAutoFit/>
          </a:bodyPr>
          <a:lstStyle/>
          <a:p>
            <a:pPr marL="285750" indent="-285750">
              <a:buFont typeface="Arial" pitchFamily="34" charset="0"/>
              <a:buChar char="•"/>
            </a:pPr>
            <a:r>
              <a:rPr lang="en-US" sz="1700" dirty="0"/>
              <a:t>Sort the records based on the columns specified in the </a:t>
            </a:r>
            <a:r>
              <a:rPr lang="en-US" sz="1700" b="1" dirty="0"/>
              <a:t>ORDER  BY </a:t>
            </a:r>
            <a:r>
              <a:rPr lang="en-US" sz="1700" dirty="0"/>
              <a:t>clause. </a:t>
            </a:r>
          </a:p>
        </p:txBody>
      </p:sp>
      <p:sp>
        <p:nvSpPr>
          <p:cNvPr id="30" name="TextBox 29"/>
          <p:cNvSpPr txBox="1"/>
          <p:nvPr/>
        </p:nvSpPr>
        <p:spPr>
          <a:xfrm>
            <a:off x="3385458" y="5589658"/>
            <a:ext cx="6291942" cy="353943"/>
          </a:xfrm>
          <a:prstGeom prst="rect">
            <a:avLst/>
          </a:prstGeom>
          <a:noFill/>
        </p:spPr>
        <p:txBody>
          <a:bodyPr wrap="square" rtlCol="0">
            <a:spAutoFit/>
          </a:bodyPr>
          <a:lstStyle/>
          <a:p>
            <a:pPr marL="285750" indent="-285750">
              <a:buFont typeface="Arial" pitchFamily="34" charset="0"/>
              <a:buChar char="•"/>
            </a:pPr>
            <a:r>
              <a:rPr lang="en-US" sz="1700" dirty="0"/>
              <a:t>Choose the column names specified in </a:t>
            </a:r>
            <a:r>
              <a:rPr lang="en-US" sz="1700" b="1" dirty="0"/>
              <a:t>SELECT</a:t>
            </a:r>
            <a:r>
              <a:rPr lang="en-US" sz="1700" dirty="0"/>
              <a:t> clause.</a:t>
            </a:r>
          </a:p>
        </p:txBody>
      </p:sp>
    </p:spTree>
    <p:extLst>
      <p:ext uri="{BB962C8B-B14F-4D97-AF65-F5344CB8AC3E}">
        <p14:creationId xmlns:p14="http://schemas.microsoft.com/office/powerpoint/2010/main" xmlns="" val="6183019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2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20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normAutofit/>
          </a:bodyPr>
          <a:lstStyle/>
          <a:p>
            <a:r>
              <a:rPr lang="en-US" sz="2800" dirty="0" smtClean="0">
                <a:solidFill>
                  <a:schemeClr val="tx1"/>
                </a:solidFill>
                <a:latin typeface="Arial" panose="020B0604020202020204" pitchFamily="34" charset="0"/>
                <a:cs typeface="Arial" panose="020B0604020202020204" pitchFamily="34" charset="0"/>
              </a:rPr>
              <a:t>Database Tables</a:t>
            </a:r>
            <a:endParaRPr lang="en-US" sz="2800" dirty="0">
              <a:solidFill>
                <a:schemeClr val="tx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1905004" y="1113971"/>
            <a:ext cx="8382000" cy="4622800"/>
          </a:xfrm>
        </p:spPr>
        <p:txBody>
          <a:bodyPr/>
          <a:lstStyle/>
          <a:p>
            <a:pPr indent="-365760">
              <a:spcBef>
                <a:spcPts val="0"/>
              </a:spcBef>
            </a:pPr>
            <a:r>
              <a:rPr lang="en-US" sz="2000" dirty="0">
                <a:solidFill>
                  <a:schemeClr val="tx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tx1"/>
                </a:solidFill>
                <a:latin typeface="Arial" panose="020B0604020202020204" pitchFamily="34" charset="0"/>
                <a:cs typeface="Arial" panose="020B0604020202020204" pitchFamily="34" charset="0"/>
              </a:rPr>
              <a:t>We will be dealing with PMS throughout this session.</a:t>
            </a:r>
          </a:p>
          <a:p>
            <a:endParaRPr lang="en-US" dirty="0">
              <a:solidFill>
                <a:schemeClr val="tx1"/>
              </a:solidFill>
            </a:endParaRPr>
          </a:p>
          <a:p>
            <a:endParaRPr lang="en-US" dirty="0">
              <a:solidFill>
                <a:schemeClr val="tx1"/>
              </a:solidFill>
            </a:endParaRPr>
          </a:p>
        </p:txBody>
      </p:sp>
      <p:sp>
        <p:nvSpPr>
          <p:cNvPr id="19" name="Slide Number Placeholder 18"/>
          <p:cNvSpPr>
            <a:spLocks noGrp="1"/>
          </p:cNvSpPr>
          <p:nvPr>
            <p:ph type="sldNum" sz="quarter" idx="4294967295"/>
          </p:nvPr>
        </p:nvSpPr>
        <p:spPr>
          <a:xfrm>
            <a:off x="10210800" y="6413501"/>
            <a:ext cx="457200" cy="277813"/>
          </a:xfrm>
          <a:prstGeom prst="rect">
            <a:avLst/>
          </a:prstGeom>
        </p:spPr>
        <p:txBody>
          <a:bodyPr/>
          <a:lstStyle/>
          <a:p>
            <a:fld id="{47ED8886-DB3B-44F4-9A80-E6A224679F20}" type="slidenum">
              <a:rPr lang="en-US" smtClean="0">
                <a:solidFill>
                  <a:schemeClr val="bg1"/>
                </a:solidFill>
              </a:rPr>
              <a:pPr/>
              <a:t>4</a:t>
            </a:fld>
            <a:endParaRPr lang="en-US" dirty="0">
              <a:solidFill>
                <a:schemeClr val="bg1"/>
              </a:solidFill>
            </a:endParaRPr>
          </a:p>
        </p:txBody>
      </p:sp>
      <p:sp>
        <p:nvSpPr>
          <p:cNvPr id="12" name="AutoShape 2"/>
          <p:cNvSpPr>
            <a:spLocks noChangeArrowheads="1"/>
          </p:cNvSpPr>
          <p:nvPr/>
        </p:nvSpPr>
        <p:spPr bwMode="auto">
          <a:xfrm rot="5400000">
            <a:off x="3069940"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4292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ea typeface="Times New Roman"/>
                <a:cs typeface="Mangal"/>
              </a:rPr>
              <a:t> </a:t>
            </a:r>
          </a:p>
        </p:txBody>
      </p:sp>
      <p:sp>
        <p:nvSpPr>
          <p:cNvPr id="14" name="AutoShape 2"/>
          <p:cNvSpPr>
            <a:spLocks noChangeArrowheads="1"/>
          </p:cNvSpPr>
          <p:nvPr/>
        </p:nvSpPr>
        <p:spPr bwMode="auto">
          <a:xfrm rot="5400000">
            <a:off x="5283071" y="3774312"/>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2122807"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6428106"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8592186"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7464143" y="3755260"/>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xmlns="" val="29236505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normAutofit/>
          </a:bodyPr>
          <a:lstStyle/>
          <a:p>
            <a:r>
              <a:rPr lang="en-US" sz="2800" dirty="0">
                <a:solidFill>
                  <a:schemeClr val="tx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240" t="1358" r="1176" b="22555"/>
          <a:stretch/>
        </p:blipFill>
        <p:spPr bwMode="auto">
          <a:xfrm>
            <a:off x="1914332" y="1160342"/>
            <a:ext cx="8696325" cy="48006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18"/>
          <p:cNvSpPr txBox="1">
            <a:spLocks/>
          </p:cNvSpPr>
          <p:nvPr/>
        </p:nvSpPr>
        <p:spPr>
          <a:xfrm>
            <a:off x="10226842" y="655320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xmlns="" val="37125738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dirty="0"/>
              <a:t>Introduction</a:t>
            </a:r>
          </a:p>
        </p:txBody>
      </p:sp>
      <p:sp>
        <p:nvSpPr>
          <p:cNvPr id="4" name="Content Placeholder 3"/>
          <p:cNvSpPr>
            <a:spLocks noGrp="1"/>
          </p:cNvSpPr>
          <p:nvPr>
            <p:ph idx="1"/>
          </p:nvPr>
        </p:nvSpPr>
        <p:spPr/>
        <p:txBody>
          <a:bodyPr/>
          <a:lstStyle/>
          <a:p>
            <a:r>
              <a:rPr lang="en-US" sz="2000" dirty="0"/>
              <a:t>As we already know about SELECT, FROM and WHERE clause.</a:t>
            </a:r>
          </a:p>
          <a:p>
            <a:r>
              <a:rPr lang="en-US" sz="2000" dirty="0"/>
              <a:t>Let us proceed with the other three clauses namely: </a:t>
            </a:r>
          </a:p>
          <a:p>
            <a:endParaRPr lang="en-US" sz="2000" dirty="0"/>
          </a:p>
          <a:p>
            <a:pPr lvl="1">
              <a:buFont typeface="Calibri" pitchFamily="34" charset="0"/>
              <a:buChar char="—"/>
            </a:pPr>
            <a:r>
              <a:rPr lang="en-US" sz="2000" dirty="0"/>
              <a:t>GROUP BY </a:t>
            </a:r>
          </a:p>
          <a:p>
            <a:pPr lvl="1">
              <a:buFont typeface="Calibri" pitchFamily="34" charset="0"/>
              <a:buChar char="—"/>
            </a:pPr>
            <a:r>
              <a:rPr lang="en-US" sz="2000" dirty="0"/>
              <a:t>HAVING </a:t>
            </a:r>
          </a:p>
          <a:p>
            <a:pPr lvl="1">
              <a:buFont typeface="Calibri" pitchFamily="34" charset="0"/>
              <a:buChar char="—"/>
            </a:pPr>
            <a:r>
              <a:rPr lang="en-US" sz="2000" dirty="0"/>
              <a:t>ORDER BY </a:t>
            </a:r>
          </a:p>
          <a:p>
            <a:pPr>
              <a:buFont typeface="Calibri" pitchFamily="34" charset="0"/>
              <a:buChar char="—"/>
            </a:pPr>
            <a:endParaRPr lang="en-US" sz="2000" dirty="0"/>
          </a:p>
          <a:p>
            <a:endParaRPr lang="en-US" sz="2000" dirty="0"/>
          </a:p>
        </p:txBody>
      </p:sp>
      <p:sp>
        <p:nvSpPr>
          <p:cNvPr id="6"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6</a:t>
            </a:fld>
            <a:endParaRPr lang="en-US" sz="1400" dirty="0"/>
          </a:p>
        </p:txBody>
      </p:sp>
    </p:spTree>
    <p:extLst>
      <p:ext uri="{BB962C8B-B14F-4D97-AF65-F5344CB8AC3E}">
        <p14:creationId xmlns:p14="http://schemas.microsoft.com/office/powerpoint/2010/main" xmlns="" val="2814009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Group By Clause</a:t>
            </a:r>
            <a:endParaRPr lang="en-US" dirty="0"/>
          </a:p>
        </p:txBody>
      </p:sp>
    </p:spTree>
    <p:extLst>
      <p:ext uri="{BB962C8B-B14F-4D97-AF65-F5344CB8AC3E}">
        <p14:creationId xmlns:p14="http://schemas.microsoft.com/office/powerpoint/2010/main" xmlns="" val="224860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GROUP BY Clause?</a:t>
            </a:r>
            <a:endParaRPr lang="en-US" dirty="0"/>
          </a:p>
        </p:txBody>
      </p:sp>
      <p:sp>
        <p:nvSpPr>
          <p:cNvPr id="3" name="Content Placeholder 2"/>
          <p:cNvSpPr>
            <a:spLocks noGrp="1"/>
          </p:cNvSpPr>
          <p:nvPr>
            <p:ph idx="1"/>
          </p:nvPr>
        </p:nvSpPr>
        <p:spPr>
          <a:xfrm>
            <a:off x="1070874" y="1545045"/>
            <a:ext cx="8745071" cy="5029200"/>
          </a:xfrm>
        </p:spPr>
        <p:txBody>
          <a:bodyPr/>
          <a:lstStyle/>
          <a:p>
            <a:pPr marL="720090" lvl="1" indent="-342900">
              <a:spcBef>
                <a:spcPts val="0"/>
              </a:spcBef>
              <a:spcAft>
                <a:spcPts val="600"/>
              </a:spcAft>
            </a:pPr>
            <a:r>
              <a:rPr lang="en-US" sz="2000" dirty="0"/>
              <a:t>Is used in a SELECT statement where aggregate functions are used as one of the select fields. </a:t>
            </a:r>
          </a:p>
          <a:p>
            <a:pPr marL="720090" lvl="1" indent="-342900">
              <a:spcBef>
                <a:spcPts val="0"/>
              </a:spcBef>
              <a:spcAft>
                <a:spcPts val="600"/>
              </a:spcAft>
            </a:pPr>
            <a:endParaRPr lang="en-US" sz="2000" dirty="0"/>
          </a:p>
          <a:p>
            <a:pPr marL="720090" lvl="1" indent="-342900">
              <a:spcBef>
                <a:spcPts val="0"/>
              </a:spcBef>
              <a:spcAft>
                <a:spcPts val="600"/>
              </a:spcAft>
            </a:pPr>
            <a:r>
              <a:rPr lang="en-US" sz="2000" dirty="0"/>
              <a:t>This is used to group the results by one or more columns specified in the select fields.</a:t>
            </a:r>
          </a:p>
          <a:p>
            <a:pPr marL="720090" lvl="1" indent="-342900">
              <a:spcBef>
                <a:spcPts val="0"/>
              </a:spcBef>
              <a:spcAft>
                <a:spcPts val="600"/>
              </a:spcAft>
            </a:pPr>
            <a:endParaRPr lang="en-US" sz="2000" dirty="0"/>
          </a:p>
          <a:p>
            <a:pPr marL="720090" lvl="1" indent="-342900">
              <a:spcBef>
                <a:spcPts val="0"/>
              </a:spcBef>
              <a:spcAft>
                <a:spcPts val="600"/>
              </a:spcAft>
            </a:pPr>
            <a:r>
              <a:rPr lang="en-US" sz="2000" dirty="0"/>
              <a:t>Can be used in a SELECT statement to collect data across multiple records and group the results by one or more columns.</a:t>
            </a:r>
          </a:p>
          <a:p>
            <a:pPr marL="0" indent="-365760">
              <a:lnSpc>
                <a:spcPct val="120000"/>
              </a:lnSpc>
              <a:spcBef>
                <a:spcPts val="0"/>
              </a:spcBef>
              <a:buNone/>
            </a:pPr>
            <a:endParaRPr lang="en-US" sz="2000" b="1" dirty="0"/>
          </a:p>
        </p:txBody>
      </p:sp>
      <p:sp>
        <p:nvSpPr>
          <p:cNvPr id="8"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8</a:t>
            </a:fld>
            <a:endParaRPr lang="en-US" sz="1400" dirty="0"/>
          </a:p>
        </p:txBody>
      </p:sp>
    </p:spTree>
    <p:extLst>
      <p:ext uri="{BB962C8B-B14F-4D97-AF65-F5344CB8AC3E}">
        <p14:creationId xmlns:p14="http://schemas.microsoft.com/office/powerpoint/2010/main" xmlns="" val="11089357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979434" y="1690688"/>
            <a:ext cx="8745071" cy="3124200"/>
          </a:xfrm>
        </p:spPr>
        <p:txBody>
          <a:bodyPr>
            <a:normAutofit lnSpcReduction="10000"/>
          </a:bodyPr>
          <a:lstStyle/>
          <a:p>
            <a:pPr marL="285750" indent="-285750" fontAlgn="base">
              <a:lnSpc>
                <a:spcPct val="86000"/>
              </a:lnSpc>
              <a:spcAft>
                <a:spcPct val="0"/>
              </a:spcAft>
              <a:buClr>
                <a:schemeClr val="bg1"/>
              </a:buClr>
              <a:buSzPct val="100000"/>
            </a:pPr>
            <a:r>
              <a:rPr lang="en-US" sz="2000" dirty="0"/>
              <a:t>Place GROUP BY in the proper clause order </a:t>
            </a:r>
          </a:p>
          <a:p>
            <a:pPr lvl="1" fontAlgn="base">
              <a:lnSpc>
                <a:spcPct val="86000"/>
              </a:lnSpc>
              <a:spcAft>
                <a:spcPct val="0"/>
              </a:spcAft>
              <a:buClr>
                <a:schemeClr val="bg1"/>
              </a:buClr>
              <a:buSzPct val="100000"/>
              <a:buFont typeface="Calibri" pitchFamily="34" charset="0"/>
              <a:buChar char="—"/>
            </a:pPr>
            <a:r>
              <a:rPr lang="en-US" sz="2000" dirty="0"/>
              <a:t>After the WHERE clause and before the ORDER BY clause.</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pPr>
            <a:r>
              <a:rPr lang="en-US" sz="2000" dirty="0"/>
              <a:t>Include all non-aggregate columns in the GROUP BY clause.</a:t>
            </a:r>
          </a:p>
          <a:p>
            <a:pPr marL="285750" indent="-285750" fontAlgn="base">
              <a:lnSpc>
                <a:spcPct val="86000"/>
              </a:lnSpc>
              <a:spcAft>
                <a:spcPct val="0"/>
              </a:spcAft>
              <a:buClr>
                <a:schemeClr val="bg1"/>
              </a:buClr>
              <a:buSzPct val="100000"/>
            </a:pPr>
            <a:endParaRPr lang="en-US" sz="2000" dirty="0"/>
          </a:p>
          <a:p>
            <a:pPr marL="285750" indent="-285750" fontAlgn="base">
              <a:lnSpc>
                <a:spcPct val="86000"/>
              </a:lnSpc>
              <a:spcAft>
                <a:spcPct val="0"/>
              </a:spcAft>
              <a:buClr>
                <a:schemeClr val="bg1"/>
              </a:buClr>
              <a:buSzPct val="100000"/>
            </a:pPr>
            <a:r>
              <a:rPr lang="en-US" sz="2000" dirty="0"/>
              <a:t>Do not use a column alias in the GROUP BY clause</a:t>
            </a:r>
          </a:p>
          <a:p>
            <a:pPr lvl="1" fontAlgn="base">
              <a:lnSpc>
                <a:spcPct val="86000"/>
              </a:lnSpc>
              <a:spcAft>
                <a:spcPct val="0"/>
              </a:spcAft>
              <a:buClr>
                <a:schemeClr val="bg1"/>
              </a:buClr>
              <a:buSzPct val="100000"/>
              <a:buFont typeface="Calibri" pitchFamily="34" charset="0"/>
              <a:buChar char="—"/>
            </a:pPr>
            <a:r>
              <a:rPr lang="en-US" sz="2000" dirty="0"/>
              <a:t>Though table aliases are acceptable.</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pPr>
            <a:r>
              <a:rPr lang="en-US" sz="2000" dirty="0"/>
              <a:t>NULLs are considered equivalent for grouping purposes.</a:t>
            </a:r>
          </a:p>
          <a:p>
            <a:endParaRPr lang="en-US" sz="2000" dirty="0"/>
          </a:p>
          <a:p>
            <a:pPr marL="0" indent="-365760">
              <a:lnSpc>
                <a:spcPct val="120000"/>
              </a:lnSpc>
              <a:spcBef>
                <a:spcPts val="0"/>
              </a:spcBef>
              <a:buNone/>
            </a:pPr>
            <a:endParaRPr lang="en-US" sz="2000" b="1" dirty="0"/>
          </a:p>
        </p:txBody>
      </p:sp>
      <p:sp>
        <p:nvSpPr>
          <p:cNvPr id="8" name="Slide Number Placeholder 25"/>
          <p:cNvSpPr txBox="1">
            <a:spLocks/>
          </p:cNvSpPr>
          <p:nvPr/>
        </p:nvSpPr>
        <p:spPr>
          <a:xfrm>
            <a:off x="1676400" y="6428602"/>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a:pPr>
                <a:defRPr/>
              </a:pPr>
              <a:t>9</a:t>
            </a:fld>
            <a:endParaRPr lang="en-US" sz="1400" dirty="0"/>
          </a:p>
        </p:txBody>
      </p:sp>
    </p:spTree>
    <p:extLst>
      <p:ext uri="{BB962C8B-B14F-4D97-AF65-F5344CB8AC3E}">
        <p14:creationId xmlns:p14="http://schemas.microsoft.com/office/powerpoint/2010/main" xmlns="" val="421379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TotalTime>
  <Words>2542</Words>
  <Application>Microsoft Office PowerPoint</Application>
  <PresentationFormat>Custom</PresentationFormat>
  <Paragraphs>542</Paragraphs>
  <Slides>39</Slides>
  <Notes>20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SQL Clauses</vt:lpstr>
      <vt:lpstr>Key topics </vt:lpstr>
      <vt:lpstr>Scenario</vt:lpstr>
      <vt:lpstr>Database Tables</vt:lpstr>
      <vt:lpstr>Schema Diagram</vt:lpstr>
      <vt:lpstr>Introduction</vt:lpstr>
      <vt:lpstr>Slide 7</vt:lpstr>
      <vt:lpstr>Why GROUP BY Clause?</vt:lpstr>
      <vt:lpstr>Rules</vt:lpstr>
      <vt:lpstr>Syntax</vt:lpstr>
      <vt:lpstr>Classifications of GROUP BY Clause</vt:lpstr>
      <vt:lpstr>Classifications of GROUP BY Clause</vt:lpstr>
      <vt:lpstr>Example</vt:lpstr>
      <vt:lpstr>Example</vt:lpstr>
      <vt:lpstr>Example</vt:lpstr>
      <vt:lpstr>Example</vt:lpstr>
      <vt:lpstr>GROUP BY with WHERE Clause</vt:lpstr>
      <vt:lpstr>Example</vt:lpstr>
      <vt:lpstr>Example</vt:lpstr>
      <vt:lpstr>Grouping One or More Columns</vt:lpstr>
      <vt:lpstr>Example</vt:lpstr>
      <vt:lpstr>Example</vt:lpstr>
      <vt:lpstr>Slide 23</vt:lpstr>
      <vt:lpstr>Why HAVING Clause?</vt:lpstr>
      <vt:lpstr>HAVING Clause</vt:lpstr>
      <vt:lpstr>Using Having Clause with GROUP BY</vt:lpstr>
      <vt:lpstr>Using Having Clause with GROUP BY</vt:lpstr>
      <vt:lpstr>Example</vt:lpstr>
      <vt:lpstr>Using Having Clause and WHERE with GROUP BY</vt:lpstr>
      <vt:lpstr>Using Having Clause and WHERE with GROUP BY</vt:lpstr>
      <vt:lpstr>Slide 31</vt:lpstr>
      <vt:lpstr>Why ORDER BY Clause? </vt:lpstr>
      <vt:lpstr>Why ORDER BY Clause? </vt:lpstr>
      <vt:lpstr>ORDER BY Clause</vt:lpstr>
      <vt:lpstr>Example: ORDER BY</vt:lpstr>
      <vt:lpstr>Slide 36</vt:lpstr>
      <vt:lpstr>ORDER BY Clause</vt:lpstr>
      <vt:lpstr>ORDER BY Clause</vt:lpstr>
      <vt:lpstr>Order of Execution</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Clauses</dc:title>
  <dc:creator>Chandra, Prabhat  (Cognizant)</dc:creator>
  <cp:lastModifiedBy>admi</cp:lastModifiedBy>
  <cp:revision>6</cp:revision>
  <dcterms:created xsi:type="dcterms:W3CDTF">2020-03-05T09:51:34Z</dcterms:created>
  <dcterms:modified xsi:type="dcterms:W3CDTF">2021-06-11T09:14:46Z</dcterms:modified>
</cp:coreProperties>
</file>