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FF58F-2318-428D-B749-FE3E153AFB34}"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64373-3C71-4CF0-8C8D-49DC3ED618B9}" type="slidenum">
              <a:rPr lang="en-US" smtClean="0"/>
              <a:t>‹#›</a:t>
            </a:fld>
            <a:endParaRPr lang="en-US"/>
          </a:p>
        </p:txBody>
      </p:sp>
    </p:spTree>
    <p:extLst>
      <p:ext uri="{BB962C8B-B14F-4D97-AF65-F5344CB8AC3E}">
        <p14:creationId xmlns:p14="http://schemas.microsoft.com/office/powerpoint/2010/main" val="223398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4055073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2256485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639315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endParaRPr lang="en-US" sz="1200" dirty="0" smtClean="0"/>
          </a:p>
          <a:p>
            <a:pPr>
              <a:spcBef>
                <a:spcPts val="0"/>
              </a:spcBef>
              <a:spcAft>
                <a:spcPts val="600"/>
              </a:spcAft>
            </a:pPr>
            <a:r>
              <a:rPr lang="en-US" sz="1200" b="1" dirty="0" smtClean="0"/>
              <a:t>The result of the join can be defined as the outcome of first taking the Cartesian product (or Cross join) of all records in the tables (combining every record in table A with every record in table B)—then return all records which satisfy the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32493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4135101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3398967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355046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r>
              <a:rPr lang="en-US" sz="1200" dirty="0" smtClean="0"/>
              <a:t>An existing NATURAL JOIN might then "naturally" use the new column for comparisons, making comparisons or matches using different criteria (from different columns) than before. </a:t>
            </a:r>
          </a:p>
          <a:p>
            <a:pPr>
              <a:spcBef>
                <a:spcPts val="0"/>
              </a:spcBef>
              <a:spcAft>
                <a:spcPts val="600"/>
              </a:spcAft>
            </a:pPr>
            <a:r>
              <a:rPr lang="en-US" sz="1200" dirty="0" smtClean="0"/>
              <a:t>Thus an existing query could produce different results, even though the data in the tables have not been changed, but only augmented.</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3714655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0" i="0" u="none" strike="noStrike" kern="1200" baseline="0" dirty="0" smtClean="0">
                <a:solidFill>
                  <a:schemeClr val="tx1"/>
                </a:solidFill>
                <a:latin typeface="+mn-lt"/>
                <a:ea typeface="+mn-ea"/>
                <a:cs typeface="+mn-cs"/>
              </a:rPr>
              <a:t> </a:t>
            </a:r>
            <a:endParaRPr lang="en-US" sz="1100" b="1" dirty="0" smtClean="0"/>
          </a:p>
          <a:p>
            <a:pPr indent="-365760" fontAlgn="base">
              <a:lnSpc>
                <a:spcPct val="120000"/>
              </a:lnSpc>
              <a:spcBef>
                <a:spcPct val="0"/>
              </a:spcBef>
              <a:spcAft>
                <a:spcPct val="0"/>
              </a:spcAft>
              <a:buClr>
                <a:srgbClr val="000000"/>
              </a:buClr>
              <a:buSzPct val="100000"/>
            </a:pPr>
            <a:r>
              <a:rPr lang="en-US" sz="1200" dirty="0" smtClean="0"/>
              <a:t>Rule:</a:t>
            </a:r>
          </a:p>
          <a:p>
            <a:pPr indent="-365760" fontAlgn="base">
              <a:lnSpc>
                <a:spcPct val="120000"/>
              </a:lnSpc>
              <a:spcBef>
                <a:spcPct val="0"/>
              </a:spcBef>
              <a:spcAft>
                <a:spcPct val="0"/>
              </a:spcAft>
              <a:buClr>
                <a:srgbClr val="000000"/>
              </a:buClr>
              <a:buSzPct val="100000"/>
            </a:pPr>
            <a:r>
              <a:rPr lang="en-US" sz="1200" dirty="0" smtClean="0"/>
              <a:t>In case of USING clause and NATURAL JOIN, only one copy of join key column occurs</a:t>
            </a:r>
          </a:p>
          <a:p>
            <a:pPr indent="-365760" fontAlgn="base">
              <a:lnSpc>
                <a:spcPct val="120000"/>
              </a:lnSpc>
              <a:spcBef>
                <a:spcPct val="0"/>
              </a:spcBef>
              <a:spcAft>
                <a:spcPct val="0"/>
              </a:spcAft>
              <a:buClr>
                <a:srgbClr val="000000"/>
              </a:buClr>
              <a:buSzPct val="100000"/>
            </a:pPr>
            <a:r>
              <a:rPr lang="en-US" sz="1200" dirty="0" smtClean="0"/>
              <a:t>as the result, with no qualifier.</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882519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24928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a:p>
        </p:txBody>
      </p:sp>
    </p:spTree>
    <p:extLst>
      <p:ext uri="{BB962C8B-B14F-4D97-AF65-F5344CB8AC3E}">
        <p14:creationId xmlns:p14="http://schemas.microsoft.com/office/powerpoint/2010/main" val="379894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622808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641185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r>
              <a:rPr lang="en-US" sz="1200" dirty="0" smtClean="0"/>
              <a:t>A RIGHT OUTER JOIN (or right join) closely resembles a LEFT OUTER JOIN, except with the treatment of the tables reversed. </a:t>
            </a:r>
          </a:p>
          <a:p>
            <a:pPr>
              <a:spcBef>
                <a:spcPts val="0"/>
              </a:spcBef>
              <a:spcAft>
                <a:spcPts val="600"/>
              </a:spcAft>
            </a:pPr>
            <a:r>
              <a:rPr lang="en-US" sz="1200" dirty="0" smtClean="0"/>
              <a:t>Every row from the "right" table (B) will appear in the joined table at least once.</a:t>
            </a:r>
          </a:p>
          <a:p>
            <a:pPr>
              <a:spcBef>
                <a:spcPts val="0"/>
              </a:spcBef>
              <a:spcAft>
                <a:spcPts val="600"/>
              </a:spcAft>
            </a:pPr>
            <a:r>
              <a:rPr lang="en-US" sz="1200" dirty="0" smtClean="0"/>
              <a:t>If no matching row from the "left" table (A) exists, NULL will appear in columns from A for those records that have no match in B.</a:t>
            </a:r>
          </a:p>
          <a:p>
            <a:pPr>
              <a:spcBef>
                <a:spcPts val="0"/>
              </a:spcBef>
              <a:spcAft>
                <a:spcPts val="600"/>
              </a:spcAft>
            </a:pPr>
            <a:r>
              <a:rPr lang="en-US" sz="1200" dirty="0" smtClean="0"/>
              <a:t>A RIGHT OUTER JOIN returns all the values from the right table and matched values from the left table (NULL in case of no matching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853803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Conceptually, a FULL OUTER JOIN combines the effect of applying both LEFT and RIGHT OUTER JOINS. </a:t>
            </a:r>
          </a:p>
          <a:p>
            <a:r>
              <a:rPr lang="en-US" sz="1200" dirty="0" smtClean="0"/>
              <a:t>Where records in the FULL OUTER </a:t>
            </a:r>
            <a:r>
              <a:rPr lang="en-US" sz="1200" dirty="0" err="1" smtClean="0"/>
              <a:t>JOINed</a:t>
            </a:r>
            <a:r>
              <a:rPr lang="en-US" sz="1200" dirty="0" smtClean="0"/>
              <a:t> tables do not match, the result set will have NULL values for every column of the table that lacks a matching row</a:t>
            </a:r>
          </a:p>
          <a:p>
            <a:r>
              <a:rPr lang="en-US" sz="1200" dirty="0" smtClean="0"/>
              <a:t>For those records that do match, a single row will be produced in the result set (containing fields populated from both tables)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3464374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3932933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dirty="0" smtClean="0"/>
              <a:t>A SELF JOIN is joining a table to itself.</a:t>
            </a:r>
          </a:p>
          <a:p>
            <a:r>
              <a:rPr lang="en-US" sz="1200" dirty="0" smtClean="0"/>
              <a:t>Use a SELF JOIN when you want to create a result set that joins records in a table with other records in the same table. </a:t>
            </a:r>
          </a:p>
          <a:p>
            <a:r>
              <a:rPr lang="en-US" sz="1200" dirty="0" smtClean="0"/>
              <a:t>To list a table two times in the same query, you must provide a table alias for at least one of instance of the table name. </a:t>
            </a:r>
          </a:p>
          <a:p>
            <a:r>
              <a:rPr lang="en-US" sz="1200" dirty="0" smtClean="0"/>
              <a:t>This table alias helps the query processor to determine whether columns should present data from the right or left version of the table.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54408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370538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4080831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214580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3309897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dirty="0" smtClean="0"/>
              <a:t>Note: The parenthesis is not strictly required in the ON clause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283469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88786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will be looking at the following types of JOINS which are supported by almost all database vendors in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2"/>
                </a:solidFill>
              </a:rPr>
              <a:t>ANSI standard SQL specifies four types of JOINS: INNER, OUTER, LEFT, and RIGHT.</a:t>
            </a:r>
            <a:r>
              <a:rPr lang="en-US" sz="1100" dirty="0" smtClean="0">
                <a:solidFill>
                  <a:schemeClr val="bg2"/>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2646995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6E519D-2E89-4691-87ED-B633695FBA2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194725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E519D-2E89-4691-87ED-B633695FBA2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310898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E519D-2E89-4691-87ED-B633695FBA2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785418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6" y="330262"/>
            <a:ext cx="11186220"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11684000" y="6492081"/>
            <a:ext cx="982133"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6882794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4"/>
            <a:ext cx="12177485"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spTree>
    <p:custDataLst>
      <p:tags r:id="rId1"/>
    </p:custDataLst>
    <p:extLst>
      <p:ext uri="{BB962C8B-B14F-4D97-AF65-F5344CB8AC3E}">
        <p14:creationId xmlns:p14="http://schemas.microsoft.com/office/powerpoint/2010/main" val="1385877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1"/>
            <a:ext cx="109728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101600" y="182563"/>
            <a:ext cx="9144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11480800" y="6477000"/>
            <a:ext cx="711200" cy="3810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8911038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11684000" y="6492081"/>
            <a:ext cx="982133"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462474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E519D-2E89-4691-87ED-B633695FBA2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136717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6E519D-2E89-4691-87ED-B633695FBA22}"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17329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6E519D-2E89-4691-87ED-B633695FBA22}"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362393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6E519D-2E89-4691-87ED-B633695FBA22}"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112071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6E519D-2E89-4691-87ED-B633695FBA22}"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254424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E519D-2E89-4691-87ED-B633695FBA22}"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242650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6E519D-2E89-4691-87ED-B633695FBA22}"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152111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6E519D-2E89-4691-87ED-B633695FBA22}"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5D547-250C-46E1-B420-0603A7795849}" type="slidenum">
              <a:rPr lang="en-US" smtClean="0"/>
              <a:t>‹#›</a:t>
            </a:fld>
            <a:endParaRPr lang="en-US"/>
          </a:p>
        </p:txBody>
      </p:sp>
    </p:spTree>
    <p:extLst>
      <p:ext uri="{BB962C8B-B14F-4D97-AF65-F5344CB8AC3E}">
        <p14:creationId xmlns:p14="http://schemas.microsoft.com/office/powerpoint/2010/main" val="241782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E519D-2E89-4691-87ED-B633695FBA22}" type="datetimeFigureOut">
              <a:rPr lang="en-US" smtClean="0"/>
              <a:t>3/5/2020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5D547-250C-46E1-B420-0603A7795849}" type="slidenum">
              <a:rPr lang="en-US" smtClean="0"/>
              <a:t>‹#›</a:t>
            </a:fld>
            <a:endParaRPr lang="en-US"/>
          </a:p>
        </p:txBody>
      </p:sp>
    </p:spTree>
    <p:extLst>
      <p:ext uri="{BB962C8B-B14F-4D97-AF65-F5344CB8AC3E}">
        <p14:creationId xmlns:p14="http://schemas.microsoft.com/office/powerpoint/2010/main" val="14738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Joins and Their Types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979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990601"/>
            <a:ext cx="9144000" cy="4906963"/>
          </a:xfrm>
        </p:spPr>
        <p:txBody>
          <a:bodyPr/>
          <a:lstStyle/>
          <a:p>
            <a:r>
              <a:rPr lang="en-US" sz="2000" dirty="0">
                <a:solidFill>
                  <a:schemeClr val="tx1"/>
                </a:solidFill>
              </a:rPr>
              <a:t>Syntax:</a:t>
            </a:r>
          </a:p>
          <a:p>
            <a:pPr marL="800100" lvl="2" indent="0">
              <a:buNone/>
            </a:pPr>
            <a:r>
              <a:rPr lang="en-US" b="1" dirty="0">
                <a:solidFill>
                  <a:srgbClr val="0070C0"/>
                </a:solidFill>
              </a:rPr>
              <a:t>SELECT</a:t>
            </a:r>
            <a:r>
              <a:rPr lang="en-US" dirty="0">
                <a:latin typeface="Courier New" pitchFamily="49" charset="0"/>
                <a:cs typeface="Courier New" pitchFamily="49" charset="0"/>
              </a:rPr>
              <a:t> </a:t>
            </a:r>
            <a:r>
              <a:rPr lang="en-US" b="1" dirty="0">
                <a:solidFill>
                  <a:srgbClr val="BC8F00"/>
                </a:solidFill>
              </a:rPr>
              <a:t>&lt;ColumnName1&gt;,&lt;ColumnName2&gt;,&lt;</a:t>
            </a:r>
            <a:r>
              <a:rPr lang="en-US" b="1" dirty="0" err="1">
                <a:solidFill>
                  <a:srgbClr val="BC8F00"/>
                </a:solidFill>
              </a:rPr>
              <a:t>ColumnNameN</a:t>
            </a:r>
            <a:r>
              <a:rPr lang="en-US" b="1" dirty="0">
                <a:solidFill>
                  <a:srgbClr val="BC8F00"/>
                </a:solidFill>
              </a:rPr>
              <a:t>&gt;</a:t>
            </a:r>
          </a:p>
          <a:p>
            <a:pPr marL="800100" lvl="2" indent="0">
              <a:buNone/>
            </a:pPr>
            <a:r>
              <a:rPr lang="en-US" b="1" dirty="0">
                <a:solidFill>
                  <a:srgbClr val="0070C0"/>
                </a:solidFill>
              </a:rPr>
              <a:t>FROM</a:t>
            </a:r>
            <a:r>
              <a:rPr lang="en-US" b="1" dirty="0">
                <a:solidFill>
                  <a:schemeClr val="tx2"/>
                </a:solidFill>
                <a:latin typeface="Courier New" pitchFamily="49" charset="0"/>
                <a:cs typeface="Courier New" pitchFamily="49" charset="0"/>
              </a:rPr>
              <a:t> </a:t>
            </a:r>
            <a:r>
              <a:rPr lang="en-US" b="1" dirty="0">
                <a:solidFill>
                  <a:srgbClr val="BC8F00"/>
                </a:solidFill>
              </a:rPr>
              <a:t>&lt;TableName1&gt;,&lt;TableName2&gt;</a:t>
            </a:r>
          </a:p>
          <a:p>
            <a:pPr marL="800100" lvl="2" indent="0">
              <a:buNone/>
            </a:pPr>
            <a:r>
              <a:rPr lang="en-US" b="1" dirty="0">
                <a:solidFill>
                  <a:srgbClr val="0070C0"/>
                </a:solidFill>
              </a:rPr>
              <a:t>WHERE</a:t>
            </a:r>
            <a:r>
              <a:rPr lang="en-US" b="1" dirty="0">
                <a:solidFill>
                  <a:schemeClr val="tx2"/>
                </a:solidFill>
                <a:latin typeface="Courier New" pitchFamily="49" charset="0"/>
                <a:cs typeface="Courier New" pitchFamily="49" charset="0"/>
              </a:rPr>
              <a:t> </a:t>
            </a:r>
            <a:r>
              <a:rPr lang="en-US" b="1" dirty="0">
                <a:solidFill>
                  <a:srgbClr val="BC8F00"/>
                </a:solidFill>
              </a:rPr>
              <a:t>&lt;TableName1&gt;.&lt;ColumnName1&gt;=&lt;TableName2&gt;.&lt;ColumnName2&gt;</a:t>
            </a:r>
          </a:p>
          <a:p>
            <a:pPr marL="800100" lvl="2" indent="0">
              <a:buNone/>
            </a:pPr>
            <a:r>
              <a:rPr lang="en-US" b="1" dirty="0">
                <a:solidFill>
                  <a:srgbClr val="0070C0"/>
                </a:solidFill>
              </a:rPr>
              <a:t>AND</a:t>
            </a:r>
            <a:r>
              <a:rPr lang="en-US" b="1" dirty="0">
                <a:solidFill>
                  <a:schemeClr val="tx2"/>
                </a:solidFill>
                <a:latin typeface="Courier New" pitchFamily="49" charset="0"/>
                <a:cs typeface="Courier New" pitchFamily="49" charset="0"/>
              </a:rPr>
              <a:t> </a:t>
            </a:r>
            <a:r>
              <a:rPr lang="en-US" b="1" dirty="0">
                <a:solidFill>
                  <a:srgbClr val="BC8F00"/>
                </a:solidFill>
              </a:rPr>
              <a:t>&lt;Condition&gt;</a:t>
            </a:r>
          </a:p>
          <a:p>
            <a:pPr marL="800100" lvl="2" indent="0">
              <a:buNone/>
            </a:pPr>
            <a:r>
              <a:rPr lang="en-US" b="1" dirty="0">
                <a:solidFill>
                  <a:srgbClr val="0070C0"/>
                </a:solidFill>
              </a:rPr>
              <a:t>ORDER BY </a:t>
            </a:r>
            <a:r>
              <a:rPr lang="en-US" b="1" dirty="0">
                <a:solidFill>
                  <a:srgbClr val="BC8F00"/>
                </a:solidFill>
              </a:rPr>
              <a:t>&lt;ColumnName1&gt;,&lt;ColumnName2&gt;,&lt;</a:t>
            </a:r>
            <a:r>
              <a:rPr lang="en-US" b="1" dirty="0" err="1">
                <a:solidFill>
                  <a:srgbClr val="BC8F00"/>
                </a:solidFill>
              </a:rPr>
              <a:t>ColumnNameN</a:t>
            </a:r>
            <a:r>
              <a:rPr lang="en-US" b="1" dirty="0">
                <a:solidFill>
                  <a:srgbClr val="BC8F00"/>
                </a:solidFill>
              </a:rPr>
              <a:t>&gt;</a:t>
            </a:r>
          </a:p>
          <a:p>
            <a:pPr marL="0" indent="0">
              <a:buNone/>
            </a:pPr>
            <a:endParaRPr lang="en-US" sz="2000" dirty="0"/>
          </a:p>
          <a:p>
            <a:pPr lvl="1" fontAlgn="base">
              <a:spcAft>
                <a:spcPct val="0"/>
              </a:spcAft>
              <a:buFont typeface="Arial" charset="0"/>
              <a:buChar char="–"/>
            </a:pPr>
            <a:r>
              <a:rPr lang="en-US" sz="2000" dirty="0">
                <a:solidFill>
                  <a:schemeClr val="tx1"/>
                </a:solidFill>
              </a:rPr>
              <a:t>ColumnName1 </a:t>
            </a:r>
            <a:r>
              <a:rPr lang="en-US" sz="2000" dirty="0">
                <a:solidFill>
                  <a:schemeClr val="tx1"/>
                </a:solidFill>
              </a:rPr>
              <a:t>in TableName1 is usually that table's Primary Key</a:t>
            </a:r>
          </a:p>
          <a:p>
            <a:pPr lvl="1" fontAlgn="base">
              <a:spcAft>
                <a:spcPct val="0"/>
              </a:spcAft>
              <a:buFont typeface="Arial" charset="0"/>
              <a:buChar char="–"/>
            </a:pPr>
            <a:r>
              <a:rPr lang="en-US" sz="2000" dirty="0">
                <a:solidFill>
                  <a:schemeClr val="tx1"/>
                </a:solidFill>
              </a:rPr>
              <a:t>ColumnName2 in TableName2 is a Foreign Key in that table</a:t>
            </a:r>
          </a:p>
          <a:p>
            <a:pPr lvl="1" fontAlgn="base">
              <a:spcAft>
                <a:spcPct val="0"/>
              </a:spcAft>
              <a:buFont typeface="Arial" charset="0"/>
              <a:buChar char="–"/>
            </a:pPr>
            <a:r>
              <a:rPr lang="en-US" sz="2000" dirty="0">
                <a:solidFill>
                  <a:schemeClr val="tx1"/>
                </a:solidFill>
              </a:rPr>
              <a:t>ColumnName1 and ColumnName2 must have the same data type and for certain data types, the same size</a:t>
            </a:r>
          </a:p>
          <a:p>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normAutofit/>
          </a:bodyPr>
          <a:lstStyle/>
          <a:p>
            <a:r>
              <a:rPr lang="en-US" sz="2800" dirty="0">
                <a:solidFill>
                  <a:schemeClr val="tx1"/>
                </a:solidFill>
              </a:rPr>
              <a:t>Theta </a:t>
            </a:r>
            <a:r>
              <a:rPr lang="en-US" sz="2800" dirty="0" smtClean="0">
                <a:solidFill>
                  <a:schemeClr val="tx1"/>
                </a:solidFill>
              </a:rPr>
              <a:t>Style</a:t>
            </a:r>
            <a:endParaRPr lang="en-US" sz="2800" dirty="0">
              <a:solidFill>
                <a:schemeClr val="tx1"/>
              </a:solidFill>
            </a:endParaRP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10</a:t>
            </a:fld>
            <a:endParaRPr lang="en-US" sz="1400" dirty="0"/>
          </a:p>
        </p:txBody>
      </p:sp>
    </p:spTree>
    <p:extLst>
      <p:ext uri="{BB962C8B-B14F-4D97-AF65-F5344CB8AC3E}">
        <p14:creationId xmlns:p14="http://schemas.microsoft.com/office/powerpoint/2010/main" val="10031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8274" y="715964"/>
            <a:ext cx="9015663" cy="5608637"/>
          </a:xfrm>
        </p:spPr>
        <p:txBody>
          <a:bodyPr/>
          <a:lstStyle/>
          <a:p>
            <a:pPr>
              <a:spcBef>
                <a:spcPts val="0"/>
              </a:spcBef>
            </a:pPr>
            <a:r>
              <a:rPr lang="en-US" sz="2000" dirty="0">
                <a:solidFill>
                  <a:schemeClr val="tx1"/>
                </a:solidFill>
              </a:rPr>
              <a:t>In the ANSI SQL-92 standards, </a:t>
            </a:r>
          </a:p>
          <a:p>
            <a:pPr>
              <a:spcBef>
                <a:spcPts val="0"/>
              </a:spcBef>
            </a:pPr>
            <a:endParaRPr lang="en-US" sz="2000" dirty="0">
              <a:solidFill>
                <a:schemeClr val="tx1"/>
              </a:solidFill>
            </a:endParaRPr>
          </a:p>
          <a:p>
            <a:pPr lvl="1">
              <a:spcBef>
                <a:spcPts val="0"/>
              </a:spcBef>
            </a:pPr>
            <a:r>
              <a:rPr lang="en-US" sz="2000" dirty="0">
                <a:solidFill>
                  <a:schemeClr val="tx1"/>
                </a:solidFill>
              </a:rPr>
              <a:t>joins are performed by incorporating JOIN clause in the query. </a:t>
            </a:r>
          </a:p>
          <a:p>
            <a:pPr lvl="1">
              <a:spcBef>
                <a:spcPts val="0"/>
              </a:spcBef>
            </a:pPr>
            <a:endParaRPr lang="en-US" sz="2000" dirty="0">
              <a:solidFill>
                <a:schemeClr val="tx1"/>
              </a:solidFill>
            </a:endParaRPr>
          </a:p>
          <a:p>
            <a:pPr lvl="1">
              <a:spcBef>
                <a:spcPts val="0"/>
              </a:spcBef>
            </a:pPr>
            <a:r>
              <a:rPr lang="en-US" sz="2000" dirty="0">
                <a:solidFill>
                  <a:schemeClr val="tx1"/>
                </a:solidFill>
              </a:rPr>
              <a:t>This join method is known as ANSI style.</a:t>
            </a:r>
          </a:p>
          <a:p>
            <a:pPr>
              <a:spcBef>
                <a:spcPts val="0"/>
              </a:spcBef>
            </a:pPr>
            <a:endParaRPr lang="en-US" sz="2000" dirty="0">
              <a:solidFill>
                <a:schemeClr val="tx1"/>
              </a:solidFill>
            </a:endParaRPr>
          </a:p>
          <a:p>
            <a:pPr>
              <a:spcBef>
                <a:spcPts val="0"/>
              </a:spcBef>
            </a:pPr>
            <a:r>
              <a:rPr lang="en-US" sz="2000" dirty="0">
                <a:solidFill>
                  <a:schemeClr val="tx1"/>
                </a:solidFill>
              </a:rPr>
              <a:t>Syntax:</a:t>
            </a:r>
          </a:p>
          <a:p>
            <a:pPr marL="800100" lvl="2" indent="0">
              <a:buNone/>
            </a:pPr>
            <a:r>
              <a:rPr lang="en-US" sz="1800" b="1" dirty="0">
                <a:solidFill>
                  <a:srgbClr val="0070C0"/>
                </a:solidFill>
              </a:rPr>
              <a:t>SELECT</a:t>
            </a:r>
            <a:r>
              <a:rPr lang="en-US" sz="1800" dirty="0">
                <a:latin typeface="Courier New" pitchFamily="49" charset="0"/>
                <a:cs typeface="Courier New" pitchFamily="49" charset="0"/>
              </a:rPr>
              <a:t> </a:t>
            </a:r>
            <a:r>
              <a:rPr lang="en-US" sz="1800" b="1" dirty="0">
                <a:solidFill>
                  <a:srgbClr val="BC8F00"/>
                </a:solidFill>
              </a:rPr>
              <a:t>&lt;ColumnName1</a:t>
            </a:r>
            <a:r>
              <a:rPr lang="en-US" sz="1800" b="1" dirty="0">
                <a:solidFill>
                  <a:srgbClr val="BC8F00"/>
                </a:solidFill>
              </a:rPr>
              <a:t>&gt;,&lt;ColumnName2&gt;,&lt;</a:t>
            </a:r>
            <a:r>
              <a:rPr lang="en-US" sz="1800" b="1" dirty="0" err="1">
                <a:solidFill>
                  <a:srgbClr val="BC8F00"/>
                </a:solidFill>
              </a:rPr>
              <a:t>ColumnNameN</a:t>
            </a:r>
            <a:r>
              <a:rPr lang="en-US" sz="1800" b="1" dirty="0">
                <a:solidFill>
                  <a:srgbClr val="BC8F00"/>
                </a:solidFill>
              </a:rPr>
              <a:t>&gt;</a:t>
            </a:r>
          </a:p>
          <a:p>
            <a:pPr marL="800100" lvl="2" indent="0">
              <a:buNone/>
            </a:pPr>
            <a:r>
              <a:rPr lang="en-US" sz="1800" b="1" dirty="0">
                <a:solidFill>
                  <a:srgbClr val="0070C0"/>
                </a:solidFill>
              </a:rPr>
              <a:t>FROM </a:t>
            </a:r>
            <a:r>
              <a:rPr lang="en-US" sz="1800" b="1" dirty="0">
                <a:solidFill>
                  <a:srgbClr val="BC8F00"/>
                </a:solidFill>
              </a:rPr>
              <a:t>&lt;</a:t>
            </a:r>
            <a:r>
              <a:rPr lang="en-US" sz="1800" b="1" dirty="0">
                <a:solidFill>
                  <a:srgbClr val="BC8F00"/>
                </a:solidFill>
              </a:rPr>
              <a:t>TableName1&gt;&lt;JOIN TYPE&gt;&lt;TableName2&gt;</a:t>
            </a:r>
          </a:p>
          <a:p>
            <a:pPr marL="800100" lvl="2" indent="0">
              <a:buNone/>
            </a:pPr>
            <a:r>
              <a:rPr lang="en-US" sz="1800" b="1" dirty="0">
                <a:solidFill>
                  <a:srgbClr val="0070C0"/>
                </a:solidFill>
              </a:rPr>
              <a:t>ON</a:t>
            </a:r>
            <a:r>
              <a:rPr lang="en-US" sz="1800" dirty="0">
                <a:solidFill>
                  <a:schemeClr val="tx2"/>
                </a:solidFill>
                <a:latin typeface="Courier New" pitchFamily="49" charset="0"/>
                <a:cs typeface="Courier New" pitchFamily="49" charset="0"/>
              </a:rPr>
              <a:t> </a:t>
            </a:r>
            <a:r>
              <a:rPr lang="en-US" sz="1800" b="1" dirty="0">
                <a:solidFill>
                  <a:srgbClr val="BC8F00"/>
                </a:solidFill>
              </a:rPr>
              <a:t>&lt;TableName1&gt;.&lt;ColumnName1&gt;=&lt;TableName2&gt;.&lt;ColumnName2&gt;</a:t>
            </a:r>
          </a:p>
          <a:p>
            <a:pPr marL="800100" lvl="2" indent="0">
              <a:buNone/>
            </a:pPr>
            <a:r>
              <a:rPr lang="en-US" sz="1800" b="1" dirty="0">
                <a:solidFill>
                  <a:srgbClr val="0070C0"/>
                </a:solidFill>
              </a:rPr>
              <a:t>WHERE </a:t>
            </a:r>
            <a:r>
              <a:rPr lang="en-US" sz="1800" b="1" dirty="0">
                <a:solidFill>
                  <a:srgbClr val="BC8F00"/>
                </a:solidFill>
              </a:rPr>
              <a:t>&lt;</a:t>
            </a:r>
            <a:r>
              <a:rPr lang="en-US" sz="1800" b="1" dirty="0">
                <a:solidFill>
                  <a:srgbClr val="BC8F00"/>
                </a:solidFill>
              </a:rPr>
              <a:t>Condition&gt;</a:t>
            </a:r>
          </a:p>
          <a:p>
            <a:pPr marL="800100" lvl="2" indent="0">
              <a:buNone/>
            </a:pPr>
            <a:r>
              <a:rPr lang="en-US" sz="1800" b="1" dirty="0">
                <a:solidFill>
                  <a:srgbClr val="0070C0"/>
                </a:solidFill>
              </a:rPr>
              <a:t>ORDER </a:t>
            </a:r>
            <a:r>
              <a:rPr lang="en-US" sz="1800" b="1" dirty="0">
                <a:solidFill>
                  <a:srgbClr val="0070C0"/>
                </a:solidFill>
              </a:rPr>
              <a:t>BY </a:t>
            </a:r>
            <a:r>
              <a:rPr lang="en-US" sz="1800" b="1" dirty="0">
                <a:solidFill>
                  <a:srgbClr val="BC8F00"/>
                </a:solidFill>
              </a:rPr>
              <a:t>&lt;</a:t>
            </a:r>
            <a:r>
              <a:rPr lang="en-US" sz="1800" b="1" dirty="0">
                <a:solidFill>
                  <a:srgbClr val="BC8F00"/>
                </a:solidFill>
              </a:rPr>
              <a:t>ColumnName1&gt;,&lt;ColumnName2&gt;,&lt;</a:t>
            </a:r>
            <a:r>
              <a:rPr lang="en-US" sz="1800" b="1" dirty="0" err="1">
                <a:solidFill>
                  <a:srgbClr val="BC8F00"/>
                </a:solidFill>
              </a:rPr>
              <a:t>ColumnNameN</a:t>
            </a:r>
            <a:r>
              <a:rPr lang="en-US" sz="1800" b="1" dirty="0">
                <a:solidFill>
                  <a:srgbClr val="BC8F00"/>
                </a:solidFill>
              </a:rPr>
              <a:t>&gt;</a:t>
            </a:r>
          </a:p>
          <a:p>
            <a:pPr marL="800100" lvl="2" indent="0">
              <a:buNone/>
            </a:pPr>
            <a:endParaRPr lang="en-US" sz="1800" b="1" dirty="0">
              <a:solidFill>
                <a:srgbClr val="BC8F00"/>
              </a:solidFill>
            </a:endParaRPr>
          </a:p>
          <a:p>
            <a:endParaRPr lang="en-US" sz="2000"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normAutofit/>
          </a:bodyPr>
          <a:lstStyle/>
          <a:p>
            <a:r>
              <a:rPr lang="en-US" sz="2800" dirty="0">
                <a:solidFill>
                  <a:schemeClr val="tx1"/>
                </a:solidFill>
              </a:rPr>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11</a:t>
            </a:fld>
            <a:endParaRPr lang="en-US" sz="1400" dirty="0"/>
          </a:p>
        </p:txBody>
      </p:sp>
    </p:spTree>
    <p:extLst>
      <p:ext uri="{BB962C8B-B14F-4D97-AF65-F5344CB8AC3E}">
        <p14:creationId xmlns:p14="http://schemas.microsoft.com/office/powerpoint/2010/main" val="427335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1000"/>
                                        <p:tgtEl>
                                          <p:spTgt spid="3">
                                            <p:txEl>
                                              <p:pRg st="10" end="1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8274" y="715964"/>
            <a:ext cx="9015663" cy="5608637"/>
          </a:xfrm>
        </p:spPr>
        <p:txBody>
          <a:bodyPr/>
          <a:lstStyle/>
          <a:p>
            <a:pPr marL="800100" lvl="2" indent="0">
              <a:buNone/>
            </a:pPr>
            <a:endParaRPr lang="en-US" sz="1800" b="1" dirty="0">
              <a:solidFill>
                <a:srgbClr val="BC8F00"/>
              </a:solidFill>
            </a:endParaRPr>
          </a:p>
          <a:p>
            <a:pPr lvl="0" fontAlgn="base">
              <a:spcAft>
                <a:spcPct val="0"/>
              </a:spcAft>
              <a:buFont typeface="Arial" pitchFamily="34" charset="0"/>
              <a:buChar char="•"/>
            </a:pPr>
            <a:r>
              <a:rPr lang="en-US" sz="2000" dirty="0">
                <a:solidFill>
                  <a:schemeClr val="tx1"/>
                </a:solidFill>
              </a:rPr>
              <a:t>Joins in the ANSI style are more readable than those in Theta </a:t>
            </a:r>
            <a:r>
              <a:rPr lang="en-US" sz="2000" dirty="0">
                <a:solidFill>
                  <a:schemeClr val="tx1"/>
                </a:solidFill>
              </a:rPr>
              <a:t>style</a:t>
            </a:r>
          </a:p>
          <a:p>
            <a:pPr lvl="0" fontAlgn="base">
              <a:spcAft>
                <a:spcPct val="0"/>
              </a:spcAft>
              <a:buFont typeface="Arial" pitchFamily="34" charset="0"/>
              <a:buChar char="•"/>
            </a:pPr>
            <a:endParaRPr lang="en-US" sz="2000" dirty="0">
              <a:solidFill>
                <a:schemeClr val="tx1"/>
              </a:solidFill>
            </a:endParaRPr>
          </a:p>
          <a:p>
            <a:pPr lvl="0" fontAlgn="base">
              <a:spcAft>
                <a:spcPct val="0"/>
              </a:spcAft>
              <a:buFont typeface="Arial" pitchFamily="34" charset="0"/>
              <a:buChar char="•"/>
            </a:pPr>
            <a:r>
              <a:rPr lang="en-US" sz="2000" dirty="0">
                <a:solidFill>
                  <a:schemeClr val="tx1"/>
                </a:solidFill>
              </a:rPr>
              <a:t>Query </a:t>
            </a:r>
            <a:r>
              <a:rPr lang="en-US" sz="2000" dirty="0">
                <a:solidFill>
                  <a:schemeClr val="tx1"/>
                </a:solidFill>
              </a:rPr>
              <a:t>itself clearly indicates, which table is on the left in a LEFT JOIN </a:t>
            </a:r>
            <a:r>
              <a:rPr lang="en-US" sz="2000" dirty="0">
                <a:solidFill>
                  <a:schemeClr val="tx1"/>
                </a:solidFill>
              </a:rPr>
              <a:t>and </a:t>
            </a:r>
            <a:r>
              <a:rPr lang="en-US" sz="2000" dirty="0">
                <a:solidFill>
                  <a:schemeClr val="tx1"/>
                </a:solidFill>
              </a:rPr>
              <a:t>right in a RIGHT </a:t>
            </a:r>
            <a:r>
              <a:rPr lang="en-US" sz="2000" dirty="0">
                <a:solidFill>
                  <a:schemeClr val="tx1"/>
                </a:solidFill>
              </a:rPr>
              <a:t>JOIN.</a:t>
            </a:r>
            <a:endParaRPr lang="en-US" sz="2000" dirty="0">
              <a:solidFill>
                <a:schemeClr val="tx1"/>
              </a:solidFill>
            </a:endParaRPr>
          </a:p>
          <a:p>
            <a:pPr lvl="0" fontAlgn="base">
              <a:spcAft>
                <a:spcPct val="0"/>
              </a:spcAft>
              <a:buFont typeface="Arial" pitchFamily="34" charset="0"/>
              <a:buChar char="•"/>
            </a:pPr>
            <a:endParaRPr lang="en-US" sz="2000" dirty="0">
              <a:solidFill>
                <a:schemeClr val="tx1"/>
              </a:solidFill>
            </a:endParaRPr>
          </a:p>
          <a:p>
            <a:pPr lvl="0" fontAlgn="base">
              <a:spcAft>
                <a:spcPct val="0"/>
              </a:spcAft>
              <a:buFont typeface="Arial" pitchFamily="34" charset="0"/>
              <a:buChar char="•"/>
            </a:pPr>
            <a:r>
              <a:rPr lang="en-US" sz="2000" dirty="0">
                <a:solidFill>
                  <a:schemeClr val="tx1"/>
                </a:solidFill>
              </a:rPr>
              <a:t>There </a:t>
            </a:r>
            <a:r>
              <a:rPr lang="en-US" sz="2000" dirty="0">
                <a:solidFill>
                  <a:schemeClr val="tx1"/>
                </a:solidFill>
              </a:rPr>
              <a:t>are two variations of ANSI Style as </a:t>
            </a:r>
            <a:endParaRPr lang="en-US" sz="2000" dirty="0">
              <a:solidFill>
                <a:schemeClr val="tx1"/>
              </a:solidFill>
            </a:endParaRPr>
          </a:p>
          <a:p>
            <a:pPr lvl="1" fontAlgn="base">
              <a:spcAft>
                <a:spcPct val="0"/>
              </a:spcAft>
              <a:buFont typeface="Arial" pitchFamily="34" charset="0"/>
              <a:buChar char="•"/>
            </a:pPr>
            <a:r>
              <a:rPr lang="en-US" sz="1800" dirty="0">
                <a:solidFill>
                  <a:schemeClr val="tx1"/>
                </a:solidFill>
              </a:rPr>
              <a:t>JOIN</a:t>
            </a:r>
            <a:r>
              <a:rPr lang="en-US" sz="1800" dirty="0">
                <a:solidFill>
                  <a:schemeClr val="tx1"/>
                </a:solidFill>
              </a:rPr>
              <a:t> ... ON (preferred by industry) </a:t>
            </a:r>
          </a:p>
          <a:p>
            <a:pPr lvl="1" fontAlgn="base">
              <a:spcAft>
                <a:spcPct val="0"/>
              </a:spcAft>
              <a:buFont typeface="Arial" pitchFamily="34" charset="0"/>
              <a:buChar char="•"/>
            </a:pPr>
            <a:r>
              <a:rPr lang="en-US" sz="1800" dirty="0">
                <a:solidFill>
                  <a:schemeClr val="tx1"/>
                </a:solidFill>
              </a:rPr>
              <a:t>JOIN </a:t>
            </a:r>
            <a:r>
              <a:rPr lang="en-US" sz="1800" dirty="0">
                <a:solidFill>
                  <a:schemeClr val="tx1"/>
                </a:solidFill>
              </a:rPr>
              <a:t>…  USING which will be covered in the next example. </a:t>
            </a:r>
          </a:p>
          <a:p>
            <a:endParaRPr lang="en-US" sz="2000"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normAutofit/>
          </a:bodyPr>
          <a:lstStyle/>
          <a:p>
            <a:r>
              <a:rPr lang="en-US" sz="2800" dirty="0">
                <a:solidFill>
                  <a:schemeClr val="tx1"/>
                </a:solidFill>
              </a:rPr>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12</a:t>
            </a:fld>
            <a:endParaRPr lang="en-US" sz="1400" dirty="0"/>
          </a:p>
        </p:txBody>
      </p:sp>
    </p:spTree>
    <p:extLst>
      <p:ext uri="{BB962C8B-B14F-4D97-AF65-F5344CB8AC3E}">
        <p14:creationId xmlns:p14="http://schemas.microsoft.com/office/powerpoint/2010/main" val="2125790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066801"/>
            <a:ext cx="8915400" cy="4906963"/>
          </a:xfrm>
        </p:spPr>
        <p:txBody>
          <a:bodyPr/>
          <a:lstStyle/>
          <a:p>
            <a:pPr marL="463550" lvl="1" indent="0">
              <a:spcBef>
                <a:spcPts val="0"/>
              </a:spcBef>
              <a:buNone/>
            </a:pPr>
            <a:r>
              <a:rPr lang="en-US" sz="2000" dirty="0">
                <a:solidFill>
                  <a:schemeClr val="tx1"/>
                </a:solidFill>
              </a:rPr>
              <a:t>With</a:t>
            </a:r>
            <a:r>
              <a:rPr lang="en-US" sz="2000" dirty="0">
                <a:solidFill>
                  <a:schemeClr val="tx1"/>
                </a:solidFill>
              </a:rPr>
              <a:t> JOIN ... ON, one separates the join terms from the filtering terms.</a:t>
            </a:r>
            <a:r>
              <a:rPr lang="en-US" sz="2000" dirty="0">
                <a:solidFill>
                  <a:schemeClr val="tx1"/>
                </a:solidFill>
              </a:rPr>
              <a:t>  </a:t>
            </a:r>
          </a:p>
          <a:p>
            <a:pPr marL="0" indent="-365760">
              <a:spcBef>
                <a:spcPts val="0"/>
              </a:spcBef>
            </a:pPr>
            <a:endParaRPr lang="en-US" sz="2000" dirty="0">
              <a:solidFill>
                <a:schemeClr val="tx1"/>
              </a:solidFill>
            </a:endParaRPr>
          </a:p>
          <a:p>
            <a:pPr marL="0" indent="-365760">
              <a:spcBef>
                <a:spcPts val="0"/>
              </a:spcBef>
            </a:pPr>
            <a:r>
              <a:rPr lang="en-US" sz="2000" dirty="0">
                <a:solidFill>
                  <a:schemeClr val="tx1"/>
                </a:solidFill>
              </a:rPr>
              <a:t>Example:</a:t>
            </a:r>
          </a:p>
          <a:p>
            <a:pPr marL="1452563" lvl="2" indent="-311150">
              <a:spcBef>
                <a:spcPts val="0"/>
              </a:spcBef>
              <a:buNone/>
            </a:pPr>
            <a:r>
              <a:rPr lang="en-US" b="1" dirty="0">
                <a:solidFill>
                  <a:schemeClr val="tx1"/>
                </a:solidFill>
              </a:rPr>
              <a:t>SELECT</a:t>
            </a:r>
            <a:r>
              <a:rPr lang="en-US" b="1" dirty="0">
                <a:solidFill>
                  <a:schemeClr val="tx1"/>
                </a:solidFill>
                <a:latin typeface="Courier New" pitchFamily="49" charset="0"/>
                <a:cs typeface="Courier New" pitchFamily="49" charset="0"/>
              </a:rPr>
              <a:t> </a:t>
            </a:r>
            <a:r>
              <a:rPr lang="en-US" b="1" dirty="0" err="1">
                <a:solidFill>
                  <a:schemeClr val="tx1"/>
                </a:solidFill>
              </a:rPr>
              <a:t>o.city</a:t>
            </a:r>
            <a:r>
              <a:rPr lang="en-US" b="1" dirty="0">
                <a:solidFill>
                  <a:schemeClr val="tx1"/>
                </a:solidFill>
              </a:rPr>
              <a:t>, </a:t>
            </a:r>
            <a:r>
              <a:rPr lang="en-US" b="1" dirty="0" err="1">
                <a:solidFill>
                  <a:schemeClr val="tx1"/>
                </a:solidFill>
              </a:rPr>
              <a:t>o.country</a:t>
            </a:r>
            <a:r>
              <a:rPr lang="en-US" b="1" dirty="0">
                <a:solidFill>
                  <a:schemeClr val="tx1"/>
                </a:solidFill>
              </a:rPr>
              <a:t>, </a:t>
            </a:r>
            <a:r>
              <a:rPr lang="en-US" b="1" dirty="0" err="1">
                <a:solidFill>
                  <a:schemeClr val="tx1"/>
                </a:solidFill>
              </a:rPr>
              <a:t>e.jobtitle</a:t>
            </a:r>
            <a:r>
              <a:rPr lang="en-US" b="1" dirty="0">
                <a:solidFill>
                  <a:schemeClr val="tx1"/>
                </a:solidFill>
              </a:rPr>
              <a:t> </a:t>
            </a:r>
          </a:p>
          <a:p>
            <a:pPr marL="1452563" lvl="2" indent="-311150">
              <a:spcBef>
                <a:spcPts val="0"/>
              </a:spcBef>
              <a:buNone/>
            </a:pPr>
            <a:r>
              <a:rPr lang="en-US" b="1" dirty="0">
                <a:solidFill>
                  <a:schemeClr val="tx1"/>
                </a:solidFill>
              </a:rPr>
              <a:t>FROM</a:t>
            </a:r>
            <a:r>
              <a:rPr lang="en-US" b="1" dirty="0">
                <a:solidFill>
                  <a:schemeClr val="tx1"/>
                </a:solidFill>
                <a:latin typeface="Courier New" pitchFamily="49" charset="0"/>
                <a:cs typeface="Courier New" pitchFamily="49" charset="0"/>
              </a:rPr>
              <a:t> </a:t>
            </a:r>
            <a:r>
              <a:rPr lang="en-US" b="1" dirty="0">
                <a:solidFill>
                  <a:schemeClr val="tx1"/>
                </a:solidFill>
              </a:rPr>
              <a:t>offices o</a:t>
            </a:r>
            <a:r>
              <a:rPr lang="en-US" b="1" dirty="0">
                <a:solidFill>
                  <a:schemeClr val="tx1"/>
                </a:solidFill>
                <a:latin typeface="Courier New" pitchFamily="49" charset="0"/>
                <a:cs typeface="Courier New" pitchFamily="49" charset="0"/>
              </a:rPr>
              <a:t> </a:t>
            </a:r>
            <a:r>
              <a:rPr lang="en-US" b="1" dirty="0">
                <a:solidFill>
                  <a:schemeClr val="tx1"/>
                </a:solidFill>
              </a:rPr>
              <a:t>INNER</a:t>
            </a:r>
            <a:r>
              <a:rPr lang="en-US" b="1" dirty="0">
                <a:solidFill>
                  <a:schemeClr val="tx1"/>
                </a:solidFill>
                <a:latin typeface="Courier New" pitchFamily="49" charset="0"/>
                <a:cs typeface="Courier New" pitchFamily="49" charset="0"/>
              </a:rPr>
              <a:t> </a:t>
            </a:r>
            <a:r>
              <a:rPr lang="en-US" b="1" dirty="0">
                <a:solidFill>
                  <a:schemeClr val="tx1"/>
                </a:solidFill>
              </a:rPr>
              <a:t>JOIN</a:t>
            </a:r>
            <a:r>
              <a:rPr lang="en-US" b="1" dirty="0">
                <a:solidFill>
                  <a:schemeClr val="tx1"/>
                </a:solidFill>
                <a:latin typeface="Courier New" pitchFamily="49" charset="0"/>
                <a:cs typeface="Courier New" pitchFamily="49" charset="0"/>
              </a:rPr>
              <a:t> </a:t>
            </a:r>
            <a:r>
              <a:rPr lang="en-US" b="1" dirty="0">
                <a:solidFill>
                  <a:schemeClr val="tx1"/>
                </a:solidFill>
              </a:rPr>
              <a:t>employees e </a:t>
            </a:r>
          </a:p>
          <a:p>
            <a:pPr marL="1452563" lvl="2" indent="-311150">
              <a:spcBef>
                <a:spcPts val="0"/>
              </a:spcBef>
              <a:buNone/>
            </a:pPr>
            <a:r>
              <a:rPr lang="en-US" b="1" dirty="0">
                <a:solidFill>
                  <a:schemeClr val="tx1"/>
                </a:solidFill>
              </a:rPr>
              <a:t>ON</a:t>
            </a:r>
            <a:r>
              <a:rPr lang="en-US" b="1" dirty="0">
                <a:solidFill>
                  <a:schemeClr val="tx1"/>
                </a:solidFill>
                <a:latin typeface="Courier New" pitchFamily="49" charset="0"/>
                <a:cs typeface="Courier New" pitchFamily="49" charset="0"/>
              </a:rPr>
              <a:t> </a:t>
            </a:r>
            <a:r>
              <a:rPr lang="en-US" b="1" dirty="0">
                <a:solidFill>
                  <a:schemeClr val="tx1"/>
                </a:solidFill>
              </a:rPr>
              <a:t>(</a:t>
            </a:r>
            <a:r>
              <a:rPr lang="en-US" b="1" dirty="0" err="1">
                <a:solidFill>
                  <a:schemeClr val="tx1"/>
                </a:solidFill>
              </a:rPr>
              <a:t>o.officecode</a:t>
            </a:r>
            <a:r>
              <a:rPr lang="en-US" b="1" dirty="0">
                <a:solidFill>
                  <a:schemeClr val="tx1"/>
                </a:solidFill>
              </a:rPr>
              <a:t> = </a:t>
            </a:r>
            <a:r>
              <a:rPr lang="en-US" b="1" dirty="0" err="1">
                <a:solidFill>
                  <a:schemeClr val="tx1"/>
                </a:solidFill>
              </a:rPr>
              <a:t>e.officecode</a:t>
            </a:r>
            <a:r>
              <a:rPr lang="en-US" b="1" dirty="0">
                <a:solidFill>
                  <a:schemeClr val="tx1"/>
                </a:solidFill>
              </a:rPr>
              <a:t>)</a:t>
            </a:r>
          </a:p>
          <a:p>
            <a:pPr marL="1452563" lvl="2" indent="-311150">
              <a:spcBef>
                <a:spcPts val="0"/>
              </a:spcBef>
              <a:buNone/>
            </a:pPr>
            <a:r>
              <a:rPr lang="en-US" b="1" dirty="0">
                <a:solidFill>
                  <a:schemeClr val="tx1"/>
                </a:solidFill>
              </a:rPr>
              <a:t>WHERE</a:t>
            </a:r>
            <a:r>
              <a:rPr lang="en-US" b="1" dirty="0">
                <a:solidFill>
                  <a:schemeClr val="tx1"/>
                </a:solidFill>
                <a:latin typeface="Courier New" pitchFamily="49" charset="0"/>
                <a:cs typeface="Courier New" pitchFamily="49" charset="0"/>
              </a:rPr>
              <a:t> </a:t>
            </a:r>
            <a:r>
              <a:rPr lang="en-US" b="1" dirty="0" err="1">
                <a:solidFill>
                  <a:schemeClr val="tx1"/>
                </a:solidFill>
              </a:rPr>
              <a:t>o.country</a:t>
            </a:r>
            <a:r>
              <a:rPr lang="en-US" b="1" dirty="0">
                <a:solidFill>
                  <a:schemeClr val="tx1"/>
                </a:solidFill>
                <a:latin typeface="Courier New" pitchFamily="49" charset="0"/>
                <a:cs typeface="Courier New" pitchFamily="49" charset="0"/>
              </a:rPr>
              <a:t> </a:t>
            </a:r>
            <a:r>
              <a:rPr lang="en-US" b="1" dirty="0">
                <a:solidFill>
                  <a:schemeClr val="tx1"/>
                </a:solidFill>
              </a:rPr>
              <a:t>LIKE</a:t>
            </a:r>
            <a:r>
              <a:rPr lang="en-US" b="1" dirty="0">
                <a:solidFill>
                  <a:schemeClr val="tx1"/>
                </a:solidFill>
                <a:latin typeface="Courier New" pitchFamily="49" charset="0"/>
                <a:cs typeface="Courier New" pitchFamily="49" charset="0"/>
              </a:rPr>
              <a:t> </a:t>
            </a:r>
            <a:r>
              <a:rPr lang="en-US" b="1" dirty="0">
                <a:solidFill>
                  <a:schemeClr val="tx1"/>
                </a:solidFill>
              </a:rPr>
              <a:t>‘%USA%’; </a:t>
            </a:r>
          </a:p>
          <a:p>
            <a:pPr marL="1452563" lvl="2" indent="-311150">
              <a:spcBef>
                <a:spcPts val="0"/>
              </a:spcBef>
              <a:buNone/>
            </a:pPr>
            <a:endParaRPr lang="en-US" sz="1800" b="1" dirty="0">
              <a:solidFill>
                <a:schemeClr val="tx1"/>
              </a:solidFill>
              <a:latin typeface="Courier New" pitchFamily="49" charset="0"/>
              <a:cs typeface="Courier New" pitchFamily="49" charset="0"/>
            </a:endParaRPr>
          </a:p>
          <a:p>
            <a:pPr marL="914400" lvl="1" indent="-450850">
              <a:spcBef>
                <a:spcPts val="0"/>
              </a:spcBef>
            </a:pPr>
            <a:r>
              <a:rPr lang="en-US" sz="2000" dirty="0">
                <a:solidFill>
                  <a:schemeClr val="tx1"/>
                </a:solidFill>
              </a:rPr>
              <a:t>It is quite clear now what belongs to what.</a:t>
            </a:r>
          </a:p>
          <a:p>
            <a:pPr marL="0" indent="-365760">
              <a:spcBef>
                <a:spcPts val="0"/>
              </a:spcBef>
              <a:buNone/>
            </a:pPr>
            <a:endParaRPr lang="en-US" sz="2000" b="1" dirty="0">
              <a:solidFill>
                <a:schemeClr val="tx1"/>
              </a:solidFill>
            </a:endParaRPr>
          </a:p>
        </p:txBody>
      </p:sp>
      <p:sp>
        <p:nvSpPr>
          <p:cNvPr id="2" name="Title 1"/>
          <p:cNvSpPr>
            <a:spLocks noGrp="1"/>
          </p:cNvSpPr>
          <p:nvPr>
            <p:ph type="title"/>
          </p:nvPr>
        </p:nvSpPr>
        <p:spPr>
          <a:noFill/>
          <a:ln>
            <a:noFill/>
          </a:ln>
        </p:spPr>
        <p:txBody>
          <a:bodyPr anchor="ctr">
            <a:normAutofit/>
          </a:bodyPr>
          <a:lstStyle/>
          <a:p>
            <a:r>
              <a:rPr lang="en-US" sz="2800" dirty="0">
                <a:solidFill>
                  <a:schemeClr val="tx1"/>
                </a:solidFill>
              </a:rPr>
              <a:t>JOIN ... ON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13</a:t>
            </a:fld>
            <a:endParaRPr lang="en-US" sz="1400" dirty="0"/>
          </a:p>
        </p:txBody>
      </p:sp>
    </p:spTree>
    <p:extLst>
      <p:ext uri="{BB962C8B-B14F-4D97-AF65-F5344CB8AC3E}">
        <p14:creationId xmlns:p14="http://schemas.microsoft.com/office/powerpoint/2010/main" val="392133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41313">
              <a:spcBef>
                <a:spcPts val="0"/>
              </a:spcBef>
            </a:pPr>
            <a:r>
              <a:rPr lang="en-US" sz="2000" dirty="0">
                <a:solidFill>
                  <a:schemeClr val="tx1"/>
                </a:solidFill>
              </a:rPr>
              <a:t>ANSI Style: JOIN ... USING</a:t>
            </a:r>
          </a:p>
          <a:p>
            <a:pPr marL="800100" lvl="2" indent="-365760">
              <a:spcBef>
                <a:spcPts val="0"/>
              </a:spcBef>
              <a:buFont typeface="Calibri" pitchFamily="34" charset="0"/>
              <a:buChar char="—"/>
            </a:pPr>
            <a:r>
              <a:rPr lang="en-US" dirty="0">
                <a:solidFill>
                  <a:schemeClr val="tx1"/>
                </a:solidFill>
              </a:rPr>
              <a:t>It is the special case where we join tables on columns of the same name. </a:t>
            </a:r>
            <a:r>
              <a:rPr lang="en-US" dirty="0">
                <a:solidFill>
                  <a:schemeClr val="tx1"/>
                </a:solidFill>
              </a:rPr>
              <a:t>We can </a:t>
            </a:r>
            <a:r>
              <a:rPr lang="en-US" dirty="0">
                <a:solidFill>
                  <a:schemeClr val="tx1"/>
                </a:solidFill>
              </a:rPr>
              <a:t>make a shortcut and use USING. </a:t>
            </a:r>
          </a:p>
          <a:p>
            <a:pPr marL="0" indent="-365760">
              <a:spcBef>
                <a:spcPts val="0"/>
              </a:spcBef>
            </a:pPr>
            <a:endParaRPr lang="en-US" sz="2000" dirty="0">
              <a:solidFill>
                <a:schemeClr val="tx1"/>
              </a:solidFill>
            </a:endParaRPr>
          </a:p>
          <a:p>
            <a:pPr marL="0" indent="-365760">
              <a:spcBef>
                <a:spcPts val="0"/>
              </a:spcBef>
            </a:pPr>
            <a:endParaRPr lang="en-US" sz="2000" dirty="0">
              <a:solidFill>
                <a:schemeClr val="tx1"/>
              </a:solidFill>
            </a:endParaRPr>
          </a:p>
          <a:p>
            <a:pPr marL="0" indent="341313">
              <a:spcBef>
                <a:spcPts val="0"/>
              </a:spcBef>
            </a:pPr>
            <a:r>
              <a:rPr lang="en-US" sz="2000" dirty="0">
                <a:solidFill>
                  <a:schemeClr val="tx1"/>
                </a:solidFill>
              </a:rPr>
              <a:t>Rewriting the previous example:</a:t>
            </a:r>
          </a:p>
          <a:p>
            <a:pPr marL="0" indent="341313">
              <a:spcBef>
                <a:spcPts val="0"/>
              </a:spcBef>
              <a:buNone/>
            </a:pPr>
            <a:r>
              <a:rPr lang="en-US" sz="2000" b="1" dirty="0">
                <a:solidFill>
                  <a:srgbClr val="0070C0"/>
                </a:solidFill>
              </a:rPr>
              <a:t>SELECT</a:t>
            </a:r>
            <a:r>
              <a:rPr lang="en-US" sz="2000" b="1" dirty="0">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0" indent="341313">
              <a:spcBef>
                <a:spcPts val="0"/>
              </a:spcBef>
              <a:buNone/>
            </a:pPr>
            <a:r>
              <a:rPr lang="en-US" sz="2000" b="1" dirty="0">
                <a:solidFill>
                  <a:srgbClr val="0070C0"/>
                </a:solidFill>
              </a:rPr>
              <a:t>FROM</a:t>
            </a:r>
            <a:r>
              <a:rPr lang="en-US" sz="2000" b="1" dirty="0">
                <a:latin typeface="Courier New" pitchFamily="49" charset="0"/>
                <a:cs typeface="Courier New" pitchFamily="49" charset="0"/>
              </a:rPr>
              <a:t> </a:t>
            </a:r>
            <a:r>
              <a:rPr lang="en-US" sz="2000" b="1" dirty="0">
                <a:solidFill>
                  <a:srgbClr val="BC8F00"/>
                </a:solidFill>
              </a:rPr>
              <a:t>offices o INNER JOIN employees e </a:t>
            </a:r>
          </a:p>
          <a:p>
            <a:pPr marL="0" indent="341313">
              <a:spcBef>
                <a:spcPts val="0"/>
              </a:spcBef>
              <a:buNone/>
            </a:pPr>
            <a:r>
              <a:rPr lang="en-US" sz="2000" b="1" dirty="0">
                <a:solidFill>
                  <a:srgbClr val="0070C0"/>
                </a:solidFill>
              </a:rPr>
              <a:t>USING</a:t>
            </a:r>
            <a:r>
              <a:rPr lang="en-US" sz="2000" b="1" dirty="0">
                <a:latin typeface="Courier New" pitchFamily="49" charset="0"/>
                <a:cs typeface="Courier New" pitchFamily="49" charset="0"/>
              </a:rPr>
              <a:t> </a:t>
            </a:r>
            <a:r>
              <a:rPr lang="en-US" sz="2000" b="1" dirty="0">
                <a:solidFill>
                  <a:srgbClr val="BC8F00"/>
                </a:solidFill>
              </a:rPr>
              <a:t>(</a:t>
            </a:r>
            <a:r>
              <a:rPr lang="en-US" sz="2000" b="1" dirty="0" err="1">
                <a:solidFill>
                  <a:srgbClr val="BC8F00"/>
                </a:solidFill>
              </a:rPr>
              <a:t>officecode</a:t>
            </a:r>
            <a:r>
              <a:rPr lang="en-US" sz="2000" b="1" dirty="0">
                <a:solidFill>
                  <a:srgbClr val="BC8F00"/>
                </a:solidFill>
              </a:rPr>
              <a:t>) </a:t>
            </a:r>
          </a:p>
          <a:p>
            <a:pPr marL="0" indent="341313">
              <a:spcBef>
                <a:spcPts val="0"/>
              </a:spcBef>
              <a:buNone/>
            </a:pPr>
            <a:r>
              <a:rPr lang="en-US" sz="2000" b="1" dirty="0">
                <a:solidFill>
                  <a:srgbClr val="0070C0"/>
                </a:solidFill>
              </a:rPr>
              <a:t>WHERE</a:t>
            </a:r>
            <a:r>
              <a:rPr lang="en-US" sz="2000" b="1" dirty="0">
                <a:latin typeface="Courier New" pitchFamily="49" charset="0"/>
                <a:cs typeface="Courier New" pitchFamily="49" charset="0"/>
              </a:rPr>
              <a:t> </a:t>
            </a:r>
            <a:r>
              <a:rPr lang="en-US" sz="2000" b="1" dirty="0" err="1">
                <a:solidFill>
                  <a:srgbClr val="BC8F00"/>
                </a:solidFill>
              </a:rPr>
              <a:t>o.country</a:t>
            </a:r>
            <a:r>
              <a:rPr lang="en-US" sz="2000" b="1" dirty="0">
                <a:solidFill>
                  <a:srgbClr val="BC8F00"/>
                </a:solidFill>
              </a:rPr>
              <a:t> LIKE ‘%USA</a:t>
            </a:r>
            <a:r>
              <a:rPr lang="en-US" sz="2000" b="1" dirty="0">
                <a:solidFill>
                  <a:srgbClr val="BC8F00"/>
                </a:solidFill>
              </a:rPr>
              <a:t>%’;</a:t>
            </a:r>
          </a:p>
          <a:p>
            <a:pPr marL="0" indent="341313">
              <a:spcBef>
                <a:spcPts val="0"/>
              </a:spcBef>
              <a:buNone/>
            </a:pPr>
            <a:endParaRPr lang="en-US" sz="2000" b="1" dirty="0">
              <a:solidFill>
                <a:srgbClr val="BC8F00"/>
              </a:solidFill>
            </a:endParaRPr>
          </a:p>
          <a:p>
            <a:pPr marL="800100" lvl="2" indent="-365760">
              <a:spcBef>
                <a:spcPts val="0"/>
              </a:spcBef>
              <a:buFont typeface="Calibri" pitchFamily="34" charset="0"/>
              <a:buChar char="—"/>
            </a:pPr>
            <a:r>
              <a:rPr lang="en-US" dirty="0">
                <a:solidFill>
                  <a:schemeClr val="tx1"/>
                </a:solidFill>
              </a:rPr>
              <a:t>This time the parenthesis is </a:t>
            </a:r>
            <a:r>
              <a:rPr lang="en-US" dirty="0">
                <a:solidFill>
                  <a:schemeClr val="tx1"/>
                </a:solidFill>
              </a:rPr>
              <a:t>required.</a:t>
            </a:r>
            <a:endParaRPr lang="en-US" dirty="0">
              <a:solidFill>
                <a:schemeClr val="tx1"/>
              </a:solidFill>
            </a:endParaRPr>
          </a:p>
        </p:txBody>
      </p:sp>
      <p:sp>
        <p:nvSpPr>
          <p:cNvPr id="2" name="Title 1"/>
          <p:cNvSpPr>
            <a:spLocks noGrp="1"/>
          </p:cNvSpPr>
          <p:nvPr>
            <p:ph type="title"/>
          </p:nvPr>
        </p:nvSpPr>
        <p:spPr>
          <a:noFill/>
          <a:ln>
            <a:noFill/>
          </a:ln>
        </p:spPr>
        <p:txBody>
          <a:bodyPr anchor="ctr"/>
          <a:lstStyle/>
          <a:p>
            <a:r>
              <a:rPr lang="en-US" sz="2000" dirty="0">
                <a:solidFill>
                  <a:schemeClr val="tx1"/>
                </a:solidFill>
              </a:rPr>
              <a:t>JOIN ... USING</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14</a:t>
            </a:fld>
            <a:endParaRPr lang="en-US" sz="1400" dirty="0"/>
          </a:p>
        </p:txBody>
      </p:sp>
      <p:sp>
        <p:nvSpPr>
          <p:cNvPr id="7" name="Rectangle 6"/>
          <p:cNvSpPr/>
          <p:nvPr/>
        </p:nvSpPr>
        <p:spPr>
          <a:xfrm>
            <a:off x="1616242" y="5973763"/>
            <a:ext cx="8991600" cy="369332"/>
          </a:xfrm>
          <a:prstGeom prst="rect">
            <a:avLst/>
          </a:prstGeom>
          <a:ln w="3175">
            <a:solidFill>
              <a:schemeClr val="bg2">
                <a:lumMod val="50000"/>
              </a:schemeClr>
            </a:solidFill>
          </a:ln>
        </p:spPr>
        <p:txBody>
          <a:bodyPr wrap="square">
            <a:spAutoFit/>
          </a:bodyPr>
          <a:lstStyle/>
          <a:p>
            <a:pPr indent="-365760"/>
            <a:r>
              <a:rPr lang="en-US" dirty="0"/>
              <a:t>Note: This ANSI syntax is supported only by: MySQL, Oracle, and DB2 databases.</a:t>
            </a:r>
          </a:p>
        </p:txBody>
      </p:sp>
    </p:spTree>
    <p:extLst>
      <p:ext uri="{BB962C8B-B14F-4D97-AF65-F5344CB8AC3E}">
        <p14:creationId xmlns:p14="http://schemas.microsoft.com/office/powerpoint/2010/main" val="1652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287000" y="6491288"/>
            <a:ext cx="736600" cy="228600"/>
          </a:xfrm>
          <a:prstGeom prst="rect">
            <a:avLst/>
          </a:prstGeom>
        </p:spPr>
        <p:txBody>
          <a:bodyPr/>
          <a:lstStyle/>
          <a:p>
            <a:pPr>
              <a:defRPr/>
            </a:pPr>
            <a:fld id="{50EC62AF-8A58-47DB-8277-FFD1CE2A98DE}" type="slidenum">
              <a:rPr lang="en-US" smtClean="0"/>
              <a:pPr>
                <a:defRPr/>
              </a:pPr>
              <a:t>15</a:t>
            </a:fld>
            <a:endParaRPr lang="en-US" dirty="0"/>
          </a:p>
        </p:txBody>
      </p:sp>
      <p:sp>
        <p:nvSpPr>
          <p:cNvPr id="2" name="Title 1"/>
          <p:cNvSpPr>
            <a:spLocks noGrp="1"/>
          </p:cNvSpPr>
          <p:nvPr>
            <p:ph type="title" idx="4294967295"/>
          </p:nvPr>
        </p:nvSpPr>
        <p:spPr>
          <a:xfrm>
            <a:off x="0" y="77788"/>
            <a:ext cx="6858000" cy="533400"/>
          </a:xfrm>
          <a:prstGeom prst="rect">
            <a:avLst/>
          </a:prstGeom>
        </p:spPr>
        <p:txBody>
          <a:bodyPr/>
          <a:lstStyle/>
          <a:p>
            <a:r>
              <a:rPr lang="en-US" sz="1800" b="1" dirty="0"/>
              <a:t>Types of Joins</a:t>
            </a:r>
            <a:endParaRPr lang="en-US" sz="1800" b="1" dirty="0"/>
          </a:p>
        </p:txBody>
      </p:sp>
      <p:sp>
        <p:nvSpPr>
          <p:cNvPr id="9" name="Freeform 8"/>
          <p:cNvSpPr/>
          <p:nvPr/>
        </p:nvSpPr>
        <p:spPr>
          <a:xfrm>
            <a:off x="5019489" y="903982"/>
            <a:ext cx="1637109" cy="467618"/>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chemeClr val="accent5">
              <a:lumMod val="60000"/>
              <a:lumOff val="40000"/>
            </a:schemeClr>
          </a:solidFill>
          <a:ln>
            <a:solidFill>
              <a:schemeClr val="accent4"/>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Joins</a:t>
            </a:r>
            <a:endParaRPr lang="en-US"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sp>
        <p:nvSpPr>
          <p:cNvPr id="10" name="Freeform 9"/>
          <p:cNvSpPr/>
          <p:nvPr/>
        </p:nvSpPr>
        <p:spPr>
          <a:xfrm>
            <a:off x="4375161" y="2419348"/>
            <a:ext cx="1779292" cy="467859"/>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solidFill>
                  <a:schemeClr val="tx1"/>
                </a:solidFill>
                <a:latin typeface="Arial" pitchFamily="34" charset="0"/>
                <a:cs typeface="Arial" pitchFamily="34" charset="0"/>
              </a:rPr>
              <a:t>Inner Join</a:t>
            </a:r>
            <a:endParaRPr lang="en-US" b="1" dirty="0">
              <a:solidFill>
                <a:schemeClr val="tx1"/>
              </a:solidFill>
              <a:latin typeface="Arial" pitchFamily="34" charset="0"/>
              <a:cs typeface="Arial" pitchFamily="34" charset="0"/>
            </a:endParaRPr>
          </a:p>
        </p:txBody>
      </p:sp>
      <p:sp>
        <p:nvSpPr>
          <p:cNvPr id="11" name="Freeform 10"/>
          <p:cNvSpPr/>
          <p:nvPr/>
        </p:nvSpPr>
        <p:spPr>
          <a:xfrm>
            <a:off x="6750476" y="2438620"/>
            <a:ext cx="1637109" cy="448586"/>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solidFill>
                  <a:schemeClr val="tx1"/>
                </a:solidFill>
                <a:latin typeface="Arial" pitchFamily="34" charset="0"/>
                <a:cs typeface="Arial" pitchFamily="34" charset="0"/>
              </a:rPr>
              <a:t>Outer join</a:t>
            </a:r>
            <a:endParaRPr lang="en-US" b="1" dirty="0">
              <a:solidFill>
                <a:schemeClr val="tx1"/>
              </a:solidFill>
              <a:latin typeface="Arial" pitchFamily="34" charset="0"/>
              <a:cs typeface="Arial" pitchFamily="34" charset="0"/>
            </a:endParaRPr>
          </a:p>
        </p:txBody>
      </p:sp>
      <p:sp>
        <p:nvSpPr>
          <p:cNvPr id="12" name="Freeform 11"/>
          <p:cNvSpPr/>
          <p:nvPr/>
        </p:nvSpPr>
        <p:spPr>
          <a:xfrm>
            <a:off x="8763001" y="2419347"/>
            <a:ext cx="1637109" cy="477080"/>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solidFill>
                  <a:schemeClr val="tx1"/>
                </a:solidFill>
                <a:latin typeface="Arial" pitchFamily="34" charset="0"/>
                <a:cs typeface="Arial" pitchFamily="34" charset="0"/>
              </a:rPr>
              <a:t>Self join</a:t>
            </a:r>
            <a:endParaRPr lang="en-US" b="1" dirty="0">
              <a:solidFill>
                <a:schemeClr val="tx1"/>
              </a:solidFill>
              <a:latin typeface="Arial" pitchFamily="34" charset="0"/>
              <a:cs typeface="Arial" pitchFamily="34" charset="0"/>
            </a:endParaRPr>
          </a:p>
        </p:txBody>
      </p:sp>
      <p:cxnSp>
        <p:nvCxnSpPr>
          <p:cNvPr id="29" name="Straight Arrow Connector 28"/>
          <p:cNvCxnSpPr/>
          <p:nvPr/>
        </p:nvCxnSpPr>
        <p:spPr>
          <a:xfrm>
            <a:off x="5257800" y="2896428"/>
            <a:ext cx="0" cy="21985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094982"/>
            <a:ext cx="2743200"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tx1"/>
                </a:solidFill>
                <a:latin typeface="Arial" pitchFamily="34" charset="0"/>
                <a:cs typeface="Arial" pitchFamily="34" charset="0"/>
              </a:rPr>
              <a:t>(simple join):  join of two or more tables that returns only those rows that satisfy the join condition.</a:t>
            </a:r>
            <a:endParaRPr lang="en-US" sz="1600" dirty="0">
              <a:solidFill>
                <a:schemeClr val="tx1"/>
              </a:solidFill>
              <a:latin typeface="Arial" pitchFamily="34" charset="0"/>
              <a:cs typeface="Arial" pitchFamily="34" charset="0"/>
            </a:endParaRPr>
          </a:p>
        </p:txBody>
      </p:sp>
      <p:sp>
        <p:nvSpPr>
          <p:cNvPr id="38" name="TextBox 37"/>
          <p:cNvSpPr txBox="1"/>
          <p:nvPr/>
        </p:nvSpPr>
        <p:spPr>
          <a:xfrm>
            <a:off x="6369479" y="3505201"/>
            <a:ext cx="2743200" cy="132343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tx1"/>
                </a:solidFill>
                <a:latin typeface="Arial" pitchFamily="34" charset="0"/>
                <a:cs typeface="Arial" pitchFamily="34" charset="0"/>
              </a:rPr>
              <a:t>Returns all rows from one table and only those rows from a secondary table where the join condition is met.</a:t>
            </a:r>
            <a:endParaRPr lang="en-US" sz="1600" dirty="0">
              <a:solidFill>
                <a:schemeClr val="tx1"/>
              </a:solidFill>
              <a:latin typeface="Arial" pitchFamily="34" charset="0"/>
              <a:cs typeface="Arial" pitchFamily="34" charset="0"/>
            </a:endParaRPr>
          </a:p>
        </p:txBody>
      </p:sp>
      <p:cxnSp>
        <p:nvCxnSpPr>
          <p:cNvPr id="40" name="Straight Arrow Connector 39"/>
          <p:cNvCxnSpPr/>
          <p:nvPr/>
        </p:nvCxnSpPr>
        <p:spPr>
          <a:xfrm>
            <a:off x="7512479" y="2906480"/>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651544" y="5105401"/>
            <a:ext cx="1905000" cy="584775"/>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tx1"/>
                </a:solidFill>
                <a:latin typeface="Arial" pitchFamily="34" charset="0"/>
                <a:cs typeface="Arial" pitchFamily="34" charset="0"/>
              </a:rPr>
              <a:t>Join of a table to itself. </a:t>
            </a:r>
            <a:endParaRPr lang="en-US" sz="1600" dirty="0">
              <a:solidFill>
                <a:schemeClr val="tx1"/>
              </a:solidFill>
              <a:latin typeface="Arial" pitchFamily="34" charset="0"/>
              <a:cs typeface="Arial" pitchFamily="34" charset="0"/>
            </a:endParaRPr>
          </a:p>
        </p:txBody>
      </p:sp>
      <p:cxnSp>
        <p:nvCxnSpPr>
          <p:cNvPr id="42" name="Straight Arrow Connector 41"/>
          <p:cNvCxnSpPr/>
          <p:nvPr/>
        </p:nvCxnSpPr>
        <p:spPr>
          <a:xfrm>
            <a:off x="9664177" y="2906480"/>
            <a:ext cx="0" cy="2188503"/>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1860018" y="2439235"/>
            <a:ext cx="1797583" cy="467245"/>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solidFill>
                  <a:schemeClr val="tx1"/>
                </a:solidFill>
                <a:latin typeface="Arial" pitchFamily="34" charset="0"/>
                <a:cs typeface="Arial" pitchFamily="34" charset="0"/>
              </a:rPr>
              <a:t>Cross</a:t>
            </a:r>
            <a:r>
              <a:rPr lang="en-US" b="1" dirty="0">
                <a:solidFill>
                  <a:schemeClr val="bg1"/>
                </a:solidFill>
                <a:latin typeface="Arial" pitchFamily="34" charset="0"/>
                <a:cs typeface="Arial" pitchFamily="34" charset="0"/>
              </a:rPr>
              <a:t> </a:t>
            </a:r>
            <a:r>
              <a:rPr lang="en-US" b="1" dirty="0">
                <a:solidFill>
                  <a:schemeClr val="tx1"/>
                </a:solidFill>
                <a:latin typeface="Arial" pitchFamily="34" charset="0"/>
                <a:cs typeface="Arial" pitchFamily="34" charset="0"/>
              </a:rPr>
              <a:t>Join</a:t>
            </a:r>
            <a:endParaRPr lang="en-US" b="1" dirty="0">
              <a:solidFill>
                <a:schemeClr val="tx1"/>
              </a:solidFill>
              <a:latin typeface="Arial" pitchFamily="34" charset="0"/>
              <a:cs typeface="Arial" pitchFamily="34" charset="0"/>
            </a:endParaRPr>
          </a:p>
        </p:txBody>
      </p:sp>
      <p:sp>
        <p:nvSpPr>
          <p:cNvPr id="46" name="TextBox 45"/>
          <p:cNvSpPr txBox="1"/>
          <p:nvPr/>
        </p:nvSpPr>
        <p:spPr>
          <a:xfrm>
            <a:off x="1645029" y="3505200"/>
            <a:ext cx="2730133"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tx1"/>
                </a:solidFill>
              </a:rPr>
              <a:t>It </a:t>
            </a:r>
            <a:r>
              <a:rPr lang="en-US" sz="1600" dirty="0">
                <a:solidFill>
                  <a:schemeClr val="tx1"/>
                </a:solidFill>
              </a:rPr>
              <a:t>will produce rows which combine each row from the first table with each row of the second</a:t>
            </a:r>
            <a:r>
              <a:rPr lang="en-US" sz="1600" dirty="0">
                <a:solidFill>
                  <a:schemeClr val="tx1"/>
                </a:solidFill>
              </a:rPr>
              <a:t>.</a:t>
            </a:r>
            <a:endParaRPr lang="en-US" sz="1600" dirty="0">
              <a:solidFill>
                <a:schemeClr val="tx1"/>
              </a:solidFill>
            </a:endParaRPr>
          </a:p>
        </p:txBody>
      </p:sp>
      <p:cxnSp>
        <p:nvCxnSpPr>
          <p:cNvPr id="51" name="Straight Connector 50"/>
          <p:cNvCxnSpPr/>
          <p:nvPr/>
        </p:nvCxnSpPr>
        <p:spPr>
          <a:xfrm>
            <a:off x="2667001" y="1981200"/>
            <a:ext cx="6997177"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5867400" y="1371600"/>
            <a:ext cx="0" cy="6096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667000" y="1981201"/>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257800" y="1981201"/>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7512479" y="1981201"/>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664177" y="1981201"/>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2667000" y="2895601"/>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checkerboard(across)">
                                      <p:cBhvr>
                                        <p:cTn id="65" dur="5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0" grpId="0" animBg="1"/>
      <p:bldP spid="38" grpId="0" animBg="1"/>
      <p:bldP spid="41" grpId="0" animBg="1"/>
      <p:bldP spid="20" grpId="0" animBg="1"/>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Cross Join</a:t>
            </a:r>
            <a:endParaRPr lang="en-US" dirty="0"/>
          </a:p>
        </p:txBody>
      </p:sp>
    </p:spTree>
    <p:extLst>
      <p:ext uri="{BB962C8B-B14F-4D97-AF65-F5344CB8AC3E}">
        <p14:creationId xmlns:p14="http://schemas.microsoft.com/office/powerpoint/2010/main" val="1833731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838201"/>
            <a:ext cx="8915400" cy="4906963"/>
          </a:xfrm>
        </p:spPr>
        <p:txBody>
          <a:bodyPr/>
          <a:lstStyle/>
          <a:p>
            <a:pPr>
              <a:spcBef>
                <a:spcPts val="0"/>
              </a:spcBef>
            </a:pPr>
            <a:r>
              <a:rPr lang="en-US" sz="2000" dirty="0">
                <a:solidFill>
                  <a:schemeClr val="tx1"/>
                </a:solidFill>
              </a:rPr>
              <a:t>Returns the Cartesian product of rows from tables in the join. </a:t>
            </a:r>
          </a:p>
          <a:p>
            <a:pPr>
              <a:spcBef>
                <a:spcPts val="0"/>
              </a:spcBef>
            </a:pPr>
            <a:endParaRPr lang="en-US" sz="2000" dirty="0">
              <a:solidFill>
                <a:schemeClr val="tx1"/>
              </a:solidFill>
            </a:endParaRPr>
          </a:p>
          <a:p>
            <a:pPr>
              <a:spcBef>
                <a:spcPts val="0"/>
              </a:spcBef>
            </a:pPr>
            <a:r>
              <a:rPr lang="en-US" sz="2000" dirty="0">
                <a:solidFill>
                  <a:schemeClr val="tx1"/>
                </a:solidFill>
              </a:rPr>
              <a:t>It will produce rows which combine each row from the first table with each row of the second.</a:t>
            </a:r>
          </a:p>
          <a:p>
            <a:pPr>
              <a:spcBef>
                <a:spcPts val="0"/>
              </a:spcBef>
            </a:pPr>
            <a:endParaRPr lang="en-US" sz="2000" dirty="0">
              <a:solidFill>
                <a:schemeClr val="tx1"/>
              </a:solidFill>
            </a:endParaRPr>
          </a:p>
          <a:p>
            <a:pPr>
              <a:spcBef>
                <a:spcPts val="0"/>
              </a:spcBef>
            </a:pPr>
            <a:r>
              <a:rPr lang="en-US" sz="2000" dirty="0">
                <a:solidFill>
                  <a:schemeClr val="tx1"/>
                </a:solidFill>
              </a:rPr>
              <a:t>Can be used in situations where the various combinations of two</a:t>
            </a:r>
            <a:r>
              <a:rPr lang="en-US" sz="2000" dirty="0">
                <a:solidFill>
                  <a:schemeClr val="tx1"/>
                </a:solidFill>
              </a:rPr>
              <a:t> </a:t>
            </a:r>
            <a:r>
              <a:rPr lang="en-US" sz="2000" dirty="0">
                <a:solidFill>
                  <a:schemeClr val="tx1"/>
                </a:solidFill>
              </a:rPr>
              <a:t>or more table records are needed. </a:t>
            </a:r>
          </a:p>
          <a:p>
            <a:pPr>
              <a:spcBef>
                <a:spcPts val="0"/>
              </a:spcBef>
            </a:pPr>
            <a:endParaRPr lang="en-US" sz="2000" dirty="0">
              <a:solidFill>
                <a:schemeClr val="tx1"/>
              </a:solidFill>
            </a:endParaRPr>
          </a:p>
          <a:p>
            <a:pPr>
              <a:spcBef>
                <a:spcPts val="0"/>
              </a:spcBef>
            </a:pPr>
            <a:r>
              <a:rPr lang="en-US" sz="2000" dirty="0">
                <a:solidFill>
                  <a:schemeClr val="tx1"/>
                </a:solidFill>
              </a:rPr>
              <a:t>Does not apply any predicate to filter records from the joined table. </a:t>
            </a:r>
          </a:p>
          <a:p>
            <a:pPr>
              <a:spcBef>
                <a:spcPts val="0"/>
              </a:spcBef>
            </a:pPr>
            <a:endParaRPr lang="en-US" sz="2000" dirty="0">
              <a:solidFill>
                <a:schemeClr val="tx1"/>
              </a:solidFill>
            </a:endParaRPr>
          </a:p>
          <a:p>
            <a:pPr>
              <a:spcBef>
                <a:spcPts val="0"/>
              </a:spcBef>
            </a:pPr>
            <a:r>
              <a:rPr lang="en-US" sz="2000" dirty="0">
                <a:solidFill>
                  <a:schemeClr val="tx1"/>
                </a:solidFill>
              </a:rPr>
              <a:t>Programmers can further filter the results of a cross join by using a WHERE clause.</a:t>
            </a:r>
          </a:p>
          <a:p>
            <a:pPr lvl="1">
              <a:spcBef>
                <a:spcPts val="0"/>
              </a:spcBef>
            </a:pPr>
            <a:endParaRPr lang="en-US" sz="2000" dirty="0">
              <a:solidFill>
                <a:schemeClr val="tx1"/>
              </a:solidFill>
            </a:endParaRPr>
          </a:p>
          <a:p>
            <a:pPr>
              <a:spcBef>
                <a:spcPts val="0"/>
              </a:spcBef>
            </a:pPr>
            <a:endParaRPr lang="en-US" sz="2000" dirty="0">
              <a:solidFill>
                <a:schemeClr val="tx1"/>
              </a:solidFill>
            </a:endParaRPr>
          </a:p>
          <a:p>
            <a:pPr>
              <a:spcBef>
                <a:spcPts val="0"/>
              </a:spcBef>
            </a:pPr>
            <a:endParaRPr lang="en-US" sz="2000" dirty="0">
              <a:solidFill>
                <a:schemeClr val="tx1"/>
              </a:solidFill>
            </a:endParaRPr>
          </a:p>
          <a:p>
            <a:pPr>
              <a:spcBef>
                <a:spcPts val="0"/>
              </a:spcBef>
            </a:pPr>
            <a:endParaRPr lang="en-US" sz="2000" dirty="0">
              <a:solidFill>
                <a:schemeClr val="tx1"/>
              </a:solidFill>
            </a:endParaRPr>
          </a:p>
          <a:p>
            <a:pPr>
              <a:spcBef>
                <a:spcPts val="0"/>
              </a:spcBef>
            </a:pPr>
            <a:endParaRPr lang="en-US" sz="2000" dirty="0">
              <a:solidFill>
                <a:schemeClr val="tx1"/>
              </a:solidFill>
            </a:endParaRPr>
          </a:p>
          <a:p>
            <a:pPr lvl="1">
              <a:spcBef>
                <a:spcPts val="0"/>
              </a:spcBef>
            </a:pPr>
            <a:endParaRPr lang="en-US"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a:solidFill>
                  <a:schemeClr val="tx1"/>
                </a:solidFill>
              </a:rPr>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17</a:t>
            </a:fld>
            <a:endParaRPr lang="en-US" sz="1400" dirty="0"/>
          </a:p>
        </p:txBody>
      </p:sp>
    </p:spTree>
    <p:extLst>
      <p:ext uri="{BB962C8B-B14F-4D97-AF65-F5344CB8AC3E}">
        <p14:creationId xmlns:p14="http://schemas.microsoft.com/office/powerpoint/2010/main" val="309950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838201"/>
            <a:ext cx="9067800" cy="4267200"/>
          </a:xfrm>
        </p:spPr>
        <p:txBody>
          <a:bodyPr/>
          <a:lstStyle/>
          <a:p>
            <a:pPr marL="457200" lvl="1" indent="0">
              <a:spcBef>
                <a:spcPts val="0"/>
              </a:spcBef>
              <a:buNone/>
            </a:pPr>
            <a:r>
              <a:rPr lang="en-US" sz="2000" dirty="0">
                <a:solidFill>
                  <a:schemeClr val="tx1"/>
                </a:solidFill>
              </a:rPr>
              <a:t>Example:</a:t>
            </a:r>
          </a:p>
          <a:p>
            <a:pPr marL="457200" lvl="1" indent="0">
              <a:spcBef>
                <a:spcPts val="0"/>
              </a:spcBef>
              <a:buNone/>
            </a:pPr>
            <a:endParaRPr lang="en-US" sz="2000" dirty="0"/>
          </a:p>
          <a:p>
            <a:pPr marL="457200" lvl="1" indent="0">
              <a:spcBef>
                <a:spcPts val="0"/>
              </a:spcBef>
              <a:buNone/>
            </a:pPr>
            <a:r>
              <a:rPr lang="en-US" sz="2000" b="1" dirty="0">
                <a:solidFill>
                  <a:srgbClr val="0070C0"/>
                </a:solidFill>
              </a:rPr>
              <a:t>SELECT</a:t>
            </a:r>
            <a:r>
              <a:rPr lang="en-US" sz="2000" dirty="0"/>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57200" lvl="1" indent="0">
              <a:spcBef>
                <a:spcPts val="0"/>
              </a:spcBef>
              <a:buNone/>
            </a:pPr>
            <a:r>
              <a:rPr lang="en-US" sz="2000" b="1" dirty="0">
                <a:solidFill>
                  <a:srgbClr val="0070C0"/>
                </a:solidFill>
              </a:rPr>
              <a:t>FROM</a:t>
            </a:r>
            <a:r>
              <a:rPr lang="en-US" sz="2000" dirty="0"/>
              <a:t> </a:t>
            </a:r>
            <a:r>
              <a:rPr lang="en-US" sz="2000" b="1" dirty="0">
                <a:solidFill>
                  <a:srgbClr val="BC8F00"/>
                </a:solidFill>
              </a:rPr>
              <a:t>offices o</a:t>
            </a:r>
            <a:r>
              <a:rPr lang="en-US" sz="2000" dirty="0"/>
              <a:t> </a:t>
            </a:r>
            <a:r>
              <a:rPr lang="en-US" sz="2000" b="1" dirty="0">
                <a:solidFill>
                  <a:srgbClr val="0070C0"/>
                </a:solidFill>
              </a:rPr>
              <a:t>CROSS JOIN </a:t>
            </a:r>
            <a:r>
              <a:rPr lang="en-US" sz="2000" b="1" dirty="0">
                <a:solidFill>
                  <a:srgbClr val="BC8F00"/>
                </a:solidFill>
              </a:rPr>
              <a:t>employees e; </a:t>
            </a:r>
          </a:p>
          <a:p>
            <a:pPr lvl="1">
              <a:spcBef>
                <a:spcPts val="0"/>
              </a:spcBef>
            </a:pPr>
            <a:endParaRPr lang="en-US" sz="2000" dirty="0"/>
          </a:p>
          <a:p>
            <a:pPr>
              <a:spcBef>
                <a:spcPts val="0"/>
              </a:spcBef>
            </a:pPr>
            <a:endParaRPr lang="en-US" sz="2000" dirty="0"/>
          </a:p>
          <a:p>
            <a:pPr marL="0" indent="0">
              <a:spcBef>
                <a:spcPts val="0"/>
              </a:spcBef>
              <a:buNone/>
            </a:pPr>
            <a:endParaRPr lang="en-US" sz="2000" b="1" dirty="0"/>
          </a:p>
          <a:p>
            <a:pPr marL="0" indent="0" fontAlgn="base">
              <a:lnSpc>
                <a:spcPct val="120000"/>
              </a:lnSpc>
              <a:spcBef>
                <a:spcPct val="0"/>
              </a:spcBef>
              <a:spcAft>
                <a:spcPct val="0"/>
              </a:spcAft>
              <a:buClr>
                <a:schemeClr val="bg1"/>
              </a:buClr>
              <a:buSzPct val="100000"/>
              <a:buNone/>
            </a:pPr>
            <a:r>
              <a:rPr lang="en-US" sz="2000" dirty="0">
                <a:solidFill>
                  <a:schemeClr val="tx1"/>
                </a:solidFill>
              </a:rPr>
              <a:t>Explanation:</a:t>
            </a:r>
          </a:p>
          <a:p>
            <a:pPr indent="-365760" fontAlgn="base">
              <a:lnSpc>
                <a:spcPct val="120000"/>
              </a:lnSpc>
              <a:spcBef>
                <a:spcPct val="0"/>
              </a:spcBef>
              <a:spcAft>
                <a:spcPct val="0"/>
              </a:spcAft>
              <a:buClr>
                <a:schemeClr val="bg1"/>
              </a:buClr>
              <a:buSzPct val="100000"/>
            </a:pPr>
            <a:r>
              <a:rPr lang="en-US" sz="2000" dirty="0">
                <a:solidFill>
                  <a:schemeClr val="tx1"/>
                </a:solidFill>
              </a:rPr>
              <a:t>If two tables t1 and t2 having columns p and r, rows n and m, respectively, are exhibiting </a:t>
            </a:r>
          </a:p>
          <a:p>
            <a:pPr indent="-365760" fontAlgn="base">
              <a:lnSpc>
                <a:spcPct val="120000"/>
              </a:lnSpc>
              <a:spcBef>
                <a:spcPct val="0"/>
              </a:spcBef>
              <a:spcAft>
                <a:spcPct val="0"/>
              </a:spcAft>
              <a:buClr>
                <a:schemeClr val="bg1"/>
              </a:buClr>
              <a:buSzPct val="100000"/>
            </a:pPr>
            <a:r>
              <a:rPr lang="en-US" sz="2000" dirty="0">
                <a:solidFill>
                  <a:schemeClr val="tx1"/>
                </a:solidFill>
              </a:rPr>
              <a:t>CROSS </a:t>
            </a:r>
            <a:r>
              <a:rPr lang="en-US" sz="2000" dirty="0">
                <a:solidFill>
                  <a:schemeClr val="tx1"/>
                </a:solidFill>
              </a:rPr>
              <a:t>JOIN, then the result of query will produce </a:t>
            </a:r>
            <a:r>
              <a:rPr lang="en-US" sz="2000" dirty="0" err="1">
                <a:solidFill>
                  <a:schemeClr val="tx1"/>
                </a:solidFill>
              </a:rPr>
              <a:t>p+r</a:t>
            </a:r>
            <a:r>
              <a:rPr lang="en-US" sz="2000" dirty="0">
                <a:solidFill>
                  <a:schemeClr val="tx1"/>
                </a:solidFill>
              </a:rPr>
              <a:t> columns and n*m tuples</a:t>
            </a:r>
            <a:r>
              <a:rPr lang="en-US" sz="2000" dirty="0">
                <a:solidFill>
                  <a:schemeClr val="tx1"/>
                </a:solidFill>
              </a:rPr>
              <a:t>.</a:t>
            </a:r>
            <a:endParaRPr lang="en-US"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a:solidFill>
                  <a:schemeClr val="tx1"/>
                </a:solidFill>
              </a:rPr>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18</a:t>
            </a:fld>
            <a:endParaRPr lang="en-US" sz="1400" dirty="0"/>
          </a:p>
        </p:txBody>
      </p:sp>
    </p:spTree>
    <p:extLst>
      <p:ext uri="{BB962C8B-B14F-4D97-AF65-F5344CB8AC3E}">
        <p14:creationId xmlns:p14="http://schemas.microsoft.com/office/powerpoint/2010/main" val="24220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Inner Join</a:t>
            </a:r>
            <a:endParaRPr lang="en-US" dirty="0"/>
          </a:p>
        </p:txBody>
      </p:sp>
    </p:spTree>
    <p:extLst>
      <p:ext uri="{BB962C8B-B14F-4D97-AF65-F5344CB8AC3E}">
        <p14:creationId xmlns:p14="http://schemas.microsoft.com/office/powerpoint/2010/main" val="55017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Key Topics</a:t>
            </a:r>
            <a:endParaRPr lang="en-US" dirty="0">
              <a:solidFill>
                <a:schemeClr val="tx1"/>
              </a:solidFill>
            </a:endParaRPr>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000" dirty="0">
                <a:solidFill>
                  <a:schemeClr val="tx1"/>
                </a:solidFill>
              </a:rPr>
              <a:t>Joins </a:t>
            </a:r>
            <a:r>
              <a:rPr lang="en-US" sz="2000" dirty="0">
                <a:solidFill>
                  <a:schemeClr val="tx1"/>
                </a:solidFill>
              </a:rPr>
              <a:t>and its Types</a:t>
            </a:r>
          </a:p>
          <a:p>
            <a:pPr marL="457200" indent="-457200">
              <a:buFont typeface="Arial" panose="020B0604020202020204" pitchFamily="34" charset="0"/>
              <a:buChar char="•"/>
            </a:pPr>
            <a:r>
              <a:rPr lang="en-US" sz="2000" dirty="0">
                <a:solidFill>
                  <a:schemeClr val="tx1"/>
                </a:solidFill>
              </a:rPr>
              <a:t>Cross Join</a:t>
            </a:r>
          </a:p>
          <a:p>
            <a:pPr marL="457200" indent="-457200">
              <a:buFont typeface="Arial" panose="020B0604020202020204" pitchFamily="34" charset="0"/>
              <a:buChar char="•"/>
            </a:pPr>
            <a:r>
              <a:rPr lang="en-US" sz="2000" dirty="0">
                <a:solidFill>
                  <a:schemeClr val="tx1"/>
                </a:solidFill>
              </a:rPr>
              <a:t>Inner Join</a:t>
            </a:r>
          </a:p>
          <a:p>
            <a:pPr marL="457200" indent="-457200">
              <a:buFont typeface="Arial" panose="020B0604020202020204" pitchFamily="34" charset="0"/>
              <a:buChar char="•"/>
            </a:pPr>
            <a:r>
              <a:rPr lang="en-US" sz="2000" dirty="0">
                <a:solidFill>
                  <a:schemeClr val="tx1"/>
                </a:solidFill>
              </a:rPr>
              <a:t>Outer Join</a:t>
            </a:r>
          </a:p>
          <a:p>
            <a:pPr marL="457200" indent="-457200">
              <a:buFont typeface="Arial" panose="020B0604020202020204" pitchFamily="34" charset="0"/>
              <a:buChar char="•"/>
            </a:pPr>
            <a:r>
              <a:rPr lang="en-US" sz="2000" dirty="0">
                <a:solidFill>
                  <a:schemeClr val="tx1"/>
                </a:solidFill>
              </a:rPr>
              <a:t>Self-Join</a:t>
            </a:r>
            <a:endParaRPr lang="en-US" sz="2000" dirty="0">
              <a:solidFill>
                <a:schemeClr val="tx1"/>
              </a:solidFill>
            </a:endParaRPr>
          </a:p>
        </p:txBody>
      </p:sp>
    </p:spTree>
    <p:extLst>
      <p:ext uri="{BB962C8B-B14F-4D97-AF65-F5344CB8AC3E}">
        <p14:creationId xmlns:p14="http://schemas.microsoft.com/office/powerpoint/2010/main" val="39072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066801"/>
            <a:ext cx="8534400" cy="4906963"/>
          </a:xfrm>
        </p:spPr>
        <p:txBody>
          <a:bodyPr/>
          <a:lstStyle/>
          <a:p>
            <a:pPr>
              <a:spcBef>
                <a:spcPts val="0"/>
              </a:spcBef>
              <a:spcAft>
                <a:spcPts val="600"/>
              </a:spcAft>
            </a:pPr>
            <a:r>
              <a:rPr lang="en-US" sz="2000" dirty="0">
                <a:solidFill>
                  <a:schemeClr val="tx1"/>
                </a:solidFill>
              </a:rPr>
              <a:t>Is the default join-type. </a:t>
            </a: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C</a:t>
            </a:r>
            <a:r>
              <a:rPr lang="en-US" sz="2000" dirty="0">
                <a:solidFill>
                  <a:schemeClr val="tx1"/>
                </a:solidFill>
              </a:rPr>
              <a:t>reates a new result table by combining column values of two tables (A and B) based upon the join-predicate.</a:t>
            </a: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The query compares each row of A with each row of B to find all pairs of rows which satisfy the join-predicate.</a:t>
            </a:r>
          </a:p>
          <a:p>
            <a:pPr>
              <a:spcBef>
                <a:spcPts val="0"/>
              </a:spcBef>
              <a:spcAft>
                <a:spcPts val="600"/>
              </a:spcAft>
            </a:pPr>
            <a:r>
              <a:rPr lang="en-US" sz="2000" dirty="0">
                <a:solidFill>
                  <a:schemeClr val="tx1"/>
                </a:solidFill>
              </a:rPr>
              <a:t> </a:t>
            </a:r>
          </a:p>
          <a:p>
            <a:pPr>
              <a:spcBef>
                <a:spcPts val="0"/>
              </a:spcBef>
              <a:spcAft>
                <a:spcPts val="600"/>
              </a:spcAft>
            </a:pPr>
            <a:r>
              <a:rPr lang="en-US" sz="2000" dirty="0">
                <a:solidFill>
                  <a:schemeClr val="tx1"/>
                </a:solidFill>
              </a:rPr>
              <a:t>When the join-predicate is satisfied, column values for each matched pair of rows of A and B are combined into a result row. </a:t>
            </a:r>
          </a:p>
          <a:p>
            <a:pPr lvl="1">
              <a:spcBef>
                <a:spcPts val="0"/>
              </a:spcBef>
              <a:spcAft>
                <a:spcPts val="600"/>
              </a:spcAft>
            </a:pPr>
            <a:endParaRPr lang="en-US"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a:solidFill>
                  <a:schemeClr val="tx1"/>
                </a:solidFill>
              </a:rPr>
              <a:t>INNER JOIN</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20</a:t>
            </a:fld>
            <a:endParaRPr lang="en-US" sz="1400" dirty="0"/>
          </a:p>
        </p:txBody>
      </p:sp>
    </p:spTree>
    <p:extLst>
      <p:ext uri="{BB962C8B-B14F-4D97-AF65-F5344CB8AC3E}">
        <p14:creationId xmlns:p14="http://schemas.microsoft.com/office/powerpoint/2010/main" val="4276345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38201"/>
            <a:ext cx="8229600" cy="4906963"/>
          </a:xfrm>
        </p:spPr>
        <p:txBody>
          <a:bodyPr/>
          <a:lstStyle/>
          <a:p>
            <a:r>
              <a:rPr lang="en-US" sz="2000" dirty="0">
                <a:solidFill>
                  <a:schemeClr val="tx1"/>
                </a:solidFill>
              </a:rPr>
              <a:t>ANSI Style:</a:t>
            </a:r>
          </a:p>
          <a:p>
            <a:pPr marL="1771650" lvl="5" indent="-58738">
              <a:buNone/>
            </a:pPr>
            <a:r>
              <a:rPr lang="en-US" b="1" dirty="0">
                <a:solidFill>
                  <a:srgbClr val="0070C0"/>
                </a:solidFill>
              </a:rPr>
              <a:t>SELECT</a:t>
            </a:r>
            <a:r>
              <a:rPr lang="en-US" b="1" dirty="0">
                <a:solidFill>
                  <a:schemeClr val="accent1">
                    <a:lumMod val="75000"/>
                  </a:schemeClr>
                </a:solidFill>
                <a:latin typeface="Courier New" pitchFamily="49" charset="0"/>
                <a:cs typeface="Courier New" pitchFamily="49" charset="0"/>
              </a:rPr>
              <a:t> </a:t>
            </a:r>
            <a:r>
              <a:rPr lang="en-US" b="1" dirty="0" err="1">
                <a:solidFill>
                  <a:srgbClr val="BC8F00"/>
                </a:solidFill>
              </a:rPr>
              <a:t>o.city</a:t>
            </a:r>
            <a:r>
              <a:rPr lang="en-US" b="1" dirty="0">
                <a:solidFill>
                  <a:srgbClr val="BC8F00"/>
                </a:solidFill>
              </a:rPr>
              <a:t>, </a:t>
            </a:r>
            <a:r>
              <a:rPr lang="en-US" b="1" dirty="0" err="1">
                <a:solidFill>
                  <a:srgbClr val="BC8F00"/>
                </a:solidFill>
              </a:rPr>
              <a:t>o.country</a:t>
            </a:r>
            <a:r>
              <a:rPr lang="en-US" b="1" dirty="0">
                <a:solidFill>
                  <a:srgbClr val="BC8F00"/>
                </a:solidFill>
              </a:rPr>
              <a:t>, </a:t>
            </a:r>
            <a:r>
              <a:rPr lang="en-US" b="1" dirty="0" err="1">
                <a:solidFill>
                  <a:srgbClr val="BC8F00"/>
                </a:solidFill>
              </a:rPr>
              <a:t>e.jobtitle</a:t>
            </a:r>
            <a:r>
              <a:rPr lang="en-US" b="1" dirty="0">
                <a:solidFill>
                  <a:srgbClr val="BC8F00"/>
                </a:solidFill>
              </a:rPr>
              <a:t> </a:t>
            </a:r>
          </a:p>
          <a:p>
            <a:pPr marL="1771650" lvl="5" indent="-58738">
              <a:buNone/>
            </a:pPr>
            <a:r>
              <a:rPr lang="en-US" b="1" dirty="0">
                <a:solidFill>
                  <a:srgbClr val="0070C0"/>
                </a:solidFill>
              </a:rPr>
              <a:t>FROM</a:t>
            </a:r>
            <a:r>
              <a:rPr lang="en-US" b="1" dirty="0">
                <a:solidFill>
                  <a:srgbClr val="BC8F00"/>
                </a:solidFill>
              </a:rPr>
              <a:t> offices o </a:t>
            </a:r>
            <a:r>
              <a:rPr lang="en-US" b="1" dirty="0">
                <a:solidFill>
                  <a:srgbClr val="0070C0"/>
                </a:solidFill>
              </a:rPr>
              <a:t>INNER JOIN </a:t>
            </a:r>
            <a:r>
              <a:rPr lang="en-US" b="1" dirty="0">
                <a:solidFill>
                  <a:srgbClr val="BC8F00"/>
                </a:solidFill>
              </a:rPr>
              <a:t>employees e </a:t>
            </a:r>
          </a:p>
          <a:p>
            <a:pPr marL="1771650" lvl="5" indent="-58738">
              <a:buNone/>
            </a:pPr>
            <a:r>
              <a:rPr lang="en-US" b="1" dirty="0">
                <a:solidFill>
                  <a:srgbClr val="0070C0"/>
                </a:solidFill>
              </a:rPr>
              <a:t>ON</a:t>
            </a:r>
            <a:r>
              <a:rPr lang="en-US" b="1" dirty="0">
                <a:solidFill>
                  <a:srgbClr val="BC8F00"/>
                </a:solidFill>
              </a:rPr>
              <a:t> </a:t>
            </a:r>
            <a:r>
              <a:rPr lang="en-US" b="1" dirty="0" err="1" smtClean="0">
                <a:solidFill>
                  <a:srgbClr val="BC8F00"/>
                </a:solidFill>
              </a:rPr>
              <a:t>o.officecode</a:t>
            </a:r>
            <a:r>
              <a:rPr lang="en-US" b="1" dirty="0" smtClean="0">
                <a:solidFill>
                  <a:srgbClr val="BC8F00"/>
                </a:solidFill>
              </a:rPr>
              <a:t> </a:t>
            </a:r>
            <a:r>
              <a:rPr lang="en-US" b="1" dirty="0">
                <a:solidFill>
                  <a:srgbClr val="0070C0"/>
                </a:solidFill>
              </a:rPr>
              <a:t>=</a:t>
            </a:r>
            <a:r>
              <a:rPr lang="en-US" b="1" dirty="0" smtClean="0">
                <a:solidFill>
                  <a:srgbClr val="BC8F00"/>
                </a:solidFill>
              </a:rPr>
              <a:t> </a:t>
            </a:r>
            <a:r>
              <a:rPr lang="en-US" b="1" dirty="0" err="1" smtClean="0">
                <a:solidFill>
                  <a:srgbClr val="BC8F00"/>
                </a:solidFill>
              </a:rPr>
              <a:t>e.officecode</a:t>
            </a:r>
            <a:r>
              <a:rPr lang="en-US" b="1" dirty="0">
                <a:solidFill>
                  <a:srgbClr val="BC8F00"/>
                </a:solidFill>
              </a:rPr>
              <a:t>; </a:t>
            </a:r>
          </a:p>
          <a:p>
            <a:pPr lvl="3"/>
            <a:endParaRPr lang="en-US" dirty="0" smtClean="0"/>
          </a:p>
          <a:p>
            <a:pPr lvl="3"/>
            <a:endParaRPr lang="en-US" dirty="0" smtClean="0"/>
          </a:p>
          <a:p>
            <a:pPr lvl="1"/>
            <a:r>
              <a:rPr lang="en-US" sz="2000" dirty="0">
                <a:solidFill>
                  <a:schemeClr val="tx1"/>
                </a:solidFill>
              </a:rPr>
              <a:t>Joins the offices and employees tables using the </a:t>
            </a:r>
            <a:r>
              <a:rPr lang="en-US" sz="2000" dirty="0" err="1">
                <a:solidFill>
                  <a:schemeClr val="tx1"/>
                </a:solidFill>
              </a:rPr>
              <a:t>officecode</a:t>
            </a:r>
            <a:r>
              <a:rPr lang="en-US" sz="2000" dirty="0">
                <a:solidFill>
                  <a:schemeClr val="tx1"/>
                </a:solidFill>
              </a:rPr>
              <a:t> column of both tables. </a:t>
            </a:r>
          </a:p>
          <a:p>
            <a:pPr lvl="1"/>
            <a:endParaRPr lang="en-US" sz="2000" dirty="0">
              <a:solidFill>
                <a:schemeClr val="tx1"/>
              </a:solidFill>
            </a:endParaRPr>
          </a:p>
          <a:p>
            <a:pPr lvl="1"/>
            <a:r>
              <a:rPr lang="en-US" sz="2000" dirty="0">
                <a:solidFill>
                  <a:schemeClr val="tx1"/>
                </a:solidFill>
              </a:rPr>
              <a:t>R</a:t>
            </a:r>
            <a:r>
              <a:rPr lang="en-US" sz="2000" dirty="0">
                <a:solidFill>
                  <a:schemeClr val="tx1"/>
                </a:solidFill>
              </a:rPr>
              <a:t>eturns all rows from the offices and employees tables where there is a matching </a:t>
            </a:r>
            <a:r>
              <a:rPr lang="en-US" sz="2000" dirty="0" err="1">
                <a:solidFill>
                  <a:schemeClr val="tx1"/>
                </a:solidFill>
              </a:rPr>
              <a:t>officecode</a:t>
            </a:r>
            <a:r>
              <a:rPr lang="en-US" sz="2000" dirty="0">
                <a:solidFill>
                  <a:schemeClr val="tx1"/>
                </a:solidFill>
              </a:rPr>
              <a:t> value in both the tables.</a:t>
            </a:r>
          </a:p>
          <a:p>
            <a:pPr lvl="1"/>
            <a:endParaRPr lang="en-US" sz="2000" dirty="0">
              <a:solidFill>
                <a:schemeClr val="tx1"/>
              </a:solidFill>
            </a:endParaRPr>
          </a:p>
          <a:p>
            <a:pPr lvl="1"/>
            <a:r>
              <a:rPr lang="en-US" sz="2000" dirty="0">
                <a:solidFill>
                  <a:schemeClr val="tx1"/>
                </a:solidFill>
              </a:rPr>
              <a:t>If the </a:t>
            </a:r>
            <a:r>
              <a:rPr lang="en-US" sz="2000" dirty="0" err="1">
                <a:solidFill>
                  <a:schemeClr val="tx1"/>
                </a:solidFill>
              </a:rPr>
              <a:t>officecode</a:t>
            </a:r>
            <a:r>
              <a:rPr lang="en-US" sz="2000" dirty="0">
                <a:solidFill>
                  <a:schemeClr val="tx1"/>
                </a:solidFill>
              </a:rPr>
              <a:t> does not match, no result row is generated.</a:t>
            </a:r>
          </a:p>
        </p:txBody>
      </p:sp>
      <p:sp>
        <p:nvSpPr>
          <p:cNvPr id="2" name="Title 1"/>
          <p:cNvSpPr>
            <a:spLocks noGrp="1"/>
          </p:cNvSpPr>
          <p:nvPr>
            <p:ph type="title"/>
          </p:nvPr>
        </p:nvSpPr>
        <p:spPr>
          <a:noFill/>
          <a:ln>
            <a:noFill/>
          </a:ln>
        </p:spPr>
        <p:txBody>
          <a:bodyPr anchor="ctr"/>
          <a:lstStyle/>
          <a:p>
            <a:r>
              <a:rPr lang="en-US" dirty="0">
                <a:solidFill>
                  <a:schemeClr val="tx1"/>
                </a:solidFill>
              </a:rPr>
              <a:t>INNER </a:t>
            </a:r>
            <a:r>
              <a:rPr lang="en-US" dirty="0" smtClean="0">
                <a:solidFill>
                  <a:schemeClr val="tx1"/>
                </a:solidFill>
              </a:rPr>
              <a:t>JOIN</a:t>
            </a:r>
            <a:endParaRPr lang="en-US" dirty="0">
              <a:solidFill>
                <a:schemeClr val="tx1"/>
              </a:solidFill>
            </a:endParaRP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21</a:t>
            </a:fld>
            <a:endParaRPr lang="en-US" sz="1400" dirty="0"/>
          </a:p>
        </p:txBody>
      </p:sp>
    </p:spTree>
    <p:extLst>
      <p:ext uri="{BB962C8B-B14F-4D97-AF65-F5344CB8AC3E}">
        <p14:creationId xmlns:p14="http://schemas.microsoft.com/office/powerpoint/2010/main" val="197589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10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287000" y="6491288"/>
            <a:ext cx="736600" cy="228600"/>
          </a:xfrm>
          <a:prstGeom prst="rect">
            <a:avLst/>
          </a:prstGeom>
        </p:spPr>
        <p:txBody>
          <a:bodyPr/>
          <a:lstStyle/>
          <a:p>
            <a:pPr>
              <a:defRPr/>
            </a:pPr>
            <a:fld id="{50EC62AF-8A58-47DB-8277-FFD1CE2A98DE}" type="slidenum">
              <a:rPr lang="en-US" smtClean="0"/>
              <a:pPr>
                <a:defRPr/>
              </a:pPr>
              <a:t>22</a:t>
            </a:fld>
            <a:endParaRPr lang="en-US" dirty="0"/>
          </a:p>
        </p:txBody>
      </p:sp>
      <p:sp>
        <p:nvSpPr>
          <p:cNvPr id="2" name="Title 1"/>
          <p:cNvSpPr>
            <a:spLocks noGrp="1"/>
          </p:cNvSpPr>
          <p:nvPr>
            <p:ph type="title" idx="4294967295"/>
          </p:nvPr>
        </p:nvSpPr>
        <p:spPr>
          <a:xfrm>
            <a:off x="0" y="76200"/>
            <a:ext cx="6858000" cy="533400"/>
          </a:xfrm>
          <a:prstGeom prst="rect">
            <a:avLst/>
          </a:prstGeom>
        </p:spPr>
        <p:txBody>
          <a:bodyPr/>
          <a:lstStyle/>
          <a:p>
            <a:r>
              <a:rPr lang="en-US" sz="1800" b="1" dirty="0"/>
              <a:t>Classification of Inner joins</a:t>
            </a:r>
            <a:endParaRPr lang="en-US" sz="1800" b="1" dirty="0"/>
          </a:p>
        </p:txBody>
      </p:sp>
      <p:sp>
        <p:nvSpPr>
          <p:cNvPr id="5" name="Freeform 4"/>
          <p:cNvSpPr/>
          <p:nvPr/>
        </p:nvSpPr>
        <p:spPr>
          <a:xfrm>
            <a:off x="6000138" y="2114106"/>
            <a:ext cx="1563319" cy="343935"/>
          </a:xfrm>
          <a:custGeom>
            <a:avLst/>
            <a:gdLst/>
            <a:ahLst/>
            <a:cxnLst/>
            <a:rect l="0" t="0" r="0" b="0"/>
            <a:pathLst>
              <a:path>
                <a:moveTo>
                  <a:pt x="0" y="0"/>
                </a:moveTo>
                <a:lnTo>
                  <a:pt x="0" y="172041"/>
                </a:lnTo>
                <a:lnTo>
                  <a:pt x="1563319" y="172041"/>
                </a:lnTo>
                <a:lnTo>
                  <a:pt x="1563319" y="343935"/>
                </a:lnTo>
              </a:path>
            </a:pathLst>
          </a:custGeom>
          <a:noFill/>
          <a:ln>
            <a:solidFill>
              <a:srgbClr val="0070C0"/>
            </a:solidFill>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7" name="Freeform 6"/>
          <p:cNvSpPr/>
          <p:nvPr/>
        </p:nvSpPr>
        <p:spPr>
          <a:xfrm>
            <a:off x="4399951" y="2114106"/>
            <a:ext cx="1600186" cy="343935"/>
          </a:xfrm>
          <a:custGeom>
            <a:avLst/>
            <a:gdLst/>
            <a:ahLst/>
            <a:cxnLst/>
            <a:rect l="0" t="0" r="0" b="0"/>
            <a:pathLst>
              <a:path>
                <a:moveTo>
                  <a:pt x="1600186" y="0"/>
                </a:moveTo>
                <a:lnTo>
                  <a:pt x="1600186" y="172041"/>
                </a:lnTo>
                <a:lnTo>
                  <a:pt x="0" y="172041"/>
                </a:lnTo>
                <a:lnTo>
                  <a:pt x="0" y="343935"/>
                </a:lnTo>
              </a:path>
            </a:pathLst>
          </a:custGeom>
          <a:noFill/>
          <a:ln>
            <a:solidFill>
              <a:srgbClr val="0070C0"/>
            </a:solidFill>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5181594" y="1295563"/>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chemeClr val="accent5">
              <a:lumMod val="60000"/>
              <a:lumOff val="40000"/>
            </a:schemeClr>
          </a:solidFill>
          <a:ln>
            <a:solidFill>
              <a:schemeClr val="tx1"/>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dirty="0">
                <a:solidFill>
                  <a:schemeClr val="bg1"/>
                </a:solidFill>
                <a:latin typeface="Arial" pitchFamily="34" charset="0"/>
                <a:cs typeface="Arial" pitchFamily="34" charset="0"/>
              </a:rPr>
              <a:t>Inner Join</a:t>
            </a:r>
            <a:endParaRPr lang="en-US" dirty="0">
              <a:solidFill>
                <a:schemeClr val="bg1"/>
              </a:solidFill>
              <a:latin typeface="Arial" pitchFamily="34" charset="0"/>
              <a:cs typeface="Arial" pitchFamily="34" charset="0"/>
            </a:endParaRPr>
          </a:p>
        </p:txBody>
      </p:sp>
      <p:sp>
        <p:nvSpPr>
          <p:cNvPr id="9" name="Freeform 8"/>
          <p:cNvSpPr/>
          <p:nvPr/>
        </p:nvSpPr>
        <p:spPr>
          <a:xfrm>
            <a:off x="3581407" y="2458042"/>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dirty="0">
                <a:solidFill>
                  <a:schemeClr val="bg1"/>
                </a:solidFill>
                <a:latin typeface="Arial" pitchFamily="34" charset="0"/>
                <a:cs typeface="Arial" pitchFamily="34" charset="0"/>
              </a:rPr>
              <a:t>Equi Join</a:t>
            </a:r>
            <a:endParaRPr lang="en-US" dirty="0">
              <a:solidFill>
                <a:schemeClr val="bg1"/>
              </a:solidFill>
              <a:latin typeface="Arial" pitchFamily="34" charset="0"/>
              <a:cs typeface="Arial" pitchFamily="34" charset="0"/>
            </a:endParaRPr>
          </a:p>
        </p:txBody>
      </p:sp>
      <p:sp>
        <p:nvSpPr>
          <p:cNvPr id="10" name="Freeform 9"/>
          <p:cNvSpPr/>
          <p:nvPr/>
        </p:nvSpPr>
        <p:spPr>
          <a:xfrm>
            <a:off x="6744913" y="2458042"/>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dirty="0">
                <a:solidFill>
                  <a:schemeClr val="bg1"/>
                </a:solidFill>
                <a:latin typeface="Arial" pitchFamily="34" charset="0"/>
                <a:cs typeface="Arial" pitchFamily="34" charset="0"/>
              </a:rPr>
              <a:t>Natural Join</a:t>
            </a:r>
            <a:endParaRPr lang="en-US" dirty="0">
              <a:solidFill>
                <a:schemeClr val="bg1"/>
              </a:solidFill>
              <a:latin typeface="Arial" pitchFamily="34" charset="0"/>
              <a:cs typeface="Arial" pitchFamily="34" charset="0"/>
            </a:endParaRPr>
          </a:p>
        </p:txBody>
      </p:sp>
      <p:sp>
        <p:nvSpPr>
          <p:cNvPr id="38" name="TextBox 37"/>
          <p:cNvSpPr txBox="1"/>
          <p:nvPr/>
        </p:nvSpPr>
        <p:spPr>
          <a:xfrm>
            <a:off x="3276600" y="4114801"/>
            <a:ext cx="2438400" cy="830997"/>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a:solidFill>
                  <a:schemeClr val="tx1"/>
                </a:solidFill>
                <a:latin typeface="Arial" pitchFamily="34" charset="0"/>
                <a:cs typeface="Arial" pitchFamily="34" charset="0"/>
              </a:rPr>
              <a:t>Join with a join condition containing an equality operator.</a:t>
            </a:r>
            <a:endParaRPr lang="en-US" sz="1600" dirty="0">
              <a:solidFill>
                <a:schemeClr val="tx1"/>
              </a:solidFill>
              <a:latin typeface="Arial" pitchFamily="34" charset="0"/>
              <a:cs typeface="Arial" pitchFamily="34" charset="0"/>
            </a:endParaRPr>
          </a:p>
        </p:txBody>
      </p:sp>
      <p:cxnSp>
        <p:nvCxnSpPr>
          <p:cNvPr id="40" name="Straight Arrow Connector 39"/>
          <p:cNvCxnSpPr/>
          <p:nvPr/>
        </p:nvCxnSpPr>
        <p:spPr>
          <a:xfrm>
            <a:off x="4343400" y="3276600"/>
            <a:ext cx="0" cy="8277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0800" y="4104382"/>
            <a:ext cx="3276600"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US" sz="1600" dirty="0">
                <a:solidFill>
                  <a:schemeClr val="tx1"/>
                </a:solidFill>
              </a:rPr>
              <a:t>join predicate arises implicitly by comparing all columns in both tables that have the same column-names in the joined tables. </a:t>
            </a:r>
          </a:p>
        </p:txBody>
      </p:sp>
      <p:cxnSp>
        <p:nvCxnSpPr>
          <p:cNvPr id="25" name="Straight Arrow Connector 24"/>
          <p:cNvCxnSpPr/>
          <p:nvPr/>
        </p:nvCxnSpPr>
        <p:spPr>
          <a:xfrm>
            <a:off x="7543800" y="3276600"/>
            <a:ext cx="0" cy="8277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8"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4597" y="1066801"/>
            <a:ext cx="8440003" cy="4906963"/>
          </a:xfrm>
        </p:spPr>
        <p:txBody>
          <a:bodyPr/>
          <a:lstStyle/>
          <a:p>
            <a:pPr>
              <a:spcBef>
                <a:spcPts val="0"/>
              </a:spcBef>
              <a:spcAft>
                <a:spcPts val="600"/>
              </a:spcAft>
              <a:tabLst>
                <a:tab pos="463550" algn="l"/>
              </a:tabLst>
            </a:pPr>
            <a:r>
              <a:rPr lang="en-US" sz="2000" dirty="0">
                <a:solidFill>
                  <a:schemeClr val="tx1"/>
                </a:solidFill>
              </a:rPr>
              <a:t>I</a:t>
            </a:r>
            <a:r>
              <a:rPr lang="en-US" sz="2000" dirty="0">
                <a:solidFill>
                  <a:schemeClr val="tx1"/>
                </a:solidFill>
              </a:rPr>
              <a:t>s </a:t>
            </a:r>
            <a:r>
              <a:rPr lang="en-US" sz="2000" dirty="0">
                <a:solidFill>
                  <a:schemeClr val="tx1"/>
                </a:solidFill>
              </a:rPr>
              <a:t>a specific type of comparator-based </a:t>
            </a:r>
            <a:r>
              <a:rPr lang="en-US" sz="2000" dirty="0">
                <a:solidFill>
                  <a:schemeClr val="tx1"/>
                </a:solidFill>
              </a:rPr>
              <a:t>join</a:t>
            </a:r>
          </a:p>
          <a:p>
            <a:pPr lvl="1">
              <a:spcBef>
                <a:spcPts val="0"/>
              </a:spcBef>
              <a:spcAft>
                <a:spcPts val="600"/>
              </a:spcAft>
              <a:tabLst>
                <a:tab pos="463550" algn="l"/>
              </a:tabLst>
            </a:pPr>
            <a:r>
              <a:rPr lang="en-US" sz="2000" dirty="0">
                <a:solidFill>
                  <a:schemeClr val="tx1"/>
                </a:solidFill>
              </a:rPr>
              <a:t>uses </a:t>
            </a:r>
            <a:r>
              <a:rPr lang="en-US" sz="2000" dirty="0">
                <a:solidFill>
                  <a:schemeClr val="tx1"/>
                </a:solidFill>
              </a:rPr>
              <a:t>only equality </a:t>
            </a:r>
            <a:r>
              <a:rPr lang="en-US" sz="2000" dirty="0">
                <a:solidFill>
                  <a:schemeClr val="tx1"/>
                </a:solidFill>
              </a:rPr>
              <a:t>(=) comparisons </a:t>
            </a:r>
            <a:r>
              <a:rPr lang="en-US" sz="2000" dirty="0">
                <a:solidFill>
                  <a:schemeClr val="tx1"/>
                </a:solidFill>
              </a:rPr>
              <a:t>in the join-predicate. </a:t>
            </a:r>
          </a:p>
          <a:p>
            <a:pPr lvl="1">
              <a:spcBef>
                <a:spcPts val="0"/>
              </a:spcBef>
              <a:spcAft>
                <a:spcPts val="600"/>
              </a:spcAft>
            </a:pPr>
            <a:r>
              <a:rPr lang="en-US" sz="2000" dirty="0">
                <a:solidFill>
                  <a:schemeClr val="tx1"/>
                </a:solidFill>
              </a:rPr>
              <a:t>Using other comparison operators (such as &lt;,&gt;,&lt;=,&gt;=) disqualifies a join as an EQUI-JOIN.</a:t>
            </a:r>
          </a:p>
          <a:p>
            <a:pPr>
              <a:spcBef>
                <a:spcPts val="0"/>
              </a:spcBef>
              <a:spcAft>
                <a:spcPts val="600"/>
              </a:spcAft>
            </a:pPr>
            <a:endParaRPr lang="en-US" sz="2000" dirty="0">
              <a:solidFill>
                <a:schemeClr val="tx1"/>
              </a:solidFill>
            </a:endParaRPr>
          </a:p>
          <a:p>
            <a:pPr marL="0" indent="0">
              <a:spcBef>
                <a:spcPts val="0"/>
              </a:spcBef>
              <a:spcAft>
                <a:spcPts val="600"/>
              </a:spcAft>
              <a:buNone/>
            </a:pPr>
            <a:endParaRPr lang="en-US" sz="2000" b="1" dirty="0">
              <a:solidFill>
                <a:schemeClr val="tx1"/>
              </a:solidFill>
            </a:endParaRPr>
          </a:p>
          <a:p>
            <a:pPr marL="0" indent="-365760">
              <a:spcBef>
                <a:spcPts val="0"/>
              </a:spcBef>
              <a:spcAft>
                <a:spcPts val="600"/>
              </a:spcAft>
            </a:pPr>
            <a:r>
              <a:rPr lang="en-US" sz="2000" dirty="0">
                <a:solidFill>
                  <a:schemeClr val="tx1"/>
                </a:solidFill>
              </a:rPr>
              <a:t>ANSI </a:t>
            </a:r>
            <a:r>
              <a:rPr lang="en-US" sz="2000" dirty="0">
                <a:solidFill>
                  <a:schemeClr val="tx1"/>
                </a:solidFill>
              </a:rPr>
              <a:t>Style</a:t>
            </a:r>
            <a:r>
              <a:rPr lang="en-US" sz="2000" dirty="0">
                <a:solidFill>
                  <a:schemeClr val="tx1"/>
                </a:solidFill>
              </a:rPr>
              <a:t>:</a:t>
            </a:r>
          </a:p>
          <a:p>
            <a:pPr marL="400050" lvl="1" indent="-58738">
              <a:buNone/>
            </a:pPr>
            <a:r>
              <a:rPr lang="en-US" sz="2000" b="1" dirty="0">
                <a:solidFill>
                  <a:srgbClr val="0070C0"/>
                </a:solidFill>
              </a:rPr>
              <a:t>SELECT</a:t>
            </a:r>
            <a:r>
              <a:rPr lang="en-US" sz="2000" b="1" dirty="0">
                <a:solidFill>
                  <a:schemeClr val="accent1">
                    <a:lumMod val="75000"/>
                  </a:schemeClr>
                </a:solidFill>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00050" lvl="1" indent="-58738">
              <a:buNone/>
            </a:pPr>
            <a:r>
              <a:rPr lang="en-US" sz="2000" b="1" dirty="0">
                <a:solidFill>
                  <a:srgbClr val="0070C0"/>
                </a:solidFill>
              </a:rPr>
              <a:t>FROM</a:t>
            </a:r>
            <a:r>
              <a:rPr lang="en-US" sz="2000" b="1" dirty="0">
                <a:solidFill>
                  <a:srgbClr val="BC8F00"/>
                </a:solidFill>
              </a:rPr>
              <a:t> offices o </a:t>
            </a:r>
            <a:r>
              <a:rPr lang="en-US" sz="2000" b="1" dirty="0">
                <a:solidFill>
                  <a:srgbClr val="0070C0"/>
                </a:solidFill>
              </a:rPr>
              <a:t>INNER JOIN </a:t>
            </a:r>
            <a:r>
              <a:rPr lang="en-US" sz="2000" b="1" dirty="0">
                <a:solidFill>
                  <a:srgbClr val="BC8F00"/>
                </a:solidFill>
              </a:rPr>
              <a:t>employees e </a:t>
            </a:r>
          </a:p>
          <a:p>
            <a:pPr marL="400050" lvl="1" indent="-58738">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o.officecode</a:t>
            </a:r>
            <a:r>
              <a:rPr lang="en-US" sz="2000" b="1" dirty="0">
                <a:solidFill>
                  <a:srgbClr val="BC8F00"/>
                </a:solidFill>
              </a:rPr>
              <a:t> </a:t>
            </a:r>
            <a:r>
              <a:rPr lang="en-US" sz="2000" b="1" dirty="0">
                <a:solidFill>
                  <a:srgbClr val="0070C0"/>
                </a:solidFill>
              </a:rPr>
              <a:t>=</a:t>
            </a:r>
            <a:r>
              <a:rPr lang="en-US" sz="2000" b="1" dirty="0">
                <a:solidFill>
                  <a:srgbClr val="BC8F00"/>
                </a:solidFill>
              </a:rPr>
              <a:t> </a:t>
            </a:r>
            <a:r>
              <a:rPr lang="en-US" sz="2000" b="1" dirty="0" err="1">
                <a:solidFill>
                  <a:srgbClr val="BC8F00"/>
                </a:solidFill>
              </a:rPr>
              <a:t>e.officecode</a:t>
            </a:r>
            <a:r>
              <a:rPr lang="en-US" sz="2000" b="1" dirty="0">
                <a:solidFill>
                  <a:srgbClr val="BC8F00"/>
                </a:solidFill>
              </a:rPr>
              <a:t>;</a:t>
            </a:r>
            <a:endParaRPr lang="en-US" sz="2000" b="1" dirty="0">
              <a:solidFill>
                <a:schemeClr val="accent6">
                  <a:lumMod val="75000"/>
                </a:schemeClr>
              </a:solidFill>
              <a:cs typeface="Courier New" pitchFamily="49" charset="0"/>
            </a:endParaRPr>
          </a:p>
        </p:txBody>
      </p:sp>
      <p:sp>
        <p:nvSpPr>
          <p:cNvPr id="2" name="Title 1"/>
          <p:cNvSpPr>
            <a:spLocks noGrp="1"/>
          </p:cNvSpPr>
          <p:nvPr>
            <p:ph type="title"/>
          </p:nvPr>
        </p:nvSpPr>
        <p:spPr>
          <a:noFill/>
          <a:ln>
            <a:noFill/>
          </a:ln>
        </p:spPr>
        <p:txBody>
          <a:bodyPr anchor="ctr"/>
          <a:lstStyle/>
          <a:p>
            <a:r>
              <a:rPr lang="en-US" dirty="0">
                <a:solidFill>
                  <a:schemeClr val="tx1"/>
                </a:solidFill>
              </a:rPr>
              <a:t>EQUI-JOIN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23</a:t>
            </a:fld>
            <a:endParaRPr lang="en-US" sz="1400" dirty="0"/>
          </a:p>
        </p:txBody>
      </p:sp>
    </p:spTree>
    <p:extLst>
      <p:ext uri="{BB962C8B-B14F-4D97-AF65-F5344CB8AC3E}">
        <p14:creationId xmlns:p14="http://schemas.microsoft.com/office/powerpoint/2010/main" val="2664740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066801"/>
            <a:ext cx="8229600" cy="2743200"/>
          </a:xfrm>
        </p:spPr>
        <p:txBody>
          <a:bodyPr/>
          <a:lstStyle/>
          <a:p>
            <a:pPr>
              <a:spcBef>
                <a:spcPts val="0"/>
              </a:spcBef>
              <a:spcAft>
                <a:spcPts val="600"/>
              </a:spcAft>
            </a:pPr>
            <a:r>
              <a:rPr lang="en-US" sz="2000" dirty="0">
                <a:solidFill>
                  <a:schemeClr val="tx1"/>
                </a:solidFill>
              </a:rPr>
              <a:t>Is a type of EQUI-JOIN </a:t>
            </a: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Join predicate arises implicitly by comparing all columns in both tables that have the same column-names in the joined tables. </a:t>
            </a: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The resulting joined table contains only one column for each pair of similarly named columns.</a:t>
            </a:r>
          </a:p>
        </p:txBody>
      </p:sp>
      <p:sp>
        <p:nvSpPr>
          <p:cNvPr id="2" name="Title 1"/>
          <p:cNvSpPr>
            <a:spLocks noGrp="1"/>
          </p:cNvSpPr>
          <p:nvPr>
            <p:ph type="title"/>
          </p:nvPr>
        </p:nvSpPr>
        <p:spPr>
          <a:noFill/>
          <a:ln>
            <a:noFill/>
          </a:ln>
        </p:spPr>
        <p:txBody>
          <a:bodyPr anchor="ctr">
            <a:normAutofit/>
          </a:bodyPr>
          <a:lstStyle/>
          <a:p>
            <a:r>
              <a:rPr lang="en-US" sz="2800" dirty="0">
                <a:solidFill>
                  <a:schemeClr val="tx1"/>
                </a:solidFill>
              </a:rPr>
              <a:t>NATURAL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24</a:t>
            </a:fld>
            <a:endParaRPr lang="en-US" sz="1400" dirty="0"/>
          </a:p>
        </p:txBody>
      </p:sp>
    </p:spTree>
    <p:extLst>
      <p:ext uri="{BB962C8B-B14F-4D97-AF65-F5344CB8AC3E}">
        <p14:creationId xmlns:p14="http://schemas.microsoft.com/office/powerpoint/2010/main" val="213269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spcAft>
                <a:spcPts val="600"/>
              </a:spcAft>
              <a:buNone/>
            </a:pPr>
            <a:r>
              <a:rPr lang="en-US" sz="2000" dirty="0">
                <a:solidFill>
                  <a:schemeClr val="tx1"/>
                </a:solidFill>
              </a:rPr>
              <a:t>Disadvantages:</a:t>
            </a:r>
          </a:p>
          <a:p>
            <a:pPr marL="0" indent="0">
              <a:spcBef>
                <a:spcPts val="0"/>
              </a:spcBef>
              <a:spcAft>
                <a:spcPts val="600"/>
              </a:spcAft>
              <a:buNone/>
            </a:pPr>
            <a:endParaRPr lang="en-US" sz="2000" dirty="0">
              <a:solidFill>
                <a:schemeClr val="tx1"/>
              </a:solidFill>
            </a:endParaRPr>
          </a:p>
          <a:p>
            <a:pPr>
              <a:spcBef>
                <a:spcPts val="0"/>
              </a:spcBef>
              <a:spcAft>
                <a:spcPts val="600"/>
              </a:spcAft>
            </a:pPr>
            <a:r>
              <a:rPr lang="en-US" sz="2000" dirty="0">
                <a:solidFill>
                  <a:schemeClr val="tx1"/>
                </a:solidFill>
              </a:rPr>
              <a:t>NATURAL joins are dangerous.</a:t>
            </a:r>
          </a:p>
          <a:p>
            <a:pPr lvl="1">
              <a:spcBef>
                <a:spcPts val="0"/>
              </a:spcBef>
              <a:spcAft>
                <a:spcPts val="600"/>
              </a:spcAft>
            </a:pPr>
            <a:r>
              <a:rPr lang="en-US" sz="1800" dirty="0">
                <a:solidFill>
                  <a:schemeClr val="tx1"/>
                </a:solidFill>
              </a:rPr>
              <a:t>The danger comes from inadvertently adding a new column, named the same as another column in the other table. </a:t>
            </a:r>
          </a:p>
          <a:p>
            <a:pPr lvl="1">
              <a:spcBef>
                <a:spcPts val="0"/>
              </a:spcBef>
              <a:spcAft>
                <a:spcPts val="600"/>
              </a:spcAft>
            </a:pPr>
            <a:r>
              <a:rPr lang="en-US" sz="1800" dirty="0">
                <a:solidFill>
                  <a:schemeClr val="tx1"/>
                </a:solidFill>
              </a:rPr>
              <a:t>and therefore strongly discourage their use.</a:t>
            </a: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Existing NATURAL join may use the new column for comparison with different criteria than before. </a:t>
            </a: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Thus an existing query could produce different results, even without any change in data.</a:t>
            </a:r>
          </a:p>
        </p:txBody>
      </p:sp>
      <p:sp>
        <p:nvSpPr>
          <p:cNvPr id="2" name="Title 1"/>
          <p:cNvSpPr>
            <a:spLocks noGrp="1"/>
          </p:cNvSpPr>
          <p:nvPr>
            <p:ph type="title"/>
          </p:nvPr>
        </p:nvSpPr>
        <p:spPr>
          <a:noFill/>
          <a:ln>
            <a:noFill/>
          </a:ln>
        </p:spPr>
        <p:txBody>
          <a:bodyPr anchor="ctr"/>
          <a:lstStyle/>
          <a:p>
            <a:r>
              <a:rPr lang="en-US" dirty="0">
                <a:solidFill>
                  <a:schemeClr val="tx1"/>
                </a:solidFill>
              </a:rPr>
              <a:t>NATURAL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25</a:t>
            </a:fld>
            <a:endParaRPr lang="en-US" sz="1400" dirty="0"/>
          </a:p>
        </p:txBody>
      </p:sp>
    </p:spTree>
    <p:extLst>
      <p:ext uri="{BB962C8B-B14F-4D97-AF65-F5344CB8AC3E}">
        <p14:creationId xmlns:p14="http://schemas.microsoft.com/office/powerpoint/2010/main" val="1654917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buNone/>
            </a:pPr>
            <a:r>
              <a:rPr lang="en-US" sz="2000" dirty="0">
                <a:solidFill>
                  <a:schemeClr val="tx1"/>
                </a:solidFill>
              </a:rPr>
              <a:t>ANSI Style:</a:t>
            </a:r>
          </a:p>
          <a:p>
            <a:pPr marL="0" indent="-365760">
              <a:spcBef>
                <a:spcPts val="0"/>
              </a:spcBef>
              <a:buNone/>
            </a:pPr>
            <a:endParaRPr lang="en-US" sz="2000" b="1" dirty="0"/>
          </a:p>
          <a:p>
            <a:pPr marL="0" indent="341313">
              <a:spcBef>
                <a:spcPts val="0"/>
              </a:spcBef>
              <a:buNone/>
            </a:pPr>
            <a:r>
              <a:rPr lang="en-US" sz="2000" b="1" dirty="0">
                <a:solidFill>
                  <a:srgbClr val="0070C0"/>
                </a:solidFill>
              </a:rPr>
              <a:t>SELECT * FROM </a:t>
            </a:r>
            <a:r>
              <a:rPr lang="en-US" sz="2000" b="1" dirty="0">
                <a:solidFill>
                  <a:srgbClr val="BC8F00"/>
                </a:solidFill>
              </a:rPr>
              <a:t>orders</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0070C0"/>
                </a:solidFill>
              </a:rPr>
              <a:t>NATURAL JOIN </a:t>
            </a:r>
            <a:r>
              <a:rPr lang="en-US" sz="2000" b="1" dirty="0" err="1">
                <a:solidFill>
                  <a:srgbClr val="BC8F00"/>
                </a:solidFill>
              </a:rPr>
              <a:t>orderdetails</a:t>
            </a:r>
            <a:r>
              <a:rPr lang="en-US" sz="2000" b="1" dirty="0">
                <a:solidFill>
                  <a:schemeClr val="accent1">
                    <a:lumMod val="75000"/>
                  </a:schemeClr>
                </a:solidFill>
                <a:latin typeface="Courier New" pitchFamily="49" charset="0"/>
                <a:cs typeface="Courier New" pitchFamily="49" charset="0"/>
              </a:rPr>
              <a:t>;</a:t>
            </a:r>
            <a:endParaRPr lang="en-US" sz="2000" b="1" dirty="0">
              <a:latin typeface="Courier New" pitchFamily="49" charset="0"/>
              <a:cs typeface="Courier New" pitchFamily="49" charset="0"/>
            </a:endParaRPr>
          </a:p>
          <a:p>
            <a:pPr marL="0" indent="0">
              <a:spcBef>
                <a:spcPts val="0"/>
              </a:spcBef>
              <a:buNone/>
            </a:pPr>
            <a:endParaRPr lang="en-US" sz="2000" b="1" dirty="0">
              <a:solidFill>
                <a:schemeClr val="tx1"/>
              </a:solidFill>
            </a:endParaRPr>
          </a:p>
          <a:p>
            <a:pPr lvl="1">
              <a:spcBef>
                <a:spcPts val="0"/>
              </a:spcBef>
              <a:tabLst>
                <a:tab pos="463550" algn="l"/>
              </a:tabLst>
            </a:pPr>
            <a:r>
              <a:rPr lang="en-US" sz="2000" dirty="0">
                <a:solidFill>
                  <a:schemeClr val="tx1"/>
                </a:solidFill>
              </a:rPr>
              <a:t>As with the explicit USING clause, only one </a:t>
            </a:r>
            <a:r>
              <a:rPr lang="en-US" sz="2000" dirty="0" err="1">
                <a:solidFill>
                  <a:schemeClr val="tx1"/>
                </a:solidFill>
              </a:rPr>
              <a:t>ordernumber</a:t>
            </a:r>
            <a:r>
              <a:rPr lang="en-US" sz="2000" dirty="0">
                <a:solidFill>
                  <a:schemeClr val="tx1"/>
                </a:solidFill>
              </a:rPr>
              <a:t> column occurs in the joined table, without qualifier table name. </a:t>
            </a:r>
            <a:endParaRPr lang="en-US" sz="2000" b="1" dirty="0">
              <a:solidFill>
                <a:schemeClr val="tx1"/>
              </a:solidFill>
            </a:endParaRPr>
          </a:p>
        </p:txBody>
      </p:sp>
      <p:sp>
        <p:nvSpPr>
          <p:cNvPr id="2" name="Title 1"/>
          <p:cNvSpPr>
            <a:spLocks noGrp="1"/>
          </p:cNvSpPr>
          <p:nvPr>
            <p:ph type="title"/>
          </p:nvPr>
        </p:nvSpPr>
        <p:spPr>
          <a:noFill/>
          <a:ln>
            <a:noFill/>
          </a:ln>
        </p:spPr>
        <p:txBody>
          <a:bodyPr anchor="ctr"/>
          <a:lstStyle/>
          <a:p>
            <a:r>
              <a:rPr lang="en-US" dirty="0">
                <a:solidFill>
                  <a:schemeClr val="tx1"/>
                </a:solidFill>
              </a:rPr>
              <a:t>NATURAL </a:t>
            </a:r>
            <a:r>
              <a:rPr lang="en-US" dirty="0" smtClean="0">
                <a:solidFill>
                  <a:schemeClr val="tx1"/>
                </a:solidFill>
              </a:rPr>
              <a:t>JOIN</a:t>
            </a:r>
            <a:endParaRPr lang="en-US" dirty="0">
              <a:solidFill>
                <a:schemeClr val="tx1"/>
              </a:solidFill>
            </a:endParaRPr>
          </a:p>
        </p:txBody>
      </p:sp>
      <p:sp>
        <p:nvSpPr>
          <p:cNvPr id="12"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26</a:t>
            </a:fld>
            <a:endParaRPr lang="en-US" sz="1400" dirty="0"/>
          </a:p>
        </p:txBody>
      </p:sp>
    </p:spTree>
    <p:extLst>
      <p:ext uri="{BB962C8B-B14F-4D97-AF65-F5344CB8AC3E}">
        <p14:creationId xmlns:p14="http://schemas.microsoft.com/office/powerpoint/2010/main" val="2575611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Outer Join</a:t>
            </a:r>
            <a:endParaRPr lang="en-US" dirty="0"/>
          </a:p>
        </p:txBody>
      </p:sp>
    </p:spTree>
    <p:extLst>
      <p:ext uri="{BB962C8B-B14F-4D97-AF65-F5344CB8AC3E}">
        <p14:creationId xmlns:p14="http://schemas.microsoft.com/office/powerpoint/2010/main" val="3981084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90601"/>
            <a:ext cx="8229600" cy="4906963"/>
          </a:xfrm>
        </p:spPr>
        <p:txBody>
          <a:bodyPr/>
          <a:lstStyle/>
          <a:p>
            <a:r>
              <a:rPr lang="en-US" sz="2000" dirty="0">
                <a:solidFill>
                  <a:schemeClr val="tx1"/>
                </a:solidFill>
              </a:rPr>
              <a:t>An OUTER JOIN does </a:t>
            </a:r>
            <a:r>
              <a:rPr lang="en-US" sz="2000" dirty="0">
                <a:solidFill>
                  <a:schemeClr val="tx1"/>
                </a:solidFill>
              </a:rPr>
              <a:t>not require each record in the two joined tables to have a matching record. </a:t>
            </a:r>
          </a:p>
          <a:p>
            <a:endParaRPr lang="en-US" sz="2000" dirty="0">
              <a:solidFill>
                <a:schemeClr val="tx1"/>
              </a:solidFill>
            </a:endParaRPr>
          </a:p>
          <a:p>
            <a:r>
              <a:rPr lang="en-US" sz="2000" dirty="0">
                <a:solidFill>
                  <a:schemeClr val="tx1"/>
                </a:solidFill>
              </a:rPr>
              <a:t>The joined table retains each record—even if no other matching record exists.</a:t>
            </a:r>
          </a:p>
          <a:p>
            <a:endParaRPr lang="en-US" sz="2000" dirty="0">
              <a:solidFill>
                <a:schemeClr val="tx1"/>
              </a:solidFill>
            </a:endParaRPr>
          </a:p>
          <a:p>
            <a:r>
              <a:rPr lang="en-US" sz="2000" dirty="0">
                <a:solidFill>
                  <a:schemeClr val="tx1"/>
                </a:solidFill>
              </a:rPr>
              <a:t>No implicit join-notation for OUTER JOINS </a:t>
            </a:r>
            <a:endParaRPr lang="en-US" sz="2000" dirty="0">
              <a:solidFill>
                <a:schemeClr val="tx1"/>
              </a:solidFill>
            </a:endParaRPr>
          </a:p>
          <a:p>
            <a:endParaRPr lang="en-US" sz="2000" dirty="0"/>
          </a:p>
          <a:p>
            <a:endParaRPr lang="en-US" sz="2000" dirty="0"/>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solidFill>
                  <a:schemeClr val="tx1"/>
                </a:solidFill>
              </a:rPr>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28</a:t>
            </a:fld>
            <a:endParaRPr lang="en-US" sz="1400" dirty="0"/>
          </a:p>
        </p:txBody>
      </p:sp>
    </p:spTree>
    <p:extLst>
      <p:ext uri="{BB962C8B-B14F-4D97-AF65-F5344CB8AC3E}">
        <p14:creationId xmlns:p14="http://schemas.microsoft.com/office/powerpoint/2010/main" val="1624475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90601"/>
            <a:ext cx="9067800" cy="4906963"/>
          </a:xfrm>
        </p:spPr>
        <p:txBody>
          <a:bodyPr/>
          <a:lstStyle/>
          <a:p>
            <a:pPr marL="0" indent="0">
              <a:buNone/>
            </a:pPr>
            <a:r>
              <a:rPr lang="en-US" sz="2000" dirty="0">
                <a:solidFill>
                  <a:schemeClr val="tx1"/>
                </a:solidFill>
              </a:rPr>
              <a:t>Depending on the </a:t>
            </a:r>
            <a:r>
              <a:rPr lang="en-US" sz="2000" dirty="0">
                <a:solidFill>
                  <a:schemeClr val="tx1"/>
                </a:solidFill>
              </a:rPr>
              <a:t>table's rows </a:t>
            </a:r>
            <a:r>
              <a:rPr lang="en-US" sz="2000" dirty="0">
                <a:solidFill>
                  <a:schemeClr val="tx1"/>
                </a:solidFill>
              </a:rPr>
              <a:t>that are retained, </a:t>
            </a:r>
          </a:p>
          <a:p>
            <a:pPr marL="0" indent="0">
              <a:buNone/>
            </a:pPr>
            <a:r>
              <a:rPr lang="en-US" sz="2000" dirty="0">
                <a:solidFill>
                  <a:schemeClr val="tx1"/>
                </a:solidFill>
              </a:rPr>
              <a:t>OUTER join is further divided into:</a:t>
            </a:r>
          </a:p>
          <a:p>
            <a:pPr lvl="1"/>
            <a:r>
              <a:rPr lang="en-US" sz="2000" dirty="0">
                <a:solidFill>
                  <a:schemeClr val="tx1"/>
                </a:solidFill>
              </a:rPr>
              <a:t>LEFT OUTER JOIN or LEFT JOIN </a:t>
            </a:r>
          </a:p>
          <a:p>
            <a:pPr lvl="1"/>
            <a:r>
              <a:rPr lang="en-US" sz="2000" dirty="0">
                <a:solidFill>
                  <a:schemeClr val="tx1"/>
                </a:solidFill>
              </a:rPr>
              <a:t>RIGHT OUTER JOIN or RIGHT JOIN </a:t>
            </a:r>
          </a:p>
          <a:p>
            <a:pPr lvl="1"/>
            <a:r>
              <a:rPr lang="en-US" sz="2000" dirty="0">
                <a:solidFill>
                  <a:schemeClr val="tx1"/>
                </a:solidFill>
              </a:rPr>
              <a:t>FULL OUTER JOIN </a:t>
            </a:r>
          </a:p>
          <a:p>
            <a:pPr marL="457200" lvl="1" indent="0">
              <a:buNone/>
            </a:pPr>
            <a:endParaRPr lang="en-US" sz="2000" dirty="0">
              <a:solidFill>
                <a:schemeClr val="tx1"/>
              </a:solidFill>
            </a:endParaRPr>
          </a:p>
          <a:p>
            <a:endParaRPr lang="en-US" sz="2000" dirty="0">
              <a:solidFill>
                <a:schemeClr val="tx1"/>
              </a:solidFill>
            </a:endParaRPr>
          </a:p>
          <a:p>
            <a:r>
              <a:rPr lang="en-US" sz="2000" dirty="0">
                <a:solidFill>
                  <a:schemeClr val="tx1"/>
                </a:solidFill>
              </a:rPr>
              <a:t>Use either LEFT /RIGHT/FULL, just OUTER JOIN will not work.</a:t>
            </a:r>
          </a:p>
          <a:p>
            <a:endParaRPr lang="en-US" sz="2000" dirty="0">
              <a:solidFill>
                <a:schemeClr val="tx1"/>
              </a:solidFill>
            </a:endParaRPr>
          </a:p>
          <a:p>
            <a:r>
              <a:rPr lang="en-US" sz="2000" dirty="0">
                <a:solidFill>
                  <a:schemeClr val="tx1"/>
                </a:solidFill>
              </a:rPr>
              <a:t>In </a:t>
            </a:r>
            <a:r>
              <a:rPr lang="en-US" sz="2000" dirty="0">
                <a:solidFill>
                  <a:schemeClr val="tx1"/>
                </a:solidFill>
              </a:rPr>
              <a:t>this case left and right refer to the two sides of the JOIN </a:t>
            </a:r>
            <a:r>
              <a:rPr lang="en-US" sz="2000" dirty="0">
                <a:solidFill>
                  <a:schemeClr val="tx1"/>
                </a:solidFill>
              </a:rPr>
              <a:t>keyword.</a:t>
            </a:r>
            <a:endParaRPr lang="en-US" sz="2000" dirty="0">
              <a:solidFill>
                <a:schemeClr val="tx1"/>
              </a:solidFill>
            </a:endParaRPr>
          </a:p>
          <a:p>
            <a:endParaRPr lang="en-US" sz="2000" dirty="0">
              <a:solidFill>
                <a:schemeClr val="tx1"/>
              </a:solidFill>
            </a:endParaRPr>
          </a:p>
          <a:p>
            <a:endParaRPr lang="en-US" sz="2000" dirty="0"/>
          </a:p>
          <a:p>
            <a:endParaRPr lang="en-US" sz="2000" dirty="0"/>
          </a:p>
          <a:p>
            <a:endParaRPr lang="en-US" sz="2000" dirty="0"/>
          </a:p>
        </p:txBody>
      </p:sp>
      <p:sp>
        <p:nvSpPr>
          <p:cNvPr id="2" name="Title 1"/>
          <p:cNvSpPr>
            <a:spLocks noGrp="1"/>
          </p:cNvSpPr>
          <p:nvPr>
            <p:ph type="title"/>
          </p:nvPr>
        </p:nvSpPr>
        <p:spPr>
          <a:noFill/>
          <a:ln>
            <a:noFill/>
          </a:ln>
        </p:spPr>
        <p:txBody>
          <a:bodyPr anchor="ctr"/>
          <a:lstStyle/>
          <a:p>
            <a:r>
              <a:rPr lang="en-US" dirty="0">
                <a:solidFill>
                  <a:schemeClr val="tx1"/>
                </a:solidFill>
              </a:rPr>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29</a:t>
            </a:fld>
            <a:endParaRPr lang="en-US" sz="1400" dirty="0"/>
          </a:p>
        </p:txBody>
      </p:sp>
    </p:spTree>
    <p:extLst>
      <p:ext uri="{BB962C8B-B14F-4D97-AF65-F5344CB8AC3E}">
        <p14:creationId xmlns:p14="http://schemas.microsoft.com/office/powerpoint/2010/main" val="14892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tx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1905000" y="1143000"/>
            <a:ext cx="8382000" cy="4622800"/>
          </a:xfrm>
        </p:spPr>
        <p:txBody>
          <a:bodyPr/>
          <a:lstStyle/>
          <a:p>
            <a:r>
              <a:rPr lang="en-US" sz="2000" dirty="0">
                <a:solidFill>
                  <a:schemeClr val="tx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a:solidFill>
                  <a:schemeClr val="tx1"/>
                </a:solidFill>
                <a:latin typeface="Arial" panose="020B0604020202020204" pitchFamily="34" charset="0"/>
                <a:cs typeface="Arial" panose="020B0604020202020204" pitchFamily="34" charset="0"/>
              </a:rPr>
              <a:t>.</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tx1"/>
              </a:solidFill>
              <a:latin typeface="Arial" panose="020B0604020202020204" pitchFamily="34" charset="0"/>
              <a:cs typeface="Arial" panose="020B0604020202020204" pitchFamily="34" charset="0"/>
            </a:endParaRPr>
          </a:p>
          <a:p>
            <a:endParaRPr lang="en-US" dirty="0">
              <a:solidFill>
                <a:schemeClr val="tx1"/>
              </a:solidFill>
            </a:endParaRPr>
          </a:p>
        </p:txBody>
      </p:sp>
      <p:sp>
        <p:nvSpPr>
          <p:cNvPr id="7" name="Slide Number Placeholder 18"/>
          <p:cNvSpPr txBox="1">
            <a:spLocks/>
          </p:cNvSpPr>
          <p:nvPr/>
        </p:nvSpPr>
        <p:spPr>
          <a:xfrm>
            <a:off x="10287000" y="6570563"/>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3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066802"/>
            <a:ext cx="8534400" cy="3428999"/>
          </a:xfrm>
        </p:spPr>
        <p:txBody>
          <a:bodyPr>
            <a:normAutofit fontScale="92500" lnSpcReduction="20000"/>
          </a:bodyPr>
          <a:lstStyle/>
          <a:p>
            <a:pPr lvl="1">
              <a:spcBef>
                <a:spcPts val="1200"/>
              </a:spcBef>
            </a:pPr>
            <a:r>
              <a:rPr lang="en-US" sz="2000" dirty="0">
                <a:solidFill>
                  <a:schemeClr val="tx1"/>
                </a:solidFill>
                <a:latin typeface="Arial" pitchFamily="34" charset="0"/>
                <a:cs typeface="Arial" pitchFamily="34" charset="0"/>
              </a:rPr>
              <a:t>In this join all rows from </a:t>
            </a:r>
            <a:r>
              <a:rPr lang="en-US" sz="2000" i="1" dirty="0">
                <a:solidFill>
                  <a:schemeClr val="tx1"/>
                </a:solidFill>
                <a:latin typeface="Arial" pitchFamily="34" charset="0"/>
                <a:cs typeface="Arial" pitchFamily="34" charset="0"/>
              </a:rPr>
              <a:t>table </a:t>
            </a:r>
            <a:r>
              <a:rPr lang="en-US" sz="2000" dirty="0">
                <a:solidFill>
                  <a:schemeClr val="tx1"/>
                </a:solidFill>
                <a:latin typeface="Arial" pitchFamily="34" charset="0"/>
                <a:cs typeface="Arial" pitchFamily="34" charset="0"/>
              </a:rPr>
              <a:t>specified on the left side of the </a:t>
            </a:r>
            <a:r>
              <a:rPr lang="en-US" sz="2000" dirty="0" err="1">
                <a:solidFill>
                  <a:schemeClr val="tx1"/>
                </a:solidFill>
                <a:latin typeface="Arial" pitchFamily="34" charset="0"/>
                <a:cs typeface="Arial" pitchFamily="34" charset="0"/>
              </a:rPr>
              <a:t>join</a:t>
            </a:r>
            <a:r>
              <a:rPr lang="en-US" sz="2000" dirty="0">
                <a:solidFill>
                  <a:schemeClr val="tx1"/>
                </a:solidFill>
                <a:latin typeface="Arial" pitchFamily="34" charset="0"/>
                <a:cs typeface="Arial" pitchFamily="34" charset="0"/>
              </a:rPr>
              <a:t> statement will appear.</a:t>
            </a:r>
          </a:p>
          <a:p>
            <a:pPr lvl="1">
              <a:spcBef>
                <a:spcPts val="1200"/>
              </a:spcBef>
            </a:pPr>
            <a:r>
              <a:rPr lang="en-US" sz="2000" dirty="0">
                <a:solidFill>
                  <a:schemeClr val="tx1"/>
                </a:solidFill>
                <a:latin typeface="Arial" pitchFamily="34" charset="0"/>
                <a:cs typeface="Arial" pitchFamily="34" charset="0"/>
              </a:rPr>
              <a:t>When no matching data is found from the table on the right side of the join, nulls are placed into fields. </a:t>
            </a:r>
          </a:p>
          <a:p>
            <a:endParaRPr lang="en-US" sz="2000" dirty="0"/>
          </a:p>
          <a:p>
            <a:r>
              <a:rPr lang="en-US" sz="2000" dirty="0">
                <a:solidFill>
                  <a:schemeClr val="tx1"/>
                </a:solidFill>
              </a:rPr>
              <a:t>ANSI Style:</a:t>
            </a:r>
          </a:p>
          <a:p>
            <a:pPr marL="400050" lvl="1"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endParaRPr lang="en-US" sz="2000" b="1" dirty="0">
              <a:solidFill>
                <a:srgbClr val="BC8F00"/>
              </a:solidFill>
            </a:endParaRPr>
          </a:p>
          <a:p>
            <a:pPr marL="400050" lvl="1"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LEFT OUTER JOIN </a:t>
            </a:r>
            <a:r>
              <a:rPr lang="en-US" sz="2000" b="1" dirty="0">
                <a:solidFill>
                  <a:srgbClr val="BC8F00"/>
                </a:solidFill>
              </a:rPr>
              <a:t>payments p  </a:t>
            </a:r>
          </a:p>
          <a:p>
            <a:pPr marL="400050" lvl="1"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a:t>
            </a:r>
            <a:r>
              <a:rPr lang="en-US" sz="2000" b="1" dirty="0" err="1">
                <a:solidFill>
                  <a:srgbClr val="BC8F00"/>
                </a:solidFill>
              </a:rPr>
              <a:t>p.customernumber</a:t>
            </a:r>
            <a:r>
              <a:rPr lang="en-US" sz="2000" b="1" dirty="0">
                <a:solidFill>
                  <a:srgbClr val="BC8F00"/>
                </a:solidFill>
              </a:rPr>
              <a:t>; </a:t>
            </a:r>
          </a:p>
          <a:p>
            <a:pPr marL="0" indent="0">
              <a:buNone/>
            </a:pPr>
            <a:endParaRPr lang="en-US" sz="2000" dirty="0">
              <a:solidFill>
                <a:schemeClr val="tx1"/>
              </a:solidFill>
            </a:endParaRPr>
          </a:p>
          <a:p>
            <a:pPr marL="0" indent="0">
              <a:buNone/>
            </a:pPr>
            <a:r>
              <a:rPr lang="en-US" sz="2000" dirty="0">
                <a:solidFill>
                  <a:schemeClr val="tx1"/>
                </a:solidFill>
                <a:latin typeface="Arial" pitchFamily="34" charset="0"/>
                <a:cs typeface="Arial" pitchFamily="34" charset="0"/>
              </a:rPr>
              <a:t>	</a:t>
            </a:r>
            <a:endParaRPr lang="en-US" sz="1800" dirty="0">
              <a:solidFill>
                <a:schemeClr val="tx1"/>
              </a:solidFill>
              <a:latin typeface="Arial" pitchFamily="34" charset="0"/>
              <a:cs typeface="Arial" pitchFamily="34" charset="0"/>
            </a:endParaRPr>
          </a:p>
        </p:txBody>
      </p:sp>
      <p:sp>
        <p:nvSpPr>
          <p:cNvPr id="2" name="Title 1"/>
          <p:cNvSpPr>
            <a:spLocks noGrp="1"/>
          </p:cNvSpPr>
          <p:nvPr>
            <p:ph type="title"/>
          </p:nvPr>
        </p:nvSpPr>
        <p:spPr>
          <a:noFill/>
          <a:ln>
            <a:noFill/>
          </a:ln>
        </p:spPr>
        <p:txBody>
          <a:bodyPr anchor="ctr">
            <a:normAutofit/>
          </a:bodyPr>
          <a:lstStyle/>
          <a:p>
            <a:r>
              <a:rPr lang="en-US" sz="2800" dirty="0">
                <a:solidFill>
                  <a:schemeClr val="tx1"/>
                </a:solidFill>
              </a:rPr>
              <a:t>LEFT OUTER JOIN </a:t>
            </a:r>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30</a:t>
            </a:fld>
            <a:endParaRPr lang="en-US" sz="1400" dirty="0"/>
          </a:p>
        </p:txBody>
      </p:sp>
      <p:sp>
        <p:nvSpPr>
          <p:cNvPr id="5" name="TextBox 4"/>
          <p:cNvSpPr txBox="1"/>
          <p:nvPr/>
        </p:nvSpPr>
        <p:spPr>
          <a:xfrm>
            <a:off x="2057400" y="5068670"/>
            <a:ext cx="8077200" cy="646331"/>
          </a:xfrm>
          <a:prstGeom prst="rect">
            <a:avLst/>
          </a:prstGeom>
          <a:noFill/>
          <a:ln w="3175">
            <a:solidFill>
              <a:schemeClr val="bg2">
                <a:lumMod val="50000"/>
              </a:schemeClr>
            </a:solidFill>
          </a:ln>
        </p:spPr>
        <p:txBody>
          <a:bodyPr wrap="square" rtlCol="0">
            <a:spAutoFit/>
          </a:bodyPr>
          <a:lstStyle/>
          <a:p>
            <a:r>
              <a:rPr lang="en-US" dirty="0">
                <a:latin typeface="Arial" pitchFamily="34" charset="0"/>
                <a:cs typeface="Arial" pitchFamily="34" charset="0"/>
              </a:rPr>
              <a:t>All the rows of customers table will be fetched even if a matching row is not </a:t>
            </a:r>
            <a:r>
              <a:rPr lang="en-US" dirty="0">
                <a:latin typeface="Arial" pitchFamily="34" charset="0"/>
                <a:cs typeface="Arial" pitchFamily="34" charset="0"/>
              </a:rPr>
              <a:t>found </a:t>
            </a:r>
            <a:r>
              <a:rPr lang="en-US" dirty="0">
                <a:latin typeface="Arial" pitchFamily="34" charset="0"/>
                <a:cs typeface="Arial" pitchFamily="34" charset="0"/>
              </a:rPr>
              <a:t>in payments </a:t>
            </a:r>
            <a:r>
              <a:rPr lang="en-US" dirty="0">
                <a:latin typeface="Arial" pitchFamily="34" charset="0"/>
                <a:cs typeface="Arial" pitchFamily="34" charset="0"/>
              </a:rPr>
              <a:t>table</a:t>
            </a:r>
            <a:endParaRPr lang="en-US" dirty="0">
              <a:latin typeface="Arial" pitchFamily="34" charset="0"/>
              <a:cs typeface="Arial" pitchFamily="34" charset="0"/>
            </a:endParaRPr>
          </a:p>
        </p:txBody>
      </p:sp>
    </p:spTree>
    <p:extLst>
      <p:ext uri="{BB962C8B-B14F-4D97-AF65-F5344CB8AC3E}">
        <p14:creationId xmlns:p14="http://schemas.microsoft.com/office/powerpoint/2010/main" val="2437099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1200"/>
              </a:spcBef>
            </a:pPr>
            <a:r>
              <a:rPr lang="en-US" sz="2000" dirty="0">
                <a:solidFill>
                  <a:schemeClr val="tx1"/>
                </a:solidFill>
                <a:cs typeface="Arial" pitchFamily="34" charset="0"/>
              </a:rPr>
              <a:t>In this join all rows from </a:t>
            </a:r>
            <a:r>
              <a:rPr lang="en-US" sz="2000" i="1" dirty="0">
                <a:solidFill>
                  <a:schemeClr val="tx1"/>
                </a:solidFill>
                <a:cs typeface="Arial" pitchFamily="34" charset="0"/>
              </a:rPr>
              <a:t>table </a:t>
            </a:r>
            <a:r>
              <a:rPr lang="en-US" sz="2000" dirty="0">
                <a:solidFill>
                  <a:schemeClr val="tx1"/>
                </a:solidFill>
                <a:cs typeface="Arial" pitchFamily="34" charset="0"/>
              </a:rPr>
              <a:t>specified on the right side of </a:t>
            </a:r>
            <a:r>
              <a:rPr lang="en-US" sz="2000" dirty="0">
                <a:solidFill>
                  <a:schemeClr val="tx1"/>
                </a:solidFill>
                <a:cs typeface="Arial" pitchFamily="34" charset="0"/>
              </a:rPr>
              <a:t>join </a:t>
            </a:r>
            <a:r>
              <a:rPr lang="en-US" sz="2000" dirty="0">
                <a:solidFill>
                  <a:schemeClr val="tx1"/>
                </a:solidFill>
                <a:cs typeface="Arial" pitchFamily="34" charset="0"/>
              </a:rPr>
              <a:t>statement will appear</a:t>
            </a:r>
            <a:r>
              <a:rPr lang="en-US" sz="2000" dirty="0">
                <a:solidFill>
                  <a:schemeClr val="tx1"/>
                </a:solidFill>
                <a:cs typeface="Arial" pitchFamily="34" charset="0"/>
              </a:rPr>
              <a:t>.</a:t>
            </a:r>
            <a:endParaRPr lang="en-US" sz="2000" dirty="0">
              <a:solidFill>
                <a:schemeClr val="tx1"/>
              </a:solidFill>
              <a:cs typeface="Arial" pitchFamily="34" charset="0"/>
            </a:endParaRPr>
          </a:p>
          <a:p>
            <a:pPr lvl="1">
              <a:spcBef>
                <a:spcPts val="1200"/>
              </a:spcBef>
            </a:pPr>
            <a:r>
              <a:rPr lang="en-US" sz="2000" dirty="0">
                <a:solidFill>
                  <a:schemeClr val="tx1"/>
                </a:solidFill>
                <a:cs typeface="Arial" pitchFamily="34" charset="0"/>
              </a:rPr>
              <a:t>When no matching data is found from the table on the left side of the join, nulls are placed into fields.</a:t>
            </a:r>
          </a:p>
          <a:p>
            <a:pPr>
              <a:spcBef>
                <a:spcPts val="1200"/>
              </a:spcBef>
              <a:buNone/>
            </a:pPr>
            <a:endParaRPr lang="en-US" sz="1800" b="1" dirty="0">
              <a:solidFill>
                <a:schemeClr val="tx1"/>
              </a:solidFill>
              <a:latin typeface="Arial" pitchFamily="34" charset="0"/>
              <a:cs typeface="Arial" pitchFamily="34" charset="0"/>
            </a:endParaRPr>
          </a:p>
          <a:p>
            <a:pPr>
              <a:spcBef>
                <a:spcPts val="0"/>
              </a:spcBef>
              <a:spcAft>
                <a:spcPts val="600"/>
              </a:spcAft>
            </a:pPr>
            <a:r>
              <a:rPr lang="en-US" sz="2000" dirty="0">
                <a:solidFill>
                  <a:schemeClr val="tx1"/>
                </a:solidFill>
              </a:rPr>
              <a:t>ANSI Style:</a:t>
            </a:r>
          </a:p>
          <a:p>
            <a:pPr marL="800100" lvl="2" indent="395288">
              <a:buNone/>
            </a:pPr>
            <a:r>
              <a:rPr lang="en-US" b="1" dirty="0">
                <a:solidFill>
                  <a:srgbClr val="0070C0"/>
                </a:solidFill>
              </a:rPr>
              <a:t>SELECT</a:t>
            </a:r>
            <a:r>
              <a:rPr lang="en-US" b="1" dirty="0">
                <a:solidFill>
                  <a:schemeClr val="accent1">
                    <a:lumMod val="75000"/>
                  </a:schemeClr>
                </a:solidFill>
                <a:latin typeface="Courier New" pitchFamily="49" charset="0"/>
                <a:cs typeface="Courier New" pitchFamily="49" charset="0"/>
              </a:rPr>
              <a:t> </a:t>
            </a:r>
            <a:r>
              <a:rPr lang="en-US" b="1" dirty="0" err="1">
                <a:solidFill>
                  <a:srgbClr val="BC8F00"/>
                </a:solidFill>
              </a:rPr>
              <a:t>c.city</a:t>
            </a:r>
            <a:r>
              <a:rPr lang="en-US" b="1" dirty="0">
                <a:solidFill>
                  <a:srgbClr val="BC8F00"/>
                </a:solidFill>
              </a:rPr>
              <a:t>, </a:t>
            </a:r>
            <a:r>
              <a:rPr lang="en-US" b="1" dirty="0" err="1">
                <a:solidFill>
                  <a:srgbClr val="BC8F00"/>
                </a:solidFill>
              </a:rPr>
              <a:t>p.checknumber</a:t>
            </a:r>
            <a:r>
              <a:rPr lang="en-US" b="1" dirty="0">
                <a:solidFill>
                  <a:srgbClr val="BC8F00"/>
                </a:solidFill>
              </a:rPr>
              <a:t>, </a:t>
            </a:r>
            <a:r>
              <a:rPr lang="en-US" b="1" dirty="0" err="1">
                <a:solidFill>
                  <a:srgbClr val="BC8F00"/>
                </a:solidFill>
              </a:rPr>
              <a:t>p.amount</a:t>
            </a:r>
            <a:r>
              <a:rPr lang="en-US" b="1" dirty="0">
                <a:solidFill>
                  <a:srgbClr val="BC8F00"/>
                </a:solidFill>
              </a:rPr>
              <a:t> </a:t>
            </a:r>
            <a:endParaRPr lang="en-US" b="1" dirty="0">
              <a:solidFill>
                <a:srgbClr val="BC8F00"/>
              </a:solidFill>
            </a:endParaRPr>
          </a:p>
          <a:p>
            <a:pPr marL="800100" lvl="2" indent="395288">
              <a:buNone/>
            </a:pPr>
            <a:r>
              <a:rPr lang="en-US" b="1" dirty="0">
                <a:solidFill>
                  <a:srgbClr val="0070C0"/>
                </a:solidFill>
              </a:rPr>
              <a:t>FROM</a:t>
            </a:r>
            <a:r>
              <a:rPr lang="en-US" b="1" dirty="0">
                <a:solidFill>
                  <a:srgbClr val="BC8F00"/>
                </a:solidFill>
              </a:rPr>
              <a:t> customers c </a:t>
            </a:r>
            <a:r>
              <a:rPr lang="en-US" b="1" dirty="0">
                <a:solidFill>
                  <a:srgbClr val="0070C0"/>
                </a:solidFill>
              </a:rPr>
              <a:t>RIGHT OUTER </a:t>
            </a:r>
            <a:r>
              <a:rPr lang="en-US" b="1" dirty="0">
                <a:solidFill>
                  <a:srgbClr val="0070C0"/>
                </a:solidFill>
              </a:rPr>
              <a:t>JOIN </a:t>
            </a:r>
            <a:r>
              <a:rPr lang="en-US" b="1" dirty="0">
                <a:solidFill>
                  <a:srgbClr val="BC8F00"/>
                </a:solidFill>
              </a:rPr>
              <a:t>payments p  </a:t>
            </a:r>
          </a:p>
          <a:p>
            <a:pPr marL="800100" lvl="2" indent="395288">
              <a:buNone/>
            </a:pPr>
            <a:r>
              <a:rPr lang="en-US" b="1" dirty="0">
                <a:solidFill>
                  <a:srgbClr val="0070C0"/>
                </a:solidFill>
              </a:rPr>
              <a:t>ON </a:t>
            </a:r>
            <a:r>
              <a:rPr lang="en-US" b="1" dirty="0" err="1">
                <a:solidFill>
                  <a:srgbClr val="BC8F00"/>
                </a:solidFill>
              </a:rPr>
              <a:t>c.customernumber</a:t>
            </a:r>
            <a:r>
              <a:rPr lang="en-US" b="1" dirty="0">
                <a:solidFill>
                  <a:srgbClr val="BC8F00"/>
                </a:solidFill>
              </a:rPr>
              <a:t> = </a:t>
            </a:r>
            <a:r>
              <a:rPr lang="en-US" b="1" dirty="0" err="1">
                <a:solidFill>
                  <a:srgbClr val="BC8F00"/>
                </a:solidFill>
              </a:rPr>
              <a:t>p.customernumber</a:t>
            </a:r>
            <a:r>
              <a:rPr lang="en-US" b="1" dirty="0">
                <a:solidFill>
                  <a:srgbClr val="BC8F00"/>
                </a:solidFill>
              </a:rPr>
              <a:t>; </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a:solidFill>
                  <a:schemeClr val="tx1"/>
                </a:solidFill>
              </a:rPr>
              <a:t>RIGHT OUTER JOIN </a:t>
            </a:r>
          </a:p>
        </p:txBody>
      </p:sp>
      <p:sp>
        <p:nvSpPr>
          <p:cNvPr id="11"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31</a:t>
            </a:fld>
            <a:endParaRPr lang="en-US" sz="1400" dirty="0"/>
          </a:p>
        </p:txBody>
      </p:sp>
      <p:sp>
        <p:nvSpPr>
          <p:cNvPr id="4" name="Rectangle 3"/>
          <p:cNvSpPr/>
          <p:nvPr/>
        </p:nvSpPr>
        <p:spPr>
          <a:xfrm>
            <a:off x="12420600" y="4343400"/>
            <a:ext cx="914400" cy="914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075597" y="5562601"/>
            <a:ext cx="8077200" cy="646331"/>
          </a:xfrm>
          <a:prstGeom prst="rect">
            <a:avLst/>
          </a:prstGeom>
          <a:noFill/>
          <a:ln w="3175">
            <a:solidFill>
              <a:schemeClr val="bg2">
                <a:lumMod val="50000"/>
              </a:schemeClr>
            </a:solidFill>
          </a:ln>
        </p:spPr>
        <p:txBody>
          <a:bodyPr wrap="square" rtlCol="0">
            <a:spAutoFit/>
          </a:bodyPr>
          <a:lstStyle/>
          <a:p>
            <a:r>
              <a:rPr lang="en-US" dirty="0">
                <a:latin typeface="Arial" pitchFamily="34" charset="0"/>
                <a:cs typeface="Arial" pitchFamily="34" charset="0"/>
              </a:rPr>
              <a:t>All the rows of payments table will be fetched even if a matching row is not found in </a:t>
            </a:r>
            <a:r>
              <a:rPr lang="en-US" dirty="0">
                <a:latin typeface="Arial" pitchFamily="34" charset="0"/>
                <a:cs typeface="Arial" pitchFamily="34" charset="0"/>
              </a:rPr>
              <a:t>customers table</a:t>
            </a:r>
            <a:endParaRPr lang="en-US" dirty="0">
              <a:latin typeface="Arial" pitchFamily="34" charset="0"/>
              <a:cs typeface="Arial" pitchFamily="34" charset="0"/>
            </a:endParaRPr>
          </a:p>
        </p:txBody>
      </p:sp>
    </p:spTree>
    <p:extLst>
      <p:ext uri="{BB962C8B-B14F-4D97-AF65-F5344CB8AC3E}">
        <p14:creationId xmlns:p14="http://schemas.microsoft.com/office/powerpoint/2010/main" val="50023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52600" y="718239"/>
            <a:ext cx="8229600" cy="4906963"/>
          </a:xfrm>
        </p:spPr>
        <p:txBody>
          <a:bodyPr/>
          <a:lstStyle/>
          <a:p>
            <a:pPr>
              <a:spcBef>
                <a:spcPts val="1200"/>
              </a:spcBef>
            </a:pPr>
            <a:r>
              <a:rPr lang="en-US" sz="2000" dirty="0">
                <a:solidFill>
                  <a:schemeClr val="tx1"/>
                </a:solidFill>
                <a:latin typeface="Arial" pitchFamily="34" charset="0"/>
                <a:cs typeface="Arial" pitchFamily="34" charset="0"/>
              </a:rPr>
              <a:t>In this join, all </a:t>
            </a:r>
            <a:r>
              <a:rPr lang="en-US" sz="2000" dirty="0">
                <a:solidFill>
                  <a:schemeClr val="tx1"/>
                </a:solidFill>
                <a:latin typeface="Arial" pitchFamily="34" charset="0"/>
                <a:cs typeface="Arial" pitchFamily="34" charset="0"/>
              </a:rPr>
              <a:t>the rows </a:t>
            </a:r>
            <a:r>
              <a:rPr lang="en-US" sz="2000" dirty="0">
                <a:solidFill>
                  <a:schemeClr val="tx1"/>
                </a:solidFill>
                <a:latin typeface="Arial" pitchFamily="34" charset="0"/>
                <a:cs typeface="Arial" pitchFamily="34" charset="0"/>
              </a:rPr>
              <a:t>are returned from</a:t>
            </a:r>
            <a:r>
              <a:rPr lang="en-US" sz="2000" dirty="0">
                <a:solidFill>
                  <a:schemeClr val="tx1"/>
                </a:solidFill>
                <a:latin typeface="Arial" pitchFamily="34" charset="0"/>
                <a:cs typeface="Arial" pitchFamily="34" charset="0"/>
              </a:rPr>
              <a:t>			</a:t>
            </a:r>
          </a:p>
          <a:p>
            <a:pPr lvl="1">
              <a:spcBef>
                <a:spcPts val="1200"/>
              </a:spcBef>
            </a:pPr>
            <a:r>
              <a:rPr lang="en-US" sz="2000" dirty="0">
                <a:solidFill>
                  <a:schemeClr val="tx1"/>
                </a:solidFill>
                <a:latin typeface="Arial" pitchFamily="34" charset="0"/>
                <a:cs typeface="Arial" pitchFamily="34" charset="0"/>
              </a:rPr>
              <a:t>table left to the join condition and </a:t>
            </a:r>
          </a:p>
          <a:p>
            <a:pPr lvl="1">
              <a:spcBef>
                <a:spcPts val="1200"/>
              </a:spcBef>
            </a:pPr>
            <a:r>
              <a:rPr lang="en-US" sz="2000" dirty="0">
                <a:solidFill>
                  <a:schemeClr val="tx1"/>
                </a:solidFill>
                <a:latin typeface="Arial" pitchFamily="34" charset="0"/>
                <a:cs typeface="Arial" pitchFamily="34" charset="0"/>
              </a:rPr>
              <a:t>table right to the join condition</a:t>
            </a:r>
          </a:p>
          <a:p>
            <a:r>
              <a:rPr lang="en-US" sz="2000" dirty="0">
                <a:solidFill>
                  <a:schemeClr val="tx1"/>
                </a:solidFill>
              </a:rPr>
              <a:t>Supported: Microsoft SQL Server, DB2, Oracle 10g, 11g </a:t>
            </a:r>
          </a:p>
          <a:p>
            <a:r>
              <a:rPr lang="en-US" sz="2000" dirty="0">
                <a:solidFill>
                  <a:schemeClr val="tx1"/>
                </a:solidFill>
              </a:rPr>
              <a:t>Not Supported: MySQL, Sybase </a:t>
            </a:r>
          </a:p>
          <a:p>
            <a:endParaRPr lang="en-US" sz="2000" dirty="0">
              <a:solidFill>
                <a:schemeClr val="tx1"/>
              </a:solidFill>
            </a:endParaRPr>
          </a:p>
          <a:p>
            <a:pPr>
              <a:spcBef>
                <a:spcPts val="0"/>
              </a:spcBef>
              <a:spcAft>
                <a:spcPts val="600"/>
              </a:spcAft>
            </a:pPr>
            <a:r>
              <a:rPr lang="en-US" sz="2000" dirty="0">
                <a:solidFill>
                  <a:schemeClr val="tx1"/>
                </a:solidFill>
              </a:rPr>
              <a:t>ANSI Style:</a:t>
            </a:r>
          </a:p>
          <a:p>
            <a:pPr marL="800100" lvl="2" indent="395288">
              <a:buNone/>
            </a:pPr>
            <a:r>
              <a:rPr lang="en-US" b="1" dirty="0">
                <a:solidFill>
                  <a:srgbClr val="0070C0"/>
                </a:solidFill>
              </a:rPr>
              <a:t>SELECT</a:t>
            </a:r>
            <a:r>
              <a:rPr lang="en-US" b="1" dirty="0">
                <a:solidFill>
                  <a:schemeClr val="accent1">
                    <a:lumMod val="75000"/>
                  </a:schemeClr>
                </a:solidFill>
                <a:latin typeface="Courier New" pitchFamily="49" charset="0"/>
                <a:cs typeface="Courier New" pitchFamily="49" charset="0"/>
              </a:rPr>
              <a:t> </a:t>
            </a:r>
            <a:r>
              <a:rPr lang="en-US" b="1" dirty="0" err="1">
                <a:solidFill>
                  <a:srgbClr val="BC8F00"/>
                </a:solidFill>
              </a:rPr>
              <a:t>c.city</a:t>
            </a:r>
            <a:r>
              <a:rPr lang="en-US" b="1" dirty="0">
                <a:solidFill>
                  <a:srgbClr val="BC8F00"/>
                </a:solidFill>
              </a:rPr>
              <a:t>, </a:t>
            </a:r>
            <a:r>
              <a:rPr lang="en-US" b="1" dirty="0" err="1">
                <a:solidFill>
                  <a:srgbClr val="BC8F00"/>
                </a:solidFill>
              </a:rPr>
              <a:t>p.checknumber</a:t>
            </a:r>
            <a:r>
              <a:rPr lang="en-US" b="1" dirty="0">
                <a:solidFill>
                  <a:srgbClr val="BC8F00"/>
                </a:solidFill>
              </a:rPr>
              <a:t>, </a:t>
            </a:r>
            <a:r>
              <a:rPr lang="en-US" b="1" dirty="0" err="1">
                <a:solidFill>
                  <a:srgbClr val="BC8F00"/>
                </a:solidFill>
              </a:rPr>
              <a:t>p.amount</a:t>
            </a:r>
            <a:r>
              <a:rPr lang="en-US" b="1" dirty="0">
                <a:solidFill>
                  <a:srgbClr val="BC8F00"/>
                </a:solidFill>
              </a:rPr>
              <a:t> </a:t>
            </a:r>
          </a:p>
          <a:p>
            <a:pPr marL="800100" lvl="2" indent="395288">
              <a:buNone/>
            </a:pPr>
            <a:r>
              <a:rPr lang="en-US" b="1" dirty="0">
                <a:solidFill>
                  <a:srgbClr val="0070C0"/>
                </a:solidFill>
              </a:rPr>
              <a:t>FROM</a:t>
            </a:r>
            <a:r>
              <a:rPr lang="en-US" b="1" dirty="0">
                <a:solidFill>
                  <a:srgbClr val="BC8F00"/>
                </a:solidFill>
              </a:rPr>
              <a:t> customers c </a:t>
            </a:r>
            <a:r>
              <a:rPr lang="en-US" b="1" dirty="0">
                <a:solidFill>
                  <a:srgbClr val="0070C0"/>
                </a:solidFill>
              </a:rPr>
              <a:t>FULL OUTER </a:t>
            </a:r>
            <a:r>
              <a:rPr lang="en-US" b="1" dirty="0">
                <a:solidFill>
                  <a:srgbClr val="0070C0"/>
                </a:solidFill>
              </a:rPr>
              <a:t>JOIN </a:t>
            </a:r>
            <a:r>
              <a:rPr lang="en-US" b="1" dirty="0">
                <a:solidFill>
                  <a:srgbClr val="BC8F00"/>
                </a:solidFill>
              </a:rPr>
              <a:t>payments p  </a:t>
            </a:r>
          </a:p>
          <a:p>
            <a:pPr marL="800100" lvl="2" indent="395288">
              <a:buNone/>
            </a:pPr>
            <a:r>
              <a:rPr lang="en-US" b="1" dirty="0">
                <a:solidFill>
                  <a:srgbClr val="0070C0"/>
                </a:solidFill>
              </a:rPr>
              <a:t>ON </a:t>
            </a:r>
            <a:r>
              <a:rPr lang="en-US" b="1" dirty="0" err="1">
                <a:solidFill>
                  <a:srgbClr val="BC8F00"/>
                </a:solidFill>
              </a:rPr>
              <a:t>c.customernumber</a:t>
            </a:r>
            <a:r>
              <a:rPr lang="en-US" b="1" dirty="0">
                <a:solidFill>
                  <a:srgbClr val="BC8F00"/>
                </a:solidFill>
              </a:rPr>
              <a:t> = </a:t>
            </a:r>
            <a:r>
              <a:rPr lang="en-US" b="1" dirty="0" err="1">
                <a:solidFill>
                  <a:srgbClr val="BC8F00"/>
                </a:solidFill>
              </a:rPr>
              <a:t>p.customernumber</a:t>
            </a:r>
            <a:r>
              <a:rPr lang="en-US" b="1" dirty="0">
                <a:solidFill>
                  <a:srgbClr val="BC8F00"/>
                </a:solidFill>
              </a:rPr>
              <a:t>; </a:t>
            </a:r>
          </a:p>
          <a:p>
            <a:endParaRPr lang="en-US" sz="2000" dirty="0">
              <a:solidFill>
                <a:schemeClr val="tx1"/>
              </a:solidFill>
            </a:endParaRPr>
          </a:p>
        </p:txBody>
      </p:sp>
      <p:sp>
        <p:nvSpPr>
          <p:cNvPr id="4" name="Title 3"/>
          <p:cNvSpPr>
            <a:spLocks noGrp="1"/>
          </p:cNvSpPr>
          <p:nvPr>
            <p:ph type="title"/>
          </p:nvPr>
        </p:nvSpPr>
        <p:spPr/>
        <p:txBody>
          <a:bodyPr/>
          <a:lstStyle/>
          <a:p>
            <a:r>
              <a:rPr lang="en-US" dirty="0" smtClean="0">
                <a:solidFill>
                  <a:schemeClr val="tx1"/>
                </a:solidFill>
              </a:rPr>
              <a:t>FULL OUTER JOIN</a:t>
            </a:r>
            <a:endParaRPr lang="en-US" dirty="0">
              <a:solidFill>
                <a:schemeClr val="tx1"/>
              </a:solidFill>
            </a:endParaRPr>
          </a:p>
        </p:txBody>
      </p:sp>
    </p:spTree>
    <p:extLst>
      <p:ext uri="{BB962C8B-B14F-4D97-AF65-F5344CB8AC3E}">
        <p14:creationId xmlns:p14="http://schemas.microsoft.com/office/powerpoint/2010/main" val="100380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914400"/>
            <a:ext cx="9067800" cy="4648200"/>
          </a:xfrm>
        </p:spPr>
        <p:txBody>
          <a:bodyPr/>
          <a:lstStyle/>
          <a:p>
            <a:r>
              <a:rPr lang="en-US" sz="2000" dirty="0">
                <a:solidFill>
                  <a:schemeClr val="tx1"/>
                </a:solidFill>
              </a:rPr>
              <a:t>Some database systems do not support the FULL OUTER JOIN functionality.</a:t>
            </a:r>
          </a:p>
          <a:p>
            <a:r>
              <a:rPr lang="en-US" sz="2000" dirty="0">
                <a:solidFill>
                  <a:schemeClr val="tx1"/>
                </a:solidFill>
              </a:rPr>
              <a:t>Hence we can emulate it through the use of an INNER JOIN. </a:t>
            </a:r>
          </a:p>
          <a:p>
            <a:r>
              <a:rPr lang="en-US" sz="2000" dirty="0">
                <a:solidFill>
                  <a:schemeClr val="tx1"/>
                </a:solidFill>
              </a:rPr>
              <a:t>UNION ALL selects the "single table rows" from left and right tables respectively.</a:t>
            </a:r>
          </a:p>
          <a:p>
            <a:endParaRPr lang="en-US" dirty="0" smtClean="0">
              <a:solidFill>
                <a:schemeClr val="tx1"/>
              </a:solidFill>
            </a:endParaRPr>
          </a:p>
          <a:p>
            <a:r>
              <a:rPr lang="en-US" sz="2000" dirty="0">
                <a:solidFill>
                  <a:schemeClr val="tx1"/>
                </a:solidFill>
              </a:rPr>
              <a:t>Example:</a:t>
            </a:r>
          </a:p>
          <a:p>
            <a:pPr marL="0" indent="341313">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customers c</a:t>
            </a:r>
          </a:p>
          <a:p>
            <a:pPr marL="0" indent="341313">
              <a:buNone/>
            </a:pPr>
            <a:r>
              <a:rPr lang="en-US" sz="2000" b="1" dirty="0">
                <a:solidFill>
                  <a:srgbClr val="0070C0"/>
                </a:solidFill>
              </a:rPr>
              <a:t>LEFT JOIN </a:t>
            </a:r>
            <a:r>
              <a:rPr lang="en-US" sz="2000" b="1" dirty="0">
                <a:solidFill>
                  <a:srgbClr val="BC8F00"/>
                </a:solidFill>
              </a:rPr>
              <a:t>payments </a:t>
            </a:r>
            <a:r>
              <a:rPr lang="en-US" sz="2000" b="1" dirty="0">
                <a:solidFill>
                  <a:srgbClr val="BC8F00"/>
                </a:solidFill>
              </a:rPr>
              <a:t>p</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 = </a:t>
            </a:r>
            <a:r>
              <a:rPr lang="en-US" sz="2000" b="1" dirty="0" err="1">
                <a:solidFill>
                  <a:srgbClr val="BC8F00"/>
                </a:solidFill>
              </a:rPr>
              <a:t>p.customernumber</a:t>
            </a:r>
            <a:endParaRPr lang="en-US" sz="2000" b="1" dirty="0">
              <a:solidFill>
                <a:srgbClr val="BC8F00"/>
              </a:solidFill>
            </a:endParaRPr>
          </a:p>
          <a:p>
            <a:pPr marL="0" indent="341313">
              <a:buNone/>
            </a:pPr>
            <a:r>
              <a:rPr lang="en-US" sz="2000" b="1" dirty="0">
                <a:solidFill>
                  <a:srgbClr val="0070C0"/>
                </a:solidFill>
              </a:rPr>
              <a:t>UNION</a:t>
            </a:r>
          </a:p>
          <a:p>
            <a:pPr marL="0" indent="341313">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customers</a:t>
            </a:r>
            <a:r>
              <a:rPr lang="en-US" sz="2000" b="1" dirty="0">
                <a:solidFill>
                  <a:schemeClr val="accent6">
                    <a:lumMod val="75000"/>
                  </a:schemeClr>
                </a:solidFill>
                <a:latin typeface="Courier New" pitchFamily="49" charset="0"/>
                <a:cs typeface="Courier New" pitchFamily="49" charset="0"/>
              </a:rPr>
              <a:t> </a:t>
            </a:r>
            <a:r>
              <a:rPr lang="en-US" sz="2000" b="1" dirty="0">
                <a:solidFill>
                  <a:srgbClr val="BC8F00"/>
                </a:solidFill>
              </a:rPr>
              <a:t>c</a:t>
            </a:r>
          </a:p>
          <a:p>
            <a:pPr marL="0" indent="341313">
              <a:buNone/>
            </a:pPr>
            <a:r>
              <a:rPr lang="en-US" sz="2000" b="1" dirty="0">
                <a:solidFill>
                  <a:srgbClr val="0070C0"/>
                </a:solidFill>
              </a:rPr>
              <a:t>RIGHT JOIN</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BC8F00"/>
                </a:solidFill>
              </a:rPr>
              <a:t>payments p</a:t>
            </a:r>
            <a:r>
              <a:rPr lang="en-US" sz="2000" b="1" dirty="0">
                <a:solidFill>
                  <a:schemeClr val="accent1">
                    <a:lumMod val="75000"/>
                  </a:schemeClr>
                </a:solidFill>
                <a:latin typeface="Courier New" pitchFamily="49" charset="0"/>
                <a:cs typeface="Courier New" pitchFamily="49" charset="0"/>
              </a:rPr>
              <a:t> </a:t>
            </a:r>
            <a:r>
              <a:rPr lang="en-US" sz="2000" b="1" dirty="0">
                <a:solidFill>
                  <a:srgbClr val="0070C0"/>
                </a:solidFill>
              </a:rPr>
              <a:t>ON </a:t>
            </a:r>
            <a:r>
              <a:rPr lang="en-US" sz="1950" b="1" dirty="0" err="1">
                <a:solidFill>
                  <a:srgbClr val="BC8F00"/>
                </a:solidFill>
              </a:rPr>
              <a:t>c.customernumber</a:t>
            </a:r>
            <a:r>
              <a:rPr lang="en-US" sz="1950" b="1" dirty="0">
                <a:solidFill>
                  <a:srgbClr val="BC8F00"/>
                </a:solidFill>
              </a:rPr>
              <a:t>=</a:t>
            </a:r>
            <a:r>
              <a:rPr lang="en-US" sz="1950" b="1" dirty="0" err="1">
                <a:solidFill>
                  <a:srgbClr val="BC8F00"/>
                </a:solidFill>
              </a:rPr>
              <a:t>p.customernumber</a:t>
            </a:r>
            <a:r>
              <a:rPr lang="en-US" sz="2000" b="1" dirty="0">
                <a:solidFill>
                  <a:srgbClr val="BC8F00"/>
                </a:solidFill>
              </a:rPr>
              <a:t>;</a:t>
            </a:r>
          </a:p>
          <a:p>
            <a:pPr marL="0" indent="341313">
              <a:buNone/>
            </a:pPr>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dirty="0">
                <a:solidFill>
                  <a:schemeClr val="tx1"/>
                </a:solidFill>
              </a:rPr>
              <a:t>FULL OUTER </a:t>
            </a:r>
            <a:r>
              <a:rPr lang="en-US" dirty="0" smtClean="0">
                <a:solidFill>
                  <a:schemeClr val="tx1"/>
                </a:solidFill>
              </a:rPr>
              <a:t>JOIN</a:t>
            </a:r>
            <a:endParaRPr lang="en-US" dirty="0">
              <a:solidFill>
                <a:schemeClr val="tx1"/>
              </a:solidFill>
            </a:endParaRPr>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33</a:t>
            </a:fld>
            <a:endParaRPr lang="en-US" sz="1400" dirty="0"/>
          </a:p>
        </p:txBody>
      </p:sp>
    </p:spTree>
    <p:extLst>
      <p:ext uri="{BB962C8B-B14F-4D97-AF65-F5344CB8AC3E}">
        <p14:creationId xmlns:p14="http://schemas.microsoft.com/office/powerpoint/2010/main" val="3995347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err="1" smtClean="0"/>
              <a:t>Self Join</a:t>
            </a:r>
            <a:endParaRPr lang="en-US" dirty="0"/>
          </a:p>
        </p:txBody>
      </p:sp>
    </p:spTree>
    <p:extLst>
      <p:ext uri="{BB962C8B-B14F-4D97-AF65-F5344CB8AC3E}">
        <p14:creationId xmlns:p14="http://schemas.microsoft.com/office/powerpoint/2010/main" val="2826322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066801"/>
            <a:ext cx="8686800" cy="4906963"/>
          </a:xfrm>
        </p:spPr>
        <p:txBody>
          <a:bodyPr/>
          <a:lstStyle/>
          <a:p>
            <a:pPr lvl="1">
              <a:spcBef>
                <a:spcPts val="1200"/>
              </a:spcBef>
            </a:pPr>
            <a:r>
              <a:rPr lang="en-US" sz="2000" dirty="0" err="1">
                <a:solidFill>
                  <a:schemeClr val="tx1"/>
                </a:solidFill>
                <a:latin typeface="Arial" pitchFamily="34" charset="0"/>
                <a:cs typeface="Arial" pitchFamily="34" charset="0"/>
              </a:rPr>
              <a:t>Self join</a:t>
            </a:r>
            <a:r>
              <a:rPr lang="en-US" sz="2000" dirty="0">
                <a:solidFill>
                  <a:schemeClr val="tx1"/>
                </a:solidFill>
                <a:latin typeface="Arial" pitchFamily="34" charset="0"/>
                <a:cs typeface="Arial" pitchFamily="34" charset="0"/>
              </a:rPr>
              <a:t> is used in situations </a:t>
            </a:r>
            <a:r>
              <a:rPr lang="en-US" sz="2000" dirty="0">
                <a:solidFill>
                  <a:schemeClr val="tx1"/>
                </a:solidFill>
                <a:latin typeface="Arial" pitchFamily="34" charset="0"/>
                <a:cs typeface="Arial" pitchFamily="34" charset="0"/>
              </a:rPr>
              <a:t>where one </a:t>
            </a:r>
            <a:r>
              <a:rPr lang="en-US" sz="2000" dirty="0">
                <a:solidFill>
                  <a:schemeClr val="tx1"/>
                </a:solidFill>
                <a:latin typeface="Arial" pitchFamily="34" charset="0"/>
                <a:cs typeface="Arial" pitchFamily="34" charset="0"/>
              </a:rPr>
              <a:t>row of a table is compared to another row of the same table. </a:t>
            </a:r>
          </a:p>
          <a:p>
            <a:pPr lvl="1">
              <a:spcBef>
                <a:spcPts val="1200"/>
              </a:spcBef>
            </a:pPr>
            <a:r>
              <a:rPr lang="en-US" sz="2000" dirty="0">
                <a:solidFill>
                  <a:schemeClr val="tx1"/>
                </a:solidFill>
                <a:latin typeface="Arial" pitchFamily="34" charset="0"/>
                <a:cs typeface="Arial" pitchFamily="34" charset="0"/>
              </a:rPr>
              <a:t>The table, on which the </a:t>
            </a:r>
            <a:r>
              <a:rPr lang="en-US" sz="2000" dirty="0" err="1">
                <a:solidFill>
                  <a:schemeClr val="tx1"/>
                </a:solidFill>
                <a:latin typeface="Arial" pitchFamily="34" charset="0"/>
                <a:cs typeface="Arial" pitchFamily="34" charset="0"/>
              </a:rPr>
              <a:t>self join</a:t>
            </a:r>
            <a:r>
              <a:rPr lang="en-US" sz="2000" dirty="0">
                <a:solidFill>
                  <a:schemeClr val="tx1"/>
                </a:solidFill>
                <a:latin typeface="Arial" pitchFamily="34" charset="0"/>
                <a:cs typeface="Arial" pitchFamily="34" charset="0"/>
              </a:rPr>
              <a:t> will be used, appears twice in the </a:t>
            </a:r>
            <a:r>
              <a:rPr lang="en-US" sz="2000" b="1" dirty="0">
                <a:solidFill>
                  <a:schemeClr val="tx1"/>
                </a:solidFill>
                <a:latin typeface="Arial" pitchFamily="34" charset="0"/>
                <a:cs typeface="Arial" pitchFamily="34" charset="0"/>
              </a:rPr>
              <a:t>From</a:t>
            </a:r>
            <a:r>
              <a:rPr lang="en-US" sz="2000" b="1" i="1" dirty="0">
                <a:solidFill>
                  <a:schemeClr val="tx1"/>
                </a:solidFill>
                <a:latin typeface="Arial" pitchFamily="34" charset="0"/>
                <a:cs typeface="Arial" pitchFamily="34" charset="0"/>
              </a:rPr>
              <a:t> </a:t>
            </a:r>
            <a:r>
              <a:rPr lang="en-US" sz="2000" dirty="0">
                <a:solidFill>
                  <a:schemeClr val="tx1"/>
                </a:solidFill>
                <a:latin typeface="Arial" pitchFamily="34" charset="0"/>
                <a:cs typeface="Arial" pitchFamily="34" charset="0"/>
              </a:rPr>
              <a:t>clause</a:t>
            </a:r>
          </a:p>
          <a:p>
            <a:pPr marL="742950" lvl="2" indent="-342900">
              <a:spcBef>
                <a:spcPts val="1200"/>
              </a:spcBef>
            </a:pPr>
            <a:r>
              <a:rPr lang="en-US" dirty="0">
                <a:solidFill>
                  <a:schemeClr val="tx1"/>
                </a:solidFill>
                <a:latin typeface="Arial" pitchFamily="34" charset="0"/>
                <a:cs typeface="Arial" pitchFamily="34" charset="0"/>
              </a:rPr>
              <a:t>Use table </a:t>
            </a:r>
            <a:r>
              <a:rPr lang="en-US" dirty="0">
                <a:solidFill>
                  <a:schemeClr val="tx1"/>
                </a:solidFill>
                <a:latin typeface="Arial" pitchFamily="34" charset="0"/>
                <a:cs typeface="Arial" pitchFamily="34" charset="0"/>
              </a:rPr>
              <a:t>aliases to qualify column names in the join condition.</a:t>
            </a:r>
          </a:p>
          <a:p>
            <a:endParaRPr lang="en-US" sz="2000" dirty="0">
              <a:solidFill>
                <a:schemeClr val="tx1"/>
              </a:solidFill>
            </a:endParaRPr>
          </a:p>
          <a:p>
            <a:r>
              <a:rPr lang="en-US" sz="2000" dirty="0">
                <a:solidFill>
                  <a:schemeClr val="tx1"/>
                </a:solidFill>
              </a:rPr>
              <a:t>ANSI Style:</a:t>
            </a:r>
          </a:p>
          <a:p>
            <a:pPr marL="341313" indent="0">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a.lastname</a:t>
            </a:r>
            <a:r>
              <a:rPr lang="en-US" sz="2000" b="1" dirty="0">
                <a:solidFill>
                  <a:srgbClr val="BC8F00"/>
                </a:solidFill>
              </a:rPr>
              <a:t>, </a:t>
            </a:r>
            <a:r>
              <a:rPr lang="en-US" sz="2000" b="1" dirty="0" err="1">
                <a:solidFill>
                  <a:srgbClr val="BC8F00"/>
                </a:solidFill>
              </a:rPr>
              <a:t>a.reportsto</a:t>
            </a:r>
            <a:r>
              <a:rPr lang="en-US" sz="2000" b="1" dirty="0">
                <a:solidFill>
                  <a:srgbClr val="BC8F00"/>
                </a:solidFill>
              </a:rPr>
              <a:t>, </a:t>
            </a:r>
            <a:r>
              <a:rPr lang="en-US" sz="2000" b="1" dirty="0" err="1">
                <a:solidFill>
                  <a:srgbClr val="BC8F00"/>
                </a:solidFill>
              </a:rPr>
              <a:t>b.firstname</a:t>
            </a:r>
            <a:r>
              <a:rPr lang="en-US" sz="2000" b="1" dirty="0">
                <a:solidFill>
                  <a:srgbClr val="BC8F00"/>
                </a:solidFill>
              </a:rPr>
              <a:t>, </a:t>
            </a:r>
            <a:r>
              <a:rPr lang="en-US" sz="2000" b="1" dirty="0" err="1">
                <a:solidFill>
                  <a:srgbClr val="BC8F00"/>
                </a:solidFill>
              </a:rPr>
              <a:t>b.reportsto</a:t>
            </a:r>
            <a:r>
              <a:rPr lang="en-US" sz="2000" b="1" dirty="0">
                <a:solidFill>
                  <a:srgbClr val="BC8F00"/>
                </a:solidFill>
              </a:rPr>
              <a:t>, </a:t>
            </a:r>
            <a:r>
              <a:rPr lang="en-US" sz="2000" b="1" dirty="0" err="1">
                <a:solidFill>
                  <a:srgbClr val="BC8F00"/>
                </a:solidFill>
              </a:rPr>
              <a:t>b.jobtitle</a:t>
            </a:r>
            <a:r>
              <a:rPr lang="en-US" sz="2000" b="1" dirty="0">
                <a:solidFill>
                  <a:srgbClr val="BC8F00"/>
                </a:solidFill>
              </a:rPr>
              <a:t> </a:t>
            </a:r>
          </a:p>
          <a:p>
            <a:pPr marL="341313" indent="0">
              <a:buNone/>
            </a:pPr>
            <a:r>
              <a:rPr lang="en-US" sz="2000" b="1" dirty="0">
                <a:solidFill>
                  <a:srgbClr val="0070C0"/>
                </a:solidFill>
              </a:rPr>
              <a:t>FROM</a:t>
            </a:r>
            <a:r>
              <a:rPr lang="en-US" sz="2000" b="1" dirty="0">
                <a:solidFill>
                  <a:srgbClr val="BC8F00"/>
                </a:solidFill>
              </a:rPr>
              <a:t> employees a </a:t>
            </a:r>
            <a:r>
              <a:rPr lang="en-US" sz="2000" b="1" dirty="0">
                <a:solidFill>
                  <a:srgbClr val="0070C0"/>
                </a:solidFill>
              </a:rPr>
              <a:t>INNER JOIN </a:t>
            </a:r>
            <a:r>
              <a:rPr lang="en-US" sz="2000" b="1" dirty="0">
                <a:solidFill>
                  <a:srgbClr val="BC8F00"/>
                </a:solidFill>
              </a:rPr>
              <a:t>employees b </a:t>
            </a:r>
          </a:p>
          <a:p>
            <a:pPr marL="341313" indent="0">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a.jobtitle</a:t>
            </a:r>
            <a:r>
              <a:rPr lang="en-US" sz="2000" b="1" dirty="0">
                <a:solidFill>
                  <a:srgbClr val="BC8F00"/>
                </a:solidFill>
              </a:rPr>
              <a:t> =</a:t>
            </a:r>
            <a:r>
              <a:rPr lang="en-US" sz="2000" b="1" dirty="0" err="1">
                <a:solidFill>
                  <a:srgbClr val="BC8F00"/>
                </a:solidFill>
              </a:rPr>
              <a:t>b.jobtitle</a:t>
            </a:r>
            <a:r>
              <a:rPr lang="en-US" sz="2000" b="1" dirty="0">
                <a:solidFill>
                  <a:srgbClr val="BC8F00"/>
                </a:solidFill>
              </a:rPr>
              <a:t>;</a:t>
            </a:r>
          </a:p>
          <a:p>
            <a:pPr marL="0" indent="0">
              <a:buNone/>
            </a:pPr>
            <a:endParaRPr lang="en-US" sz="2000" dirty="0">
              <a:solidFill>
                <a:schemeClr val="tx1"/>
              </a:solidFill>
            </a:endParaRPr>
          </a:p>
        </p:txBody>
      </p:sp>
      <p:sp>
        <p:nvSpPr>
          <p:cNvPr id="2" name="Title 1"/>
          <p:cNvSpPr>
            <a:spLocks noGrp="1"/>
          </p:cNvSpPr>
          <p:nvPr>
            <p:ph type="title"/>
          </p:nvPr>
        </p:nvSpPr>
        <p:spPr>
          <a:noFill/>
          <a:ln>
            <a:noFill/>
          </a:ln>
        </p:spPr>
        <p:txBody>
          <a:bodyPr anchor="ctr"/>
          <a:lstStyle/>
          <a:p>
            <a:r>
              <a:rPr lang="en-US" dirty="0">
                <a:solidFill>
                  <a:schemeClr val="tx1"/>
                </a:solidFill>
              </a:rPr>
              <a:t>SELF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35</a:t>
            </a:fld>
            <a:endParaRPr lang="en-US" sz="1400" dirty="0"/>
          </a:p>
        </p:txBody>
      </p:sp>
    </p:spTree>
    <p:extLst>
      <p:ext uri="{BB962C8B-B14F-4D97-AF65-F5344CB8AC3E}">
        <p14:creationId xmlns:p14="http://schemas.microsoft.com/office/powerpoint/2010/main" val="1792911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tx1"/>
                </a:solidFill>
                <a:latin typeface="Arial" panose="020B0604020202020204" pitchFamily="34" charset="0"/>
                <a:cs typeface="Arial" panose="020B0604020202020204" pitchFamily="34" charset="0"/>
              </a:rPr>
              <a:t>Database Tables</a:t>
            </a:r>
            <a:endParaRPr lang="en-US" dirty="0">
              <a:solidFill>
                <a:schemeClr val="tx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1905004" y="1113971"/>
            <a:ext cx="8382000" cy="4622800"/>
          </a:xfrm>
        </p:spPr>
        <p:txBody>
          <a:bodyPr/>
          <a:lstStyle/>
          <a:p>
            <a:pPr indent="-365760">
              <a:spcBef>
                <a:spcPts val="0"/>
              </a:spcBef>
            </a:pPr>
            <a:r>
              <a:rPr lang="en-US" sz="2000" dirty="0">
                <a:solidFill>
                  <a:schemeClr val="tx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tx1"/>
                </a:solidFill>
                <a:latin typeface="Arial" panose="020B0604020202020204" pitchFamily="34" charset="0"/>
                <a:cs typeface="Arial" panose="020B0604020202020204" pitchFamily="34" charset="0"/>
              </a:rPr>
              <a:t>We will be dealing with PMS throughout this session.</a:t>
            </a:r>
          </a:p>
          <a:p>
            <a:endParaRPr lang="en-US" dirty="0">
              <a:solidFill>
                <a:schemeClr val="tx1"/>
              </a:solidFill>
            </a:endParaRPr>
          </a:p>
          <a:p>
            <a:endParaRPr lang="en-US" dirty="0">
              <a:solidFill>
                <a:schemeClr val="tx1"/>
              </a:solidFill>
            </a:endParaRPr>
          </a:p>
        </p:txBody>
      </p:sp>
      <p:sp>
        <p:nvSpPr>
          <p:cNvPr id="19" name="Slide Number Placeholder 18"/>
          <p:cNvSpPr>
            <a:spLocks noGrp="1"/>
          </p:cNvSpPr>
          <p:nvPr>
            <p:ph type="sldNum" sz="quarter" idx="4294967295"/>
          </p:nvPr>
        </p:nvSpPr>
        <p:spPr>
          <a:xfrm>
            <a:off x="10210800" y="6413501"/>
            <a:ext cx="457200" cy="277813"/>
          </a:xfrm>
          <a:prstGeom prst="rect">
            <a:avLst/>
          </a:prstGeom>
        </p:spPr>
        <p:txBody>
          <a:bodyPr/>
          <a:lstStyle/>
          <a:p>
            <a:fld id="{47ED8886-DB3B-44F4-9A80-E6A224679F20}" type="slidenum">
              <a:rPr lang="en-US" smtClean="0">
                <a:solidFill>
                  <a:schemeClr val="bg1"/>
                </a:solidFill>
              </a:rPr>
              <a:pPr/>
              <a:t>4</a:t>
            </a:fld>
            <a:endParaRPr lang="en-US" dirty="0">
              <a:solidFill>
                <a:schemeClr val="bg1"/>
              </a:solidFill>
            </a:endParaRPr>
          </a:p>
        </p:txBody>
      </p:sp>
      <p:sp>
        <p:nvSpPr>
          <p:cNvPr id="12" name="AutoShape 2"/>
          <p:cNvSpPr>
            <a:spLocks noChangeArrowheads="1"/>
          </p:cNvSpPr>
          <p:nvPr/>
        </p:nvSpPr>
        <p:spPr bwMode="auto">
          <a:xfrm rot="5400000">
            <a:off x="3069940"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4292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a:solidFill>
                  <a:schemeClr val="bg1"/>
                </a:solidFill>
                <a:ea typeface="Times New Roman"/>
                <a:cs typeface="Mangal"/>
              </a:rPr>
              <a:t>customer name</a:t>
            </a:r>
            <a:r>
              <a:rPr lang="en-US" sz="1400" dirty="0">
                <a:solidFill>
                  <a:schemeClr val="bg1"/>
                </a:solidFill>
                <a:ea typeface="Times New Roman"/>
                <a:cs typeface="Mangal"/>
              </a:rPr>
              <a:t>, </a:t>
            </a:r>
            <a:r>
              <a:rPr lang="en-US" sz="1400" dirty="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ea typeface="Times New Roman"/>
                <a:cs typeface="Mangal"/>
              </a:rPr>
              <a:t> </a:t>
            </a:r>
          </a:p>
        </p:txBody>
      </p:sp>
      <p:sp>
        <p:nvSpPr>
          <p:cNvPr id="14" name="AutoShape 2"/>
          <p:cNvSpPr>
            <a:spLocks noChangeArrowheads="1"/>
          </p:cNvSpPr>
          <p:nvPr/>
        </p:nvSpPr>
        <p:spPr bwMode="auto">
          <a:xfrm rot="5400000">
            <a:off x="5283071" y="3774312"/>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2122807"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schemeClr val="bg1"/>
                </a:solidFill>
                <a:ea typeface="Times New Roman"/>
                <a:cs typeface="Mangal"/>
              </a:rPr>
              <a:t>To maintain information of </a:t>
            </a:r>
            <a:r>
              <a:rPr lang="en-US" sz="1400" dirty="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6428106"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8592186"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a:solidFill>
                  <a:schemeClr val="bg1"/>
                </a:solidFill>
                <a:ea typeface="Times New Roman"/>
                <a:cs typeface="Mangal"/>
              </a:rPr>
              <a:t>product </a:t>
            </a:r>
            <a:r>
              <a:rPr lang="en-US" sz="1400" dirty="0">
                <a:solidFill>
                  <a:schemeClr val="bg1"/>
                </a:solidFill>
                <a:ea typeface="Times New Roman"/>
                <a:cs typeface="Mangal"/>
              </a:rPr>
              <a:t>id, </a:t>
            </a:r>
            <a:r>
              <a:rPr lang="en-US" sz="1400" dirty="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7464143" y="3755260"/>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263847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tx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1914332"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10226842" y="655320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400366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524000" y="2819404"/>
            <a:ext cx="9133114" cy="584775"/>
          </a:xfrm>
        </p:spPr>
        <p:txBody>
          <a:bodyPr/>
          <a:lstStyle/>
          <a:p>
            <a:r>
              <a:rPr lang="en-US" dirty="0" smtClean="0"/>
              <a:t>Joins and its types</a:t>
            </a:r>
          </a:p>
        </p:txBody>
      </p:sp>
    </p:spTree>
    <p:extLst>
      <p:ext uri="{BB962C8B-B14F-4D97-AF65-F5344CB8AC3E}">
        <p14:creationId xmlns:p14="http://schemas.microsoft.com/office/powerpoint/2010/main" val="2495151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1613079" y="777139"/>
            <a:ext cx="8673921" cy="4906963"/>
          </a:xfrm>
        </p:spPr>
        <p:txBody>
          <a:bodyPr/>
          <a:lstStyle/>
          <a:p>
            <a:pPr lvl="1">
              <a:spcBef>
                <a:spcPts val="0"/>
              </a:spcBef>
            </a:pPr>
            <a:r>
              <a:rPr lang="en-US" sz="2000" dirty="0">
                <a:solidFill>
                  <a:schemeClr val="tx1"/>
                </a:solidFill>
              </a:rPr>
              <a:t>SQL </a:t>
            </a:r>
            <a:r>
              <a:rPr lang="en-US" sz="2000" dirty="0">
                <a:solidFill>
                  <a:schemeClr val="tx1"/>
                </a:solidFill>
              </a:rPr>
              <a:t>JOINS are used to query data from two or more tables, based on a relationship between certain columns in these tables.</a:t>
            </a:r>
          </a:p>
          <a:p>
            <a:pPr lvl="1">
              <a:spcBef>
                <a:spcPts val="0"/>
              </a:spcBef>
            </a:pPr>
            <a:endParaRPr lang="en-US" sz="2000" dirty="0">
              <a:solidFill>
                <a:schemeClr val="tx1"/>
              </a:solidFill>
            </a:endParaRPr>
          </a:p>
          <a:p>
            <a:pPr lvl="1">
              <a:spcBef>
                <a:spcPts val="0"/>
              </a:spcBef>
            </a:pPr>
            <a:r>
              <a:rPr lang="en-US" sz="2000" dirty="0">
                <a:solidFill>
                  <a:schemeClr val="tx1"/>
                </a:solidFill>
              </a:rPr>
              <a:t>Using </a:t>
            </a:r>
            <a:r>
              <a:rPr lang="en-US" sz="2000" dirty="0">
                <a:solidFill>
                  <a:schemeClr val="tx1"/>
                </a:solidFill>
              </a:rPr>
              <a:t>JOINS, you can fetch exactly the data you want </a:t>
            </a:r>
            <a:endParaRPr lang="en-US" sz="2000" dirty="0">
              <a:solidFill>
                <a:schemeClr val="tx1"/>
              </a:solidFill>
            </a:endParaRPr>
          </a:p>
          <a:p>
            <a:pPr lvl="2">
              <a:spcBef>
                <a:spcPts val="0"/>
              </a:spcBef>
            </a:pPr>
            <a:r>
              <a:rPr lang="en-US" sz="1800" dirty="0">
                <a:solidFill>
                  <a:schemeClr val="tx1"/>
                </a:solidFill>
              </a:rPr>
              <a:t>from </a:t>
            </a:r>
            <a:r>
              <a:rPr lang="en-US" sz="1800" dirty="0">
                <a:solidFill>
                  <a:schemeClr val="tx1"/>
                </a:solidFill>
              </a:rPr>
              <a:t>any number of tables with just one </a:t>
            </a:r>
            <a:r>
              <a:rPr lang="en-US" sz="1800" dirty="0">
                <a:solidFill>
                  <a:schemeClr val="tx1"/>
                </a:solidFill>
              </a:rPr>
              <a:t>query</a:t>
            </a:r>
          </a:p>
          <a:p>
            <a:pPr lvl="2">
              <a:spcBef>
                <a:spcPts val="0"/>
              </a:spcBef>
            </a:pPr>
            <a:r>
              <a:rPr lang="en-US" sz="1800" dirty="0">
                <a:solidFill>
                  <a:schemeClr val="tx1"/>
                </a:solidFill>
              </a:rPr>
              <a:t>using </a:t>
            </a:r>
            <a:r>
              <a:rPr lang="en-US" sz="1800" dirty="0">
                <a:solidFill>
                  <a:schemeClr val="tx1"/>
                </a:solidFill>
              </a:rPr>
              <a:t>any search parameter you chose to filter the results. </a:t>
            </a:r>
            <a:endParaRPr lang="en-US" sz="1800" dirty="0">
              <a:solidFill>
                <a:schemeClr val="tx1"/>
              </a:solidFill>
            </a:endParaRPr>
          </a:p>
          <a:p>
            <a:pPr lvl="1">
              <a:spcBef>
                <a:spcPts val="0"/>
              </a:spcBef>
            </a:pPr>
            <a:endParaRPr lang="en-US" sz="2000" dirty="0">
              <a:solidFill>
                <a:schemeClr val="tx1"/>
              </a:solidFill>
            </a:endParaRPr>
          </a:p>
          <a:p>
            <a:pPr lvl="1">
              <a:spcBef>
                <a:spcPts val="0"/>
              </a:spcBef>
            </a:pPr>
            <a:r>
              <a:rPr lang="en-US" sz="2000" dirty="0">
                <a:solidFill>
                  <a:schemeClr val="tx1"/>
                </a:solidFill>
              </a:rPr>
              <a:t>Different vendors allow varying numbers of tables to join in a single join operation. </a:t>
            </a:r>
            <a:endParaRPr lang="en-US" sz="2000" dirty="0">
              <a:solidFill>
                <a:schemeClr val="tx1"/>
              </a:solidFill>
            </a:endParaRPr>
          </a:p>
          <a:p>
            <a:pPr lvl="1">
              <a:spcBef>
                <a:spcPts val="0"/>
              </a:spcBef>
            </a:pPr>
            <a:endParaRPr lang="en-US" sz="2000" dirty="0">
              <a:solidFill>
                <a:schemeClr val="tx1"/>
              </a:solidFill>
            </a:endParaRPr>
          </a:p>
          <a:p>
            <a:pPr lvl="1">
              <a:spcBef>
                <a:spcPts val="0"/>
              </a:spcBef>
            </a:pPr>
            <a:endParaRPr lang="en-US" sz="2000" dirty="0">
              <a:solidFill>
                <a:schemeClr val="tx1"/>
              </a:solidFill>
            </a:endParaRPr>
          </a:p>
          <a:p>
            <a:pPr>
              <a:spcBef>
                <a:spcPts val="0"/>
              </a:spcBef>
            </a:pPr>
            <a:r>
              <a:rPr lang="en-US" sz="2000" dirty="0">
                <a:solidFill>
                  <a:schemeClr val="tx1"/>
                </a:solidFill>
              </a:rPr>
              <a:t>For example: </a:t>
            </a:r>
          </a:p>
          <a:p>
            <a:pPr lvl="1">
              <a:spcBef>
                <a:spcPts val="0"/>
              </a:spcBef>
            </a:pPr>
            <a:r>
              <a:rPr lang="en-US" sz="2000" dirty="0">
                <a:solidFill>
                  <a:schemeClr val="tx1"/>
                </a:solidFill>
              </a:rPr>
              <a:t>Oracle is unlimited in the number of allowable JOINS </a:t>
            </a:r>
            <a:endParaRPr lang="en-US" sz="2000" dirty="0">
              <a:solidFill>
                <a:schemeClr val="tx1"/>
              </a:solidFill>
            </a:endParaRPr>
          </a:p>
          <a:p>
            <a:pPr lvl="1">
              <a:spcBef>
                <a:spcPts val="0"/>
              </a:spcBef>
            </a:pPr>
            <a:r>
              <a:rPr lang="en-US" sz="2000" dirty="0">
                <a:solidFill>
                  <a:schemeClr val="tx1"/>
                </a:solidFill>
              </a:rPr>
              <a:t>Microsoft </a:t>
            </a:r>
            <a:r>
              <a:rPr lang="en-US" sz="2000" dirty="0">
                <a:solidFill>
                  <a:schemeClr val="tx1"/>
                </a:solidFill>
              </a:rPr>
              <a:t>SQL Server allows up to 256 tables in a join operation </a:t>
            </a:r>
          </a:p>
          <a:p>
            <a:endParaRPr lang="en-US" sz="2000" dirty="0">
              <a:solidFill>
                <a:schemeClr val="tx1"/>
              </a:solidFill>
            </a:endParaRPr>
          </a:p>
          <a:p>
            <a:endParaRPr lang="en-US" sz="2000" dirty="0">
              <a:solidFill>
                <a:schemeClr val="tx1"/>
              </a:solidFill>
            </a:endParaRPr>
          </a:p>
        </p:txBody>
      </p:sp>
      <p:sp>
        <p:nvSpPr>
          <p:cNvPr id="3" name="Title 2"/>
          <p:cNvSpPr>
            <a:spLocks noGrp="1"/>
          </p:cNvSpPr>
          <p:nvPr>
            <p:ph type="title"/>
          </p:nvPr>
        </p:nvSpPr>
        <p:spPr>
          <a:noFill/>
          <a:ln>
            <a:noFill/>
          </a:ln>
        </p:spPr>
        <p:txBody>
          <a:bodyPr anchor="ctr">
            <a:normAutofit/>
          </a:bodyPr>
          <a:lstStyle/>
          <a:p>
            <a:r>
              <a:rPr lang="en-US" sz="2800" dirty="0" smtClean="0">
                <a:solidFill>
                  <a:schemeClr val="tx1"/>
                </a:solidFill>
              </a:rPr>
              <a:t>Why Join</a:t>
            </a:r>
            <a:endParaRPr lang="en-US" sz="2800" dirty="0">
              <a:solidFill>
                <a:schemeClr val="tx1"/>
              </a:solidFill>
            </a:endParaRP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7</a:t>
            </a:fld>
            <a:endParaRPr lang="en-US" sz="1400" dirty="0"/>
          </a:p>
        </p:txBody>
      </p:sp>
    </p:spTree>
    <p:extLst>
      <p:ext uri="{BB962C8B-B14F-4D97-AF65-F5344CB8AC3E}">
        <p14:creationId xmlns:p14="http://schemas.microsoft.com/office/powerpoint/2010/main" val="206591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subTnLst>
                                    <p:animClr clrSpc="rgb" dir="cw">
                                      <p:cBhvr override="childStyle">
                                        <p:cTn dur="1" fill="hold" display="0" masterRel="nextClick" afterEffect="1"/>
                                        <p:tgtEl>
                                          <p:spTgt spid="9">
                                            <p:txEl>
                                              <p:pRg st="2" end="2"/>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500"/>
                                        <p:tgtEl>
                                          <p:spTgt spid="9">
                                            <p:txEl>
                                              <p:pRg st="3" end="3"/>
                                            </p:txEl>
                                          </p:spTgt>
                                        </p:tgtEl>
                                      </p:cBhvr>
                                    </p:animEffect>
                                  </p:childTnLst>
                                  <p:subTnLst>
                                    <p:animClr clrSpc="rgb" dir="cw">
                                      <p:cBhvr override="childStyle">
                                        <p:cTn dur="1" fill="hold" display="0" masterRel="nextClick" afterEffect="1"/>
                                        <p:tgtEl>
                                          <p:spTgt spid="9">
                                            <p:txEl>
                                              <p:pRg st="3" end="3"/>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500"/>
                                        <p:tgtEl>
                                          <p:spTgt spid="9">
                                            <p:txEl>
                                              <p:pRg st="4" end="4"/>
                                            </p:txEl>
                                          </p:spTgt>
                                        </p:tgtEl>
                                      </p:cBhvr>
                                    </p:animEffect>
                                  </p:childTnLst>
                                  <p:subTnLst>
                                    <p:animClr clrSpc="rgb" dir="cw">
                                      <p:cBhvr override="childStyle">
                                        <p:cTn dur="1" fill="hold" display="0" masterRel="nextClick" afterEffect="1"/>
                                        <p:tgtEl>
                                          <p:spTgt spid="9">
                                            <p:txEl>
                                              <p:pRg st="4" end="4"/>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Effect transition="in" filter="fade">
                                      <p:cBhvr>
                                        <p:cTn id="19" dur="500"/>
                                        <p:tgtEl>
                                          <p:spTgt spid="9">
                                            <p:txEl>
                                              <p:pRg st="6" end="6"/>
                                            </p:txEl>
                                          </p:spTgt>
                                        </p:tgtEl>
                                      </p:cBhvr>
                                    </p:animEffect>
                                  </p:childTnLst>
                                  <p:subTnLst>
                                    <p:animClr clrSpc="rgb" dir="cw">
                                      <p:cBhvr override="childStyle">
                                        <p:cTn dur="1" fill="hold" display="0" masterRel="nextClick" afterEffect="1"/>
                                        <p:tgtEl>
                                          <p:spTgt spid="9">
                                            <p:txEl>
                                              <p:pRg st="6" end="6"/>
                                            </p:txEl>
                                          </p:spTgt>
                                        </p:tgtEl>
                                        <p:attrNameLst>
                                          <p:attrName>ppt_c</p:attrName>
                                        </p:attrNameLst>
                                      </p:cBhvr>
                                      <p:to>
                                        <a:srgbClr val="B2B2B2"/>
                                      </p:to>
                                    </p:animClr>
                                  </p:sub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9" end="9"/>
                                            </p:txEl>
                                          </p:spTgt>
                                        </p:tgtEl>
                                        <p:attrNameLst>
                                          <p:attrName>style.visibility</p:attrName>
                                        </p:attrNameLst>
                                      </p:cBhvr>
                                      <p:to>
                                        <p:strVal val="visible"/>
                                      </p:to>
                                    </p:set>
                                    <p:animEffect transition="in" filter="fade">
                                      <p:cBhvr>
                                        <p:cTn id="24" dur="500"/>
                                        <p:tgtEl>
                                          <p:spTgt spid="9">
                                            <p:txEl>
                                              <p:pRg st="9" end="9"/>
                                            </p:txEl>
                                          </p:spTgt>
                                        </p:tgtEl>
                                      </p:cBhvr>
                                    </p:animEffect>
                                  </p:childTnLst>
                                  <p:subTnLst>
                                    <p:animClr clrSpc="rgb" dir="cw">
                                      <p:cBhvr override="childStyle">
                                        <p:cTn dur="1" fill="hold" display="0" masterRel="nextClick" afterEffect="1"/>
                                        <p:tgtEl>
                                          <p:spTgt spid="9">
                                            <p:txEl>
                                              <p:pRg st="9" end="9"/>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animEffect transition="in" filter="fade">
                                      <p:cBhvr>
                                        <p:cTn id="27" dur="500"/>
                                        <p:tgtEl>
                                          <p:spTgt spid="9">
                                            <p:txEl>
                                              <p:pRg st="10" end="10"/>
                                            </p:txEl>
                                          </p:spTgt>
                                        </p:tgtEl>
                                      </p:cBhvr>
                                    </p:animEffect>
                                  </p:childTnLst>
                                  <p:subTnLst>
                                    <p:animClr clrSpc="rgb" dir="cw">
                                      <p:cBhvr override="childStyle">
                                        <p:cTn dur="1" fill="hold" display="0" masterRel="nextClick" afterEffect="1"/>
                                        <p:tgtEl>
                                          <p:spTgt spid="9">
                                            <p:txEl>
                                              <p:pRg st="10" end="10"/>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9">
                                            <p:txEl>
                                              <p:pRg st="11" end="11"/>
                                            </p:txEl>
                                          </p:spTgt>
                                        </p:tgtEl>
                                        <p:attrNameLst>
                                          <p:attrName>style.visibility</p:attrName>
                                        </p:attrNameLst>
                                      </p:cBhvr>
                                      <p:to>
                                        <p:strVal val="visible"/>
                                      </p:to>
                                    </p:set>
                                    <p:animEffect transition="in" filter="fade">
                                      <p:cBhvr>
                                        <p:cTn id="30" dur="500"/>
                                        <p:tgtEl>
                                          <p:spTgt spid="9">
                                            <p:txEl>
                                              <p:pRg st="11" end="11"/>
                                            </p:txEl>
                                          </p:spTgt>
                                        </p:tgtEl>
                                      </p:cBhvr>
                                    </p:animEffect>
                                  </p:childTnLst>
                                  <p:subTnLst>
                                    <p:animClr clrSpc="rgb" dir="cw">
                                      <p:cBhvr override="childStyle">
                                        <p:cTn dur="1" fill="hold" display="0" masterRel="nextClick" afterEffect="1"/>
                                        <p:tgtEl>
                                          <p:spTgt spid="9">
                                            <p:txEl>
                                              <p:pRg st="11" end="1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chemeClr val="tx1"/>
                </a:solidFill>
              </a:rPr>
              <a:t>Which JOIN Style can be used?</a:t>
            </a:r>
          </a:p>
          <a:p>
            <a:pPr lvl="1"/>
            <a:r>
              <a:rPr lang="en-US" sz="2000" dirty="0">
                <a:solidFill>
                  <a:schemeClr val="tx1"/>
                </a:solidFill>
              </a:rPr>
              <a:t>SQL JOINS can be written using any of the </a:t>
            </a:r>
            <a:r>
              <a:rPr lang="en-US" sz="2000" dirty="0">
                <a:solidFill>
                  <a:schemeClr val="tx1"/>
                </a:solidFill>
              </a:rPr>
              <a:t>two styles mentioned </a:t>
            </a:r>
            <a:r>
              <a:rPr lang="en-US" sz="2000" dirty="0">
                <a:solidFill>
                  <a:schemeClr val="tx1"/>
                </a:solidFill>
              </a:rPr>
              <a:t>below:</a:t>
            </a:r>
          </a:p>
          <a:p>
            <a:pPr lvl="2"/>
            <a:r>
              <a:rPr lang="en-US" dirty="0">
                <a:solidFill>
                  <a:schemeClr val="tx1"/>
                </a:solidFill>
              </a:rPr>
              <a:t>Theta Style </a:t>
            </a:r>
          </a:p>
          <a:p>
            <a:pPr lvl="2"/>
            <a:r>
              <a:rPr lang="en-US" dirty="0">
                <a:solidFill>
                  <a:schemeClr val="tx1"/>
                </a:solidFill>
              </a:rPr>
              <a:t>ANSI Style (Preferred by Industry)</a:t>
            </a:r>
          </a:p>
        </p:txBody>
      </p:sp>
      <p:sp>
        <p:nvSpPr>
          <p:cNvPr id="2" name="Title 1"/>
          <p:cNvSpPr>
            <a:spLocks noGrp="1"/>
          </p:cNvSpPr>
          <p:nvPr>
            <p:ph type="title"/>
          </p:nvPr>
        </p:nvSpPr>
        <p:spPr>
          <a:noFill/>
          <a:ln>
            <a:noFill/>
          </a:ln>
        </p:spPr>
        <p:txBody>
          <a:bodyPr anchor="ctr">
            <a:normAutofit/>
          </a:bodyPr>
          <a:lstStyle/>
          <a:p>
            <a:r>
              <a:rPr lang="en-US" sz="2800" dirty="0">
                <a:solidFill>
                  <a:schemeClr val="tx1"/>
                </a:solidFill>
              </a:rPr>
              <a:t>JOINS Style</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8</a:t>
            </a:fld>
            <a:endParaRPr lang="en-US" sz="1400" dirty="0"/>
          </a:p>
        </p:txBody>
      </p:sp>
    </p:spTree>
    <p:extLst>
      <p:ext uri="{BB962C8B-B14F-4D97-AF65-F5344CB8AC3E}">
        <p14:creationId xmlns:p14="http://schemas.microsoft.com/office/powerpoint/2010/main" val="3190554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52600" y="1066801"/>
            <a:ext cx="8610600" cy="4906963"/>
          </a:xfrm>
        </p:spPr>
        <p:txBody>
          <a:bodyPr/>
          <a:lstStyle/>
          <a:p>
            <a:pPr marL="514350" indent="-457200"/>
            <a:r>
              <a:rPr lang="en-US" sz="2000" dirty="0">
                <a:solidFill>
                  <a:schemeClr val="tx1"/>
                </a:solidFill>
              </a:rPr>
              <a:t>In </a:t>
            </a:r>
            <a:r>
              <a:rPr lang="en-US" sz="2000" dirty="0">
                <a:solidFill>
                  <a:schemeClr val="tx1"/>
                </a:solidFill>
              </a:rPr>
              <a:t>non-ANSI standard implementation, </a:t>
            </a:r>
            <a:endParaRPr lang="en-US" sz="2000" dirty="0">
              <a:solidFill>
                <a:schemeClr val="tx1"/>
              </a:solidFill>
            </a:endParaRPr>
          </a:p>
          <a:p>
            <a:pPr marL="914400" lvl="1" indent="-457200"/>
            <a:r>
              <a:rPr lang="en-US" sz="2000" dirty="0">
                <a:solidFill>
                  <a:schemeClr val="tx1"/>
                </a:solidFill>
              </a:rPr>
              <a:t>the </a:t>
            </a:r>
            <a:r>
              <a:rPr lang="en-US" sz="2000" dirty="0">
                <a:solidFill>
                  <a:schemeClr val="tx1"/>
                </a:solidFill>
              </a:rPr>
              <a:t>join operation is performed in the WHERE clause in the </a:t>
            </a:r>
            <a:r>
              <a:rPr lang="en-US" sz="2000" dirty="0">
                <a:solidFill>
                  <a:schemeClr val="tx1"/>
                </a:solidFill>
              </a:rPr>
              <a:t>query.</a:t>
            </a:r>
          </a:p>
          <a:p>
            <a:pPr marL="914400" lvl="1" indent="-457200"/>
            <a:r>
              <a:rPr lang="en-US" sz="2000" dirty="0">
                <a:solidFill>
                  <a:schemeClr val="tx1"/>
                </a:solidFill>
              </a:rPr>
              <a:t>This </a:t>
            </a:r>
            <a:r>
              <a:rPr lang="en-US" sz="2000" dirty="0">
                <a:solidFill>
                  <a:schemeClr val="tx1"/>
                </a:solidFill>
              </a:rPr>
              <a:t>join method is known as the theta style</a:t>
            </a:r>
            <a:r>
              <a:rPr lang="en-US" sz="2000" dirty="0">
                <a:solidFill>
                  <a:schemeClr val="tx1"/>
                </a:solidFill>
              </a:rPr>
              <a:t>.</a:t>
            </a:r>
          </a:p>
          <a:p>
            <a:pPr marL="514350" indent="-457200"/>
            <a:endParaRPr lang="en-US" sz="2000" dirty="0">
              <a:solidFill>
                <a:schemeClr val="tx1"/>
              </a:solidFill>
            </a:endParaRPr>
          </a:p>
          <a:p>
            <a:pPr marL="514350" indent="-457200"/>
            <a:r>
              <a:rPr lang="en-US" sz="2000" dirty="0">
                <a:solidFill>
                  <a:schemeClr val="tx1"/>
                </a:solidFill>
              </a:rPr>
              <a:t>In the FROM clause, tables are listed as if with Cartesian products</a:t>
            </a:r>
            <a:r>
              <a:rPr lang="en-US" sz="2000" dirty="0">
                <a:solidFill>
                  <a:schemeClr val="tx1"/>
                </a:solidFill>
              </a:rPr>
              <a:t>.</a:t>
            </a:r>
          </a:p>
          <a:p>
            <a:pPr marL="514350" indent="-457200"/>
            <a:endParaRPr lang="en-US" sz="2000" dirty="0">
              <a:solidFill>
                <a:schemeClr val="tx1"/>
              </a:solidFill>
            </a:endParaRPr>
          </a:p>
          <a:p>
            <a:pPr marL="514350" indent="-457200"/>
            <a:r>
              <a:rPr lang="en-US" sz="2000" dirty="0">
                <a:solidFill>
                  <a:schemeClr val="tx1"/>
                </a:solidFill>
              </a:rPr>
              <a:t>The WHERE clause specifies how the join should take place.</a:t>
            </a:r>
          </a:p>
          <a:p>
            <a:pPr marL="514350" indent="-457200"/>
            <a:endParaRPr lang="en-US" sz="2000" dirty="0">
              <a:solidFill>
                <a:schemeClr val="tx1"/>
              </a:solidFill>
            </a:endParaRPr>
          </a:p>
          <a:p>
            <a:pPr marL="514350" indent="-457200"/>
            <a:r>
              <a:rPr lang="en-US" sz="2000" dirty="0">
                <a:solidFill>
                  <a:schemeClr val="tx1"/>
                </a:solidFill>
              </a:rPr>
              <a:t>This </a:t>
            </a:r>
            <a:r>
              <a:rPr lang="en-US" sz="2000" dirty="0">
                <a:solidFill>
                  <a:schemeClr val="tx1"/>
                </a:solidFill>
              </a:rPr>
              <a:t>is considered to be the "old" </a:t>
            </a:r>
            <a:r>
              <a:rPr lang="en-US" sz="2000" dirty="0">
                <a:solidFill>
                  <a:schemeClr val="tx1"/>
                </a:solidFill>
              </a:rPr>
              <a:t>style, and confusing to read.</a:t>
            </a:r>
            <a:endParaRPr lang="en-US" sz="2000" dirty="0">
              <a:solidFill>
                <a:schemeClr val="tx1"/>
              </a:solidFill>
            </a:endParaRPr>
          </a:p>
          <a:p>
            <a:pPr marL="514350" indent="-457200"/>
            <a:endParaRPr lang="en-US" sz="2000" dirty="0">
              <a:solidFill>
                <a:schemeClr val="tx1"/>
              </a:solidFill>
            </a:endParaRPr>
          </a:p>
          <a:p>
            <a:pPr marL="0" indent="0">
              <a:buNone/>
            </a:pPr>
            <a:endParaRPr lang="en-US" dirty="0">
              <a:solidFill>
                <a:schemeClr val="tx1"/>
              </a:solidFill>
            </a:endParaRPr>
          </a:p>
        </p:txBody>
      </p:sp>
      <p:sp>
        <p:nvSpPr>
          <p:cNvPr id="5" name="Title 4"/>
          <p:cNvSpPr>
            <a:spLocks noGrp="1"/>
          </p:cNvSpPr>
          <p:nvPr>
            <p:ph type="title"/>
          </p:nvPr>
        </p:nvSpPr>
        <p:spPr>
          <a:noFill/>
          <a:ln>
            <a:noFill/>
          </a:ln>
        </p:spPr>
        <p:txBody>
          <a:bodyPr anchor="ctr">
            <a:normAutofit/>
          </a:bodyPr>
          <a:lstStyle/>
          <a:p>
            <a:r>
              <a:rPr lang="en-US" sz="2800" dirty="0">
                <a:solidFill>
                  <a:schemeClr val="tx1"/>
                </a:solidFill>
              </a:rPr>
              <a:t>Theta Style </a:t>
            </a:r>
          </a:p>
        </p:txBody>
      </p:sp>
      <p:sp>
        <p:nvSpPr>
          <p:cNvPr id="7"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a:pPr>
                <a:defRPr/>
              </a:pPr>
              <a:t>9</a:t>
            </a:fld>
            <a:endParaRPr lang="en-US" sz="1400" dirty="0"/>
          </a:p>
        </p:txBody>
      </p:sp>
    </p:spTree>
    <p:extLst>
      <p:ext uri="{BB962C8B-B14F-4D97-AF65-F5344CB8AC3E}">
        <p14:creationId xmlns:p14="http://schemas.microsoft.com/office/powerpoint/2010/main" val="827768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10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10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10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10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1000"/>
                                        <p:tgtEl>
                                          <p:spTgt spid="6">
                                            <p:txEl>
                                              <p:pRg st="8" end="8"/>
                                            </p:txEl>
                                          </p:spTgt>
                                        </p:tgtEl>
                                      </p:cBhvr>
                                    </p:animEffect>
                                  </p:childTnLst>
                                  <p:subTnLst>
                                    <p:animClr clrSpc="rgb" dir="cw">
                                      <p:cBhvr override="childStyle">
                                        <p:cTn dur="1" fill="hold" display="0" masterRel="nextClick" afterEffect="1"/>
                                        <p:tgtEl>
                                          <p:spTgt spid="6">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2524</Words>
  <Application>Microsoft Office PowerPoint</Application>
  <PresentationFormat>Widescreen</PresentationFormat>
  <Paragraphs>400</Paragraphs>
  <Slides>35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Courier New</vt:lpstr>
      <vt:lpstr>Mangal</vt:lpstr>
      <vt:lpstr>Times New Roman</vt:lpstr>
      <vt:lpstr>Office Theme</vt:lpstr>
      <vt:lpstr>Joins and Their Types</vt:lpstr>
      <vt:lpstr>Key Topics</vt:lpstr>
      <vt:lpstr>Scenario</vt:lpstr>
      <vt:lpstr>Database Tables</vt:lpstr>
      <vt:lpstr>Schema Diagram</vt:lpstr>
      <vt:lpstr>PowerPoint Presentation</vt:lpstr>
      <vt:lpstr>Why Join</vt:lpstr>
      <vt:lpstr>JOINS Style</vt:lpstr>
      <vt:lpstr>Theta Style </vt:lpstr>
      <vt:lpstr>Theta Style</vt:lpstr>
      <vt:lpstr>ANSI Style</vt:lpstr>
      <vt:lpstr>ANSI Style</vt:lpstr>
      <vt:lpstr>JOIN ... ON</vt:lpstr>
      <vt:lpstr>JOIN ... USING</vt:lpstr>
      <vt:lpstr>Types of Joins</vt:lpstr>
      <vt:lpstr>PowerPoint Presentation</vt:lpstr>
      <vt:lpstr>CROSS JOIN </vt:lpstr>
      <vt:lpstr>CROSS JOIN </vt:lpstr>
      <vt:lpstr>PowerPoint Presentation</vt:lpstr>
      <vt:lpstr>INNER JOIN</vt:lpstr>
      <vt:lpstr>INNER JOIN</vt:lpstr>
      <vt:lpstr>Classification of Inner joins</vt:lpstr>
      <vt:lpstr>EQUI-JOIN</vt:lpstr>
      <vt:lpstr>NATURAL JOIN </vt:lpstr>
      <vt:lpstr>NATURAL JOIN </vt:lpstr>
      <vt:lpstr>NATURAL JOIN</vt:lpstr>
      <vt:lpstr>PowerPoint Presentation</vt:lpstr>
      <vt:lpstr>OUTER JOIN </vt:lpstr>
      <vt:lpstr>OUTER JOIN </vt:lpstr>
      <vt:lpstr>LEFT OUTER JOIN </vt:lpstr>
      <vt:lpstr>RIGHT OUTER JOIN </vt:lpstr>
      <vt:lpstr>FULL OUTER JOIN</vt:lpstr>
      <vt:lpstr>FULL OUTER JOIN</vt:lpstr>
      <vt:lpstr>PowerPoint Presentation</vt:lpstr>
      <vt:lpstr>SELF JOIN </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and Their Types</dc:title>
  <dc:creator>Chandra, Prabhat  (Cognizant)</dc:creator>
  <cp:lastModifiedBy>Chandra, Prabhat  (Cognizant)</cp:lastModifiedBy>
  <cp:revision>4</cp:revision>
  <dcterms:created xsi:type="dcterms:W3CDTF">2020-03-05T10:08:05Z</dcterms:created>
  <dcterms:modified xsi:type="dcterms:W3CDTF">2020-03-05T10:32:48Z</dcterms:modified>
</cp:coreProperties>
</file>