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3A1215-BFBD-4184-BD39-C4848C7706F3}" type="datetimeFigureOut">
              <a:rPr lang="en-US" smtClean="0"/>
              <a:t>3/5/2020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62180-5EDC-4A02-80EA-4C95C966DD45}" type="slidenum">
              <a:rPr lang="en-US" smtClean="0"/>
              <a:t>‹#›</a:t>
            </a:fld>
            <a:endParaRPr lang="en-US"/>
          </a:p>
        </p:txBody>
      </p:sp>
    </p:spTree>
    <p:extLst>
      <p:ext uri="{BB962C8B-B14F-4D97-AF65-F5344CB8AC3E}">
        <p14:creationId xmlns:p14="http://schemas.microsoft.com/office/powerpoint/2010/main" val="493425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3</a:t>
            </a:fld>
            <a:endParaRPr lang="en-US" dirty="0"/>
          </a:p>
        </p:txBody>
      </p:sp>
    </p:spTree>
    <p:extLst>
      <p:ext uri="{BB962C8B-B14F-4D97-AF65-F5344CB8AC3E}">
        <p14:creationId xmlns:p14="http://schemas.microsoft.com/office/powerpoint/2010/main" val="2490954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1523917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706940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2118165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a:p>
        </p:txBody>
      </p:sp>
    </p:spTree>
    <p:extLst>
      <p:ext uri="{BB962C8B-B14F-4D97-AF65-F5344CB8AC3E}">
        <p14:creationId xmlns:p14="http://schemas.microsoft.com/office/powerpoint/2010/main" val="3418162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a:p>
        </p:txBody>
      </p:sp>
    </p:spTree>
    <p:extLst>
      <p:ext uri="{BB962C8B-B14F-4D97-AF65-F5344CB8AC3E}">
        <p14:creationId xmlns:p14="http://schemas.microsoft.com/office/powerpoint/2010/main" val="757991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2939859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3810155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2195561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a:p>
        </p:txBody>
      </p:sp>
    </p:spTree>
    <p:extLst>
      <p:ext uri="{BB962C8B-B14F-4D97-AF65-F5344CB8AC3E}">
        <p14:creationId xmlns:p14="http://schemas.microsoft.com/office/powerpoint/2010/main" val="4116175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2224260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5EDED1-067D-4049-A99C-5A413D017E62}"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E17FC-7ABD-465E-AFAD-AA0467D3E710}" type="slidenum">
              <a:rPr lang="en-US" smtClean="0"/>
              <a:t>‹#›</a:t>
            </a:fld>
            <a:endParaRPr lang="en-US"/>
          </a:p>
        </p:txBody>
      </p:sp>
    </p:spTree>
    <p:extLst>
      <p:ext uri="{BB962C8B-B14F-4D97-AF65-F5344CB8AC3E}">
        <p14:creationId xmlns:p14="http://schemas.microsoft.com/office/powerpoint/2010/main" val="85435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5EDED1-067D-4049-A99C-5A413D017E62}"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E17FC-7ABD-465E-AFAD-AA0467D3E710}" type="slidenum">
              <a:rPr lang="en-US" smtClean="0"/>
              <a:t>‹#›</a:t>
            </a:fld>
            <a:endParaRPr lang="en-US"/>
          </a:p>
        </p:txBody>
      </p:sp>
    </p:spTree>
    <p:extLst>
      <p:ext uri="{BB962C8B-B14F-4D97-AF65-F5344CB8AC3E}">
        <p14:creationId xmlns:p14="http://schemas.microsoft.com/office/powerpoint/2010/main" val="3423677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5EDED1-067D-4049-A99C-5A413D017E62}"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E17FC-7ABD-465E-AFAD-AA0467D3E710}" type="slidenum">
              <a:rPr lang="en-US" smtClean="0"/>
              <a:t>‹#›</a:t>
            </a:fld>
            <a:endParaRPr lang="en-US"/>
          </a:p>
        </p:txBody>
      </p:sp>
    </p:spTree>
    <p:extLst>
      <p:ext uri="{BB962C8B-B14F-4D97-AF65-F5344CB8AC3E}">
        <p14:creationId xmlns:p14="http://schemas.microsoft.com/office/powerpoint/2010/main" val="3064378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6" y="330262"/>
            <a:ext cx="11186220"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Tree>
    <p:custDataLst>
      <p:tags r:id="rId1"/>
    </p:custDataLst>
    <p:extLst>
      <p:ext uri="{BB962C8B-B14F-4D97-AF65-F5344CB8AC3E}">
        <p14:creationId xmlns:p14="http://schemas.microsoft.com/office/powerpoint/2010/main" val="380372226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12177485"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4"/>
            <a:ext cx="12177485"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08421" y="1371600"/>
            <a:ext cx="15400421" cy="5486400"/>
          </a:xfrm>
          <a:prstGeom prst="rect">
            <a:avLst/>
          </a:prstGeom>
        </p:spPr>
      </p:pic>
    </p:spTree>
    <p:custDataLst>
      <p:tags r:id="rId1"/>
    </p:custDataLst>
    <p:extLst>
      <p:ext uri="{BB962C8B-B14F-4D97-AF65-F5344CB8AC3E}">
        <p14:creationId xmlns:p14="http://schemas.microsoft.com/office/powerpoint/2010/main" val="88062820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508000" y="1137831"/>
            <a:ext cx="11176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4" name="Title 3"/>
          <p:cNvSpPr>
            <a:spLocks noGrp="1"/>
          </p:cNvSpPr>
          <p:nvPr>
            <p:ph type="title"/>
          </p:nvPr>
        </p:nvSpPr>
        <p:spPr>
          <a:xfrm>
            <a:off x="508000" y="406382"/>
            <a:ext cx="10845800" cy="431819"/>
          </a:xfrm>
          <a:prstGeom prst="rect">
            <a:avLst/>
          </a:prstGeom>
        </p:spPr>
        <p:txBody>
          <a:bodyPr/>
          <a:lstStyle>
            <a:lvl1pPr>
              <a:defRPr sz="2000">
                <a:solidFill>
                  <a:schemeClr val="bg2"/>
                </a:solidFill>
              </a:defRPr>
            </a:lvl1pPr>
          </a:lstStyle>
          <a:p>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348036402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nd Content -new">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1"/>
            <a:ext cx="109728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101600" y="182563"/>
            <a:ext cx="9144000" cy="533400"/>
          </a:xfrm>
          <a:prstGeom prst="rect">
            <a:avLst/>
          </a:prstGeom>
        </p:spPr>
        <p:txBody>
          <a:bodyPr/>
          <a:lstStyle>
            <a:lvl1pPr>
              <a:defRPr sz="180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272602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5EDED1-067D-4049-A99C-5A413D017E62}"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E17FC-7ABD-465E-AFAD-AA0467D3E710}" type="slidenum">
              <a:rPr lang="en-US" smtClean="0"/>
              <a:t>‹#›</a:t>
            </a:fld>
            <a:endParaRPr lang="en-US"/>
          </a:p>
        </p:txBody>
      </p:sp>
    </p:spTree>
    <p:extLst>
      <p:ext uri="{BB962C8B-B14F-4D97-AF65-F5344CB8AC3E}">
        <p14:creationId xmlns:p14="http://schemas.microsoft.com/office/powerpoint/2010/main" val="3689358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5EDED1-067D-4049-A99C-5A413D017E62}"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E17FC-7ABD-465E-AFAD-AA0467D3E710}" type="slidenum">
              <a:rPr lang="en-US" smtClean="0"/>
              <a:t>‹#›</a:t>
            </a:fld>
            <a:endParaRPr lang="en-US"/>
          </a:p>
        </p:txBody>
      </p:sp>
    </p:spTree>
    <p:extLst>
      <p:ext uri="{BB962C8B-B14F-4D97-AF65-F5344CB8AC3E}">
        <p14:creationId xmlns:p14="http://schemas.microsoft.com/office/powerpoint/2010/main" val="3214498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5EDED1-067D-4049-A99C-5A413D017E62}"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6E17FC-7ABD-465E-AFAD-AA0467D3E710}" type="slidenum">
              <a:rPr lang="en-US" smtClean="0"/>
              <a:t>‹#›</a:t>
            </a:fld>
            <a:endParaRPr lang="en-US"/>
          </a:p>
        </p:txBody>
      </p:sp>
    </p:spTree>
    <p:extLst>
      <p:ext uri="{BB962C8B-B14F-4D97-AF65-F5344CB8AC3E}">
        <p14:creationId xmlns:p14="http://schemas.microsoft.com/office/powerpoint/2010/main" val="96544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5EDED1-067D-4049-A99C-5A413D017E62}" type="datetimeFigureOut">
              <a:rPr lang="en-US" smtClean="0"/>
              <a:t>3/5/2020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6E17FC-7ABD-465E-AFAD-AA0467D3E710}" type="slidenum">
              <a:rPr lang="en-US" smtClean="0"/>
              <a:t>‹#›</a:t>
            </a:fld>
            <a:endParaRPr lang="en-US"/>
          </a:p>
        </p:txBody>
      </p:sp>
    </p:spTree>
    <p:extLst>
      <p:ext uri="{BB962C8B-B14F-4D97-AF65-F5344CB8AC3E}">
        <p14:creationId xmlns:p14="http://schemas.microsoft.com/office/powerpoint/2010/main" val="173065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5EDED1-067D-4049-A99C-5A413D017E62}" type="datetimeFigureOut">
              <a:rPr lang="en-US" smtClean="0"/>
              <a:t>3/5/2020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6E17FC-7ABD-465E-AFAD-AA0467D3E710}" type="slidenum">
              <a:rPr lang="en-US" smtClean="0"/>
              <a:t>‹#›</a:t>
            </a:fld>
            <a:endParaRPr lang="en-US"/>
          </a:p>
        </p:txBody>
      </p:sp>
    </p:spTree>
    <p:extLst>
      <p:ext uri="{BB962C8B-B14F-4D97-AF65-F5344CB8AC3E}">
        <p14:creationId xmlns:p14="http://schemas.microsoft.com/office/powerpoint/2010/main" val="257788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5EDED1-067D-4049-A99C-5A413D017E62}" type="datetimeFigureOut">
              <a:rPr lang="en-US" smtClean="0"/>
              <a:t>3/5/2020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6E17FC-7ABD-465E-AFAD-AA0467D3E710}" type="slidenum">
              <a:rPr lang="en-US" smtClean="0"/>
              <a:t>‹#›</a:t>
            </a:fld>
            <a:endParaRPr lang="en-US"/>
          </a:p>
        </p:txBody>
      </p:sp>
    </p:spTree>
    <p:extLst>
      <p:ext uri="{BB962C8B-B14F-4D97-AF65-F5344CB8AC3E}">
        <p14:creationId xmlns:p14="http://schemas.microsoft.com/office/powerpoint/2010/main" val="3920529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5EDED1-067D-4049-A99C-5A413D017E62}"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6E17FC-7ABD-465E-AFAD-AA0467D3E710}" type="slidenum">
              <a:rPr lang="en-US" smtClean="0"/>
              <a:t>‹#›</a:t>
            </a:fld>
            <a:endParaRPr lang="en-US"/>
          </a:p>
        </p:txBody>
      </p:sp>
    </p:spTree>
    <p:extLst>
      <p:ext uri="{BB962C8B-B14F-4D97-AF65-F5344CB8AC3E}">
        <p14:creationId xmlns:p14="http://schemas.microsoft.com/office/powerpoint/2010/main" val="2757494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5EDED1-067D-4049-A99C-5A413D017E62}"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6E17FC-7ABD-465E-AFAD-AA0467D3E710}" type="slidenum">
              <a:rPr lang="en-US" smtClean="0"/>
              <a:t>‹#›</a:t>
            </a:fld>
            <a:endParaRPr lang="en-US"/>
          </a:p>
        </p:txBody>
      </p:sp>
    </p:spTree>
    <p:extLst>
      <p:ext uri="{BB962C8B-B14F-4D97-AF65-F5344CB8AC3E}">
        <p14:creationId xmlns:p14="http://schemas.microsoft.com/office/powerpoint/2010/main" val="20437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5EDED1-067D-4049-A99C-5A413D017E62}" type="datetimeFigureOut">
              <a:rPr lang="en-US" smtClean="0"/>
              <a:t>3/5/2020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E17FC-7ABD-465E-AFAD-AA0467D3E710}" type="slidenum">
              <a:rPr lang="en-US" smtClean="0"/>
              <a:t>‹#›</a:t>
            </a:fld>
            <a:endParaRPr lang="en-US"/>
          </a:p>
        </p:txBody>
      </p:sp>
    </p:spTree>
    <p:extLst>
      <p:ext uri="{BB962C8B-B14F-4D97-AF65-F5344CB8AC3E}">
        <p14:creationId xmlns:p14="http://schemas.microsoft.com/office/powerpoint/2010/main" val="1792273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Sub Queries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1687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914400"/>
            <a:ext cx="8763000" cy="4876800"/>
          </a:xfrm>
        </p:spPr>
        <p:txBody>
          <a:bodyPr>
            <a:noAutofit/>
          </a:bodyPr>
          <a:lstStyle/>
          <a:p>
            <a:pPr lvl="1">
              <a:lnSpc>
                <a:spcPct val="120000"/>
              </a:lnSpc>
              <a:spcBef>
                <a:spcPts val="0"/>
              </a:spcBef>
            </a:pPr>
            <a:r>
              <a:rPr lang="en-US" sz="2000" dirty="0">
                <a:solidFill>
                  <a:schemeClr val="tx1"/>
                </a:solidFill>
              </a:rPr>
              <a:t>Sub-queries </a:t>
            </a:r>
            <a:r>
              <a:rPr lang="en-US" sz="2000" dirty="0">
                <a:solidFill>
                  <a:schemeClr val="tx1"/>
                </a:solidFill>
              </a:rPr>
              <a:t>must be enclosed within parentheses</a:t>
            </a:r>
            <a:r>
              <a:rPr lang="en-US" sz="2000" dirty="0">
                <a:solidFill>
                  <a:schemeClr val="tx1"/>
                </a:solidFill>
              </a:rPr>
              <a:t>.</a:t>
            </a:r>
          </a:p>
          <a:p>
            <a:pPr lvl="1">
              <a:lnSpc>
                <a:spcPct val="120000"/>
              </a:lnSpc>
              <a:spcBef>
                <a:spcPts val="0"/>
              </a:spcBef>
            </a:pPr>
            <a:endParaRPr lang="en-US" sz="2000" dirty="0">
              <a:solidFill>
                <a:schemeClr val="tx1"/>
              </a:solidFill>
            </a:endParaRPr>
          </a:p>
          <a:p>
            <a:pPr lvl="1">
              <a:lnSpc>
                <a:spcPct val="120000"/>
              </a:lnSpc>
              <a:spcBef>
                <a:spcPts val="0"/>
              </a:spcBef>
            </a:pPr>
            <a:r>
              <a:rPr lang="en-US" sz="2000" dirty="0">
                <a:solidFill>
                  <a:schemeClr val="tx1"/>
                </a:solidFill>
              </a:rPr>
              <a:t>A </a:t>
            </a:r>
            <a:r>
              <a:rPr lang="en-US" sz="2000" dirty="0">
                <a:solidFill>
                  <a:schemeClr val="tx1"/>
                </a:solidFill>
              </a:rPr>
              <a:t>Sub-query </a:t>
            </a:r>
            <a:r>
              <a:rPr lang="en-US" sz="2000" dirty="0">
                <a:solidFill>
                  <a:schemeClr val="tx1"/>
                </a:solidFill>
              </a:rPr>
              <a:t>can have only one column in the SELECT clause, </a:t>
            </a:r>
            <a:endParaRPr lang="en-US" sz="2000" dirty="0">
              <a:solidFill>
                <a:schemeClr val="tx1"/>
              </a:solidFill>
            </a:endParaRPr>
          </a:p>
          <a:p>
            <a:pPr lvl="2">
              <a:lnSpc>
                <a:spcPct val="120000"/>
              </a:lnSpc>
              <a:spcBef>
                <a:spcPts val="0"/>
              </a:spcBef>
            </a:pPr>
            <a:r>
              <a:rPr lang="en-US" sz="1800" dirty="0">
                <a:solidFill>
                  <a:schemeClr val="tx1"/>
                </a:solidFill>
              </a:rPr>
              <a:t>unless </a:t>
            </a:r>
            <a:r>
              <a:rPr lang="en-US" sz="1800" dirty="0">
                <a:solidFill>
                  <a:schemeClr val="tx1"/>
                </a:solidFill>
              </a:rPr>
              <a:t>multiple columns are in the main query for the </a:t>
            </a:r>
            <a:r>
              <a:rPr lang="en-US" sz="1800" dirty="0">
                <a:solidFill>
                  <a:schemeClr val="tx1"/>
                </a:solidFill>
              </a:rPr>
              <a:t>Sub-query </a:t>
            </a:r>
            <a:r>
              <a:rPr lang="en-US" sz="1800" dirty="0">
                <a:solidFill>
                  <a:schemeClr val="tx1"/>
                </a:solidFill>
              </a:rPr>
              <a:t>to compare its selected columns.</a:t>
            </a:r>
          </a:p>
          <a:p>
            <a:pPr lvl="1">
              <a:lnSpc>
                <a:spcPct val="120000"/>
              </a:lnSpc>
              <a:spcBef>
                <a:spcPts val="0"/>
              </a:spcBef>
            </a:pPr>
            <a:endParaRPr lang="en-US" sz="2000" dirty="0">
              <a:solidFill>
                <a:schemeClr val="tx1"/>
              </a:solidFill>
            </a:endParaRPr>
          </a:p>
          <a:p>
            <a:pPr lvl="1">
              <a:lnSpc>
                <a:spcPct val="120000"/>
              </a:lnSpc>
              <a:spcBef>
                <a:spcPts val="0"/>
              </a:spcBef>
            </a:pPr>
            <a:r>
              <a:rPr lang="en-US" sz="2000" dirty="0">
                <a:solidFill>
                  <a:schemeClr val="tx1"/>
                </a:solidFill>
              </a:rPr>
              <a:t>An </a:t>
            </a:r>
            <a:r>
              <a:rPr lang="en-US" sz="2000" dirty="0">
                <a:solidFill>
                  <a:schemeClr val="tx1"/>
                </a:solidFill>
              </a:rPr>
              <a:t>ORDER BY cannot be used in a </a:t>
            </a:r>
            <a:r>
              <a:rPr lang="en-US" sz="2000" dirty="0">
                <a:solidFill>
                  <a:schemeClr val="tx1"/>
                </a:solidFill>
              </a:rPr>
              <a:t>Sub-query, </a:t>
            </a:r>
            <a:r>
              <a:rPr lang="en-US" sz="2000" dirty="0">
                <a:solidFill>
                  <a:schemeClr val="tx1"/>
                </a:solidFill>
              </a:rPr>
              <a:t>although the main query can use an ORDER BY. </a:t>
            </a:r>
            <a:endParaRPr lang="en-US" sz="2000" dirty="0">
              <a:solidFill>
                <a:schemeClr val="tx1"/>
              </a:solidFill>
            </a:endParaRPr>
          </a:p>
        </p:txBody>
      </p:sp>
      <p:sp>
        <p:nvSpPr>
          <p:cNvPr id="2" name="Title 1"/>
          <p:cNvSpPr>
            <a:spLocks noGrp="1"/>
          </p:cNvSpPr>
          <p:nvPr>
            <p:ph type="title"/>
          </p:nvPr>
        </p:nvSpPr>
        <p:spPr>
          <a:noFill/>
          <a:ln>
            <a:noFill/>
          </a:ln>
        </p:spPr>
        <p:txBody>
          <a:bodyPr anchor="ctr"/>
          <a:lstStyle/>
          <a:p>
            <a:r>
              <a:rPr lang="en-US" dirty="0" smtClean="0">
                <a:solidFill>
                  <a:schemeClr val="tx1"/>
                </a:solidFill>
              </a:rPr>
              <a:t>Sub-query </a:t>
            </a:r>
            <a:r>
              <a:rPr lang="en-US" dirty="0">
                <a:solidFill>
                  <a:schemeClr val="tx1"/>
                </a:solidFill>
              </a:rPr>
              <a:t>Rules</a:t>
            </a:r>
          </a:p>
        </p:txBody>
      </p:sp>
      <p:sp>
        <p:nvSpPr>
          <p:cNvPr id="5" name="Slide Number Placeholder 4"/>
          <p:cNvSpPr>
            <a:spLocks noGrp="1"/>
          </p:cNvSpPr>
          <p:nvPr>
            <p:ph type="sldNum" sz="quarter" idx="4294967295"/>
          </p:nvPr>
        </p:nvSpPr>
        <p:spPr>
          <a:xfrm>
            <a:off x="11658600" y="6477000"/>
            <a:ext cx="533400" cy="381000"/>
          </a:xfrm>
          <a:prstGeom prst="rect">
            <a:avLst/>
          </a:prstGeom>
        </p:spPr>
        <p:txBody>
          <a:bodyPr/>
          <a:lstStyle/>
          <a:p>
            <a:fld id="{068D587B-6992-4B03-9EE1-58C2DD981ECA}" type="slidenum">
              <a:rPr lang="en-US" smtClean="0"/>
              <a:t>10</a:t>
            </a:fld>
            <a:endParaRPr lang="en-US"/>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914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10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914400"/>
            <a:ext cx="8763000" cy="4876800"/>
          </a:xfrm>
        </p:spPr>
        <p:txBody>
          <a:bodyPr>
            <a:noAutofit/>
          </a:bodyPr>
          <a:lstStyle/>
          <a:p>
            <a:pPr lvl="1">
              <a:lnSpc>
                <a:spcPct val="120000"/>
              </a:lnSpc>
              <a:spcBef>
                <a:spcPts val="0"/>
              </a:spcBef>
            </a:pPr>
            <a:r>
              <a:rPr lang="en-US" sz="2000" dirty="0">
                <a:solidFill>
                  <a:schemeClr val="tx1"/>
                </a:solidFill>
              </a:rPr>
              <a:t>The </a:t>
            </a:r>
            <a:r>
              <a:rPr lang="en-US" sz="2000" dirty="0">
                <a:solidFill>
                  <a:schemeClr val="tx1"/>
                </a:solidFill>
              </a:rPr>
              <a:t>GROUP BY can be used to perform the same function as the ORDER BY </a:t>
            </a:r>
            <a:r>
              <a:rPr lang="en-US" sz="2000" dirty="0">
                <a:solidFill>
                  <a:schemeClr val="tx1"/>
                </a:solidFill>
              </a:rPr>
              <a:t>in a Sub-query.</a:t>
            </a:r>
          </a:p>
          <a:p>
            <a:pPr lvl="1">
              <a:lnSpc>
                <a:spcPct val="120000"/>
              </a:lnSpc>
              <a:spcBef>
                <a:spcPts val="0"/>
              </a:spcBef>
            </a:pPr>
            <a:endParaRPr lang="en-US" sz="2000" dirty="0">
              <a:solidFill>
                <a:schemeClr val="tx1"/>
              </a:solidFill>
            </a:endParaRPr>
          </a:p>
          <a:p>
            <a:pPr lvl="1">
              <a:lnSpc>
                <a:spcPct val="120000"/>
              </a:lnSpc>
              <a:spcBef>
                <a:spcPts val="0"/>
              </a:spcBef>
            </a:pPr>
            <a:r>
              <a:rPr lang="en-US" sz="2000" dirty="0">
                <a:solidFill>
                  <a:schemeClr val="tx1"/>
                </a:solidFill>
              </a:rPr>
              <a:t>A Sub-query </a:t>
            </a:r>
            <a:r>
              <a:rPr lang="en-US" sz="2000" dirty="0">
                <a:solidFill>
                  <a:schemeClr val="tx1"/>
                </a:solidFill>
              </a:rPr>
              <a:t>cannot be immediately enclosed in a set function.</a:t>
            </a:r>
          </a:p>
          <a:p>
            <a:pPr lvl="1">
              <a:lnSpc>
                <a:spcPct val="120000"/>
              </a:lnSpc>
              <a:spcBef>
                <a:spcPts val="0"/>
              </a:spcBef>
            </a:pPr>
            <a:endParaRPr lang="en-US" sz="2000" dirty="0">
              <a:solidFill>
                <a:schemeClr val="tx1"/>
              </a:solidFill>
            </a:endParaRPr>
          </a:p>
          <a:p>
            <a:pPr lvl="1">
              <a:lnSpc>
                <a:spcPct val="120000"/>
              </a:lnSpc>
              <a:spcBef>
                <a:spcPts val="0"/>
              </a:spcBef>
            </a:pPr>
            <a:r>
              <a:rPr lang="en-US" sz="2000" dirty="0">
                <a:solidFill>
                  <a:schemeClr val="tx1"/>
                </a:solidFill>
              </a:rPr>
              <a:t>BETWEEN </a:t>
            </a:r>
            <a:r>
              <a:rPr lang="en-US" sz="2000" dirty="0">
                <a:solidFill>
                  <a:schemeClr val="tx1"/>
                </a:solidFill>
              </a:rPr>
              <a:t>operator cannot be used with a </a:t>
            </a:r>
            <a:r>
              <a:rPr lang="en-US" sz="2000" dirty="0">
                <a:solidFill>
                  <a:schemeClr val="tx1"/>
                </a:solidFill>
              </a:rPr>
              <a:t>Sub-query; </a:t>
            </a:r>
          </a:p>
          <a:p>
            <a:pPr lvl="2">
              <a:lnSpc>
                <a:spcPct val="120000"/>
              </a:lnSpc>
              <a:spcBef>
                <a:spcPts val="0"/>
              </a:spcBef>
            </a:pPr>
            <a:r>
              <a:rPr lang="en-US" sz="1800" dirty="0">
                <a:solidFill>
                  <a:schemeClr val="tx1"/>
                </a:solidFill>
              </a:rPr>
              <a:t>however, </a:t>
            </a:r>
            <a:r>
              <a:rPr lang="en-US" sz="1800" dirty="0">
                <a:solidFill>
                  <a:schemeClr val="tx1"/>
                </a:solidFill>
              </a:rPr>
              <a:t>BETWEEN can be used within the </a:t>
            </a:r>
            <a:r>
              <a:rPr lang="en-US" sz="1800" dirty="0">
                <a:solidFill>
                  <a:schemeClr val="tx1"/>
                </a:solidFill>
              </a:rPr>
              <a:t>Sub-query.</a:t>
            </a:r>
            <a:endParaRPr lang="en-US" sz="1800" dirty="0">
              <a:solidFill>
                <a:schemeClr val="tx1"/>
              </a:solidFill>
            </a:endParaRPr>
          </a:p>
        </p:txBody>
      </p:sp>
      <p:sp>
        <p:nvSpPr>
          <p:cNvPr id="2" name="Title 1"/>
          <p:cNvSpPr>
            <a:spLocks noGrp="1"/>
          </p:cNvSpPr>
          <p:nvPr>
            <p:ph type="title"/>
          </p:nvPr>
        </p:nvSpPr>
        <p:spPr>
          <a:noFill/>
          <a:ln>
            <a:noFill/>
          </a:ln>
        </p:spPr>
        <p:txBody>
          <a:bodyPr anchor="ctr"/>
          <a:lstStyle/>
          <a:p>
            <a:r>
              <a:rPr lang="en-US" dirty="0" smtClean="0">
                <a:solidFill>
                  <a:schemeClr val="tx1"/>
                </a:solidFill>
              </a:rPr>
              <a:t>Sub-query </a:t>
            </a:r>
            <a:r>
              <a:rPr lang="en-US" dirty="0">
                <a:solidFill>
                  <a:schemeClr val="tx1"/>
                </a:solidFill>
              </a:rPr>
              <a:t>Rules</a:t>
            </a:r>
          </a:p>
        </p:txBody>
      </p:sp>
      <p:sp>
        <p:nvSpPr>
          <p:cNvPr id="5" name="Slide Number Placeholder 4"/>
          <p:cNvSpPr>
            <a:spLocks noGrp="1"/>
          </p:cNvSpPr>
          <p:nvPr>
            <p:ph type="sldNum" sz="quarter" idx="4294967295"/>
          </p:nvPr>
        </p:nvSpPr>
        <p:spPr>
          <a:xfrm>
            <a:off x="11658600" y="6477000"/>
            <a:ext cx="533400" cy="381000"/>
          </a:xfrm>
          <a:prstGeom prst="rect">
            <a:avLst/>
          </a:prstGeom>
        </p:spPr>
        <p:txBody>
          <a:bodyPr/>
          <a:lstStyle/>
          <a:p>
            <a:fld id="{068D587B-6992-4B03-9EE1-58C2DD981ECA}" type="slidenum">
              <a:rPr lang="en-US" smtClean="0"/>
              <a:t>11</a:t>
            </a:fld>
            <a:endParaRPr lang="en-US"/>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258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10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Sub-Queries with SELECT</a:t>
            </a:r>
            <a:endParaRPr lang="en-US" dirty="0"/>
          </a:p>
        </p:txBody>
      </p:sp>
    </p:spTree>
    <p:extLst>
      <p:ext uri="{BB962C8B-B14F-4D97-AF65-F5344CB8AC3E}">
        <p14:creationId xmlns:p14="http://schemas.microsoft.com/office/powerpoint/2010/main" val="1578547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0" y="1025527"/>
            <a:ext cx="8229600" cy="4906963"/>
          </a:xfrm>
        </p:spPr>
        <p:txBody>
          <a:bodyPr>
            <a:noAutofit/>
          </a:bodyPr>
          <a:lstStyle/>
          <a:p>
            <a:pPr marL="0" lvl="1" indent="0">
              <a:lnSpc>
                <a:spcPct val="120000"/>
              </a:lnSpc>
              <a:spcBef>
                <a:spcPts val="0"/>
              </a:spcBef>
              <a:buNone/>
            </a:pPr>
            <a:r>
              <a:rPr lang="en-US" sz="2000" dirty="0">
                <a:solidFill>
                  <a:schemeClr val="tx1"/>
                </a:solidFill>
              </a:rPr>
              <a:t>Sub-queries </a:t>
            </a:r>
            <a:r>
              <a:rPr lang="en-US" sz="2000" dirty="0">
                <a:solidFill>
                  <a:schemeClr val="tx1"/>
                </a:solidFill>
              </a:rPr>
              <a:t>are most frequently used with the SELECT statement</a:t>
            </a:r>
            <a:r>
              <a:rPr lang="en-US" sz="2000" dirty="0">
                <a:solidFill>
                  <a:schemeClr val="tx1"/>
                </a:solidFill>
              </a:rPr>
              <a:t>.</a:t>
            </a:r>
          </a:p>
          <a:p>
            <a:pPr marL="0" indent="0">
              <a:lnSpc>
                <a:spcPct val="120000"/>
              </a:lnSpc>
              <a:spcBef>
                <a:spcPts val="0"/>
              </a:spcBef>
              <a:buNone/>
            </a:pPr>
            <a:endParaRPr lang="en-US" sz="2000" dirty="0">
              <a:solidFill>
                <a:srgbClr val="3BCB01"/>
              </a:solidFill>
            </a:endParaRPr>
          </a:p>
          <a:p>
            <a:pPr marL="0" indent="0">
              <a:lnSpc>
                <a:spcPct val="120000"/>
              </a:lnSpc>
              <a:spcBef>
                <a:spcPts val="0"/>
              </a:spcBef>
              <a:buNone/>
            </a:pPr>
            <a:r>
              <a:rPr lang="en-US" sz="2000" dirty="0">
                <a:solidFill>
                  <a:srgbClr val="3BCB01"/>
                </a:solidFill>
              </a:rPr>
              <a:t>Syntax</a:t>
            </a:r>
            <a:endParaRPr lang="en-US" sz="2000" dirty="0">
              <a:solidFill>
                <a:srgbClr val="3BCB01"/>
              </a:solidFill>
            </a:endParaRPr>
          </a:p>
          <a:p>
            <a:pPr marL="400050" lvl="1" indent="0">
              <a:buNone/>
            </a:pPr>
            <a:r>
              <a:rPr lang="en-IN" sz="2000" b="1" dirty="0">
                <a:solidFill>
                  <a:srgbClr val="0070C0"/>
                </a:solidFill>
              </a:rPr>
              <a:t>		SELECT</a:t>
            </a:r>
            <a:r>
              <a:rPr lang="en-IN" sz="2000" dirty="0">
                <a:latin typeface="Courier New" pitchFamily="49" charset="0"/>
                <a:cs typeface="Courier New" pitchFamily="49" charset="0"/>
              </a:rPr>
              <a:t> </a:t>
            </a:r>
            <a:r>
              <a:rPr lang="en-IN" sz="2000" b="1" dirty="0" err="1">
                <a:solidFill>
                  <a:srgbClr val="BC8F00"/>
                </a:solidFill>
              </a:rPr>
              <a:t>column_name</a:t>
            </a:r>
            <a:r>
              <a:rPr lang="en-IN" sz="2000" b="1" dirty="0">
                <a:solidFill>
                  <a:srgbClr val="BC8F00"/>
                </a:solidFill>
              </a:rPr>
              <a:t> [,</a:t>
            </a:r>
            <a:r>
              <a:rPr lang="en-IN" sz="2000" b="1" dirty="0" err="1">
                <a:solidFill>
                  <a:srgbClr val="BC8F00"/>
                </a:solidFill>
              </a:rPr>
              <a:t>column_name</a:t>
            </a:r>
            <a:r>
              <a:rPr lang="en-IN" sz="2000" b="1" dirty="0">
                <a:solidFill>
                  <a:srgbClr val="BC8F00"/>
                </a:solidFill>
              </a:rPr>
              <a:t>]</a:t>
            </a:r>
          </a:p>
          <a:p>
            <a:pPr marL="400050" lvl="1" indent="0">
              <a:buNone/>
            </a:pPr>
            <a:r>
              <a:rPr lang="en-IN" sz="2000" b="1" dirty="0">
                <a:solidFill>
                  <a:srgbClr val="0070C0"/>
                </a:solidFill>
              </a:rPr>
              <a:t>		FROM</a:t>
            </a:r>
            <a:r>
              <a:rPr lang="en-IN" sz="2000" b="1" dirty="0">
                <a:solidFill>
                  <a:srgbClr val="BC8F00"/>
                </a:solidFill>
              </a:rPr>
              <a:t> </a:t>
            </a:r>
            <a:r>
              <a:rPr lang="en-IN" sz="2000" b="1" dirty="0">
                <a:solidFill>
                  <a:srgbClr val="BC8F00"/>
                </a:solidFill>
              </a:rPr>
              <a:t>table1 [,table2]</a:t>
            </a:r>
          </a:p>
          <a:p>
            <a:pPr marL="400050" lvl="1" indent="0">
              <a:buNone/>
            </a:pPr>
            <a:r>
              <a:rPr lang="en-IN" sz="2000" b="1" dirty="0">
                <a:solidFill>
                  <a:srgbClr val="0070C0"/>
                </a:solidFill>
              </a:rPr>
              <a:t>		WHERE</a:t>
            </a:r>
            <a:r>
              <a:rPr lang="en-IN" sz="2000" b="1" dirty="0">
                <a:solidFill>
                  <a:srgbClr val="BC8F00"/>
                </a:solidFill>
              </a:rPr>
              <a:t> </a:t>
            </a:r>
            <a:r>
              <a:rPr lang="en-IN" sz="2000" b="1" dirty="0" err="1">
                <a:solidFill>
                  <a:srgbClr val="BC8F00"/>
                </a:solidFill>
              </a:rPr>
              <a:t>column_name</a:t>
            </a:r>
            <a:r>
              <a:rPr lang="en-IN" sz="2000" b="1" dirty="0">
                <a:solidFill>
                  <a:srgbClr val="BC8F00"/>
                </a:solidFill>
              </a:rPr>
              <a:t> </a:t>
            </a:r>
            <a:r>
              <a:rPr lang="en-IN" sz="2000" b="1" dirty="0">
                <a:solidFill>
                  <a:srgbClr val="0070C0"/>
                </a:solidFill>
              </a:rPr>
              <a:t>OPERATOR</a:t>
            </a:r>
          </a:p>
          <a:p>
            <a:pPr marL="400050" lvl="1" indent="0">
              <a:buNone/>
            </a:pPr>
            <a:r>
              <a:rPr lang="en-IN" sz="2000" b="1" dirty="0">
                <a:solidFill>
                  <a:srgbClr val="0070C0"/>
                </a:solidFill>
              </a:rPr>
              <a:t>	</a:t>
            </a:r>
            <a:r>
              <a:rPr lang="en-IN" sz="2000" b="1" dirty="0">
                <a:solidFill>
                  <a:srgbClr val="0070C0"/>
                </a:solidFill>
              </a:rPr>
              <a:t>	(SELECT</a:t>
            </a:r>
            <a:r>
              <a:rPr lang="en-IN" sz="2000" b="1" dirty="0">
                <a:solidFill>
                  <a:srgbClr val="BC8F00"/>
                </a:solidFill>
              </a:rPr>
              <a:t> </a:t>
            </a:r>
            <a:r>
              <a:rPr lang="en-IN" sz="2000" b="1" dirty="0" err="1">
                <a:solidFill>
                  <a:srgbClr val="BC8F00"/>
                </a:solidFill>
              </a:rPr>
              <a:t>column_name</a:t>
            </a:r>
            <a:r>
              <a:rPr lang="en-IN" sz="2000" b="1" dirty="0">
                <a:solidFill>
                  <a:srgbClr val="BC8F00"/>
                </a:solidFill>
              </a:rPr>
              <a:t> [,</a:t>
            </a:r>
            <a:r>
              <a:rPr lang="en-IN" sz="2000" b="1" dirty="0" err="1">
                <a:solidFill>
                  <a:srgbClr val="BC8F00"/>
                </a:solidFill>
              </a:rPr>
              <a:t>column_name</a:t>
            </a:r>
            <a:r>
              <a:rPr lang="en-IN" sz="2000" b="1" dirty="0">
                <a:solidFill>
                  <a:srgbClr val="BC8F00"/>
                </a:solidFill>
              </a:rPr>
              <a:t>]</a:t>
            </a:r>
          </a:p>
          <a:p>
            <a:pPr marL="400050" lvl="1" indent="0">
              <a:buNone/>
            </a:pPr>
            <a:r>
              <a:rPr lang="en-IN" sz="2000" b="1" dirty="0">
                <a:solidFill>
                  <a:srgbClr val="BC8F00"/>
                </a:solidFill>
              </a:rPr>
              <a:t>	</a:t>
            </a:r>
            <a:r>
              <a:rPr lang="en-IN" sz="2000" b="1" dirty="0">
                <a:solidFill>
                  <a:srgbClr val="BC8F00"/>
                </a:solidFill>
              </a:rPr>
              <a:t>	</a:t>
            </a:r>
            <a:r>
              <a:rPr lang="en-IN" sz="2000" b="1" dirty="0">
                <a:solidFill>
                  <a:srgbClr val="0070C0"/>
                </a:solidFill>
              </a:rPr>
              <a:t>FROM</a:t>
            </a:r>
            <a:r>
              <a:rPr lang="en-IN" sz="2000" b="1" dirty="0">
                <a:solidFill>
                  <a:srgbClr val="BC8F00"/>
                </a:solidFill>
              </a:rPr>
              <a:t> </a:t>
            </a:r>
            <a:r>
              <a:rPr lang="en-IN" sz="2000" b="1" dirty="0">
                <a:solidFill>
                  <a:srgbClr val="BC8F00"/>
                </a:solidFill>
              </a:rPr>
              <a:t>table1 [,</a:t>
            </a:r>
            <a:r>
              <a:rPr lang="en-IN" sz="2000" b="1" dirty="0">
                <a:solidFill>
                  <a:srgbClr val="BC8F00"/>
                </a:solidFill>
              </a:rPr>
              <a:t>table2]</a:t>
            </a:r>
          </a:p>
          <a:p>
            <a:pPr marL="400050" lvl="1" indent="0">
              <a:buNone/>
            </a:pPr>
            <a:r>
              <a:rPr lang="en-IN" sz="2000" b="1" dirty="0">
                <a:solidFill>
                  <a:srgbClr val="BC8F00"/>
                </a:solidFill>
              </a:rPr>
              <a:t>	</a:t>
            </a:r>
            <a:r>
              <a:rPr lang="en-IN" sz="2000" b="1" dirty="0">
                <a:solidFill>
                  <a:srgbClr val="BC8F00"/>
                </a:solidFill>
              </a:rPr>
              <a:t>	</a:t>
            </a:r>
            <a:r>
              <a:rPr lang="en-IN" sz="2000" b="1" dirty="0">
                <a:solidFill>
                  <a:srgbClr val="0070C0"/>
                </a:solidFill>
              </a:rPr>
              <a:t>WHERE</a:t>
            </a:r>
            <a:r>
              <a:rPr lang="en-IN" sz="2000" b="1" dirty="0">
                <a:solidFill>
                  <a:srgbClr val="BC8F00"/>
                </a:solidFill>
              </a:rPr>
              <a:t> </a:t>
            </a:r>
            <a:r>
              <a:rPr lang="en-IN" sz="2000" b="1" dirty="0" err="1">
                <a:solidFill>
                  <a:srgbClr val="BC8F00"/>
                </a:solidFill>
              </a:rPr>
              <a:t>row_condition</a:t>
            </a:r>
            <a:r>
              <a:rPr lang="en-IN" sz="2000" b="1" dirty="0">
                <a:solidFill>
                  <a:srgbClr val="BC8F00"/>
                </a:solidFill>
              </a:rPr>
              <a:t> </a:t>
            </a:r>
            <a:r>
              <a:rPr lang="en-IN" sz="2000" b="1" dirty="0">
                <a:solidFill>
                  <a:srgbClr val="0070C0"/>
                </a:solidFill>
              </a:rPr>
              <a:t>);</a:t>
            </a:r>
            <a:endParaRPr lang="en-IN" sz="2000" b="1" dirty="0">
              <a:solidFill>
                <a:srgbClr val="0070C0"/>
              </a:solidFill>
            </a:endParaRPr>
          </a:p>
        </p:txBody>
      </p:sp>
      <p:sp>
        <p:nvSpPr>
          <p:cNvPr id="2" name="Title 1"/>
          <p:cNvSpPr>
            <a:spLocks noGrp="1"/>
          </p:cNvSpPr>
          <p:nvPr>
            <p:ph type="title"/>
          </p:nvPr>
        </p:nvSpPr>
        <p:spPr>
          <a:noFill/>
          <a:ln>
            <a:noFill/>
          </a:ln>
        </p:spPr>
        <p:txBody>
          <a:bodyPr anchor="ctr"/>
          <a:lstStyle/>
          <a:p>
            <a:r>
              <a:rPr lang="en-US" dirty="0" smtClean="0">
                <a:solidFill>
                  <a:schemeClr val="tx1"/>
                </a:solidFill>
              </a:rPr>
              <a:t>Sub-query: </a:t>
            </a:r>
            <a:r>
              <a:rPr lang="en-US" dirty="0">
                <a:solidFill>
                  <a:schemeClr val="tx1"/>
                </a:solidFill>
              </a:rPr>
              <a:t>SELECT Statement</a:t>
            </a:r>
          </a:p>
        </p:txBody>
      </p:sp>
      <p:sp>
        <p:nvSpPr>
          <p:cNvPr id="5" name="Slide Number Placeholder 4"/>
          <p:cNvSpPr>
            <a:spLocks noGrp="1"/>
          </p:cNvSpPr>
          <p:nvPr>
            <p:ph type="sldNum" sz="quarter" idx="4294967295"/>
          </p:nvPr>
        </p:nvSpPr>
        <p:spPr>
          <a:xfrm>
            <a:off x="11658600" y="6477000"/>
            <a:ext cx="533400" cy="381000"/>
          </a:xfrm>
          <a:prstGeom prst="rect">
            <a:avLst/>
          </a:prstGeom>
        </p:spPr>
        <p:txBody>
          <a:bodyPr/>
          <a:lstStyle/>
          <a:p>
            <a:fld id="{068D587B-6992-4B03-9EE1-58C2DD981ECA}" type="slidenum">
              <a:rPr lang="en-US" smtClean="0"/>
              <a:t>13</a:t>
            </a:fld>
            <a:endParaRPr lang="en-US"/>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126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0" y="1025527"/>
            <a:ext cx="8229600" cy="4906963"/>
          </a:xfrm>
        </p:spPr>
        <p:txBody>
          <a:bodyPr>
            <a:noAutofit/>
          </a:bodyPr>
          <a:lstStyle/>
          <a:p>
            <a:pPr>
              <a:lnSpc>
                <a:spcPct val="120000"/>
              </a:lnSpc>
              <a:spcBef>
                <a:spcPts val="0"/>
              </a:spcBef>
            </a:pPr>
            <a:endParaRPr lang="en-US" sz="2000" dirty="0">
              <a:solidFill>
                <a:schemeClr val="tx1"/>
              </a:solidFill>
            </a:endParaRPr>
          </a:p>
          <a:p>
            <a:pPr>
              <a:lnSpc>
                <a:spcPct val="120000"/>
              </a:lnSpc>
              <a:spcBef>
                <a:spcPts val="0"/>
              </a:spcBef>
            </a:pPr>
            <a:endParaRPr lang="en-US" sz="2000" dirty="0"/>
          </a:p>
          <a:p>
            <a:pPr marL="0" indent="0">
              <a:lnSpc>
                <a:spcPct val="120000"/>
              </a:lnSpc>
              <a:spcBef>
                <a:spcPts val="0"/>
              </a:spcBef>
              <a:buNone/>
            </a:pPr>
            <a:r>
              <a:rPr lang="en-US" sz="2000" dirty="0">
                <a:solidFill>
                  <a:srgbClr val="3BCB01"/>
                </a:solidFill>
              </a:rPr>
              <a:t>Example</a:t>
            </a:r>
            <a:endParaRPr lang="en-US" sz="2000" dirty="0"/>
          </a:p>
          <a:p>
            <a:pPr marL="800100" lvl="2" indent="0">
              <a:lnSpc>
                <a:spcPct val="120000"/>
              </a:lnSpc>
              <a:spcBef>
                <a:spcPts val="0"/>
              </a:spcBef>
              <a:buNone/>
            </a:pPr>
            <a:r>
              <a:rPr lang="en-US" b="1" dirty="0">
                <a:solidFill>
                  <a:srgbClr val="0070C0"/>
                </a:solidFill>
              </a:rPr>
              <a:t>SELECT</a:t>
            </a:r>
            <a:r>
              <a:rPr lang="en-US" b="1" dirty="0">
                <a:solidFill>
                  <a:schemeClr val="accent6">
                    <a:lumMod val="75000"/>
                  </a:schemeClr>
                </a:solidFill>
                <a:latin typeface="Courier New" pitchFamily="49" charset="0"/>
                <a:cs typeface="Courier New" pitchFamily="49" charset="0"/>
              </a:rPr>
              <a:t> </a:t>
            </a:r>
            <a:r>
              <a:rPr lang="en-US" b="1" dirty="0" err="1">
                <a:solidFill>
                  <a:srgbClr val="BC8F00"/>
                </a:solidFill>
              </a:rPr>
              <a:t>customers.customername</a:t>
            </a:r>
            <a:r>
              <a:rPr lang="en-US" b="1" dirty="0">
                <a:solidFill>
                  <a:srgbClr val="BC8F00"/>
                </a:solidFill>
              </a:rPr>
              <a:t>, </a:t>
            </a:r>
            <a:r>
              <a:rPr lang="en-US" b="1" dirty="0" err="1">
                <a:solidFill>
                  <a:srgbClr val="BC8F00"/>
                </a:solidFill>
              </a:rPr>
              <a:t>customers.phone</a:t>
            </a:r>
            <a:r>
              <a:rPr lang="en-US" b="1" dirty="0">
                <a:solidFill>
                  <a:srgbClr val="BC8F00"/>
                </a:solidFill>
              </a:rPr>
              <a:t> </a:t>
            </a:r>
          </a:p>
          <a:p>
            <a:pPr marL="800100" lvl="2" indent="0">
              <a:lnSpc>
                <a:spcPct val="120000"/>
              </a:lnSpc>
              <a:spcBef>
                <a:spcPts val="0"/>
              </a:spcBef>
              <a:buNone/>
            </a:pPr>
            <a:r>
              <a:rPr lang="en-US" b="1" dirty="0">
                <a:solidFill>
                  <a:srgbClr val="0070C0"/>
                </a:solidFill>
              </a:rPr>
              <a:t>FROM</a:t>
            </a:r>
            <a:r>
              <a:rPr lang="en-US" b="1" dirty="0">
                <a:solidFill>
                  <a:srgbClr val="BC8F00"/>
                </a:solidFill>
              </a:rPr>
              <a:t> customers </a:t>
            </a:r>
          </a:p>
          <a:p>
            <a:pPr marL="800100" lvl="2" indent="0">
              <a:lnSpc>
                <a:spcPct val="120000"/>
              </a:lnSpc>
              <a:spcBef>
                <a:spcPts val="0"/>
              </a:spcBef>
              <a:buNone/>
            </a:pPr>
            <a:r>
              <a:rPr lang="en-US" b="1" dirty="0">
                <a:solidFill>
                  <a:srgbClr val="0070C0"/>
                </a:solidFill>
              </a:rPr>
              <a:t>WHERE</a:t>
            </a:r>
            <a:r>
              <a:rPr lang="en-US" b="1" dirty="0">
                <a:solidFill>
                  <a:srgbClr val="BC8F00"/>
                </a:solidFill>
              </a:rPr>
              <a:t> </a:t>
            </a:r>
            <a:r>
              <a:rPr lang="en-US" b="1" dirty="0" err="1">
                <a:solidFill>
                  <a:srgbClr val="BC8F00"/>
                </a:solidFill>
              </a:rPr>
              <a:t>customernumber</a:t>
            </a:r>
            <a:r>
              <a:rPr lang="en-US" b="1" dirty="0">
                <a:solidFill>
                  <a:srgbClr val="BC8F00"/>
                </a:solidFill>
              </a:rPr>
              <a:t> </a:t>
            </a:r>
            <a:r>
              <a:rPr lang="en-US" b="1" dirty="0">
                <a:solidFill>
                  <a:srgbClr val="0070C0"/>
                </a:solidFill>
              </a:rPr>
              <a:t>IN (SELECT </a:t>
            </a:r>
            <a:r>
              <a:rPr lang="en-US" b="1" dirty="0" err="1">
                <a:solidFill>
                  <a:srgbClr val="BC8F00"/>
                </a:solidFill>
              </a:rPr>
              <a:t>customernumber</a:t>
            </a:r>
            <a:r>
              <a:rPr lang="en-US" b="1" dirty="0">
                <a:solidFill>
                  <a:srgbClr val="BC8F00"/>
                </a:solidFill>
              </a:rPr>
              <a:t> </a:t>
            </a:r>
            <a:r>
              <a:rPr lang="en-US" b="1" dirty="0">
                <a:solidFill>
                  <a:srgbClr val="0070C0"/>
                </a:solidFill>
              </a:rPr>
              <a:t>FROM</a:t>
            </a:r>
            <a:r>
              <a:rPr lang="en-US" b="1" dirty="0">
                <a:solidFill>
                  <a:srgbClr val="BC8F00"/>
                </a:solidFill>
              </a:rPr>
              <a:t> payments</a:t>
            </a:r>
            <a:r>
              <a:rPr lang="en-US" b="1" dirty="0">
                <a:solidFill>
                  <a:srgbClr val="0070C0"/>
                </a:solidFill>
              </a:rPr>
              <a:t>);</a:t>
            </a:r>
          </a:p>
          <a:p>
            <a:pPr>
              <a:lnSpc>
                <a:spcPct val="120000"/>
              </a:lnSpc>
              <a:spcBef>
                <a:spcPts val="0"/>
              </a:spcBef>
            </a:pPr>
            <a:endParaRPr lang="en-US" sz="2000" dirty="0">
              <a:solidFill>
                <a:schemeClr val="tx1"/>
              </a:solidFill>
            </a:endParaRPr>
          </a:p>
          <a:p>
            <a:pPr>
              <a:lnSpc>
                <a:spcPct val="120000"/>
              </a:lnSpc>
              <a:spcBef>
                <a:spcPts val="0"/>
              </a:spcBef>
            </a:pPr>
            <a:endParaRPr lang="en-US" sz="2000" dirty="0">
              <a:solidFill>
                <a:schemeClr val="tx1"/>
              </a:solidFill>
            </a:endParaRPr>
          </a:p>
        </p:txBody>
      </p:sp>
      <p:sp>
        <p:nvSpPr>
          <p:cNvPr id="2" name="Title 1"/>
          <p:cNvSpPr>
            <a:spLocks noGrp="1"/>
          </p:cNvSpPr>
          <p:nvPr>
            <p:ph type="title"/>
          </p:nvPr>
        </p:nvSpPr>
        <p:spPr>
          <a:noFill/>
          <a:ln>
            <a:noFill/>
          </a:ln>
        </p:spPr>
        <p:txBody>
          <a:bodyPr anchor="ctr"/>
          <a:lstStyle/>
          <a:p>
            <a:r>
              <a:rPr lang="en-US" dirty="0" smtClean="0">
                <a:solidFill>
                  <a:schemeClr val="tx1"/>
                </a:solidFill>
              </a:rPr>
              <a:t>Sub-query: </a:t>
            </a:r>
            <a:r>
              <a:rPr lang="en-US" dirty="0">
                <a:solidFill>
                  <a:schemeClr val="tx1"/>
                </a:solidFill>
              </a:rPr>
              <a:t>SELECT Statement</a:t>
            </a:r>
          </a:p>
        </p:txBody>
      </p:sp>
      <p:sp>
        <p:nvSpPr>
          <p:cNvPr id="5" name="Slide Number Placeholder 4"/>
          <p:cNvSpPr>
            <a:spLocks noGrp="1"/>
          </p:cNvSpPr>
          <p:nvPr>
            <p:ph type="sldNum" sz="quarter" idx="4294967295"/>
          </p:nvPr>
        </p:nvSpPr>
        <p:spPr>
          <a:xfrm>
            <a:off x="11658600" y="6477000"/>
            <a:ext cx="533400" cy="381000"/>
          </a:xfrm>
          <a:prstGeom prst="rect">
            <a:avLst/>
          </a:prstGeom>
        </p:spPr>
        <p:txBody>
          <a:bodyPr/>
          <a:lstStyle/>
          <a:p>
            <a:fld id="{068D587B-6992-4B03-9EE1-58C2DD981ECA}" type="slidenum">
              <a:rPr lang="en-US" smtClean="0"/>
              <a:t>14</a:t>
            </a:fld>
            <a:endParaRPr lang="en-US"/>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663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Sub-Queries with INSERT</a:t>
            </a:r>
            <a:endParaRPr lang="en-US" dirty="0"/>
          </a:p>
        </p:txBody>
      </p:sp>
    </p:spTree>
    <p:extLst>
      <p:ext uri="{BB962C8B-B14F-4D97-AF65-F5344CB8AC3E}">
        <p14:creationId xmlns:p14="http://schemas.microsoft.com/office/powerpoint/2010/main" val="1087974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547" y="907957"/>
            <a:ext cx="8229600" cy="4906963"/>
          </a:xfrm>
        </p:spPr>
        <p:txBody>
          <a:bodyPr/>
          <a:lstStyle/>
          <a:p>
            <a:pPr>
              <a:lnSpc>
                <a:spcPct val="120000"/>
              </a:lnSpc>
              <a:spcBef>
                <a:spcPts val="0"/>
              </a:spcBef>
            </a:pPr>
            <a:r>
              <a:rPr lang="en-US" sz="2000" dirty="0">
                <a:solidFill>
                  <a:schemeClr val="tx1"/>
                </a:solidFill>
              </a:rPr>
              <a:t>Can also be </a:t>
            </a:r>
            <a:r>
              <a:rPr lang="en-US" sz="2000" dirty="0">
                <a:solidFill>
                  <a:schemeClr val="tx1"/>
                </a:solidFill>
              </a:rPr>
              <a:t>used with INSERT </a:t>
            </a:r>
            <a:r>
              <a:rPr lang="en-US" sz="2000" dirty="0">
                <a:solidFill>
                  <a:schemeClr val="tx1"/>
                </a:solidFill>
              </a:rPr>
              <a:t>statements. </a:t>
            </a:r>
          </a:p>
          <a:p>
            <a:pPr>
              <a:lnSpc>
                <a:spcPct val="120000"/>
              </a:lnSpc>
              <a:spcBef>
                <a:spcPts val="0"/>
              </a:spcBef>
            </a:pPr>
            <a:r>
              <a:rPr lang="en-US" sz="2000" dirty="0">
                <a:solidFill>
                  <a:schemeClr val="tx1"/>
                </a:solidFill>
              </a:rPr>
              <a:t>The </a:t>
            </a:r>
            <a:r>
              <a:rPr lang="en-US" sz="2000" dirty="0">
                <a:solidFill>
                  <a:schemeClr val="tx1"/>
                </a:solidFill>
              </a:rPr>
              <a:t>INSERT statement uses the data returned from the </a:t>
            </a:r>
            <a:r>
              <a:rPr lang="en-US" sz="2000" dirty="0">
                <a:solidFill>
                  <a:schemeClr val="tx1"/>
                </a:solidFill>
              </a:rPr>
              <a:t>Sub-query </a:t>
            </a:r>
            <a:r>
              <a:rPr lang="en-US" sz="2000" dirty="0">
                <a:solidFill>
                  <a:schemeClr val="tx1"/>
                </a:solidFill>
              </a:rPr>
              <a:t>to insert into </a:t>
            </a:r>
            <a:r>
              <a:rPr lang="en-US" sz="2000" dirty="0">
                <a:solidFill>
                  <a:schemeClr val="tx1"/>
                </a:solidFill>
              </a:rPr>
              <a:t>another table</a:t>
            </a:r>
            <a:r>
              <a:rPr lang="en-US" sz="2000" dirty="0">
                <a:solidFill>
                  <a:schemeClr val="tx1"/>
                </a:solidFill>
              </a:rPr>
              <a:t>. </a:t>
            </a:r>
            <a:endParaRPr lang="en-US" sz="2000" dirty="0">
              <a:solidFill>
                <a:schemeClr val="tx1"/>
              </a:solidFill>
            </a:endParaRPr>
          </a:p>
          <a:p>
            <a:pPr>
              <a:lnSpc>
                <a:spcPct val="120000"/>
              </a:lnSpc>
              <a:spcBef>
                <a:spcPts val="0"/>
              </a:spcBef>
            </a:pPr>
            <a:r>
              <a:rPr lang="en-US" sz="2000" dirty="0">
                <a:solidFill>
                  <a:schemeClr val="tx1"/>
                </a:solidFill>
              </a:rPr>
              <a:t>The </a:t>
            </a:r>
            <a:r>
              <a:rPr lang="en-US" sz="2000" dirty="0">
                <a:solidFill>
                  <a:schemeClr val="tx1"/>
                </a:solidFill>
              </a:rPr>
              <a:t>selected data in the </a:t>
            </a:r>
            <a:r>
              <a:rPr lang="en-US" sz="2000" dirty="0">
                <a:solidFill>
                  <a:schemeClr val="tx1"/>
                </a:solidFill>
              </a:rPr>
              <a:t>Sub-query </a:t>
            </a:r>
            <a:r>
              <a:rPr lang="en-US" sz="2000" dirty="0">
                <a:solidFill>
                  <a:schemeClr val="tx1"/>
                </a:solidFill>
              </a:rPr>
              <a:t>can be modified with any of the character, date, </a:t>
            </a:r>
            <a:r>
              <a:rPr lang="en-US" sz="2000" dirty="0">
                <a:solidFill>
                  <a:schemeClr val="tx1"/>
                </a:solidFill>
              </a:rPr>
              <a:t>or </a:t>
            </a:r>
            <a:r>
              <a:rPr lang="en-US" sz="2000" dirty="0">
                <a:solidFill>
                  <a:schemeClr val="tx1"/>
                </a:solidFill>
              </a:rPr>
              <a:t>number functions</a:t>
            </a:r>
            <a:r>
              <a:rPr lang="en-US" sz="2000" dirty="0">
                <a:solidFill>
                  <a:schemeClr val="tx1"/>
                </a:solidFill>
              </a:rPr>
              <a:t>.</a:t>
            </a:r>
          </a:p>
          <a:p>
            <a:pPr marL="0" indent="0">
              <a:buNone/>
            </a:pPr>
            <a:endParaRPr lang="en-US" sz="2000" b="1" dirty="0"/>
          </a:p>
          <a:p>
            <a:pPr marL="0" indent="0">
              <a:buNone/>
            </a:pPr>
            <a:r>
              <a:rPr lang="en-US" sz="2000" dirty="0">
                <a:solidFill>
                  <a:srgbClr val="3BCB01"/>
                </a:solidFill>
              </a:rPr>
              <a:t>Syntax</a:t>
            </a:r>
          </a:p>
          <a:p>
            <a:pPr marL="0" indent="0">
              <a:buNone/>
            </a:pPr>
            <a:r>
              <a:rPr lang="en-IN" sz="2000" b="1" dirty="0">
                <a:solidFill>
                  <a:srgbClr val="0070C0"/>
                </a:solidFill>
              </a:rPr>
              <a:t>		INSERT</a:t>
            </a:r>
            <a:r>
              <a:rPr lang="en-IN" sz="1600" dirty="0">
                <a:latin typeface="Courier New" pitchFamily="49" charset="0"/>
                <a:cs typeface="Courier New" pitchFamily="49" charset="0"/>
              </a:rPr>
              <a:t> </a:t>
            </a:r>
            <a:r>
              <a:rPr lang="en-IN" sz="2000" b="1" dirty="0">
                <a:solidFill>
                  <a:srgbClr val="0070C0"/>
                </a:solidFill>
              </a:rPr>
              <a:t>INTO</a:t>
            </a:r>
            <a:r>
              <a:rPr lang="en-IN" sz="1600" dirty="0">
                <a:latin typeface="Courier New" pitchFamily="49" charset="0"/>
                <a:cs typeface="Courier New" pitchFamily="49" charset="0"/>
              </a:rPr>
              <a:t> </a:t>
            </a:r>
            <a:r>
              <a:rPr lang="en-IN" sz="2000" b="1" dirty="0" err="1">
                <a:solidFill>
                  <a:srgbClr val="BC8F00"/>
                </a:solidFill>
              </a:rPr>
              <a:t>table_name</a:t>
            </a:r>
            <a:r>
              <a:rPr lang="en-IN" sz="2000" b="1" dirty="0">
                <a:solidFill>
                  <a:srgbClr val="BC8F00"/>
                </a:solidFill>
              </a:rPr>
              <a:t> [(column1, [,column2])]</a:t>
            </a:r>
          </a:p>
          <a:p>
            <a:pPr marL="914400" lvl="2" indent="0">
              <a:buNone/>
            </a:pPr>
            <a:r>
              <a:rPr lang="en-IN" b="1" dirty="0">
                <a:solidFill>
                  <a:srgbClr val="0070C0"/>
                </a:solidFill>
              </a:rPr>
              <a:t>SELECT</a:t>
            </a:r>
            <a:r>
              <a:rPr lang="en-IN" b="1" dirty="0">
                <a:solidFill>
                  <a:srgbClr val="BC8F00"/>
                </a:solidFill>
              </a:rPr>
              <a:t> </a:t>
            </a:r>
            <a:r>
              <a:rPr lang="en-IN" b="1" dirty="0">
                <a:solidFill>
                  <a:srgbClr val="BC8F00"/>
                </a:solidFill>
              </a:rPr>
              <a:t>[* | column1 [,column2]</a:t>
            </a:r>
          </a:p>
          <a:p>
            <a:pPr marL="914400" lvl="2" indent="0">
              <a:buNone/>
            </a:pPr>
            <a:r>
              <a:rPr lang="en-IN" b="1" dirty="0">
                <a:solidFill>
                  <a:srgbClr val="0070C0"/>
                </a:solidFill>
              </a:rPr>
              <a:t>FROM</a:t>
            </a:r>
            <a:r>
              <a:rPr lang="en-IN" b="1" dirty="0">
                <a:solidFill>
                  <a:srgbClr val="BC8F00"/>
                </a:solidFill>
              </a:rPr>
              <a:t> table1 [,table2]</a:t>
            </a:r>
          </a:p>
          <a:p>
            <a:pPr marL="914400" lvl="2" indent="0">
              <a:buNone/>
            </a:pPr>
            <a:r>
              <a:rPr lang="en-IN" b="1" dirty="0">
                <a:solidFill>
                  <a:srgbClr val="BC8F00"/>
                </a:solidFill>
              </a:rPr>
              <a:t>[ </a:t>
            </a:r>
            <a:r>
              <a:rPr lang="en-IN" b="1" dirty="0">
                <a:solidFill>
                  <a:srgbClr val="0070C0"/>
                </a:solidFill>
              </a:rPr>
              <a:t>WHERE VALUE OPERATOR</a:t>
            </a:r>
            <a:r>
              <a:rPr lang="en-IN" b="1" dirty="0">
                <a:solidFill>
                  <a:srgbClr val="BC8F00"/>
                </a:solidFill>
              </a:rPr>
              <a:t>]</a:t>
            </a:r>
            <a:r>
              <a:rPr lang="en-IN" b="1" dirty="0">
                <a:solidFill>
                  <a:srgbClr val="0070C0"/>
                </a:solidFill>
              </a:rPr>
              <a:t>;</a:t>
            </a:r>
          </a:p>
          <a:p>
            <a:pPr marL="0" indent="0">
              <a:buNone/>
            </a:pPr>
            <a:endParaRPr lang="en-US" sz="2000" b="1" dirty="0"/>
          </a:p>
          <a:p>
            <a:pPr marL="0" indent="0">
              <a:buNone/>
            </a:pPr>
            <a:endParaRPr lang="en-US" sz="2000" b="1" dirty="0"/>
          </a:p>
          <a:p>
            <a:pPr marL="0" indent="0">
              <a:buNone/>
            </a:pPr>
            <a:endParaRPr lang="en-US" sz="2000" b="1" dirty="0"/>
          </a:p>
          <a:p>
            <a:endParaRPr lang="en-US" sz="2000" b="1" dirty="0"/>
          </a:p>
        </p:txBody>
      </p:sp>
      <p:sp>
        <p:nvSpPr>
          <p:cNvPr id="2" name="Title 1"/>
          <p:cNvSpPr>
            <a:spLocks noGrp="1"/>
          </p:cNvSpPr>
          <p:nvPr>
            <p:ph type="title"/>
          </p:nvPr>
        </p:nvSpPr>
        <p:spPr>
          <a:noFill/>
          <a:ln>
            <a:noFill/>
          </a:ln>
        </p:spPr>
        <p:txBody>
          <a:bodyPr anchor="ctr"/>
          <a:lstStyle/>
          <a:p>
            <a:r>
              <a:rPr lang="en-US" dirty="0" smtClean="0">
                <a:solidFill>
                  <a:schemeClr val="tx1"/>
                </a:solidFill>
              </a:rPr>
              <a:t>Sub-query: </a:t>
            </a:r>
            <a:r>
              <a:rPr lang="en-US" dirty="0">
                <a:solidFill>
                  <a:schemeClr val="tx1"/>
                </a:solidFill>
              </a:rPr>
              <a:t>INSERT Statement</a:t>
            </a:r>
          </a:p>
        </p:txBody>
      </p:sp>
      <p:sp>
        <p:nvSpPr>
          <p:cNvPr id="6" name="Slide Number Placeholder 5"/>
          <p:cNvSpPr>
            <a:spLocks noGrp="1"/>
          </p:cNvSpPr>
          <p:nvPr>
            <p:ph type="sldNum" sz="quarter" idx="4294967295"/>
          </p:nvPr>
        </p:nvSpPr>
        <p:spPr>
          <a:xfrm>
            <a:off x="11658600" y="6477000"/>
            <a:ext cx="533400" cy="381000"/>
          </a:xfrm>
          <a:prstGeom prst="rect">
            <a:avLst/>
          </a:prstGeom>
        </p:spPr>
        <p:txBody>
          <a:bodyPr/>
          <a:lstStyle/>
          <a:p>
            <a:fld id="{068D587B-6992-4B03-9EE1-58C2DD981ECA}" type="slidenum">
              <a:rPr lang="en-US" smtClean="0"/>
              <a:t>16</a:t>
            </a:fld>
            <a:endParaRPr lang="en-US"/>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225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1752600" y="914400"/>
            <a:ext cx="8915400" cy="5562600"/>
          </a:xfrm>
        </p:spPr>
        <p:txBody>
          <a:bodyPr>
            <a:noAutofit/>
          </a:bodyPr>
          <a:lstStyle/>
          <a:p>
            <a:pPr marL="0" indent="0">
              <a:buNone/>
            </a:pPr>
            <a:r>
              <a:rPr lang="en-US" sz="2000" dirty="0">
                <a:solidFill>
                  <a:srgbClr val="3BCB01"/>
                </a:solidFill>
              </a:rPr>
              <a:t>Scenario</a:t>
            </a:r>
            <a:endParaRPr lang="en-US" sz="2000" dirty="0"/>
          </a:p>
          <a:p>
            <a:pPr marL="0" indent="0">
              <a:buNone/>
            </a:pPr>
            <a:r>
              <a:rPr lang="en-US" sz="2000" dirty="0"/>
              <a:t>	</a:t>
            </a:r>
            <a:r>
              <a:rPr lang="en-US" sz="2000" dirty="0">
                <a:solidFill>
                  <a:schemeClr val="tx1"/>
                </a:solidFill>
              </a:rPr>
              <a:t>Create </a:t>
            </a:r>
            <a:r>
              <a:rPr lang="en-US" sz="2000" dirty="0">
                <a:solidFill>
                  <a:schemeClr val="tx1"/>
                </a:solidFill>
              </a:rPr>
              <a:t>a new table </a:t>
            </a:r>
            <a:r>
              <a:rPr lang="en-US" sz="2000" dirty="0" err="1">
                <a:solidFill>
                  <a:schemeClr val="tx1"/>
                </a:solidFill>
              </a:rPr>
              <a:t>USA_Offices</a:t>
            </a:r>
            <a:r>
              <a:rPr lang="en-US" sz="2000" dirty="0">
                <a:solidFill>
                  <a:schemeClr val="tx1"/>
                </a:solidFill>
              </a:rPr>
              <a:t> with similar structure as </a:t>
            </a:r>
            <a:r>
              <a:rPr lang="en-US" sz="2000" dirty="0">
                <a:solidFill>
                  <a:schemeClr val="tx1"/>
                </a:solidFill>
              </a:rPr>
              <a:t>that </a:t>
            </a:r>
            <a:r>
              <a:rPr lang="en-US" sz="2000" dirty="0">
                <a:solidFill>
                  <a:schemeClr val="tx1"/>
                </a:solidFill>
              </a:rPr>
              <a:t>of Offices</a:t>
            </a:r>
            <a:r>
              <a:rPr lang="en-US" sz="2000" dirty="0">
                <a:solidFill>
                  <a:schemeClr val="tx1"/>
                </a:solidFill>
              </a:rPr>
              <a:t>.</a:t>
            </a:r>
          </a:p>
          <a:p>
            <a:endParaRPr lang="en-US" sz="2000" dirty="0"/>
          </a:p>
          <a:p>
            <a:pPr marL="400050" lvl="1" indent="0">
              <a:buNone/>
            </a:pPr>
            <a:r>
              <a:rPr lang="en-US" sz="1900" dirty="0">
                <a:solidFill>
                  <a:srgbClr val="0070C0"/>
                </a:solidFill>
              </a:rPr>
              <a:t>CREATE</a:t>
            </a:r>
            <a:r>
              <a:rPr lang="en-US" sz="1900" dirty="0">
                <a:solidFill>
                  <a:schemeClr val="accent1">
                    <a:lumMod val="75000"/>
                  </a:schemeClr>
                </a:solidFill>
                <a:latin typeface="Courier New" pitchFamily="49" charset="0"/>
                <a:cs typeface="Courier New" pitchFamily="49" charset="0"/>
              </a:rPr>
              <a:t> </a:t>
            </a:r>
            <a:r>
              <a:rPr lang="en-US" sz="1900" dirty="0">
                <a:solidFill>
                  <a:srgbClr val="0070C0"/>
                </a:solidFill>
              </a:rPr>
              <a:t>TABLE</a:t>
            </a:r>
            <a:r>
              <a:rPr lang="en-US" sz="1900" dirty="0">
                <a:solidFill>
                  <a:schemeClr val="accent1">
                    <a:lumMod val="75000"/>
                  </a:schemeClr>
                </a:solidFill>
                <a:latin typeface="Courier New" pitchFamily="49" charset="0"/>
                <a:cs typeface="Courier New" pitchFamily="49" charset="0"/>
              </a:rPr>
              <a:t> </a:t>
            </a:r>
            <a:r>
              <a:rPr lang="en-US" sz="1900" dirty="0" err="1">
                <a:solidFill>
                  <a:srgbClr val="BC8F00"/>
                </a:solidFill>
              </a:rPr>
              <a:t>USA_Offices</a:t>
            </a:r>
            <a:r>
              <a:rPr lang="en-US" sz="1900" dirty="0">
                <a:solidFill>
                  <a:srgbClr val="BC8F00"/>
                </a:solidFill>
              </a:rPr>
              <a:t> </a:t>
            </a:r>
            <a:r>
              <a:rPr lang="en-US" sz="1900" dirty="0">
                <a:solidFill>
                  <a:srgbClr val="0070C0"/>
                </a:solidFill>
              </a:rPr>
              <a:t>(</a:t>
            </a:r>
          </a:p>
          <a:p>
            <a:pPr marL="400050" lvl="1" indent="0">
              <a:buNone/>
            </a:pPr>
            <a:r>
              <a:rPr lang="en-US" sz="1900" dirty="0">
                <a:latin typeface="Courier New" pitchFamily="49" charset="0"/>
                <a:cs typeface="Courier New" pitchFamily="49" charset="0"/>
              </a:rPr>
              <a:t>  </a:t>
            </a:r>
            <a:r>
              <a:rPr lang="en-US" sz="1900" dirty="0" err="1">
                <a:solidFill>
                  <a:srgbClr val="BC8F00"/>
                </a:solidFill>
              </a:rPr>
              <a:t>officeCode</a:t>
            </a:r>
            <a:r>
              <a:rPr lang="en-US" sz="1900" dirty="0">
                <a:latin typeface="Courier New" pitchFamily="49" charset="0"/>
                <a:cs typeface="Courier New" pitchFamily="49" charset="0"/>
              </a:rPr>
              <a:t> </a:t>
            </a:r>
            <a:r>
              <a:rPr lang="en-US" sz="1900" dirty="0">
                <a:solidFill>
                  <a:srgbClr val="0070C0"/>
                </a:solidFill>
              </a:rPr>
              <a:t>VARCHAR(10) NOT NULL,</a:t>
            </a:r>
          </a:p>
          <a:p>
            <a:pPr marL="400050" lvl="1" indent="0">
              <a:buNone/>
            </a:pPr>
            <a:r>
              <a:rPr lang="en-US" sz="1900" dirty="0">
                <a:solidFill>
                  <a:srgbClr val="0070C0"/>
                </a:solidFill>
              </a:rPr>
              <a:t>  </a:t>
            </a:r>
            <a:r>
              <a:rPr lang="en-US" sz="1900" dirty="0">
                <a:solidFill>
                  <a:srgbClr val="BC8F00"/>
                </a:solidFill>
              </a:rPr>
              <a:t>city</a:t>
            </a:r>
            <a:r>
              <a:rPr lang="en-US" sz="1900" dirty="0">
                <a:solidFill>
                  <a:srgbClr val="0070C0"/>
                </a:solidFill>
              </a:rPr>
              <a:t> VARCHAR(50) NOT NULL,</a:t>
            </a:r>
          </a:p>
          <a:p>
            <a:pPr marL="400050" lvl="1" indent="0">
              <a:buNone/>
            </a:pPr>
            <a:r>
              <a:rPr lang="en-US" sz="1900" dirty="0">
                <a:solidFill>
                  <a:srgbClr val="0070C0"/>
                </a:solidFill>
              </a:rPr>
              <a:t>  </a:t>
            </a:r>
            <a:r>
              <a:rPr lang="en-US" sz="1900" dirty="0">
                <a:solidFill>
                  <a:srgbClr val="BC8F00"/>
                </a:solidFill>
              </a:rPr>
              <a:t>phone</a:t>
            </a:r>
            <a:r>
              <a:rPr lang="en-US" sz="1900" dirty="0">
                <a:solidFill>
                  <a:srgbClr val="0070C0"/>
                </a:solidFill>
              </a:rPr>
              <a:t> VARCHAR(50) NOT NULL,</a:t>
            </a:r>
          </a:p>
          <a:p>
            <a:pPr marL="400050" lvl="1" indent="0">
              <a:buNone/>
            </a:pPr>
            <a:r>
              <a:rPr lang="en-US" sz="1900" dirty="0">
                <a:solidFill>
                  <a:srgbClr val="0070C0"/>
                </a:solidFill>
              </a:rPr>
              <a:t>  </a:t>
            </a:r>
            <a:r>
              <a:rPr lang="en-US" sz="1900" dirty="0">
                <a:solidFill>
                  <a:srgbClr val="BC8F00"/>
                </a:solidFill>
              </a:rPr>
              <a:t>addressLine1</a:t>
            </a:r>
            <a:r>
              <a:rPr lang="en-US" sz="1900" dirty="0">
                <a:solidFill>
                  <a:srgbClr val="0070C0"/>
                </a:solidFill>
              </a:rPr>
              <a:t> VARCHAR(50) NOT NULL,</a:t>
            </a:r>
          </a:p>
          <a:p>
            <a:pPr marL="400050" lvl="1" indent="0">
              <a:buNone/>
            </a:pPr>
            <a:r>
              <a:rPr lang="en-US" sz="1900" dirty="0">
                <a:solidFill>
                  <a:srgbClr val="0070C0"/>
                </a:solidFill>
              </a:rPr>
              <a:t>  </a:t>
            </a:r>
            <a:r>
              <a:rPr lang="en-US" sz="1900" dirty="0">
                <a:solidFill>
                  <a:srgbClr val="BC8F00"/>
                </a:solidFill>
              </a:rPr>
              <a:t>addressLine2</a:t>
            </a:r>
            <a:r>
              <a:rPr lang="en-US" sz="1900" dirty="0">
                <a:solidFill>
                  <a:srgbClr val="0070C0"/>
                </a:solidFill>
              </a:rPr>
              <a:t> VARCHAR(50) NULL,</a:t>
            </a:r>
          </a:p>
          <a:p>
            <a:pPr marL="400050" lvl="1" indent="0">
              <a:buNone/>
            </a:pPr>
            <a:r>
              <a:rPr lang="en-US" sz="1900" dirty="0">
                <a:solidFill>
                  <a:srgbClr val="0070C0"/>
                </a:solidFill>
              </a:rPr>
              <a:t>  </a:t>
            </a:r>
            <a:r>
              <a:rPr lang="en-US" sz="1900" dirty="0">
                <a:solidFill>
                  <a:srgbClr val="BC8F00"/>
                </a:solidFill>
              </a:rPr>
              <a:t>state</a:t>
            </a:r>
            <a:r>
              <a:rPr lang="en-US" sz="1900" dirty="0">
                <a:solidFill>
                  <a:srgbClr val="0070C0"/>
                </a:solidFill>
              </a:rPr>
              <a:t> VARCHAR(50) NULL,</a:t>
            </a:r>
          </a:p>
          <a:p>
            <a:pPr marL="400050" lvl="1" indent="0">
              <a:buNone/>
            </a:pPr>
            <a:r>
              <a:rPr lang="en-US" sz="1900" dirty="0">
                <a:solidFill>
                  <a:srgbClr val="0070C0"/>
                </a:solidFill>
              </a:rPr>
              <a:t>  </a:t>
            </a:r>
            <a:r>
              <a:rPr lang="en-US" sz="1900" dirty="0">
                <a:solidFill>
                  <a:srgbClr val="BC8F00"/>
                </a:solidFill>
              </a:rPr>
              <a:t>country</a:t>
            </a:r>
            <a:r>
              <a:rPr lang="en-US" sz="1900" dirty="0">
                <a:solidFill>
                  <a:srgbClr val="0070C0"/>
                </a:solidFill>
              </a:rPr>
              <a:t> VARCHAR(50) NOT NULL,</a:t>
            </a:r>
          </a:p>
          <a:p>
            <a:pPr marL="400050" lvl="1" indent="0">
              <a:buNone/>
            </a:pPr>
            <a:r>
              <a:rPr lang="en-US" sz="1900" dirty="0">
                <a:solidFill>
                  <a:srgbClr val="0070C0"/>
                </a:solidFill>
              </a:rPr>
              <a:t>  </a:t>
            </a:r>
            <a:r>
              <a:rPr lang="en-US" sz="1900" dirty="0" err="1">
                <a:solidFill>
                  <a:srgbClr val="BC8F00"/>
                </a:solidFill>
              </a:rPr>
              <a:t>postalCode</a:t>
            </a:r>
            <a:r>
              <a:rPr lang="en-US" sz="1900" dirty="0">
                <a:solidFill>
                  <a:srgbClr val="0070C0"/>
                </a:solidFill>
              </a:rPr>
              <a:t> VARCHAR(15) NOT NULL,</a:t>
            </a:r>
          </a:p>
          <a:p>
            <a:pPr marL="400050" lvl="1" indent="0">
              <a:buNone/>
            </a:pPr>
            <a:r>
              <a:rPr lang="en-US" sz="1900" dirty="0">
                <a:solidFill>
                  <a:srgbClr val="0070C0"/>
                </a:solidFill>
              </a:rPr>
              <a:t>  </a:t>
            </a:r>
            <a:r>
              <a:rPr lang="en-US" sz="1900" dirty="0">
                <a:solidFill>
                  <a:srgbClr val="BC8F00"/>
                </a:solidFill>
              </a:rPr>
              <a:t>territory</a:t>
            </a:r>
            <a:r>
              <a:rPr lang="en-US" sz="1900" dirty="0">
                <a:solidFill>
                  <a:srgbClr val="0070C0"/>
                </a:solidFill>
              </a:rPr>
              <a:t> VARCHAR(10) NOT NULL,</a:t>
            </a:r>
          </a:p>
          <a:p>
            <a:pPr marL="400050" lvl="1" indent="0">
              <a:buNone/>
            </a:pPr>
            <a:r>
              <a:rPr lang="en-US" sz="1900" dirty="0">
                <a:solidFill>
                  <a:srgbClr val="0070C0"/>
                </a:solidFill>
              </a:rPr>
              <a:t>  PRIMARY KEY (</a:t>
            </a:r>
            <a:r>
              <a:rPr lang="en-US" sz="1900" dirty="0" err="1">
                <a:solidFill>
                  <a:srgbClr val="BC8F00"/>
                </a:solidFill>
              </a:rPr>
              <a:t>officeCode</a:t>
            </a:r>
            <a:r>
              <a:rPr lang="en-US" sz="1900" dirty="0">
                <a:solidFill>
                  <a:srgbClr val="0070C0"/>
                </a:solidFill>
              </a:rPr>
              <a:t>)</a:t>
            </a:r>
          </a:p>
          <a:p>
            <a:pPr marL="400050" lvl="1" indent="0">
              <a:buNone/>
            </a:pPr>
            <a:r>
              <a:rPr lang="en-US" sz="1900" dirty="0">
                <a:solidFill>
                  <a:srgbClr val="0070C0"/>
                </a:solidFill>
              </a:rPr>
              <a:t>);</a:t>
            </a:r>
          </a:p>
          <a:p>
            <a:endParaRPr lang="en-US" sz="2000" dirty="0"/>
          </a:p>
          <a:p>
            <a:endParaRPr lang="en-US" sz="2000" dirty="0"/>
          </a:p>
        </p:txBody>
      </p:sp>
      <p:sp>
        <p:nvSpPr>
          <p:cNvPr id="4" name="Title 3"/>
          <p:cNvSpPr>
            <a:spLocks noGrp="1"/>
          </p:cNvSpPr>
          <p:nvPr>
            <p:ph type="title"/>
          </p:nvPr>
        </p:nvSpPr>
        <p:spPr/>
        <p:txBody>
          <a:bodyPr/>
          <a:lstStyle/>
          <a:p>
            <a:r>
              <a:rPr lang="en-US" dirty="0">
                <a:solidFill>
                  <a:schemeClr val="tx1"/>
                </a:solidFill>
              </a:rPr>
              <a:t>Sub-query: INSERT Statement</a:t>
            </a:r>
            <a:endParaRPr lang="en-US" dirty="0">
              <a:solidFill>
                <a:schemeClr val="tx1"/>
              </a:solidFill>
            </a:endParaRPr>
          </a:p>
        </p:txBody>
      </p:sp>
      <p:sp>
        <p:nvSpPr>
          <p:cNvPr id="8" name="Slide Number Placeholder 7"/>
          <p:cNvSpPr>
            <a:spLocks noGrp="1"/>
          </p:cNvSpPr>
          <p:nvPr>
            <p:ph type="sldNum" sz="quarter" idx="4294967295"/>
          </p:nvPr>
        </p:nvSpPr>
        <p:spPr>
          <a:xfrm>
            <a:off x="11658600" y="6477000"/>
            <a:ext cx="533400" cy="381000"/>
          </a:xfrm>
          <a:prstGeom prst="rect">
            <a:avLst/>
          </a:prstGeom>
        </p:spPr>
        <p:txBody>
          <a:bodyPr/>
          <a:lstStyle/>
          <a:p>
            <a:fld id="{068D587B-6992-4B03-9EE1-58C2DD981ECA}" type="slidenum">
              <a:rPr lang="en-US" smtClean="0"/>
              <a:t>17</a:t>
            </a:fld>
            <a:endParaRPr lang="en-US"/>
          </a:p>
        </p:txBody>
      </p:sp>
    </p:spTree>
    <p:extLst>
      <p:ext uri="{BB962C8B-B14F-4D97-AF65-F5344CB8AC3E}">
        <p14:creationId xmlns:p14="http://schemas.microsoft.com/office/powerpoint/2010/main" val="3974256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914401"/>
            <a:ext cx="8458200" cy="4906963"/>
          </a:xfrm>
          <a:ln w="12700">
            <a:noFill/>
          </a:ln>
        </p:spPr>
        <p:txBody>
          <a:bodyPr>
            <a:normAutofit/>
          </a:bodyPr>
          <a:lstStyle/>
          <a:p>
            <a:r>
              <a:rPr lang="en-US" sz="2000" dirty="0">
                <a:solidFill>
                  <a:schemeClr val="tx1"/>
                </a:solidFill>
              </a:rPr>
              <a:t>Copy </a:t>
            </a:r>
            <a:r>
              <a:rPr lang="en-US" sz="2000" dirty="0">
                <a:solidFill>
                  <a:schemeClr val="tx1"/>
                </a:solidFill>
              </a:rPr>
              <a:t>records having country as USA</a:t>
            </a:r>
            <a:r>
              <a:rPr lang="en-US" sz="2000" dirty="0">
                <a:solidFill>
                  <a:schemeClr val="tx1"/>
                </a:solidFill>
              </a:rPr>
              <a:t>,</a:t>
            </a:r>
          </a:p>
          <a:p>
            <a:r>
              <a:rPr lang="en-US" sz="2000" dirty="0">
                <a:solidFill>
                  <a:schemeClr val="tx1"/>
                </a:solidFill>
              </a:rPr>
              <a:t>from </a:t>
            </a:r>
            <a:r>
              <a:rPr lang="en-US" sz="2000" dirty="0">
                <a:solidFill>
                  <a:schemeClr val="tx1"/>
                </a:solidFill>
              </a:rPr>
              <a:t>Offices table into </a:t>
            </a:r>
            <a:r>
              <a:rPr lang="en-US" sz="2000" dirty="0" err="1">
                <a:solidFill>
                  <a:schemeClr val="tx1"/>
                </a:solidFill>
              </a:rPr>
              <a:t>USA_Offices</a:t>
            </a:r>
            <a:r>
              <a:rPr lang="en-US" sz="2000" dirty="0">
                <a:solidFill>
                  <a:schemeClr val="tx1"/>
                </a:solidFill>
              </a:rPr>
              <a:t> table, </a:t>
            </a:r>
            <a:endParaRPr lang="en-US" sz="2000" dirty="0">
              <a:solidFill>
                <a:schemeClr val="tx1"/>
              </a:solidFill>
            </a:endParaRPr>
          </a:p>
          <a:p>
            <a:r>
              <a:rPr lang="en-US" sz="2000" dirty="0">
                <a:solidFill>
                  <a:schemeClr val="tx1"/>
                </a:solidFill>
              </a:rPr>
              <a:t>using Subquery </a:t>
            </a:r>
            <a:r>
              <a:rPr lang="en-US" sz="2000" dirty="0">
                <a:solidFill>
                  <a:schemeClr val="tx1"/>
                </a:solidFill>
              </a:rPr>
              <a:t>with INSERT statement.</a:t>
            </a:r>
          </a:p>
          <a:p>
            <a:pPr marL="800100" lvl="2" indent="-176213">
              <a:buNone/>
            </a:pPr>
            <a:endParaRPr lang="en-US" sz="1900" dirty="0">
              <a:solidFill>
                <a:srgbClr val="0070C0"/>
              </a:solidFill>
            </a:endParaRPr>
          </a:p>
          <a:p>
            <a:pPr marL="800100" lvl="2" indent="-176213">
              <a:buNone/>
            </a:pPr>
            <a:r>
              <a:rPr lang="en-US" dirty="0" smtClean="0">
                <a:solidFill>
                  <a:srgbClr val="0070C0"/>
                </a:solidFill>
              </a:rPr>
              <a:t>INSERT</a:t>
            </a:r>
            <a:r>
              <a:rPr lang="en-US" b="1" dirty="0" smtClean="0">
                <a:solidFill>
                  <a:schemeClr val="accent1">
                    <a:lumMod val="75000"/>
                  </a:schemeClr>
                </a:solidFill>
                <a:latin typeface="Courier New" pitchFamily="49" charset="0"/>
                <a:cs typeface="Courier New" pitchFamily="49" charset="0"/>
              </a:rPr>
              <a:t> </a:t>
            </a:r>
            <a:r>
              <a:rPr lang="en-US" dirty="0">
                <a:solidFill>
                  <a:srgbClr val="0070C0"/>
                </a:solidFill>
              </a:rPr>
              <a:t>INTO</a:t>
            </a:r>
            <a:r>
              <a:rPr lang="en-US" b="1" dirty="0">
                <a:solidFill>
                  <a:schemeClr val="accent1">
                    <a:lumMod val="75000"/>
                  </a:schemeClr>
                </a:solidFill>
                <a:latin typeface="Courier New" pitchFamily="49" charset="0"/>
                <a:cs typeface="Courier New" pitchFamily="49" charset="0"/>
              </a:rPr>
              <a:t> </a:t>
            </a:r>
            <a:r>
              <a:rPr lang="en-US" dirty="0" err="1">
                <a:solidFill>
                  <a:srgbClr val="BC8F00"/>
                </a:solidFill>
              </a:rPr>
              <a:t>USA_Offices</a:t>
            </a:r>
            <a:r>
              <a:rPr lang="en-US" dirty="0">
                <a:solidFill>
                  <a:schemeClr val="accent6">
                    <a:lumMod val="75000"/>
                  </a:schemeClr>
                </a:solidFill>
                <a:latin typeface="Courier New" pitchFamily="49" charset="0"/>
                <a:cs typeface="Courier New" pitchFamily="49" charset="0"/>
              </a:rPr>
              <a:t> </a:t>
            </a:r>
          </a:p>
          <a:p>
            <a:pPr marL="800100" lvl="2" indent="-176213">
              <a:buNone/>
            </a:pPr>
            <a:r>
              <a:rPr lang="en-US" dirty="0">
                <a:solidFill>
                  <a:srgbClr val="0070C0"/>
                </a:solidFill>
              </a:rPr>
              <a:t>SELECT * FROM </a:t>
            </a:r>
            <a:r>
              <a:rPr lang="en-US" dirty="0">
                <a:solidFill>
                  <a:srgbClr val="BC8F00"/>
                </a:solidFill>
              </a:rPr>
              <a:t>Offices</a:t>
            </a:r>
            <a:r>
              <a:rPr lang="en-US" dirty="0">
                <a:solidFill>
                  <a:schemeClr val="accent6">
                    <a:lumMod val="75000"/>
                  </a:schemeClr>
                </a:solidFill>
                <a:latin typeface="Courier New" pitchFamily="49" charset="0"/>
                <a:cs typeface="Courier New" pitchFamily="49" charset="0"/>
              </a:rPr>
              <a:t> </a:t>
            </a:r>
          </a:p>
          <a:p>
            <a:pPr marL="800100" lvl="2" indent="-176213">
              <a:buNone/>
            </a:pPr>
            <a:r>
              <a:rPr lang="en-US" dirty="0">
                <a:solidFill>
                  <a:srgbClr val="0070C0"/>
                </a:solidFill>
              </a:rPr>
              <a:t>WHERE</a:t>
            </a:r>
            <a:r>
              <a:rPr lang="en-US" dirty="0" smtClean="0">
                <a:solidFill>
                  <a:schemeClr val="accent1">
                    <a:lumMod val="75000"/>
                  </a:schemeClr>
                </a:solidFill>
                <a:latin typeface="Courier New" pitchFamily="49" charset="0"/>
                <a:cs typeface="Courier New" pitchFamily="49" charset="0"/>
              </a:rPr>
              <a:t> </a:t>
            </a:r>
            <a:r>
              <a:rPr lang="en-US" dirty="0">
                <a:solidFill>
                  <a:srgbClr val="BC8F00"/>
                </a:solidFill>
              </a:rPr>
              <a:t>country</a:t>
            </a:r>
            <a:r>
              <a:rPr lang="en-US" dirty="0">
                <a:solidFill>
                  <a:schemeClr val="accent1">
                    <a:lumMod val="75000"/>
                  </a:schemeClr>
                </a:solidFill>
                <a:latin typeface="Courier New" pitchFamily="49" charset="0"/>
                <a:cs typeface="Courier New" pitchFamily="49" charset="0"/>
              </a:rPr>
              <a:t> </a:t>
            </a:r>
            <a:r>
              <a:rPr lang="en-US" dirty="0">
                <a:solidFill>
                  <a:srgbClr val="0070C0"/>
                </a:solidFill>
              </a:rPr>
              <a:t>IN (SELECT </a:t>
            </a:r>
            <a:r>
              <a:rPr lang="en-US" dirty="0">
                <a:solidFill>
                  <a:srgbClr val="BC8F00"/>
                </a:solidFill>
              </a:rPr>
              <a:t>country</a:t>
            </a:r>
            <a:r>
              <a:rPr lang="en-US" dirty="0">
                <a:solidFill>
                  <a:schemeClr val="accent1">
                    <a:lumMod val="75000"/>
                  </a:schemeClr>
                </a:solidFill>
                <a:latin typeface="Courier New" pitchFamily="49" charset="0"/>
                <a:cs typeface="Courier New" pitchFamily="49" charset="0"/>
              </a:rPr>
              <a:t> </a:t>
            </a:r>
            <a:r>
              <a:rPr lang="en-US" dirty="0">
                <a:solidFill>
                  <a:srgbClr val="0070C0"/>
                </a:solidFill>
              </a:rPr>
              <a:t>FROM</a:t>
            </a:r>
            <a:r>
              <a:rPr lang="en-US" dirty="0" smtClean="0">
                <a:solidFill>
                  <a:schemeClr val="accent1">
                    <a:lumMod val="75000"/>
                  </a:schemeClr>
                </a:solidFill>
                <a:latin typeface="Courier New" pitchFamily="49" charset="0"/>
                <a:cs typeface="Courier New" pitchFamily="49" charset="0"/>
              </a:rPr>
              <a:t> </a:t>
            </a:r>
            <a:r>
              <a:rPr lang="en-US" dirty="0">
                <a:solidFill>
                  <a:srgbClr val="BC8F00"/>
                </a:solidFill>
              </a:rPr>
              <a:t>offices</a:t>
            </a:r>
            <a:r>
              <a:rPr lang="en-US" dirty="0">
                <a:solidFill>
                  <a:schemeClr val="accent6">
                    <a:lumMod val="75000"/>
                  </a:schemeClr>
                </a:solidFill>
                <a:latin typeface="Courier New" pitchFamily="49" charset="0"/>
                <a:cs typeface="Courier New" pitchFamily="49" charset="0"/>
              </a:rPr>
              <a:t> </a:t>
            </a:r>
            <a:endParaRPr lang="en-US" dirty="0" smtClean="0">
              <a:solidFill>
                <a:schemeClr val="accent6">
                  <a:lumMod val="75000"/>
                </a:schemeClr>
              </a:solidFill>
              <a:latin typeface="Courier New" pitchFamily="49" charset="0"/>
              <a:cs typeface="Courier New" pitchFamily="49" charset="0"/>
            </a:endParaRPr>
          </a:p>
          <a:p>
            <a:pPr marL="800100" lvl="2" indent="-176213">
              <a:buNone/>
            </a:pPr>
            <a:r>
              <a:rPr lang="en-US" dirty="0">
                <a:solidFill>
                  <a:schemeClr val="accent1">
                    <a:lumMod val="75000"/>
                  </a:schemeClr>
                </a:solidFill>
                <a:latin typeface="Courier New" pitchFamily="49" charset="0"/>
                <a:cs typeface="Courier New" pitchFamily="49" charset="0"/>
              </a:rPr>
              <a:t>	</a:t>
            </a:r>
            <a:r>
              <a:rPr lang="en-US" dirty="0" smtClean="0">
                <a:solidFill>
                  <a:schemeClr val="accent1">
                    <a:lumMod val="75000"/>
                  </a:schemeClr>
                </a:solidFill>
                <a:latin typeface="Courier New" pitchFamily="49" charset="0"/>
                <a:cs typeface="Courier New" pitchFamily="49" charset="0"/>
              </a:rPr>
              <a:t>			            </a:t>
            </a:r>
            <a:r>
              <a:rPr lang="en-US" dirty="0">
                <a:solidFill>
                  <a:srgbClr val="0070C0"/>
                </a:solidFill>
              </a:rPr>
              <a:t>WHERE</a:t>
            </a:r>
            <a:r>
              <a:rPr lang="en-US" dirty="0" smtClean="0">
                <a:solidFill>
                  <a:schemeClr val="accent1">
                    <a:lumMod val="75000"/>
                  </a:schemeClr>
                </a:solidFill>
                <a:latin typeface="Courier New" pitchFamily="49" charset="0"/>
                <a:cs typeface="Courier New" pitchFamily="49" charset="0"/>
              </a:rPr>
              <a:t> </a:t>
            </a:r>
            <a:r>
              <a:rPr lang="en-US" dirty="0">
                <a:solidFill>
                  <a:srgbClr val="BC8F00"/>
                </a:solidFill>
              </a:rPr>
              <a:t>country</a:t>
            </a:r>
            <a:r>
              <a:rPr lang="en-US" dirty="0">
                <a:solidFill>
                  <a:schemeClr val="accent1">
                    <a:lumMod val="75000"/>
                  </a:schemeClr>
                </a:solidFill>
                <a:latin typeface="Courier New" pitchFamily="49" charset="0"/>
                <a:cs typeface="Courier New" pitchFamily="49" charset="0"/>
              </a:rPr>
              <a:t> </a:t>
            </a:r>
            <a:r>
              <a:rPr lang="en-US" dirty="0">
                <a:solidFill>
                  <a:srgbClr val="0070C0"/>
                </a:solidFill>
              </a:rPr>
              <a:t>=</a:t>
            </a:r>
            <a:r>
              <a:rPr lang="en-US" dirty="0">
                <a:solidFill>
                  <a:schemeClr val="accent1">
                    <a:lumMod val="75000"/>
                  </a:schemeClr>
                </a:solidFill>
                <a:latin typeface="Courier New" pitchFamily="49" charset="0"/>
                <a:cs typeface="Courier New" pitchFamily="49" charset="0"/>
              </a:rPr>
              <a:t> </a:t>
            </a:r>
            <a:r>
              <a:rPr lang="en-US" dirty="0">
                <a:solidFill>
                  <a:srgbClr val="0070C0"/>
                </a:solidFill>
              </a:rPr>
              <a:t>'</a:t>
            </a:r>
            <a:r>
              <a:rPr lang="en-US" dirty="0">
                <a:solidFill>
                  <a:srgbClr val="BC8F00"/>
                </a:solidFill>
              </a:rPr>
              <a:t>USA</a:t>
            </a:r>
            <a:r>
              <a:rPr lang="en-US" dirty="0">
                <a:solidFill>
                  <a:srgbClr val="0070C0"/>
                </a:solidFill>
              </a:rPr>
              <a:t>');</a:t>
            </a:r>
          </a:p>
          <a:p>
            <a:pPr>
              <a:buNone/>
            </a:pPr>
            <a:endParaRPr lang="en-US" dirty="0"/>
          </a:p>
          <a:p>
            <a:endParaRPr lang="en-US" dirty="0"/>
          </a:p>
        </p:txBody>
      </p:sp>
      <p:sp>
        <p:nvSpPr>
          <p:cNvPr id="2" name="Title 1"/>
          <p:cNvSpPr>
            <a:spLocks noGrp="1"/>
          </p:cNvSpPr>
          <p:nvPr>
            <p:ph type="title"/>
          </p:nvPr>
        </p:nvSpPr>
        <p:spPr>
          <a:noFill/>
          <a:ln>
            <a:noFill/>
          </a:ln>
        </p:spPr>
        <p:txBody>
          <a:bodyPr anchor="ctr"/>
          <a:lstStyle/>
          <a:p>
            <a:r>
              <a:rPr lang="en-US" dirty="0">
                <a:solidFill>
                  <a:schemeClr val="tx1"/>
                </a:solidFill>
              </a:rPr>
              <a:t>Sub-query: INSERT Statement</a:t>
            </a:r>
            <a:endParaRPr lang="en-US" dirty="0">
              <a:solidFill>
                <a:schemeClr val="tx1"/>
              </a:solidFill>
            </a:endParaRPr>
          </a:p>
        </p:txBody>
      </p:sp>
      <p:sp>
        <p:nvSpPr>
          <p:cNvPr id="6" name="Slide Number Placeholder 5"/>
          <p:cNvSpPr>
            <a:spLocks noGrp="1"/>
          </p:cNvSpPr>
          <p:nvPr>
            <p:ph type="sldNum" sz="quarter" idx="4294967295"/>
          </p:nvPr>
        </p:nvSpPr>
        <p:spPr>
          <a:xfrm>
            <a:off x="11658600" y="6477000"/>
            <a:ext cx="533400" cy="381000"/>
          </a:xfrm>
          <a:prstGeom prst="rect">
            <a:avLst/>
          </a:prstGeom>
        </p:spPr>
        <p:txBody>
          <a:bodyPr/>
          <a:lstStyle/>
          <a:p>
            <a:fld id="{068D587B-6992-4B03-9EE1-58C2DD981ECA}" type="slidenum">
              <a:rPr lang="en-US" smtClean="0"/>
              <a:t>18</a:t>
            </a:fld>
            <a:endParaRPr lang="en-US"/>
          </a:p>
        </p:txBody>
      </p:sp>
    </p:spTree>
    <p:extLst>
      <p:ext uri="{BB962C8B-B14F-4D97-AF65-F5344CB8AC3E}">
        <p14:creationId xmlns:p14="http://schemas.microsoft.com/office/powerpoint/2010/main" val="2104275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Sub-Queries with UPDATE</a:t>
            </a:r>
            <a:endParaRPr lang="en-US" dirty="0"/>
          </a:p>
        </p:txBody>
      </p:sp>
    </p:spTree>
    <p:extLst>
      <p:ext uri="{BB962C8B-B14F-4D97-AF65-F5344CB8AC3E}">
        <p14:creationId xmlns:p14="http://schemas.microsoft.com/office/powerpoint/2010/main" val="297014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Key Topics</a:t>
            </a:r>
            <a:endParaRPr lang="en-US" dirty="0">
              <a:solidFill>
                <a:schemeClr val="tx1"/>
              </a:solidFill>
            </a:endParaRPr>
          </a:p>
        </p:txBody>
      </p:sp>
      <p:sp>
        <p:nvSpPr>
          <p:cNvPr id="3" name="Text Placeholder 2"/>
          <p:cNvSpPr>
            <a:spLocks noGrp="1"/>
          </p:cNvSpPr>
          <p:nvPr>
            <p:ph type="body" sz="quarter" idx="13"/>
          </p:nvPr>
        </p:nvSpPr>
        <p:spPr/>
        <p:txBody>
          <a:bodyPr>
            <a:normAutofit/>
          </a:bodyPr>
          <a:lstStyle/>
          <a:p>
            <a:pPr marL="342900" indent="-342900">
              <a:buFont typeface="Arial" panose="020B0604020202020204" pitchFamily="34" charset="0"/>
              <a:buChar char="•"/>
            </a:pPr>
            <a:r>
              <a:rPr lang="en-US" sz="2000" dirty="0">
                <a:solidFill>
                  <a:schemeClr val="tx1"/>
                </a:solidFill>
              </a:rPr>
              <a:t>Sub Queries</a:t>
            </a:r>
          </a:p>
          <a:p>
            <a:pPr marL="342900" indent="-342900">
              <a:buFont typeface="Arial" panose="020B0604020202020204" pitchFamily="34" charset="0"/>
              <a:buChar char="•"/>
            </a:pPr>
            <a:r>
              <a:rPr lang="en-US" sz="2000" dirty="0">
                <a:solidFill>
                  <a:schemeClr val="tx1"/>
                </a:solidFill>
              </a:rPr>
              <a:t>Sub Queries with</a:t>
            </a:r>
          </a:p>
          <a:p>
            <a:pPr marL="571500" lvl="1" indent="-342900">
              <a:buClr>
                <a:schemeClr val="bg1"/>
              </a:buClr>
              <a:buFont typeface="Arial" panose="020B0604020202020204" pitchFamily="34" charset="0"/>
              <a:buChar char="•"/>
            </a:pPr>
            <a:r>
              <a:rPr lang="en-US" sz="1600" dirty="0">
                <a:solidFill>
                  <a:schemeClr val="tx1"/>
                </a:solidFill>
              </a:rPr>
              <a:t>SELECT</a:t>
            </a:r>
          </a:p>
          <a:p>
            <a:pPr marL="571500" lvl="1" indent="-342900">
              <a:buClr>
                <a:schemeClr val="bg1"/>
              </a:buClr>
              <a:buFont typeface="Arial" panose="020B0604020202020204" pitchFamily="34" charset="0"/>
              <a:buChar char="•"/>
            </a:pPr>
            <a:r>
              <a:rPr lang="en-US" sz="1600" dirty="0">
                <a:solidFill>
                  <a:schemeClr val="tx1"/>
                </a:solidFill>
              </a:rPr>
              <a:t>INSERT </a:t>
            </a:r>
          </a:p>
          <a:p>
            <a:pPr marL="571500" lvl="1" indent="-342900">
              <a:buClr>
                <a:schemeClr val="bg1"/>
              </a:buClr>
              <a:buFont typeface="Arial" panose="020B0604020202020204" pitchFamily="34" charset="0"/>
              <a:buChar char="•"/>
            </a:pPr>
            <a:r>
              <a:rPr lang="en-US" sz="1600" dirty="0">
                <a:solidFill>
                  <a:schemeClr val="tx1"/>
                </a:solidFill>
              </a:rPr>
              <a:t>UPDATE </a:t>
            </a:r>
          </a:p>
          <a:p>
            <a:pPr marL="571500" lvl="1" indent="-342900">
              <a:buClr>
                <a:schemeClr val="bg1"/>
              </a:buClr>
              <a:buFont typeface="Arial" panose="020B0604020202020204" pitchFamily="34" charset="0"/>
              <a:buChar char="•"/>
            </a:pPr>
            <a:r>
              <a:rPr lang="en-US" sz="1600" dirty="0">
                <a:solidFill>
                  <a:schemeClr val="tx1"/>
                </a:solidFill>
              </a:rPr>
              <a:t>DELETE</a:t>
            </a:r>
          </a:p>
          <a:p>
            <a:endParaRPr lang="en-US" sz="2000" dirty="0"/>
          </a:p>
          <a:p>
            <a:endParaRPr lang="en-US" sz="2000" dirty="0"/>
          </a:p>
        </p:txBody>
      </p:sp>
    </p:spTree>
    <p:extLst>
      <p:ext uri="{BB962C8B-B14F-4D97-AF65-F5344CB8AC3E}">
        <p14:creationId xmlns:p14="http://schemas.microsoft.com/office/powerpoint/2010/main" val="1229478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066801"/>
            <a:ext cx="8686800" cy="4906963"/>
          </a:xfrm>
        </p:spPr>
        <p:txBody>
          <a:bodyPr/>
          <a:lstStyle/>
          <a:p>
            <a:pPr marL="342900" lvl="1" indent="-342900">
              <a:lnSpc>
                <a:spcPct val="120000"/>
              </a:lnSpc>
              <a:spcBef>
                <a:spcPts val="0"/>
              </a:spcBef>
            </a:pPr>
            <a:r>
              <a:rPr lang="en-US" sz="2000" dirty="0">
                <a:solidFill>
                  <a:schemeClr val="tx1"/>
                </a:solidFill>
              </a:rPr>
              <a:t>The Subquery </a:t>
            </a:r>
            <a:r>
              <a:rPr lang="en-US" sz="2000" dirty="0">
                <a:solidFill>
                  <a:schemeClr val="tx1"/>
                </a:solidFill>
              </a:rPr>
              <a:t>can be used in conjunction with the UPDATE statement. </a:t>
            </a:r>
            <a:endParaRPr lang="en-US" sz="2000" dirty="0">
              <a:solidFill>
                <a:schemeClr val="tx1"/>
              </a:solidFill>
            </a:endParaRPr>
          </a:p>
          <a:p>
            <a:pPr marL="342900" lvl="1" indent="-342900">
              <a:lnSpc>
                <a:spcPct val="120000"/>
              </a:lnSpc>
              <a:spcBef>
                <a:spcPts val="0"/>
              </a:spcBef>
            </a:pPr>
            <a:r>
              <a:rPr lang="en-US" sz="2000" dirty="0">
                <a:solidFill>
                  <a:schemeClr val="tx1"/>
                </a:solidFill>
              </a:rPr>
              <a:t>Either </a:t>
            </a:r>
            <a:r>
              <a:rPr lang="en-US" sz="2000" dirty="0">
                <a:solidFill>
                  <a:schemeClr val="tx1"/>
                </a:solidFill>
              </a:rPr>
              <a:t>single or multiple columns in a table can be updated when using a </a:t>
            </a:r>
            <a:r>
              <a:rPr lang="en-US" sz="2000" dirty="0">
                <a:solidFill>
                  <a:schemeClr val="tx1"/>
                </a:solidFill>
              </a:rPr>
              <a:t>Subquery </a:t>
            </a:r>
            <a:r>
              <a:rPr lang="en-US" sz="2000" dirty="0">
                <a:solidFill>
                  <a:schemeClr val="tx1"/>
                </a:solidFill>
              </a:rPr>
              <a:t>with the UPDATE statement</a:t>
            </a:r>
            <a:r>
              <a:rPr lang="en-US" sz="2000" dirty="0">
                <a:solidFill>
                  <a:schemeClr val="tx1"/>
                </a:solidFill>
              </a:rPr>
              <a:t>.</a:t>
            </a:r>
          </a:p>
          <a:p>
            <a:pPr>
              <a:spcBef>
                <a:spcPts val="0"/>
              </a:spcBef>
            </a:pPr>
            <a:endParaRPr lang="en-US" sz="2000" dirty="0">
              <a:solidFill>
                <a:schemeClr val="tx1"/>
              </a:solidFill>
            </a:endParaRPr>
          </a:p>
          <a:p>
            <a:pPr marL="0" indent="0">
              <a:buNone/>
            </a:pPr>
            <a:r>
              <a:rPr lang="en-US" sz="2000" dirty="0">
                <a:solidFill>
                  <a:srgbClr val="3BCB01"/>
                </a:solidFill>
              </a:rPr>
              <a:t>Syntax</a:t>
            </a:r>
            <a:endParaRPr lang="en-US" sz="2000" dirty="0">
              <a:solidFill>
                <a:srgbClr val="3BCB01"/>
              </a:solidFill>
            </a:endParaRPr>
          </a:p>
          <a:p>
            <a:pPr marL="800100" lvl="2" indent="0">
              <a:buNone/>
            </a:pPr>
            <a:r>
              <a:rPr lang="en-IN" dirty="0">
                <a:solidFill>
                  <a:srgbClr val="0070C0"/>
                </a:solidFill>
              </a:rPr>
              <a:t>	UPDATE</a:t>
            </a:r>
            <a:r>
              <a:rPr lang="en-IN" dirty="0">
                <a:latin typeface="Courier New" pitchFamily="49" charset="0"/>
                <a:cs typeface="Courier New" pitchFamily="49" charset="0"/>
              </a:rPr>
              <a:t> </a:t>
            </a:r>
            <a:r>
              <a:rPr lang="en-IN" dirty="0">
                <a:solidFill>
                  <a:srgbClr val="BC8F00"/>
                </a:solidFill>
              </a:rPr>
              <a:t>table</a:t>
            </a:r>
          </a:p>
          <a:p>
            <a:pPr marL="800100" lvl="2" indent="0">
              <a:buNone/>
            </a:pPr>
            <a:r>
              <a:rPr lang="en-IN" dirty="0">
                <a:solidFill>
                  <a:srgbClr val="0070C0"/>
                </a:solidFill>
              </a:rPr>
              <a:t>	SET</a:t>
            </a:r>
            <a:r>
              <a:rPr lang="en-IN" dirty="0">
                <a:solidFill>
                  <a:srgbClr val="BC8F00"/>
                </a:solidFill>
              </a:rPr>
              <a:t> </a:t>
            </a:r>
            <a:r>
              <a:rPr lang="en-IN" dirty="0" err="1">
                <a:solidFill>
                  <a:srgbClr val="BC8F00"/>
                </a:solidFill>
              </a:rPr>
              <a:t>column_name</a:t>
            </a:r>
            <a:r>
              <a:rPr lang="en-IN" dirty="0">
                <a:solidFill>
                  <a:srgbClr val="BC8F00"/>
                </a:solidFill>
              </a:rPr>
              <a:t> = </a:t>
            </a:r>
            <a:r>
              <a:rPr lang="en-IN" dirty="0" err="1">
                <a:solidFill>
                  <a:srgbClr val="BC8F00"/>
                </a:solidFill>
              </a:rPr>
              <a:t>new_value</a:t>
            </a:r>
            <a:endParaRPr lang="en-IN" dirty="0">
              <a:solidFill>
                <a:srgbClr val="BC8F00"/>
              </a:solidFill>
            </a:endParaRPr>
          </a:p>
          <a:p>
            <a:pPr marL="800100" lvl="2" indent="0">
              <a:buNone/>
            </a:pPr>
            <a:r>
              <a:rPr lang="en-IN" dirty="0">
                <a:solidFill>
                  <a:srgbClr val="0070C0"/>
                </a:solidFill>
              </a:rPr>
              <a:t>	[</a:t>
            </a:r>
            <a:r>
              <a:rPr lang="en-IN" dirty="0">
                <a:solidFill>
                  <a:srgbClr val="0070C0"/>
                </a:solidFill>
              </a:rPr>
              <a:t>WHERE OPERATOR [VALUE]</a:t>
            </a:r>
          </a:p>
          <a:p>
            <a:pPr marL="457200" lvl="1" indent="0">
              <a:buNone/>
            </a:pPr>
            <a:r>
              <a:rPr lang="en-IN" sz="2000" dirty="0">
                <a:solidFill>
                  <a:srgbClr val="0070C0"/>
                </a:solidFill>
              </a:rPr>
              <a:t>	</a:t>
            </a:r>
            <a:r>
              <a:rPr lang="en-IN" sz="2000" dirty="0">
                <a:solidFill>
                  <a:srgbClr val="0070C0"/>
                </a:solidFill>
              </a:rPr>
              <a:t>(</a:t>
            </a:r>
            <a:r>
              <a:rPr lang="en-IN" sz="2000" dirty="0">
                <a:solidFill>
                  <a:srgbClr val="0070C0"/>
                </a:solidFill>
              </a:rPr>
              <a:t>SELECT </a:t>
            </a:r>
            <a:r>
              <a:rPr lang="en-IN" sz="2000" dirty="0" err="1">
                <a:solidFill>
                  <a:srgbClr val="BC8F00"/>
                </a:solidFill>
              </a:rPr>
              <a:t>column_name</a:t>
            </a:r>
            <a:r>
              <a:rPr lang="en-IN" sz="2000" dirty="0">
                <a:solidFill>
                  <a:srgbClr val="BC8F00"/>
                </a:solidFill>
              </a:rPr>
              <a:t> </a:t>
            </a:r>
            <a:r>
              <a:rPr lang="en-IN" sz="2000" dirty="0">
                <a:solidFill>
                  <a:srgbClr val="0070C0"/>
                </a:solidFill>
              </a:rPr>
              <a:t>FROM</a:t>
            </a:r>
            <a:r>
              <a:rPr lang="en-IN" sz="2000" dirty="0">
                <a:solidFill>
                  <a:srgbClr val="BC8F00"/>
                </a:solidFill>
              </a:rPr>
              <a:t> </a:t>
            </a:r>
            <a:r>
              <a:rPr lang="en-IN" sz="2000" dirty="0" err="1">
                <a:solidFill>
                  <a:srgbClr val="BC8F00"/>
                </a:solidFill>
              </a:rPr>
              <a:t>table_name</a:t>
            </a:r>
            <a:r>
              <a:rPr lang="en-IN" sz="2000" dirty="0">
                <a:solidFill>
                  <a:srgbClr val="0070C0"/>
                </a:solidFill>
              </a:rPr>
              <a:t>)</a:t>
            </a:r>
          </a:p>
          <a:p>
            <a:pPr marL="457200" lvl="1" indent="0">
              <a:buNone/>
            </a:pPr>
            <a:r>
              <a:rPr lang="en-IN" sz="2000" dirty="0">
                <a:solidFill>
                  <a:srgbClr val="0070C0"/>
                </a:solidFill>
              </a:rPr>
              <a:t>	[</a:t>
            </a:r>
            <a:r>
              <a:rPr lang="en-IN" sz="2000" dirty="0">
                <a:solidFill>
                  <a:srgbClr val="0070C0"/>
                </a:solidFill>
              </a:rPr>
              <a:t>WHERE </a:t>
            </a:r>
            <a:r>
              <a:rPr lang="en-IN" sz="2000" dirty="0" err="1">
                <a:solidFill>
                  <a:srgbClr val="0070C0"/>
                </a:solidFill>
              </a:rPr>
              <a:t>row_condition</a:t>
            </a:r>
            <a:r>
              <a:rPr lang="en-IN" sz="2000" dirty="0">
                <a:solidFill>
                  <a:srgbClr val="0070C0"/>
                </a:solidFill>
              </a:rPr>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2000" b="1" dirty="0"/>
          </a:p>
        </p:txBody>
      </p:sp>
      <p:sp>
        <p:nvSpPr>
          <p:cNvPr id="2" name="Title 1"/>
          <p:cNvSpPr>
            <a:spLocks noGrp="1"/>
          </p:cNvSpPr>
          <p:nvPr>
            <p:ph type="title"/>
          </p:nvPr>
        </p:nvSpPr>
        <p:spPr>
          <a:noFill/>
          <a:ln>
            <a:noFill/>
          </a:ln>
        </p:spPr>
        <p:txBody>
          <a:bodyPr anchor="ctr"/>
          <a:lstStyle/>
          <a:p>
            <a:r>
              <a:rPr lang="en-US" dirty="0" err="1" smtClean="0">
                <a:solidFill>
                  <a:schemeClr val="tx1"/>
                </a:solidFill>
              </a:rPr>
              <a:t>Subquery</a:t>
            </a:r>
            <a:r>
              <a:rPr lang="en-US" dirty="0" smtClean="0">
                <a:solidFill>
                  <a:schemeClr val="tx1"/>
                </a:solidFill>
              </a:rPr>
              <a:t> </a:t>
            </a:r>
            <a:r>
              <a:rPr lang="en-US" dirty="0">
                <a:solidFill>
                  <a:schemeClr val="tx1"/>
                </a:solidFill>
              </a:rPr>
              <a:t>– UPDATE Statement</a:t>
            </a:r>
          </a:p>
        </p:txBody>
      </p:sp>
      <p:sp>
        <p:nvSpPr>
          <p:cNvPr id="6" name="Slide Number Placeholder 5"/>
          <p:cNvSpPr>
            <a:spLocks noGrp="1"/>
          </p:cNvSpPr>
          <p:nvPr>
            <p:ph type="sldNum" sz="quarter" idx="4294967295"/>
          </p:nvPr>
        </p:nvSpPr>
        <p:spPr>
          <a:xfrm>
            <a:off x="11658600" y="6477000"/>
            <a:ext cx="533400" cy="381000"/>
          </a:xfrm>
          <a:prstGeom prst="rect">
            <a:avLst/>
          </a:prstGeom>
        </p:spPr>
        <p:txBody>
          <a:bodyPr/>
          <a:lstStyle/>
          <a:p>
            <a:fld id="{068D587B-6992-4B03-9EE1-58C2DD981ECA}" type="slidenum">
              <a:rPr lang="en-US" smtClean="0"/>
              <a:t>20</a:t>
            </a:fld>
            <a:endParaRPr lang="en-US"/>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800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066801"/>
            <a:ext cx="8534400" cy="4906963"/>
          </a:xfrm>
        </p:spPr>
        <p:txBody>
          <a:bodyPr/>
          <a:lstStyle/>
          <a:p>
            <a:pPr marL="0" indent="0">
              <a:lnSpc>
                <a:spcPct val="120000"/>
              </a:lnSpc>
              <a:spcBef>
                <a:spcPts val="0"/>
              </a:spcBef>
              <a:buNone/>
            </a:pPr>
            <a:r>
              <a:rPr lang="en-US" sz="2000" dirty="0">
                <a:solidFill>
                  <a:srgbClr val="3BCB01"/>
                </a:solidFill>
              </a:rPr>
              <a:t>Scenario</a:t>
            </a:r>
            <a:endParaRPr lang="en-US" sz="2000" dirty="0"/>
          </a:p>
          <a:p>
            <a:pPr marL="0" indent="0">
              <a:lnSpc>
                <a:spcPct val="120000"/>
              </a:lnSpc>
              <a:spcBef>
                <a:spcPts val="0"/>
              </a:spcBef>
              <a:buNone/>
            </a:pPr>
            <a:r>
              <a:rPr lang="en-US" sz="2000" dirty="0"/>
              <a:t>	</a:t>
            </a:r>
            <a:r>
              <a:rPr lang="en-US" sz="2000" dirty="0">
                <a:solidFill>
                  <a:schemeClr val="tx1"/>
                </a:solidFill>
              </a:rPr>
              <a:t>We </a:t>
            </a:r>
            <a:r>
              <a:rPr lang="en-US" sz="2000" dirty="0">
                <a:solidFill>
                  <a:schemeClr val="tx1"/>
                </a:solidFill>
              </a:rPr>
              <a:t>will use the same new table created earlier, </a:t>
            </a:r>
            <a:r>
              <a:rPr lang="en-US" sz="2000" dirty="0" err="1">
                <a:solidFill>
                  <a:schemeClr val="tx1"/>
                </a:solidFill>
              </a:rPr>
              <a:t>USA_Offices</a:t>
            </a:r>
            <a:r>
              <a:rPr lang="en-US" sz="2000" dirty="0">
                <a:solidFill>
                  <a:schemeClr val="tx1"/>
                </a:solidFill>
              </a:rPr>
              <a:t> and Offices table. </a:t>
            </a:r>
          </a:p>
          <a:p>
            <a:pPr lvl="1">
              <a:lnSpc>
                <a:spcPct val="120000"/>
              </a:lnSpc>
              <a:spcBef>
                <a:spcPts val="0"/>
              </a:spcBef>
            </a:pPr>
            <a:r>
              <a:rPr lang="en-US" sz="1800" dirty="0">
                <a:solidFill>
                  <a:schemeClr val="tx1"/>
                </a:solidFill>
              </a:rPr>
              <a:t>Update values in ‘addressLine2’ column of </a:t>
            </a:r>
            <a:r>
              <a:rPr lang="en-US" sz="1800" dirty="0" err="1">
                <a:solidFill>
                  <a:schemeClr val="tx1"/>
                </a:solidFill>
              </a:rPr>
              <a:t>USA_Offices</a:t>
            </a:r>
            <a:r>
              <a:rPr lang="en-US" sz="1800" dirty="0">
                <a:solidFill>
                  <a:schemeClr val="tx1"/>
                </a:solidFill>
              </a:rPr>
              <a:t> to ‘Suite 327’</a:t>
            </a:r>
          </a:p>
          <a:p>
            <a:pPr lvl="1">
              <a:lnSpc>
                <a:spcPct val="120000"/>
              </a:lnSpc>
              <a:spcBef>
                <a:spcPts val="0"/>
              </a:spcBef>
            </a:pPr>
            <a:r>
              <a:rPr lang="en-US" sz="1800" dirty="0">
                <a:solidFill>
                  <a:schemeClr val="tx1"/>
                </a:solidFill>
              </a:rPr>
              <a:t>if the ‘city’ value of these records appear in the those records of Office tables where city value is ‘Boston’</a:t>
            </a:r>
            <a:r>
              <a:rPr lang="en-US" sz="1600" dirty="0">
                <a:solidFill>
                  <a:schemeClr val="tx1"/>
                </a:solidFill>
              </a:rPr>
              <a:t>.</a:t>
            </a:r>
            <a:endParaRPr lang="en-US" sz="1600" b="1" dirty="0">
              <a:solidFill>
                <a:schemeClr val="tx1"/>
              </a:solidFill>
            </a:endParaRPr>
          </a:p>
          <a:p>
            <a:pPr>
              <a:lnSpc>
                <a:spcPct val="120000"/>
              </a:lnSpc>
              <a:spcBef>
                <a:spcPts val="0"/>
              </a:spcBef>
            </a:pPr>
            <a:endParaRPr lang="en-US" sz="2000" b="1" dirty="0">
              <a:solidFill>
                <a:schemeClr val="accent1">
                  <a:lumMod val="75000"/>
                </a:schemeClr>
              </a:solidFill>
            </a:endParaRPr>
          </a:p>
          <a:p>
            <a:pPr marL="800100" lvl="2" indent="0">
              <a:lnSpc>
                <a:spcPct val="120000"/>
              </a:lnSpc>
              <a:spcBef>
                <a:spcPts val="0"/>
              </a:spcBef>
              <a:buNone/>
            </a:pPr>
            <a:r>
              <a:rPr lang="en-US" dirty="0">
                <a:solidFill>
                  <a:srgbClr val="0070C0"/>
                </a:solidFill>
              </a:rPr>
              <a:t>UPDATE</a:t>
            </a:r>
            <a:r>
              <a:rPr lang="en-US" dirty="0">
                <a:solidFill>
                  <a:schemeClr val="accent1">
                    <a:lumMod val="75000"/>
                  </a:schemeClr>
                </a:solidFill>
                <a:latin typeface="Courier New" pitchFamily="49" charset="0"/>
                <a:cs typeface="Courier New" pitchFamily="49" charset="0"/>
              </a:rPr>
              <a:t> </a:t>
            </a:r>
            <a:r>
              <a:rPr lang="en-US" dirty="0" err="1">
                <a:solidFill>
                  <a:srgbClr val="BC8F00"/>
                </a:solidFill>
              </a:rPr>
              <a:t>USA_Offices</a:t>
            </a:r>
            <a:endParaRPr lang="en-US" dirty="0">
              <a:solidFill>
                <a:srgbClr val="BC8F00"/>
              </a:solidFill>
            </a:endParaRPr>
          </a:p>
          <a:p>
            <a:pPr marL="800100" lvl="2" indent="0">
              <a:lnSpc>
                <a:spcPct val="120000"/>
              </a:lnSpc>
              <a:spcBef>
                <a:spcPts val="0"/>
              </a:spcBef>
              <a:buNone/>
            </a:pPr>
            <a:r>
              <a:rPr lang="en-US" dirty="0">
                <a:solidFill>
                  <a:srgbClr val="0070C0"/>
                </a:solidFill>
              </a:rPr>
              <a:t>SET</a:t>
            </a:r>
            <a:r>
              <a:rPr lang="en-US" dirty="0">
                <a:solidFill>
                  <a:schemeClr val="accent1">
                    <a:lumMod val="75000"/>
                  </a:schemeClr>
                </a:solidFill>
                <a:latin typeface="Courier New" pitchFamily="49" charset="0"/>
                <a:cs typeface="Courier New" pitchFamily="49" charset="0"/>
              </a:rPr>
              <a:t> </a:t>
            </a:r>
            <a:r>
              <a:rPr lang="en-US" dirty="0">
                <a:solidFill>
                  <a:srgbClr val="BC8F00"/>
                </a:solidFill>
              </a:rPr>
              <a:t>addressLine2 = 'Suite 327'</a:t>
            </a:r>
          </a:p>
          <a:p>
            <a:pPr marL="800100" lvl="2" indent="0">
              <a:lnSpc>
                <a:spcPct val="120000"/>
              </a:lnSpc>
              <a:spcBef>
                <a:spcPts val="0"/>
              </a:spcBef>
              <a:buNone/>
            </a:pPr>
            <a:r>
              <a:rPr lang="en-US" dirty="0">
                <a:solidFill>
                  <a:srgbClr val="0070C0"/>
                </a:solidFill>
              </a:rPr>
              <a:t>WHERE</a:t>
            </a:r>
            <a:r>
              <a:rPr lang="en-US" dirty="0">
                <a:solidFill>
                  <a:schemeClr val="accent1">
                    <a:lumMod val="75000"/>
                  </a:schemeClr>
                </a:solidFill>
                <a:latin typeface="Courier New" pitchFamily="49" charset="0"/>
                <a:cs typeface="Courier New" pitchFamily="49" charset="0"/>
              </a:rPr>
              <a:t> </a:t>
            </a:r>
            <a:r>
              <a:rPr lang="en-US" dirty="0">
                <a:solidFill>
                  <a:srgbClr val="BC8F00"/>
                </a:solidFill>
              </a:rPr>
              <a:t>city</a:t>
            </a:r>
            <a:r>
              <a:rPr lang="en-US" dirty="0">
                <a:solidFill>
                  <a:schemeClr val="accent1">
                    <a:lumMod val="75000"/>
                  </a:schemeClr>
                </a:solidFill>
                <a:latin typeface="Courier New" pitchFamily="49" charset="0"/>
                <a:cs typeface="Courier New" pitchFamily="49" charset="0"/>
              </a:rPr>
              <a:t> </a:t>
            </a:r>
            <a:r>
              <a:rPr lang="en-US" dirty="0">
                <a:solidFill>
                  <a:srgbClr val="0070C0"/>
                </a:solidFill>
              </a:rPr>
              <a:t>IN (SELECT </a:t>
            </a:r>
            <a:r>
              <a:rPr lang="en-US" dirty="0">
                <a:solidFill>
                  <a:srgbClr val="BC8F00"/>
                </a:solidFill>
              </a:rPr>
              <a:t>city</a:t>
            </a:r>
            <a:r>
              <a:rPr lang="en-US" dirty="0">
                <a:solidFill>
                  <a:schemeClr val="accent6">
                    <a:lumMod val="75000"/>
                  </a:schemeClr>
                </a:solidFill>
                <a:latin typeface="Courier New" pitchFamily="49" charset="0"/>
                <a:cs typeface="Courier New" pitchFamily="49" charset="0"/>
              </a:rPr>
              <a:t> </a:t>
            </a:r>
            <a:r>
              <a:rPr lang="en-US" dirty="0">
                <a:solidFill>
                  <a:srgbClr val="0070C0"/>
                </a:solidFill>
              </a:rPr>
              <a:t>FROM</a:t>
            </a:r>
            <a:r>
              <a:rPr lang="en-US" dirty="0">
                <a:solidFill>
                  <a:schemeClr val="accent1">
                    <a:lumMod val="75000"/>
                  </a:schemeClr>
                </a:solidFill>
                <a:latin typeface="Courier New" pitchFamily="49" charset="0"/>
                <a:cs typeface="Courier New" pitchFamily="49" charset="0"/>
              </a:rPr>
              <a:t> </a:t>
            </a:r>
            <a:r>
              <a:rPr lang="en-US" dirty="0">
                <a:solidFill>
                  <a:srgbClr val="BC8F00"/>
                </a:solidFill>
              </a:rPr>
              <a:t>Offices</a:t>
            </a:r>
          </a:p>
          <a:p>
            <a:pPr marL="800100" lvl="2" indent="0">
              <a:lnSpc>
                <a:spcPct val="120000"/>
              </a:lnSpc>
              <a:spcBef>
                <a:spcPts val="0"/>
              </a:spcBef>
              <a:buNone/>
            </a:pPr>
            <a:r>
              <a:rPr lang="en-US" dirty="0">
                <a:solidFill>
                  <a:schemeClr val="accent1">
                    <a:lumMod val="75000"/>
                  </a:schemeClr>
                </a:solidFill>
                <a:latin typeface="Courier New" pitchFamily="49" charset="0"/>
                <a:cs typeface="Courier New" pitchFamily="49" charset="0"/>
              </a:rPr>
              <a:t>             </a:t>
            </a:r>
            <a:r>
              <a:rPr lang="en-US" dirty="0">
                <a:solidFill>
                  <a:srgbClr val="0070C0"/>
                </a:solidFill>
              </a:rPr>
              <a:t>WHERE</a:t>
            </a:r>
            <a:r>
              <a:rPr lang="en-US" dirty="0">
                <a:solidFill>
                  <a:schemeClr val="accent1">
                    <a:lumMod val="75000"/>
                  </a:schemeClr>
                </a:solidFill>
                <a:latin typeface="Courier New" pitchFamily="49" charset="0"/>
                <a:cs typeface="Courier New" pitchFamily="49" charset="0"/>
              </a:rPr>
              <a:t> </a:t>
            </a:r>
            <a:r>
              <a:rPr lang="en-US" dirty="0">
                <a:solidFill>
                  <a:srgbClr val="BC8F00"/>
                </a:solidFill>
              </a:rPr>
              <a:t>city</a:t>
            </a:r>
            <a:r>
              <a:rPr lang="en-US" dirty="0">
                <a:solidFill>
                  <a:schemeClr val="accent6">
                    <a:lumMod val="75000"/>
                  </a:schemeClr>
                </a:solidFill>
                <a:latin typeface="Courier New" pitchFamily="49" charset="0"/>
                <a:cs typeface="Courier New" pitchFamily="49" charset="0"/>
              </a:rPr>
              <a:t> </a:t>
            </a:r>
            <a:r>
              <a:rPr lang="en-US" dirty="0">
                <a:solidFill>
                  <a:srgbClr val="0070C0"/>
                </a:solidFill>
              </a:rPr>
              <a:t>LIKE</a:t>
            </a:r>
            <a:r>
              <a:rPr lang="en-US" dirty="0">
                <a:solidFill>
                  <a:schemeClr val="accent1">
                    <a:lumMod val="75000"/>
                  </a:schemeClr>
                </a:solidFill>
                <a:latin typeface="Courier New" pitchFamily="49" charset="0"/>
                <a:cs typeface="Courier New" pitchFamily="49" charset="0"/>
              </a:rPr>
              <a:t> </a:t>
            </a:r>
            <a:r>
              <a:rPr lang="en-US" dirty="0">
                <a:solidFill>
                  <a:srgbClr val="0070C0"/>
                </a:solidFill>
              </a:rPr>
              <a:t>'%</a:t>
            </a:r>
            <a:r>
              <a:rPr lang="en-US" dirty="0">
                <a:solidFill>
                  <a:srgbClr val="BC8F00"/>
                </a:solidFill>
              </a:rPr>
              <a:t>Boston</a:t>
            </a:r>
            <a:r>
              <a:rPr lang="en-US" dirty="0">
                <a:solidFill>
                  <a:srgbClr val="0070C0"/>
                </a:solidFill>
              </a:rPr>
              <a:t>%');</a:t>
            </a:r>
          </a:p>
        </p:txBody>
      </p:sp>
      <p:sp>
        <p:nvSpPr>
          <p:cNvPr id="2" name="Title 1"/>
          <p:cNvSpPr>
            <a:spLocks noGrp="1"/>
          </p:cNvSpPr>
          <p:nvPr>
            <p:ph type="title"/>
          </p:nvPr>
        </p:nvSpPr>
        <p:spPr>
          <a:noFill/>
          <a:ln>
            <a:noFill/>
          </a:ln>
        </p:spPr>
        <p:txBody>
          <a:bodyPr anchor="ctr"/>
          <a:lstStyle/>
          <a:p>
            <a:r>
              <a:rPr lang="en-US" dirty="0" smtClean="0">
                <a:solidFill>
                  <a:schemeClr val="tx1"/>
                </a:solidFill>
              </a:rPr>
              <a:t>Sub-query</a:t>
            </a:r>
            <a:r>
              <a:rPr lang="en-US" dirty="0">
                <a:solidFill>
                  <a:schemeClr val="tx1"/>
                </a:solidFill>
              </a:rPr>
              <a:t>:</a:t>
            </a:r>
            <a:r>
              <a:rPr lang="en-US" dirty="0" smtClean="0">
                <a:solidFill>
                  <a:schemeClr val="tx1"/>
                </a:solidFill>
              </a:rPr>
              <a:t> </a:t>
            </a:r>
            <a:r>
              <a:rPr lang="en-US" dirty="0">
                <a:solidFill>
                  <a:schemeClr val="tx1"/>
                </a:solidFill>
              </a:rPr>
              <a:t>UPDATE </a:t>
            </a:r>
            <a:r>
              <a:rPr lang="en-US" dirty="0" smtClean="0">
                <a:solidFill>
                  <a:schemeClr val="tx1"/>
                </a:solidFill>
              </a:rPr>
              <a:t>Statement</a:t>
            </a:r>
            <a:endParaRPr lang="en-US" dirty="0">
              <a:solidFill>
                <a:schemeClr val="tx1"/>
              </a:solidFill>
            </a:endParaRPr>
          </a:p>
        </p:txBody>
      </p:sp>
      <p:sp>
        <p:nvSpPr>
          <p:cNvPr id="6" name="Slide Number Placeholder 5"/>
          <p:cNvSpPr>
            <a:spLocks noGrp="1"/>
          </p:cNvSpPr>
          <p:nvPr>
            <p:ph type="sldNum" sz="quarter" idx="4294967295"/>
          </p:nvPr>
        </p:nvSpPr>
        <p:spPr>
          <a:xfrm>
            <a:off x="11658600" y="6477000"/>
            <a:ext cx="533400" cy="381000"/>
          </a:xfrm>
          <a:prstGeom prst="rect">
            <a:avLst/>
          </a:prstGeom>
        </p:spPr>
        <p:txBody>
          <a:bodyPr/>
          <a:lstStyle/>
          <a:p>
            <a:fld id="{068D587B-6992-4B03-9EE1-58C2DD981ECA}" type="slidenum">
              <a:rPr lang="en-US" smtClean="0"/>
              <a:t>21</a:t>
            </a:fld>
            <a:endParaRPr lang="en-US"/>
          </a:p>
        </p:txBody>
      </p:sp>
    </p:spTree>
    <p:extLst>
      <p:ext uri="{BB962C8B-B14F-4D97-AF65-F5344CB8AC3E}">
        <p14:creationId xmlns:p14="http://schemas.microsoft.com/office/powerpoint/2010/main" val="1585257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Sub-Queries with DELETE</a:t>
            </a:r>
            <a:endParaRPr lang="en-US" dirty="0"/>
          </a:p>
        </p:txBody>
      </p:sp>
    </p:spTree>
    <p:extLst>
      <p:ext uri="{BB962C8B-B14F-4D97-AF65-F5344CB8AC3E}">
        <p14:creationId xmlns:p14="http://schemas.microsoft.com/office/powerpoint/2010/main" val="4209657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1" indent="0">
              <a:spcBef>
                <a:spcPts val="0"/>
              </a:spcBef>
              <a:buNone/>
            </a:pPr>
            <a:r>
              <a:rPr lang="en-US" sz="2000" dirty="0">
                <a:solidFill>
                  <a:schemeClr val="tx1"/>
                </a:solidFill>
              </a:rPr>
              <a:t>The Sub-query </a:t>
            </a:r>
            <a:r>
              <a:rPr lang="en-US" sz="2000" dirty="0">
                <a:solidFill>
                  <a:schemeClr val="tx1"/>
                </a:solidFill>
              </a:rPr>
              <a:t>can be used in conjunction with the DELETE </a:t>
            </a:r>
            <a:r>
              <a:rPr lang="en-US" sz="2000" dirty="0">
                <a:solidFill>
                  <a:schemeClr val="tx1"/>
                </a:solidFill>
              </a:rPr>
              <a:t>statement</a:t>
            </a:r>
          </a:p>
          <a:p>
            <a:pPr marL="0" indent="0">
              <a:buNone/>
            </a:pPr>
            <a:endParaRPr lang="en-US" sz="2000" dirty="0"/>
          </a:p>
          <a:p>
            <a:pPr marL="0" indent="0">
              <a:buNone/>
            </a:pPr>
            <a:r>
              <a:rPr lang="en-US" sz="2000" dirty="0">
                <a:solidFill>
                  <a:srgbClr val="3BCB01"/>
                </a:solidFill>
              </a:rPr>
              <a:t>Syntax</a:t>
            </a:r>
          </a:p>
          <a:p>
            <a:pPr marL="1257300" lvl="3" indent="0">
              <a:buNone/>
            </a:pPr>
            <a:r>
              <a:rPr lang="en-IN" dirty="0">
                <a:solidFill>
                  <a:srgbClr val="0070C0"/>
                </a:solidFill>
              </a:rPr>
              <a:t>DELETE</a:t>
            </a:r>
            <a:r>
              <a:rPr lang="en-IN" dirty="0">
                <a:solidFill>
                  <a:schemeClr val="tx2">
                    <a:lumMod val="75000"/>
                  </a:schemeClr>
                </a:solidFill>
                <a:latin typeface="Courier New" pitchFamily="49" charset="0"/>
                <a:cs typeface="Courier New" pitchFamily="49" charset="0"/>
              </a:rPr>
              <a:t> </a:t>
            </a:r>
            <a:r>
              <a:rPr lang="en-IN" dirty="0">
                <a:solidFill>
                  <a:srgbClr val="0070C0"/>
                </a:solidFill>
              </a:rPr>
              <a:t>FROM</a:t>
            </a:r>
            <a:r>
              <a:rPr lang="en-IN" dirty="0">
                <a:solidFill>
                  <a:schemeClr val="tx2">
                    <a:lumMod val="75000"/>
                  </a:schemeClr>
                </a:solidFill>
                <a:latin typeface="Courier New" pitchFamily="49" charset="0"/>
                <a:cs typeface="Courier New" pitchFamily="49" charset="0"/>
              </a:rPr>
              <a:t> </a:t>
            </a:r>
            <a:r>
              <a:rPr lang="en-IN" dirty="0" err="1">
                <a:solidFill>
                  <a:srgbClr val="BC8F00"/>
                </a:solidFill>
              </a:rPr>
              <a:t>table_name</a:t>
            </a:r>
            <a:endParaRPr lang="en-IN" dirty="0">
              <a:solidFill>
                <a:srgbClr val="BC8F00"/>
              </a:solidFill>
            </a:endParaRPr>
          </a:p>
          <a:p>
            <a:pPr marL="1257300" lvl="3" indent="0">
              <a:buNone/>
            </a:pPr>
            <a:r>
              <a:rPr lang="en-IN" dirty="0">
                <a:solidFill>
                  <a:srgbClr val="0070C0"/>
                </a:solidFill>
              </a:rPr>
              <a:t>[WHERE OPERATOR [VALUE</a:t>
            </a:r>
            <a:r>
              <a:rPr lang="en-IN" dirty="0" smtClean="0">
                <a:solidFill>
                  <a:srgbClr val="0070C0"/>
                </a:solidFill>
              </a:rPr>
              <a:t>]</a:t>
            </a:r>
          </a:p>
          <a:p>
            <a:pPr marL="1257300" lvl="3" indent="0">
              <a:buNone/>
            </a:pPr>
            <a:r>
              <a:rPr lang="en-IN" dirty="0" smtClean="0">
                <a:solidFill>
                  <a:srgbClr val="0070C0"/>
                </a:solidFill>
              </a:rPr>
              <a:t>(</a:t>
            </a:r>
            <a:r>
              <a:rPr lang="en-IN" dirty="0">
                <a:solidFill>
                  <a:srgbClr val="0070C0"/>
                </a:solidFill>
              </a:rPr>
              <a:t>SELECT </a:t>
            </a:r>
            <a:r>
              <a:rPr lang="en-IN" dirty="0" err="1" smtClean="0">
                <a:solidFill>
                  <a:srgbClr val="BC8F00"/>
                </a:solidFill>
              </a:rPr>
              <a:t>column_name</a:t>
            </a:r>
            <a:endParaRPr lang="en-IN" dirty="0">
              <a:solidFill>
                <a:srgbClr val="BC8F00"/>
              </a:solidFill>
            </a:endParaRPr>
          </a:p>
          <a:p>
            <a:pPr marL="1257300" lvl="3" indent="0">
              <a:buNone/>
            </a:pPr>
            <a:r>
              <a:rPr lang="en-IN" dirty="0" smtClean="0">
                <a:solidFill>
                  <a:srgbClr val="0070C0"/>
                </a:solidFill>
              </a:rPr>
              <a:t>FROM</a:t>
            </a:r>
            <a:r>
              <a:rPr lang="en-IN" dirty="0" smtClean="0">
                <a:latin typeface="Courier New" pitchFamily="49" charset="0"/>
                <a:cs typeface="Courier New" pitchFamily="49" charset="0"/>
              </a:rPr>
              <a:t> </a:t>
            </a:r>
            <a:r>
              <a:rPr lang="en-IN" dirty="0" err="1">
                <a:solidFill>
                  <a:srgbClr val="BC8F00"/>
                </a:solidFill>
              </a:rPr>
              <a:t>table_name</a:t>
            </a:r>
            <a:r>
              <a:rPr lang="en-IN" dirty="0" smtClean="0">
                <a:solidFill>
                  <a:srgbClr val="0070C0"/>
                </a:solidFill>
              </a:rPr>
              <a:t>)</a:t>
            </a:r>
          </a:p>
          <a:p>
            <a:pPr marL="1257300" lvl="3" indent="0">
              <a:buNone/>
            </a:pPr>
            <a:r>
              <a:rPr lang="en-IN" dirty="0" smtClean="0">
                <a:solidFill>
                  <a:srgbClr val="0070C0"/>
                </a:solidFill>
              </a:rPr>
              <a:t>[</a:t>
            </a:r>
            <a:r>
              <a:rPr lang="en-IN" dirty="0">
                <a:solidFill>
                  <a:srgbClr val="0070C0"/>
                </a:solidFill>
              </a:rPr>
              <a:t>WHERE) ];</a:t>
            </a:r>
          </a:p>
          <a:p>
            <a:pPr marL="0" indent="0">
              <a:buNone/>
            </a:pPr>
            <a:endParaRPr lang="en-US" sz="2000" dirty="0">
              <a:solidFill>
                <a:schemeClr val="tx1"/>
              </a:solidFill>
            </a:endParaRPr>
          </a:p>
          <a:p>
            <a:pPr marL="0" indent="0">
              <a:buNone/>
            </a:pPr>
            <a:endParaRPr lang="en-US" sz="2000" b="1" dirty="0">
              <a:solidFill>
                <a:schemeClr val="tx1"/>
              </a:solidFill>
            </a:endParaRPr>
          </a:p>
          <a:p>
            <a:pPr marL="0" indent="0">
              <a:buNone/>
            </a:pPr>
            <a:endParaRPr lang="en-US" sz="2000" b="1" dirty="0">
              <a:solidFill>
                <a:schemeClr val="tx1"/>
              </a:solidFill>
            </a:endParaRPr>
          </a:p>
          <a:p>
            <a:pPr marL="0" indent="0">
              <a:buNone/>
            </a:pPr>
            <a:endParaRPr lang="en-US" sz="2000" b="1" dirty="0">
              <a:solidFill>
                <a:schemeClr val="tx1"/>
              </a:solidFill>
            </a:endParaRPr>
          </a:p>
          <a:p>
            <a:pPr marL="0" indent="0">
              <a:buNone/>
            </a:pPr>
            <a:endParaRPr lang="en-US" sz="2000" b="1" dirty="0">
              <a:solidFill>
                <a:schemeClr val="tx1"/>
              </a:solidFill>
            </a:endParaRPr>
          </a:p>
          <a:p>
            <a:pPr marL="0" indent="0">
              <a:buNone/>
            </a:pPr>
            <a:endParaRPr lang="en-US" sz="2000" dirty="0">
              <a:solidFill>
                <a:schemeClr val="tx1"/>
              </a:solidFill>
            </a:endParaRPr>
          </a:p>
        </p:txBody>
      </p:sp>
      <p:sp>
        <p:nvSpPr>
          <p:cNvPr id="2" name="Title 1"/>
          <p:cNvSpPr>
            <a:spLocks noGrp="1"/>
          </p:cNvSpPr>
          <p:nvPr>
            <p:ph type="title"/>
          </p:nvPr>
        </p:nvSpPr>
        <p:spPr>
          <a:noFill/>
          <a:ln>
            <a:noFill/>
          </a:ln>
        </p:spPr>
        <p:txBody>
          <a:bodyPr anchor="ctr"/>
          <a:lstStyle/>
          <a:p>
            <a:r>
              <a:rPr lang="en-US" dirty="0" smtClean="0">
                <a:solidFill>
                  <a:schemeClr val="tx1"/>
                </a:solidFill>
              </a:rPr>
              <a:t>Sub-query: </a:t>
            </a:r>
            <a:r>
              <a:rPr lang="en-US" dirty="0">
                <a:solidFill>
                  <a:schemeClr val="tx1"/>
                </a:solidFill>
              </a:rPr>
              <a:t>DELETE Statement</a:t>
            </a:r>
          </a:p>
        </p:txBody>
      </p:sp>
      <p:sp>
        <p:nvSpPr>
          <p:cNvPr id="6" name="Slide Number Placeholder 5"/>
          <p:cNvSpPr>
            <a:spLocks noGrp="1"/>
          </p:cNvSpPr>
          <p:nvPr>
            <p:ph type="sldNum" sz="quarter" idx="4294967295"/>
          </p:nvPr>
        </p:nvSpPr>
        <p:spPr>
          <a:xfrm>
            <a:off x="11658600" y="6477000"/>
            <a:ext cx="533400" cy="381000"/>
          </a:xfrm>
          <a:prstGeom prst="rect">
            <a:avLst/>
          </a:prstGeom>
        </p:spPr>
        <p:txBody>
          <a:bodyPr/>
          <a:lstStyle/>
          <a:p>
            <a:fld id="{068D587B-6992-4B03-9EE1-58C2DD981ECA}" type="slidenum">
              <a:rPr lang="en-US" smtClean="0"/>
              <a:t>23</a:t>
            </a:fld>
            <a:endParaRPr lang="en-US"/>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598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1" indent="0">
              <a:spcBef>
                <a:spcPts val="0"/>
              </a:spcBef>
              <a:buNone/>
            </a:pPr>
            <a:r>
              <a:rPr lang="en-US" sz="2000" dirty="0">
                <a:solidFill>
                  <a:schemeClr val="tx1"/>
                </a:solidFill>
              </a:rPr>
              <a:t>Scenario:</a:t>
            </a:r>
          </a:p>
          <a:p>
            <a:pPr marL="0" lvl="1" indent="0">
              <a:spcBef>
                <a:spcPts val="0"/>
              </a:spcBef>
              <a:buNone/>
            </a:pPr>
            <a:r>
              <a:rPr lang="en-US" sz="2000" dirty="0">
                <a:solidFill>
                  <a:schemeClr val="tx1"/>
                </a:solidFill>
              </a:rPr>
              <a:t>	We </a:t>
            </a:r>
            <a:r>
              <a:rPr lang="en-US" sz="2000" dirty="0">
                <a:solidFill>
                  <a:schemeClr val="tx1"/>
                </a:solidFill>
              </a:rPr>
              <a:t>will use the same new table created earlier, </a:t>
            </a:r>
            <a:r>
              <a:rPr lang="en-US" sz="2000" dirty="0" err="1">
                <a:solidFill>
                  <a:schemeClr val="tx1"/>
                </a:solidFill>
              </a:rPr>
              <a:t>USA_Offices</a:t>
            </a:r>
            <a:r>
              <a:rPr lang="en-US" sz="2000" dirty="0">
                <a:solidFill>
                  <a:schemeClr val="tx1"/>
                </a:solidFill>
              </a:rPr>
              <a:t> and Offices table. </a:t>
            </a:r>
          </a:p>
          <a:p>
            <a:pPr marL="342900" lvl="1" indent="-342900">
              <a:spcBef>
                <a:spcPts val="0"/>
              </a:spcBef>
            </a:pPr>
            <a:r>
              <a:rPr lang="en-US" sz="1800" dirty="0">
                <a:solidFill>
                  <a:schemeClr val="tx1"/>
                </a:solidFill>
              </a:rPr>
              <a:t>Delete records from </a:t>
            </a:r>
            <a:r>
              <a:rPr lang="en-US" sz="1800" dirty="0" err="1">
                <a:solidFill>
                  <a:schemeClr val="tx1"/>
                </a:solidFill>
              </a:rPr>
              <a:t>USA_Offices</a:t>
            </a:r>
            <a:r>
              <a:rPr lang="en-US" sz="1800" dirty="0">
                <a:solidFill>
                  <a:schemeClr val="tx1"/>
                </a:solidFill>
              </a:rPr>
              <a:t> where the values in ‘city’ column of </a:t>
            </a:r>
            <a:r>
              <a:rPr lang="en-US" sz="1800" dirty="0" err="1">
                <a:solidFill>
                  <a:schemeClr val="tx1"/>
                </a:solidFill>
              </a:rPr>
              <a:t>USA_Offices</a:t>
            </a:r>
            <a:r>
              <a:rPr lang="en-US" sz="1800" dirty="0">
                <a:solidFill>
                  <a:schemeClr val="tx1"/>
                </a:solidFill>
              </a:rPr>
              <a:t> appear in the values in city column of Offices for ‘NY’ state.</a:t>
            </a:r>
          </a:p>
          <a:p>
            <a:pPr marL="0" indent="0">
              <a:buNone/>
            </a:pPr>
            <a:endParaRPr lang="en-US" sz="2000" b="1" dirty="0">
              <a:solidFill>
                <a:schemeClr val="accent1">
                  <a:lumMod val="75000"/>
                </a:schemeClr>
              </a:solidFill>
            </a:endParaRPr>
          </a:p>
          <a:p>
            <a:pPr marL="400050" lvl="1" indent="0">
              <a:buNone/>
            </a:pPr>
            <a:r>
              <a:rPr lang="en-US" sz="2000" dirty="0">
                <a:solidFill>
                  <a:srgbClr val="0070C0"/>
                </a:solidFill>
              </a:rPr>
              <a:t>DELETE</a:t>
            </a:r>
            <a:r>
              <a:rPr lang="en-US" sz="2000" dirty="0">
                <a:solidFill>
                  <a:schemeClr val="accent1">
                    <a:lumMod val="75000"/>
                  </a:schemeClr>
                </a:solidFill>
                <a:latin typeface="Courier New" pitchFamily="49" charset="0"/>
                <a:cs typeface="Courier New" pitchFamily="49" charset="0"/>
              </a:rPr>
              <a:t> </a:t>
            </a:r>
            <a:r>
              <a:rPr lang="en-US" sz="2000" dirty="0">
                <a:solidFill>
                  <a:srgbClr val="0070C0"/>
                </a:solidFill>
              </a:rPr>
              <a:t>FROM</a:t>
            </a:r>
            <a:r>
              <a:rPr lang="en-US" sz="2000" dirty="0">
                <a:solidFill>
                  <a:schemeClr val="accent1">
                    <a:lumMod val="75000"/>
                  </a:schemeClr>
                </a:solidFill>
                <a:latin typeface="Courier New" pitchFamily="49" charset="0"/>
                <a:cs typeface="Courier New" pitchFamily="49" charset="0"/>
              </a:rPr>
              <a:t> </a:t>
            </a:r>
            <a:r>
              <a:rPr lang="en-US" sz="2000" dirty="0" err="1">
                <a:solidFill>
                  <a:srgbClr val="BC8F00"/>
                </a:solidFill>
              </a:rPr>
              <a:t>USA_Offices</a:t>
            </a:r>
            <a:endParaRPr lang="en-US" sz="2000" dirty="0">
              <a:solidFill>
                <a:srgbClr val="BC8F00"/>
              </a:solidFill>
            </a:endParaRPr>
          </a:p>
          <a:p>
            <a:pPr marL="400050" lvl="1" indent="0">
              <a:buNone/>
            </a:pPr>
            <a:r>
              <a:rPr lang="en-US" sz="2000" dirty="0">
                <a:solidFill>
                  <a:schemeClr val="accent1">
                    <a:lumMod val="75000"/>
                  </a:schemeClr>
                </a:solidFill>
                <a:latin typeface="Courier New" pitchFamily="49" charset="0"/>
                <a:cs typeface="Courier New" pitchFamily="49" charset="0"/>
              </a:rPr>
              <a:t>	</a:t>
            </a:r>
            <a:r>
              <a:rPr lang="en-US" sz="2000" dirty="0">
                <a:solidFill>
                  <a:srgbClr val="0070C0"/>
                </a:solidFill>
              </a:rPr>
              <a:t>WHERE </a:t>
            </a:r>
            <a:r>
              <a:rPr lang="en-US" sz="2000" dirty="0">
                <a:solidFill>
                  <a:srgbClr val="BC8F00"/>
                </a:solidFill>
              </a:rPr>
              <a:t>city</a:t>
            </a:r>
            <a:r>
              <a:rPr lang="en-US" sz="2000" dirty="0">
                <a:solidFill>
                  <a:srgbClr val="0070C0"/>
                </a:solidFill>
              </a:rPr>
              <a:t> IN (SELECT </a:t>
            </a:r>
            <a:r>
              <a:rPr lang="en-US" sz="2000" dirty="0">
                <a:solidFill>
                  <a:srgbClr val="BC8F00"/>
                </a:solidFill>
              </a:rPr>
              <a:t>city</a:t>
            </a:r>
            <a:r>
              <a:rPr lang="en-US" sz="2000" dirty="0">
                <a:solidFill>
                  <a:srgbClr val="0070C0"/>
                </a:solidFill>
              </a:rPr>
              <a:t> FROM </a:t>
            </a:r>
            <a:r>
              <a:rPr lang="en-US" sz="2000" dirty="0">
                <a:solidFill>
                  <a:srgbClr val="BC8F00"/>
                </a:solidFill>
              </a:rPr>
              <a:t>Offices</a:t>
            </a:r>
          </a:p>
          <a:p>
            <a:pPr marL="400050" lvl="1" indent="0">
              <a:buNone/>
            </a:pPr>
            <a:r>
              <a:rPr lang="en-US" sz="2000" dirty="0">
                <a:solidFill>
                  <a:srgbClr val="0070C0"/>
                </a:solidFill>
              </a:rPr>
              <a:t>				WHERE </a:t>
            </a:r>
            <a:r>
              <a:rPr lang="en-US" sz="2000" dirty="0">
                <a:solidFill>
                  <a:srgbClr val="BC8F00"/>
                </a:solidFill>
              </a:rPr>
              <a:t>state</a:t>
            </a:r>
            <a:r>
              <a:rPr lang="en-US" sz="2000" dirty="0">
                <a:solidFill>
                  <a:srgbClr val="0070C0"/>
                </a:solidFill>
              </a:rPr>
              <a:t> LIKE '%</a:t>
            </a:r>
            <a:r>
              <a:rPr lang="en-US" sz="2000" dirty="0">
                <a:solidFill>
                  <a:srgbClr val="BC8F00"/>
                </a:solidFill>
              </a:rPr>
              <a:t>NY</a:t>
            </a:r>
            <a:r>
              <a:rPr lang="en-US" sz="2000" dirty="0">
                <a:solidFill>
                  <a:srgbClr val="0070C0"/>
                </a:solidFill>
              </a:rPr>
              <a:t>%');</a:t>
            </a:r>
          </a:p>
        </p:txBody>
      </p:sp>
      <p:sp>
        <p:nvSpPr>
          <p:cNvPr id="2" name="Title 1"/>
          <p:cNvSpPr>
            <a:spLocks noGrp="1"/>
          </p:cNvSpPr>
          <p:nvPr>
            <p:ph type="title"/>
          </p:nvPr>
        </p:nvSpPr>
        <p:spPr>
          <a:noFill/>
          <a:ln>
            <a:noFill/>
          </a:ln>
        </p:spPr>
        <p:txBody>
          <a:bodyPr anchor="ctr">
            <a:normAutofit/>
          </a:bodyPr>
          <a:lstStyle/>
          <a:p>
            <a:r>
              <a:rPr lang="en-US" dirty="0" smtClean="0">
                <a:solidFill>
                  <a:schemeClr val="tx1"/>
                </a:solidFill>
              </a:rPr>
              <a:t>Subquery </a:t>
            </a:r>
            <a:r>
              <a:rPr lang="en-US" dirty="0">
                <a:solidFill>
                  <a:schemeClr val="tx1"/>
                </a:solidFill>
              </a:rPr>
              <a:t>– DELETE </a:t>
            </a:r>
            <a:r>
              <a:rPr lang="en-US" dirty="0" smtClean="0">
                <a:solidFill>
                  <a:schemeClr val="tx1"/>
                </a:solidFill>
              </a:rPr>
              <a:t>Statement</a:t>
            </a:r>
            <a:endParaRPr lang="en-US" dirty="0">
              <a:solidFill>
                <a:schemeClr val="tx1"/>
              </a:solidFill>
            </a:endParaRPr>
          </a:p>
        </p:txBody>
      </p:sp>
      <p:sp>
        <p:nvSpPr>
          <p:cNvPr id="6" name="Slide Number Placeholder 5"/>
          <p:cNvSpPr>
            <a:spLocks noGrp="1"/>
          </p:cNvSpPr>
          <p:nvPr>
            <p:ph type="sldNum" sz="quarter" idx="4294967295"/>
          </p:nvPr>
        </p:nvSpPr>
        <p:spPr>
          <a:xfrm>
            <a:off x="11658600" y="6477000"/>
            <a:ext cx="533400" cy="381000"/>
          </a:xfrm>
          <a:prstGeom prst="rect">
            <a:avLst/>
          </a:prstGeom>
        </p:spPr>
        <p:txBody>
          <a:bodyPr/>
          <a:lstStyle/>
          <a:p>
            <a:fld id="{068D587B-6992-4B03-9EE1-58C2DD981ECA}" type="slidenum">
              <a:rPr lang="en-US" smtClean="0"/>
              <a:t>24</a:t>
            </a:fld>
            <a:endParaRPr lang="en-US"/>
          </a:p>
        </p:txBody>
      </p:sp>
    </p:spTree>
    <p:extLst>
      <p:ext uri="{BB962C8B-B14F-4D97-AF65-F5344CB8AC3E}">
        <p14:creationId xmlns:p14="http://schemas.microsoft.com/office/powerpoint/2010/main" val="2974829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10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tx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1905000" y="1143000"/>
            <a:ext cx="8382000" cy="4622800"/>
          </a:xfrm>
        </p:spPr>
        <p:txBody>
          <a:bodyPr/>
          <a:lstStyle/>
          <a:p>
            <a:r>
              <a:rPr lang="en-US" sz="2000" dirty="0">
                <a:solidFill>
                  <a:schemeClr val="tx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r>
              <a:rPr lang="en-US" sz="2000" dirty="0">
                <a:solidFill>
                  <a:schemeClr val="tx1"/>
                </a:solidFill>
                <a:latin typeface="Arial" panose="020B0604020202020204" pitchFamily="34" charset="0"/>
                <a:cs typeface="Arial" panose="020B0604020202020204" pitchFamily="34" charset="0"/>
              </a:rPr>
              <a:t>.</a:t>
            </a: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tx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tx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tx1"/>
              </a:solidFill>
              <a:latin typeface="Arial" panose="020B0604020202020204" pitchFamily="34" charset="0"/>
              <a:cs typeface="Arial" panose="020B0604020202020204" pitchFamily="34" charset="0"/>
            </a:endParaRPr>
          </a:p>
          <a:p>
            <a:endParaRPr lang="en-US" dirty="0">
              <a:solidFill>
                <a:schemeClr val="tx1"/>
              </a:solidFill>
            </a:endParaRPr>
          </a:p>
        </p:txBody>
      </p:sp>
      <p:sp>
        <p:nvSpPr>
          <p:cNvPr id="3" name="Slide Number Placeholder 2"/>
          <p:cNvSpPr>
            <a:spLocks noGrp="1"/>
          </p:cNvSpPr>
          <p:nvPr>
            <p:ph type="sldNum" sz="quarter" idx="4294967295"/>
          </p:nvPr>
        </p:nvSpPr>
        <p:spPr>
          <a:xfrm>
            <a:off x="11455400" y="6491288"/>
            <a:ext cx="736600" cy="228600"/>
          </a:xfrm>
          <a:prstGeom prst="rect">
            <a:avLst/>
          </a:prstGeom>
        </p:spPr>
        <p:txBody>
          <a:bodyPr/>
          <a:lstStyle/>
          <a:p>
            <a:fld id="{068D587B-6992-4B03-9EE1-58C2DD981ECA}" type="slidenum">
              <a:rPr lang="en-US" smtClean="0"/>
              <a:t>3</a:t>
            </a:fld>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3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293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lstStyle/>
          <a:p>
            <a:r>
              <a:rPr lang="en-US" dirty="0" smtClean="0">
                <a:solidFill>
                  <a:schemeClr val="tx1"/>
                </a:solidFill>
                <a:latin typeface="Arial" panose="020B0604020202020204" pitchFamily="34" charset="0"/>
                <a:cs typeface="Arial" panose="020B0604020202020204" pitchFamily="34" charset="0"/>
              </a:rPr>
              <a:t>Database Tables</a:t>
            </a:r>
            <a:endParaRPr lang="en-US" dirty="0">
              <a:solidFill>
                <a:schemeClr val="tx1"/>
              </a:solidFill>
              <a:latin typeface="Arial" panose="020B0604020202020204" pitchFamily="34" charset="0"/>
              <a:cs typeface="Arial" panose="020B0604020202020204" pitchFamily="34" charset="0"/>
            </a:endParaRPr>
          </a:p>
        </p:txBody>
      </p:sp>
      <p:sp>
        <p:nvSpPr>
          <p:cNvPr id="2" name="Text Placeholder 1"/>
          <p:cNvSpPr>
            <a:spLocks noGrp="1"/>
          </p:cNvSpPr>
          <p:nvPr>
            <p:ph type="body" sz="quarter" idx="13"/>
          </p:nvPr>
        </p:nvSpPr>
        <p:spPr>
          <a:xfrm>
            <a:off x="1905004" y="1113971"/>
            <a:ext cx="8382000" cy="4622800"/>
          </a:xfrm>
        </p:spPr>
        <p:txBody>
          <a:bodyPr/>
          <a:lstStyle/>
          <a:p>
            <a:pPr indent="-365760">
              <a:spcBef>
                <a:spcPts val="0"/>
              </a:spcBef>
            </a:pPr>
            <a:r>
              <a:rPr lang="en-US" sz="2000" dirty="0">
                <a:solidFill>
                  <a:schemeClr val="tx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tx1"/>
                </a:solidFill>
                <a:latin typeface="Arial" panose="020B0604020202020204" pitchFamily="34" charset="0"/>
                <a:cs typeface="Arial" panose="020B0604020202020204" pitchFamily="34" charset="0"/>
              </a:rPr>
              <a:t>We will be dealing with PMS throughout this session.</a:t>
            </a:r>
          </a:p>
          <a:p>
            <a:endParaRPr lang="en-US" dirty="0"/>
          </a:p>
          <a:p>
            <a:endParaRPr lang="en-US" dirty="0"/>
          </a:p>
        </p:txBody>
      </p:sp>
      <p:sp>
        <p:nvSpPr>
          <p:cNvPr id="3" name="Slide Number Placeholder 2"/>
          <p:cNvSpPr>
            <a:spLocks noGrp="1"/>
          </p:cNvSpPr>
          <p:nvPr>
            <p:ph type="sldNum" sz="quarter" idx="4294967295"/>
          </p:nvPr>
        </p:nvSpPr>
        <p:spPr>
          <a:xfrm>
            <a:off x="11455400" y="6491288"/>
            <a:ext cx="736600" cy="228600"/>
          </a:xfrm>
          <a:prstGeom prst="rect">
            <a:avLst/>
          </a:prstGeom>
        </p:spPr>
        <p:txBody>
          <a:bodyPr/>
          <a:lstStyle/>
          <a:p>
            <a:fld id="{068D587B-6992-4B03-9EE1-58C2DD981ECA}" type="slidenum">
              <a:rPr lang="en-US" smtClean="0"/>
              <a:t>4</a:t>
            </a:fld>
            <a:endParaRPr lang="en-US"/>
          </a:p>
        </p:txBody>
      </p:sp>
      <p:sp>
        <p:nvSpPr>
          <p:cNvPr id="12" name="AutoShape 2"/>
          <p:cNvSpPr>
            <a:spLocks noChangeArrowheads="1"/>
          </p:cNvSpPr>
          <p:nvPr/>
        </p:nvSpPr>
        <p:spPr bwMode="auto">
          <a:xfrm rot="5400000">
            <a:off x="3069940"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4292754" y="2047305"/>
            <a:ext cx="1842774" cy="2159954"/>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a:t>
            </a:r>
            <a:r>
              <a:rPr lang="en-US" sz="1400" dirty="0">
                <a:solidFill>
                  <a:schemeClr val="bg1"/>
                </a:solidFill>
                <a:ea typeface="Times New Roman"/>
                <a:cs typeface="Mangal"/>
              </a:rPr>
              <a:t>details, </a:t>
            </a:r>
            <a:r>
              <a:rPr lang="en-US" sz="1400" dirty="0">
                <a:solidFill>
                  <a:schemeClr val="bg1"/>
                </a:solidFill>
                <a:ea typeface="Times New Roman"/>
                <a:cs typeface="Mangal"/>
              </a:rPr>
              <a:t>for example, </a:t>
            </a:r>
            <a:r>
              <a:rPr lang="en-US" sz="1400" dirty="0">
                <a:solidFill>
                  <a:schemeClr val="bg1"/>
                </a:solidFill>
                <a:ea typeface="Times New Roman"/>
                <a:cs typeface="Mangal"/>
              </a:rPr>
              <a:t>customer name</a:t>
            </a:r>
            <a:r>
              <a:rPr lang="en-US" sz="1400" dirty="0">
                <a:solidFill>
                  <a:schemeClr val="bg1"/>
                </a:solidFill>
                <a:ea typeface="Times New Roman"/>
                <a:cs typeface="Mangal"/>
              </a:rPr>
              <a:t>, </a:t>
            </a:r>
            <a:r>
              <a:rPr lang="en-US" sz="1400" dirty="0">
                <a:solidFill>
                  <a:schemeClr val="bg1"/>
                </a:solidFill>
                <a:ea typeface="Times New Roman"/>
                <a:cs typeface="Mangal"/>
              </a:rPr>
              <a:t>address, </a:t>
            </a:r>
            <a:r>
              <a:rPr lang="en-US" sz="1400" dirty="0">
                <a:solidFill>
                  <a:schemeClr val="bg1"/>
                </a:solidFill>
                <a:ea typeface="Times New Roman"/>
                <a:cs typeface="Mangal"/>
              </a:rPr>
              <a:t>and so on.</a:t>
            </a:r>
          </a:p>
          <a:p>
            <a:pPr algn="ctr">
              <a:lnSpc>
                <a:spcPct val="120000"/>
              </a:lnSpc>
            </a:pPr>
            <a:r>
              <a:rPr lang="en-US" sz="1300" b="1" dirty="0">
                <a:solidFill>
                  <a:schemeClr val="bg1"/>
                </a:solidFill>
                <a:ea typeface="Times New Roman"/>
                <a:cs typeface="Mangal"/>
              </a:rPr>
              <a:t> </a:t>
            </a:r>
          </a:p>
        </p:txBody>
      </p:sp>
      <p:sp>
        <p:nvSpPr>
          <p:cNvPr id="14" name="AutoShape 2"/>
          <p:cNvSpPr>
            <a:spLocks noChangeArrowheads="1"/>
          </p:cNvSpPr>
          <p:nvPr/>
        </p:nvSpPr>
        <p:spPr bwMode="auto">
          <a:xfrm rot="5400000">
            <a:off x="5283071" y="3774312"/>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2122807" y="1799571"/>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algn="ctr">
              <a:lnSpc>
                <a:spcPct val="120000"/>
              </a:lnSpc>
            </a:pPr>
            <a:r>
              <a:rPr lang="en-US" sz="1400" dirty="0">
                <a:solidFill>
                  <a:schemeClr val="bg1"/>
                </a:solidFill>
                <a:ea typeface="Times New Roman"/>
                <a:cs typeface="Mangal"/>
              </a:rPr>
              <a:t>To maintain information of </a:t>
            </a:r>
            <a:r>
              <a:rPr lang="en-US" sz="1400" dirty="0">
                <a:solidFill>
                  <a:schemeClr val="bg1"/>
                </a:solidFill>
                <a:ea typeface="Times New Roman"/>
                <a:cs typeface="Mangal"/>
              </a:rPr>
              <a:t>offices, for example, office </a:t>
            </a:r>
            <a:r>
              <a:rPr lang="en-US" sz="1400" dirty="0">
                <a:solidFill>
                  <a:schemeClr val="bg1"/>
                </a:solidFill>
                <a:ea typeface="Times New Roman"/>
                <a:cs typeface="Mangal"/>
              </a:rPr>
              <a:t>code, address, </a:t>
            </a:r>
            <a:r>
              <a:rPr lang="en-US" sz="1400" dirty="0">
                <a:solidFill>
                  <a:schemeClr val="bg1"/>
                </a:solidFill>
                <a:ea typeface="Times New Roman"/>
                <a:cs typeface="Mangal"/>
              </a:rPr>
              <a:t>city, and so on. </a:t>
            </a:r>
            <a:endParaRPr lang="en-US" sz="1400" dirty="0">
              <a:solidFill>
                <a:schemeClr val="bg1"/>
              </a:solidFill>
              <a:ea typeface="Times New Roman"/>
              <a:cs typeface="Mangal"/>
            </a:endParaRPr>
          </a:p>
        </p:txBody>
      </p:sp>
      <p:sp>
        <p:nvSpPr>
          <p:cNvPr id="16" name="AutoShape 2"/>
          <p:cNvSpPr>
            <a:spLocks noChangeArrowheads="1"/>
          </p:cNvSpPr>
          <p:nvPr/>
        </p:nvSpPr>
        <p:spPr bwMode="auto">
          <a:xfrm rot="5400000">
            <a:off x="6428106"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a:t>
            </a:r>
            <a:r>
              <a:rPr lang="en-US" sz="1400" b="1" dirty="0">
                <a:solidFill>
                  <a:schemeClr val="bg1"/>
                </a:solidFill>
                <a:ea typeface="Times New Roman"/>
                <a:cs typeface="Mangal"/>
              </a:rPr>
              <a:t>ID,</a:t>
            </a:r>
            <a:endParaRPr lang="en-US" sz="1400" b="1" dirty="0">
              <a:solidFill>
                <a:schemeClr val="bg1"/>
              </a:solidFill>
              <a:ea typeface="Times New Roman"/>
              <a:cs typeface="Mangal"/>
            </a:endParaRPr>
          </a:p>
          <a:p>
            <a:pPr algn="ctr">
              <a:lnSpc>
                <a:spcPct val="120000"/>
              </a:lnSpc>
            </a:pPr>
            <a:r>
              <a:rPr lang="en-US" sz="1400" b="1" dirty="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a:solidFill>
                  <a:schemeClr val="bg1"/>
                </a:solidFill>
                <a:ea typeface="Times New Roman"/>
                <a:cs typeface="Mangal"/>
              </a:rPr>
              <a:t>. </a:t>
            </a:r>
            <a:endParaRPr lang="en-US" sz="1400" b="1" dirty="0">
              <a:solidFill>
                <a:schemeClr val="bg1"/>
              </a:solidFill>
              <a:ea typeface="Times New Roman"/>
              <a:cs typeface="Mangal"/>
            </a:endParaRPr>
          </a:p>
        </p:txBody>
      </p:sp>
      <p:sp>
        <p:nvSpPr>
          <p:cNvPr id="17" name="AutoShape 2"/>
          <p:cNvSpPr>
            <a:spLocks noChangeArrowheads="1"/>
          </p:cNvSpPr>
          <p:nvPr/>
        </p:nvSpPr>
        <p:spPr bwMode="auto">
          <a:xfrm rot="5400000">
            <a:off x="8592186"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a:t>
            </a:r>
            <a:r>
              <a:rPr lang="en-US" sz="1400" dirty="0">
                <a:solidFill>
                  <a:schemeClr val="bg1"/>
                </a:solidFill>
                <a:ea typeface="Times New Roman"/>
                <a:cs typeface="Mangal"/>
              </a:rPr>
              <a:t>products, </a:t>
            </a:r>
            <a:r>
              <a:rPr lang="en-US" sz="1400" dirty="0">
                <a:solidFill>
                  <a:schemeClr val="bg1"/>
                </a:solidFill>
                <a:ea typeface="Times New Roman"/>
                <a:cs typeface="Mangal"/>
              </a:rPr>
              <a:t>for example, </a:t>
            </a:r>
            <a:r>
              <a:rPr lang="en-US" sz="1400" dirty="0">
                <a:solidFill>
                  <a:schemeClr val="bg1"/>
                </a:solidFill>
                <a:ea typeface="Times New Roman"/>
                <a:cs typeface="Mangal"/>
              </a:rPr>
              <a:t>product </a:t>
            </a:r>
            <a:r>
              <a:rPr lang="en-US" sz="1400" dirty="0">
                <a:solidFill>
                  <a:schemeClr val="bg1"/>
                </a:solidFill>
                <a:ea typeface="Times New Roman"/>
                <a:cs typeface="Mangal"/>
              </a:rPr>
              <a:t>id, </a:t>
            </a:r>
            <a:r>
              <a:rPr lang="en-US" sz="1400" dirty="0">
                <a:solidFill>
                  <a:schemeClr val="bg1"/>
                </a:solidFill>
                <a:ea typeface="Times New Roman"/>
                <a:cs typeface="Mangal"/>
              </a:rPr>
              <a:t>name, </a:t>
            </a:r>
            <a:r>
              <a:rPr lang="en-US" sz="1400" dirty="0">
                <a:solidFill>
                  <a:schemeClr val="bg1"/>
                </a:solidFill>
                <a:ea typeface="Times New Roman"/>
                <a:cs typeface="Mangal"/>
              </a:rPr>
              <a:t>and so on. </a:t>
            </a:r>
          </a:p>
        </p:txBody>
      </p:sp>
      <p:sp>
        <p:nvSpPr>
          <p:cNvPr id="18" name="AutoShape 2"/>
          <p:cNvSpPr>
            <a:spLocks noChangeArrowheads="1"/>
          </p:cNvSpPr>
          <p:nvPr/>
        </p:nvSpPr>
        <p:spPr bwMode="auto">
          <a:xfrm rot="5400000">
            <a:off x="7464143" y="3755260"/>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8399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sp>
        <p:nvSpPr>
          <p:cNvPr id="4" name="Slide Number Placeholder 3"/>
          <p:cNvSpPr>
            <a:spLocks noGrp="1"/>
          </p:cNvSpPr>
          <p:nvPr>
            <p:ph type="sldNum" sz="quarter" idx="4294967295"/>
          </p:nvPr>
        </p:nvSpPr>
        <p:spPr>
          <a:xfrm>
            <a:off x="11455400" y="6491288"/>
            <a:ext cx="736600" cy="228600"/>
          </a:xfrm>
          <a:prstGeom prst="rect">
            <a:avLst/>
          </a:prstGeom>
        </p:spPr>
        <p:txBody>
          <a:bodyPr/>
          <a:lstStyle/>
          <a:p>
            <a:fld id="{068D587B-6992-4B03-9EE1-58C2DD981ECA}" type="slidenum">
              <a:rPr lang="en-US" smtClean="0"/>
              <a:t>5</a:t>
            </a:fld>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1914332" y="1160342"/>
            <a:ext cx="8696325"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25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Sub Queries</a:t>
            </a:r>
            <a:endParaRPr lang="en-US" dirty="0"/>
          </a:p>
        </p:txBody>
      </p:sp>
    </p:spTree>
    <p:extLst>
      <p:ext uri="{BB962C8B-B14F-4D97-AF65-F5344CB8AC3E}">
        <p14:creationId xmlns:p14="http://schemas.microsoft.com/office/powerpoint/2010/main" val="1936062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type="body" sz="quarter" idx="13"/>
          </p:nvPr>
        </p:nvSpPr>
        <p:spPr/>
        <p:txBody>
          <a:bodyPr/>
          <a:lstStyle/>
          <a:p>
            <a:r>
              <a:rPr lang="en-US" sz="2000" dirty="0">
                <a:solidFill>
                  <a:schemeClr val="tx1"/>
                </a:solidFill>
              </a:rPr>
              <a:t>Have you heard about Nesting of Queries in SQL?</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r>
              <a:rPr lang="en-US" sz="2000" dirty="0">
                <a:solidFill>
                  <a:schemeClr val="tx1"/>
                </a:solidFill>
              </a:rPr>
              <a:t>Nested Queries can be applied only to SELECT </a:t>
            </a:r>
            <a:r>
              <a:rPr lang="en-US" sz="2000" dirty="0">
                <a:solidFill>
                  <a:schemeClr val="tx1"/>
                </a:solidFill>
              </a:rPr>
              <a:t>clause?</a:t>
            </a:r>
          </a:p>
          <a:p>
            <a:endParaRPr lang="en-US" sz="2000" dirty="0">
              <a:solidFill>
                <a:schemeClr val="tx1"/>
              </a:solidFill>
            </a:endParaRPr>
          </a:p>
          <a:p>
            <a:endParaRPr lang="en-US" sz="2000" dirty="0">
              <a:solidFill>
                <a:schemeClr val="tx1"/>
              </a:solidFill>
            </a:endParaRPr>
          </a:p>
          <a:p>
            <a:r>
              <a:rPr lang="en-US" sz="2000" dirty="0">
                <a:solidFill>
                  <a:schemeClr val="tx1"/>
                </a:solidFill>
              </a:rPr>
              <a:t>Answer: NO</a:t>
            </a:r>
          </a:p>
          <a:p>
            <a:endParaRPr lang="en-US" sz="2000" dirty="0"/>
          </a:p>
          <a:p>
            <a:endParaRPr lang="en-US" sz="2000" dirty="0"/>
          </a:p>
        </p:txBody>
      </p:sp>
      <p:sp>
        <p:nvSpPr>
          <p:cNvPr id="3" name="Title 2"/>
          <p:cNvSpPr>
            <a:spLocks noGrp="1"/>
          </p:cNvSpPr>
          <p:nvPr>
            <p:ph type="title"/>
          </p:nvPr>
        </p:nvSpPr>
        <p:spPr>
          <a:noFill/>
          <a:ln>
            <a:noFill/>
          </a:ln>
        </p:spPr>
        <p:txBody>
          <a:bodyPr anchor="ctr"/>
          <a:lstStyle/>
          <a:p>
            <a:r>
              <a:rPr lang="en-US" sz="1800" dirty="0">
                <a:solidFill>
                  <a:schemeClr val="tx1"/>
                </a:solidFill>
              </a:rPr>
              <a:t>Do You Know?</a:t>
            </a:r>
          </a:p>
        </p:txBody>
      </p:sp>
      <p:sp>
        <p:nvSpPr>
          <p:cNvPr id="4" name="Slide Number Placeholder 3"/>
          <p:cNvSpPr>
            <a:spLocks noGrp="1"/>
          </p:cNvSpPr>
          <p:nvPr>
            <p:ph type="sldNum" sz="quarter" idx="4294967295"/>
          </p:nvPr>
        </p:nvSpPr>
        <p:spPr>
          <a:xfrm>
            <a:off x="11811000" y="6492875"/>
            <a:ext cx="381000" cy="212725"/>
          </a:xfrm>
          <a:prstGeom prst="rect">
            <a:avLst/>
          </a:prstGeom>
        </p:spPr>
        <p:txBody>
          <a:bodyPr/>
          <a:lstStyle/>
          <a:p>
            <a:fld id="{068D587B-6992-4B03-9EE1-58C2DD981ECA}" type="slidenum">
              <a:rPr lang="en-US" smtClean="0"/>
              <a:t>7</a:t>
            </a:fld>
            <a:endParaRPr lang="en-US"/>
          </a:p>
        </p:txBody>
      </p:sp>
    </p:spTree>
    <p:extLst>
      <p:ext uri="{BB962C8B-B14F-4D97-AF65-F5344CB8AC3E}">
        <p14:creationId xmlns:p14="http://schemas.microsoft.com/office/powerpoint/2010/main" val="3419403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subTnLst>
                                    <p:animClr clrSpc="rgb" dir="cw">
                                      <p:cBhvr override="childStyle">
                                        <p:cTn dur="1" fill="hold" display="0" masterRel="nextClick" afterEffect="1"/>
                                        <p:tgtEl>
                                          <p:spTgt spid="9">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2000"/>
                                        <p:tgtEl>
                                          <p:spTgt spid="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animEffect transition="in" filter="fade">
                                      <p:cBhvr>
                                        <p:cTn id="17" dur="20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solidFill>
                  <a:schemeClr val="tx1"/>
                </a:solidFill>
              </a:rPr>
              <a:t>What is a Sub-query?</a:t>
            </a:r>
          </a:p>
          <a:p>
            <a:pPr lvl="1">
              <a:buFont typeface="Calibri" pitchFamily="34" charset="0"/>
              <a:buChar char="—"/>
            </a:pPr>
            <a:r>
              <a:rPr lang="en-US" sz="2000" dirty="0">
                <a:solidFill>
                  <a:schemeClr val="tx1"/>
                </a:solidFill>
              </a:rPr>
              <a:t>Is a query within a query. </a:t>
            </a:r>
          </a:p>
          <a:p>
            <a:pPr lvl="1">
              <a:buFont typeface="Calibri" pitchFamily="34" charset="0"/>
              <a:buChar char="—"/>
            </a:pPr>
            <a:r>
              <a:rPr lang="en-US" sz="2000" dirty="0">
                <a:solidFill>
                  <a:schemeClr val="tx1"/>
                </a:solidFill>
              </a:rPr>
              <a:t>It is also called an inner query or a nested query.</a:t>
            </a:r>
          </a:p>
          <a:p>
            <a:endParaRPr lang="en-IN" sz="2000" dirty="0">
              <a:solidFill>
                <a:schemeClr val="tx1"/>
              </a:solidFill>
            </a:endParaRPr>
          </a:p>
        </p:txBody>
      </p:sp>
      <p:sp>
        <p:nvSpPr>
          <p:cNvPr id="2" name="Title 1"/>
          <p:cNvSpPr>
            <a:spLocks noGrp="1"/>
          </p:cNvSpPr>
          <p:nvPr>
            <p:ph type="title"/>
          </p:nvPr>
        </p:nvSpPr>
        <p:spPr>
          <a:noFill/>
          <a:ln>
            <a:noFill/>
          </a:ln>
        </p:spPr>
        <p:txBody>
          <a:bodyPr anchor="ctr"/>
          <a:lstStyle/>
          <a:p>
            <a:r>
              <a:rPr lang="en-US" dirty="0" smtClean="0">
                <a:solidFill>
                  <a:schemeClr val="tx1"/>
                </a:solidFill>
              </a:rPr>
              <a:t>Sub-queries</a:t>
            </a:r>
            <a:endParaRPr lang="en-US" dirty="0">
              <a:solidFill>
                <a:schemeClr val="tx1"/>
              </a:solidFill>
            </a:endParaRPr>
          </a:p>
        </p:txBody>
      </p:sp>
      <p:sp>
        <p:nvSpPr>
          <p:cNvPr id="5" name="Slide Number Placeholder 4"/>
          <p:cNvSpPr>
            <a:spLocks noGrp="1"/>
          </p:cNvSpPr>
          <p:nvPr>
            <p:ph type="sldNum" sz="quarter" idx="4294967295"/>
          </p:nvPr>
        </p:nvSpPr>
        <p:spPr>
          <a:xfrm>
            <a:off x="11658600" y="6477000"/>
            <a:ext cx="533400" cy="381000"/>
          </a:xfrm>
          <a:prstGeom prst="rect">
            <a:avLst/>
          </a:prstGeom>
        </p:spPr>
        <p:txBody>
          <a:bodyPr/>
          <a:lstStyle/>
          <a:p>
            <a:fld id="{068D587B-6992-4B03-9EE1-58C2DD981ECA}" type="slidenum">
              <a:rPr lang="en-US" smtClean="0"/>
              <a:t>8</a:t>
            </a:fld>
            <a:endParaRPr lang="en-US"/>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894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solidFill>
                  <a:schemeClr val="tx1"/>
                </a:solidFill>
              </a:rPr>
              <a:t>Advantages </a:t>
            </a:r>
            <a:r>
              <a:rPr lang="en-IN" sz="2000" dirty="0">
                <a:solidFill>
                  <a:schemeClr val="tx1"/>
                </a:solidFill>
              </a:rPr>
              <a:t>of </a:t>
            </a:r>
            <a:r>
              <a:rPr lang="en-IN" sz="2000" dirty="0">
                <a:solidFill>
                  <a:schemeClr val="tx1"/>
                </a:solidFill>
              </a:rPr>
              <a:t>Sub-queries</a:t>
            </a:r>
            <a:r>
              <a:rPr lang="en-IN" sz="2000" dirty="0">
                <a:solidFill>
                  <a:schemeClr val="tx1"/>
                </a:solidFill>
              </a:rPr>
              <a:t>:</a:t>
            </a:r>
          </a:p>
          <a:p>
            <a:pPr marL="739775" lvl="1" indent="-274638">
              <a:lnSpc>
                <a:spcPct val="120000"/>
              </a:lnSpc>
              <a:spcBef>
                <a:spcPts val="0"/>
              </a:spcBef>
              <a:buFont typeface="Calibri" pitchFamily="34" charset="0"/>
              <a:buChar char="—"/>
            </a:pPr>
            <a:r>
              <a:rPr lang="en-US" sz="2000" dirty="0">
                <a:solidFill>
                  <a:schemeClr val="tx1"/>
                </a:solidFill>
              </a:rPr>
              <a:t>They allow queries that are </a:t>
            </a:r>
            <a:r>
              <a:rPr lang="en-US" sz="2000" dirty="0">
                <a:solidFill>
                  <a:schemeClr val="tx1"/>
                </a:solidFill>
              </a:rPr>
              <a:t>structured.</a:t>
            </a:r>
          </a:p>
          <a:p>
            <a:pPr marL="1139825" lvl="2" indent="-274638">
              <a:lnSpc>
                <a:spcPct val="120000"/>
              </a:lnSpc>
              <a:spcBef>
                <a:spcPts val="0"/>
              </a:spcBef>
              <a:buFont typeface="Calibri" pitchFamily="34" charset="0"/>
              <a:buChar char="—"/>
            </a:pPr>
            <a:r>
              <a:rPr lang="en-US" sz="1600" dirty="0">
                <a:solidFill>
                  <a:schemeClr val="tx1"/>
                </a:solidFill>
              </a:rPr>
              <a:t> </a:t>
            </a:r>
            <a:r>
              <a:rPr lang="en-US" sz="1800" dirty="0">
                <a:solidFill>
                  <a:schemeClr val="tx1"/>
                </a:solidFill>
              </a:rPr>
              <a:t>so that it is possible to isolate each part </a:t>
            </a:r>
            <a:r>
              <a:rPr lang="en-US" sz="1800" dirty="0">
                <a:solidFill>
                  <a:schemeClr val="tx1"/>
                </a:solidFill>
              </a:rPr>
              <a:t>of a </a:t>
            </a:r>
            <a:r>
              <a:rPr lang="en-US" sz="1800" dirty="0">
                <a:solidFill>
                  <a:schemeClr val="tx1"/>
                </a:solidFill>
              </a:rPr>
              <a:t>statement. </a:t>
            </a:r>
            <a:endParaRPr lang="en-US" sz="1800" dirty="0">
              <a:solidFill>
                <a:schemeClr val="tx1"/>
              </a:solidFill>
            </a:endParaRPr>
          </a:p>
          <a:p>
            <a:pPr marL="1139825" lvl="2" indent="-274638">
              <a:lnSpc>
                <a:spcPct val="120000"/>
              </a:lnSpc>
              <a:spcBef>
                <a:spcPts val="0"/>
              </a:spcBef>
              <a:buFont typeface="Calibri" pitchFamily="34" charset="0"/>
              <a:buChar char="—"/>
            </a:pPr>
            <a:endParaRPr lang="en-US" sz="1800" dirty="0">
              <a:solidFill>
                <a:schemeClr val="tx1"/>
              </a:solidFill>
            </a:endParaRPr>
          </a:p>
          <a:p>
            <a:pPr marL="739775" lvl="1" indent="-274638">
              <a:lnSpc>
                <a:spcPct val="120000"/>
              </a:lnSpc>
              <a:spcBef>
                <a:spcPts val="0"/>
              </a:spcBef>
              <a:buFont typeface="Calibri" pitchFamily="34" charset="0"/>
              <a:buChar char="—"/>
            </a:pPr>
            <a:r>
              <a:rPr lang="en-US" sz="2000" dirty="0">
                <a:solidFill>
                  <a:schemeClr val="tx1"/>
                </a:solidFill>
              </a:rPr>
              <a:t>They </a:t>
            </a:r>
            <a:r>
              <a:rPr lang="en-US" sz="2000" dirty="0">
                <a:solidFill>
                  <a:schemeClr val="tx1"/>
                </a:solidFill>
              </a:rPr>
              <a:t>provide alternative ways to perform operations that would otherwise require complex joins and unions. </a:t>
            </a:r>
            <a:endParaRPr lang="en-US" sz="2000" dirty="0">
              <a:solidFill>
                <a:schemeClr val="tx1"/>
              </a:solidFill>
            </a:endParaRPr>
          </a:p>
          <a:p>
            <a:pPr marL="739775" lvl="1" indent="-274638">
              <a:lnSpc>
                <a:spcPct val="120000"/>
              </a:lnSpc>
              <a:spcBef>
                <a:spcPts val="0"/>
              </a:spcBef>
              <a:buFont typeface="Calibri" pitchFamily="34" charset="0"/>
              <a:buChar char="—"/>
            </a:pPr>
            <a:endParaRPr lang="en-US" sz="2000" dirty="0">
              <a:solidFill>
                <a:schemeClr val="tx1"/>
              </a:solidFill>
            </a:endParaRPr>
          </a:p>
          <a:p>
            <a:pPr marL="739775" lvl="1" indent="-274638">
              <a:lnSpc>
                <a:spcPct val="120000"/>
              </a:lnSpc>
              <a:spcBef>
                <a:spcPts val="0"/>
              </a:spcBef>
              <a:buFont typeface="Calibri" pitchFamily="34" charset="0"/>
              <a:buChar char="—"/>
            </a:pPr>
            <a:r>
              <a:rPr lang="en-US" sz="2000" dirty="0">
                <a:solidFill>
                  <a:schemeClr val="tx1"/>
                </a:solidFill>
              </a:rPr>
              <a:t>Sub-queries are more </a:t>
            </a:r>
            <a:r>
              <a:rPr lang="en-US" sz="2000" dirty="0">
                <a:solidFill>
                  <a:schemeClr val="tx1"/>
                </a:solidFill>
              </a:rPr>
              <a:t>readable than complex joins or unions. </a:t>
            </a:r>
            <a:endParaRPr lang="en-US" sz="2000" dirty="0">
              <a:solidFill>
                <a:schemeClr val="tx1"/>
              </a:solidFill>
            </a:endParaRPr>
          </a:p>
          <a:p>
            <a:pPr marL="739775" lvl="1" indent="-274638">
              <a:lnSpc>
                <a:spcPct val="120000"/>
              </a:lnSpc>
              <a:spcBef>
                <a:spcPts val="0"/>
              </a:spcBef>
              <a:buFont typeface="Calibri" pitchFamily="34" charset="0"/>
              <a:buChar char="—"/>
            </a:pPr>
            <a:endParaRPr lang="en-US" sz="2000" dirty="0">
              <a:solidFill>
                <a:schemeClr val="tx1"/>
              </a:solidFill>
            </a:endParaRPr>
          </a:p>
          <a:p>
            <a:pPr marL="739775" lvl="1" indent="-274638">
              <a:lnSpc>
                <a:spcPct val="120000"/>
              </a:lnSpc>
              <a:spcBef>
                <a:spcPts val="0"/>
              </a:spcBef>
              <a:buFont typeface="Calibri" pitchFamily="34" charset="0"/>
              <a:buChar char="—"/>
            </a:pPr>
            <a:r>
              <a:rPr lang="en-US" sz="2000" dirty="0">
                <a:solidFill>
                  <a:schemeClr val="tx1"/>
                </a:solidFill>
              </a:rPr>
              <a:t>The </a:t>
            </a:r>
            <a:r>
              <a:rPr lang="en-US" sz="2000" dirty="0">
                <a:solidFill>
                  <a:schemeClr val="tx1"/>
                </a:solidFill>
              </a:rPr>
              <a:t>innovation of </a:t>
            </a:r>
            <a:r>
              <a:rPr lang="en-US" sz="2000" dirty="0">
                <a:solidFill>
                  <a:schemeClr val="tx1"/>
                </a:solidFill>
              </a:rPr>
              <a:t>Sub-queries gave the </a:t>
            </a:r>
            <a:r>
              <a:rPr lang="en-US" sz="2000" dirty="0">
                <a:solidFill>
                  <a:schemeClr val="tx1"/>
                </a:solidFill>
              </a:rPr>
              <a:t>original idea of calling the early SQL “</a:t>
            </a:r>
            <a:r>
              <a:rPr lang="en-US" sz="2000" dirty="0">
                <a:solidFill>
                  <a:schemeClr val="tx1"/>
                </a:solidFill>
              </a:rPr>
              <a:t>Structured </a:t>
            </a:r>
            <a:r>
              <a:rPr lang="en-US" sz="2000" dirty="0">
                <a:solidFill>
                  <a:schemeClr val="tx1"/>
                </a:solidFill>
              </a:rPr>
              <a:t>Query Language.” </a:t>
            </a:r>
          </a:p>
        </p:txBody>
      </p:sp>
      <p:sp>
        <p:nvSpPr>
          <p:cNvPr id="2" name="Title 1"/>
          <p:cNvSpPr>
            <a:spLocks noGrp="1"/>
          </p:cNvSpPr>
          <p:nvPr>
            <p:ph type="title"/>
          </p:nvPr>
        </p:nvSpPr>
        <p:spPr>
          <a:noFill/>
          <a:ln>
            <a:noFill/>
          </a:ln>
        </p:spPr>
        <p:txBody>
          <a:bodyPr anchor="ctr"/>
          <a:lstStyle/>
          <a:p>
            <a:r>
              <a:rPr lang="en-US" dirty="0" smtClean="0">
                <a:solidFill>
                  <a:schemeClr val="tx1"/>
                </a:solidFill>
              </a:rPr>
              <a:t>Sub-queries</a:t>
            </a:r>
            <a:endParaRPr lang="en-US" dirty="0">
              <a:solidFill>
                <a:schemeClr val="tx1"/>
              </a:solidFill>
            </a:endParaRPr>
          </a:p>
        </p:txBody>
      </p:sp>
      <p:sp>
        <p:nvSpPr>
          <p:cNvPr id="5" name="Slide Number Placeholder 4"/>
          <p:cNvSpPr>
            <a:spLocks noGrp="1"/>
          </p:cNvSpPr>
          <p:nvPr>
            <p:ph type="sldNum" sz="quarter" idx="4294967295"/>
          </p:nvPr>
        </p:nvSpPr>
        <p:spPr>
          <a:xfrm>
            <a:off x="11658600" y="6477000"/>
            <a:ext cx="533400" cy="381000"/>
          </a:xfrm>
          <a:prstGeom prst="rect">
            <a:avLst/>
          </a:prstGeom>
        </p:spPr>
        <p:txBody>
          <a:bodyPr/>
          <a:lstStyle/>
          <a:p>
            <a:fld id="{068D587B-6992-4B03-9EE1-58C2DD981ECA}" type="slidenum">
              <a:rPr lang="en-US" smtClean="0"/>
              <a:t>9</a:t>
            </a:fld>
            <a:endParaRPr lang="en-US"/>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153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TotalTime>
  <Words>1110</Words>
  <Application>Microsoft Office PowerPoint</Application>
  <PresentationFormat>Widescreen</PresentationFormat>
  <Paragraphs>215</Paragraphs>
  <Slides>24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Courier New</vt:lpstr>
      <vt:lpstr>Mangal</vt:lpstr>
      <vt:lpstr>Times New Roman</vt:lpstr>
      <vt:lpstr>Office Theme</vt:lpstr>
      <vt:lpstr>Sub Queries</vt:lpstr>
      <vt:lpstr>Key Topics</vt:lpstr>
      <vt:lpstr>Scenario</vt:lpstr>
      <vt:lpstr>Database Tables</vt:lpstr>
      <vt:lpstr>Schema Diagram</vt:lpstr>
      <vt:lpstr>PowerPoint Presentation</vt:lpstr>
      <vt:lpstr>Do You Know?</vt:lpstr>
      <vt:lpstr>Sub-queries</vt:lpstr>
      <vt:lpstr>Sub-queries</vt:lpstr>
      <vt:lpstr>Sub-query Rules</vt:lpstr>
      <vt:lpstr>Sub-query Rules</vt:lpstr>
      <vt:lpstr>PowerPoint Presentation</vt:lpstr>
      <vt:lpstr>Sub-query: SELECT Statement</vt:lpstr>
      <vt:lpstr>Sub-query: SELECT Statement</vt:lpstr>
      <vt:lpstr>PowerPoint Presentation</vt:lpstr>
      <vt:lpstr>Sub-query: INSERT Statement</vt:lpstr>
      <vt:lpstr>Sub-query: INSERT Statement</vt:lpstr>
      <vt:lpstr>Sub-query: INSERT Statement</vt:lpstr>
      <vt:lpstr>PowerPoint Presentation</vt:lpstr>
      <vt:lpstr>Subquery – UPDATE Statement</vt:lpstr>
      <vt:lpstr>Sub-query: UPDATE Statement</vt:lpstr>
      <vt:lpstr>PowerPoint Presentation</vt:lpstr>
      <vt:lpstr>Sub-query: DELETE Statement</vt:lpstr>
      <vt:lpstr>Subquery – DELETE Statement</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 Queries</dc:title>
  <dc:creator>Chandra, Prabhat  (Cognizant)</dc:creator>
  <cp:lastModifiedBy>Chandra, Prabhat  (Cognizant)</cp:lastModifiedBy>
  <cp:revision>3</cp:revision>
  <dcterms:created xsi:type="dcterms:W3CDTF">2020-03-05T10:33:50Z</dcterms:created>
  <dcterms:modified xsi:type="dcterms:W3CDTF">2020-03-05T10:45:10Z</dcterms:modified>
</cp:coreProperties>
</file>