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2T06:04:11.966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1,'0'4,"0"2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2T06:04:12.302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27 0,'0'10,"-5"12,-2 23,1 12,1 3,1-10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2T06:04:12.844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52 1,'0'4,"0"12,-5 8,-6 9,-7 4,1-4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2T06:04:13.259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0,'0'5,"0"6,0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2T06:04:13.676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1,'0'4,"0"8,0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2T06:04:14.081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2T06:04:14.453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0,'0'15,"0"14,0 7,0-2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F51AC-A475-4004-B21E-021D25556D1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D367D-B4CE-4170-9A25-CFB682C9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367D-B4CE-4170-9A25-CFB682C987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2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367D-B4CE-4170-9A25-CFB682C987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3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53" r:id="rId5"/>
    <p:sldLayoutId id="2147483747" r:id="rId6"/>
    <p:sldLayoutId id="2147483748" r:id="rId7"/>
    <p:sldLayoutId id="2147483749" r:id="rId8"/>
    <p:sldLayoutId id="2147483752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newman.baruch.cuny.edu/nyc_data/nbhoods" TargetMode="External"/><Relationship Id="rId2" Type="http://schemas.openxmlformats.org/officeDocument/2006/relationships/hyperlink" Target="https://www.baruch.cuny.edu/nycdata/population-geography/foreign-birthcountry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zza sitting on top of a wooden table topped with different toppings&#10;&#10;Description automatically generated">
            <a:extLst>
              <a:ext uri="{FF2B5EF4-FFF2-40B4-BE49-F238E27FC236}">
                <a16:creationId xmlns:a16="http://schemas.microsoft.com/office/drawing/2014/main" id="{922EB250-23BF-4AA6-A5F6-772B48338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" r="2241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9A889-3127-4F21-963E-ED751E4C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400" dirty="0"/>
              <a:t>Attention Entrepreneurs, Predictors of Locations of Indian Restaurants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E370A-6D0B-4939-8D16-F39BF846D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Kranthi Balusu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2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D792-30C5-4E85-B8A3-C0D57FCD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Investors need to know where to open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42EE-0B22-480C-AD53-43D40542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New York City's demographics show that it is a large and ethnically diverse metropolis</a:t>
            </a:r>
          </a:p>
          <a:p>
            <a:r>
              <a:rPr lang="en-US" dirty="0"/>
              <a:t>It is the largest city in the United States with a long history of international immigration</a:t>
            </a:r>
          </a:p>
          <a:p>
            <a:r>
              <a:rPr lang="en-US" dirty="0"/>
              <a:t>Indians are the largest South Asian group, comprising 2.4% of the city's population, among the largest in the US cities</a:t>
            </a:r>
          </a:p>
          <a:p>
            <a:r>
              <a:rPr lang="en-US" dirty="0"/>
              <a:t>Indian are highly popular in the united states and restaurants attract a diverse set of people, and not just Indian origin people. </a:t>
            </a:r>
          </a:p>
          <a:p>
            <a:r>
              <a:rPr lang="en-US" dirty="0"/>
              <a:t>This suggests factors other than just ethnicity of the people wouldn't dictate the presence of an Indian restaurant</a:t>
            </a:r>
          </a:p>
          <a:p>
            <a:r>
              <a:rPr lang="en-US" b="1" dirty="0"/>
              <a:t>Business Problem: </a:t>
            </a:r>
            <a:r>
              <a:rPr lang="en-US" dirty="0"/>
              <a:t>Determine the variable that can predict the presence of Indian restaurants in NYC</a:t>
            </a:r>
          </a:p>
          <a:p>
            <a:r>
              <a:rPr lang="en-US" dirty="0"/>
              <a:t>Data savvy entrepreneurs will find location opportunities to open an Indian restaurant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738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A22C-A639-44EF-8A94-6F0DB1A9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149B-E136-48EF-87AF-EE0556A5C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8313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Target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No. of Indian restaurants in New York City boroughs and neighborhoods: Foursquare API  </a:t>
            </a:r>
          </a:p>
          <a:p>
            <a:pPr marL="0" indent="0">
              <a:buNone/>
            </a:pPr>
            <a:r>
              <a:rPr lang="en-US" dirty="0"/>
              <a:t>Parameter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People of Indian Origin in New York City boroughs: </a:t>
            </a:r>
            <a:r>
              <a:rPr lang="en-US" dirty="0">
                <a:hlinkClick r:id="rId2"/>
              </a:rPr>
              <a:t>https://www.baruch.cuny.edu/nycdata/population-geography/foreign-birthcountry.htm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General population statistic data:  </a:t>
            </a:r>
            <a:r>
              <a:rPr lang="en-US" dirty="0">
                <a:hlinkClick r:id="rId3"/>
              </a:rPr>
              <a:t>https://guides.newman.baruch.cuny.edu/nyc_data/nbhoods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No. of Chinese restaurants in New York City boroughs and neighborhoods: Foursquare API </a:t>
            </a:r>
          </a:p>
        </p:txBody>
      </p:sp>
    </p:spTree>
    <p:extLst>
      <p:ext uri="{BB962C8B-B14F-4D97-AF65-F5344CB8AC3E}">
        <p14:creationId xmlns:p14="http://schemas.microsoft.com/office/powerpoint/2010/main" val="361376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E4DA-35A1-4D33-B9EF-90FC7DBB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Indian restaurants in NYC: Neighborhoods and boroughs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67DB0-3F1D-4A07-8DCA-9AB94D81B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00"/>
          <a:stretch/>
        </p:blipFill>
        <p:spPr>
          <a:xfrm>
            <a:off x="570947" y="2245379"/>
            <a:ext cx="6260483" cy="35389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9ECB563-F583-4070-A7DE-8F49F5759821}"/>
              </a:ext>
            </a:extLst>
          </p:cNvPr>
          <p:cNvGrpSpPr/>
          <p:nvPr/>
        </p:nvGrpSpPr>
        <p:grpSpPr>
          <a:xfrm>
            <a:off x="7190756" y="2207263"/>
            <a:ext cx="4578991" cy="3082014"/>
            <a:chOff x="6975135" y="1962598"/>
            <a:chExt cx="5005819" cy="33693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36CCFC-CB32-4F2E-AF1C-17ACA2F6D711}"/>
                </a:ext>
              </a:extLst>
            </p:cNvPr>
            <p:cNvGrpSpPr/>
            <p:nvPr/>
          </p:nvGrpSpPr>
          <p:grpSpPr>
            <a:xfrm>
              <a:off x="6975135" y="1962598"/>
              <a:ext cx="5005819" cy="3268484"/>
              <a:chOff x="6923764" y="2013968"/>
              <a:chExt cx="5005819" cy="3268484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9091981C-5262-40BA-9BDC-556CDC2F11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1170" y="2013968"/>
                <a:ext cx="4718413" cy="3268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B9DDF-2261-4081-9D70-D5AB41C26293}"/>
                  </a:ext>
                </a:extLst>
              </p:cNvPr>
              <p:cNvSpPr txBox="1"/>
              <p:nvPr/>
            </p:nvSpPr>
            <p:spPr>
              <a:xfrm rot="16200000">
                <a:off x="5706007" y="3295703"/>
                <a:ext cx="280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No. of Indian restaurants 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F72B0D-6939-4890-B73F-5C92A7CC8B50}"/>
                </a:ext>
              </a:extLst>
            </p:cNvPr>
            <p:cNvSpPr txBox="1"/>
            <p:nvPr/>
          </p:nvSpPr>
          <p:spPr>
            <a:xfrm>
              <a:off x="9248881" y="4962568"/>
              <a:ext cx="11177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Borough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750CCB-13C2-4EE5-9F19-5F72EA190726}"/>
              </a:ext>
            </a:extLst>
          </p:cNvPr>
          <p:cNvSpPr txBox="1"/>
          <p:nvPr/>
        </p:nvSpPr>
        <p:spPr>
          <a:xfrm>
            <a:off x="1676214" y="5899959"/>
            <a:ext cx="404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Indian restaurants in New York City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D38C4-128D-4A73-B276-4982A5B55311}"/>
              </a:ext>
            </a:extLst>
          </p:cNvPr>
          <p:cNvSpPr txBox="1"/>
          <p:nvPr/>
        </p:nvSpPr>
        <p:spPr>
          <a:xfrm>
            <a:off x="7108791" y="5369042"/>
            <a:ext cx="500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of the Indian restaurants are in Manhattan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Brooklyn and Queens have the next most numbers</a:t>
            </a:r>
          </a:p>
        </p:txBody>
      </p:sp>
    </p:spTree>
    <p:extLst>
      <p:ext uri="{BB962C8B-B14F-4D97-AF65-F5344CB8AC3E}">
        <p14:creationId xmlns:p14="http://schemas.microsoft.com/office/powerpoint/2010/main" val="96932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9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9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1DC89-9BF2-4B7F-A36B-ECF9841B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Indian origin people in NYC</a:t>
            </a:r>
          </a:p>
        </p:txBody>
      </p:sp>
      <p:sp>
        <p:nvSpPr>
          <p:cNvPr id="1040" name="Rectangle 19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Content Placeholder 1031">
            <a:extLst>
              <a:ext uri="{FF2B5EF4-FFF2-40B4-BE49-F238E27FC236}">
                <a16:creationId xmlns:a16="http://schemas.microsoft.com/office/drawing/2014/main" id="{7CC4FC71-A436-4D3C-B3C3-6023BE80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Most Indian origin people in NYC live in Queens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Much less no. of Indians live in other boroughs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Queens also contains the most no. of Indian origin people by fraction of the population; ~ 4% of the total population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fraction of Indians in Manhattan and Staten Island is also large: &gt;3% of the total population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847624-D29C-4F68-91CB-59113D8E23A5}"/>
              </a:ext>
            </a:extLst>
          </p:cNvPr>
          <p:cNvGrpSpPr/>
          <p:nvPr/>
        </p:nvGrpSpPr>
        <p:grpSpPr>
          <a:xfrm>
            <a:off x="7605150" y="299441"/>
            <a:ext cx="4141589" cy="3117476"/>
            <a:chOff x="7605150" y="299441"/>
            <a:chExt cx="4141589" cy="31174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AF1137-51BD-428C-86F4-CA0A60024797}"/>
                </a:ext>
              </a:extLst>
            </p:cNvPr>
            <p:cNvSpPr txBox="1"/>
            <p:nvPr/>
          </p:nvSpPr>
          <p:spPr>
            <a:xfrm rot="16200000">
              <a:off x="6476196" y="1428395"/>
              <a:ext cx="2565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Indian origin population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A6C0609-685F-4B41-A518-0B2828FDEF81}"/>
                </a:ext>
              </a:extLst>
            </p:cNvPr>
            <p:cNvGrpSpPr/>
            <p:nvPr/>
          </p:nvGrpSpPr>
          <p:grpSpPr>
            <a:xfrm>
              <a:off x="7848852" y="633619"/>
              <a:ext cx="3897887" cy="2783298"/>
              <a:chOff x="7848852" y="633619"/>
              <a:chExt cx="3897887" cy="278329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D3BADD5E-97F9-4DEE-818B-E6A21A363A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48852" y="633619"/>
                <a:ext cx="3897887" cy="2651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96201B-AC00-4492-AFBF-ED4E762A3498}"/>
                  </a:ext>
                </a:extLst>
              </p:cNvPr>
              <p:cNvSpPr txBox="1"/>
              <p:nvPr/>
            </p:nvSpPr>
            <p:spPr>
              <a:xfrm>
                <a:off x="9465685" y="3109140"/>
                <a:ext cx="102244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Borough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9C4534-94E4-4942-9A36-53150B3ABED7}"/>
              </a:ext>
            </a:extLst>
          </p:cNvPr>
          <p:cNvGrpSpPr/>
          <p:nvPr/>
        </p:nvGrpSpPr>
        <p:grpSpPr>
          <a:xfrm>
            <a:off x="7669223" y="3181936"/>
            <a:ext cx="4025893" cy="3050789"/>
            <a:chOff x="7669223" y="3181936"/>
            <a:chExt cx="4025893" cy="30507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AED8B1-98C1-4A5F-850B-ED1C21E295D9}"/>
                </a:ext>
              </a:extLst>
            </p:cNvPr>
            <p:cNvSpPr txBox="1"/>
            <p:nvPr/>
          </p:nvSpPr>
          <p:spPr>
            <a:xfrm rot="16200000">
              <a:off x="6369512" y="4481647"/>
              <a:ext cx="290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% of Indian origin population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DA4B49-CB0E-4EBA-8440-9841927706B8}"/>
                </a:ext>
              </a:extLst>
            </p:cNvPr>
            <p:cNvGrpSpPr/>
            <p:nvPr/>
          </p:nvGrpSpPr>
          <p:grpSpPr>
            <a:xfrm>
              <a:off x="7896919" y="3472468"/>
              <a:ext cx="3798197" cy="2760257"/>
              <a:chOff x="7896919" y="3472468"/>
              <a:chExt cx="3798197" cy="276025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DC3FAE1-1AB3-42BC-8AC8-BB897DD937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96919" y="3472468"/>
                <a:ext cx="3798197" cy="2651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1B752A-B611-4470-8857-4A760FA0369C}"/>
                  </a:ext>
                </a:extLst>
              </p:cNvPr>
              <p:cNvSpPr txBox="1"/>
              <p:nvPr/>
            </p:nvSpPr>
            <p:spPr>
              <a:xfrm>
                <a:off x="9465685" y="5924948"/>
                <a:ext cx="102244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Borough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226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9B8AF-E747-4A22-A5DE-BBB8E66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Chinese Restaurants in each NYC  Neighborhood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36AEB-5517-4996-A550-3222CDF2E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991378"/>
            <a:ext cx="6846363" cy="47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7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00DE3-2662-40D9-87D3-7736F6C0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73" y="563281"/>
            <a:ext cx="10013911" cy="83794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Correlation: with Indian origin population </a:t>
            </a:r>
          </a:p>
        </p:txBody>
      </p:sp>
      <p:sp>
        <p:nvSpPr>
          <p:cNvPr id="1035" name="Rectangle 8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Rectangle 8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Content Placeholder 1033">
                <a:extLst>
                  <a:ext uri="{FF2B5EF4-FFF2-40B4-BE49-F238E27FC236}">
                    <a16:creationId xmlns:a16="http://schemas.microsoft.com/office/drawing/2014/main" id="{BCCFCA70-60A3-45F9-958F-C6FF42603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5684" y="5189711"/>
                <a:ext cx="5935643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Linear fit of the no. of restaurants with Indian origin population and population %</a:t>
                </a:r>
              </a:p>
              <a:p>
                <a:r>
                  <a:rPr lang="en-US" sz="1800" dirty="0"/>
                  <a:t>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score: bad fit  </a:t>
                </a:r>
              </a:p>
            </p:txBody>
          </p:sp>
        </mc:Choice>
        <mc:Fallback>
          <p:sp>
            <p:nvSpPr>
              <p:cNvPr id="1034" name="Content Placeholder 1033">
                <a:extLst>
                  <a:ext uri="{FF2B5EF4-FFF2-40B4-BE49-F238E27FC236}">
                    <a16:creationId xmlns:a16="http://schemas.microsoft.com/office/drawing/2014/main" id="{BCCFCA70-60A3-45F9-958F-C6FF42603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684" y="5189711"/>
                <a:ext cx="5935643" cy="1645920"/>
              </a:xfrm>
              <a:blipFill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5B9CB0F-106D-422C-AB77-D65D00337834}"/>
              </a:ext>
            </a:extLst>
          </p:cNvPr>
          <p:cNvGrpSpPr/>
          <p:nvPr/>
        </p:nvGrpSpPr>
        <p:grpSpPr>
          <a:xfrm>
            <a:off x="682432" y="1320936"/>
            <a:ext cx="5112249" cy="3795991"/>
            <a:chOff x="872972" y="2676139"/>
            <a:chExt cx="5112249" cy="37959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4D983BA-568B-49FD-AC52-FC10E2F37290}"/>
                    </a:ext>
                  </a:extLst>
                </p:cNvPr>
                <p:cNvSpPr/>
                <p:nvPr/>
              </p:nvSpPr>
              <p:spPr>
                <a:xfrm>
                  <a:off x="2522639" y="6102798"/>
                  <a:ext cx="23281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value = 0.004239</a:t>
                  </a: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4D983BA-568B-49FD-AC52-FC10E2F372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639" y="6102798"/>
                  <a:ext cx="23281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333" r="-1837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F1508-3CD1-4FF3-B051-8FB9F988F6FA}"/>
                </a:ext>
              </a:extLst>
            </p:cNvPr>
            <p:cNvGrpSpPr/>
            <p:nvPr/>
          </p:nvGrpSpPr>
          <p:grpSpPr>
            <a:xfrm>
              <a:off x="872972" y="2676139"/>
              <a:ext cx="5112249" cy="3353875"/>
              <a:chOff x="6139473" y="2611457"/>
              <a:chExt cx="5112249" cy="335387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D409713-790B-4DF5-9776-CC86B49D2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14093" y="2611457"/>
                <a:ext cx="4837629" cy="31019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14E693-9D2A-403C-BF59-B06185A4E2A6}"/>
                  </a:ext>
                </a:extLst>
              </p:cNvPr>
              <p:cNvSpPr txBox="1"/>
              <p:nvPr/>
            </p:nvSpPr>
            <p:spPr>
              <a:xfrm>
                <a:off x="7863005" y="5626778"/>
                <a:ext cx="2572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dirty="0"/>
                  <a:t>Indian origin population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9FBFD6-3054-4E5D-BAE1-3E31088B679F}"/>
                  </a:ext>
                </a:extLst>
              </p:cNvPr>
              <p:cNvSpPr txBox="1"/>
              <p:nvPr/>
            </p:nvSpPr>
            <p:spPr>
              <a:xfrm rot="16200000">
                <a:off x="5025550" y="3841635"/>
                <a:ext cx="2565686" cy="3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dirty="0"/>
                  <a:t>No. of Indian restaurants 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67220B-C2E1-41CA-BE4B-10E5535C351D}"/>
              </a:ext>
            </a:extLst>
          </p:cNvPr>
          <p:cNvGrpSpPr/>
          <p:nvPr/>
        </p:nvGrpSpPr>
        <p:grpSpPr>
          <a:xfrm>
            <a:off x="6005829" y="1363149"/>
            <a:ext cx="4987334" cy="3753778"/>
            <a:chOff x="6600761" y="2726621"/>
            <a:chExt cx="4987334" cy="37537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5AFDCC-44C6-421A-BF04-255DCA7C3B5B}"/>
                </a:ext>
              </a:extLst>
            </p:cNvPr>
            <p:cNvGrpSpPr/>
            <p:nvPr/>
          </p:nvGrpSpPr>
          <p:grpSpPr>
            <a:xfrm>
              <a:off x="6600761" y="2726621"/>
              <a:ext cx="4987334" cy="3376177"/>
              <a:chOff x="6600761" y="2726621"/>
              <a:chExt cx="4987334" cy="3376177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ADC21B8E-BCDB-485A-919E-BD9C9D5E7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58193" y="2726621"/>
                <a:ext cx="4729902" cy="3103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76DB24-EDA7-4F8B-9735-8FABE0E8CF55}"/>
                  </a:ext>
                </a:extLst>
              </p:cNvPr>
              <p:cNvSpPr txBox="1"/>
              <p:nvPr/>
            </p:nvSpPr>
            <p:spPr>
              <a:xfrm>
                <a:off x="8210398" y="5764244"/>
                <a:ext cx="2721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dirty="0"/>
                  <a:t>Indian origin population %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588AAF-3F36-4136-B55E-3A9EE7A3A680}"/>
                  </a:ext>
                </a:extLst>
              </p:cNvPr>
              <p:cNvSpPr txBox="1"/>
              <p:nvPr/>
            </p:nvSpPr>
            <p:spPr>
              <a:xfrm rot="16200000">
                <a:off x="5486838" y="3933490"/>
                <a:ext cx="2565686" cy="3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dirty="0"/>
                  <a:t>No. of Indian restaurants 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F3A6EB3-DD50-49BD-B1D9-6E30C147D801}"/>
                    </a:ext>
                  </a:extLst>
                </p:cNvPr>
                <p:cNvSpPr/>
                <p:nvPr/>
              </p:nvSpPr>
              <p:spPr>
                <a:xfrm>
                  <a:off x="8353044" y="6111067"/>
                  <a:ext cx="22511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value = 0.03326 </a:t>
                  </a: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F3A6EB3-DD50-49BD-B1D9-6E30C147D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044" y="6111067"/>
                  <a:ext cx="225119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333" r="-1355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7D957-CDCE-4BB2-91AE-0466A65E3221}"/>
              </a:ext>
            </a:extLst>
          </p:cNvPr>
          <p:cNvSpPr/>
          <p:nvPr/>
        </p:nvSpPr>
        <p:spPr>
          <a:xfrm>
            <a:off x="7290102" y="5341151"/>
            <a:ext cx="3187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 correlation found with population of Indian origin people  </a:t>
            </a:r>
          </a:p>
        </p:txBody>
      </p:sp>
    </p:spTree>
    <p:extLst>
      <p:ext uri="{BB962C8B-B14F-4D97-AF65-F5344CB8AC3E}">
        <p14:creationId xmlns:p14="http://schemas.microsoft.com/office/powerpoint/2010/main" val="419590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9E47-F60F-45CB-A74F-FE90DEAA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Correlation: with Chinese Restaurants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8F5913-A7A5-4B57-82D9-C33E8A742A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580741"/>
            <a:ext cx="4725477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50212-FE5D-483C-AA0D-8FFE61233BFB}"/>
              </a:ext>
            </a:extLst>
          </p:cNvPr>
          <p:cNvSpPr txBox="1"/>
          <p:nvPr/>
        </p:nvSpPr>
        <p:spPr>
          <a:xfrm rot="16200000">
            <a:off x="-256830" y="4012385"/>
            <a:ext cx="2565686" cy="33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No. of Indian restaurants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70BF4-C79F-4A5C-9501-D5D06E79EA5D}"/>
              </a:ext>
            </a:extLst>
          </p:cNvPr>
          <p:cNvSpPr txBox="1"/>
          <p:nvPr/>
        </p:nvSpPr>
        <p:spPr>
          <a:xfrm>
            <a:off x="2342531" y="5612950"/>
            <a:ext cx="267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No. of Chinese restaurants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9C2B6-8245-4558-8FA4-1CDF772DAA71}"/>
              </a:ext>
            </a:extLst>
          </p:cNvPr>
          <p:cNvSpPr/>
          <p:nvPr/>
        </p:nvSpPr>
        <p:spPr>
          <a:xfrm>
            <a:off x="2905745" y="2211409"/>
            <a:ext cx="125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Linear fit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88C33B-981F-46FF-BC60-61455D1A683C}"/>
                  </a:ext>
                </a:extLst>
              </p:cNvPr>
              <p:cNvSpPr/>
              <p:nvPr/>
            </p:nvSpPr>
            <p:spPr>
              <a:xfrm>
                <a:off x="2581417" y="5966536"/>
                <a:ext cx="2193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= 0.33520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88C33B-981F-46FF-BC60-61455D1A6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417" y="5966536"/>
                <a:ext cx="2193486" cy="369332"/>
              </a:xfrm>
              <a:prstGeom prst="rect">
                <a:avLst/>
              </a:prstGeom>
              <a:blipFill>
                <a:blip r:embed="rId3"/>
                <a:stretch>
                  <a:fillRect t="-8333" r="-194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568219-22EB-42BD-A306-F803D21CDF2F}"/>
              </a:ext>
            </a:extLst>
          </p:cNvPr>
          <p:cNvSpPr txBox="1"/>
          <p:nvPr/>
        </p:nvSpPr>
        <p:spPr>
          <a:xfrm>
            <a:off x="6577242" y="3032804"/>
            <a:ext cx="4706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better correlation is obtained</a:t>
            </a:r>
          </a:p>
          <a:p>
            <a:endParaRPr lang="en-US" dirty="0"/>
          </a:p>
          <a:p>
            <a:r>
              <a:rPr lang="en-US" dirty="0"/>
              <a:t>The neighborhoods below the linear line indicates low no. of Indian restaurants: </a:t>
            </a:r>
            <a:r>
              <a:rPr lang="en-US" b="1" dirty="0"/>
              <a:t>An opportunity of entrepreneurs to open Indian restaurants. </a:t>
            </a:r>
          </a:p>
        </p:txBody>
      </p:sp>
    </p:spTree>
    <p:extLst>
      <p:ext uri="{BB962C8B-B14F-4D97-AF65-F5344CB8AC3E}">
        <p14:creationId xmlns:p14="http://schemas.microsoft.com/office/powerpoint/2010/main" val="358441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3E2C-023B-43CF-9935-5EA97B14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1A15-4397-4983-8B25-B416D9A9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Indian origin population is not related to no. of Indian restaurants </a:t>
            </a:r>
          </a:p>
          <a:p>
            <a:r>
              <a:rPr lang="en-US" dirty="0"/>
              <a:t>No. of Indian restaurants is better correlated to no. of Chinese restaurants </a:t>
            </a:r>
          </a:p>
          <a:p>
            <a:r>
              <a:rPr lang="en-US" dirty="0"/>
              <a:t>Neighborhoods to open Indian restaurants in NYC are identified </a:t>
            </a:r>
          </a:p>
          <a:p>
            <a:r>
              <a:rPr lang="en-US" dirty="0"/>
              <a:t>Other demographic data and tourist information for city like NYC is very important for analysis in the future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5254A0-A956-422B-B6BC-12871ADEE9CD}"/>
                  </a:ext>
                </a:extLst>
              </p14:cNvPr>
              <p14:cNvContentPartPr/>
              <p14:nvPr/>
            </p14:nvContentPartPr>
            <p14:xfrm>
              <a:off x="6308134" y="5948442"/>
              <a:ext cx="360" cy="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5254A0-A956-422B-B6BC-12871ADEE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5134" y="5570802"/>
                <a:ext cx="1260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39D835-B187-4F1E-AB11-5EAC860DF543}"/>
                  </a:ext>
                </a:extLst>
              </p14:cNvPr>
              <p14:cNvContentPartPr/>
              <p14:nvPr/>
            </p14:nvContentPartPr>
            <p14:xfrm>
              <a:off x="5414974" y="5465682"/>
              <a:ext cx="9720" cy="8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39D835-B187-4F1E-AB11-5EAC860DF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1974" y="5087682"/>
                <a:ext cx="13536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8386E1-625E-4A65-B02E-DA85CC72A021}"/>
                  </a:ext>
                </a:extLst>
              </p14:cNvPr>
              <p14:cNvContentPartPr/>
              <p14:nvPr/>
            </p14:nvContentPartPr>
            <p14:xfrm>
              <a:off x="3844294" y="5640282"/>
              <a:ext cx="18720" cy="5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8386E1-625E-4A65-B02E-DA85CC72A0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1654" y="5262642"/>
                <a:ext cx="144360" cy="80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AAF497-86A9-455D-9421-AE50B79E7BF3}"/>
              </a:ext>
            </a:extLst>
          </p:cNvPr>
          <p:cNvGrpSpPr/>
          <p:nvPr/>
        </p:nvGrpSpPr>
        <p:grpSpPr>
          <a:xfrm>
            <a:off x="2897134" y="5372802"/>
            <a:ext cx="380520" cy="41400"/>
            <a:chOff x="2897134" y="5372802"/>
            <a:chExt cx="380520" cy="41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4683EF-B49B-41AC-8DBE-450709C81DDE}"/>
                    </a:ext>
                  </a:extLst>
                </p14:cNvPr>
                <p14:cNvContentPartPr/>
                <p14:nvPr/>
              </p14:nvContentPartPr>
              <p14:xfrm>
                <a:off x="3277294" y="5383602"/>
                <a:ext cx="360" cy="10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4683EF-B49B-41AC-8DBE-450709C81D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14654" y="5005602"/>
                  <a:ext cx="12600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41D9A8-4A99-458E-8809-0DDFE3E2EBF4}"/>
                    </a:ext>
                  </a:extLst>
                </p14:cNvPr>
                <p14:cNvContentPartPr/>
                <p14:nvPr/>
              </p14:nvContentPartPr>
              <p14:xfrm>
                <a:off x="2897134" y="5403762"/>
                <a:ext cx="360" cy="1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41D9A8-4A99-458E-8809-0DDFE3E2EB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4134" y="5026122"/>
                  <a:ext cx="12600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15A96A-45BA-4C7F-875C-7BB43C2F1494}"/>
                    </a:ext>
                  </a:extLst>
                </p14:cNvPr>
                <p14:cNvContentPartPr/>
                <p14:nvPr/>
              </p14:nvContentPartPr>
              <p14:xfrm>
                <a:off x="2927734" y="5372802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15A96A-45BA-4C7F-875C-7BB43C2F14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5094" y="4995162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C48B43-9079-4B4F-974A-6B8827BFD285}"/>
                  </a:ext>
                </a:extLst>
              </p14:cNvPr>
              <p14:cNvContentPartPr/>
              <p14:nvPr/>
            </p14:nvContentPartPr>
            <p14:xfrm>
              <a:off x="3503374" y="81882"/>
              <a:ext cx="360" cy="41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C48B43-9079-4B4F-974A-6B8827BFD2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0734" y="-296118"/>
                <a:ext cx="126000" cy="7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9231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4E2E8"/>
      </a:lt2>
      <a:accent1>
        <a:srgbClr val="89AD44"/>
      </a:accent1>
      <a:accent2>
        <a:srgbClr val="ACA339"/>
      </a:accent2>
      <a:accent3>
        <a:srgbClr val="C3894D"/>
      </a:accent3>
      <a:accent4>
        <a:srgbClr val="B1453B"/>
      </a:accent4>
      <a:accent5>
        <a:srgbClr val="C34D73"/>
      </a:accent5>
      <a:accent6>
        <a:srgbClr val="B13B93"/>
      </a:accent6>
      <a:hlink>
        <a:srgbClr val="C95D6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520</Words>
  <Application>Microsoft Office PowerPoint</Application>
  <PresentationFormat>Widescreen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Cambria Math</vt:lpstr>
      <vt:lpstr>Wingdings</vt:lpstr>
      <vt:lpstr>AccentBoxVTI</vt:lpstr>
      <vt:lpstr>Attention Entrepreneurs, Predictors of Locations of Indian Restaurants in New York City</vt:lpstr>
      <vt:lpstr>Investors need to know where to open restaurants</vt:lpstr>
      <vt:lpstr>Data Acquisition</vt:lpstr>
      <vt:lpstr>Indian restaurants in NYC: Neighborhoods and boroughs </vt:lpstr>
      <vt:lpstr>Indian origin people in NYC</vt:lpstr>
      <vt:lpstr>Chinese Restaurants in each NYC  Neighborhood</vt:lpstr>
      <vt:lpstr>Correlation: with Indian origin population </vt:lpstr>
      <vt:lpstr>Correlation: with Chinese Restaurants </vt:lpstr>
      <vt:lpstr>Conclusion and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Entrepreneurs, Predictors of Locations of Indian Restaurants in New York City</dc:title>
  <dc:creator>kranthi balusu</dc:creator>
  <cp:lastModifiedBy>kranthi balusu</cp:lastModifiedBy>
  <cp:revision>5</cp:revision>
  <dcterms:created xsi:type="dcterms:W3CDTF">2020-02-02T06:07:03Z</dcterms:created>
  <dcterms:modified xsi:type="dcterms:W3CDTF">2020-02-02T17:12:20Z</dcterms:modified>
</cp:coreProperties>
</file>