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aleway"/>
      <p:regular r:id="rId59"/>
      <p:bold r:id="rId60"/>
      <p:italic r:id="rId61"/>
      <p:boldItalic r:id="rId62"/>
    </p:embeddedFont>
    <p:embeddedFont>
      <p:font typeface="Roboto Thin"/>
      <p:regular r:id="rId63"/>
      <p:bold r:id="rId64"/>
      <p:italic r:id="rId65"/>
      <p:boldItalic r:id="rId66"/>
    </p:embeddedFont>
    <p:embeddedFont>
      <p:font typeface="Roboto Medium"/>
      <p:regular r:id="rId67"/>
      <p:bold r:id="rId68"/>
      <p:italic r:id="rId69"/>
      <p:boldItalic r:id="rId70"/>
    </p:embeddedFont>
    <p:embeddedFont>
      <p:font typeface="Roboto"/>
      <p:regular r:id="rId71"/>
      <p:bold r:id="rId72"/>
      <p:italic r:id="rId73"/>
      <p:boldItalic r:id="rId74"/>
    </p:embeddedFont>
    <p:embeddedFont>
      <p:font typeface="Lat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italic.fntdata"/><Relationship Id="rId72" Type="http://schemas.openxmlformats.org/officeDocument/2006/relationships/font" Target="fonts/Roboto-bold.fntdata"/><Relationship Id="rId31" Type="http://schemas.openxmlformats.org/officeDocument/2006/relationships/slide" Target="slides/slide26.xml"/><Relationship Id="rId75" Type="http://schemas.openxmlformats.org/officeDocument/2006/relationships/font" Target="fonts/Lato-regular.fntdata"/><Relationship Id="rId30" Type="http://schemas.openxmlformats.org/officeDocument/2006/relationships/slide" Target="slides/slide25.xml"/><Relationship Id="rId74" Type="http://schemas.openxmlformats.org/officeDocument/2006/relationships/font" Target="fonts/Roboto-boldItalic.fntdata"/><Relationship Id="rId33" Type="http://schemas.openxmlformats.org/officeDocument/2006/relationships/slide" Target="slides/slide28.xml"/><Relationship Id="rId77" Type="http://schemas.openxmlformats.org/officeDocument/2006/relationships/font" Target="fonts/Lato-italic.fntdata"/><Relationship Id="rId32" Type="http://schemas.openxmlformats.org/officeDocument/2006/relationships/slide" Target="slides/slide27.xml"/><Relationship Id="rId76" Type="http://schemas.openxmlformats.org/officeDocument/2006/relationships/font" Target="fonts/Lato-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Lato-boldItalic.fntdata"/><Relationship Id="rId71" Type="http://schemas.openxmlformats.org/officeDocument/2006/relationships/font" Target="fonts/Roboto-regular.fntdata"/><Relationship Id="rId70" Type="http://schemas.openxmlformats.org/officeDocument/2006/relationships/font" Target="fonts/RobotoMedium-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boldItalic.fntdata"/><Relationship Id="rId61" Type="http://schemas.openxmlformats.org/officeDocument/2006/relationships/font" Target="fonts/Raleway-italic.fntdata"/><Relationship Id="rId20" Type="http://schemas.openxmlformats.org/officeDocument/2006/relationships/slide" Target="slides/slide15.xml"/><Relationship Id="rId64" Type="http://schemas.openxmlformats.org/officeDocument/2006/relationships/font" Target="fonts/RobotoThin-bold.fntdata"/><Relationship Id="rId63" Type="http://schemas.openxmlformats.org/officeDocument/2006/relationships/font" Target="fonts/RobotoThin-regular.fntdata"/><Relationship Id="rId22" Type="http://schemas.openxmlformats.org/officeDocument/2006/relationships/slide" Target="slides/slide17.xml"/><Relationship Id="rId66" Type="http://schemas.openxmlformats.org/officeDocument/2006/relationships/font" Target="fonts/RobotoThin-boldItalic.fntdata"/><Relationship Id="rId21" Type="http://schemas.openxmlformats.org/officeDocument/2006/relationships/slide" Target="slides/slide16.xml"/><Relationship Id="rId65" Type="http://schemas.openxmlformats.org/officeDocument/2006/relationships/font" Target="fonts/RobotoThin-italic.fntdata"/><Relationship Id="rId24" Type="http://schemas.openxmlformats.org/officeDocument/2006/relationships/slide" Target="slides/slide19.xml"/><Relationship Id="rId68" Type="http://schemas.openxmlformats.org/officeDocument/2006/relationships/font" Target="fonts/RobotoMedium-bold.fntdata"/><Relationship Id="rId23" Type="http://schemas.openxmlformats.org/officeDocument/2006/relationships/slide" Target="slides/slide18.xml"/><Relationship Id="rId67" Type="http://schemas.openxmlformats.org/officeDocument/2006/relationships/font" Target="fonts/RobotoMedium-regular.fntdata"/><Relationship Id="rId60" Type="http://schemas.openxmlformats.org/officeDocument/2006/relationships/font" Target="fonts/Raleway-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edium-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aleway-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dee3aed5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dee3aed5e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dee3aed5e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dee3aed5e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dee3aed5e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dee3aed5e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dee3aed5e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dee3aed5e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dee3aed5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dee3aed5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dee3aed5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dee3aed5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dee3aed5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dee3aed5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dee3aed5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dee3aed5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dee3aed5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dee3aed5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dee3aed5e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dee3aed5e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dee3aed5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dee3aed5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dee3aed5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dee3aed5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dee3aed5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dee3aed5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dee3aed5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dee3aed5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dee3aed5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dee3aed5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dee3aed5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dee3aed5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dee3aed5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dee3aed5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dee3aed5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dee3aed5e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dee3aed5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dee3aed5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dee3aed5e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dee3aed5e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dee3aed5e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dee3aed5e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dee3aed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dee3aed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dee3aed5e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dee3aed5e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dee3aed5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dee3aed5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dee3aed5e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dee3aed5e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dee3aed5e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dee3aed5e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dee3aed5e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dee3aed5e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fdee3aed5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fdee3aed5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dee3aed5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dee3aed5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dee3aed5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dee3aed5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fdee3aed5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fdee3aed5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fdee3aed5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fdee3aed5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dee3aed5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dee3aed5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fdee3aed5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fdee3aed5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dee3aed5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dee3aed5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fdee3aed5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fdee3aed5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fdee3aed5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dee3aed5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fdee3aed5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fdee3aed5e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dee3aed5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dee3aed5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fdee3aed5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fdee3aed5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fdee3aed5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dee3aed5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fdee3aed5e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fdee3aed5e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fdee3aed5e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fdee3aed5e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dee3aed5e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dee3aed5e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fdee3aed5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fdee3aed5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fdee3aed5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fdee3aed5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fdee3aed5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fdee3aed5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fdee3aed5e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fdee3aed5e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dee3aed5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dee3aed5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dee3aed5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dee3aed5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dee3aed5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dee3aed5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dee3aed5e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dee3aed5e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44.png"/><Relationship Id="rId6"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18.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24.png"/><Relationship Id="rId5"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25.png"/><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31.png"/><Relationship Id="rId5" Type="http://schemas.openxmlformats.org/officeDocument/2006/relationships/image" Target="../media/image46.png"/><Relationship Id="rId6"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29.png"/><Relationship Id="rId5"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33.png"/><Relationship Id="rId5"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34.png"/><Relationship Id="rId5"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57.png"/><Relationship Id="rId5"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 Id="rId4" Type="http://schemas.openxmlformats.org/officeDocument/2006/relationships/image" Target="../media/image37.png"/><Relationship Id="rId5"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 Id="rId4" Type="http://schemas.openxmlformats.org/officeDocument/2006/relationships/image" Target="../media/image48.png"/><Relationship Id="rId5"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6.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 Id="rId4" Type="http://schemas.openxmlformats.org/officeDocument/2006/relationships/image" Target="../media/image51.png"/><Relationship Id="rId5"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Lending Club Case Study</a:t>
            </a:r>
            <a:endParaRPr/>
          </a:p>
        </p:txBody>
      </p:sp>
      <p:sp>
        <p:nvSpPr>
          <p:cNvPr id="87" name="Google Shape;87;p13"/>
          <p:cNvSpPr txBox="1"/>
          <p:nvPr>
            <p:ph idx="1" type="subTitle"/>
          </p:nvPr>
        </p:nvSpPr>
        <p:spPr>
          <a:xfrm>
            <a:off x="729450" y="3536575"/>
            <a:ext cx="7688100" cy="698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G. Kranthi Kiran</a:t>
            </a:r>
            <a:endParaRPr/>
          </a:p>
          <a:p>
            <a:pPr indent="0" lvl="0" marL="0" rtl="0" algn="r">
              <a:spcBef>
                <a:spcPts val="0"/>
              </a:spcBef>
              <a:spcAft>
                <a:spcPts val="0"/>
              </a:spcAft>
              <a:buNone/>
            </a:pPr>
            <a:r>
              <a:rPr lang="en"/>
              <a:t>Nitin Kumar</a:t>
            </a:r>
            <a:endParaRPr/>
          </a:p>
        </p:txBody>
      </p:sp>
      <p:pic>
        <p:nvPicPr>
          <p:cNvPr descr="upGrad appoints Saranjit Sangar as CEO - UK, Europe, and Middle East" id="88" name="Google Shape;88;p1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89" name="Google Shape;89;p13"/>
          <p:cNvPicPr preferRelativeResize="0"/>
          <p:nvPr/>
        </p:nvPicPr>
        <p:blipFill>
          <a:blip r:embed="rId4">
            <a:alphaModFix/>
          </a:blip>
          <a:stretch>
            <a:fillRect/>
          </a:stretch>
        </p:blipFill>
        <p:spPr>
          <a:xfrm>
            <a:off x="2282850" y="2571750"/>
            <a:ext cx="1373900" cy="137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Distribution</a:t>
            </a:r>
            <a:endParaRPr/>
          </a:p>
        </p:txBody>
      </p:sp>
      <p:pic>
        <p:nvPicPr>
          <p:cNvPr descr="upGrad appoints Saranjit Sangar as CEO - UK, Europe, and Middle East" id="152" name="Google Shape;152;p2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53" name="Google Shape;153;p22"/>
          <p:cNvPicPr preferRelativeResize="0"/>
          <p:nvPr/>
        </p:nvPicPr>
        <p:blipFill>
          <a:blip r:embed="rId4">
            <a:alphaModFix/>
          </a:blip>
          <a:stretch>
            <a:fillRect/>
          </a:stretch>
        </p:blipFill>
        <p:spPr>
          <a:xfrm>
            <a:off x="1442675" y="1526124"/>
            <a:ext cx="6262250" cy="317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Value Imputing</a:t>
            </a:r>
            <a:endParaRPr/>
          </a:p>
        </p:txBody>
      </p:sp>
      <p:pic>
        <p:nvPicPr>
          <p:cNvPr descr="upGrad appoints Saranjit Sangar as CEO - UK, Europe, and Middle East" id="159" name="Google Shape;159;p2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
        <p:nvSpPr>
          <p:cNvPr id="160" name="Google Shape;160;p23"/>
          <p:cNvSpPr txBox="1"/>
          <p:nvPr/>
        </p:nvSpPr>
        <p:spPr>
          <a:xfrm>
            <a:off x="824750" y="1552925"/>
            <a:ext cx="79791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Calibri"/>
                <a:ea typeface="Calibri"/>
                <a:cs typeface="Calibri"/>
                <a:sym typeface="Calibri"/>
              </a:rPr>
              <a:t>The following features have null values : </a:t>
            </a:r>
            <a:endParaRPr sz="1300">
              <a:solidFill>
                <a:schemeClr val="accent1"/>
              </a:solidFill>
              <a:latin typeface="Calibri"/>
              <a:ea typeface="Calibri"/>
              <a:cs typeface="Calibri"/>
              <a:sym typeface="Calibri"/>
            </a:endParaRPr>
          </a:p>
          <a:p>
            <a:pPr indent="0" lvl="0" marL="0" rtl="0" algn="l">
              <a:spcBef>
                <a:spcPts val="0"/>
              </a:spcBef>
              <a:spcAft>
                <a:spcPts val="0"/>
              </a:spcAft>
              <a:buNone/>
            </a:pPr>
            <a:r>
              <a:t/>
            </a:r>
            <a:endParaRPr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emp_title </a:t>
            </a:r>
            <a:r>
              <a:rPr lang="en" sz="1300">
                <a:solidFill>
                  <a:schemeClr val="accent1"/>
                </a:solidFill>
                <a:latin typeface="Calibri"/>
                <a:ea typeface="Calibri"/>
                <a:cs typeface="Calibri"/>
                <a:sym typeface="Calibri"/>
              </a:rPr>
              <a:t>: filled with “</a:t>
            </a:r>
            <a:r>
              <a:rPr b="1" lang="en" sz="1300">
                <a:solidFill>
                  <a:schemeClr val="accent1"/>
                </a:solidFill>
                <a:latin typeface="Calibri"/>
                <a:ea typeface="Calibri"/>
                <a:cs typeface="Calibri"/>
                <a:sym typeface="Calibri"/>
              </a:rPr>
              <a:t>NA</a:t>
            </a:r>
            <a:r>
              <a:rPr lang="en" sz="1300">
                <a:solidFill>
                  <a:schemeClr val="accent1"/>
                </a:solidFill>
                <a:latin typeface="Calibri"/>
                <a:ea typeface="Calibri"/>
                <a:cs typeface="Calibri"/>
                <a:sym typeface="Calibri"/>
              </a:rPr>
              <a:t>”</a:t>
            </a:r>
            <a:endParaRPr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title </a:t>
            </a:r>
            <a:r>
              <a:rPr lang="en" sz="1300">
                <a:solidFill>
                  <a:schemeClr val="accent1"/>
                </a:solidFill>
                <a:latin typeface="Calibri"/>
                <a:ea typeface="Calibri"/>
                <a:cs typeface="Calibri"/>
                <a:sym typeface="Calibri"/>
              </a:rPr>
              <a:t>: </a:t>
            </a:r>
            <a:r>
              <a:rPr lang="en" sz="1300">
                <a:solidFill>
                  <a:schemeClr val="accent1"/>
                </a:solidFill>
                <a:latin typeface="Calibri"/>
                <a:ea typeface="Calibri"/>
                <a:cs typeface="Calibri"/>
                <a:sym typeface="Calibri"/>
              </a:rPr>
              <a:t>filled with “</a:t>
            </a:r>
            <a:r>
              <a:rPr b="1" lang="en" sz="1300">
                <a:solidFill>
                  <a:schemeClr val="accent1"/>
                </a:solidFill>
                <a:latin typeface="Calibri"/>
                <a:ea typeface="Calibri"/>
                <a:cs typeface="Calibri"/>
                <a:sym typeface="Calibri"/>
              </a:rPr>
              <a:t>NA</a:t>
            </a:r>
            <a:r>
              <a:rPr lang="en" sz="1300">
                <a:solidFill>
                  <a:schemeClr val="accent1"/>
                </a:solidFill>
                <a:latin typeface="Calibri"/>
                <a:ea typeface="Calibri"/>
                <a:cs typeface="Calibri"/>
                <a:sym typeface="Calibri"/>
              </a:rPr>
              <a:t>”</a:t>
            </a:r>
            <a:endParaRPr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pub_rec_bankruptcies </a:t>
            </a:r>
            <a:r>
              <a:rPr lang="en" sz="1300">
                <a:solidFill>
                  <a:schemeClr val="accent1"/>
                </a:solidFill>
                <a:latin typeface="Calibri"/>
                <a:ea typeface="Calibri"/>
                <a:cs typeface="Calibri"/>
                <a:sym typeface="Calibri"/>
              </a:rPr>
              <a:t>: </a:t>
            </a:r>
            <a:r>
              <a:rPr b="1" lang="en" sz="1300">
                <a:solidFill>
                  <a:schemeClr val="accent1"/>
                </a:solidFill>
                <a:latin typeface="Calibri"/>
                <a:ea typeface="Calibri"/>
                <a:cs typeface="Calibri"/>
                <a:sym typeface="Calibri"/>
              </a:rPr>
              <a:t>imputed</a:t>
            </a:r>
            <a:r>
              <a:rPr b="1" lang="en" sz="1300">
                <a:solidFill>
                  <a:schemeClr val="accent1"/>
                </a:solidFill>
                <a:latin typeface="Calibri"/>
                <a:ea typeface="Calibri"/>
                <a:cs typeface="Calibri"/>
                <a:sym typeface="Calibri"/>
              </a:rPr>
              <a:t> </a:t>
            </a:r>
            <a:r>
              <a:rPr lang="en" sz="1300">
                <a:solidFill>
                  <a:schemeClr val="accent1"/>
                </a:solidFill>
                <a:latin typeface="Calibri"/>
                <a:ea typeface="Calibri"/>
                <a:cs typeface="Calibri"/>
                <a:sym typeface="Calibri"/>
              </a:rPr>
              <a:t>with values of “</a:t>
            </a:r>
            <a:r>
              <a:rPr b="1" lang="en" sz="1300">
                <a:solidFill>
                  <a:schemeClr val="accent1"/>
                </a:solidFill>
                <a:latin typeface="Calibri"/>
                <a:ea typeface="Calibri"/>
                <a:cs typeface="Calibri"/>
                <a:sym typeface="Calibri"/>
              </a:rPr>
              <a:t>pub_rec</a:t>
            </a:r>
            <a:r>
              <a:rPr lang="en" sz="1300">
                <a:solidFill>
                  <a:schemeClr val="accent1"/>
                </a:solidFill>
                <a:latin typeface="Calibri"/>
                <a:ea typeface="Calibri"/>
                <a:cs typeface="Calibri"/>
                <a:sym typeface="Calibri"/>
              </a:rPr>
              <a:t>” values as both of them are </a:t>
            </a:r>
            <a:r>
              <a:rPr b="1" lang="en" sz="1300">
                <a:solidFill>
                  <a:schemeClr val="accent1"/>
                </a:solidFill>
                <a:latin typeface="Calibri"/>
                <a:ea typeface="Calibri"/>
                <a:cs typeface="Calibri"/>
                <a:sym typeface="Calibri"/>
              </a:rPr>
              <a:t>heavily correlated</a:t>
            </a:r>
            <a:endParaRPr b="1"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emp_length </a:t>
            </a:r>
            <a:r>
              <a:rPr lang="en" sz="1300">
                <a:solidFill>
                  <a:schemeClr val="accent1"/>
                </a:solidFill>
                <a:latin typeface="Calibri"/>
                <a:ea typeface="Calibri"/>
                <a:cs typeface="Calibri"/>
                <a:sym typeface="Calibri"/>
              </a:rPr>
              <a:t>: filled with </a:t>
            </a:r>
            <a:r>
              <a:rPr b="1" lang="en" sz="1300">
                <a:solidFill>
                  <a:schemeClr val="accent1"/>
                </a:solidFill>
                <a:latin typeface="Calibri"/>
                <a:ea typeface="Calibri"/>
                <a:cs typeface="Calibri"/>
                <a:sym typeface="Calibri"/>
              </a:rPr>
              <a:t>mode </a:t>
            </a:r>
            <a:r>
              <a:rPr lang="en" sz="1300">
                <a:solidFill>
                  <a:schemeClr val="accent1"/>
                </a:solidFill>
                <a:latin typeface="Calibri"/>
                <a:ea typeface="Calibri"/>
                <a:cs typeface="Calibri"/>
                <a:sym typeface="Calibri"/>
              </a:rPr>
              <a:t>of emp_length i.e 10 years</a:t>
            </a:r>
            <a:endParaRPr sz="1300">
              <a:solidFill>
                <a:schemeClr val="accent1"/>
              </a:solidFill>
              <a:latin typeface="Calibri"/>
              <a:ea typeface="Calibri"/>
              <a:cs typeface="Calibri"/>
              <a:sym typeface="Calibri"/>
            </a:endParaRPr>
          </a:p>
          <a:p>
            <a:pPr indent="-311150" lvl="0" marL="457200" rtl="0" algn="l">
              <a:spcBef>
                <a:spcPts val="0"/>
              </a:spcBef>
              <a:spcAft>
                <a:spcPts val="0"/>
              </a:spcAft>
              <a:buClr>
                <a:schemeClr val="accent1"/>
              </a:buClr>
              <a:buSzPts val="1300"/>
              <a:buFont typeface="Calibri"/>
              <a:buAutoNum type="arabicPeriod"/>
            </a:pPr>
            <a:r>
              <a:rPr b="1" lang="en" sz="1300">
                <a:solidFill>
                  <a:schemeClr val="accent1"/>
                </a:solidFill>
                <a:latin typeface="Calibri"/>
                <a:ea typeface="Calibri"/>
                <a:cs typeface="Calibri"/>
                <a:sym typeface="Calibri"/>
              </a:rPr>
              <a:t>revol_util </a:t>
            </a:r>
            <a:r>
              <a:rPr lang="en" sz="1300">
                <a:solidFill>
                  <a:schemeClr val="accent1"/>
                </a:solidFill>
                <a:latin typeface="Calibri"/>
                <a:ea typeface="Calibri"/>
                <a:cs typeface="Calibri"/>
                <a:sym typeface="Calibri"/>
              </a:rPr>
              <a:t>: </a:t>
            </a:r>
            <a:r>
              <a:rPr b="1" lang="en" sz="1300">
                <a:solidFill>
                  <a:schemeClr val="accent1"/>
                </a:solidFill>
                <a:latin typeface="Calibri"/>
                <a:ea typeface="Calibri"/>
                <a:cs typeface="Calibri"/>
                <a:sym typeface="Calibri"/>
              </a:rPr>
              <a:t>dropped </a:t>
            </a:r>
            <a:r>
              <a:rPr lang="en" sz="1300">
                <a:solidFill>
                  <a:schemeClr val="accent1"/>
                </a:solidFill>
                <a:latin typeface="Calibri"/>
                <a:ea typeface="Calibri"/>
                <a:cs typeface="Calibri"/>
                <a:sym typeface="Calibri"/>
              </a:rPr>
              <a:t>the rows containing revol_util as null as they’re </a:t>
            </a:r>
            <a:r>
              <a:rPr b="1" lang="en" sz="1300">
                <a:solidFill>
                  <a:schemeClr val="accent1"/>
                </a:solidFill>
                <a:latin typeface="Calibri"/>
                <a:ea typeface="Calibri"/>
                <a:cs typeface="Calibri"/>
                <a:sym typeface="Calibri"/>
              </a:rPr>
              <a:t>quite </a:t>
            </a:r>
            <a:r>
              <a:rPr b="1" lang="en" sz="1300">
                <a:solidFill>
                  <a:schemeClr val="accent1"/>
                </a:solidFill>
                <a:latin typeface="Calibri"/>
                <a:ea typeface="Calibri"/>
                <a:cs typeface="Calibri"/>
                <a:sym typeface="Calibri"/>
              </a:rPr>
              <a:t>insignificant</a:t>
            </a:r>
            <a:r>
              <a:rPr lang="en" sz="1300">
                <a:solidFill>
                  <a:schemeClr val="accent1"/>
                </a:solidFill>
                <a:latin typeface="Calibri"/>
                <a:ea typeface="Calibri"/>
                <a:cs typeface="Calibri"/>
                <a:sym typeface="Calibri"/>
              </a:rPr>
              <a:t> in number (</a:t>
            </a:r>
            <a:r>
              <a:rPr b="1" lang="en" sz="1300">
                <a:solidFill>
                  <a:schemeClr val="accent1"/>
                </a:solidFill>
                <a:latin typeface="Calibri"/>
                <a:ea typeface="Calibri"/>
                <a:cs typeface="Calibri"/>
                <a:sym typeface="Calibri"/>
              </a:rPr>
              <a:t>~0.1%</a:t>
            </a:r>
            <a:r>
              <a:rPr lang="en" sz="1300">
                <a:solidFill>
                  <a:schemeClr val="accent1"/>
                </a:solidFill>
                <a:latin typeface="Calibri"/>
                <a:ea typeface="Calibri"/>
                <a:cs typeface="Calibri"/>
                <a:sym typeface="Calibri"/>
              </a:rPr>
              <a:t>)</a:t>
            </a:r>
            <a:endParaRPr sz="1300">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1144025" y="1105700"/>
            <a:ext cx="6859551" cy="3871901"/>
          </a:xfrm>
          <a:prstGeom prst="rect">
            <a:avLst/>
          </a:prstGeom>
          <a:noFill/>
          <a:ln>
            <a:noFill/>
          </a:ln>
        </p:spPr>
      </p:pic>
      <p:sp>
        <p:nvSpPr>
          <p:cNvPr id="166" name="Google Shape;166;p2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Distinction</a:t>
            </a:r>
            <a:endParaRPr/>
          </a:p>
        </p:txBody>
      </p:sp>
      <p:pic>
        <p:nvPicPr>
          <p:cNvPr descr="upGrad appoints Saranjit Sangar as CEO - UK, Europe, and Middle East" id="167" name="Google Shape;167;p24"/>
          <p:cNvPicPr preferRelativeResize="0"/>
          <p:nvPr/>
        </p:nvPicPr>
        <p:blipFill rotWithShape="1">
          <a:blip r:embed="rId4">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30000" y="1318650"/>
            <a:ext cx="3300900" cy="16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Categorical Columns Analysis</a:t>
            </a:r>
            <a:endParaRPr/>
          </a:p>
          <a:p>
            <a:pPr indent="0" lvl="0" marL="0" rtl="0" algn="l">
              <a:spcBef>
                <a:spcPts val="0"/>
              </a:spcBef>
              <a:spcAft>
                <a:spcPts val="0"/>
              </a:spcAft>
              <a:buNone/>
            </a:pPr>
            <a:r>
              <a:t/>
            </a:r>
            <a:endParaRPr/>
          </a:p>
        </p:txBody>
      </p:sp>
      <p:sp>
        <p:nvSpPr>
          <p:cNvPr id="173" name="Google Shape;173;p25"/>
          <p:cNvSpPr txBox="1"/>
          <p:nvPr>
            <p:ph idx="2" type="body"/>
          </p:nvPr>
        </p:nvSpPr>
        <p:spPr>
          <a:xfrm>
            <a:off x="5165275" y="1699800"/>
            <a:ext cx="3374400" cy="924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t>The </a:t>
            </a:r>
            <a:r>
              <a:rPr b="1" lang="en" sz="1200"/>
              <a:t>X Axis</a:t>
            </a:r>
            <a:r>
              <a:rPr lang="en" sz="1200"/>
              <a:t> in the plots is </a:t>
            </a:r>
            <a:r>
              <a:rPr b="1" lang="en" sz="1200"/>
              <a:t>sorted </a:t>
            </a:r>
            <a:r>
              <a:rPr lang="en" sz="1200"/>
              <a:t>as : </a:t>
            </a:r>
            <a:endParaRPr sz="1200"/>
          </a:p>
          <a:p>
            <a:pPr indent="-304800" lvl="0" marL="457200" rtl="0" algn="l">
              <a:lnSpc>
                <a:spcPct val="95000"/>
              </a:lnSpc>
              <a:spcBef>
                <a:spcPts val="1200"/>
              </a:spcBef>
              <a:spcAft>
                <a:spcPts val="0"/>
              </a:spcAft>
              <a:buSzPts val="1200"/>
              <a:buChar char="-"/>
            </a:pPr>
            <a:r>
              <a:rPr b="1" lang="en" sz="1200"/>
              <a:t>higher “charged off percentage” </a:t>
            </a:r>
            <a:r>
              <a:rPr lang="en" sz="1200"/>
              <a:t>to the </a:t>
            </a:r>
            <a:r>
              <a:rPr b="1" lang="en" sz="1200"/>
              <a:t>left </a:t>
            </a:r>
            <a:r>
              <a:rPr lang="en" sz="1200"/>
              <a:t>and </a:t>
            </a:r>
            <a:r>
              <a:rPr b="1" lang="en" sz="1200"/>
              <a:t>lower</a:t>
            </a:r>
            <a:r>
              <a:rPr lang="en" sz="1200"/>
              <a:t> percentage to the </a:t>
            </a:r>
            <a:r>
              <a:rPr b="1" lang="en" sz="1200"/>
              <a:t>right</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Grade</a:t>
            </a:r>
            <a:endParaRPr/>
          </a:p>
        </p:txBody>
      </p:sp>
      <p:sp>
        <p:nvSpPr>
          <p:cNvPr id="179" name="Google Shape;179;p26"/>
          <p:cNvSpPr txBox="1"/>
          <p:nvPr>
            <p:ph idx="1" type="body"/>
          </p:nvPr>
        </p:nvSpPr>
        <p:spPr>
          <a:xfrm>
            <a:off x="727650" y="1382925"/>
            <a:ext cx="2047200" cy="34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lower grades i.e G, F, E, D have so much higher defaulting percentages</a:t>
            </a:r>
            <a:endParaRPr sz="1200"/>
          </a:p>
          <a:p>
            <a:pPr indent="0" lvl="0" marL="0" rtl="0" algn="l">
              <a:spcBef>
                <a:spcPts val="1200"/>
              </a:spcBef>
              <a:spcAft>
                <a:spcPts val="1200"/>
              </a:spcAft>
              <a:buNone/>
            </a:pPr>
            <a:r>
              <a:rPr lang="en" sz="1200"/>
              <a:t>- the lowest "Charged Off" percentage comes from A Grade of only 6% defaulters</a:t>
            </a:r>
            <a:endParaRPr sz="1200"/>
          </a:p>
        </p:txBody>
      </p:sp>
      <p:pic>
        <p:nvPicPr>
          <p:cNvPr descr="upGrad appoints Saranjit Sangar as CEO - UK, Europe, and Middle East" id="180" name="Google Shape;180;p26"/>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81" name="Google Shape;181;p26"/>
          <p:cNvPicPr preferRelativeResize="0"/>
          <p:nvPr/>
        </p:nvPicPr>
        <p:blipFill>
          <a:blip r:embed="rId4">
            <a:alphaModFix/>
          </a:blip>
          <a:stretch>
            <a:fillRect/>
          </a:stretch>
        </p:blipFill>
        <p:spPr>
          <a:xfrm>
            <a:off x="2774850" y="1248519"/>
            <a:ext cx="6236426" cy="3145756"/>
          </a:xfrm>
          <a:prstGeom prst="rect">
            <a:avLst/>
          </a:prstGeom>
          <a:noFill/>
          <a:ln>
            <a:noFill/>
          </a:ln>
        </p:spPr>
      </p:pic>
      <p:sp>
        <p:nvSpPr>
          <p:cNvPr id="182" name="Google Shape;182;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SubGrade</a:t>
            </a:r>
            <a:endParaRPr/>
          </a:p>
        </p:txBody>
      </p:sp>
      <p:sp>
        <p:nvSpPr>
          <p:cNvPr id="188" name="Google Shape;188;p27"/>
          <p:cNvSpPr txBox="1"/>
          <p:nvPr>
            <p:ph idx="1" type="body"/>
          </p:nvPr>
        </p:nvSpPr>
        <p:spPr>
          <a:xfrm>
            <a:off x="729450" y="1450575"/>
            <a:ext cx="2242200" cy="343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The Grade "F5" is very very risky as it almost has ~50% of loan defaulting percentage</a:t>
            </a:r>
            <a:endParaRPr/>
          </a:p>
          <a:p>
            <a:pPr indent="0" lvl="0" marL="0" rtl="0" algn="l">
              <a:spcBef>
                <a:spcPts val="1200"/>
              </a:spcBef>
              <a:spcAft>
                <a:spcPts val="0"/>
              </a:spcAft>
              <a:buNone/>
            </a:pPr>
            <a:r>
              <a:rPr lang="en"/>
              <a:t>- The Grade "A1" is more than safe and has ~2% of loan defaulting percentage</a:t>
            </a:r>
            <a:endParaRPr/>
          </a:p>
          <a:p>
            <a:pPr indent="0" lvl="0" marL="0" rtl="0" algn="l">
              <a:spcBef>
                <a:spcPts val="1200"/>
              </a:spcBef>
              <a:spcAft>
                <a:spcPts val="0"/>
              </a:spcAft>
              <a:buNone/>
            </a:pPr>
            <a:r>
              <a:rPr lang="en"/>
              <a:t>- The right-most i.e safest bets for loan lending are very clear i.e A1, A2, .., B4, B5, etc so this means the internal grading algorithm of the lending club is very robust and reliable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upGrad appoints Saranjit Sangar as CEO - UK, Europe, and Middle East" id="189" name="Google Shape;189;p2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90" name="Google Shape;190;p27"/>
          <p:cNvPicPr preferRelativeResize="0"/>
          <p:nvPr/>
        </p:nvPicPr>
        <p:blipFill>
          <a:blip r:embed="rId4">
            <a:alphaModFix/>
          </a:blip>
          <a:stretch>
            <a:fillRect/>
          </a:stretch>
        </p:blipFill>
        <p:spPr>
          <a:xfrm>
            <a:off x="3095525" y="1248525"/>
            <a:ext cx="5983149" cy="351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Status</a:t>
            </a:r>
            <a:endParaRPr/>
          </a:p>
        </p:txBody>
      </p:sp>
      <p:sp>
        <p:nvSpPr>
          <p:cNvPr id="196" name="Google Shape;196;p28"/>
          <p:cNvSpPr txBox="1"/>
          <p:nvPr>
            <p:ph idx="1" type="body"/>
          </p:nvPr>
        </p:nvSpPr>
        <p:spPr>
          <a:xfrm>
            <a:off x="729450" y="1450575"/>
            <a:ext cx="2483700" cy="32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1205"/>
              <a:t>- Not Verified Customers have the least loan defaulting percentage i.e ~13% where as Verified Customers have 15-17%; which doesn't make sense</a:t>
            </a:r>
            <a:endParaRPr sz="1205"/>
          </a:p>
          <a:p>
            <a:pPr indent="0" lvl="0" marL="0" rtl="0" algn="l">
              <a:spcBef>
                <a:spcPts val="1200"/>
              </a:spcBef>
              <a:spcAft>
                <a:spcPts val="0"/>
              </a:spcAft>
              <a:buSzPts val="935"/>
              <a:buNone/>
            </a:pPr>
            <a:r>
              <a:t/>
            </a:r>
            <a:endParaRPr sz="1205"/>
          </a:p>
          <a:p>
            <a:pPr indent="0" lvl="0" marL="0" rtl="0" algn="l">
              <a:spcBef>
                <a:spcPts val="1200"/>
              </a:spcBef>
              <a:spcAft>
                <a:spcPts val="1200"/>
              </a:spcAft>
              <a:buSzPts val="935"/>
              <a:buNone/>
            </a:pPr>
            <a:r>
              <a:t/>
            </a:r>
            <a:endParaRPr sz="1205"/>
          </a:p>
        </p:txBody>
      </p:sp>
      <p:pic>
        <p:nvPicPr>
          <p:cNvPr descr="upGrad appoints Saranjit Sangar as CEO - UK, Europe, and Middle East" id="197" name="Google Shape;197;p28"/>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98" name="Google Shape;198;p28"/>
          <p:cNvPicPr preferRelativeResize="0"/>
          <p:nvPr/>
        </p:nvPicPr>
        <p:blipFill>
          <a:blip r:embed="rId4">
            <a:alphaModFix/>
          </a:blip>
          <a:stretch>
            <a:fillRect/>
          </a:stretch>
        </p:blipFill>
        <p:spPr>
          <a:xfrm>
            <a:off x="3355227" y="1388250"/>
            <a:ext cx="5788772" cy="288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204" name="Google Shape;204;p29"/>
          <p:cNvSpPr txBox="1"/>
          <p:nvPr>
            <p:ph idx="1" type="body"/>
          </p:nvPr>
        </p:nvSpPr>
        <p:spPr>
          <a:xfrm>
            <a:off x="729450" y="1450575"/>
            <a:ext cx="2707200" cy="288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a:t>
            </a:r>
            <a:r>
              <a:rPr b="1" lang="en"/>
              <a:t>"small business"</a:t>
            </a:r>
            <a:r>
              <a:rPr lang="en"/>
              <a:t> have the </a:t>
            </a:r>
            <a:r>
              <a:rPr b="1" lang="en"/>
              <a:t>highest </a:t>
            </a:r>
            <a:r>
              <a:rPr lang="en"/>
              <a:t>tendency</a:t>
            </a:r>
            <a:r>
              <a:rPr lang="en"/>
              <a:t> of loan defaulting i.e </a:t>
            </a:r>
            <a:r>
              <a:rPr b="1" lang="en"/>
              <a:t>~27%</a:t>
            </a:r>
            <a:endParaRPr b="1"/>
          </a:p>
          <a:p>
            <a:pPr indent="0" lvl="0" marL="0" rtl="0" algn="l">
              <a:spcBef>
                <a:spcPts val="1200"/>
              </a:spcBef>
              <a:spcAft>
                <a:spcPts val="0"/>
              </a:spcAft>
              <a:buNone/>
            </a:pPr>
            <a:r>
              <a:rPr lang="en"/>
              <a:t>- </a:t>
            </a:r>
            <a:r>
              <a:rPr b="1" lang="en"/>
              <a:t>Most of the loans</a:t>
            </a:r>
            <a:r>
              <a:rPr lang="en"/>
              <a:t> have a purpose of "</a:t>
            </a:r>
            <a:r>
              <a:rPr b="1" lang="en"/>
              <a:t>Debt Consolidation</a:t>
            </a:r>
            <a:r>
              <a:rPr lang="en"/>
              <a:t>" which has a okay-ish default percentage i.e </a:t>
            </a:r>
            <a:r>
              <a:rPr b="1" lang="en"/>
              <a:t>~15%</a:t>
            </a:r>
            <a:r>
              <a:rPr lang="en"/>
              <a:t> which the LC can live through</a:t>
            </a:r>
            <a:endParaRPr/>
          </a:p>
          <a:p>
            <a:pPr indent="0" lvl="0" marL="0" rtl="0" algn="l">
              <a:spcBef>
                <a:spcPts val="1200"/>
              </a:spcBef>
              <a:spcAft>
                <a:spcPts val="0"/>
              </a:spcAft>
              <a:buNone/>
            </a:pPr>
            <a:r>
              <a:rPr lang="en"/>
              <a:t>- "</a:t>
            </a:r>
            <a:r>
              <a:rPr b="1" lang="en"/>
              <a:t>Major Purchase", "Wedding", "Car", "Credit Card</a:t>
            </a:r>
            <a:r>
              <a:rPr lang="en"/>
              <a:t>" are the most </a:t>
            </a:r>
            <a:r>
              <a:rPr b="1" lang="en"/>
              <a:t>safe bets </a:t>
            </a:r>
            <a:r>
              <a:rPr lang="en"/>
              <a:t>as they have the </a:t>
            </a:r>
            <a:r>
              <a:rPr b="1" lang="en"/>
              <a:t>least loan default percentage i.e 10-11%</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upGrad appoints Saranjit Sangar as CEO - UK, Europe, and Middle East" id="205" name="Google Shape;205;p2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06" name="Google Shape;206;p29"/>
          <p:cNvPicPr preferRelativeResize="0"/>
          <p:nvPr/>
        </p:nvPicPr>
        <p:blipFill>
          <a:blip r:embed="rId4">
            <a:alphaModFix/>
          </a:blip>
          <a:stretch>
            <a:fillRect/>
          </a:stretch>
        </p:blipFill>
        <p:spPr>
          <a:xfrm>
            <a:off x="3275750" y="1370616"/>
            <a:ext cx="5868250" cy="304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State</a:t>
            </a:r>
            <a:endParaRPr/>
          </a:p>
        </p:txBody>
      </p:sp>
      <p:sp>
        <p:nvSpPr>
          <p:cNvPr id="212" name="Google Shape;212;p30"/>
          <p:cNvSpPr txBox="1"/>
          <p:nvPr>
            <p:ph idx="1" type="body"/>
          </p:nvPr>
        </p:nvSpPr>
        <p:spPr>
          <a:xfrm>
            <a:off x="729450" y="1450575"/>
            <a:ext cx="2868300" cy="3286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 </a:t>
            </a:r>
            <a:r>
              <a:rPr b="1" lang="en"/>
              <a:t>Most loans are from CA</a:t>
            </a:r>
            <a:r>
              <a:rPr lang="en"/>
              <a:t> i.e Canada which also has a </a:t>
            </a:r>
            <a:r>
              <a:rPr b="1" lang="en"/>
              <a:t>higher default percentage i.e ~16.2% than normal</a:t>
            </a:r>
            <a:endParaRPr b="1"/>
          </a:p>
          <a:p>
            <a:pPr indent="0" lvl="0" marL="0" rtl="0" algn="l">
              <a:spcBef>
                <a:spcPts val="1200"/>
              </a:spcBef>
              <a:spcAft>
                <a:spcPts val="0"/>
              </a:spcAft>
              <a:buNone/>
            </a:pPr>
            <a:r>
              <a:rPr lang="en"/>
              <a:t>- </a:t>
            </a:r>
            <a:r>
              <a:rPr b="1" lang="en"/>
              <a:t>FL</a:t>
            </a:r>
            <a:r>
              <a:rPr lang="en"/>
              <a:t> i.e Florida is also a state where the </a:t>
            </a:r>
            <a:r>
              <a:rPr b="1" lang="en"/>
              <a:t>loans are heavily taken and also has a higher default percentage i.e ~18%</a:t>
            </a:r>
            <a:endParaRPr b="1"/>
          </a:p>
          <a:p>
            <a:pPr indent="0" lvl="0" marL="0" rtl="0" algn="l">
              <a:spcBef>
                <a:spcPts val="1200"/>
              </a:spcBef>
              <a:spcAft>
                <a:spcPts val="0"/>
              </a:spcAft>
              <a:buNone/>
            </a:pPr>
            <a:r>
              <a:rPr lang="en"/>
              <a:t>- </a:t>
            </a:r>
            <a:r>
              <a:rPr b="1" lang="en"/>
              <a:t>TX </a:t>
            </a:r>
            <a:r>
              <a:rPr lang="en"/>
              <a:t>- Texas, </a:t>
            </a:r>
            <a:r>
              <a:rPr b="1" lang="en"/>
              <a:t>PA </a:t>
            </a:r>
            <a:r>
              <a:rPr lang="en"/>
              <a:t>- Pennsylvania are </a:t>
            </a:r>
            <a:r>
              <a:rPr b="1" lang="en"/>
              <a:t>some good business making states</a:t>
            </a:r>
            <a:r>
              <a:rPr lang="en"/>
              <a:t> i.e have </a:t>
            </a:r>
            <a:r>
              <a:rPr b="1" lang="en"/>
              <a:t>go amount of loans taken</a:t>
            </a:r>
            <a:r>
              <a:rPr lang="en"/>
              <a:t> and also repaid too i.e have </a:t>
            </a:r>
            <a:r>
              <a:rPr b="1" lang="en"/>
              <a:t>lower default percentage &lt;12%</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upGrad appoints Saranjit Sangar as CEO - UK, Europe, and Middle East" id="213" name="Google Shape;213;p3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14" name="Google Shape;214;p30"/>
          <p:cNvPicPr preferRelativeResize="0"/>
          <p:nvPr/>
        </p:nvPicPr>
        <p:blipFill>
          <a:blip r:embed="rId4">
            <a:alphaModFix/>
          </a:blip>
          <a:stretch>
            <a:fillRect/>
          </a:stretch>
        </p:blipFill>
        <p:spPr>
          <a:xfrm>
            <a:off x="3642450" y="1482150"/>
            <a:ext cx="5501549" cy="28261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730000" y="1318650"/>
            <a:ext cx="3300900" cy="16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Numerical Columns Analysis</a:t>
            </a:r>
            <a:endParaRPr/>
          </a:p>
        </p:txBody>
      </p:sp>
      <p:sp>
        <p:nvSpPr>
          <p:cNvPr id="220" name="Google Shape;220;p31"/>
          <p:cNvSpPr txBox="1"/>
          <p:nvPr>
            <p:ph idx="2" type="body"/>
          </p:nvPr>
        </p:nvSpPr>
        <p:spPr>
          <a:xfrm>
            <a:off x="5049000" y="994800"/>
            <a:ext cx="3799500" cy="3501000"/>
          </a:xfrm>
          <a:prstGeom prst="rect">
            <a:avLst/>
          </a:prstGeom>
        </p:spPr>
        <p:txBody>
          <a:bodyPr anchorCtr="0" anchor="t" bIns="91425" lIns="91425" spcFirstLastPara="1" rIns="91425" wrap="square" tIns="91425">
            <a:noAutofit/>
          </a:bodyPr>
          <a:lstStyle/>
          <a:p>
            <a:pPr indent="-305752" lvl="0" marL="457200" rtl="0" algn="l">
              <a:lnSpc>
                <a:spcPct val="115000"/>
              </a:lnSpc>
              <a:spcBef>
                <a:spcPts val="0"/>
              </a:spcBef>
              <a:spcAft>
                <a:spcPts val="0"/>
              </a:spcAft>
              <a:buSzPts val="1215"/>
              <a:buAutoNum type="arabicPeriod"/>
            </a:pPr>
            <a:r>
              <a:rPr b="1" lang="en" sz="1315"/>
              <a:t>Box Plot</a:t>
            </a:r>
            <a:r>
              <a:rPr b="1" lang="en" sz="1215"/>
              <a:t> </a:t>
            </a:r>
            <a:r>
              <a:rPr lang="en" sz="1215"/>
              <a:t>: shows a </a:t>
            </a:r>
            <a:r>
              <a:rPr b="1" lang="en" sz="1215"/>
              <a:t>distribution of the loan status with respect to numerical column</a:t>
            </a:r>
            <a:r>
              <a:rPr lang="en" sz="1215"/>
              <a:t> we're analysing</a:t>
            </a:r>
            <a:endParaRPr sz="1215"/>
          </a:p>
          <a:p>
            <a:pPr indent="-305752" lvl="0" marL="457200" rtl="0" algn="l">
              <a:lnSpc>
                <a:spcPct val="115000"/>
              </a:lnSpc>
              <a:spcBef>
                <a:spcPts val="0"/>
              </a:spcBef>
              <a:spcAft>
                <a:spcPts val="0"/>
              </a:spcAft>
              <a:buSzPts val="1215"/>
              <a:buAutoNum type="arabicPeriod"/>
            </a:pPr>
            <a:r>
              <a:rPr b="1" lang="en" sz="1315"/>
              <a:t>Distribution Plot</a:t>
            </a:r>
            <a:r>
              <a:rPr lang="en" sz="1215"/>
              <a:t> : shows a distribution of the </a:t>
            </a:r>
            <a:r>
              <a:rPr b="1" lang="en" sz="1215"/>
              <a:t>segmented numerical column</a:t>
            </a:r>
            <a:endParaRPr b="1" sz="1215"/>
          </a:p>
          <a:p>
            <a:pPr indent="-305752" lvl="0" marL="457200" rtl="0" algn="l">
              <a:lnSpc>
                <a:spcPct val="115000"/>
              </a:lnSpc>
              <a:spcBef>
                <a:spcPts val="0"/>
              </a:spcBef>
              <a:spcAft>
                <a:spcPts val="0"/>
              </a:spcAft>
              <a:buSzPts val="1215"/>
              <a:buAutoNum type="arabicPeriod"/>
            </a:pPr>
            <a:r>
              <a:rPr b="1" lang="en" sz="1315"/>
              <a:t>Yellow Trend Line</a:t>
            </a:r>
            <a:r>
              <a:rPr lang="en" sz="1215"/>
              <a:t> (top-right of each slide): shows the </a:t>
            </a:r>
            <a:r>
              <a:rPr b="1" lang="en" sz="1215"/>
              <a:t>loan default percentage trend line</a:t>
            </a:r>
            <a:r>
              <a:rPr lang="en" sz="1215"/>
              <a:t> (the </a:t>
            </a:r>
            <a:r>
              <a:rPr b="1" lang="en" sz="1215"/>
              <a:t>percentages are calculated for segmented numerical column</a:t>
            </a:r>
            <a:r>
              <a:rPr lang="en" sz="1215"/>
              <a:t>)</a:t>
            </a:r>
            <a:endParaRPr sz="1215"/>
          </a:p>
          <a:p>
            <a:pPr indent="0" lvl="0" marL="0" rtl="0" algn="l">
              <a:lnSpc>
                <a:spcPct val="105000"/>
              </a:lnSpc>
              <a:spcBef>
                <a:spcPts val="1200"/>
              </a:spcBef>
              <a:spcAft>
                <a:spcPts val="0"/>
              </a:spcAft>
              <a:buNone/>
            </a:pPr>
            <a:r>
              <a:t/>
            </a:r>
            <a:endParaRPr sz="1215"/>
          </a:p>
          <a:p>
            <a:pPr indent="-305752" lvl="0" marL="457200" rtl="0" algn="l">
              <a:lnSpc>
                <a:spcPct val="105000"/>
              </a:lnSpc>
              <a:spcBef>
                <a:spcPts val="1200"/>
              </a:spcBef>
              <a:spcAft>
                <a:spcPts val="0"/>
              </a:spcAft>
              <a:buSzPts val="1215"/>
              <a:buChar char="-"/>
            </a:pPr>
            <a:r>
              <a:rPr b="1" lang="en" sz="1215"/>
              <a:t>NOTE</a:t>
            </a:r>
            <a:r>
              <a:rPr lang="en" sz="1215"/>
              <a:t> : The </a:t>
            </a:r>
            <a:r>
              <a:rPr b="1" lang="en" sz="1215"/>
              <a:t>percentage in trend-line is scaled </a:t>
            </a:r>
            <a:r>
              <a:rPr lang="en" sz="1215"/>
              <a:t>up to show in the plot; you can </a:t>
            </a:r>
            <a:r>
              <a:rPr b="1" lang="en" sz="1215"/>
              <a:t>see the actual percentage by hovering on the line</a:t>
            </a:r>
            <a:endParaRPr b="1" sz="1215"/>
          </a:p>
          <a:p>
            <a:pPr indent="0" lvl="0" marL="0" rtl="0" algn="l">
              <a:lnSpc>
                <a:spcPct val="105000"/>
              </a:lnSpc>
              <a:spcBef>
                <a:spcPts val="1200"/>
              </a:spcBef>
              <a:spcAft>
                <a:spcPts val="1200"/>
              </a:spcAft>
              <a:buSzPts val="605"/>
              <a:buNone/>
            </a:pPr>
            <a:r>
              <a:t/>
            </a:r>
            <a:endParaRPr sz="121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2" type="body"/>
          </p:nvPr>
        </p:nvSpPr>
        <p:spPr>
          <a:xfrm>
            <a:off x="5101500" y="1059000"/>
            <a:ext cx="3681000" cy="3025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Problem Statement Understanding</a:t>
            </a:r>
            <a:endParaRPr sz="1500"/>
          </a:p>
          <a:p>
            <a:pPr indent="-323850" lvl="0" marL="457200" rtl="0" algn="l">
              <a:spcBef>
                <a:spcPts val="0"/>
              </a:spcBef>
              <a:spcAft>
                <a:spcPts val="0"/>
              </a:spcAft>
              <a:buSzPts val="1500"/>
              <a:buAutoNum type="arabicPeriod"/>
            </a:pPr>
            <a:r>
              <a:rPr lang="en" sz="1500"/>
              <a:t>Solution Flow Diagram</a:t>
            </a:r>
            <a:endParaRPr sz="1500"/>
          </a:p>
          <a:p>
            <a:pPr indent="-323850" lvl="0" marL="457200" rtl="0" algn="l">
              <a:spcBef>
                <a:spcPts val="0"/>
              </a:spcBef>
              <a:spcAft>
                <a:spcPts val="0"/>
              </a:spcAft>
              <a:buSzPts val="1500"/>
              <a:buAutoNum type="arabicPeriod"/>
            </a:pPr>
            <a:r>
              <a:rPr lang="en" sz="1500"/>
              <a:t>Solution</a:t>
            </a:r>
            <a:endParaRPr sz="1500"/>
          </a:p>
          <a:p>
            <a:pPr indent="-311150" lvl="1" marL="914400" rtl="0" algn="l">
              <a:spcBef>
                <a:spcPts val="0"/>
              </a:spcBef>
              <a:spcAft>
                <a:spcPts val="0"/>
              </a:spcAft>
              <a:buSzPts val="1300"/>
              <a:buAutoNum type="alphaLcPeriod"/>
            </a:pPr>
            <a:r>
              <a:rPr lang="en" sz="1300"/>
              <a:t>Data Preprocessing</a:t>
            </a:r>
            <a:endParaRPr sz="1300"/>
          </a:p>
          <a:p>
            <a:pPr indent="-311150" lvl="1" marL="914400" rtl="0" algn="l">
              <a:spcBef>
                <a:spcPts val="0"/>
              </a:spcBef>
              <a:spcAft>
                <a:spcPts val="0"/>
              </a:spcAft>
              <a:buSzPts val="1300"/>
              <a:buAutoNum type="alphaLcPeriod"/>
            </a:pPr>
            <a:r>
              <a:rPr lang="en" sz="1300"/>
              <a:t>Data Cleaning</a:t>
            </a:r>
            <a:endParaRPr sz="1300"/>
          </a:p>
          <a:p>
            <a:pPr indent="-311150" lvl="1" marL="914400" rtl="0" algn="l">
              <a:spcBef>
                <a:spcPts val="0"/>
              </a:spcBef>
              <a:spcAft>
                <a:spcPts val="0"/>
              </a:spcAft>
              <a:buSzPts val="1300"/>
              <a:buAutoNum type="alphaLcPeriod"/>
            </a:pPr>
            <a:r>
              <a:rPr lang="en" sz="1300"/>
              <a:t>EDA</a:t>
            </a:r>
            <a:endParaRPr sz="1300"/>
          </a:p>
          <a:p>
            <a:pPr indent="-323850" lvl="0" marL="457200" rtl="0" algn="l">
              <a:spcBef>
                <a:spcPts val="0"/>
              </a:spcBef>
              <a:spcAft>
                <a:spcPts val="0"/>
              </a:spcAft>
              <a:buSzPts val="1500"/>
              <a:buAutoNum type="arabicPeriod"/>
            </a:pPr>
            <a:r>
              <a:rPr lang="en" sz="1500"/>
              <a:t>Business Drivers and Recommendations</a:t>
            </a:r>
            <a:endParaRPr sz="1700"/>
          </a:p>
          <a:p>
            <a:pPr indent="-323850" lvl="0" marL="457200" rtl="0" algn="l">
              <a:spcBef>
                <a:spcPts val="0"/>
              </a:spcBef>
              <a:spcAft>
                <a:spcPts val="0"/>
              </a:spcAft>
              <a:buSzPts val="1500"/>
              <a:buAutoNum type="arabicPeriod"/>
            </a:pPr>
            <a:r>
              <a:rPr lang="en" sz="1500"/>
              <a:t>Appendix</a:t>
            </a:r>
            <a:endParaRPr sz="1500"/>
          </a:p>
        </p:txBody>
      </p:sp>
      <p:sp>
        <p:nvSpPr>
          <p:cNvPr id="95" name="Google Shape;95;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pic>
        <p:nvPicPr>
          <p:cNvPr descr="upGrad appoints Saranjit Sangar as CEO - UK, Europe, and Middle East" id="96" name="Google Shape;96;p1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Loan Amount</a:t>
            </a:r>
            <a:endParaRPr/>
          </a:p>
        </p:txBody>
      </p:sp>
      <p:sp>
        <p:nvSpPr>
          <p:cNvPr id="226" name="Google Shape;226;p32"/>
          <p:cNvSpPr txBox="1"/>
          <p:nvPr>
            <p:ph idx="1" type="body"/>
          </p:nvPr>
        </p:nvSpPr>
        <p:spPr>
          <a:xfrm>
            <a:off x="729450" y="1450575"/>
            <a:ext cx="2346300" cy="3474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205"/>
              <a:t>- The </a:t>
            </a:r>
            <a:r>
              <a:rPr b="1" lang="en" sz="1205"/>
              <a:t>loan defaulting percentages increases with Loan Amount taken</a:t>
            </a:r>
            <a:r>
              <a:rPr lang="en" sz="1205"/>
              <a:t> i.e steadily upward sloped trend line</a:t>
            </a:r>
            <a:endParaRPr sz="1205"/>
          </a:p>
          <a:p>
            <a:pPr indent="0" lvl="0" marL="0" rtl="0" algn="l">
              <a:lnSpc>
                <a:spcPct val="105000"/>
              </a:lnSpc>
              <a:spcBef>
                <a:spcPts val="1200"/>
              </a:spcBef>
              <a:spcAft>
                <a:spcPts val="0"/>
              </a:spcAft>
              <a:buSzPts val="935"/>
              <a:buNone/>
            </a:pPr>
            <a:r>
              <a:rPr lang="en" sz="1205"/>
              <a:t>- The </a:t>
            </a:r>
            <a:r>
              <a:rPr b="1" lang="en" sz="1205"/>
              <a:t>higher amount loans(&gt; 20K) are having higher default rates (&gt;17%)</a:t>
            </a:r>
            <a:endParaRPr b="1" sz="1205"/>
          </a:p>
          <a:p>
            <a:pPr indent="0" lvl="0" marL="0" rtl="0" algn="l">
              <a:lnSpc>
                <a:spcPct val="105000"/>
              </a:lnSpc>
              <a:spcBef>
                <a:spcPts val="1200"/>
              </a:spcBef>
              <a:spcAft>
                <a:spcPts val="0"/>
              </a:spcAft>
              <a:buSzPts val="935"/>
              <a:buNone/>
            </a:pPr>
            <a:r>
              <a:rPr lang="en" sz="1205"/>
              <a:t>- As the </a:t>
            </a:r>
            <a:r>
              <a:rPr b="1" lang="en" sz="1205"/>
              <a:t>Funded Amount and Funded Amount Investor columns are heavily correlated</a:t>
            </a:r>
            <a:r>
              <a:rPr lang="en" sz="1205"/>
              <a:t> with this column; </a:t>
            </a:r>
            <a:r>
              <a:rPr b="1" lang="en" sz="1205"/>
              <a:t>they both also have similar trend lines</a:t>
            </a:r>
            <a:endParaRPr b="1" sz="1205"/>
          </a:p>
          <a:p>
            <a:pPr indent="0" lvl="0" marL="0" rtl="0" algn="l">
              <a:lnSpc>
                <a:spcPct val="105000"/>
              </a:lnSpc>
              <a:spcBef>
                <a:spcPts val="1200"/>
              </a:spcBef>
              <a:spcAft>
                <a:spcPts val="0"/>
              </a:spcAft>
              <a:buSzPts val="935"/>
              <a:buNone/>
            </a:pPr>
            <a:r>
              <a:t/>
            </a:r>
            <a:endParaRPr sz="1205"/>
          </a:p>
          <a:p>
            <a:pPr indent="0" lvl="0" marL="0" rtl="0" algn="l">
              <a:lnSpc>
                <a:spcPct val="105000"/>
              </a:lnSpc>
              <a:spcBef>
                <a:spcPts val="1200"/>
              </a:spcBef>
              <a:spcAft>
                <a:spcPts val="1200"/>
              </a:spcAft>
              <a:buSzPts val="935"/>
              <a:buNone/>
            </a:pPr>
            <a:r>
              <a:t/>
            </a:r>
            <a:endParaRPr sz="1205"/>
          </a:p>
        </p:txBody>
      </p:sp>
      <p:pic>
        <p:nvPicPr>
          <p:cNvPr descr="upGrad appoints Saranjit Sangar as CEO - UK, Europe, and Middle East" id="227" name="Google Shape;227;p3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28" name="Google Shape;228;p32"/>
          <p:cNvPicPr preferRelativeResize="0"/>
          <p:nvPr/>
        </p:nvPicPr>
        <p:blipFill>
          <a:blip r:embed="rId4">
            <a:alphaModFix/>
          </a:blip>
          <a:stretch>
            <a:fillRect/>
          </a:stretch>
        </p:blipFill>
        <p:spPr>
          <a:xfrm>
            <a:off x="3075900" y="1848075"/>
            <a:ext cx="6068099" cy="2935150"/>
          </a:xfrm>
          <a:prstGeom prst="rect">
            <a:avLst/>
          </a:prstGeom>
          <a:noFill/>
          <a:ln>
            <a:noFill/>
          </a:ln>
        </p:spPr>
      </p:pic>
      <p:pic>
        <p:nvPicPr>
          <p:cNvPr id="229" name="Google Shape;229;p32"/>
          <p:cNvPicPr preferRelativeResize="0"/>
          <p:nvPr/>
        </p:nvPicPr>
        <p:blipFill>
          <a:blip r:embed="rId5">
            <a:alphaModFix/>
          </a:blip>
          <a:stretch>
            <a:fillRect/>
          </a:stretch>
        </p:blipFill>
        <p:spPr>
          <a:xfrm>
            <a:off x="5911775" y="699825"/>
            <a:ext cx="3232224" cy="114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 Rates</a:t>
            </a:r>
            <a:endParaRPr/>
          </a:p>
        </p:txBody>
      </p:sp>
      <p:sp>
        <p:nvSpPr>
          <p:cNvPr id="235" name="Google Shape;235;p33"/>
          <p:cNvSpPr txBox="1"/>
          <p:nvPr>
            <p:ph idx="1" type="body"/>
          </p:nvPr>
        </p:nvSpPr>
        <p:spPr>
          <a:xfrm>
            <a:off x="729450" y="1450575"/>
            <a:ext cx="24330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a:t>
            </a:r>
            <a:r>
              <a:rPr b="1" lang="en" sz="1200"/>
              <a:t>loan defaulting percentages increases with the Interest Rates</a:t>
            </a:r>
            <a:r>
              <a:rPr lang="en" sz="1200"/>
              <a:t> i.e steadily </a:t>
            </a:r>
            <a:r>
              <a:rPr b="1" lang="en" sz="1200"/>
              <a:t>upward sloped trend line</a:t>
            </a:r>
            <a:endParaRPr b="1"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236" name="Google Shape;236;p3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37" name="Google Shape;237;p33"/>
          <p:cNvPicPr preferRelativeResize="0"/>
          <p:nvPr/>
        </p:nvPicPr>
        <p:blipFill>
          <a:blip r:embed="rId4">
            <a:alphaModFix/>
          </a:blip>
          <a:stretch>
            <a:fillRect/>
          </a:stretch>
        </p:blipFill>
        <p:spPr>
          <a:xfrm>
            <a:off x="3162575" y="1925176"/>
            <a:ext cx="5981426" cy="2785375"/>
          </a:xfrm>
          <a:prstGeom prst="rect">
            <a:avLst/>
          </a:prstGeom>
          <a:noFill/>
          <a:ln>
            <a:noFill/>
          </a:ln>
        </p:spPr>
      </p:pic>
      <p:pic>
        <p:nvPicPr>
          <p:cNvPr id="238" name="Google Shape;238;p33"/>
          <p:cNvPicPr preferRelativeResize="0"/>
          <p:nvPr/>
        </p:nvPicPr>
        <p:blipFill>
          <a:blip r:embed="rId5">
            <a:alphaModFix/>
          </a:blip>
          <a:stretch>
            <a:fillRect/>
          </a:stretch>
        </p:blipFill>
        <p:spPr>
          <a:xfrm>
            <a:off x="5431526" y="671676"/>
            <a:ext cx="3712475" cy="125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1" type="body"/>
          </p:nvPr>
        </p:nvSpPr>
        <p:spPr>
          <a:xfrm>
            <a:off x="729450" y="1450575"/>
            <a:ext cx="2743200" cy="3474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00"/>
              <a:t>- Having a </a:t>
            </a:r>
            <a:r>
              <a:rPr b="1" lang="en" sz="1200"/>
              <a:t>higher annual income the lower the default percentage</a:t>
            </a:r>
            <a:r>
              <a:rPr lang="en" sz="1200"/>
              <a:t> i.e </a:t>
            </a:r>
            <a:r>
              <a:rPr b="1" lang="en" sz="1200"/>
              <a:t>heavily</a:t>
            </a:r>
            <a:r>
              <a:rPr b="1" lang="en" sz="1200"/>
              <a:t> downward sloped trend line</a:t>
            </a:r>
            <a:endParaRPr b="1" sz="1200"/>
          </a:p>
          <a:p>
            <a:pPr indent="0" lvl="0" marL="0" rtl="0" algn="l">
              <a:lnSpc>
                <a:spcPct val="105000"/>
              </a:lnSpc>
              <a:spcBef>
                <a:spcPts val="1200"/>
              </a:spcBef>
              <a:spcAft>
                <a:spcPts val="0"/>
              </a:spcAft>
              <a:buNone/>
            </a:pPr>
            <a:r>
              <a:rPr lang="en" sz="1200"/>
              <a:t>- Outliers on the right</a:t>
            </a:r>
            <a:endParaRPr sz="1200"/>
          </a:p>
          <a:p>
            <a:pPr indent="0" lvl="0" marL="0" rtl="0" algn="l">
              <a:lnSpc>
                <a:spcPct val="105000"/>
              </a:lnSpc>
              <a:spcBef>
                <a:spcPts val="1200"/>
              </a:spcBef>
              <a:spcAft>
                <a:spcPts val="0"/>
              </a:spcAft>
              <a:buNone/>
            </a:pPr>
            <a:r>
              <a:rPr lang="en" sz="1200"/>
              <a:t>- </a:t>
            </a:r>
            <a:r>
              <a:rPr b="1" lang="en" sz="1200"/>
              <a:t>Outliers are removed</a:t>
            </a:r>
            <a:r>
              <a:rPr lang="en" sz="1200"/>
              <a:t> by only taking data till the </a:t>
            </a:r>
            <a:r>
              <a:rPr b="1" lang="en" sz="1200"/>
              <a:t>95th percentile </a:t>
            </a:r>
            <a:endParaRPr b="1" sz="1200"/>
          </a:p>
          <a:p>
            <a:pPr indent="0" lvl="0" marL="0" rtl="0" algn="l">
              <a:lnSpc>
                <a:spcPct val="105000"/>
              </a:lnSpc>
              <a:spcBef>
                <a:spcPts val="1200"/>
              </a:spcBef>
              <a:spcAft>
                <a:spcPts val="0"/>
              </a:spcAft>
              <a:buNone/>
            </a:pPr>
            <a:r>
              <a:rPr lang="en" sz="1200"/>
              <a:t>- As the annual income increases the loan defaulting percentage drastically comes down</a:t>
            </a:r>
            <a:endParaRPr sz="1200"/>
          </a:p>
          <a:p>
            <a:pPr indent="0" lvl="0" marL="0" rtl="0" algn="l">
              <a:lnSpc>
                <a:spcPct val="105000"/>
              </a:lnSpc>
              <a:spcBef>
                <a:spcPts val="1200"/>
              </a:spcBef>
              <a:spcAft>
                <a:spcPts val="0"/>
              </a:spcAft>
              <a:buNone/>
            </a:pPr>
            <a:r>
              <a:t/>
            </a:r>
            <a:endParaRPr sz="1200"/>
          </a:p>
          <a:p>
            <a:pPr indent="0" lvl="0" marL="0" rtl="0" algn="l">
              <a:lnSpc>
                <a:spcPct val="105000"/>
              </a:lnSpc>
              <a:spcBef>
                <a:spcPts val="1200"/>
              </a:spcBef>
              <a:spcAft>
                <a:spcPts val="1200"/>
              </a:spcAft>
              <a:buNone/>
            </a:pPr>
            <a:r>
              <a:t/>
            </a:r>
            <a:endParaRPr sz="1200"/>
          </a:p>
        </p:txBody>
      </p:sp>
      <p:sp>
        <p:nvSpPr>
          <p:cNvPr id="244" name="Google Shape;244;p3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Annual Income</a:t>
            </a:r>
            <a:endParaRPr/>
          </a:p>
        </p:txBody>
      </p:sp>
      <p:pic>
        <p:nvPicPr>
          <p:cNvPr descr="upGrad appoints Saranjit Sangar as CEO - UK, Europe, and Middle East" id="245" name="Google Shape;245;p3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46" name="Google Shape;246;p34"/>
          <p:cNvPicPr preferRelativeResize="0"/>
          <p:nvPr/>
        </p:nvPicPr>
        <p:blipFill>
          <a:blip r:embed="rId4">
            <a:alphaModFix/>
          </a:blip>
          <a:stretch>
            <a:fillRect/>
          </a:stretch>
        </p:blipFill>
        <p:spPr>
          <a:xfrm>
            <a:off x="3814550" y="1186125"/>
            <a:ext cx="4511349" cy="2209475"/>
          </a:xfrm>
          <a:prstGeom prst="rect">
            <a:avLst/>
          </a:prstGeom>
          <a:noFill/>
          <a:ln>
            <a:noFill/>
          </a:ln>
        </p:spPr>
      </p:pic>
      <p:pic>
        <p:nvPicPr>
          <p:cNvPr id="247" name="Google Shape;247;p34"/>
          <p:cNvPicPr preferRelativeResize="0"/>
          <p:nvPr/>
        </p:nvPicPr>
        <p:blipFill>
          <a:blip r:embed="rId5">
            <a:alphaModFix/>
          </a:blip>
          <a:stretch>
            <a:fillRect/>
          </a:stretch>
        </p:blipFill>
        <p:spPr>
          <a:xfrm>
            <a:off x="3814550" y="2977275"/>
            <a:ext cx="4603601" cy="2091651"/>
          </a:xfrm>
          <a:prstGeom prst="rect">
            <a:avLst/>
          </a:prstGeom>
          <a:noFill/>
          <a:ln>
            <a:noFill/>
          </a:ln>
        </p:spPr>
      </p:pic>
      <p:pic>
        <p:nvPicPr>
          <p:cNvPr id="248" name="Google Shape;248;p34"/>
          <p:cNvPicPr preferRelativeResize="0"/>
          <p:nvPr/>
        </p:nvPicPr>
        <p:blipFill>
          <a:blip r:embed="rId6">
            <a:alphaModFix/>
          </a:blip>
          <a:stretch>
            <a:fillRect/>
          </a:stretch>
        </p:blipFill>
        <p:spPr>
          <a:xfrm>
            <a:off x="6645418" y="570500"/>
            <a:ext cx="2419558" cy="88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DTI</a:t>
            </a:r>
            <a:endParaRPr/>
          </a:p>
        </p:txBody>
      </p:sp>
      <p:sp>
        <p:nvSpPr>
          <p:cNvPr id="254" name="Google Shape;254;p35"/>
          <p:cNvSpPr txBox="1"/>
          <p:nvPr>
            <p:ph idx="1" type="body"/>
          </p:nvPr>
        </p:nvSpPr>
        <p:spPr>
          <a:xfrm>
            <a:off x="729450" y="1450575"/>
            <a:ext cx="23316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loan </a:t>
            </a:r>
            <a:r>
              <a:rPr b="1" lang="en" sz="1200"/>
              <a:t>defaulting percentages increases with the DTI </a:t>
            </a:r>
            <a:r>
              <a:rPr lang="en" sz="1200"/>
              <a:t>i.e steadily upward sloped trend line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255" name="Google Shape;255;p3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56" name="Google Shape;256;p35"/>
          <p:cNvPicPr preferRelativeResize="0"/>
          <p:nvPr/>
        </p:nvPicPr>
        <p:blipFill>
          <a:blip r:embed="rId4">
            <a:alphaModFix/>
          </a:blip>
          <a:stretch>
            <a:fillRect/>
          </a:stretch>
        </p:blipFill>
        <p:spPr>
          <a:xfrm>
            <a:off x="2934172" y="1767575"/>
            <a:ext cx="6209827" cy="2889300"/>
          </a:xfrm>
          <a:prstGeom prst="rect">
            <a:avLst/>
          </a:prstGeom>
          <a:noFill/>
          <a:ln>
            <a:noFill/>
          </a:ln>
        </p:spPr>
      </p:pic>
      <p:pic>
        <p:nvPicPr>
          <p:cNvPr id="257" name="Google Shape;257;p35"/>
          <p:cNvPicPr preferRelativeResize="0"/>
          <p:nvPr/>
        </p:nvPicPr>
        <p:blipFill>
          <a:blip r:embed="rId5">
            <a:alphaModFix/>
          </a:blip>
          <a:stretch>
            <a:fillRect/>
          </a:stretch>
        </p:blipFill>
        <p:spPr>
          <a:xfrm>
            <a:off x="5790050" y="570500"/>
            <a:ext cx="3253799" cy="1197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a:t>
            </a:r>
            <a:endParaRPr/>
          </a:p>
        </p:txBody>
      </p:sp>
      <p:sp>
        <p:nvSpPr>
          <p:cNvPr id="263" name="Google Shape;263;p36"/>
          <p:cNvSpPr txBox="1"/>
          <p:nvPr>
            <p:ph idx="1" type="body"/>
          </p:nvPr>
        </p:nvSpPr>
        <p:spPr>
          <a:xfrm>
            <a:off x="729450" y="1450575"/>
            <a:ext cx="23583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 </a:t>
            </a:r>
            <a:r>
              <a:rPr b="1" lang="en" sz="1200"/>
              <a:t>Longer loans(60 months) has a very high default percentage (25%)</a:t>
            </a:r>
            <a:r>
              <a:rPr lang="en" sz="1200"/>
              <a:t> compared to </a:t>
            </a:r>
            <a:r>
              <a:rPr b="1" lang="en" sz="1200"/>
              <a:t>36 Months loan (11%)</a:t>
            </a:r>
            <a:endParaRPr b="1" sz="1200"/>
          </a:p>
        </p:txBody>
      </p:sp>
      <p:pic>
        <p:nvPicPr>
          <p:cNvPr descr="upGrad appoints Saranjit Sangar as CEO - UK, Europe, and Middle East" id="264" name="Google Shape;264;p36"/>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65" name="Google Shape;265;p36"/>
          <p:cNvPicPr preferRelativeResize="0"/>
          <p:nvPr/>
        </p:nvPicPr>
        <p:blipFill>
          <a:blip r:embed="rId4">
            <a:alphaModFix/>
          </a:blip>
          <a:stretch>
            <a:fillRect/>
          </a:stretch>
        </p:blipFill>
        <p:spPr>
          <a:xfrm>
            <a:off x="3227700" y="1639899"/>
            <a:ext cx="5916299" cy="2775450"/>
          </a:xfrm>
          <a:prstGeom prst="rect">
            <a:avLst/>
          </a:prstGeom>
          <a:noFill/>
          <a:ln>
            <a:noFill/>
          </a:ln>
        </p:spPr>
      </p:pic>
      <p:pic>
        <p:nvPicPr>
          <p:cNvPr id="266" name="Google Shape;266;p36"/>
          <p:cNvPicPr preferRelativeResize="0"/>
          <p:nvPr/>
        </p:nvPicPr>
        <p:blipFill rotWithShape="1">
          <a:blip r:embed="rId5">
            <a:alphaModFix/>
          </a:blip>
          <a:srcRect b="12701" l="0" r="0" t="0"/>
          <a:stretch/>
        </p:blipFill>
        <p:spPr>
          <a:xfrm>
            <a:off x="5759589" y="570500"/>
            <a:ext cx="3384410" cy="10693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Date</a:t>
            </a:r>
            <a:endParaRPr/>
          </a:p>
        </p:txBody>
      </p:sp>
      <p:sp>
        <p:nvSpPr>
          <p:cNvPr id="272" name="Google Shape;272;p37"/>
          <p:cNvSpPr txBox="1"/>
          <p:nvPr>
            <p:ph idx="1" type="body"/>
          </p:nvPr>
        </p:nvSpPr>
        <p:spPr>
          <a:xfrm>
            <a:off x="729450" y="1450575"/>
            <a:ext cx="22512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There's an </a:t>
            </a:r>
            <a:r>
              <a:rPr b="1" lang="en" sz="1200"/>
              <a:t>increasing loan defaulting trend</a:t>
            </a:r>
            <a:r>
              <a:rPr lang="en" sz="1200"/>
              <a:t> seen for the </a:t>
            </a:r>
            <a:r>
              <a:rPr b="1" lang="en" sz="1200"/>
              <a:t>latest approved loans </a:t>
            </a:r>
            <a:r>
              <a:rPr lang="en" sz="1200"/>
              <a:t>i.e </a:t>
            </a:r>
            <a:r>
              <a:rPr b="1" lang="en" sz="1200"/>
              <a:t>starting from Jan 2011 </a:t>
            </a:r>
            <a:endParaRPr b="1" sz="1200"/>
          </a:p>
          <a:p>
            <a:pPr indent="0" lvl="0" marL="0" rtl="0" algn="l">
              <a:spcBef>
                <a:spcPts val="1200"/>
              </a:spcBef>
              <a:spcAft>
                <a:spcPts val="0"/>
              </a:spcAft>
              <a:buNone/>
            </a:pPr>
            <a:r>
              <a:rPr lang="en" sz="1200"/>
              <a:t>- </a:t>
            </a:r>
            <a:r>
              <a:rPr lang="en" sz="1200"/>
              <a:t>Can be an effect of </a:t>
            </a:r>
            <a:r>
              <a:rPr b="1" lang="en" sz="1200"/>
              <a:t>Financial Crisis in 2011-2012 period</a:t>
            </a:r>
            <a:r>
              <a:rPr lang="en" sz="1200"/>
              <a:t> in US, Canada</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273" name="Google Shape;273;p3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74" name="Google Shape;274;p37"/>
          <p:cNvPicPr preferRelativeResize="0"/>
          <p:nvPr/>
        </p:nvPicPr>
        <p:blipFill>
          <a:blip r:embed="rId4">
            <a:alphaModFix/>
          </a:blip>
          <a:stretch>
            <a:fillRect/>
          </a:stretch>
        </p:blipFill>
        <p:spPr>
          <a:xfrm>
            <a:off x="2890950" y="1655225"/>
            <a:ext cx="6253049" cy="2945558"/>
          </a:xfrm>
          <a:prstGeom prst="rect">
            <a:avLst/>
          </a:prstGeom>
          <a:noFill/>
          <a:ln>
            <a:noFill/>
          </a:ln>
        </p:spPr>
      </p:pic>
      <p:pic>
        <p:nvPicPr>
          <p:cNvPr id="275" name="Google Shape;275;p37"/>
          <p:cNvPicPr preferRelativeResize="0"/>
          <p:nvPr/>
        </p:nvPicPr>
        <p:blipFill>
          <a:blip r:embed="rId5">
            <a:alphaModFix/>
          </a:blip>
          <a:stretch>
            <a:fillRect/>
          </a:stretch>
        </p:blipFill>
        <p:spPr>
          <a:xfrm>
            <a:off x="6280150" y="570501"/>
            <a:ext cx="2863850" cy="1084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Bi-Variate Analysis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 vs Grade</a:t>
            </a:r>
            <a:endParaRPr/>
          </a:p>
        </p:txBody>
      </p:sp>
      <p:sp>
        <p:nvSpPr>
          <p:cNvPr id="286" name="Google Shape;286;p39"/>
          <p:cNvSpPr txBox="1"/>
          <p:nvPr>
            <p:ph idx="1" type="body"/>
          </p:nvPr>
        </p:nvSpPr>
        <p:spPr>
          <a:xfrm>
            <a:off x="804900" y="4106100"/>
            <a:ext cx="7537800" cy="492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It is clearly visible that as the </a:t>
            </a:r>
            <a:r>
              <a:rPr b="1" lang="en" sz="1200"/>
              <a:t>grade increases the interest rates linearly increase</a:t>
            </a:r>
            <a:r>
              <a:rPr lang="en" sz="1200"/>
              <a:t> too</a:t>
            </a:r>
            <a:endParaRPr sz="1200"/>
          </a:p>
        </p:txBody>
      </p:sp>
      <p:pic>
        <p:nvPicPr>
          <p:cNvPr descr="upGrad appoints Saranjit Sangar as CEO - UK, Europe, and Middle East" id="287" name="Google Shape;287;p3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88" name="Google Shape;288;p39"/>
          <p:cNvPicPr preferRelativeResize="0"/>
          <p:nvPr/>
        </p:nvPicPr>
        <p:blipFill>
          <a:blip r:embed="rId4">
            <a:alphaModFix/>
          </a:blip>
          <a:stretch>
            <a:fillRect/>
          </a:stretch>
        </p:blipFill>
        <p:spPr>
          <a:xfrm>
            <a:off x="4521920" y="1450750"/>
            <a:ext cx="4622079" cy="2310312"/>
          </a:xfrm>
          <a:prstGeom prst="rect">
            <a:avLst/>
          </a:prstGeom>
          <a:noFill/>
          <a:ln>
            <a:noFill/>
          </a:ln>
        </p:spPr>
      </p:pic>
      <p:pic>
        <p:nvPicPr>
          <p:cNvPr id="289" name="Google Shape;289;p39"/>
          <p:cNvPicPr preferRelativeResize="0"/>
          <p:nvPr/>
        </p:nvPicPr>
        <p:blipFill>
          <a:blip r:embed="rId5">
            <a:alphaModFix/>
          </a:blip>
          <a:stretch>
            <a:fillRect/>
          </a:stretch>
        </p:blipFill>
        <p:spPr>
          <a:xfrm>
            <a:off x="0" y="1422600"/>
            <a:ext cx="4671200" cy="239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 vs Interest Rate</a:t>
            </a:r>
            <a:endParaRPr/>
          </a:p>
        </p:txBody>
      </p:sp>
      <p:sp>
        <p:nvSpPr>
          <p:cNvPr id="295" name="Google Shape;295;p40"/>
          <p:cNvSpPr txBox="1"/>
          <p:nvPr>
            <p:ph idx="1" type="body"/>
          </p:nvPr>
        </p:nvSpPr>
        <p:spPr>
          <a:xfrm>
            <a:off x="729450" y="4295150"/>
            <a:ext cx="7688700" cy="486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Longer Termed Loans have higher interest rate margins</a:t>
            </a:r>
            <a:endParaRPr b="1" sz="1200"/>
          </a:p>
        </p:txBody>
      </p:sp>
      <p:pic>
        <p:nvPicPr>
          <p:cNvPr descr="upGrad appoints Saranjit Sangar as CEO - UK, Europe, and Middle East" id="296" name="Google Shape;296;p4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297" name="Google Shape;297;p40"/>
          <p:cNvPicPr preferRelativeResize="0"/>
          <p:nvPr/>
        </p:nvPicPr>
        <p:blipFill>
          <a:blip r:embed="rId4">
            <a:alphaModFix/>
          </a:blip>
          <a:stretch>
            <a:fillRect/>
          </a:stretch>
        </p:blipFill>
        <p:spPr>
          <a:xfrm>
            <a:off x="1457988" y="1248525"/>
            <a:ext cx="6231620" cy="3093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Status vs Interest Rate</a:t>
            </a:r>
            <a:endParaRPr/>
          </a:p>
        </p:txBody>
      </p:sp>
      <p:sp>
        <p:nvSpPr>
          <p:cNvPr id="303" name="Google Shape;303;p41"/>
          <p:cNvSpPr txBox="1"/>
          <p:nvPr>
            <p:ph idx="1" type="body"/>
          </p:nvPr>
        </p:nvSpPr>
        <p:spPr>
          <a:xfrm>
            <a:off x="727650" y="4350800"/>
            <a:ext cx="7688700" cy="442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Why does "Verified" Sources of income have higher interest rate margins than "Not Verified" ones?</a:t>
            </a:r>
            <a:endParaRPr b="1" sz="1200"/>
          </a:p>
        </p:txBody>
      </p:sp>
      <p:pic>
        <p:nvPicPr>
          <p:cNvPr descr="upGrad appoints Saranjit Sangar as CEO - UK, Europe, and Middle East" id="304" name="Google Shape;304;p41"/>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305" name="Google Shape;305;p41"/>
          <p:cNvPicPr preferRelativeResize="0"/>
          <p:nvPr/>
        </p:nvPicPr>
        <p:blipFill>
          <a:blip r:embed="rId4">
            <a:alphaModFix/>
          </a:blip>
          <a:stretch>
            <a:fillRect/>
          </a:stretch>
        </p:blipFill>
        <p:spPr>
          <a:xfrm>
            <a:off x="1599513" y="1236129"/>
            <a:ext cx="5948576" cy="3114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n"/>
              <a:t>Problem Statement Understanding</a:t>
            </a:r>
            <a:endParaRPr/>
          </a:p>
        </p:txBody>
      </p:sp>
      <p:sp>
        <p:nvSpPr>
          <p:cNvPr id="102" name="Google Shape;102;p15"/>
          <p:cNvSpPr txBox="1"/>
          <p:nvPr>
            <p:ph idx="1" type="body"/>
          </p:nvPr>
        </p:nvSpPr>
        <p:spPr>
          <a:xfrm>
            <a:off x="729450" y="1450575"/>
            <a:ext cx="7688700" cy="32778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b="1" lang="en" sz="1400">
                <a:latin typeface="Calibri"/>
                <a:ea typeface="Calibri"/>
                <a:cs typeface="Calibri"/>
                <a:sym typeface="Calibri"/>
              </a:rPr>
              <a:t>Dataset Given : </a:t>
            </a:r>
            <a:r>
              <a:rPr lang="en">
                <a:latin typeface="Calibri"/>
                <a:ea typeface="Calibri"/>
                <a:cs typeface="Calibri"/>
                <a:sym typeface="Calibri"/>
              </a:rPr>
              <a:t>Historical Loan Data</a:t>
            </a:r>
            <a:endParaRPr>
              <a:latin typeface="Calibri"/>
              <a:ea typeface="Calibri"/>
              <a:cs typeface="Calibri"/>
              <a:sym typeface="Calibri"/>
            </a:endParaRPr>
          </a:p>
          <a:p>
            <a:pPr indent="0" lvl="0" marL="0" rtl="0" algn="l">
              <a:lnSpc>
                <a:spcPct val="150000"/>
              </a:lnSpc>
              <a:spcBef>
                <a:spcPts val="600"/>
              </a:spcBef>
              <a:spcAft>
                <a:spcPts val="0"/>
              </a:spcAft>
              <a:buNone/>
            </a:pPr>
            <a:r>
              <a:t/>
            </a:r>
            <a:endParaRPr>
              <a:latin typeface="Calibri"/>
              <a:ea typeface="Calibri"/>
              <a:cs typeface="Calibri"/>
              <a:sym typeface="Calibri"/>
            </a:endParaRPr>
          </a:p>
          <a:p>
            <a:pPr indent="0" lvl="0" marL="0" rtl="0" algn="l">
              <a:lnSpc>
                <a:spcPct val="150000"/>
              </a:lnSpc>
              <a:spcBef>
                <a:spcPts val="600"/>
              </a:spcBef>
              <a:spcAft>
                <a:spcPts val="0"/>
              </a:spcAft>
              <a:buNone/>
            </a:pPr>
            <a:r>
              <a:rPr b="1" lang="en" sz="1400">
                <a:latin typeface="Calibri"/>
                <a:ea typeface="Calibri"/>
                <a:cs typeface="Calibri"/>
                <a:sym typeface="Calibri"/>
              </a:rPr>
              <a:t>GOAL</a:t>
            </a:r>
            <a:r>
              <a:rPr lang="en" sz="1400">
                <a:latin typeface="Calibri"/>
                <a:ea typeface="Calibri"/>
                <a:cs typeface="Calibri"/>
                <a:sym typeface="Calibri"/>
              </a:rPr>
              <a:t> : </a:t>
            </a:r>
            <a:endParaRPr sz="1400">
              <a:latin typeface="Calibri"/>
              <a:ea typeface="Calibri"/>
              <a:cs typeface="Calibri"/>
              <a:sym typeface="Calibri"/>
            </a:endParaRPr>
          </a:p>
          <a:p>
            <a:pPr indent="-139700" lvl="0" marL="171450" rtl="0" algn="l">
              <a:lnSpc>
                <a:spcPct val="150000"/>
              </a:lnSpc>
              <a:spcBef>
                <a:spcPts val="600"/>
              </a:spcBef>
              <a:spcAft>
                <a:spcPts val="0"/>
              </a:spcAft>
              <a:buClr>
                <a:schemeClr val="accent1"/>
              </a:buClr>
              <a:buSzPts val="1300"/>
              <a:buFont typeface="Calibri"/>
              <a:buChar char="●"/>
            </a:pPr>
            <a:r>
              <a:rPr lang="en">
                <a:latin typeface="Calibri"/>
                <a:ea typeface="Calibri"/>
                <a:cs typeface="Calibri"/>
                <a:sym typeface="Calibri"/>
              </a:rPr>
              <a:t>Identify profit-makers and loss-making sectors</a:t>
            </a:r>
            <a:endParaRPr>
              <a:latin typeface="Calibri"/>
              <a:ea typeface="Calibri"/>
              <a:cs typeface="Calibri"/>
              <a:sym typeface="Calibri"/>
            </a:endParaRPr>
          </a:p>
          <a:p>
            <a:pPr indent="-139700" lvl="0" marL="171450" rtl="0" algn="l">
              <a:lnSpc>
                <a:spcPct val="150000"/>
              </a:lnSpc>
              <a:spcBef>
                <a:spcPts val="600"/>
              </a:spcBef>
              <a:spcAft>
                <a:spcPts val="0"/>
              </a:spcAft>
              <a:buClr>
                <a:schemeClr val="accent1"/>
              </a:buClr>
              <a:buSzPts val="1300"/>
              <a:buFont typeface="Calibri"/>
              <a:buChar char="●"/>
            </a:pPr>
            <a:r>
              <a:rPr lang="en">
                <a:latin typeface="Calibri"/>
                <a:ea typeface="Calibri"/>
                <a:cs typeface="Calibri"/>
                <a:sym typeface="Calibri"/>
              </a:rPr>
              <a:t>Analyse the data and make business decisions which drives the business to make more profits and reduce losses</a:t>
            </a:r>
            <a:endParaRPr>
              <a:latin typeface="Calibri"/>
              <a:ea typeface="Calibri"/>
              <a:cs typeface="Calibri"/>
              <a:sym typeface="Calibri"/>
            </a:endParaRPr>
          </a:p>
          <a:p>
            <a:pPr indent="0" lvl="0" marL="0" rtl="0" algn="l">
              <a:lnSpc>
                <a:spcPct val="150000"/>
              </a:lnSpc>
              <a:spcBef>
                <a:spcPts val="600"/>
              </a:spcBef>
              <a:spcAft>
                <a:spcPts val="0"/>
              </a:spcAft>
              <a:buNone/>
            </a:pPr>
            <a:r>
              <a:t/>
            </a:r>
            <a:endParaRPr sz="1400">
              <a:latin typeface="Calibri"/>
              <a:ea typeface="Calibri"/>
              <a:cs typeface="Calibri"/>
              <a:sym typeface="Calibri"/>
            </a:endParaRPr>
          </a:p>
          <a:p>
            <a:pPr indent="0" lvl="0" marL="0" rtl="0" algn="l">
              <a:lnSpc>
                <a:spcPct val="150000"/>
              </a:lnSpc>
              <a:spcBef>
                <a:spcPts val="600"/>
              </a:spcBef>
              <a:spcAft>
                <a:spcPts val="0"/>
              </a:spcAft>
              <a:buNone/>
            </a:pPr>
            <a:r>
              <a:rPr b="1" lang="en" sz="1400">
                <a:latin typeface="Calibri"/>
                <a:ea typeface="Calibri"/>
                <a:cs typeface="Calibri"/>
                <a:sym typeface="Calibri"/>
              </a:rPr>
              <a:t>Assumption Made :</a:t>
            </a:r>
            <a:r>
              <a:rPr lang="en" sz="1400">
                <a:latin typeface="Calibri"/>
                <a:ea typeface="Calibri"/>
                <a:cs typeface="Calibri"/>
                <a:sym typeface="Calibri"/>
              </a:rPr>
              <a:t> </a:t>
            </a:r>
            <a:endParaRPr sz="1400">
              <a:latin typeface="Calibri"/>
              <a:ea typeface="Calibri"/>
              <a:cs typeface="Calibri"/>
              <a:sym typeface="Calibri"/>
            </a:endParaRPr>
          </a:p>
          <a:p>
            <a:pPr indent="-139700" lvl="0" marL="171450" rtl="0" algn="l">
              <a:lnSpc>
                <a:spcPct val="150000"/>
              </a:lnSpc>
              <a:spcBef>
                <a:spcPts val="600"/>
              </a:spcBef>
              <a:spcAft>
                <a:spcPts val="600"/>
              </a:spcAft>
              <a:buClr>
                <a:schemeClr val="accent1"/>
              </a:buClr>
              <a:buSzPts val="1300"/>
              <a:buFont typeface="Calibri"/>
              <a:buChar char="●"/>
            </a:pPr>
            <a:r>
              <a:rPr lang="en">
                <a:latin typeface="Calibri"/>
                <a:ea typeface="Calibri"/>
                <a:cs typeface="Calibri"/>
                <a:sym typeface="Calibri"/>
              </a:rPr>
              <a:t>We are neglecting current loans and considering only Fully Paid and Charge Off loans</a:t>
            </a:r>
            <a:endParaRPr>
              <a:latin typeface="Calibri"/>
              <a:ea typeface="Calibri"/>
              <a:cs typeface="Calibri"/>
              <a:sym typeface="Calibri"/>
            </a:endParaRPr>
          </a:p>
        </p:txBody>
      </p:sp>
      <p:pic>
        <p:nvPicPr>
          <p:cNvPr descr="upGrad appoints Saranjit Sangar as CEO - UK, Europe, and Middle East" id="103" name="Google Shape;103;p1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vs Interest Rate</a:t>
            </a:r>
            <a:endParaRPr/>
          </a:p>
        </p:txBody>
      </p:sp>
      <p:sp>
        <p:nvSpPr>
          <p:cNvPr id="311" name="Google Shape;311;p42"/>
          <p:cNvSpPr txBox="1"/>
          <p:nvPr>
            <p:ph idx="1" type="body"/>
          </p:nvPr>
        </p:nvSpPr>
        <p:spPr>
          <a:xfrm>
            <a:off x="729450" y="4075200"/>
            <a:ext cx="7688700" cy="1068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Purpose = "House" has unusually high interest rates(mean: 15.5) for "Charged Off" applications</a:t>
            </a:r>
            <a:endParaRPr sz="1200"/>
          </a:p>
          <a:p>
            <a:pPr indent="-304800" lvl="0" marL="457200" rtl="0" algn="l">
              <a:spcBef>
                <a:spcPts val="0"/>
              </a:spcBef>
              <a:spcAft>
                <a:spcPts val="0"/>
              </a:spcAft>
              <a:buSzPts val="1200"/>
              <a:buChar char="-"/>
            </a:pPr>
            <a:r>
              <a:rPr lang="en" sz="1200"/>
              <a:t>Purpose = "Small Business" have normal interest rate margins but we've already seen that it is the most riskiest sector of loan lending i.e these have the highest loan defaulting rates (27%)</a:t>
            </a:r>
            <a:endParaRPr sz="1200"/>
          </a:p>
        </p:txBody>
      </p:sp>
      <p:pic>
        <p:nvPicPr>
          <p:cNvPr descr="upGrad appoints Saranjit Sangar as CEO - UK, Europe, and Middle East" id="312" name="Google Shape;312;p4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313" name="Google Shape;313;p42"/>
          <p:cNvPicPr preferRelativeResize="0"/>
          <p:nvPr/>
        </p:nvPicPr>
        <p:blipFill>
          <a:blip r:embed="rId4">
            <a:alphaModFix/>
          </a:blip>
          <a:stretch>
            <a:fillRect/>
          </a:stretch>
        </p:blipFill>
        <p:spPr>
          <a:xfrm>
            <a:off x="1667000" y="1080400"/>
            <a:ext cx="5833617" cy="2994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3"/>
          <p:cNvPicPr preferRelativeResize="0"/>
          <p:nvPr/>
        </p:nvPicPr>
        <p:blipFill>
          <a:blip r:embed="rId3">
            <a:alphaModFix/>
          </a:blip>
          <a:stretch>
            <a:fillRect/>
          </a:stretch>
        </p:blipFill>
        <p:spPr>
          <a:xfrm>
            <a:off x="3525600" y="1744325"/>
            <a:ext cx="5618399" cy="2706825"/>
          </a:xfrm>
          <a:prstGeom prst="rect">
            <a:avLst/>
          </a:prstGeom>
          <a:noFill/>
          <a:ln>
            <a:noFill/>
          </a:ln>
        </p:spPr>
      </p:pic>
      <p:sp>
        <p:nvSpPr>
          <p:cNvPr id="319" name="Google Shape;319;p4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Year vs Interest Rate</a:t>
            </a:r>
            <a:endParaRPr/>
          </a:p>
        </p:txBody>
      </p:sp>
      <p:sp>
        <p:nvSpPr>
          <p:cNvPr id="320" name="Google Shape;320;p43"/>
          <p:cNvSpPr txBox="1"/>
          <p:nvPr>
            <p:ph idx="1" type="body"/>
          </p:nvPr>
        </p:nvSpPr>
        <p:spPr>
          <a:xfrm>
            <a:off x="729450" y="1338200"/>
            <a:ext cx="2923800" cy="3760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t>- </a:t>
            </a:r>
            <a:r>
              <a:rPr b="1" lang="en" sz="1200"/>
              <a:t>2008, 2009</a:t>
            </a:r>
            <a:r>
              <a:rPr lang="en" sz="1200"/>
              <a:t> have smaller boxes(quantiles) showing that the </a:t>
            </a:r>
            <a:r>
              <a:rPr b="1" lang="en" sz="1200"/>
              <a:t>LC usually used to play very safe</a:t>
            </a:r>
            <a:r>
              <a:rPr lang="en" sz="1200"/>
              <a:t> by giving loans on usual industry set interest rate (9-14%)</a:t>
            </a:r>
            <a:endParaRPr sz="1200"/>
          </a:p>
          <a:p>
            <a:pPr indent="0" lvl="0" marL="0" rtl="0" algn="l">
              <a:lnSpc>
                <a:spcPct val="95000"/>
              </a:lnSpc>
              <a:spcBef>
                <a:spcPts val="1200"/>
              </a:spcBef>
              <a:spcAft>
                <a:spcPts val="0"/>
              </a:spcAft>
              <a:buNone/>
            </a:pPr>
            <a:r>
              <a:rPr lang="en" sz="1200"/>
              <a:t>- But </a:t>
            </a:r>
            <a:r>
              <a:rPr b="1" lang="en" sz="1200"/>
              <a:t>starting from 2010</a:t>
            </a:r>
            <a:r>
              <a:rPr lang="en" sz="1200"/>
              <a:t>, the </a:t>
            </a:r>
            <a:r>
              <a:rPr b="1" lang="en" sz="1200"/>
              <a:t>LC has lowered the profit margin</a:t>
            </a:r>
            <a:r>
              <a:rPr lang="en" sz="1200"/>
              <a:t> (</a:t>
            </a:r>
            <a:r>
              <a:rPr b="1" lang="en" sz="1200"/>
              <a:t>decrease in interest rate) with giving out loans at a lower interest rates (7-14%)</a:t>
            </a:r>
            <a:endParaRPr b="1" sz="1200"/>
          </a:p>
          <a:p>
            <a:pPr indent="0" lvl="0" marL="0" rtl="0" algn="l">
              <a:lnSpc>
                <a:spcPct val="95000"/>
              </a:lnSpc>
              <a:spcBef>
                <a:spcPts val="1200"/>
              </a:spcBef>
              <a:spcAft>
                <a:spcPts val="1200"/>
              </a:spcAft>
              <a:buNone/>
            </a:pPr>
            <a:r>
              <a:rPr lang="en" sz="1200"/>
              <a:t>- The </a:t>
            </a:r>
            <a:r>
              <a:rPr b="1" lang="en" sz="1200"/>
              <a:t>clear increase in interest rates for "Charged Off" loan applications</a:t>
            </a:r>
            <a:r>
              <a:rPr lang="en" sz="1200"/>
              <a:t> is very clearly visible, example : in </a:t>
            </a:r>
            <a:r>
              <a:rPr b="1" lang="en" sz="1200"/>
              <a:t>2010</a:t>
            </a:r>
            <a:r>
              <a:rPr lang="en" sz="1200"/>
              <a:t>: the </a:t>
            </a:r>
            <a:r>
              <a:rPr b="1" lang="en" sz="1200"/>
              <a:t>25% percentile</a:t>
            </a:r>
            <a:r>
              <a:rPr lang="en" sz="1200"/>
              <a:t> of interest rate for</a:t>
            </a:r>
            <a:r>
              <a:rPr b="1" lang="en" sz="1200"/>
              <a:t> "Fully Paid" </a:t>
            </a:r>
            <a:r>
              <a:rPr lang="en" sz="1200"/>
              <a:t>applications was </a:t>
            </a:r>
            <a:r>
              <a:rPr b="1" lang="en" sz="1200"/>
              <a:t>7.88</a:t>
            </a:r>
            <a:r>
              <a:rPr lang="en" sz="1200"/>
              <a:t>, whereas was </a:t>
            </a:r>
            <a:r>
              <a:rPr b="1" lang="en" sz="1200"/>
              <a:t>11.12</a:t>
            </a:r>
            <a:r>
              <a:rPr lang="en" sz="1200"/>
              <a:t> for "Charged Off" applications which is a very </a:t>
            </a:r>
            <a:r>
              <a:rPr b="1" lang="en" sz="1200"/>
              <a:t>huge increase in interest rate</a:t>
            </a:r>
            <a:endParaRPr b="1" sz="1200"/>
          </a:p>
        </p:txBody>
      </p:sp>
      <p:pic>
        <p:nvPicPr>
          <p:cNvPr descr="upGrad appoints Saranjit Sangar as CEO - UK, Europe, and Middle East" id="321" name="Google Shape;321;p43"/>
          <p:cNvPicPr preferRelativeResize="0"/>
          <p:nvPr/>
        </p:nvPicPr>
        <p:blipFill rotWithShape="1">
          <a:blip r:embed="rId4">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Loan Amount to Annual Income Ratio</a:t>
            </a:r>
            <a:endParaRPr/>
          </a:p>
        </p:txBody>
      </p:sp>
      <p:sp>
        <p:nvSpPr>
          <p:cNvPr id="327" name="Google Shape;327;p44"/>
          <p:cNvSpPr txBox="1"/>
          <p:nvPr>
            <p:ph idx="1" type="body"/>
          </p:nvPr>
        </p:nvSpPr>
        <p:spPr>
          <a:xfrm>
            <a:off x="801000" y="4187825"/>
            <a:ext cx="7688700" cy="397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We can clearly see in the plots that </a:t>
            </a:r>
            <a:r>
              <a:rPr b="1" lang="en" sz="1200"/>
              <a:t>higher the ratio, higher the defaulting </a:t>
            </a:r>
            <a:r>
              <a:rPr b="1" lang="en" sz="1200"/>
              <a:t>tendency</a:t>
            </a:r>
            <a:endParaRPr b="1" sz="1200"/>
          </a:p>
        </p:txBody>
      </p:sp>
      <p:pic>
        <p:nvPicPr>
          <p:cNvPr descr="upGrad appoints Saranjit Sangar as CEO - UK, Europe, and Middle East" id="328" name="Google Shape;328;p4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329" name="Google Shape;329;p44"/>
          <p:cNvPicPr preferRelativeResize="0"/>
          <p:nvPr/>
        </p:nvPicPr>
        <p:blipFill>
          <a:blip r:embed="rId4">
            <a:alphaModFix/>
          </a:blip>
          <a:stretch>
            <a:fillRect/>
          </a:stretch>
        </p:blipFill>
        <p:spPr>
          <a:xfrm>
            <a:off x="0" y="1618763"/>
            <a:ext cx="4492299" cy="2140324"/>
          </a:xfrm>
          <a:prstGeom prst="rect">
            <a:avLst/>
          </a:prstGeom>
          <a:noFill/>
          <a:ln>
            <a:noFill/>
          </a:ln>
        </p:spPr>
      </p:pic>
      <p:pic>
        <p:nvPicPr>
          <p:cNvPr id="330" name="Google Shape;330;p44"/>
          <p:cNvPicPr preferRelativeResize="0"/>
          <p:nvPr/>
        </p:nvPicPr>
        <p:blipFill>
          <a:blip r:embed="rId5">
            <a:alphaModFix/>
          </a:blip>
          <a:stretch>
            <a:fillRect/>
          </a:stretch>
        </p:blipFill>
        <p:spPr>
          <a:xfrm>
            <a:off x="4449925" y="1570775"/>
            <a:ext cx="4706301" cy="2236301"/>
          </a:xfrm>
          <a:prstGeom prst="rect">
            <a:avLst/>
          </a:prstGeom>
          <a:noFill/>
          <a:ln>
            <a:noFill/>
          </a:ln>
        </p:spPr>
      </p:pic>
      <p:pic>
        <p:nvPicPr>
          <p:cNvPr id="331" name="Google Shape;331;p44"/>
          <p:cNvPicPr preferRelativeResize="0"/>
          <p:nvPr/>
        </p:nvPicPr>
        <p:blipFill>
          <a:blip r:embed="rId6">
            <a:alphaModFix/>
          </a:blip>
          <a:stretch>
            <a:fillRect/>
          </a:stretch>
        </p:blipFill>
        <p:spPr>
          <a:xfrm>
            <a:off x="6240147" y="570500"/>
            <a:ext cx="2903854" cy="1048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descr="upGrad appoints Saranjit Sangar as CEO - UK, Europe, and Middle East" id="336" name="Google Shape;336;p4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grpSp>
        <p:nvGrpSpPr>
          <p:cNvPr id="337" name="Google Shape;337;p45"/>
          <p:cNvGrpSpPr/>
          <p:nvPr/>
        </p:nvGrpSpPr>
        <p:grpSpPr>
          <a:xfrm>
            <a:off x="667176" y="1508413"/>
            <a:ext cx="8127882" cy="983686"/>
            <a:chOff x="667168" y="1508448"/>
            <a:chExt cx="8127882" cy="536947"/>
          </a:xfrm>
        </p:grpSpPr>
        <p:sp>
          <p:nvSpPr>
            <p:cNvPr id="338" name="Google Shape;338;p45"/>
            <p:cNvSpPr/>
            <p:nvPr/>
          </p:nvSpPr>
          <p:spPr>
            <a:xfrm>
              <a:off x="3580150" y="1759250"/>
              <a:ext cx="5214900" cy="276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45"/>
            <p:cNvGrpSpPr/>
            <p:nvPr/>
          </p:nvGrpSpPr>
          <p:grpSpPr>
            <a:xfrm>
              <a:off x="667168" y="1508448"/>
              <a:ext cx="8127877" cy="536947"/>
              <a:chOff x="1593000" y="2322560"/>
              <a:chExt cx="5957981" cy="643358"/>
            </a:xfrm>
          </p:grpSpPr>
          <p:sp>
            <p:nvSpPr>
              <p:cNvPr id="340" name="Google Shape;340;p45"/>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5"/>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5"/>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Loan Amount to Annual Income </a:t>
                </a:r>
                <a:endParaRPr sz="1000">
                  <a:solidFill>
                    <a:schemeClr val="lt1"/>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Ratio</a:t>
                </a:r>
                <a:endParaRPr sz="1000">
                  <a:solidFill>
                    <a:srgbClr val="FFFFFF"/>
                  </a:solidFill>
                  <a:latin typeface="Roboto"/>
                  <a:ea typeface="Roboto"/>
                  <a:cs typeface="Roboto"/>
                  <a:sym typeface="Roboto"/>
                </a:endParaRPr>
              </a:p>
            </p:txBody>
          </p:sp>
          <p:sp>
            <p:nvSpPr>
              <p:cNvPr id="344" name="Google Shape;344;p4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346" name="Google Shape;346;p45"/>
              <p:cNvSpPr/>
              <p:nvPr/>
            </p:nvSpPr>
            <p:spPr>
              <a:xfrm>
                <a:off x="3983381" y="2322560"/>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This derived ratio is directly proportional to the loan defaulting percentage</a:t>
                </a:r>
                <a:endParaRPr b="1" sz="800">
                  <a:solidFill>
                    <a:schemeClr val="dk2"/>
                  </a:solidFill>
                  <a:latin typeface="Roboto"/>
                  <a:ea typeface="Roboto"/>
                  <a:cs typeface="Roboto"/>
                  <a:sym typeface="Roboto"/>
                </a:endParaRPr>
              </a:p>
            </p:txBody>
          </p:sp>
        </p:grpSp>
        <p:sp>
          <p:nvSpPr>
            <p:cNvPr id="347" name="Google Shape;347;p45"/>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Interest Rates should also increase proportionally with this metric</a:t>
              </a:r>
              <a:endParaRPr b="1" sz="800">
                <a:solidFill>
                  <a:schemeClr val="dk2"/>
                </a:solidFill>
                <a:latin typeface="Roboto"/>
                <a:ea typeface="Roboto"/>
                <a:cs typeface="Roboto"/>
                <a:sym typeface="Roboto"/>
              </a:endParaRPr>
            </a:p>
          </p:txBody>
        </p:sp>
      </p:grpSp>
      <p:grpSp>
        <p:nvGrpSpPr>
          <p:cNvPr id="348" name="Google Shape;348;p45"/>
          <p:cNvGrpSpPr/>
          <p:nvPr/>
        </p:nvGrpSpPr>
        <p:grpSpPr>
          <a:xfrm>
            <a:off x="667176" y="2447338"/>
            <a:ext cx="8127882" cy="983686"/>
            <a:chOff x="667168" y="1508448"/>
            <a:chExt cx="8127882" cy="536947"/>
          </a:xfrm>
        </p:grpSpPr>
        <p:sp>
          <p:nvSpPr>
            <p:cNvPr id="349" name="Google Shape;349;p45"/>
            <p:cNvSpPr/>
            <p:nvPr/>
          </p:nvSpPr>
          <p:spPr>
            <a:xfrm>
              <a:off x="3580150" y="1759250"/>
              <a:ext cx="5214900" cy="276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45"/>
            <p:cNvGrpSpPr/>
            <p:nvPr/>
          </p:nvGrpSpPr>
          <p:grpSpPr>
            <a:xfrm>
              <a:off x="667168" y="1508448"/>
              <a:ext cx="8127877" cy="536947"/>
              <a:chOff x="1593000" y="2322560"/>
              <a:chExt cx="5957981" cy="643358"/>
            </a:xfrm>
          </p:grpSpPr>
          <p:sp>
            <p:nvSpPr>
              <p:cNvPr id="351" name="Google Shape;351;p45"/>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Purpose</a:t>
                </a:r>
                <a:endParaRPr sz="1000">
                  <a:solidFill>
                    <a:srgbClr val="FFFFFF"/>
                  </a:solidFill>
                  <a:latin typeface="Roboto"/>
                  <a:ea typeface="Roboto"/>
                  <a:cs typeface="Roboto"/>
                  <a:sym typeface="Roboto"/>
                </a:endParaRPr>
              </a:p>
            </p:txBody>
          </p:sp>
          <p:sp>
            <p:nvSpPr>
              <p:cNvPr id="355" name="Google Shape;355;p4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357" name="Google Shape;357;p45"/>
              <p:cNvSpPr/>
              <p:nvPr/>
            </p:nvSpPr>
            <p:spPr>
              <a:xfrm>
                <a:off x="3983381" y="2322560"/>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"Small Business" have normal interest rate margins but we've already seen that it is the most riskiest sector of loan lending i.e these have the highest loan defaulting rates (27%)</a:t>
                </a:r>
                <a:endParaRPr b="1" sz="800">
                  <a:solidFill>
                    <a:schemeClr val="dk2"/>
                  </a:solidFill>
                  <a:latin typeface="Roboto"/>
                  <a:ea typeface="Roboto"/>
                  <a:cs typeface="Roboto"/>
                  <a:sym typeface="Roboto"/>
                </a:endParaRPr>
              </a:p>
            </p:txBody>
          </p:sp>
        </p:grpSp>
        <p:sp>
          <p:nvSpPr>
            <p:cNvPr id="358" name="Google Shape;358;p45"/>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Historically riskier sections should have higher interest rate margins and vice-versa</a:t>
              </a:r>
              <a:endParaRPr b="1" sz="800">
                <a:solidFill>
                  <a:schemeClr val="dk2"/>
                </a:solidFill>
                <a:latin typeface="Roboto"/>
                <a:ea typeface="Roboto"/>
                <a:cs typeface="Roboto"/>
                <a:sym typeface="Roboto"/>
              </a:endParaRPr>
            </a:p>
          </p:txBody>
        </p:sp>
      </p:grpSp>
      <p:grpSp>
        <p:nvGrpSpPr>
          <p:cNvPr id="359" name="Google Shape;359;p45"/>
          <p:cNvGrpSpPr/>
          <p:nvPr/>
        </p:nvGrpSpPr>
        <p:grpSpPr>
          <a:xfrm>
            <a:off x="667176" y="3386354"/>
            <a:ext cx="8127874" cy="1757200"/>
            <a:chOff x="667168" y="1508452"/>
            <a:chExt cx="8127874" cy="536943"/>
          </a:xfrm>
        </p:grpSpPr>
        <p:sp>
          <p:nvSpPr>
            <p:cNvPr id="360" name="Google Shape;360;p45"/>
            <p:cNvSpPr/>
            <p:nvPr/>
          </p:nvSpPr>
          <p:spPr>
            <a:xfrm>
              <a:off x="3580142" y="1759253"/>
              <a:ext cx="5214900" cy="285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45"/>
            <p:cNvGrpSpPr/>
            <p:nvPr/>
          </p:nvGrpSpPr>
          <p:grpSpPr>
            <a:xfrm>
              <a:off x="667168" y="1508452"/>
              <a:ext cx="8127873" cy="536943"/>
              <a:chOff x="1593000" y="2322564"/>
              <a:chExt cx="5957978" cy="643354"/>
            </a:xfrm>
          </p:grpSpPr>
          <p:sp>
            <p:nvSpPr>
              <p:cNvPr id="362" name="Google Shape;362;p45"/>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5"/>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5"/>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Issue Date</a:t>
                </a:r>
                <a:endParaRPr sz="1000">
                  <a:solidFill>
                    <a:schemeClr val="lt1"/>
                  </a:solidFill>
                  <a:latin typeface="Roboto Medium"/>
                  <a:ea typeface="Roboto Medium"/>
                  <a:cs typeface="Roboto Medium"/>
                  <a:sym typeface="Roboto Medium"/>
                </a:endParaRPr>
              </a:p>
            </p:txBody>
          </p:sp>
          <p:sp>
            <p:nvSpPr>
              <p:cNvPr id="366" name="Google Shape;366;p4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368" name="Google Shape;368;p45"/>
              <p:cNvSpPr/>
              <p:nvPr/>
            </p:nvSpPr>
            <p:spPr>
              <a:xfrm>
                <a:off x="3983375" y="2322564"/>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endParaRPr b="1" sz="800">
                  <a:solidFill>
                    <a:schemeClr val="dk2"/>
                  </a:solidFill>
                  <a:latin typeface="Roboto"/>
                  <a:ea typeface="Roboto"/>
                  <a:cs typeface="Roboto"/>
                  <a:sym typeface="Roboto"/>
                </a:endParaRPr>
              </a:p>
              <a:p>
                <a:pPr indent="-279400" lvl="1" marL="9144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There's an increasing loan defaulting trend seen for the latest approved loans i.e starting from Jan 2011 </a:t>
                </a:r>
                <a:endParaRPr b="1" sz="800">
                  <a:solidFill>
                    <a:schemeClr val="dk2"/>
                  </a:solidFill>
                  <a:latin typeface="Roboto"/>
                  <a:ea typeface="Roboto"/>
                  <a:cs typeface="Roboto"/>
                  <a:sym typeface="Roboto"/>
                </a:endParaRPr>
              </a:p>
              <a:p>
                <a:pPr indent="-279400" lvl="2" marL="1371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Can be an effect of Financial Crisis in 2011-2012 period in US, Canada</a:t>
                </a:r>
                <a:endParaRPr b="1" sz="800">
                  <a:solidFill>
                    <a:schemeClr val="dk2"/>
                  </a:solidFill>
                  <a:latin typeface="Roboto"/>
                  <a:ea typeface="Roboto"/>
                  <a:cs typeface="Roboto"/>
                  <a:sym typeface="Roboto"/>
                </a:endParaRPr>
              </a:p>
            </p:txBody>
          </p:sp>
        </p:grpSp>
        <p:sp>
          <p:nvSpPr>
            <p:cNvPr id="369" name="Google Shape;369;p45"/>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Observing the current loan defaulting trend and global economic situation; the loans should be given at a higher rate than normal as we’ve got the highest loan-defaulting rates currently</a:t>
              </a:r>
              <a:endParaRPr b="1" sz="800">
                <a:solidFill>
                  <a:schemeClr val="dk2"/>
                </a:solidFill>
                <a:latin typeface="Roboto"/>
                <a:ea typeface="Roboto"/>
                <a:cs typeface="Roboto"/>
                <a:sym typeface="Roboto"/>
              </a:endParaRPr>
            </a:p>
          </p:txBody>
        </p:sp>
      </p:grpSp>
      <p:sp>
        <p:nvSpPr>
          <p:cNvPr id="370" name="Google Shape;370;p4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Business Drivers &amp; Recommendation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descr="upGrad appoints Saranjit Sangar as CEO - UK, Europe, and Middle East" id="375" name="Google Shape;375;p46"/>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grpSp>
        <p:nvGrpSpPr>
          <p:cNvPr id="376" name="Google Shape;376;p46"/>
          <p:cNvGrpSpPr/>
          <p:nvPr/>
        </p:nvGrpSpPr>
        <p:grpSpPr>
          <a:xfrm>
            <a:off x="640376" y="1401063"/>
            <a:ext cx="8127882" cy="983686"/>
            <a:chOff x="667168" y="1508448"/>
            <a:chExt cx="8127882" cy="536947"/>
          </a:xfrm>
        </p:grpSpPr>
        <p:sp>
          <p:nvSpPr>
            <p:cNvPr id="377" name="Google Shape;377;p46"/>
            <p:cNvSpPr/>
            <p:nvPr/>
          </p:nvSpPr>
          <p:spPr>
            <a:xfrm>
              <a:off x="3580150" y="1759250"/>
              <a:ext cx="5214900" cy="276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46"/>
            <p:cNvGrpSpPr/>
            <p:nvPr/>
          </p:nvGrpSpPr>
          <p:grpSpPr>
            <a:xfrm>
              <a:off x="667168" y="1508448"/>
              <a:ext cx="8127877" cy="536947"/>
              <a:chOff x="1593000" y="2322560"/>
              <a:chExt cx="5957981" cy="643358"/>
            </a:xfrm>
          </p:grpSpPr>
          <p:sp>
            <p:nvSpPr>
              <p:cNvPr id="379" name="Google Shape;379;p46"/>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Loan Term</a:t>
                </a:r>
                <a:endParaRPr sz="1000">
                  <a:solidFill>
                    <a:srgbClr val="FFFFFF"/>
                  </a:solidFill>
                  <a:latin typeface="Roboto"/>
                  <a:ea typeface="Roboto"/>
                  <a:cs typeface="Roboto"/>
                  <a:sym typeface="Roboto"/>
                </a:endParaRPr>
              </a:p>
            </p:txBody>
          </p:sp>
          <p:sp>
            <p:nvSpPr>
              <p:cNvPr id="383" name="Google Shape;383;p4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385" name="Google Shape;385;p46"/>
              <p:cNvSpPr/>
              <p:nvPr/>
            </p:nvSpPr>
            <p:spPr>
              <a:xfrm>
                <a:off x="3983381" y="2322560"/>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r>
                  <a:rPr b="1" lang="en" sz="800">
                    <a:solidFill>
                      <a:schemeClr val="dk2"/>
                    </a:solidFill>
                    <a:latin typeface="Roboto"/>
                    <a:ea typeface="Roboto"/>
                    <a:cs typeface="Roboto"/>
                    <a:sym typeface="Roboto"/>
                  </a:rPr>
                  <a:t>Longer loans(60 months) has a very high default percentage (25%) compared to 36 Months loan (11%)</a:t>
                </a:r>
                <a:endParaRPr b="1" sz="800">
                  <a:solidFill>
                    <a:schemeClr val="dk2"/>
                  </a:solidFill>
                  <a:latin typeface="Roboto"/>
                  <a:ea typeface="Roboto"/>
                  <a:cs typeface="Roboto"/>
                  <a:sym typeface="Roboto"/>
                </a:endParaRPr>
              </a:p>
            </p:txBody>
          </p:sp>
        </p:grpSp>
        <p:sp>
          <p:nvSpPr>
            <p:cNvPr id="386" name="Google Shape;386;p46"/>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Longer Loans should have higher interest rates compared to shorter-</a:t>
              </a:r>
              <a:r>
                <a:rPr b="1" lang="en" sz="800">
                  <a:solidFill>
                    <a:schemeClr val="dk2"/>
                  </a:solidFill>
                  <a:latin typeface="Roboto"/>
                  <a:ea typeface="Roboto"/>
                  <a:cs typeface="Roboto"/>
                  <a:sym typeface="Roboto"/>
                </a:rPr>
                <a:t>term</a:t>
              </a:r>
              <a:r>
                <a:rPr b="1" lang="en" sz="800">
                  <a:solidFill>
                    <a:schemeClr val="dk2"/>
                  </a:solidFill>
                  <a:latin typeface="Roboto"/>
                  <a:ea typeface="Roboto"/>
                  <a:cs typeface="Roboto"/>
                  <a:sym typeface="Roboto"/>
                </a:rPr>
                <a:t> loans</a:t>
              </a:r>
              <a:endParaRPr b="1" sz="800">
                <a:solidFill>
                  <a:schemeClr val="dk2"/>
                </a:solidFill>
                <a:latin typeface="Roboto"/>
                <a:ea typeface="Roboto"/>
                <a:cs typeface="Roboto"/>
                <a:sym typeface="Roboto"/>
              </a:endParaRPr>
            </a:p>
          </p:txBody>
        </p:sp>
      </p:grpSp>
      <p:grpSp>
        <p:nvGrpSpPr>
          <p:cNvPr id="387" name="Google Shape;387;p46"/>
          <p:cNvGrpSpPr/>
          <p:nvPr/>
        </p:nvGrpSpPr>
        <p:grpSpPr>
          <a:xfrm>
            <a:off x="640376" y="2340044"/>
            <a:ext cx="8127882" cy="939066"/>
            <a:chOff x="667168" y="1508448"/>
            <a:chExt cx="8127882" cy="536947"/>
          </a:xfrm>
        </p:grpSpPr>
        <p:sp>
          <p:nvSpPr>
            <p:cNvPr id="388" name="Google Shape;388;p46"/>
            <p:cNvSpPr/>
            <p:nvPr/>
          </p:nvSpPr>
          <p:spPr>
            <a:xfrm>
              <a:off x="3580150" y="1759250"/>
              <a:ext cx="5214900" cy="276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46"/>
            <p:cNvGrpSpPr/>
            <p:nvPr/>
          </p:nvGrpSpPr>
          <p:grpSpPr>
            <a:xfrm>
              <a:off x="667168" y="1508448"/>
              <a:ext cx="8127877" cy="536947"/>
              <a:chOff x="1593000" y="2322560"/>
              <a:chExt cx="5957981" cy="643358"/>
            </a:xfrm>
          </p:grpSpPr>
          <p:sp>
            <p:nvSpPr>
              <p:cNvPr id="390" name="Google Shape;390;p46"/>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6"/>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Interest Rates</a:t>
                </a:r>
                <a:endParaRPr sz="1000">
                  <a:solidFill>
                    <a:schemeClr val="lt1"/>
                  </a:solidFill>
                  <a:latin typeface="Roboto Medium"/>
                  <a:ea typeface="Roboto Medium"/>
                  <a:cs typeface="Roboto Medium"/>
                  <a:sym typeface="Roboto Medium"/>
                </a:endParaRPr>
              </a:p>
            </p:txBody>
          </p:sp>
          <p:sp>
            <p:nvSpPr>
              <p:cNvPr id="394" name="Google Shape;394;p4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396" name="Google Shape;396;p46"/>
              <p:cNvSpPr/>
              <p:nvPr/>
            </p:nvSpPr>
            <p:spPr>
              <a:xfrm>
                <a:off x="3983381" y="2322560"/>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r>
                  <a:rPr b="1" lang="en" sz="800">
                    <a:solidFill>
                      <a:schemeClr val="dk2"/>
                    </a:solidFill>
                    <a:latin typeface="Roboto"/>
                    <a:ea typeface="Roboto"/>
                    <a:cs typeface="Roboto"/>
                    <a:sym typeface="Roboto"/>
                  </a:rPr>
                  <a:t>The loan defaulting percentages increases with the Interest Rates</a:t>
                </a:r>
                <a:endParaRPr b="1" sz="800">
                  <a:solidFill>
                    <a:schemeClr val="dk2"/>
                  </a:solidFill>
                  <a:latin typeface="Roboto"/>
                  <a:ea typeface="Roboto"/>
                  <a:cs typeface="Roboto"/>
                  <a:sym typeface="Roboto"/>
                </a:endParaRPr>
              </a:p>
            </p:txBody>
          </p:sp>
        </p:grpSp>
      </p:grpSp>
      <p:grpSp>
        <p:nvGrpSpPr>
          <p:cNvPr id="397" name="Google Shape;397;p46"/>
          <p:cNvGrpSpPr/>
          <p:nvPr/>
        </p:nvGrpSpPr>
        <p:grpSpPr>
          <a:xfrm>
            <a:off x="640375" y="3234613"/>
            <a:ext cx="8127874" cy="983680"/>
            <a:chOff x="667168" y="1508452"/>
            <a:chExt cx="8127874" cy="536943"/>
          </a:xfrm>
        </p:grpSpPr>
        <p:sp>
          <p:nvSpPr>
            <p:cNvPr id="398" name="Google Shape;398;p46"/>
            <p:cNvSpPr/>
            <p:nvPr/>
          </p:nvSpPr>
          <p:spPr>
            <a:xfrm>
              <a:off x="3580142" y="1759253"/>
              <a:ext cx="5214900" cy="285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46"/>
            <p:cNvGrpSpPr/>
            <p:nvPr/>
          </p:nvGrpSpPr>
          <p:grpSpPr>
            <a:xfrm>
              <a:off x="667168" y="1508452"/>
              <a:ext cx="8127873" cy="536943"/>
              <a:chOff x="1593000" y="2322564"/>
              <a:chExt cx="5957978" cy="643354"/>
            </a:xfrm>
          </p:grpSpPr>
          <p:sp>
            <p:nvSpPr>
              <p:cNvPr id="400" name="Google Shape;400;p46"/>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6"/>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6"/>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Public Image</a:t>
                </a:r>
                <a:endParaRPr sz="1000">
                  <a:solidFill>
                    <a:schemeClr val="lt1"/>
                  </a:solidFill>
                  <a:latin typeface="Roboto Medium"/>
                  <a:ea typeface="Roboto Medium"/>
                  <a:cs typeface="Roboto Medium"/>
                  <a:sym typeface="Roboto Medium"/>
                </a:endParaRPr>
              </a:p>
            </p:txBody>
          </p:sp>
          <p:sp>
            <p:nvSpPr>
              <p:cNvPr id="404" name="Google Shape;404;p4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06</a:t>
                </a:r>
                <a:endParaRPr sz="2600">
                  <a:solidFill>
                    <a:srgbClr val="FFFFFF"/>
                  </a:solidFill>
                  <a:latin typeface="Roboto Thin"/>
                  <a:ea typeface="Roboto Thin"/>
                  <a:cs typeface="Roboto Thin"/>
                  <a:sym typeface="Roboto Thin"/>
                </a:endParaRPr>
              </a:p>
            </p:txBody>
          </p:sp>
          <p:sp>
            <p:nvSpPr>
              <p:cNvPr id="406" name="Google Shape;406;p46"/>
              <p:cNvSpPr/>
              <p:nvPr/>
            </p:nvSpPr>
            <p:spPr>
              <a:xfrm>
                <a:off x="3983375" y="2322564"/>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r>
                  <a:rPr b="1" lang="en" sz="800">
                    <a:solidFill>
                      <a:schemeClr val="dk2"/>
                    </a:solidFill>
                    <a:latin typeface="Roboto"/>
                    <a:ea typeface="Roboto"/>
                    <a:cs typeface="Roboto"/>
                    <a:sym typeface="Roboto"/>
                  </a:rPr>
                  <a:t>As soon as there is a public derogatory record or a publicly recorded bankruptcy the loan default rates shoots up and also the interest rates shoot up</a:t>
                </a:r>
                <a:endParaRPr b="1" sz="800">
                  <a:solidFill>
                    <a:schemeClr val="dk2"/>
                  </a:solidFill>
                  <a:latin typeface="Roboto"/>
                  <a:ea typeface="Roboto"/>
                  <a:cs typeface="Roboto"/>
                  <a:sym typeface="Roboto"/>
                </a:endParaRPr>
              </a:p>
            </p:txBody>
          </p:sp>
        </p:grpSp>
        <p:sp>
          <p:nvSpPr>
            <p:cNvPr id="407" name="Google Shape;407;p46"/>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Should </a:t>
              </a:r>
              <a:r>
                <a:rPr b="1" lang="en" sz="800">
                  <a:solidFill>
                    <a:schemeClr val="dk2"/>
                  </a:solidFill>
                  <a:latin typeface="Roboto"/>
                  <a:ea typeface="Roboto"/>
                  <a:cs typeface="Roboto"/>
                  <a:sym typeface="Roboto"/>
                </a:rPr>
                <a:t>have higher interest rates if the public image is not good because the loan-defaulting can go upto 33%(some cases) hence for such high risk -&gt; set higher Interest Rate</a:t>
              </a:r>
              <a:endParaRPr b="1" sz="800">
                <a:solidFill>
                  <a:schemeClr val="dk2"/>
                </a:solidFill>
                <a:latin typeface="Roboto"/>
                <a:ea typeface="Roboto"/>
                <a:cs typeface="Roboto"/>
                <a:sym typeface="Roboto"/>
              </a:endParaRPr>
            </a:p>
          </p:txBody>
        </p:sp>
      </p:grpSp>
      <p:grpSp>
        <p:nvGrpSpPr>
          <p:cNvPr id="408" name="Google Shape;408;p46"/>
          <p:cNvGrpSpPr/>
          <p:nvPr/>
        </p:nvGrpSpPr>
        <p:grpSpPr>
          <a:xfrm>
            <a:off x="640375" y="4182745"/>
            <a:ext cx="8127874" cy="733464"/>
            <a:chOff x="667168" y="1508452"/>
            <a:chExt cx="8127874" cy="536943"/>
          </a:xfrm>
        </p:grpSpPr>
        <p:sp>
          <p:nvSpPr>
            <p:cNvPr id="409" name="Google Shape;409;p46"/>
            <p:cNvSpPr/>
            <p:nvPr/>
          </p:nvSpPr>
          <p:spPr>
            <a:xfrm>
              <a:off x="3580142" y="1759253"/>
              <a:ext cx="5214900" cy="285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46"/>
            <p:cNvGrpSpPr/>
            <p:nvPr/>
          </p:nvGrpSpPr>
          <p:grpSpPr>
            <a:xfrm>
              <a:off x="667168" y="1508452"/>
              <a:ext cx="8127873" cy="536943"/>
              <a:chOff x="1593000" y="2322564"/>
              <a:chExt cx="5957978" cy="643354"/>
            </a:xfrm>
          </p:grpSpPr>
          <p:sp>
            <p:nvSpPr>
              <p:cNvPr id="411" name="Google Shape;411;p46"/>
              <p:cNvSpPr/>
              <p:nvPr/>
            </p:nvSpPr>
            <p:spPr>
              <a:xfrm>
                <a:off x="3728378" y="2322565"/>
                <a:ext cx="3822600" cy="32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6"/>
              <p:cNvSpPr/>
              <p:nvPr/>
            </p:nvSpPr>
            <p:spPr>
              <a:xfrm flipH="1">
                <a:off x="2283155" y="2322568"/>
                <a:ext cx="14280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6"/>
              <p:cNvSpPr/>
              <p:nvPr/>
            </p:nvSpPr>
            <p:spPr>
              <a:xfrm rot="-5400000">
                <a:off x="3210848" y="2225573"/>
                <a:ext cx="643350" cy="83734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Verification</a:t>
                </a:r>
                <a:endParaRPr sz="1000">
                  <a:solidFill>
                    <a:schemeClr val="lt1"/>
                  </a:solidFill>
                  <a:latin typeface="Roboto Medium"/>
                  <a:ea typeface="Roboto Medium"/>
                  <a:cs typeface="Roboto Medium"/>
                  <a:sym typeface="Roboto Medium"/>
                </a:endParaRPr>
              </a:p>
            </p:txBody>
          </p:sp>
          <p:sp>
            <p:nvSpPr>
              <p:cNvPr id="415" name="Google Shape;415;p4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07</a:t>
                </a:r>
                <a:endParaRPr sz="2600">
                  <a:solidFill>
                    <a:srgbClr val="FFFFFF"/>
                  </a:solidFill>
                  <a:latin typeface="Roboto Thin"/>
                  <a:ea typeface="Roboto Thin"/>
                  <a:cs typeface="Roboto Thin"/>
                  <a:sym typeface="Roboto Thin"/>
                </a:endParaRPr>
              </a:p>
            </p:txBody>
          </p:sp>
          <p:sp>
            <p:nvSpPr>
              <p:cNvPr id="417" name="Google Shape;417;p46"/>
              <p:cNvSpPr/>
              <p:nvPr/>
            </p:nvSpPr>
            <p:spPr>
              <a:xfrm>
                <a:off x="3983375" y="2322564"/>
                <a:ext cx="3567600" cy="3201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OBSERVED : </a:t>
                </a:r>
                <a:r>
                  <a:rPr b="1" lang="en" sz="800">
                    <a:solidFill>
                      <a:schemeClr val="dk2"/>
                    </a:solidFill>
                    <a:latin typeface="Roboto"/>
                    <a:ea typeface="Roboto"/>
                    <a:cs typeface="Roboto"/>
                    <a:sym typeface="Roboto"/>
                  </a:rPr>
                  <a:t>“Not Verified” customers have the least loan defaulting percentage i.e ~13% where as Verified Customers have 15-17%</a:t>
                </a:r>
                <a:endParaRPr b="1" sz="800">
                  <a:solidFill>
                    <a:schemeClr val="dk2"/>
                  </a:solidFill>
                  <a:latin typeface="Roboto"/>
                  <a:ea typeface="Roboto"/>
                  <a:cs typeface="Roboto"/>
                  <a:sym typeface="Roboto"/>
                </a:endParaRPr>
              </a:p>
            </p:txBody>
          </p:sp>
        </p:grpSp>
        <p:sp>
          <p:nvSpPr>
            <p:cNvPr id="418" name="Google Shape;418;p46"/>
            <p:cNvSpPr/>
            <p:nvPr/>
          </p:nvSpPr>
          <p:spPr>
            <a:xfrm>
              <a:off x="3928142" y="1764050"/>
              <a:ext cx="4866900" cy="267300"/>
            </a:xfrm>
            <a:prstGeom prst="rect">
              <a:avLst/>
            </a:prstGeom>
            <a:noFill/>
            <a:ln>
              <a:noFill/>
            </a:ln>
          </p:spPr>
          <p:txBody>
            <a:bodyPr anchorCtr="0" anchor="ctr" bIns="91425" lIns="91425" spcFirstLastPara="1" rIns="91425" wrap="square" tIns="91425">
              <a:noAutofit/>
            </a:bodyPr>
            <a:lstStyle/>
            <a:p>
              <a:pPr indent="-107950" lvl="0" marL="228600" rtl="0" algn="l">
                <a:lnSpc>
                  <a:spcPct val="115000"/>
                </a:lnSpc>
                <a:spcBef>
                  <a:spcPts val="0"/>
                </a:spcBef>
                <a:spcAft>
                  <a:spcPts val="0"/>
                </a:spcAft>
                <a:buClr>
                  <a:schemeClr val="dk2"/>
                </a:buClr>
                <a:buSzPts val="800"/>
                <a:buFont typeface="Roboto"/>
                <a:buChar char="●"/>
              </a:pPr>
              <a:r>
                <a:rPr b="1" lang="en" sz="800">
                  <a:solidFill>
                    <a:schemeClr val="dk2"/>
                  </a:solidFill>
                  <a:latin typeface="Roboto"/>
                  <a:ea typeface="Roboto"/>
                  <a:cs typeface="Roboto"/>
                  <a:sym typeface="Roboto"/>
                </a:rPr>
                <a:t>RECOMMENDATION :  Verification process should be looked into and corrected as we should be having lower risk for Verified Profiles </a:t>
              </a:r>
              <a:r>
                <a:rPr b="1" lang="en" sz="800">
                  <a:solidFill>
                    <a:schemeClr val="dk2"/>
                  </a:solidFill>
                  <a:latin typeface="Roboto"/>
                  <a:ea typeface="Roboto"/>
                  <a:cs typeface="Roboto"/>
                  <a:sym typeface="Roboto"/>
                </a:rPr>
                <a:t>and higher for Not Verified</a:t>
              </a:r>
              <a:endParaRPr b="1" sz="800">
                <a:solidFill>
                  <a:schemeClr val="dk2"/>
                </a:solidFill>
                <a:latin typeface="Roboto"/>
                <a:ea typeface="Roboto"/>
                <a:cs typeface="Roboto"/>
                <a:sym typeface="Roboto"/>
              </a:endParaRPr>
            </a:p>
          </p:txBody>
        </p:sp>
      </p:grpSp>
      <p:sp>
        <p:nvSpPr>
          <p:cNvPr id="419" name="Google Shape;419;p4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Business Drivers &amp; Recommendation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3911100" y="2146500"/>
            <a:ext cx="1321800" cy="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END!</a:t>
            </a:r>
            <a:endParaRPr sz="3400"/>
          </a:p>
        </p:txBody>
      </p:sp>
      <p:pic>
        <p:nvPicPr>
          <p:cNvPr descr="upGrad appoints Saranjit Sangar as CEO - UK, Europe, and Middle East" id="425" name="Google Shape;425;p4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Appendix</a:t>
            </a:r>
            <a:endParaRPr/>
          </a:p>
        </p:txBody>
      </p:sp>
      <p:sp>
        <p:nvSpPr>
          <p:cNvPr id="431" name="Google Shape;431;p48"/>
          <p:cNvSpPr txBox="1"/>
          <p:nvPr>
            <p:ph idx="1" type="body"/>
          </p:nvPr>
        </p:nvSpPr>
        <p:spPr>
          <a:xfrm>
            <a:off x="729450" y="1450575"/>
            <a:ext cx="76887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Attaching all the other feature plots which we deemed weren’t as important. </a:t>
            </a:r>
            <a:endParaRPr/>
          </a:p>
        </p:txBody>
      </p:sp>
      <p:pic>
        <p:nvPicPr>
          <p:cNvPr descr="upGrad appoints Saranjit Sangar as CEO - UK, Europe, and Middle East" id="432" name="Google Shape;432;p48"/>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Ownership</a:t>
            </a:r>
            <a:endParaRPr/>
          </a:p>
        </p:txBody>
      </p:sp>
      <p:sp>
        <p:nvSpPr>
          <p:cNvPr id="438" name="Google Shape;438;p49"/>
          <p:cNvSpPr txBox="1"/>
          <p:nvPr>
            <p:ph idx="1" type="body"/>
          </p:nvPr>
        </p:nvSpPr>
        <p:spPr>
          <a:xfrm>
            <a:off x="729450" y="1450575"/>
            <a:ext cx="2448000" cy="3108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00"/>
              <a:t>- People who have own homes tend not to take loans as compared to people who are rented and on mortgage</a:t>
            </a:r>
            <a:endParaRPr sz="1200"/>
          </a:p>
          <a:p>
            <a:pPr indent="0" lvl="0" marL="0" rtl="0" algn="l">
              <a:lnSpc>
                <a:spcPct val="105000"/>
              </a:lnSpc>
              <a:spcBef>
                <a:spcPts val="1200"/>
              </a:spcBef>
              <a:spcAft>
                <a:spcPts val="0"/>
              </a:spcAft>
              <a:buNone/>
            </a:pPr>
            <a:r>
              <a:rPr lang="en" sz="1200"/>
              <a:t>- It doesn't matter who the loan is given to i.e Rented, Mortgaged, or Own Home; the loan defaulting percentage is almost ~15%</a:t>
            </a:r>
            <a:endParaRPr sz="1200"/>
          </a:p>
          <a:p>
            <a:pPr indent="0" lvl="0" marL="0" rtl="0" algn="l">
              <a:lnSpc>
                <a:spcPct val="105000"/>
              </a:lnSpc>
              <a:spcBef>
                <a:spcPts val="1200"/>
              </a:spcBef>
              <a:spcAft>
                <a:spcPts val="0"/>
              </a:spcAft>
              <a:buNone/>
            </a:pPr>
            <a:r>
              <a:t/>
            </a:r>
            <a:endParaRPr sz="1200"/>
          </a:p>
          <a:p>
            <a:pPr indent="0" lvl="0" marL="0" rtl="0" algn="l">
              <a:lnSpc>
                <a:spcPct val="105000"/>
              </a:lnSpc>
              <a:spcBef>
                <a:spcPts val="1200"/>
              </a:spcBef>
              <a:spcAft>
                <a:spcPts val="1200"/>
              </a:spcAft>
              <a:buNone/>
            </a:pPr>
            <a:r>
              <a:t/>
            </a:r>
            <a:endParaRPr sz="1200"/>
          </a:p>
        </p:txBody>
      </p:sp>
      <p:pic>
        <p:nvPicPr>
          <p:cNvPr descr="upGrad appoints Saranjit Sangar as CEO - UK, Europe, and Middle East" id="439" name="Google Shape;439;p4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40" name="Google Shape;440;p49"/>
          <p:cNvPicPr preferRelativeResize="0"/>
          <p:nvPr/>
        </p:nvPicPr>
        <p:blipFill>
          <a:blip r:embed="rId4">
            <a:alphaModFix/>
          </a:blip>
          <a:stretch>
            <a:fillRect/>
          </a:stretch>
        </p:blipFill>
        <p:spPr>
          <a:xfrm>
            <a:off x="3177450" y="1311375"/>
            <a:ext cx="5902849" cy="29643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0"/>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Funded Amount</a:t>
            </a:r>
            <a:endParaRPr/>
          </a:p>
        </p:txBody>
      </p:sp>
      <p:sp>
        <p:nvSpPr>
          <p:cNvPr id="446" name="Google Shape;446;p50"/>
          <p:cNvSpPr txBox="1"/>
          <p:nvPr>
            <p:ph idx="1" type="body"/>
          </p:nvPr>
        </p:nvSpPr>
        <p:spPr>
          <a:xfrm>
            <a:off x="729450" y="1450575"/>
            <a:ext cx="22242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Similar trend line as Loan Amount i.e higher amount loans(&gt; 20K) are having higher default rates (&gt;17%)</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47" name="Google Shape;447;p5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48" name="Google Shape;448;p50"/>
          <p:cNvPicPr preferRelativeResize="0"/>
          <p:nvPr/>
        </p:nvPicPr>
        <p:blipFill>
          <a:blip r:embed="rId4">
            <a:alphaModFix/>
          </a:blip>
          <a:stretch>
            <a:fillRect/>
          </a:stretch>
        </p:blipFill>
        <p:spPr>
          <a:xfrm>
            <a:off x="3166000" y="1917950"/>
            <a:ext cx="5978000" cy="2819424"/>
          </a:xfrm>
          <a:prstGeom prst="rect">
            <a:avLst/>
          </a:prstGeom>
          <a:noFill/>
          <a:ln>
            <a:noFill/>
          </a:ln>
        </p:spPr>
      </p:pic>
      <p:pic>
        <p:nvPicPr>
          <p:cNvPr id="449" name="Google Shape;449;p50"/>
          <p:cNvPicPr preferRelativeResize="0"/>
          <p:nvPr/>
        </p:nvPicPr>
        <p:blipFill>
          <a:blip r:embed="rId5">
            <a:alphaModFix/>
          </a:blip>
          <a:stretch>
            <a:fillRect/>
          </a:stretch>
        </p:blipFill>
        <p:spPr>
          <a:xfrm>
            <a:off x="5716050" y="741613"/>
            <a:ext cx="3427949" cy="1176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1"/>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Funded Amount Investor</a:t>
            </a:r>
            <a:endParaRPr/>
          </a:p>
        </p:txBody>
      </p:sp>
      <p:sp>
        <p:nvSpPr>
          <p:cNvPr id="455" name="Google Shape;455;p51"/>
          <p:cNvSpPr txBox="1"/>
          <p:nvPr>
            <p:ph idx="1" type="body"/>
          </p:nvPr>
        </p:nvSpPr>
        <p:spPr>
          <a:xfrm>
            <a:off x="729450" y="1450575"/>
            <a:ext cx="2036400" cy="32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Similar trend line as Loan Amount i.e higher amount loans(&gt; 20K) are having higher default rates (&gt;17%)</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56" name="Google Shape;456;p51"/>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57" name="Google Shape;457;p51"/>
          <p:cNvPicPr preferRelativeResize="0"/>
          <p:nvPr/>
        </p:nvPicPr>
        <p:blipFill>
          <a:blip r:embed="rId4">
            <a:alphaModFix/>
          </a:blip>
          <a:stretch>
            <a:fillRect/>
          </a:stretch>
        </p:blipFill>
        <p:spPr>
          <a:xfrm>
            <a:off x="3223425" y="1873050"/>
            <a:ext cx="5944324" cy="2873275"/>
          </a:xfrm>
          <a:prstGeom prst="rect">
            <a:avLst/>
          </a:prstGeom>
          <a:noFill/>
          <a:ln>
            <a:noFill/>
          </a:ln>
        </p:spPr>
      </p:pic>
      <p:pic>
        <p:nvPicPr>
          <p:cNvPr id="458" name="Google Shape;458;p51"/>
          <p:cNvPicPr preferRelativeResize="0"/>
          <p:nvPr/>
        </p:nvPicPr>
        <p:blipFill>
          <a:blip r:embed="rId5">
            <a:alphaModFix/>
          </a:blip>
          <a:stretch>
            <a:fillRect/>
          </a:stretch>
        </p:blipFill>
        <p:spPr>
          <a:xfrm>
            <a:off x="5755789" y="652174"/>
            <a:ext cx="3411962" cy="1220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Solution Flow Diagram</a:t>
            </a:r>
            <a:endParaRPr/>
          </a:p>
        </p:txBody>
      </p:sp>
      <p:pic>
        <p:nvPicPr>
          <p:cNvPr id="109" name="Google Shape;109;p16"/>
          <p:cNvPicPr preferRelativeResize="0"/>
          <p:nvPr/>
        </p:nvPicPr>
        <p:blipFill>
          <a:blip r:embed="rId3">
            <a:alphaModFix/>
          </a:blip>
          <a:stretch>
            <a:fillRect/>
          </a:stretch>
        </p:blipFill>
        <p:spPr>
          <a:xfrm>
            <a:off x="152400" y="1393175"/>
            <a:ext cx="8839204" cy="3521870"/>
          </a:xfrm>
          <a:prstGeom prst="rect">
            <a:avLst/>
          </a:prstGeom>
          <a:noFill/>
          <a:ln>
            <a:noFill/>
          </a:ln>
        </p:spPr>
      </p:pic>
      <p:pic>
        <p:nvPicPr>
          <p:cNvPr descr="upGrad appoints Saranjit Sangar as CEO - UK, Europe, and Middle East" id="110" name="Google Shape;110;p16"/>
          <p:cNvPicPr preferRelativeResize="0"/>
          <p:nvPr/>
        </p:nvPicPr>
        <p:blipFill rotWithShape="1">
          <a:blip r:embed="rId4">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Installment Amount</a:t>
            </a:r>
            <a:endParaRPr/>
          </a:p>
        </p:txBody>
      </p:sp>
      <p:sp>
        <p:nvSpPr>
          <p:cNvPr id="464" name="Google Shape;464;p52"/>
          <p:cNvSpPr txBox="1"/>
          <p:nvPr>
            <p:ph idx="1" type="body"/>
          </p:nvPr>
        </p:nvSpPr>
        <p:spPr>
          <a:xfrm>
            <a:off x="729450" y="1450575"/>
            <a:ext cx="24480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outliers on the right i.e having many total accounts</a:t>
            </a:r>
            <a:endParaRPr sz="1200"/>
          </a:p>
          <a:p>
            <a:pPr indent="0" lvl="0" marL="0" rtl="0" algn="l">
              <a:spcBef>
                <a:spcPts val="1200"/>
              </a:spcBef>
              <a:spcAft>
                <a:spcPts val="0"/>
              </a:spcAft>
              <a:buNone/>
            </a:pPr>
            <a:r>
              <a:rPr lang="en" sz="1200"/>
              <a:t>- Actions : Perform an outlier removal</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65" name="Google Shape;465;p5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66" name="Google Shape;466;p52"/>
          <p:cNvPicPr preferRelativeResize="0"/>
          <p:nvPr/>
        </p:nvPicPr>
        <p:blipFill>
          <a:blip r:embed="rId4">
            <a:alphaModFix/>
          </a:blip>
          <a:stretch>
            <a:fillRect/>
          </a:stretch>
        </p:blipFill>
        <p:spPr>
          <a:xfrm>
            <a:off x="3305025" y="1932625"/>
            <a:ext cx="5838975" cy="2760025"/>
          </a:xfrm>
          <a:prstGeom prst="rect">
            <a:avLst/>
          </a:prstGeom>
          <a:noFill/>
          <a:ln>
            <a:noFill/>
          </a:ln>
        </p:spPr>
      </p:pic>
      <p:pic>
        <p:nvPicPr>
          <p:cNvPr id="467" name="Google Shape;467;p52"/>
          <p:cNvPicPr preferRelativeResize="0"/>
          <p:nvPr/>
        </p:nvPicPr>
        <p:blipFill>
          <a:blip r:embed="rId5">
            <a:alphaModFix/>
          </a:blip>
          <a:stretch>
            <a:fillRect/>
          </a:stretch>
        </p:blipFill>
        <p:spPr>
          <a:xfrm>
            <a:off x="5668967" y="733325"/>
            <a:ext cx="3475031" cy="11993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Revolving Balance</a:t>
            </a:r>
            <a:endParaRPr/>
          </a:p>
        </p:txBody>
      </p:sp>
      <p:sp>
        <p:nvSpPr>
          <p:cNvPr id="473" name="Google Shape;473;p53"/>
          <p:cNvSpPr txBox="1"/>
          <p:nvPr>
            <p:ph idx="1" type="body"/>
          </p:nvPr>
        </p:nvSpPr>
        <p:spPr>
          <a:xfrm>
            <a:off x="729450" y="1450575"/>
            <a:ext cx="3208200" cy="30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outliers on the right i.e having many total accounts</a:t>
            </a:r>
            <a:endParaRPr sz="1200"/>
          </a:p>
          <a:p>
            <a:pPr indent="0" lvl="0" marL="0" rtl="0" algn="l">
              <a:spcBef>
                <a:spcPts val="1200"/>
              </a:spcBef>
              <a:spcAft>
                <a:spcPts val="0"/>
              </a:spcAft>
              <a:buNone/>
            </a:pPr>
            <a:r>
              <a:rPr lang="en" sz="1200"/>
              <a:t>- Actions : Perform an outlier removal</a:t>
            </a:r>
            <a:endParaRPr sz="1200"/>
          </a:p>
          <a:p>
            <a:pPr indent="0" lvl="0" marL="0" rtl="0" algn="l">
              <a:spcBef>
                <a:spcPts val="1200"/>
              </a:spcBef>
              <a:spcAft>
                <a:spcPts val="0"/>
              </a:spcAft>
              <a:buNone/>
            </a:pPr>
            <a:r>
              <a:rPr lang="en" sz="1200"/>
              <a:t>- As the revolving balance increases the loan defaulting percentage goes up too</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74" name="Google Shape;474;p5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75" name="Google Shape;475;p53"/>
          <p:cNvPicPr preferRelativeResize="0"/>
          <p:nvPr/>
        </p:nvPicPr>
        <p:blipFill>
          <a:blip r:embed="rId4">
            <a:alphaModFix/>
          </a:blip>
          <a:stretch>
            <a:fillRect/>
          </a:stretch>
        </p:blipFill>
        <p:spPr>
          <a:xfrm>
            <a:off x="4572000" y="699175"/>
            <a:ext cx="4446874" cy="2117918"/>
          </a:xfrm>
          <a:prstGeom prst="rect">
            <a:avLst/>
          </a:prstGeom>
          <a:noFill/>
          <a:ln>
            <a:noFill/>
          </a:ln>
        </p:spPr>
      </p:pic>
      <p:pic>
        <p:nvPicPr>
          <p:cNvPr id="476" name="Google Shape;476;p53"/>
          <p:cNvPicPr preferRelativeResize="0"/>
          <p:nvPr/>
        </p:nvPicPr>
        <p:blipFill>
          <a:blip r:embed="rId5">
            <a:alphaModFix/>
          </a:blip>
          <a:stretch>
            <a:fillRect/>
          </a:stretch>
        </p:blipFill>
        <p:spPr>
          <a:xfrm>
            <a:off x="4572000" y="2817099"/>
            <a:ext cx="4517301" cy="2222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Revolving Utilization Rate</a:t>
            </a:r>
            <a:endParaRPr/>
          </a:p>
        </p:txBody>
      </p:sp>
      <p:sp>
        <p:nvSpPr>
          <p:cNvPr id="482" name="Google Shape;482;p54"/>
          <p:cNvSpPr txBox="1"/>
          <p:nvPr>
            <p:ph idx="1" type="body"/>
          </p:nvPr>
        </p:nvSpPr>
        <p:spPr>
          <a:xfrm>
            <a:off x="729450" y="1450575"/>
            <a:ext cx="2188500" cy="30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loan defaulting percentages increases with the Revolving Utilization i.e heavily sloped upward trend line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83" name="Google Shape;483;p5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84" name="Google Shape;484;p54"/>
          <p:cNvPicPr preferRelativeResize="0"/>
          <p:nvPr/>
        </p:nvPicPr>
        <p:blipFill>
          <a:blip r:embed="rId4">
            <a:alphaModFix/>
          </a:blip>
          <a:stretch>
            <a:fillRect/>
          </a:stretch>
        </p:blipFill>
        <p:spPr>
          <a:xfrm>
            <a:off x="2828550" y="1314574"/>
            <a:ext cx="6315525" cy="2933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Accounts</a:t>
            </a:r>
            <a:endParaRPr/>
          </a:p>
        </p:txBody>
      </p:sp>
      <p:sp>
        <p:nvSpPr>
          <p:cNvPr id="490" name="Google Shape;490;p55"/>
          <p:cNvSpPr txBox="1"/>
          <p:nvPr>
            <p:ph idx="1" type="body"/>
          </p:nvPr>
        </p:nvSpPr>
        <p:spPr>
          <a:xfrm>
            <a:off x="729450" y="1450575"/>
            <a:ext cx="1776900" cy="31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outliers on the right i.e having many total accounts</a:t>
            </a:r>
            <a:endParaRPr sz="1200"/>
          </a:p>
          <a:p>
            <a:pPr indent="0" lvl="0" marL="0" rtl="0" algn="l">
              <a:spcBef>
                <a:spcPts val="1200"/>
              </a:spcBef>
              <a:spcAft>
                <a:spcPts val="0"/>
              </a:spcAft>
              <a:buNone/>
            </a:pPr>
            <a:r>
              <a:rPr lang="en" sz="1200"/>
              <a:t>- Actions : Perform an outlier removal</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491" name="Google Shape;491;p5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492" name="Google Shape;492;p55"/>
          <p:cNvPicPr preferRelativeResize="0"/>
          <p:nvPr/>
        </p:nvPicPr>
        <p:blipFill>
          <a:blip r:embed="rId4">
            <a:alphaModFix/>
          </a:blip>
          <a:stretch>
            <a:fillRect/>
          </a:stretch>
        </p:blipFill>
        <p:spPr>
          <a:xfrm>
            <a:off x="3615650" y="2691850"/>
            <a:ext cx="5080901" cy="2451650"/>
          </a:xfrm>
          <a:prstGeom prst="rect">
            <a:avLst/>
          </a:prstGeom>
          <a:noFill/>
          <a:ln>
            <a:noFill/>
          </a:ln>
        </p:spPr>
      </p:pic>
      <p:pic>
        <p:nvPicPr>
          <p:cNvPr id="493" name="Google Shape;493;p55"/>
          <p:cNvPicPr preferRelativeResize="0"/>
          <p:nvPr/>
        </p:nvPicPr>
        <p:blipFill>
          <a:blip r:embed="rId5">
            <a:alphaModFix/>
          </a:blip>
          <a:stretch>
            <a:fillRect/>
          </a:stretch>
        </p:blipFill>
        <p:spPr>
          <a:xfrm>
            <a:off x="3615650" y="474497"/>
            <a:ext cx="4982674" cy="2449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6"/>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Inquiries in past 6 months</a:t>
            </a:r>
            <a:endParaRPr/>
          </a:p>
        </p:txBody>
      </p:sp>
      <p:sp>
        <p:nvSpPr>
          <p:cNvPr id="499" name="Google Shape;499;p56"/>
          <p:cNvSpPr txBox="1"/>
          <p:nvPr>
            <p:ph idx="1" type="body"/>
          </p:nvPr>
        </p:nvSpPr>
        <p:spPr>
          <a:xfrm>
            <a:off x="729450" y="1450575"/>
            <a:ext cx="25911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As the number of inquiries increase the loan default rates also increase than normal i.e has a upward trend line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00" name="Google Shape;500;p56"/>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01" name="Google Shape;501;p56"/>
          <p:cNvPicPr preferRelativeResize="0"/>
          <p:nvPr/>
        </p:nvPicPr>
        <p:blipFill>
          <a:blip r:embed="rId4">
            <a:alphaModFix/>
          </a:blip>
          <a:stretch>
            <a:fillRect/>
          </a:stretch>
        </p:blipFill>
        <p:spPr>
          <a:xfrm>
            <a:off x="3275025" y="1513223"/>
            <a:ext cx="5868974" cy="2764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7"/>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Accounts</a:t>
            </a:r>
            <a:endParaRPr/>
          </a:p>
        </p:txBody>
      </p:sp>
      <p:sp>
        <p:nvSpPr>
          <p:cNvPr id="507" name="Google Shape;507;p57"/>
          <p:cNvSpPr txBox="1"/>
          <p:nvPr>
            <p:ph idx="1" type="body"/>
          </p:nvPr>
        </p:nvSpPr>
        <p:spPr>
          <a:xfrm>
            <a:off x="729450" y="1450575"/>
            <a:ext cx="2564100" cy="301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Due to outliers on the right i.e having many open accounts the the trend line is not very stable</a:t>
            </a:r>
            <a:endParaRPr/>
          </a:p>
          <a:p>
            <a:pPr indent="0" lvl="0" marL="0" rtl="0" algn="l">
              <a:spcBef>
                <a:spcPts val="1200"/>
              </a:spcBef>
              <a:spcAft>
                <a:spcPts val="0"/>
              </a:spcAft>
              <a:buNone/>
            </a:pPr>
            <a:r>
              <a:rPr lang="en"/>
              <a:t>- Actions : Perform an outlier removal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upGrad appoints Saranjit Sangar as CEO - UK, Europe, and Middle East" id="508" name="Google Shape;508;p5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09" name="Google Shape;509;p57"/>
          <p:cNvPicPr preferRelativeResize="0"/>
          <p:nvPr/>
        </p:nvPicPr>
        <p:blipFill>
          <a:blip r:embed="rId4">
            <a:alphaModFix/>
          </a:blip>
          <a:stretch>
            <a:fillRect/>
          </a:stretch>
        </p:blipFill>
        <p:spPr>
          <a:xfrm>
            <a:off x="3210875" y="1248526"/>
            <a:ext cx="5933125" cy="2817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8"/>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Derogatory Public Records</a:t>
            </a:r>
            <a:endParaRPr/>
          </a:p>
        </p:txBody>
      </p:sp>
      <p:sp>
        <p:nvSpPr>
          <p:cNvPr id="515" name="Google Shape;515;p58"/>
          <p:cNvSpPr txBox="1"/>
          <p:nvPr>
            <p:ph idx="1" type="body"/>
          </p:nvPr>
        </p:nvSpPr>
        <p:spPr>
          <a:xfrm>
            <a:off x="729450" y="1450575"/>
            <a:ext cx="17949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Loan defaulting percentages increases as soon as you have a derogatory public record (&gt; 23%)</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16" name="Google Shape;516;p58"/>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17" name="Google Shape;517;p58"/>
          <p:cNvPicPr preferRelativeResize="0"/>
          <p:nvPr/>
        </p:nvPicPr>
        <p:blipFill>
          <a:blip r:embed="rId4">
            <a:alphaModFix/>
          </a:blip>
          <a:stretch>
            <a:fillRect/>
          </a:stretch>
        </p:blipFill>
        <p:spPr>
          <a:xfrm>
            <a:off x="2800250" y="1365626"/>
            <a:ext cx="6343749" cy="3059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Date - Month</a:t>
            </a:r>
            <a:endParaRPr/>
          </a:p>
        </p:txBody>
      </p:sp>
      <p:sp>
        <p:nvSpPr>
          <p:cNvPr id="523" name="Google Shape;523;p59"/>
          <p:cNvSpPr txBox="1"/>
          <p:nvPr>
            <p:ph idx="1" type="body"/>
          </p:nvPr>
        </p:nvSpPr>
        <p:spPr>
          <a:xfrm>
            <a:off x="729450" y="1450575"/>
            <a:ext cx="21348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Loans issued in Feb, March, April have lower loan default rates (12-13%) than normal (15-16%)</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24" name="Google Shape;524;p5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25" name="Google Shape;525;p59"/>
          <p:cNvPicPr preferRelativeResize="0"/>
          <p:nvPr/>
        </p:nvPicPr>
        <p:blipFill>
          <a:blip r:embed="rId4">
            <a:alphaModFix/>
          </a:blip>
          <a:stretch>
            <a:fillRect/>
          </a:stretch>
        </p:blipFill>
        <p:spPr>
          <a:xfrm>
            <a:off x="2933125" y="1691425"/>
            <a:ext cx="6210876" cy="2889300"/>
          </a:xfrm>
          <a:prstGeom prst="rect">
            <a:avLst/>
          </a:prstGeom>
          <a:noFill/>
          <a:ln>
            <a:noFill/>
          </a:ln>
        </p:spPr>
      </p:pic>
      <p:pic>
        <p:nvPicPr>
          <p:cNvPr id="526" name="Google Shape;526;p59"/>
          <p:cNvPicPr preferRelativeResize="0"/>
          <p:nvPr/>
        </p:nvPicPr>
        <p:blipFill>
          <a:blip r:embed="rId5">
            <a:alphaModFix/>
          </a:blip>
          <a:stretch>
            <a:fillRect/>
          </a:stretch>
        </p:blipFill>
        <p:spPr>
          <a:xfrm>
            <a:off x="6079075" y="570501"/>
            <a:ext cx="3064925" cy="11209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0"/>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Records vs Interest Rate</a:t>
            </a:r>
            <a:endParaRPr/>
          </a:p>
        </p:txBody>
      </p:sp>
      <p:sp>
        <p:nvSpPr>
          <p:cNvPr id="532" name="Google Shape;532;p60"/>
          <p:cNvSpPr txBox="1"/>
          <p:nvPr>
            <p:ph idx="1" type="body"/>
          </p:nvPr>
        </p:nvSpPr>
        <p:spPr>
          <a:xfrm>
            <a:off x="843625" y="4022400"/>
            <a:ext cx="7688700" cy="11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Created a derived feature i.e is_pub_rec : Binary Feature whether there is a public derogatory record of the applicant or not</a:t>
            </a:r>
            <a:endParaRPr sz="1200"/>
          </a:p>
          <a:p>
            <a:pPr indent="-304800" lvl="0" marL="457200" rtl="0" algn="l">
              <a:spcBef>
                <a:spcPts val="1200"/>
              </a:spcBef>
              <a:spcAft>
                <a:spcPts val="0"/>
              </a:spcAft>
              <a:buSzPts val="1200"/>
              <a:buChar char="-"/>
            </a:pPr>
            <a:r>
              <a:rPr lang="en" sz="1200"/>
              <a:t>As soon as there is a public derogatory record the interest rates shoot u</a:t>
            </a:r>
            <a:r>
              <a:rPr lang="en" sz="1200"/>
              <a:t>p</a:t>
            </a:r>
            <a:endParaRPr sz="1200"/>
          </a:p>
        </p:txBody>
      </p:sp>
      <p:pic>
        <p:nvPicPr>
          <p:cNvPr descr="upGrad appoints Saranjit Sangar as CEO - UK, Europe, and Middle East" id="533" name="Google Shape;533;p6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34" name="Google Shape;534;p60"/>
          <p:cNvPicPr preferRelativeResize="0"/>
          <p:nvPr/>
        </p:nvPicPr>
        <p:blipFill>
          <a:blip r:embed="rId4">
            <a:alphaModFix/>
          </a:blip>
          <a:stretch>
            <a:fillRect/>
          </a:stretch>
        </p:blipFill>
        <p:spPr>
          <a:xfrm>
            <a:off x="1490450" y="1156850"/>
            <a:ext cx="6163099" cy="2972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61"/>
          <p:cNvPicPr preferRelativeResize="0"/>
          <p:nvPr/>
        </p:nvPicPr>
        <p:blipFill>
          <a:blip r:embed="rId3">
            <a:alphaModFix/>
          </a:blip>
          <a:stretch>
            <a:fillRect/>
          </a:stretch>
        </p:blipFill>
        <p:spPr>
          <a:xfrm>
            <a:off x="1330837" y="1150850"/>
            <a:ext cx="6485924" cy="3103500"/>
          </a:xfrm>
          <a:prstGeom prst="rect">
            <a:avLst/>
          </a:prstGeom>
          <a:noFill/>
          <a:ln>
            <a:noFill/>
          </a:ln>
        </p:spPr>
      </p:pic>
      <p:sp>
        <p:nvSpPr>
          <p:cNvPr id="540" name="Google Shape;540;p61"/>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Month vs Interest Rate</a:t>
            </a:r>
            <a:endParaRPr/>
          </a:p>
        </p:txBody>
      </p:sp>
      <p:sp>
        <p:nvSpPr>
          <p:cNvPr id="541" name="Google Shape;541;p61"/>
          <p:cNvSpPr txBox="1"/>
          <p:nvPr>
            <p:ph idx="1" type="body"/>
          </p:nvPr>
        </p:nvSpPr>
        <p:spPr>
          <a:xfrm>
            <a:off x="727650" y="4477500"/>
            <a:ext cx="7688700" cy="6660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Nothing interesting information gain except that lower limits (25 percentile limit) for loans in months March and April are higher than normal i.e ~9.5 wheras the usual interest rate is around 8.5</a:t>
            </a:r>
            <a:endParaRPr/>
          </a:p>
        </p:txBody>
      </p:sp>
      <p:pic>
        <p:nvPicPr>
          <p:cNvPr descr="upGrad appoints Saranjit Sangar as CEO - UK, Europe, and Middle East" id="542" name="Google Shape;542;p61"/>
          <p:cNvPicPr preferRelativeResize="0"/>
          <p:nvPr/>
        </p:nvPicPr>
        <p:blipFill rotWithShape="1">
          <a:blip r:embed="rId4">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lang="en"/>
              <a:t>Solution</a:t>
            </a:r>
            <a:endParaRPr/>
          </a:p>
        </p:txBody>
      </p:sp>
      <p:sp>
        <p:nvSpPr>
          <p:cNvPr id="116" name="Google Shape;116;p17"/>
          <p:cNvSpPr txBox="1"/>
          <p:nvPr>
            <p:ph idx="2" type="body"/>
          </p:nvPr>
        </p:nvSpPr>
        <p:spPr>
          <a:xfrm>
            <a:off x="5083625" y="1728150"/>
            <a:ext cx="3681000" cy="168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Data Preprocessing</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Data Cleaning</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EDA</a:t>
            </a:r>
            <a:endParaRPr sz="1800">
              <a:latin typeface="Calibri"/>
              <a:ea typeface="Calibri"/>
              <a:cs typeface="Calibri"/>
              <a:sym typeface="Calibri"/>
            </a:endParaRPr>
          </a:p>
        </p:txBody>
      </p:sp>
      <p:pic>
        <p:nvPicPr>
          <p:cNvPr descr="upGrad appoints Saranjit Sangar as CEO - UK, Europe, and Middle East" id="117" name="Google Shape;117;p17"/>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2"/>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Delinquency in past two years</a:t>
            </a:r>
            <a:endParaRPr/>
          </a:p>
        </p:txBody>
      </p:sp>
      <p:sp>
        <p:nvSpPr>
          <p:cNvPr id="548" name="Google Shape;548;p62"/>
          <p:cNvSpPr txBox="1"/>
          <p:nvPr>
            <p:ph idx="1" type="body"/>
          </p:nvPr>
        </p:nvSpPr>
        <p:spPr>
          <a:xfrm>
            <a:off x="729450" y="1450575"/>
            <a:ext cx="2251200" cy="31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Loan defaulting percentages increases as soon as you have a </a:t>
            </a:r>
            <a:r>
              <a:rPr lang="en" sz="1200"/>
              <a:t>delinquency</a:t>
            </a:r>
            <a:r>
              <a:rPr lang="en" sz="1200"/>
              <a:t> i.e has a upward trend line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49" name="Google Shape;549;p62"/>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50" name="Google Shape;550;p62"/>
          <p:cNvPicPr preferRelativeResize="0"/>
          <p:nvPr/>
        </p:nvPicPr>
        <p:blipFill>
          <a:blip r:embed="rId4">
            <a:alphaModFix/>
          </a:blip>
          <a:stretch>
            <a:fillRect/>
          </a:stretch>
        </p:blipFill>
        <p:spPr>
          <a:xfrm>
            <a:off x="2922400" y="1450575"/>
            <a:ext cx="6221600" cy="29610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3"/>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Record Bankruptcies</a:t>
            </a:r>
            <a:endParaRPr/>
          </a:p>
        </p:txBody>
      </p:sp>
      <p:sp>
        <p:nvSpPr>
          <p:cNvPr id="556" name="Google Shape;556;p63"/>
          <p:cNvSpPr txBox="1"/>
          <p:nvPr>
            <p:ph idx="1" type="body"/>
          </p:nvPr>
        </p:nvSpPr>
        <p:spPr>
          <a:xfrm>
            <a:off x="729450" y="1450575"/>
            <a:ext cx="21306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The Loan defaulting percentages increases as soon as you have a publically recorded bankruptcy (22% and 33% for 1 and 2 bankruptcies reported respectively)</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57" name="Google Shape;557;p63"/>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58" name="Google Shape;558;p63"/>
          <p:cNvPicPr preferRelativeResize="0"/>
          <p:nvPr/>
        </p:nvPicPr>
        <p:blipFill>
          <a:blip r:embed="rId4">
            <a:alphaModFix/>
          </a:blip>
          <a:stretch>
            <a:fillRect/>
          </a:stretch>
        </p:blipFill>
        <p:spPr>
          <a:xfrm>
            <a:off x="2860151" y="1351279"/>
            <a:ext cx="6283851" cy="29886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4"/>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Earliest Credit Line</a:t>
            </a:r>
            <a:endParaRPr/>
          </a:p>
        </p:txBody>
      </p:sp>
      <p:sp>
        <p:nvSpPr>
          <p:cNvPr id="564" name="Google Shape;564;p64"/>
          <p:cNvSpPr txBox="1"/>
          <p:nvPr>
            <p:ph idx="1" type="body"/>
          </p:nvPr>
        </p:nvSpPr>
        <p:spPr>
          <a:xfrm>
            <a:off x="729450" y="1450575"/>
            <a:ext cx="3270900" cy="28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Heavily Left Skewed i.e too many outliers in the left (outlier-ish loan applications which have very old applicants)</a:t>
            </a:r>
            <a:endParaRPr sz="1200"/>
          </a:p>
          <a:p>
            <a:pPr indent="0" lvl="0" marL="0" rtl="0" algn="l">
              <a:spcBef>
                <a:spcPts val="1200"/>
              </a:spcBef>
              <a:spcAft>
                <a:spcPts val="0"/>
              </a:spcAft>
              <a:buNone/>
            </a:pPr>
            <a:r>
              <a:rPr lang="en" sz="1200"/>
              <a:t>- Actions : Perform Outlier Removal</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descr="upGrad appoints Saranjit Sangar as CEO - UK, Europe, and Middle East" id="565" name="Google Shape;565;p64"/>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66" name="Google Shape;566;p64"/>
          <p:cNvPicPr preferRelativeResize="0"/>
          <p:nvPr/>
        </p:nvPicPr>
        <p:blipFill>
          <a:blip r:embed="rId4">
            <a:alphaModFix/>
          </a:blip>
          <a:stretch>
            <a:fillRect/>
          </a:stretch>
        </p:blipFill>
        <p:spPr>
          <a:xfrm>
            <a:off x="3949025" y="516825"/>
            <a:ext cx="5194973" cy="2542860"/>
          </a:xfrm>
          <a:prstGeom prst="rect">
            <a:avLst/>
          </a:prstGeom>
          <a:noFill/>
          <a:ln>
            <a:noFill/>
          </a:ln>
        </p:spPr>
      </p:pic>
      <p:pic>
        <p:nvPicPr>
          <p:cNvPr id="567" name="Google Shape;567;p64"/>
          <p:cNvPicPr preferRelativeResize="0"/>
          <p:nvPr/>
        </p:nvPicPr>
        <p:blipFill>
          <a:blip r:embed="rId5">
            <a:alphaModFix/>
          </a:blip>
          <a:stretch>
            <a:fillRect/>
          </a:stretch>
        </p:blipFill>
        <p:spPr>
          <a:xfrm>
            <a:off x="3949025" y="2796362"/>
            <a:ext cx="5194973" cy="234713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5"/>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 vs SubGrade</a:t>
            </a:r>
            <a:endParaRPr/>
          </a:p>
        </p:txBody>
      </p:sp>
      <p:sp>
        <p:nvSpPr>
          <p:cNvPr id="573" name="Google Shape;573;p65"/>
          <p:cNvSpPr txBox="1"/>
          <p:nvPr>
            <p:ph idx="1" type="body"/>
          </p:nvPr>
        </p:nvSpPr>
        <p:spPr>
          <a:xfrm>
            <a:off x="727650" y="4373100"/>
            <a:ext cx="7688700" cy="5352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It is clearly visible that as the sub-grade increases(lower grades) the interest rates linearly increase too</a:t>
            </a:r>
            <a:endParaRPr/>
          </a:p>
        </p:txBody>
      </p:sp>
      <p:pic>
        <p:nvPicPr>
          <p:cNvPr descr="upGrad appoints Saranjit Sangar as CEO - UK, Europe, and Middle East" id="574" name="Google Shape;574;p65"/>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575" name="Google Shape;575;p65"/>
          <p:cNvPicPr preferRelativeResize="0"/>
          <p:nvPr/>
        </p:nvPicPr>
        <p:blipFill rotWithShape="1">
          <a:blip r:embed="rId4">
            <a:alphaModFix/>
          </a:blip>
          <a:srcRect b="0" l="0" r="0" t="11488"/>
          <a:stretch/>
        </p:blipFill>
        <p:spPr>
          <a:xfrm>
            <a:off x="1215875" y="1391850"/>
            <a:ext cx="6712242" cy="29097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	Data </a:t>
            </a:r>
            <a:r>
              <a:rPr lang="en"/>
              <a:t>Preprocessing</a:t>
            </a:r>
            <a:endParaRPr/>
          </a:p>
        </p:txBody>
      </p:sp>
      <p:sp>
        <p:nvSpPr>
          <p:cNvPr id="123" name="Google Shape;123;p18"/>
          <p:cNvSpPr txBox="1"/>
          <p:nvPr>
            <p:ph idx="1" type="body"/>
          </p:nvPr>
        </p:nvSpPr>
        <p:spPr>
          <a:xfrm>
            <a:off x="729450" y="1450575"/>
            <a:ext cx="7688700" cy="2847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alibri"/>
              <a:buAutoNum type="arabicPeriod"/>
            </a:pPr>
            <a:r>
              <a:rPr b="1" lang="en">
                <a:latin typeface="Calibri"/>
                <a:ea typeface="Calibri"/>
                <a:cs typeface="Calibri"/>
                <a:sym typeface="Calibri"/>
              </a:rPr>
              <a:t>Null Column Treatment</a:t>
            </a:r>
            <a:endParaRPr b="1">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lang="en">
                <a:latin typeface="Calibri"/>
                <a:ea typeface="Calibri"/>
                <a:cs typeface="Calibri"/>
                <a:sym typeface="Calibri"/>
              </a:rPr>
              <a:t>Removing columns with </a:t>
            </a:r>
            <a:r>
              <a:rPr b="1" lang="en">
                <a:latin typeface="Calibri"/>
                <a:ea typeface="Calibri"/>
                <a:cs typeface="Calibri"/>
                <a:sym typeface="Calibri"/>
              </a:rPr>
              <a:t>100% null values</a:t>
            </a:r>
            <a:endParaRPr b="1">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lang="en">
                <a:latin typeface="Calibri"/>
                <a:ea typeface="Calibri"/>
                <a:cs typeface="Calibri"/>
                <a:sym typeface="Calibri"/>
              </a:rPr>
              <a:t>Removing </a:t>
            </a:r>
            <a:r>
              <a:rPr b="1" lang="en">
                <a:latin typeface="Calibri"/>
                <a:ea typeface="Calibri"/>
                <a:cs typeface="Calibri"/>
                <a:sym typeface="Calibri"/>
              </a:rPr>
              <a:t>duplicate rows</a:t>
            </a:r>
            <a:endParaRPr b="1">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lang="en">
                <a:latin typeface="Calibri"/>
                <a:ea typeface="Calibri"/>
                <a:cs typeface="Calibri"/>
                <a:sym typeface="Calibri"/>
              </a:rPr>
              <a:t>Removing columns which </a:t>
            </a:r>
            <a:r>
              <a:rPr b="1" lang="en">
                <a:latin typeface="Calibri"/>
                <a:ea typeface="Calibri"/>
                <a:cs typeface="Calibri"/>
                <a:sym typeface="Calibri"/>
              </a:rPr>
              <a:t>only have 1 unique value</a:t>
            </a:r>
            <a:r>
              <a:rPr lang="en">
                <a:latin typeface="Calibri"/>
                <a:ea typeface="Calibri"/>
                <a:cs typeface="Calibri"/>
                <a:sym typeface="Calibri"/>
              </a:rPr>
              <a:t> i.e has </a:t>
            </a:r>
            <a:r>
              <a:rPr b="1" lang="en">
                <a:latin typeface="Calibri"/>
                <a:ea typeface="Calibri"/>
                <a:cs typeface="Calibri"/>
                <a:sym typeface="Calibri"/>
              </a:rPr>
              <a:t>no information</a:t>
            </a:r>
            <a:endParaRPr b="1">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b="1" lang="en">
                <a:latin typeface="Calibri"/>
                <a:ea typeface="Calibri"/>
                <a:cs typeface="Calibri"/>
                <a:sym typeface="Calibri"/>
              </a:rPr>
              <a:t>Dropping Columns</a:t>
            </a:r>
            <a:r>
              <a:rPr b="1" lang="en" sz="1200">
                <a:latin typeface="Calibri"/>
                <a:ea typeface="Calibri"/>
                <a:cs typeface="Calibri"/>
                <a:sym typeface="Calibri"/>
              </a:rPr>
              <a:t> </a:t>
            </a:r>
            <a:r>
              <a:rPr lang="en" sz="1200">
                <a:latin typeface="Calibri"/>
                <a:ea typeface="Calibri"/>
                <a:cs typeface="Calibri"/>
                <a:sym typeface="Calibri"/>
              </a:rPr>
              <a:t>: </a:t>
            </a:r>
            <a:endParaRPr sz="1200">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ID columns</a:t>
            </a:r>
            <a:r>
              <a:rPr lang="en">
                <a:latin typeface="Calibri"/>
                <a:ea typeface="Calibri"/>
                <a:cs typeface="Calibri"/>
                <a:sym typeface="Calibri"/>
              </a:rPr>
              <a:t> : fully unique columns</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ZipCode </a:t>
            </a:r>
            <a:r>
              <a:rPr lang="en">
                <a:latin typeface="Calibri"/>
                <a:ea typeface="Calibri"/>
                <a:cs typeface="Calibri"/>
                <a:sym typeface="Calibri"/>
              </a:rPr>
              <a:t>: ZipCode contain partial information; lets drop that cause we can use addr_state instead of that</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Last payment information</a:t>
            </a:r>
            <a:r>
              <a:rPr lang="en">
                <a:latin typeface="Calibri"/>
                <a:ea typeface="Calibri"/>
                <a:cs typeface="Calibri"/>
                <a:sym typeface="Calibri"/>
              </a:rPr>
              <a:t> : As we're analysing the behaviour of completed loans and charged off loans; there's no point of having last payment information</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Post Loan Approval Features</a:t>
            </a:r>
            <a:r>
              <a:rPr lang="en">
                <a:latin typeface="Calibri"/>
                <a:ea typeface="Calibri"/>
                <a:cs typeface="Calibri"/>
                <a:sym typeface="Calibri"/>
              </a:rPr>
              <a:t> : We can't have this information before approving a loan which is our actual goal</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Heavily Null Features</a:t>
            </a:r>
            <a:r>
              <a:rPr lang="en">
                <a:latin typeface="Calibri"/>
                <a:ea typeface="Calibri"/>
                <a:cs typeface="Calibri"/>
                <a:sym typeface="Calibri"/>
              </a:rPr>
              <a:t> : Have &gt; 60% null values so isn't contributing a lot of information for our case study</a:t>
            </a:r>
            <a:endParaRPr>
              <a:latin typeface="Calibri"/>
              <a:ea typeface="Calibri"/>
              <a:cs typeface="Calibri"/>
              <a:sym typeface="Calibri"/>
            </a:endParaRPr>
          </a:p>
        </p:txBody>
      </p:sp>
      <p:pic>
        <p:nvPicPr>
          <p:cNvPr descr="upGrad appoints Saranjit Sangar as CEO - UK, Europe, and Middle East" id="124" name="Google Shape;124;p18"/>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3.2	Data Cleaning</a:t>
            </a:r>
            <a:endParaRPr/>
          </a:p>
        </p:txBody>
      </p:sp>
      <p:sp>
        <p:nvSpPr>
          <p:cNvPr id="130" name="Google Shape;130;p19"/>
          <p:cNvSpPr txBox="1"/>
          <p:nvPr>
            <p:ph idx="1" type="body"/>
          </p:nvPr>
        </p:nvSpPr>
        <p:spPr>
          <a:xfrm>
            <a:off x="729450" y="1450575"/>
            <a:ext cx="7688700" cy="337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alibri"/>
              <a:buAutoNum type="arabicPeriod"/>
            </a:pPr>
            <a:r>
              <a:rPr b="1" lang="en">
                <a:latin typeface="Calibri"/>
                <a:ea typeface="Calibri"/>
                <a:cs typeface="Calibri"/>
                <a:sym typeface="Calibri"/>
              </a:rPr>
              <a:t>Date Formatting </a:t>
            </a:r>
            <a:r>
              <a:rPr lang="en">
                <a:latin typeface="Calibri"/>
                <a:ea typeface="Calibri"/>
                <a:cs typeface="Calibri"/>
                <a:sym typeface="Calibri"/>
              </a:rPr>
              <a:t>: The columns which contained the date values are </a:t>
            </a:r>
            <a:r>
              <a:rPr b="1" lang="en">
                <a:latin typeface="Calibri"/>
                <a:ea typeface="Calibri"/>
                <a:cs typeface="Calibri"/>
                <a:sym typeface="Calibri"/>
              </a:rPr>
              <a:t>issue_d, earliest_cr_line</a:t>
            </a:r>
            <a:r>
              <a:rPr lang="en">
                <a:latin typeface="Calibri"/>
                <a:ea typeface="Calibri"/>
                <a:cs typeface="Calibri"/>
                <a:sym typeface="Calibri"/>
              </a:rPr>
              <a:t> : </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Converted </a:t>
            </a:r>
            <a:r>
              <a:rPr lang="en">
                <a:latin typeface="Calibri"/>
                <a:ea typeface="Calibri"/>
                <a:cs typeface="Calibri"/>
                <a:sym typeface="Calibri"/>
              </a:rPr>
              <a:t>the </a:t>
            </a:r>
            <a:r>
              <a:rPr b="1" lang="en">
                <a:latin typeface="Calibri"/>
                <a:ea typeface="Calibri"/>
                <a:cs typeface="Calibri"/>
                <a:sym typeface="Calibri"/>
              </a:rPr>
              <a:t>dates into datetime from string data-type</a:t>
            </a:r>
            <a:r>
              <a:rPr lang="en">
                <a:latin typeface="Calibri"/>
                <a:ea typeface="Calibri"/>
                <a:cs typeface="Calibri"/>
                <a:sym typeface="Calibri"/>
              </a:rPr>
              <a:t> so that it helps to visualize data better</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Derived features</a:t>
            </a:r>
            <a:r>
              <a:rPr lang="en">
                <a:latin typeface="Calibri"/>
                <a:ea typeface="Calibri"/>
                <a:cs typeface="Calibri"/>
                <a:sym typeface="Calibri"/>
              </a:rPr>
              <a:t> : </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issue_d_month</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issue_d_year</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earliest_cr_line_month</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E</a:t>
            </a:r>
            <a:r>
              <a:rPr lang="en">
                <a:latin typeface="Calibri"/>
                <a:ea typeface="Calibri"/>
                <a:cs typeface="Calibri"/>
                <a:sym typeface="Calibri"/>
              </a:rPr>
              <a:t>arliest_cr_line_year</a:t>
            </a:r>
            <a:endParaRPr>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a:latin typeface="Calibri"/>
                <a:ea typeface="Calibri"/>
                <a:cs typeface="Calibri"/>
                <a:sym typeface="Calibri"/>
              </a:rPr>
              <a:t>Standardizing columns </a:t>
            </a:r>
            <a:r>
              <a:rPr lang="en">
                <a:latin typeface="Calibri"/>
                <a:ea typeface="Calibri"/>
                <a:cs typeface="Calibri"/>
                <a:sym typeface="Calibri"/>
              </a:rPr>
              <a:t>: </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term </a:t>
            </a:r>
            <a:r>
              <a:rPr lang="en">
                <a:latin typeface="Calibri"/>
                <a:ea typeface="Calibri"/>
                <a:cs typeface="Calibri"/>
                <a:sym typeface="Calibri"/>
              </a:rPr>
              <a:t>: removed the keyword “months” and converted into integer data-type</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int_rate</a:t>
            </a:r>
            <a:r>
              <a:rPr lang="en">
                <a:latin typeface="Calibri"/>
                <a:ea typeface="Calibri"/>
                <a:cs typeface="Calibri"/>
                <a:sym typeface="Calibri"/>
              </a:rPr>
              <a:t> : removed the “%” character and converted into float data-type</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revol_util </a:t>
            </a:r>
            <a:r>
              <a:rPr lang="en">
                <a:latin typeface="Calibri"/>
                <a:ea typeface="Calibri"/>
                <a:cs typeface="Calibri"/>
                <a:sym typeface="Calibri"/>
              </a:rPr>
              <a:t>: removed the “%” character and converted into float data-type</a:t>
            </a:r>
            <a:endParaRPr>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b="1" lang="en">
                <a:latin typeface="Calibri"/>
                <a:ea typeface="Calibri"/>
                <a:cs typeface="Calibri"/>
                <a:sym typeface="Calibri"/>
              </a:rPr>
              <a:t>emp_length</a:t>
            </a:r>
            <a:r>
              <a:rPr lang="en">
                <a:latin typeface="Calibri"/>
                <a:ea typeface="Calibri"/>
                <a:cs typeface="Calibri"/>
                <a:sym typeface="Calibri"/>
              </a:rPr>
              <a:t> : removed the keyword “years” and converted into integer data-type </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&lt; 1 year is converted to 0</a:t>
            </a:r>
            <a:endParaRPr>
              <a:latin typeface="Calibri"/>
              <a:ea typeface="Calibri"/>
              <a:cs typeface="Calibri"/>
              <a:sym typeface="Calibri"/>
            </a:endParaRPr>
          </a:p>
          <a:p>
            <a:pPr indent="-298450" lvl="2" marL="1371600" rtl="0" algn="l">
              <a:spcBef>
                <a:spcPts val="0"/>
              </a:spcBef>
              <a:spcAft>
                <a:spcPts val="0"/>
              </a:spcAft>
              <a:buSzPts val="1100"/>
              <a:buFont typeface="Calibri"/>
              <a:buAutoNum type="romanLcPeriod"/>
            </a:pPr>
            <a:r>
              <a:rPr lang="en">
                <a:latin typeface="Calibri"/>
                <a:ea typeface="Calibri"/>
                <a:cs typeface="Calibri"/>
                <a:sym typeface="Calibri"/>
              </a:rPr>
              <a:t>+10 years is converted to 10</a:t>
            </a:r>
            <a:endParaRPr>
              <a:latin typeface="Calibri"/>
              <a:ea typeface="Calibri"/>
              <a:cs typeface="Calibri"/>
              <a:sym typeface="Calibri"/>
            </a:endParaRPr>
          </a:p>
        </p:txBody>
      </p:sp>
      <p:pic>
        <p:nvPicPr>
          <p:cNvPr descr="upGrad appoints Saranjit Sangar as CEO - UK, Europe, and Middle East" id="131" name="Google Shape;131;p19"/>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3.3		EDA</a:t>
            </a:r>
            <a:endParaRPr/>
          </a:p>
          <a:p>
            <a:pPr indent="0" lvl="0" marL="0" rtl="0" algn="l">
              <a:spcBef>
                <a:spcPts val="0"/>
              </a:spcBef>
              <a:spcAft>
                <a:spcPts val="0"/>
              </a:spcAft>
              <a:buNone/>
            </a:pPr>
            <a:r>
              <a:t/>
            </a:r>
            <a:endParaRPr/>
          </a:p>
        </p:txBody>
      </p:sp>
      <p:sp>
        <p:nvSpPr>
          <p:cNvPr id="137" name="Google Shape;137;p20"/>
          <p:cNvSpPr txBox="1"/>
          <p:nvPr>
            <p:ph idx="2" type="body"/>
          </p:nvPr>
        </p:nvSpPr>
        <p:spPr>
          <a:xfrm>
            <a:off x="5183175" y="1523400"/>
            <a:ext cx="3374400" cy="209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Correlation Analysis</a:t>
            </a:r>
            <a:endParaRPr/>
          </a:p>
          <a:p>
            <a:pPr indent="-311150" lvl="0" marL="457200" rtl="0" algn="l">
              <a:spcBef>
                <a:spcPts val="0"/>
              </a:spcBef>
              <a:spcAft>
                <a:spcPts val="0"/>
              </a:spcAft>
              <a:buSzPts val="1300"/>
              <a:buAutoNum type="arabicPeriod"/>
            </a:pPr>
            <a:r>
              <a:rPr lang="en"/>
              <a:t>Target Distribution</a:t>
            </a:r>
            <a:endParaRPr/>
          </a:p>
          <a:p>
            <a:pPr indent="-311150" lvl="0" marL="457200" rtl="0" algn="l">
              <a:spcBef>
                <a:spcPts val="0"/>
              </a:spcBef>
              <a:spcAft>
                <a:spcPts val="0"/>
              </a:spcAft>
              <a:buSzPts val="1300"/>
              <a:buAutoNum type="arabicPeriod"/>
            </a:pPr>
            <a:r>
              <a:rPr lang="en"/>
              <a:t>Null Value Imputing</a:t>
            </a:r>
            <a:endParaRPr/>
          </a:p>
          <a:p>
            <a:pPr indent="-311150" lvl="0" marL="457200" rtl="0" algn="l">
              <a:spcBef>
                <a:spcPts val="0"/>
              </a:spcBef>
              <a:spcAft>
                <a:spcPts val="0"/>
              </a:spcAft>
              <a:buSzPts val="1300"/>
              <a:buAutoNum type="arabicPeriod"/>
            </a:pPr>
            <a:r>
              <a:rPr lang="en"/>
              <a:t>Feature Distinction</a:t>
            </a:r>
            <a:endParaRPr/>
          </a:p>
          <a:p>
            <a:pPr indent="-298450" lvl="1" marL="914400" rtl="0" algn="l">
              <a:spcBef>
                <a:spcPts val="0"/>
              </a:spcBef>
              <a:spcAft>
                <a:spcPts val="0"/>
              </a:spcAft>
              <a:buSzPts val="1100"/>
              <a:buAutoNum type="alphaLcPeriod"/>
            </a:pPr>
            <a:r>
              <a:rPr lang="en"/>
              <a:t>Categorical Feature Analysis</a:t>
            </a:r>
            <a:endParaRPr/>
          </a:p>
          <a:p>
            <a:pPr indent="-298450" lvl="1" marL="914400" rtl="0" algn="l">
              <a:spcBef>
                <a:spcPts val="0"/>
              </a:spcBef>
              <a:spcAft>
                <a:spcPts val="0"/>
              </a:spcAft>
              <a:buSzPts val="1100"/>
              <a:buAutoNum type="alphaLcPeriod"/>
            </a:pPr>
            <a:r>
              <a:rPr lang="en"/>
              <a:t>Numerical Feature Analysis</a:t>
            </a:r>
            <a:endParaRPr/>
          </a:p>
          <a:p>
            <a:pPr indent="-298450" lvl="1" marL="914400" rtl="0" algn="l">
              <a:spcBef>
                <a:spcPts val="0"/>
              </a:spcBef>
              <a:spcAft>
                <a:spcPts val="0"/>
              </a:spcAft>
              <a:buSzPts val="1100"/>
              <a:buAutoNum type="alphaLcPeriod"/>
            </a:pPr>
            <a:r>
              <a:rPr lang="en"/>
              <a:t>Date Feature Analysis</a:t>
            </a:r>
            <a:endParaRPr/>
          </a:p>
          <a:p>
            <a:pPr indent="-311150" lvl="0" marL="457200" rtl="0" algn="l">
              <a:spcBef>
                <a:spcPts val="0"/>
              </a:spcBef>
              <a:spcAft>
                <a:spcPts val="0"/>
              </a:spcAft>
              <a:buSzPts val="1300"/>
              <a:buAutoNum type="arabicPeriod"/>
            </a:pPr>
            <a:r>
              <a:rPr lang="en"/>
              <a:t>Bi-Variate Analysis</a:t>
            </a:r>
            <a:endParaRPr/>
          </a:p>
        </p:txBody>
      </p:sp>
      <p:pic>
        <p:nvPicPr>
          <p:cNvPr descr="upGrad appoints Saranjit Sangar as CEO - UK, Europe, and Middle East" id="138" name="Google Shape;138;p20"/>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a:t>
            </a:r>
            <a:endParaRPr/>
          </a:p>
        </p:txBody>
      </p:sp>
      <p:pic>
        <p:nvPicPr>
          <p:cNvPr descr="upGrad appoints Saranjit Sangar as CEO - UK, Europe, and Middle East" id="144" name="Google Shape;144;p21"/>
          <p:cNvPicPr preferRelativeResize="0"/>
          <p:nvPr/>
        </p:nvPicPr>
        <p:blipFill rotWithShape="1">
          <a:blip r:embed="rId3">
            <a:alphaModFix/>
          </a:blip>
          <a:srcRect b="16397" l="0" r="0" t="17082"/>
          <a:stretch/>
        </p:blipFill>
        <p:spPr>
          <a:xfrm>
            <a:off x="7681000" y="94500"/>
            <a:ext cx="955925" cy="333175"/>
          </a:xfrm>
          <a:prstGeom prst="rect">
            <a:avLst/>
          </a:prstGeom>
          <a:noFill/>
          <a:ln>
            <a:noFill/>
          </a:ln>
        </p:spPr>
      </p:pic>
      <p:pic>
        <p:nvPicPr>
          <p:cNvPr id="145" name="Google Shape;145;p21"/>
          <p:cNvPicPr preferRelativeResize="0"/>
          <p:nvPr/>
        </p:nvPicPr>
        <p:blipFill>
          <a:blip r:embed="rId4">
            <a:alphaModFix/>
          </a:blip>
          <a:stretch>
            <a:fillRect/>
          </a:stretch>
        </p:blipFill>
        <p:spPr>
          <a:xfrm>
            <a:off x="1345725" y="1139400"/>
            <a:ext cx="6456149" cy="2864700"/>
          </a:xfrm>
          <a:prstGeom prst="rect">
            <a:avLst/>
          </a:prstGeom>
          <a:noFill/>
          <a:ln>
            <a:noFill/>
          </a:ln>
        </p:spPr>
      </p:pic>
      <p:sp>
        <p:nvSpPr>
          <p:cNvPr id="146" name="Google Shape;146;p21"/>
          <p:cNvSpPr txBox="1"/>
          <p:nvPr>
            <p:ph idx="1" type="body"/>
          </p:nvPr>
        </p:nvSpPr>
        <p:spPr>
          <a:xfrm>
            <a:off x="908350" y="3950200"/>
            <a:ext cx="7688700" cy="119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'loan_amnt', 'funded_amnt', 'funded_amnt_inv' and 'installment'</a:t>
            </a:r>
            <a:r>
              <a:rPr lang="en"/>
              <a:t> have </a:t>
            </a:r>
            <a:r>
              <a:rPr b="1" lang="en"/>
              <a:t>huge correlation(&gt;0.9)</a:t>
            </a:r>
            <a:r>
              <a:rPr lang="en"/>
              <a:t> within each other</a:t>
            </a:r>
            <a:endParaRPr/>
          </a:p>
          <a:p>
            <a:pPr indent="-311150" lvl="0" marL="457200" rtl="0" algn="l">
              <a:spcBef>
                <a:spcPts val="0"/>
              </a:spcBef>
              <a:spcAft>
                <a:spcPts val="0"/>
              </a:spcAft>
              <a:buSzPts val="1300"/>
              <a:buChar char="-"/>
            </a:pPr>
            <a:r>
              <a:rPr b="1" lang="en"/>
              <a:t>public records related fields</a:t>
            </a:r>
            <a:r>
              <a:rPr lang="en"/>
              <a:t> i.e 'pub_rec' and 'pub_rec_bankrupcies' have </a:t>
            </a:r>
            <a:r>
              <a:rPr b="1" lang="en"/>
              <a:t>correlation(0.84)</a:t>
            </a:r>
            <a:endParaRPr/>
          </a:p>
          <a:p>
            <a:pPr indent="-311150" lvl="0" marL="457200" rtl="0" algn="l">
              <a:spcBef>
                <a:spcPts val="0"/>
              </a:spcBef>
              <a:spcAft>
                <a:spcPts val="0"/>
              </a:spcAft>
              <a:buSzPts val="1300"/>
              <a:buChar char="-"/>
            </a:pPr>
            <a:r>
              <a:rPr b="1" lang="en"/>
              <a:t>number of accounts fields</a:t>
            </a:r>
            <a:r>
              <a:rPr lang="en"/>
              <a:t> i.e 'open_acc' and 'total_acc' have </a:t>
            </a:r>
            <a:r>
              <a:rPr b="1" lang="en"/>
              <a:t>correlation(0.68)</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