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4" r:id="rId6"/>
    <p:sldId id="259" r:id="rId7"/>
    <p:sldId id="260" r:id="rId8"/>
    <p:sldId id="261" r:id="rId9"/>
    <p:sldId id="268" r:id="rId10"/>
    <p:sldId id="299" r:id="rId11"/>
    <p:sldId id="275" r:id="rId12"/>
    <p:sldId id="276" r:id="rId13"/>
    <p:sldId id="277" r:id="rId14"/>
    <p:sldId id="278" r:id="rId15"/>
    <p:sldId id="279" r:id="rId16"/>
    <p:sldId id="280" r:id="rId17"/>
    <p:sldId id="281" r:id="rId18"/>
    <p:sldId id="314" r:id="rId19"/>
    <p:sldId id="315" r:id="rId20"/>
    <p:sldId id="321" r:id="rId21"/>
    <p:sldId id="322" r:id="rId22"/>
    <p:sldId id="283" r:id="rId23"/>
    <p:sldId id="323" r:id="rId24"/>
    <p:sldId id="310" r:id="rId25"/>
    <p:sldId id="311" r:id="rId26"/>
    <p:sldId id="312" r:id="rId27"/>
    <p:sldId id="3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CE4D82E-DD15-411A-88D2-1A16675F0B88}"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6D2E60A-A295-4B23-9408-018742897925}" type="slidenum">
              <a:rPr lang="en-US" smtClean="0"/>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CE4D82E-DD15-411A-88D2-1A16675F0B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2E60A-A295-4B23-9408-018742897925}" type="slidenum">
              <a:rPr lang="en-US" smtClean="0"/>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CE4D82E-DD15-411A-88D2-1A16675F0B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2E60A-A295-4B23-9408-018742897925}" type="slidenum">
              <a:rPr lang="en-US" smtClean="0"/>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CE4D82E-DD15-411A-88D2-1A16675F0B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2E60A-A295-4B23-9408-018742897925}"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CE4D82E-DD15-411A-88D2-1A16675F0B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D2E60A-A295-4B23-9408-018742897925}"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CE4D82E-DD15-411A-88D2-1A16675F0B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2E60A-A295-4B23-9408-018742897925}" type="slidenum">
              <a:rPr lang="en-US" smtClean="0"/>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CCE4D82E-DD15-411A-88D2-1A16675F0B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D2E60A-A295-4B23-9408-018742897925}" type="slidenum">
              <a:rPr lang="en-US" smtClean="0"/>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E4D82E-DD15-411A-88D2-1A16675F0B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D2E60A-A295-4B23-9408-018742897925}" type="slidenum">
              <a:rPr lang="en-US" smtClean="0"/>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4D82E-DD15-411A-88D2-1A16675F0B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D2E60A-A295-4B23-9408-01874289792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CE4D82E-DD15-411A-88D2-1A16675F0B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2E60A-A295-4B23-9408-01874289792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CE4D82E-DD15-411A-88D2-1A16675F0B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D2E60A-A295-4B23-9408-01874289792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CE4D82E-DD15-411A-88D2-1A16675F0B88}" type="datetimeFigureOut">
              <a:rPr lang="en-US" smtClean="0"/>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6D2E60A-A295-4B23-9408-01874289792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AI based </a:t>
            </a:r>
            <a:r>
              <a:rPr lang="en-US" dirty="0"/>
              <a:t>ChatBot for Health Information</a:t>
            </a:r>
            <a:endParaRPr lang="en-US" dirty="0"/>
          </a:p>
        </p:txBody>
      </p:sp>
      <p:sp>
        <p:nvSpPr>
          <p:cNvPr id="3" name="Subtitle 2"/>
          <p:cNvSpPr>
            <a:spLocks noGrp="1"/>
          </p:cNvSpPr>
          <p:nvPr>
            <p:ph type="subTitle" idx="1"/>
          </p:nvPr>
        </p:nvSpPr>
        <p:spPr>
          <a:xfrm>
            <a:off x="376555" y="3768090"/>
            <a:ext cx="8451215" cy="2555875"/>
          </a:xfrm>
        </p:spPr>
        <p:txBody>
          <a:bodyPr>
            <a:normAutofit lnSpcReduction="20000"/>
          </a:bodyPr>
          <a:lstStyle/>
          <a:p>
            <a:pPr algn="ctr"/>
            <a:r>
              <a:rPr lang="en-US" sz="1200" dirty="0" smtClean="0"/>
              <a:t>					PRESENTED BY </a:t>
            </a:r>
            <a:endParaRPr lang="en-US" sz="1200" dirty="0" smtClean="0"/>
          </a:p>
          <a:p>
            <a:pPr algn="ctr">
              <a:lnSpc>
                <a:spcPct val="150000"/>
              </a:lnSpc>
            </a:pPr>
            <a:r>
              <a:rPr lang="en-US" sz="1200" dirty="0" smtClean="0"/>
              <a:t>	                       		 </a:t>
            </a:r>
            <a:r>
              <a:rPr lang="en-US" sz="1600" dirty="0" smtClean="0"/>
              <a:t>MALLEBOINA KRANTHI KUMAR</a:t>
            </a:r>
            <a:endParaRPr lang="en-US" sz="1200" dirty="0" smtClean="0"/>
          </a:p>
          <a:p>
            <a:pPr lvl="1" algn="ctr">
              <a:lnSpc>
                <a:spcPct val="150000"/>
              </a:lnSpc>
            </a:pPr>
            <a:r>
              <a:rPr lang="en-US" sz="1100" dirty="0" smtClean="0"/>
              <a:t>	</a:t>
            </a:r>
            <a:r>
              <a:rPr lang="en-US" sz="1100" dirty="0"/>
              <a:t> </a:t>
            </a:r>
            <a:r>
              <a:rPr lang="en-US" sz="1100" dirty="0" smtClean="0"/>
              <a:t>                		                                 </a:t>
            </a:r>
            <a:r>
              <a:rPr lang="en-US" sz="1445" dirty="0" smtClean="0"/>
              <a:t>MIRUPALA VISHNU VARDHAN           </a:t>
            </a:r>
            <a:r>
              <a:rPr lang="en-US" sz="1100" dirty="0" smtClean="0"/>
              <a:t>			</a:t>
            </a:r>
            <a:r>
              <a:rPr lang="en-US" sz="1265" dirty="0" smtClean="0"/>
              <a:t>                               </a:t>
            </a:r>
            <a:r>
              <a:rPr lang="en-US" sz="1445" dirty="0" smtClean="0"/>
              <a:t>MACHARLA PANDU PRANAY</a:t>
            </a:r>
            <a:r>
              <a:rPr lang="en-US" sz="1265" dirty="0" smtClean="0"/>
              <a:t> </a:t>
            </a:r>
            <a:endParaRPr lang="en-US" sz="1100" dirty="0" smtClean="0"/>
          </a:p>
          <a:p>
            <a:pPr algn="ctr">
              <a:lnSpc>
                <a:spcPct val="150000"/>
              </a:lnSpc>
            </a:pPr>
            <a:r>
              <a:rPr lang="en-US" sz="1200" dirty="0" smtClean="0">
                <a:sym typeface="+mn-ea"/>
              </a:rPr>
              <a:t>	</a:t>
            </a:r>
            <a:r>
              <a:rPr lang="en-US" sz="1200" dirty="0" smtClean="0"/>
              <a:t>                              </a:t>
            </a:r>
            <a:r>
              <a:rPr lang="en-US" sz="1600" dirty="0" smtClean="0"/>
              <a:t>LAKAVATH VENU GOPAL</a:t>
            </a:r>
            <a:endParaRPr lang="en-US" sz="1600" dirty="0" smtClean="0"/>
          </a:p>
          <a:p>
            <a:pPr algn="l"/>
            <a:r>
              <a:rPr lang="en-IN" altLang="en-US" sz="1600" dirty="0" smtClean="0">
                <a:sym typeface="+mn-ea"/>
              </a:rPr>
              <a:t>U</a:t>
            </a:r>
            <a:r>
              <a:rPr lang="en-US" sz="1600" dirty="0" smtClean="0">
                <a:sym typeface="+mn-ea"/>
              </a:rPr>
              <a:t>nder the guidance of</a:t>
            </a:r>
            <a:endParaRPr lang="en-US" sz="2000" dirty="0" smtClean="0">
              <a:sym typeface="+mn-ea"/>
            </a:endParaRPr>
          </a:p>
          <a:p>
            <a:pPr algn="l"/>
            <a:r>
              <a:rPr lang="en-US" sz="2000" dirty="0" smtClean="0">
                <a:sym typeface="+mn-ea"/>
              </a:rPr>
              <a:t>Samuel Chepuri</a:t>
            </a:r>
            <a:endParaRPr lang="en-US" sz="2000" dirty="0" smtClean="0">
              <a:sym typeface="+mn-ea"/>
            </a:endParaRPr>
          </a:p>
          <a:p>
            <a:pPr algn="l"/>
            <a:r>
              <a:rPr lang="en-IN" altLang="en-US" sz="1200" dirty="0" smtClean="0">
                <a:sym typeface="+mn-ea"/>
              </a:rPr>
              <a:t>Asst. Professor, CSE Dept.</a:t>
            </a:r>
            <a:r>
              <a:rPr lang="en-US" sz="1600" dirty="0" smtClean="0">
                <a:sym typeface="+mn-ea"/>
              </a:rPr>
              <a:t>	</a:t>
            </a:r>
            <a:endParaRPr lang="en-US" sz="1600" dirty="0" smtClean="0"/>
          </a:p>
          <a:p>
            <a:pPr lvl="0" algn="r"/>
            <a:endParaRPr lang="en-US" sz="1595" dirty="0" smtClean="0"/>
          </a:p>
          <a:p>
            <a:pPr algn="r"/>
            <a:endParaRPr lang="en-US" sz="1600" dirty="0" smtClean="0"/>
          </a:p>
          <a:p>
            <a:pPr algn="r"/>
            <a:endParaRPr lang="en-US" sz="1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SYSTEM DESIGN</a:t>
            </a:r>
            <a:endParaRPr lang="en-IN" altLang="en-US" dirty="0" smtClean="0">
              <a:sym typeface="+mn-ea"/>
            </a:endParaRPr>
          </a:p>
        </p:txBody>
      </p:sp>
      <p:sp>
        <p:nvSpPr>
          <p:cNvPr id="6" name="Content Placeholder 5"/>
          <p:cNvSpPr/>
          <p:nvPr>
            <p:ph idx="1"/>
          </p:nvPr>
        </p:nvSpPr>
        <p:spPr/>
        <p:txBody>
          <a:bodyPr/>
          <a:p>
            <a:r>
              <a:rPr lang="en-IN" altLang="en-US"/>
              <a:t>Architecture diagram</a:t>
            </a:r>
            <a:endParaRPr lang="en-IN" altLang="en-US"/>
          </a:p>
        </p:txBody>
      </p:sp>
      <p:sp>
        <p:nvSpPr>
          <p:cNvPr id="7" name="Text Box 4"/>
          <p:cNvSpPr txBox="1"/>
          <p:nvPr/>
        </p:nvSpPr>
        <p:spPr>
          <a:xfrm>
            <a:off x="38735" y="4445000"/>
            <a:ext cx="1922145" cy="108521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50000"/>
              </a:lnSpc>
            </a:pPr>
            <a:r>
              <a:rPr lang="en-US" altLang="zh-CN" sz="1600" kern="100">
                <a:latin typeface="Times New Roman" panose="02020603050405020304"/>
                <a:ea typeface="SimSun" panose="02010600030101010101" pitchFamily="2" charset="-122"/>
                <a:cs typeface="Times New Roman" panose="02020603050405020304"/>
                <a:sym typeface="Times New Roman" panose="02020603050405020304"/>
              </a:rPr>
              <a:t>Get input from GUI</a:t>
            </a:r>
            <a:endParaRPr lang="en-US" altLang="zh-CN" sz="1600" kern="100">
              <a:latin typeface="Times New Roman" panose="02020603050405020304"/>
              <a:ea typeface="SimSun" panose="02010600030101010101" pitchFamily="2" charset="-122"/>
              <a:cs typeface="Times New Roman" panose="02020603050405020304"/>
              <a:sym typeface="Times New Roman" panose="02020603050405020304"/>
            </a:endParaRPr>
          </a:p>
          <a:p>
            <a:pPr algn="just">
              <a:lnSpc>
                <a:spcPct val="150000"/>
              </a:lnSpc>
            </a:pPr>
            <a:r>
              <a:rPr lang="en-US" altLang="zh-CN" sz="1600" kern="100">
                <a:latin typeface="Times New Roman" panose="02020603050405020304"/>
                <a:ea typeface="SimSun" panose="02010600030101010101" pitchFamily="2" charset="-122"/>
                <a:cs typeface="Times New Roman" panose="02020603050405020304"/>
                <a:sym typeface="Times New Roman" panose="02020603050405020304"/>
              </a:rPr>
              <a:t>through text</a:t>
            </a:r>
            <a:endParaRPr lang="en-US" altLang="zh-CN" sz="160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8" name="Text Box 5"/>
          <p:cNvSpPr txBox="1"/>
          <p:nvPr/>
        </p:nvSpPr>
        <p:spPr>
          <a:xfrm>
            <a:off x="2442845" y="3345180"/>
            <a:ext cx="3940175" cy="328485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indent="0"/>
            <a:r>
              <a:rPr lang="en-US" altLang="zh-CN" sz="1200" kern="100">
                <a:latin typeface="Times New Roman" panose="02020603050405020304"/>
                <a:ea typeface="SimSun"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SimSun" panose="02010600030101010101" pitchFamily="2" charset="-122"/>
              <a:cs typeface="Times New Roman" panose="02020603050405020304"/>
              <a:sym typeface="Times New Roman" panose="02020603050405020304"/>
            </a:endParaRPr>
          </a:p>
          <a:p>
            <a:pPr marL="0" indent="0"/>
            <a:endParaRPr lang="en-US" altLang="zh-CN" sz="1200" kern="100">
              <a:latin typeface="Times New Roman" panose="02020603050405020304"/>
              <a:ea typeface="SimSun" panose="02010600030101010101" pitchFamily="2" charset="-122"/>
              <a:cs typeface="Times New Roman" panose="02020603050405020304"/>
              <a:sym typeface="Times New Roman" panose="02020603050405020304"/>
            </a:endParaRPr>
          </a:p>
          <a:p>
            <a:pPr marL="0" indent="0"/>
            <a:endParaRPr lang="en-US" altLang="zh-CN" sz="1200" kern="100">
              <a:latin typeface="Times New Roman" panose="02020603050405020304"/>
              <a:ea typeface="SimSun" panose="02010600030101010101" pitchFamily="2" charset="-122"/>
              <a:cs typeface="Times New Roman" panose="02020603050405020304"/>
              <a:sym typeface="Times New Roman" panose="02020603050405020304"/>
            </a:endParaRPr>
          </a:p>
          <a:p>
            <a:pPr marL="342900" lvl="0" indent="-342900">
              <a:buChar char=""/>
              <a:tabLst>
                <a:tab pos="266700" algn="l"/>
              </a:tabLst>
            </a:pPr>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Process the user input.</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 </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 </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pPr marL="342900" lvl="0" indent="-342900">
              <a:buChar char=""/>
              <a:tabLst>
                <a:tab pos="266700" algn="l"/>
              </a:tabLst>
            </a:pPr>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Compare the symptoms.</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 </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 </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a:p>
            <a:pPr marL="342900" lvl="0" indent="-342900">
              <a:buChar char=""/>
              <a:tabLst>
                <a:tab pos="266700" algn="l"/>
              </a:tabLst>
            </a:pPr>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Returns the highest confidence value as its response.</a:t>
            </a:r>
            <a:endPar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9" name="Text Box 6"/>
          <p:cNvSpPr txBox="1"/>
          <p:nvPr/>
        </p:nvSpPr>
        <p:spPr>
          <a:xfrm>
            <a:off x="7049770" y="4445000"/>
            <a:ext cx="2067560" cy="96964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lnSpc>
                <a:spcPct val="150000"/>
              </a:lnSpc>
            </a:pPr>
            <a:r>
              <a:rPr lang="en-US" altLang="zh-CN" kern="100">
                <a:latin typeface="Times New Roman" panose="02020603050405020304"/>
                <a:ea typeface="SimSun" panose="02010600030101010101" pitchFamily="2" charset="-122"/>
                <a:cs typeface="Times New Roman" panose="02020603050405020304"/>
                <a:sym typeface="Times New Roman" panose="02020603050405020304"/>
              </a:rPr>
              <a:t>Returns the response to GUI</a:t>
            </a:r>
            <a:endParaRPr lang="en-US" altLang="zh-CN" kern="100">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10" name="Straight Arrow Connector 7"/>
          <p:cNvCxnSpPr>
            <a:stCxn id="7" idx="3"/>
          </p:cNvCxnSpPr>
          <p:nvPr/>
        </p:nvCxnSpPr>
        <p:spPr>
          <a:xfrm>
            <a:off x="1960563" y="4987608"/>
            <a:ext cx="5816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9"/>
          <p:cNvCxnSpPr>
            <a:endCxn id="9" idx="1"/>
          </p:cNvCxnSpPr>
          <p:nvPr/>
        </p:nvCxnSpPr>
        <p:spPr>
          <a:xfrm flipV="1">
            <a:off x="6382703" y="4929823"/>
            <a:ext cx="666750" cy="234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0"/>
          <p:cNvSpPr txBox="1"/>
          <p:nvPr/>
        </p:nvSpPr>
        <p:spPr>
          <a:xfrm>
            <a:off x="3604895" y="2646045"/>
            <a:ext cx="1616075" cy="69913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2000" kern="100">
                <a:latin typeface="Times New Roman" panose="02020603050405020304"/>
                <a:ea typeface="SimSun" panose="02010600030101010101" pitchFamily="2" charset="-122"/>
                <a:cs typeface="Times New Roman" panose="02020603050405020304"/>
                <a:sym typeface="Times New Roman" panose="02020603050405020304"/>
              </a:rPr>
              <a:t>ChatBot Mode</a:t>
            </a:r>
            <a:r>
              <a:rPr lang="en-IN" altLang="en-US" sz="2000" kern="100">
                <a:latin typeface="Times New Roman" panose="02020603050405020304"/>
                <a:ea typeface="SimSun" panose="02010600030101010101" pitchFamily="2" charset="-122"/>
                <a:cs typeface="Times New Roman" panose="02020603050405020304"/>
                <a:sym typeface="Times New Roman" panose="02020603050405020304"/>
              </a:rPr>
              <a:t>l</a:t>
            </a:r>
            <a:endParaRPr lang="en-IN" altLang="en-US" sz="2000" kern="100">
              <a:latin typeface="Times New Roman" panose="02020603050405020304"/>
              <a:ea typeface="SimSun" panose="02010600030101010101" pitchFamily="2" charset="-122"/>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88490" y="728271"/>
            <a:ext cx="7756263" cy="1054250"/>
          </a:xfrm>
        </p:spPr>
        <p:txBody>
          <a:bodyPr/>
          <a:p>
            <a:r>
              <a:rPr lang="en-IN" altLang="en-US" dirty="0" smtClean="0">
                <a:sym typeface="+mn-ea"/>
              </a:rPr>
              <a:t>UML-Use Case diagram</a:t>
            </a:r>
            <a:endParaRPr lang="en-IN" altLang="en-US" dirty="0" smtClean="0">
              <a:sym typeface="+mn-ea"/>
            </a:endParaRPr>
          </a:p>
        </p:txBody>
      </p:sp>
      <p:pic>
        <p:nvPicPr>
          <p:cNvPr id="2" name="Content Placeholder 1"/>
          <p:cNvPicPr>
            <a:picLocks noChangeAspect="1"/>
          </p:cNvPicPr>
          <p:nvPr>
            <p:ph idx="1"/>
          </p:nvPr>
        </p:nvPicPr>
        <p:blipFill>
          <a:blip r:embed="rId1"/>
          <a:stretch>
            <a:fillRect/>
          </a:stretch>
        </p:blipFill>
        <p:spPr>
          <a:xfrm>
            <a:off x="900430" y="2146300"/>
            <a:ext cx="7371080" cy="4765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88490" y="728271"/>
            <a:ext cx="7756263" cy="1054250"/>
          </a:xfrm>
        </p:spPr>
        <p:txBody>
          <a:bodyPr/>
          <a:p>
            <a:r>
              <a:rPr lang="en-IN" altLang="en-US" dirty="0" smtClean="0">
                <a:sym typeface="+mn-ea"/>
              </a:rPr>
              <a:t>Class diagram</a:t>
            </a:r>
            <a:endParaRPr lang="en-IN" altLang="en-US" dirty="0" smtClean="0">
              <a:sym typeface="+mn-ea"/>
            </a:endParaRPr>
          </a:p>
        </p:txBody>
      </p:sp>
      <p:pic>
        <p:nvPicPr>
          <p:cNvPr id="4" name="Content Placeholder 3"/>
          <p:cNvPicPr>
            <a:picLocks noChangeAspect="1"/>
          </p:cNvPicPr>
          <p:nvPr>
            <p:ph idx="1"/>
          </p:nvPr>
        </p:nvPicPr>
        <p:blipFill>
          <a:blip r:embed="rId1"/>
          <a:stretch>
            <a:fillRect/>
          </a:stretch>
        </p:blipFill>
        <p:spPr>
          <a:xfrm>
            <a:off x="1019810" y="2162175"/>
            <a:ext cx="7168515" cy="4274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88490" y="728271"/>
            <a:ext cx="7756263" cy="1054250"/>
          </a:xfrm>
        </p:spPr>
        <p:txBody>
          <a:bodyPr/>
          <a:p>
            <a:r>
              <a:rPr lang="en-IN" altLang="en-US" dirty="0" smtClean="0">
                <a:sym typeface="+mn-ea"/>
              </a:rPr>
              <a:t>Sequence diagram</a:t>
            </a:r>
            <a:endParaRPr lang="en-IN" altLang="en-US" dirty="0" smtClean="0">
              <a:sym typeface="+mn-ea"/>
            </a:endParaRPr>
          </a:p>
        </p:txBody>
      </p:sp>
      <p:pic>
        <p:nvPicPr>
          <p:cNvPr id="4" name="Content Placeholder 3"/>
          <p:cNvPicPr>
            <a:picLocks noChangeAspect="1"/>
          </p:cNvPicPr>
          <p:nvPr>
            <p:ph idx="1"/>
          </p:nvPr>
        </p:nvPicPr>
        <p:blipFill>
          <a:blip r:embed="rId1"/>
          <a:stretch>
            <a:fillRect/>
          </a:stretch>
        </p:blipFill>
        <p:spPr>
          <a:xfrm>
            <a:off x="389890" y="1962150"/>
            <a:ext cx="8205470" cy="4554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88490" y="728271"/>
            <a:ext cx="7756263" cy="1054250"/>
          </a:xfrm>
        </p:spPr>
        <p:txBody>
          <a:bodyPr/>
          <a:p>
            <a:r>
              <a:rPr lang="en-IN" altLang="en-US" dirty="0" smtClean="0">
                <a:sym typeface="+mn-ea"/>
              </a:rPr>
              <a:t>Activity diagram</a:t>
            </a:r>
            <a:endParaRPr lang="en-IN" altLang="en-US" dirty="0" smtClean="0">
              <a:sym typeface="+mn-ea"/>
            </a:endParaRPr>
          </a:p>
        </p:txBody>
      </p:sp>
      <p:pic>
        <p:nvPicPr>
          <p:cNvPr id="5" name="Content Placeholder 4"/>
          <p:cNvPicPr>
            <a:picLocks noChangeAspect="1"/>
          </p:cNvPicPr>
          <p:nvPr>
            <p:ph idx="1"/>
          </p:nvPr>
        </p:nvPicPr>
        <p:blipFill>
          <a:blip r:embed="rId1"/>
          <a:stretch>
            <a:fillRect/>
          </a:stretch>
        </p:blipFill>
        <p:spPr>
          <a:xfrm>
            <a:off x="688340" y="1879600"/>
            <a:ext cx="7395845" cy="4826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248650" cy="4654550"/>
          </a:xfrm>
        </p:spPr>
        <p:txBody>
          <a:bodyPr>
            <a:normAutofit/>
          </a:bodyPr>
          <a:p>
            <a:pPr>
              <a:buFont typeface="Arial" panose="020B0604020202020204" pitchFamily="34" charset="0"/>
              <a:buChar char="•"/>
            </a:pPr>
            <a:r>
              <a:rPr lang="en-US"/>
              <a:t>Step 1:</a:t>
            </a:r>
            <a:endParaRPr lang="en-US"/>
          </a:p>
          <a:p>
            <a:pPr marL="0" indent="0">
              <a:buFont typeface="Arial" panose="020B0604020202020204" pitchFamily="34" charset="0"/>
              <a:buNone/>
            </a:pPr>
            <a:r>
              <a:rPr lang="en-IN" altLang="en-US"/>
              <a:t>	</a:t>
            </a:r>
            <a:r>
              <a:rPr lang="en-US"/>
              <a:t>Import the necessary packages.</a:t>
            </a:r>
            <a:endParaRPr lang="en-US"/>
          </a:p>
          <a:p>
            <a:pPr marL="0" indent="0">
              <a:buFont typeface="Arial" panose="020B0604020202020204" pitchFamily="34" charset="0"/>
              <a:buNone/>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r>
              <a:rPr lang="en-US">
                <a:sym typeface="+mn-ea"/>
              </a:rPr>
              <a:t>Step 2:</a:t>
            </a:r>
            <a:endParaRPr lang="en-US"/>
          </a:p>
          <a:p>
            <a:pPr marL="0" indent="0">
              <a:buFont typeface="Arial" panose="020B0604020202020204" pitchFamily="34" charset="0"/>
              <a:buNone/>
            </a:pPr>
            <a:r>
              <a:rPr lang="en-IN" altLang="en-US">
                <a:sym typeface="+mn-ea"/>
              </a:rPr>
              <a:t>	</a:t>
            </a:r>
            <a:r>
              <a:rPr lang="en-US">
                <a:sym typeface="+mn-ea"/>
              </a:rPr>
              <a:t>Load the data set and Pre-process it.</a:t>
            </a: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p:txBody>
      </p:sp>
      <p:pic>
        <p:nvPicPr>
          <p:cNvPr id="4" name="Picture 1"/>
          <p:cNvPicPr>
            <a:picLocks noChangeAspect="1"/>
          </p:cNvPicPr>
          <p:nvPr>
            <p:ph sz="quarter" idx="14"/>
          </p:nvPr>
        </p:nvPicPr>
        <p:blipFill>
          <a:blip r:embed="rId1"/>
          <a:stretch>
            <a:fillRect/>
          </a:stretch>
        </p:blipFill>
        <p:spPr>
          <a:xfrm>
            <a:off x="1783080" y="3170555"/>
            <a:ext cx="6241415" cy="1012825"/>
          </a:xfrm>
          <a:prstGeom prst="rect">
            <a:avLst/>
          </a:prstGeom>
          <a:noFill/>
          <a:ln>
            <a:noFill/>
          </a:ln>
        </p:spPr>
      </p:pic>
      <p:pic>
        <p:nvPicPr>
          <p:cNvPr id="5" name="Picture 2"/>
          <p:cNvPicPr>
            <a:picLocks noChangeAspect="1"/>
          </p:cNvPicPr>
          <p:nvPr/>
        </p:nvPicPr>
        <p:blipFill>
          <a:blip r:embed="rId2"/>
          <a:stretch>
            <a:fillRect/>
          </a:stretch>
        </p:blipFill>
        <p:spPr>
          <a:xfrm>
            <a:off x="1783080" y="4262755"/>
            <a:ext cx="6240780" cy="12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484870" cy="4602480"/>
          </a:xfrm>
        </p:spPr>
        <p:txBody>
          <a:bodyPr>
            <a:normAutofit/>
          </a:bodyPr>
          <a:p>
            <a:pPr>
              <a:buFont typeface="Arial" panose="020B0604020202020204" pitchFamily="34" charset="0"/>
              <a:buChar char="•"/>
            </a:pPr>
            <a:r>
              <a:rPr lang="en-US">
                <a:sym typeface="+mn-ea"/>
              </a:rPr>
              <a:t>Step 3:</a:t>
            </a:r>
            <a:endParaRPr lang="en-US"/>
          </a:p>
          <a:p>
            <a:pPr marL="0" indent="0">
              <a:buFont typeface="Arial" panose="020B0604020202020204" pitchFamily="34" charset="0"/>
              <a:buNone/>
            </a:pPr>
            <a:r>
              <a:rPr lang="en-IN" altLang="en-US">
                <a:sym typeface="+mn-ea"/>
              </a:rPr>
              <a:t>	</a:t>
            </a:r>
            <a:r>
              <a:rPr lang="en-US">
                <a:sym typeface="+mn-ea"/>
              </a:rPr>
              <a:t>Create the Model.</a:t>
            </a: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endParaRPr lang="en-US"/>
          </a:p>
          <a:p>
            <a:pPr>
              <a:buFont typeface="Arial" panose="020B0604020202020204" pitchFamily="34" charset="0"/>
              <a:buChar char="•"/>
            </a:pPr>
            <a:endParaRPr lang="en-US"/>
          </a:p>
        </p:txBody>
      </p:sp>
      <p:pic>
        <p:nvPicPr>
          <p:cNvPr id="4" name="Content Placeholder 3"/>
          <p:cNvPicPr>
            <a:picLocks noChangeAspect="1"/>
          </p:cNvPicPr>
          <p:nvPr>
            <p:ph sz="quarter" idx="14"/>
          </p:nvPr>
        </p:nvPicPr>
        <p:blipFill>
          <a:blip r:embed="rId1"/>
          <a:stretch>
            <a:fillRect/>
          </a:stretch>
        </p:blipFill>
        <p:spPr>
          <a:xfrm>
            <a:off x="1330960" y="3169285"/>
            <a:ext cx="7481570" cy="359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063230" cy="4576445"/>
          </a:xfrm>
        </p:spPr>
        <p:txBody>
          <a:bodyPr>
            <a:normAutofit/>
          </a:bodyPr>
          <a:p>
            <a:pPr>
              <a:buFont typeface="Arial" panose="020B0604020202020204" pitchFamily="34" charset="0"/>
              <a:buChar char="•"/>
            </a:pPr>
            <a:r>
              <a:rPr lang="en-US">
                <a:sym typeface="+mn-ea"/>
              </a:rPr>
              <a:t>Step 4:</a:t>
            </a:r>
            <a:endParaRPr lang="en-US"/>
          </a:p>
          <a:p>
            <a:pPr marL="0" indent="0">
              <a:buFont typeface="Arial" panose="020B0604020202020204" pitchFamily="34" charset="0"/>
              <a:buNone/>
            </a:pPr>
            <a:r>
              <a:rPr lang="en-IN" altLang="en-US">
                <a:sym typeface="+mn-ea"/>
              </a:rPr>
              <a:t>	</a:t>
            </a:r>
            <a:r>
              <a:rPr lang="en-US">
                <a:sym typeface="+mn-ea"/>
              </a:rPr>
              <a:t>Fit and Save the Model.</a:t>
            </a:r>
            <a:endParaRPr lang="en-US">
              <a:sym typeface="+mn-ea"/>
            </a:endParaRPr>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sym typeface="+mn-ea"/>
            </a:endParaRPr>
          </a:p>
          <a:p>
            <a:pPr>
              <a:buFont typeface="Arial" panose="020B0604020202020204" pitchFamily="34" charset="0"/>
              <a:buChar char="•"/>
            </a:pPr>
            <a:r>
              <a:rPr lang="en-US">
                <a:sym typeface="+mn-ea"/>
              </a:rPr>
              <a:t>Step 5:</a:t>
            </a:r>
            <a:endParaRPr lang="en-US"/>
          </a:p>
          <a:p>
            <a:pPr marL="0" indent="0">
              <a:buFont typeface="Arial" panose="020B0604020202020204" pitchFamily="34" charset="0"/>
              <a:buNone/>
            </a:pPr>
            <a:r>
              <a:rPr lang="en-IN" altLang="en-US">
                <a:sym typeface="+mn-ea"/>
              </a:rPr>
              <a:t>	</a:t>
            </a:r>
            <a:r>
              <a:rPr lang="en-US">
                <a:sym typeface="+mn-ea"/>
              </a:rPr>
              <a:t>Create function to give input to the Model.</a:t>
            </a:r>
            <a:endParaRPr lang="en-US"/>
          </a:p>
          <a:p>
            <a:pPr marL="0" indent="0">
              <a:buFont typeface="Arial" panose="020B0604020202020204" pitchFamily="34" charset="0"/>
              <a:buNone/>
            </a:pPr>
            <a:endParaRPr lang="en-US">
              <a:sym typeface="+mn-ea"/>
            </a:endParaRPr>
          </a:p>
          <a:p>
            <a:pPr marL="0" indent="0">
              <a:buFont typeface="Arial" panose="020B0604020202020204" pitchFamily="34" charset="0"/>
              <a:buNone/>
            </a:pPr>
            <a:endParaRPr lang="en-US"/>
          </a:p>
          <a:p>
            <a:pPr>
              <a:buFont typeface="Arial" panose="020B0604020202020204" pitchFamily="34" charset="0"/>
              <a:buChar char="•"/>
            </a:pPr>
            <a:endParaRPr lang="en-US"/>
          </a:p>
          <a:p>
            <a:pPr>
              <a:buFont typeface="Arial" panose="020B0604020202020204" pitchFamily="34" charset="0"/>
              <a:buChar char="•"/>
            </a:pPr>
            <a:endParaRPr lang="en-US">
              <a:sym typeface="+mn-ea"/>
            </a:endParaRPr>
          </a:p>
          <a:p>
            <a:pPr>
              <a:buFont typeface="Arial" panose="020B0604020202020204" pitchFamily="34" charset="0"/>
              <a:buChar char="•"/>
            </a:pPr>
            <a:endParaRPr lang="en-US"/>
          </a:p>
        </p:txBody>
      </p:sp>
      <p:pic>
        <p:nvPicPr>
          <p:cNvPr id="20" name="Picture 2"/>
          <p:cNvPicPr>
            <a:picLocks noChangeAspect="1"/>
          </p:cNvPicPr>
          <p:nvPr>
            <p:ph sz="quarter" idx="14"/>
          </p:nvPr>
        </p:nvPicPr>
        <p:blipFill>
          <a:blip r:embed="rId1"/>
          <a:stretch>
            <a:fillRect/>
          </a:stretch>
        </p:blipFill>
        <p:spPr>
          <a:xfrm>
            <a:off x="1318260" y="3301365"/>
            <a:ext cx="7404100" cy="21678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484870" cy="4602480"/>
          </a:xfrm>
        </p:spPr>
        <p:txBody>
          <a:bodyPr>
            <a:normAutofit/>
          </a:bodyPr>
          <a:p>
            <a:pPr>
              <a:buFont typeface="Arial" panose="020B0604020202020204" pitchFamily="34" charset="0"/>
              <a:buChar char="•"/>
            </a:pPr>
            <a:r>
              <a:rPr lang="en-US">
                <a:sym typeface="+mn-ea"/>
              </a:rPr>
              <a:t>Step 6:</a:t>
            </a:r>
            <a:endParaRPr lang="en-US"/>
          </a:p>
          <a:p>
            <a:pPr marL="0" indent="0">
              <a:buFont typeface="Arial" panose="020B0604020202020204" pitchFamily="34" charset="0"/>
              <a:buNone/>
            </a:pPr>
            <a:r>
              <a:rPr lang="en-IN" altLang="en-US">
                <a:sym typeface="+mn-ea"/>
              </a:rPr>
              <a:t>	</a:t>
            </a:r>
            <a:r>
              <a:rPr lang="en-US">
                <a:sym typeface="+mn-ea"/>
              </a:rPr>
              <a:t>Create GUI Chat window and other necessary </a:t>
            </a:r>
            <a:r>
              <a:rPr lang="en-IN" altLang="en-US">
                <a:sym typeface="+mn-ea"/>
              </a:rPr>
              <a:t>	</a:t>
            </a:r>
            <a:r>
              <a:rPr lang="en-US">
                <a:sym typeface="+mn-ea"/>
              </a:rPr>
              <a:t>components with tkinter.</a:t>
            </a:r>
            <a:endParaRPr lang="en-US"/>
          </a:p>
          <a:p>
            <a:pPr>
              <a:buFont typeface="Arial" panose="020B0604020202020204" pitchFamily="34" charset="0"/>
              <a:buChar char="•"/>
            </a:pPr>
            <a:r>
              <a:rPr lang="en-US">
                <a:sym typeface="+mn-ea"/>
              </a:rPr>
              <a:t>Step 7:</a:t>
            </a:r>
            <a:endParaRPr lang="en-US"/>
          </a:p>
          <a:p>
            <a:pPr marL="0" indent="0">
              <a:buFont typeface="Arial" panose="020B0604020202020204" pitchFamily="34" charset="0"/>
              <a:buNone/>
            </a:pPr>
            <a:r>
              <a:rPr lang="en-IN" altLang="en-US">
                <a:sym typeface="+mn-ea"/>
              </a:rPr>
              <a:t>	</a:t>
            </a:r>
            <a:r>
              <a:rPr lang="en-US">
                <a:sym typeface="+mn-ea"/>
              </a:rPr>
              <a:t>Chat with Bot.</a:t>
            </a:r>
            <a:endParaRPr lang="en-US"/>
          </a:p>
          <a:p>
            <a:pPr>
              <a:buFont typeface="Arial" panose="020B0604020202020204" pitchFamily="34" charset="0"/>
              <a:buChar char="•"/>
            </a:pPr>
            <a:r>
              <a:rPr lang="en-US">
                <a:sym typeface="+mn-ea"/>
              </a:rPr>
              <a:t>Step 8:</a:t>
            </a:r>
            <a:endParaRPr lang="en-US"/>
          </a:p>
          <a:p>
            <a:pPr marL="0" indent="0">
              <a:buFont typeface="Arial" panose="020B0604020202020204" pitchFamily="34" charset="0"/>
              <a:buNone/>
            </a:pPr>
            <a:r>
              <a:rPr lang="en-IN" altLang="en-US">
                <a:sym typeface="+mn-ea"/>
              </a:rPr>
              <a:t>	</a:t>
            </a:r>
            <a:r>
              <a:rPr lang="en-US">
                <a:sym typeface="+mn-ea"/>
              </a:rPr>
              <a:t>Type “quit” to Stop.</a:t>
            </a:r>
            <a:endParaRPr lang="en-US">
              <a:sym typeface="+mn-ea"/>
            </a:endParaRPr>
          </a:p>
          <a:p>
            <a:pPr>
              <a:buFont typeface="Arial" panose="020B0604020202020204" pitchFamily="34" charset="0"/>
              <a:buChar char="•"/>
            </a:pPr>
            <a:r>
              <a:rPr lang="en-IN" altLang="en-US">
                <a:sym typeface="+mn-ea"/>
              </a:rPr>
              <a:t>Step 9:</a:t>
            </a:r>
            <a:endParaRPr lang="en-IN" altLang="en-US">
              <a:sym typeface="+mn-ea"/>
            </a:endParaRPr>
          </a:p>
          <a:p>
            <a:pPr marL="411480" lvl="1" indent="0">
              <a:buFont typeface="Arial" panose="020B0604020202020204" pitchFamily="34" charset="0"/>
              <a:buNone/>
            </a:pPr>
            <a:r>
              <a:rPr lang="en-IN" altLang="en-US"/>
              <a:t>	</a:t>
            </a:r>
            <a:r>
              <a:rPr lang="en-IN" altLang="en-US" sz="2400"/>
              <a:t>Open “anvil.works/build#” website and create a web app for DocBot.</a:t>
            </a:r>
            <a:endParaRPr lang="en-IN" altLang="en-US"/>
          </a:p>
          <a:p>
            <a:pPr marL="0" indent="0">
              <a:buFont typeface="Arial" panose="020B0604020202020204" pitchFamily="34" charse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484870" cy="4602480"/>
          </a:xfrm>
        </p:spPr>
        <p:txBody>
          <a:bodyPr>
            <a:normAutofit/>
          </a:bodyPr>
          <a:p>
            <a:pPr>
              <a:buFont typeface="Arial" panose="020B0604020202020204" pitchFamily="34" charset="0"/>
              <a:buChar char="•"/>
            </a:pPr>
            <a:r>
              <a:rPr lang="en-US">
                <a:sym typeface="+mn-ea"/>
              </a:rPr>
              <a:t>Step </a:t>
            </a:r>
            <a:r>
              <a:rPr lang="en-IN" altLang="en-US">
                <a:sym typeface="+mn-ea"/>
              </a:rPr>
              <a:t>10</a:t>
            </a:r>
            <a:r>
              <a:rPr lang="en-US">
                <a:sym typeface="+mn-ea"/>
              </a:rPr>
              <a:t>:</a:t>
            </a:r>
            <a:endParaRPr lang="en-US"/>
          </a:p>
          <a:p>
            <a:pPr marL="0" indent="0">
              <a:buFont typeface="Arial" panose="020B0604020202020204" pitchFamily="34" charset="0"/>
              <a:buNone/>
            </a:pPr>
            <a:r>
              <a:rPr lang="en-IN" altLang="en-US">
                <a:sym typeface="+mn-ea"/>
              </a:rPr>
              <a:t>	</a:t>
            </a:r>
            <a:r>
              <a:rPr>
                <a:sym typeface="+mn-ea"/>
              </a:rPr>
              <a:t>Import anvil server in Jupyter notebook and connect it   </a:t>
            </a:r>
            <a:r>
              <a:rPr lang="en-IN">
                <a:sym typeface="+mn-ea"/>
              </a:rPr>
              <a:t>	</a:t>
            </a:r>
            <a:r>
              <a:rPr>
                <a:sym typeface="+mn-ea"/>
              </a:rPr>
              <a:t>with the server.</a:t>
            </a:r>
            <a:endParaRPr>
              <a:sym typeface="+mn-ea"/>
            </a:endParaRPr>
          </a:p>
          <a:p>
            <a:pPr marL="0" indent="0">
              <a:buFont typeface="Arial" panose="020B0604020202020204" pitchFamily="34" charset="0"/>
              <a:buNone/>
            </a:pPr>
            <a:endParaRPr>
              <a:sym typeface="+mn-ea"/>
            </a:endParaRPr>
          </a:p>
          <a:p>
            <a:pPr marL="0" indent="0">
              <a:buFont typeface="Arial" panose="020B0604020202020204" pitchFamily="34" charset="0"/>
              <a:buNone/>
            </a:pPr>
            <a:endParaRPr>
              <a:sym typeface="+mn-ea"/>
            </a:endParaRPr>
          </a:p>
          <a:p>
            <a:pPr marL="0" indent="0">
              <a:buFont typeface="Arial" panose="020B0604020202020204" pitchFamily="34" charset="0"/>
              <a:buNone/>
            </a:pPr>
            <a:endParaRPr>
              <a:sym typeface="+mn-ea"/>
            </a:endParaRPr>
          </a:p>
          <a:p>
            <a:pPr marL="0" indent="0">
              <a:buFont typeface="Arial" panose="020B0604020202020204" pitchFamily="34" charset="0"/>
              <a:buNone/>
            </a:pPr>
            <a:endParaRPr>
              <a:sym typeface="+mn-ea"/>
            </a:endParaRPr>
          </a:p>
          <a:p>
            <a:pPr>
              <a:buFont typeface="Arial" panose="020B0604020202020204" pitchFamily="34" charset="0"/>
              <a:buChar char="•"/>
            </a:pPr>
            <a:r>
              <a:rPr lang="en-IN">
                <a:sym typeface="+mn-ea"/>
              </a:rPr>
              <a:t>Step 11:</a:t>
            </a:r>
            <a:endParaRPr lang="en-IN">
              <a:sym typeface="+mn-ea"/>
            </a:endParaRPr>
          </a:p>
          <a:p>
            <a:pPr marL="411480" lvl="1" indent="0">
              <a:buFont typeface="Arial" panose="020B0604020202020204" pitchFamily="34" charset="0"/>
              <a:buNone/>
            </a:pPr>
            <a:r>
              <a:rPr sz="2400">
                <a:sym typeface="+mn-ea"/>
              </a:rPr>
              <a:t>Create anvil callable function in the Jupyter notebook.</a:t>
            </a:r>
            <a:endParaRPr>
              <a:sym typeface="+mn-ea"/>
            </a:endParaRPr>
          </a:p>
          <a:p>
            <a:pPr marL="0" indent="0">
              <a:buFont typeface="Arial" panose="020B0604020202020204" pitchFamily="34" charset="0"/>
              <a:buNone/>
            </a:pPr>
            <a:endParaRPr lang="en-US"/>
          </a:p>
        </p:txBody>
      </p:sp>
      <p:pic>
        <p:nvPicPr>
          <p:cNvPr id="4" name="Picture 3"/>
          <p:cNvPicPr>
            <a:picLocks noChangeAspect="1"/>
          </p:cNvPicPr>
          <p:nvPr/>
        </p:nvPicPr>
        <p:blipFill>
          <a:blip r:embed="rId1"/>
          <a:stretch>
            <a:fillRect/>
          </a:stretch>
        </p:blipFill>
        <p:spPr>
          <a:xfrm>
            <a:off x="1047750" y="3703955"/>
            <a:ext cx="7563485" cy="14547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135" y="1320800"/>
            <a:ext cx="7745730" cy="5926455"/>
          </a:xfrm>
        </p:spPr>
        <p:txBody>
          <a:bodyPr>
            <a:normAutofit/>
          </a:bodyPr>
          <a:lstStyle/>
          <a:p>
            <a:pPr marL="0" indent="0">
              <a:buNone/>
            </a:pPr>
            <a:endParaRPr lang="en-IN" dirty="0"/>
          </a:p>
          <a:p>
            <a:pPr marL="0" indent="0" algn="just">
              <a:lnSpc>
                <a:spcPct val="150000"/>
              </a:lnSpc>
              <a:buNone/>
            </a:pPr>
            <a:r>
              <a:rPr lang="en-US">
                <a:sym typeface="+mn-ea"/>
              </a:rPr>
              <a:t>	Use of AI based chat bot for providing health related information.</a:t>
            </a:r>
            <a:endParaRPr lang="en-IN" dirty="0" smtClean="0"/>
          </a:p>
          <a:p>
            <a:pPr marL="0" indent="0" algn="just">
              <a:lnSpc>
                <a:spcPct val="150000"/>
              </a:lnSpc>
              <a:buNone/>
            </a:pPr>
            <a:r>
              <a:rPr lang="en-US" altLang="en-IN" dirty="0" smtClean="0"/>
              <a:t>	</a:t>
            </a:r>
            <a:r>
              <a:rPr lang="en-IN" dirty="0" smtClean="0"/>
              <a:t>In this project, the chatbot uses AI(Artificial Intelligence) to make a note of symptoms entered by patient through text and analyze it for detailed understanding. Matching the query against large repository with medical data, the chatbot answers the patient queries.It acts as a symptom checker.</a:t>
            </a:r>
            <a:endParaRPr lang="en-IN" dirty="0" smtClean="0"/>
          </a:p>
          <a:p>
            <a:pPr marL="0" indent="0" algn="just">
              <a:lnSpc>
                <a:spcPct val="100000"/>
              </a:lnSpc>
              <a:buNone/>
            </a:pPr>
            <a:endParaRPr lang="en-US" dirty="0"/>
          </a:p>
          <a:p>
            <a:pPr marL="0" indent="0" algn="just">
              <a:buNone/>
            </a:pPr>
            <a:endParaRPr lang="en-US" dirty="0"/>
          </a:p>
        </p:txBody>
      </p:sp>
      <p:sp>
        <p:nvSpPr>
          <p:cNvPr id="3" name="Title 2"/>
          <p:cNvSpPr>
            <a:spLocks noGrp="1"/>
          </p:cNvSpPr>
          <p:nvPr>
            <p:ph type="title"/>
          </p:nvPr>
        </p:nvSpPr>
        <p:spPr/>
        <p:txBody>
          <a:bodyPr/>
          <a:lstStyle/>
          <a:p>
            <a:r>
              <a:rPr lang="en-US" b="1" dirty="0" smtClean="0"/>
              <a:t>ABSTRACT</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Implementation</a:t>
            </a:r>
            <a:endParaRPr lang="en-IN" altLang="en-US" dirty="0" smtClean="0">
              <a:sym typeface="+mn-ea"/>
            </a:endParaRPr>
          </a:p>
        </p:txBody>
      </p:sp>
      <p:sp>
        <p:nvSpPr>
          <p:cNvPr id="2" name="Content Placeholder 1"/>
          <p:cNvSpPr/>
          <p:nvPr>
            <p:ph sz="quarter" idx="13"/>
          </p:nvPr>
        </p:nvSpPr>
        <p:spPr>
          <a:xfrm>
            <a:off x="685800" y="2240280"/>
            <a:ext cx="8484870" cy="4602480"/>
          </a:xfrm>
        </p:spPr>
        <p:txBody>
          <a:bodyPr>
            <a:normAutofit/>
          </a:bodyPr>
          <a:p>
            <a:pPr>
              <a:buFont typeface="Arial" panose="020B0604020202020204" pitchFamily="34" charset="0"/>
              <a:buChar char="•"/>
            </a:pPr>
            <a:r>
              <a:rPr lang="en-US">
                <a:sym typeface="+mn-ea"/>
              </a:rPr>
              <a:t>Step </a:t>
            </a:r>
            <a:r>
              <a:rPr lang="en-IN" altLang="en-US">
                <a:sym typeface="+mn-ea"/>
              </a:rPr>
              <a:t>12:</a:t>
            </a:r>
            <a:endParaRPr lang="en-IN" altLang="en-US">
              <a:sym typeface="+mn-ea"/>
            </a:endParaRPr>
          </a:p>
          <a:p>
            <a:pPr marL="0" indent="0">
              <a:buFont typeface="Arial" panose="020B0604020202020204" pitchFamily="34" charset="0"/>
              <a:buNone/>
            </a:pPr>
            <a:r>
              <a:rPr lang="en-IN">
                <a:sym typeface="+mn-ea"/>
              </a:rPr>
              <a:t>	Open “anvil.works/build#” website and publish the 	DocBot web app in public domain with the following 	URL:</a:t>
            </a:r>
            <a:endParaRPr lang="en-IN">
              <a:sym typeface="+mn-ea"/>
            </a:endParaRPr>
          </a:p>
          <a:p>
            <a:pPr marL="0" indent="0">
              <a:buFont typeface="Arial" panose="020B0604020202020204" pitchFamily="34" charset="0"/>
              <a:buNone/>
            </a:pPr>
            <a:r>
              <a:rPr lang="en-IN">
                <a:sym typeface="+mn-ea"/>
              </a:rPr>
              <a:t>	</a:t>
            </a:r>
            <a:r>
              <a:rPr u="sng">
                <a:sym typeface="+mn-ea"/>
              </a:rPr>
              <a:t>https://docbot.anvil.app/</a:t>
            </a:r>
            <a:endParaRPr>
              <a:sym typeface="+mn-ea"/>
            </a:endParaRPr>
          </a:p>
          <a:p>
            <a:pPr marL="0" indent="0">
              <a:buFont typeface="Arial" panose="020B0604020202020204" pitchFamily="34" charse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Output Screen</a:t>
            </a:r>
            <a:endParaRPr lang="en-IN" altLang="en-US" dirty="0" smtClean="0">
              <a:sym typeface="+mn-ea"/>
            </a:endParaRPr>
          </a:p>
        </p:txBody>
      </p:sp>
      <p:sp>
        <p:nvSpPr>
          <p:cNvPr id="2" name="Content Placeholder 1"/>
          <p:cNvSpPr/>
          <p:nvPr>
            <p:ph sz="quarter" idx="13"/>
          </p:nvPr>
        </p:nvSpPr>
        <p:spPr/>
        <p:txBody>
          <a:bodyPr>
            <a:normAutofit/>
          </a:bodyPr>
          <a:p>
            <a:pPr>
              <a:buFont typeface="Arial" panose="020B0604020202020204" pitchFamily="34" charset="0"/>
              <a:buChar char="•"/>
            </a:pPr>
            <a:r>
              <a:rPr lang="en-IN" altLang="en-US"/>
              <a:t>GUI DocBot output</a:t>
            </a:r>
            <a:endParaRPr lang="en-IN" altLang="en-US"/>
          </a:p>
          <a:p>
            <a:endParaRPr lang="en-IN" altLang="en-US"/>
          </a:p>
        </p:txBody>
      </p:sp>
      <p:pic>
        <p:nvPicPr>
          <p:cNvPr id="28" name="Content Placeholder 27"/>
          <p:cNvPicPr>
            <a:picLocks noChangeAspect="1"/>
          </p:cNvPicPr>
          <p:nvPr>
            <p:ph sz="quarter" idx="14"/>
          </p:nvPr>
        </p:nvPicPr>
        <p:blipFill>
          <a:blip r:embed="rId1"/>
          <a:stretch>
            <a:fillRect/>
          </a:stretch>
        </p:blipFill>
        <p:spPr>
          <a:xfrm>
            <a:off x="1739900" y="2780665"/>
            <a:ext cx="5380355" cy="387731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IN" altLang="en-US" dirty="0" smtClean="0">
                <a:sym typeface="+mn-ea"/>
              </a:rPr>
              <a:t>Output Screen</a:t>
            </a:r>
            <a:endParaRPr lang="en-IN" altLang="en-US" dirty="0" smtClean="0">
              <a:sym typeface="+mn-ea"/>
            </a:endParaRPr>
          </a:p>
        </p:txBody>
      </p:sp>
      <p:sp>
        <p:nvSpPr>
          <p:cNvPr id="2" name="Content Placeholder 1"/>
          <p:cNvSpPr/>
          <p:nvPr>
            <p:ph sz="quarter" idx="13"/>
          </p:nvPr>
        </p:nvSpPr>
        <p:spPr>
          <a:xfrm>
            <a:off x="685800" y="2240280"/>
            <a:ext cx="7762875" cy="3877310"/>
          </a:xfrm>
        </p:spPr>
        <p:txBody>
          <a:bodyPr>
            <a:normAutofit/>
          </a:bodyPr>
          <a:p>
            <a:pPr>
              <a:buFont typeface="Arial" panose="020B0604020202020204" pitchFamily="34" charset="0"/>
              <a:buChar char="•"/>
            </a:pPr>
            <a:r>
              <a:rPr lang="en-IN" altLang="en-US"/>
              <a:t>Published DocBot Web app</a:t>
            </a:r>
            <a:endParaRPr lang="en-IN" altLang="en-US"/>
          </a:p>
          <a:p>
            <a:endParaRPr lang="en-IN" altLang="en-US"/>
          </a:p>
        </p:txBody>
      </p:sp>
      <p:sp>
        <p:nvSpPr>
          <p:cNvPr id="4" name="Content Placeholder 3"/>
          <p:cNvSpPr/>
          <p:nvPr>
            <p:ph sz="quarter" idx="14"/>
          </p:nvPr>
        </p:nvSpPr>
        <p:spPr/>
        <p:txBody>
          <a:bodyPr/>
          <a:p>
            <a:pPr marL="0" indent="0">
              <a:buNone/>
            </a:pPr>
            <a:r>
              <a:rPr lang="en-IN" altLang="en-US"/>
              <a:t>  output</a:t>
            </a:r>
            <a:endParaRPr lang="en-IN" altLang="en-US"/>
          </a:p>
        </p:txBody>
      </p:sp>
      <p:pic>
        <p:nvPicPr>
          <p:cNvPr id="29" name="Picture 9"/>
          <p:cNvPicPr>
            <a:picLocks noChangeAspect="1"/>
          </p:cNvPicPr>
          <p:nvPr/>
        </p:nvPicPr>
        <p:blipFill>
          <a:blip r:embed="rId1"/>
          <a:stretch>
            <a:fillRect/>
          </a:stretch>
        </p:blipFill>
        <p:spPr>
          <a:xfrm>
            <a:off x="474345" y="2836545"/>
            <a:ext cx="8194675" cy="39674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en-IN" dirty="0" smtClean="0">
                <a:sym typeface="+mn-ea"/>
              </a:rPr>
              <a:t>Testing</a:t>
            </a:r>
            <a:endParaRPr lang="en-US" altLang="en-IN" dirty="0" smtClean="0">
              <a:sym typeface="+mn-ea"/>
            </a:endParaRPr>
          </a:p>
        </p:txBody>
      </p:sp>
      <p:graphicFrame>
        <p:nvGraphicFramePr>
          <p:cNvPr id="4" name="Content Placeholder 3"/>
          <p:cNvGraphicFramePr/>
          <p:nvPr>
            <p:ph sz="quarter" idx="13"/>
          </p:nvPr>
        </p:nvGraphicFramePr>
        <p:xfrm>
          <a:off x="976630" y="2200275"/>
          <a:ext cx="7244080" cy="2132965"/>
        </p:xfrm>
        <a:graphic>
          <a:graphicData uri="http://schemas.openxmlformats.org/drawingml/2006/table">
            <a:tbl>
              <a:tblPr firstRow="1" bandRow="1">
                <a:tableStyleId>{5940675A-B579-460E-94D1-54222C63F5DA}</a:tableStyleId>
              </a:tblPr>
              <a:tblGrid>
                <a:gridCol w="1448435"/>
                <a:gridCol w="1447800"/>
                <a:gridCol w="1451610"/>
                <a:gridCol w="1448435"/>
                <a:gridCol w="1447800"/>
              </a:tblGrid>
              <a:tr h="991235">
                <a:tc>
                  <a:txBody>
                    <a:bodyPr/>
                    <a:p>
                      <a:pPr indent="0" algn="ctr">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1730">
                <a:tc>
                  <a:txBody>
                    <a:bodyPr/>
                    <a:p>
                      <a:pPr indent="0">
                        <a:buNone/>
                      </a:pPr>
                      <a:r>
                        <a:rPr lang="en-US" sz="2000" b="0">
                          <a:latin typeface="Times New Roman" panose="02020603050405020304" charset="0"/>
                          <a:cs typeface="Times New Roman" panose="02020603050405020304" charset="0"/>
                        </a:rPr>
                        <a:t>1</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hi</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hello,Enter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hello,Enter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Content Placeholder 4"/>
          <p:cNvGraphicFramePr/>
          <p:nvPr>
            <p:ph sz="quarter" idx="14"/>
          </p:nvPr>
        </p:nvGraphicFramePr>
        <p:xfrm>
          <a:off x="977265" y="4667250"/>
          <a:ext cx="7243445" cy="1720215"/>
        </p:xfrm>
        <a:graphic>
          <a:graphicData uri="http://schemas.openxmlformats.org/drawingml/2006/table">
            <a:tbl>
              <a:tblPr firstRow="1" bandRow="1">
                <a:tableStyleId>{5940675A-B579-460E-94D1-54222C63F5DA}</a:tableStyleId>
              </a:tblPr>
              <a:tblGrid>
                <a:gridCol w="1449070"/>
                <a:gridCol w="1447165"/>
                <a:gridCol w="1450975"/>
                <a:gridCol w="1448435"/>
                <a:gridCol w="1447800"/>
              </a:tblGrid>
              <a:tr h="64579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4420">
                <a:tc>
                  <a:txBody>
                    <a:bodyPr/>
                    <a:p>
                      <a:pPr indent="0">
                        <a:buNone/>
                      </a:pPr>
                      <a:r>
                        <a:rPr lang="en-US" sz="2000" b="0">
                          <a:latin typeface="Times New Roman" panose="02020603050405020304" charset="0"/>
                          <a:cs typeface="Times New Roman" panose="02020603050405020304" charset="0"/>
                        </a:rPr>
                        <a:t>2</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123</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 entered number.Please 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 entered number.Please 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en-IN" dirty="0" smtClean="0">
                <a:sym typeface="+mn-ea"/>
              </a:rPr>
              <a:t>Testing</a:t>
            </a:r>
            <a:endParaRPr lang="en-US" altLang="en-IN" dirty="0" smtClean="0">
              <a:sym typeface="+mn-ea"/>
            </a:endParaRPr>
          </a:p>
        </p:txBody>
      </p:sp>
      <p:graphicFrame>
        <p:nvGraphicFramePr>
          <p:cNvPr id="4" name="Content Placeholder 3"/>
          <p:cNvGraphicFramePr/>
          <p:nvPr>
            <p:ph sz="quarter" idx="13"/>
          </p:nvPr>
        </p:nvGraphicFramePr>
        <p:xfrm>
          <a:off x="976630" y="2200275"/>
          <a:ext cx="7244080" cy="2132965"/>
        </p:xfrm>
        <a:graphic>
          <a:graphicData uri="http://schemas.openxmlformats.org/drawingml/2006/table">
            <a:tbl>
              <a:tblPr firstRow="1" bandRow="1">
                <a:tableStyleId>{5940675A-B579-460E-94D1-54222C63F5DA}</a:tableStyleId>
              </a:tblPr>
              <a:tblGrid>
                <a:gridCol w="1448435"/>
                <a:gridCol w="1447800"/>
                <a:gridCol w="1451610"/>
                <a:gridCol w="1448435"/>
                <a:gridCol w="1447800"/>
              </a:tblGrid>
              <a:tr h="99123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1730">
                <a:tc>
                  <a:txBody>
                    <a:bodyPr/>
                    <a:p>
                      <a:pPr indent="0">
                        <a:buNone/>
                      </a:pPr>
                      <a:r>
                        <a:rPr lang="en-US" sz="2000" b="0">
                          <a:latin typeface="Times New Roman" panose="02020603050405020304" charset="0"/>
                          <a:cs typeface="Times New Roman" panose="02020603050405020304" charset="0"/>
                        </a:rPr>
                        <a:t>3</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bye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Have a nice day,Type 'quit' to end this session</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Have a nice day,Type 'quit' to end this session</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Content Placeholder 4"/>
          <p:cNvGraphicFramePr/>
          <p:nvPr>
            <p:ph sz="quarter" idx="14"/>
          </p:nvPr>
        </p:nvGraphicFramePr>
        <p:xfrm>
          <a:off x="977265" y="4667250"/>
          <a:ext cx="7243445" cy="1720215"/>
        </p:xfrm>
        <a:graphic>
          <a:graphicData uri="http://schemas.openxmlformats.org/drawingml/2006/table">
            <a:tbl>
              <a:tblPr firstRow="1" bandRow="1">
                <a:tableStyleId>{5940675A-B579-460E-94D1-54222C63F5DA}</a:tableStyleId>
              </a:tblPr>
              <a:tblGrid>
                <a:gridCol w="1449070"/>
                <a:gridCol w="1447165"/>
                <a:gridCol w="1450975"/>
                <a:gridCol w="1448435"/>
                <a:gridCol w="1447800"/>
              </a:tblGrid>
              <a:tr h="64579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4420">
                <a:tc>
                  <a:txBody>
                    <a:bodyPr/>
                    <a:p>
                      <a:pPr indent="0">
                        <a:buNone/>
                      </a:pPr>
                      <a:r>
                        <a:rPr lang="en-US" sz="2000" b="0">
                          <a:latin typeface="Times New Roman" panose="02020603050405020304" charset="0"/>
                          <a:cs typeface="Times New Roman" panose="02020603050405020304" charset="0"/>
                        </a:rPr>
                        <a:t>4</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high temperature</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Your are suffering from fever</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Your are suffering from fever</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en-IN" dirty="0" smtClean="0">
                <a:sym typeface="+mn-ea"/>
              </a:rPr>
              <a:t>Testing</a:t>
            </a:r>
            <a:endParaRPr lang="en-US" altLang="en-IN" dirty="0" smtClean="0">
              <a:sym typeface="+mn-ea"/>
            </a:endParaRPr>
          </a:p>
        </p:txBody>
      </p:sp>
      <p:graphicFrame>
        <p:nvGraphicFramePr>
          <p:cNvPr id="4" name="Content Placeholder 3"/>
          <p:cNvGraphicFramePr/>
          <p:nvPr>
            <p:ph sz="quarter" idx="13"/>
          </p:nvPr>
        </p:nvGraphicFramePr>
        <p:xfrm>
          <a:off x="976630" y="2200275"/>
          <a:ext cx="7244080" cy="2132965"/>
        </p:xfrm>
        <a:graphic>
          <a:graphicData uri="http://schemas.openxmlformats.org/drawingml/2006/table">
            <a:tbl>
              <a:tblPr firstRow="1" bandRow="1">
                <a:tableStyleId>{5940675A-B579-460E-94D1-54222C63F5DA}</a:tableStyleId>
              </a:tblPr>
              <a:tblGrid>
                <a:gridCol w="1448435"/>
                <a:gridCol w="1447800"/>
                <a:gridCol w="1451610"/>
                <a:gridCol w="1448435"/>
                <a:gridCol w="1447800"/>
              </a:tblGrid>
              <a:tr h="99123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 (Action)</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1730">
                <a:tc>
                  <a:txBody>
                    <a:bodyPr/>
                    <a:p>
                      <a:pPr indent="0">
                        <a:buNone/>
                      </a:pPr>
                      <a:r>
                        <a:rPr lang="en-US" sz="2000" b="0">
                          <a:latin typeface="Times New Roman" panose="02020603050405020304" charset="0"/>
                          <a:cs typeface="Times New Roman" panose="02020603050405020304" charset="0"/>
                        </a:rPr>
                        <a:t>5</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quit</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Window closes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Window closes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Content Placeholder 4"/>
          <p:cNvGraphicFramePr/>
          <p:nvPr>
            <p:ph sz="quarter" idx="14"/>
          </p:nvPr>
        </p:nvGraphicFramePr>
        <p:xfrm>
          <a:off x="977265" y="4667250"/>
          <a:ext cx="7243445" cy="1720215"/>
        </p:xfrm>
        <a:graphic>
          <a:graphicData uri="http://schemas.openxmlformats.org/drawingml/2006/table">
            <a:tbl>
              <a:tblPr firstRow="1" bandRow="1">
                <a:tableStyleId>{5940675A-B579-460E-94D1-54222C63F5DA}</a:tableStyleId>
              </a:tblPr>
              <a:tblGrid>
                <a:gridCol w="1449070"/>
                <a:gridCol w="1447165"/>
                <a:gridCol w="1450975"/>
                <a:gridCol w="1448435"/>
                <a:gridCol w="1447800"/>
              </a:tblGrid>
              <a:tr h="64579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4420">
                <a:tc>
                  <a:txBody>
                    <a:bodyPr/>
                    <a:p>
                      <a:pPr indent="0">
                        <a:buNone/>
                      </a:pPr>
                      <a:r>
                        <a:rPr lang="en-US" sz="2000" b="0">
                          <a:latin typeface="Times New Roman" panose="02020603050405020304" charset="0"/>
                          <a:cs typeface="Times New Roman" panose="02020603050405020304" charset="0"/>
                        </a:rPr>
                        <a:t>6</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123asd</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 entered alphanumeric.Please 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 entered alphanumeric.Please 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PASS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ltLang="en-IN" dirty="0" smtClean="0">
                <a:sym typeface="+mn-ea"/>
              </a:rPr>
              <a:t>Testing</a:t>
            </a:r>
            <a:endParaRPr lang="en-US" altLang="en-IN" dirty="0" smtClean="0">
              <a:sym typeface="+mn-ea"/>
            </a:endParaRPr>
          </a:p>
        </p:txBody>
      </p:sp>
      <p:graphicFrame>
        <p:nvGraphicFramePr>
          <p:cNvPr id="4" name="Content Placeholder 3"/>
          <p:cNvGraphicFramePr/>
          <p:nvPr>
            <p:ph sz="quarter" idx="13"/>
          </p:nvPr>
        </p:nvGraphicFramePr>
        <p:xfrm>
          <a:off x="976630" y="2200275"/>
          <a:ext cx="7244080" cy="2132965"/>
        </p:xfrm>
        <a:graphic>
          <a:graphicData uri="http://schemas.openxmlformats.org/drawingml/2006/table">
            <a:tbl>
              <a:tblPr firstRow="1" bandRow="1">
                <a:tableStyleId>{5940675A-B579-460E-94D1-54222C63F5DA}</a:tableStyleId>
              </a:tblPr>
              <a:tblGrid>
                <a:gridCol w="1448435"/>
                <a:gridCol w="1447800"/>
                <a:gridCol w="1451610"/>
                <a:gridCol w="1448435"/>
                <a:gridCol w="1447800"/>
              </a:tblGrid>
              <a:tr h="991235">
                <a:tc>
                  <a:txBody>
                    <a:bodyPr/>
                    <a:p>
                      <a:pPr indent="0">
                        <a:buNone/>
                      </a:pPr>
                      <a:r>
                        <a:rPr lang="en-US" sz="2000" b="1">
                          <a:latin typeface="Times New Roman" panose="02020603050405020304" charset="0"/>
                          <a:cs typeface="Times New Roman" panose="02020603050405020304" charset="0"/>
                        </a:rPr>
                        <a:t>Test Case no</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Input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Expected Output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Times New Roman" panose="02020603050405020304" charset="0"/>
                          <a:cs typeface="Times New Roman" panose="02020603050405020304" charset="0"/>
                        </a:rPr>
                        <a:t>Result</a:t>
                      </a:r>
                      <a:endParaRPr lang="en-US" sz="20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1730">
                <a:tc>
                  <a:txBody>
                    <a:bodyPr/>
                    <a:p>
                      <a:pPr indent="0">
                        <a:buNone/>
                      </a:pPr>
                      <a:r>
                        <a:rPr lang="en-US" sz="2000" b="0">
                          <a:latin typeface="Times New Roman" panose="02020603050405020304" charset="0"/>
                          <a:cs typeface="Times New Roman" panose="02020603050405020304" charset="0"/>
                        </a:rPr>
                        <a:t>7</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a:t>
                      </a:r>
                      <a:r>
                        <a:rPr lang="en-IN" altLang="en-US" sz="2000" b="0">
                          <a:latin typeface="Times New Roman" panose="02020603050405020304" charset="0"/>
                          <a:cs typeface="Times New Roman" panose="02020603050405020304" charset="0"/>
                        </a:rPr>
                        <a:t>!$</a:t>
                      </a:r>
                      <a:endParaRPr lang="en-IN"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ea typeface="Times New Roman" panose="02020603050405020304" charset="0"/>
                          <a:cs typeface="Times New Roman" panose="02020603050405020304" charset="0"/>
                        </a:rPr>
                        <a:t>N</a:t>
                      </a:r>
                      <a:r>
                        <a:rPr lang="en-IN" altLang="en-US" sz="2000" b="0">
                          <a:latin typeface="Times New Roman" panose="02020603050405020304" charset="0"/>
                          <a:ea typeface="Times New Roman" panose="02020603050405020304" charset="0"/>
                          <a:cs typeface="Times New Roman" panose="02020603050405020304" charset="0"/>
                        </a:rPr>
                        <a:t>/A</a:t>
                      </a:r>
                      <a:endParaRPr lang="en-IN" alt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You entered special symbol.Please enter your symptoms</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Times New Roman" panose="02020603050405020304" charset="0"/>
                          <a:cs typeface="Times New Roman" panose="02020603050405020304" charset="0"/>
                        </a:rPr>
                        <a:t>FAIL</a:t>
                      </a:r>
                      <a:endParaRPr lang="en-US" sz="20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0502" y="1747332"/>
            <a:ext cx="8216153" cy="4381053"/>
          </a:xfrm>
        </p:spPr>
        <p:txBody>
          <a:bodyPr>
            <a:normAutofit lnSpcReduction="20000"/>
          </a:bodyPr>
          <a:lstStyle/>
          <a:p>
            <a:pPr marL="0" indent="0">
              <a:lnSpc>
                <a:spcPct val="150000"/>
              </a:lnSpc>
              <a:buNone/>
            </a:pPr>
            <a:endParaRPr lang="en-IN" altLang="en-US">
              <a:sym typeface="+mn-ea"/>
            </a:endParaRPr>
          </a:p>
          <a:p>
            <a:pPr>
              <a:lnSpc>
                <a:spcPct val="150000"/>
              </a:lnSpc>
              <a:buFont typeface="Arial" panose="020B0604020202020204" pitchFamily="34" charset="0"/>
              <a:buChar char="•"/>
            </a:pPr>
            <a:r>
              <a:rPr lang="en-US" altLang="en-IN">
                <a:sym typeface="+mn-ea"/>
              </a:rPr>
              <a:t>Chat means 'Conversation',Bot means 'a Machine',ChatBot means 'Conversation with a machine'</a:t>
            </a:r>
            <a:endParaRPr lang="en-IN" altLang="en-US">
              <a:sym typeface="+mn-ea"/>
            </a:endParaRPr>
          </a:p>
          <a:p>
            <a:pPr>
              <a:lnSpc>
                <a:spcPct val="150000"/>
              </a:lnSpc>
              <a:buFont typeface="Arial" panose="020B0604020202020204" pitchFamily="34" charset="0"/>
              <a:buChar char="•"/>
            </a:pPr>
            <a:r>
              <a:rPr lang="en-IN" altLang="en-US">
                <a:sym typeface="+mn-ea"/>
              </a:rPr>
              <a:t>Eliza was the first chatbot ever created.</a:t>
            </a:r>
            <a:endParaRPr lang="en-IN" altLang="en-US">
              <a:sym typeface="+mn-ea"/>
            </a:endParaRPr>
          </a:p>
          <a:p>
            <a:pPr>
              <a:lnSpc>
                <a:spcPct val="150000"/>
              </a:lnSpc>
              <a:buFont typeface="Arial" panose="020B0604020202020204" pitchFamily="34" charset="0"/>
              <a:buChar char="•"/>
            </a:pPr>
            <a:r>
              <a:rPr lang="en-IN" altLang="en-US">
                <a:sym typeface="+mn-ea"/>
              </a:rPr>
              <a:t>But it didn't pass the Turing Test.</a:t>
            </a:r>
            <a:endParaRPr lang="en-IN" altLang="en-US">
              <a:sym typeface="+mn-ea"/>
            </a:endParaRPr>
          </a:p>
          <a:p>
            <a:pPr>
              <a:lnSpc>
                <a:spcPct val="150000"/>
              </a:lnSpc>
              <a:buFont typeface="Arial" panose="020B0604020202020204" pitchFamily="34" charset="0"/>
              <a:buChar char="•"/>
            </a:pPr>
            <a:r>
              <a:rPr lang="en-IN" altLang="en-US">
                <a:sym typeface="+mn-ea"/>
              </a:rPr>
              <a:t>If you can't say whether you're talking to a person or a machine, the machine passes the Turing test.</a:t>
            </a:r>
            <a:endParaRPr lang="en-IN" altLang="en-US">
              <a:sym typeface="+mn-ea"/>
            </a:endParaRPr>
          </a:p>
          <a:p>
            <a:pPr>
              <a:lnSpc>
                <a:spcPct val="150000"/>
              </a:lnSpc>
              <a:buFont typeface="Arial" panose="020B0604020202020204" pitchFamily="34" charset="0"/>
              <a:buChar char="•"/>
            </a:pPr>
            <a:r>
              <a:rPr lang="en-IN" altLang="en-US">
                <a:sym typeface="+mn-ea"/>
              </a:rPr>
              <a:t>Parry is the first chatbot to pass the test.</a:t>
            </a:r>
            <a:endParaRPr lang="en-IN" altLang="en-US">
              <a:sym typeface="+mn-ea"/>
            </a:endParaRPr>
          </a:p>
          <a:p>
            <a:pPr>
              <a:lnSpc>
                <a:spcPct val="150000"/>
              </a:lnSpc>
            </a:pPr>
            <a:endParaRPr lang="en-US">
              <a:sym typeface="+mn-ea"/>
            </a:endParaRPr>
          </a:p>
          <a:p>
            <a:pPr>
              <a:lnSpc>
                <a:spcPct val="150000"/>
              </a:lnSpc>
            </a:pPr>
            <a:endParaRPr lang="en-US" dirty="0"/>
          </a:p>
        </p:txBody>
      </p:sp>
      <p:sp>
        <p:nvSpPr>
          <p:cNvPr id="3" name="Title 2"/>
          <p:cNvSpPr>
            <a:spLocks noGrp="1"/>
          </p:cNvSpPr>
          <p:nvPr>
            <p:ph type="title"/>
          </p:nvPr>
        </p:nvSpPr>
        <p:spPr/>
        <p:txBody>
          <a:bodyPr/>
          <a:lstStyle/>
          <a:p>
            <a:r>
              <a:rPr lang="en-IN" b="1" dirty="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685" y="1747520"/>
            <a:ext cx="8650605" cy="4881880"/>
          </a:xfrm>
        </p:spPr>
        <p:txBody>
          <a:bodyPr>
            <a:normAutofit/>
          </a:bodyPr>
          <a:lstStyle/>
          <a:p>
            <a:pPr marL="0" indent="0">
              <a:lnSpc>
                <a:spcPct val="150000"/>
              </a:lnSpc>
              <a:buNone/>
            </a:pPr>
            <a:endParaRPr lang="en-IN" dirty="0"/>
          </a:p>
          <a:p>
            <a:pPr algn="just">
              <a:lnSpc>
                <a:spcPct val="150000"/>
              </a:lnSpc>
              <a:buFont typeface="Arial" panose="020B0604020202020204" pitchFamily="34" charset="0"/>
              <a:buChar char="•"/>
            </a:pPr>
            <a:r>
              <a:rPr lang="en-IN" altLang="en-US">
                <a:sym typeface="+mn-ea"/>
              </a:rPr>
              <a:t>Alexa,Google Assistant,Siri are some of the latest chat bots.</a:t>
            </a:r>
            <a:endParaRPr lang="en-US">
              <a:sym typeface="+mn-ea"/>
            </a:endParaRPr>
          </a:p>
          <a:p>
            <a:pPr algn="just">
              <a:lnSpc>
                <a:spcPct val="150000"/>
              </a:lnSpc>
              <a:buFont typeface="Arial" panose="020B0604020202020204" pitchFamily="34" charset="0"/>
              <a:buChar char="•"/>
            </a:pPr>
            <a:r>
              <a:rPr lang="en-US">
                <a:sym typeface="+mn-ea"/>
              </a:rPr>
              <a:t>Chatbots in health care have the potential to provide patients with access to immediate medical information.</a:t>
            </a:r>
            <a:endParaRPr lang="en-IN" dirty="0" smtClean="0"/>
          </a:p>
          <a:p>
            <a:pPr algn="just">
              <a:lnSpc>
                <a:spcPct val="150000"/>
              </a:lnSpc>
              <a:buFont typeface="Arial" panose="020B0604020202020204" pitchFamily="34" charset="0"/>
              <a:buChar char="•"/>
            </a:pPr>
            <a:r>
              <a:rPr lang="en-US">
                <a:sym typeface="+mn-ea"/>
              </a:rPr>
              <a:t>Health care chatbots could help patients better manage their own health, improve access and timeliness to care.</a:t>
            </a:r>
            <a:endParaRPr lang="en-US">
              <a:sym typeface="+mn-ea"/>
            </a:endParaRPr>
          </a:p>
          <a:p>
            <a:pPr algn="just">
              <a:lnSpc>
                <a:spcPct val="150000"/>
              </a:lnSpc>
              <a:buFont typeface="Arial" panose="020B0604020202020204" pitchFamily="34" charset="0"/>
              <a:buChar char="•"/>
            </a:pPr>
            <a:r>
              <a:rPr lang="en-IN" altLang="en-US">
                <a:sym typeface="+mn-ea"/>
              </a:rPr>
              <a:t>They provide information fast when there is not a moment to lose and are available 24x7.</a:t>
            </a:r>
            <a:endParaRPr lang="en-IN" altLang="en-US">
              <a:sym typeface="+mn-ea"/>
            </a:endParaRPr>
          </a:p>
          <a:p>
            <a:pPr algn="just">
              <a:lnSpc>
                <a:spcPct val="150000"/>
              </a:lnSpc>
              <a:buFont typeface="Arial" panose="020B0604020202020204" pitchFamily="34" charset="0"/>
              <a:buChar char="•"/>
            </a:pPr>
            <a:endParaRPr lang="en-IN" altLang="en-US">
              <a:sym typeface="+mn-ea"/>
            </a:endParaRPr>
          </a:p>
        </p:txBody>
      </p:sp>
      <p:sp>
        <p:nvSpPr>
          <p:cNvPr id="3" name="Title 2"/>
          <p:cNvSpPr>
            <a:spLocks noGrp="1"/>
          </p:cNvSpPr>
          <p:nvPr>
            <p:ph type="title"/>
          </p:nvPr>
        </p:nvSpPr>
        <p:spPr/>
        <p:txBody>
          <a:bodyPr/>
          <a:lstStyle/>
          <a:p>
            <a:r>
              <a:rPr lang="en-IN" b="1" dirty="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Arial" panose="020B0604020202020204" pitchFamily="34" charset="0"/>
              <a:buChar char="•"/>
            </a:pPr>
            <a:r>
              <a:rPr lang="en-US" dirty="0"/>
              <a:t>RAM:  4GB and Higher</a:t>
            </a:r>
            <a:endParaRPr lang="en-US" dirty="0"/>
          </a:p>
          <a:p>
            <a:pPr>
              <a:lnSpc>
                <a:spcPct val="150000"/>
              </a:lnSpc>
              <a:buFont typeface="Arial" panose="020B0604020202020204" pitchFamily="34" charset="0"/>
              <a:buChar char="•"/>
            </a:pPr>
            <a:r>
              <a:rPr lang="en-US" dirty="0"/>
              <a:t>Processor: Intel i3 and above </a:t>
            </a:r>
            <a:endParaRPr lang="en-US" dirty="0"/>
          </a:p>
          <a:p>
            <a:pPr>
              <a:lnSpc>
                <a:spcPct val="150000"/>
              </a:lnSpc>
              <a:buFont typeface="Arial" panose="020B0604020202020204" pitchFamily="34" charset="0"/>
              <a:buChar char="•"/>
            </a:pPr>
            <a:r>
              <a:rPr lang="en-US" dirty="0"/>
              <a:t>Hard Disk: 500GB: Minimum</a:t>
            </a:r>
            <a:endParaRPr lang="en-US" dirty="0"/>
          </a:p>
          <a:p>
            <a:pPr marL="0" indent="0">
              <a:buNone/>
            </a:pPr>
            <a:endParaRPr lang="en-US" dirty="0"/>
          </a:p>
        </p:txBody>
      </p:sp>
      <p:sp>
        <p:nvSpPr>
          <p:cNvPr id="3" name="Title 2"/>
          <p:cNvSpPr>
            <a:spLocks noGrp="1"/>
          </p:cNvSpPr>
          <p:nvPr>
            <p:ph type="title"/>
          </p:nvPr>
        </p:nvSpPr>
        <p:spPr>
          <a:xfrm>
            <a:off x="76200" y="570156"/>
            <a:ext cx="8991600" cy="1054250"/>
          </a:xfrm>
        </p:spPr>
        <p:txBody>
          <a:bodyPr/>
          <a:lstStyle/>
          <a:p>
            <a:r>
              <a:rPr lang="en-US" sz="4400" b="1" dirty="0"/>
              <a:t>HARDWARE SPECIFICATIONS</a:t>
            </a: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Arial" panose="020B0604020202020204" pitchFamily="34" charset="0"/>
              <a:buChar char="•"/>
            </a:pPr>
            <a:r>
              <a:rPr lang="en-US" dirty="0">
                <a:sym typeface="+mn-ea"/>
              </a:rPr>
              <a:t>OS: Windows or Linux</a:t>
            </a:r>
            <a:endParaRPr lang="en-US" dirty="0"/>
          </a:p>
          <a:p>
            <a:pPr>
              <a:lnSpc>
                <a:spcPct val="150000"/>
              </a:lnSpc>
              <a:buFont typeface="Arial" panose="020B0604020202020204" pitchFamily="34" charset="0"/>
              <a:buChar char="•"/>
            </a:pPr>
            <a:r>
              <a:rPr lang="en-US" dirty="0">
                <a:sym typeface="+mn-ea"/>
              </a:rPr>
              <a:t>JupyterNotebook Required</a:t>
            </a:r>
            <a:endParaRPr lang="en-US" dirty="0"/>
          </a:p>
          <a:p>
            <a:pPr>
              <a:lnSpc>
                <a:spcPct val="150000"/>
              </a:lnSpc>
              <a:buFont typeface="Arial" panose="020B0604020202020204" pitchFamily="34" charset="0"/>
              <a:buChar char="•"/>
            </a:pPr>
            <a:r>
              <a:rPr lang="en-US" dirty="0">
                <a:sym typeface="+mn-ea"/>
              </a:rPr>
              <a:t>Setup tools and Anaconda to be installed for 3.6  </a:t>
            </a:r>
            <a:endParaRPr lang="en-US" dirty="0"/>
          </a:p>
          <a:p>
            <a:pPr>
              <a:lnSpc>
                <a:spcPct val="150000"/>
              </a:lnSpc>
              <a:buFont typeface="Arial" panose="020B0604020202020204" pitchFamily="34" charset="0"/>
              <a:buChar char="•"/>
            </a:pPr>
            <a:r>
              <a:rPr lang="en-US" dirty="0">
                <a:sym typeface="+mn-ea"/>
              </a:rPr>
              <a:t>Language   : Python</a:t>
            </a:r>
            <a:endParaRPr lang="en-US" dirty="0"/>
          </a:p>
        </p:txBody>
      </p:sp>
      <p:sp>
        <p:nvSpPr>
          <p:cNvPr id="3" name="Title 2"/>
          <p:cNvSpPr>
            <a:spLocks noGrp="1"/>
          </p:cNvSpPr>
          <p:nvPr>
            <p:ph type="title"/>
          </p:nvPr>
        </p:nvSpPr>
        <p:spPr>
          <a:xfrm>
            <a:off x="381000" y="570156"/>
            <a:ext cx="8458200" cy="1054250"/>
          </a:xfrm>
        </p:spPr>
        <p:txBody>
          <a:bodyPr/>
          <a:lstStyle/>
          <a:p>
            <a:r>
              <a:rPr lang="en-US" sz="4400" b="1" dirty="0"/>
              <a:t>SOFTWARE SPECIFICATIONS</a:t>
            </a: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48535"/>
            <a:ext cx="8763000" cy="4378325"/>
          </a:xfrm>
        </p:spPr>
        <p:txBody>
          <a:bodyPr>
            <a:normAutofit/>
          </a:bodyPr>
          <a:lstStyle/>
          <a:p>
            <a:pPr algn="just">
              <a:buFont typeface="Arial" panose="020B0604020202020204" pitchFamily="34" charset="0"/>
              <a:buChar char="•"/>
            </a:pPr>
            <a:r>
              <a:rPr lang="en-US" sz="2400" dirty="0"/>
              <a:t>The operating model of a chatbot is always the same, whatever its scope, its theme and its level: </a:t>
            </a:r>
            <a:endParaRPr lang="en-US" sz="2400" dirty="0"/>
          </a:p>
          <a:p>
            <a:pPr marL="868680" lvl="1" indent="-457200" algn="just">
              <a:buFont typeface="+mj-lt"/>
              <a:buAutoNum type="romanLcPeriod"/>
            </a:pPr>
            <a:r>
              <a:rPr lang="en-US" sz="2400" dirty="0"/>
              <a:t>Users formulate their queries in natural language text interface.</a:t>
            </a:r>
            <a:endParaRPr lang="en-US" sz="2400" dirty="0"/>
          </a:p>
          <a:p>
            <a:pPr marL="868680" lvl="1" indent="-457200" algn="just">
              <a:buFont typeface="+mj-lt"/>
              <a:buAutoNum type="romanLcPeriod"/>
            </a:pPr>
            <a:r>
              <a:rPr lang="en-US" sz="2400" dirty="0"/>
              <a:t>The chatbot receives the request and the Model interprets it to understand it. </a:t>
            </a:r>
            <a:endParaRPr lang="en-US" sz="2400" dirty="0"/>
          </a:p>
          <a:p>
            <a:pPr marL="868680" lvl="1" indent="-457200" algn="just">
              <a:buFont typeface="+mj-lt"/>
              <a:buAutoNum type="romanLcPeriod"/>
            </a:pPr>
            <a:r>
              <a:rPr lang="en-US" sz="2400" dirty="0"/>
              <a:t>The chatbot provides a unique and qualified answer to the user’s query. The answer may be generic, contextualized or cusomized</a:t>
            </a:r>
            <a:r>
              <a:rPr lang="en-IN" altLang="en-US" sz="2400" dirty="0"/>
              <a:t>.</a:t>
            </a:r>
            <a:endParaRPr lang="en-IN" altLang="en-US" sz="2400" dirty="0"/>
          </a:p>
        </p:txBody>
      </p:sp>
      <p:sp>
        <p:nvSpPr>
          <p:cNvPr id="3" name="Title 2"/>
          <p:cNvSpPr>
            <a:spLocks noGrp="1"/>
          </p:cNvSpPr>
          <p:nvPr>
            <p:ph type="title"/>
          </p:nvPr>
        </p:nvSpPr>
        <p:spPr/>
        <p:txBody>
          <a:bodyPr/>
          <a:lstStyle/>
          <a:p>
            <a:r>
              <a:rPr lang="en-US" dirty="0" smtClean="0"/>
              <a:t>LITERATURE SURVEY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pPr>
              <a:buFont typeface="Arial" panose="020B0604020202020204" pitchFamily="34" charset="0"/>
              <a:buChar char="•"/>
            </a:pPr>
            <a:r>
              <a:rPr lang="en-US"/>
              <a:t>But the problem </a:t>
            </a:r>
            <a:r>
              <a:rPr lang="en-IN" altLang="en-US"/>
              <a:t>is most of </a:t>
            </a:r>
            <a:r>
              <a:rPr lang="en-US"/>
              <a:t>these chatbots only provide answers for general healthcare FAQs.</a:t>
            </a:r>
            <a:endParaRPr lang="en-US"/>
          </a:p>
          <a:p>
            <a:pPr>
              <a:buFont typeface="Arial" panose="020B0604020202020204" pitchFamily="34" charset="0"/>
              <a:buChar char="•"/>
            </a:pPr>
            <a:r>
              <a:rPr lang="en-US"/>
              <a:t>We are creating a AI based chatbot that act as symptom checker. </a:t>
            </a:r>
            <a:endParaRPr lang="en-US"/>
          </a:p>
          <a:p>
            <a:pPr>
              <a:buFont typeface="Arial" panose="020B0604020202020204" pitchFamily="34" charset="0"/>
              <a:buChar char="•"/>
            </a:pPr>
            <a:r>
              <a:rPr lang="en-US" sz="2400">
                <a:sym typeface="+mn-ea"/>
              </a:rPr>
              <a:t>Language Used</a:t>
            </a:r>
            <a:endParaRPr lang="en-US" sz="2400">
              <a:sym typeface="+mn-ea"/>
            </a:endParaRPr>
          </a:p>
          <a:p>
            <a:pPr lvl="1">
              <a:buFont typeface="Arial" panose="020B0604020202020204" pitchFamily="34" charset="0"/>
              <a:buChar char="•"/>
            </a:pPr>
            <a:r>
              <a:rPr lang="en-IN" altLang="en-US" sz="2400">
                <a:sym typeface="+mn-ea"/>
              </a:rPr>
              <a:t>Python:Python is a high-level, interpreted, interactive and object-oriented scripting language. Python is designed to be highly readable</a:t>
            </a:r>
            <a:endParaRPr lang="en-US" sz="2400"/>
          </a:p>
          <a:p>
            <a:endParaRPr lang="en-US" sz="2400"/>
          </a:p>
        </p:txBody>
      </p:sp>
      <p:sp>
        <p:nvSpPr>
          <p:cNvPr id="3" name="Title 2"/>
          <p:cNvSpPr>
            <a:spLocks noGrp="1"/>
          </p:cNvSpPr>
          <p:nvPr>
            <p:ph type="title"/>
          </p:nvPr>
        </p:nvSpPr>
        <p:spPr/>
        <p:txBody>
          <a:bodyPr/>
          <a:p>
            <a:r>
              <a:rPr lang="en-US" dirty="0" smtClean="0">
                <a:sym typeface="+mn-ea"/>
              </a:rPr>
              <a:t>LITERATURE SURVEY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699135" y="2038350"/>
            <a:ext cx="7745730" cy="4272915"/>
          </a:xfrm>
        </p:spPr>
        <p:txBody>
          <a:bodyPr>
            <a:normAutofit lnSpcReduction="20000"/>
          </a:bodyPr>
          <a:p>
            <a:pPr>
              <a:buFont typeface="Arial" panose="020B0604020202020204" pitchFamily="34" charset="0"/>
              <a:buChar char="•"/>
            </a:pPr>
            <a:r>
              <a:rPr lang="en-IN" altLang="en-US" sz="2400">
                <a:sym typeface="+mn-ea"/>
              </a:rPr>
              <a:t>packages are:</a:t>
            </a:r>
            <a:endParaRPr lang="en-IN" altLang="en-US" sz="2400"/>
          </a:p>
          <a:p>
            <a:pPr marL="868680" lvl="1" indent="-457200">
              <a:buFont typeface="+mj-lt"/>
              <a:buAutoNum type="romanLcPeriod"/>
            </a:pPr>
            <a:r>
              <a:rPr lang="en-IN" altLang="en-US" sz="2400">
                <a:sym typeface="+mn-ea"/>
              </a:rPr>
              <a:t>nltk</a:t>
            </a:r>
            <a:endParaRPr lang="en-IN" altLang="en-US" sz="2400"/>
          </a:p>
          <a:p>
            <a:pPr marL="868680" lvl="1" indent="-457200">
              <a:buFont typeface="+mj-lt"/>
              <a:buAutoNum type="romanLcPeriod"/>
            </a:pPr>
            <a:r>
              <a:rPr lang="en-IN" altLang="en-US" sz="2400">
                <a:sym typeface="+mn-ea"/>
              </a:rPr>
              <a:t> numpy</a:t>
            </a:r>
            <a:endParaRPr lang="en-IN" altLang="en-US" sz="2400"/>
          </a:p>
          <a:p>
            <a:pPr marL="868680" lvl="1" indent="-457200">
              <a:buFont typeface="+mj-lt"/>
              <a:buAutoNum type="romanLcPeriod"/>
            </a:pPr>
            <a:r>
              <a:rPr lang="en-IN" altLang="en-US" sz="2400">
                <a:sym typeface="+mn-ea"/>
              </a:rPr>
              <a:t>tflearn</a:t>
            </a:r>
            <a:endParaRPr lang="en-IN" altLang="en-US" sz="2400"/>
          </a:p>
          <a:p>
            <a:pPr marL="868680" lvl="1" indent="-457200">
              <a:buFont typeface="+mj-lt"/>
              <a:buAutoNum type="romanLcPeriod"/>
            </a:pPr>
            <a:r>
              <a:rPr lang="en-IN" altLang="en-US" sz="2400">
                <a:sym typeface="+mn-ea"/>
              </a:rPr>
              <a:t>tensorflow</a:t>
            </a:r>
            <a:endParaRPr lang="en-IN" altLang="en-US" sz="2400"/>
          </a:p>
          <a:p>
            <a:pPr marL="868680" lvl="1" indent="-457200">
              <a:buFont typeface="+mj-lt"/>
              <a:buAutoNum type="romanLcPeriod"/>
            </a:pPr>
            <a:r>
              <a:rPr lang="en-IN" altLang="en-US" sz="2400">
                <a:sym typeface="+mn-ea"/>
              </a:rPr>
              <a:t>random</a:t>
            </a:r>
            <a:endParaRPr lang="en-IN" altLang="en-US" sz="2400"/>
          </a:p>
          <a:p>
            <a:pPr marL="868680" lvl="1" indent="-457200">
              <a:buFont typeface="+mj-lt"/>
              <a:buAutoNum type="romanLcPeriod"/>
            </a:pPr>
            <a:r>
              <a:rPr lang="en-IN" altLang="en-US" sz="2400">
                <a:sym typeface="+mn-ea"/>
              </a:rPr>
              <a:t>json</a:t>
            </a:r>
            <a:endParaRPr lang="en-IN" altLang="en-US" sz="2400"/>
          </a:p>
          <a:p>
            <a:pPr marL="868680" lvl="1" indent="-457200">
              <a:buFont typeface="+mj-lt"/>
              <a:buAutoNum type="romanLcPeriod"/>
            </a:pPr>
            <a:r>
              <a:rPr lang="en-IN" altLang="en-US" sz="2400">
                <a:sym typeface="+mn-ea"/>
              </a:rPr>
              <a:t>pickle</a:t>
            </a:r>
            <a:endParaRPr lang="en-IN" altLang="en-US" sz="2400"/>
          </a:p>
          <a:p>
            <a:pPr marL="868680" lvl="1" indent="-457200">
              <a:buFont typeface="+mj-lt"/>
              <a:buAutoNum type="romanLcPeriod"/>
            </a:pPr>
            <a:r>
              <a:rPr lang="en-IN" altLang="en-US" sz="2400">
                <a:sym typeface="+mn-ea"/>
              </a:rPr>
              <a:t>tkinter</a:t>
            </a:r>
            <a:endParaRPr lang="en-IN" altLang="en-US" sz="2400"/>
          </a:p>
          <a:p>
            <a:pPr marL="457200" lvl="0" indent="-457200">
              <a:buFont typeface="Arial" panose="020B0604020202020204" pitchFamily="34" charset="0"/>
              <a:buChar char="•"/>
            </a:pPr>
            <a:r>
              <a:rPr lang="en-IN" altLang="en-US" sz="2400">
                <a:sym typeface="+mn-ea"/>
              </a:rPr>
              <a:t>Model</a:t>
            </a:r>
            <a:endParaRPr lang="en-IN" altLang="en-US" sz="2400"/>
          </a:p>
          <a:p>
            <a:pPr marL="868680" lvl="1" indent="-457200">
              <a:buFont typeface="+mj-lt"/>
              <a:buAutoNum type="romanLcPeriod"/>
            </a:pPr>
            <a:r>
              <a:rPr lang="en-IN" altLang="en-US" sz="2400">
                <a:sym typeface="+mn-ea"/>
              </a:rPr>
              <a:t>DNN(Deep Neural Network)</a:t>
            </a:r>
            <a:endParaRPr lang="en-IN" altLang="en-US" sz="2400"/>
          </a:p>
        </p:txBody>
      </p:sp>
      <p:sp>
        <p:nvSpPr>
          <p:cNvPr id="3" name="Title 2"/>
          <p:cNvSpPr>
            <a:spLocks noGrp="1"/>
          </p:cNvSpPr>
          <p:nvPr>
            <p:ph type="title"/>
          </p:nvPr>
        </p:nvSpPr>
        <p:spPr/>
        <p:txBody>
          <a:bodyPr/>
          <a:p>
            <a:r>
              <a:rPr lang="en-US" dirty="0" smtClean="0">
                <a:sym typeface="+mn-ea"/>
              </a:rPr>
              <a:t>LITERATURE SURVEY</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0</TotalTime>
  <Words>4492</Words>
  <Application>WPS Presentation</Application>
  <PresentationFormat>On-screen Show (4:3)</PresentationFormat>
  <Paragraphs>358</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Calibri</vt:lpstr>
      <vt:lpstr>Book Antiqua</vt:lpstr>
      <vt:lpstr>Microsoft YaHei</vt:lpstr>
      <vt:lpstr>Arial Unicode MS</vt:lpstr>
      <vt:lpstr>Times New Roman</vt:lpstr>
      <vt:lpstr>Hardcover</vt:lpstr>
      <vt:lpstr>AI based ChatBot for Health Information</vt:lpstr>
      <vt:lpstr>ABSTRACT</vt:lpstr>
      <vt:lpstr>INTRODUCTION</vt:lpstr>
      <vt:lpstr>INTRODUCTION</vt:lpstr>
      <vt:lpstr>HARDWARE SPECIFICATIONS</vt:lpstr>
      <vt:lpstr>SOFTWARE SPECIFICATIONS</vt:lpstr>
      <vt:lpstr>LITERATURE SURVEY</vt:lpstr>
      <vt:lpstr>LITERATURE SURVEY</vt:lpstr>
      <vt:lpstr>LITERATURE SURVEY</vt:lpstr>
      <vt:lpstr>SYSTEM DESIGN</vt:lpstr>
      <vt:lpstr>UML-Use Case diagram</vt:lpstr>
      <vt:lpstr>Class diagram</vt:lpstr>
      <vt:lpstr>Sequence diagram</vt:lpstr>
      <vt:lpstr>Activity diagram</vt:lpstr>
      <vt:lpstr>Implementation</vt:lpstr>
      <vt:lpstr>Implementation</vt:lpstr>
      <vt:lpstr>Implementation</vt:lpstr>
      <vt:lpstr>Implementation</vt:lpstr>
      <vt:lpstr>Implementation</vt:lpstr>
      <vt:lpstr>Implementation</vt:lpstr>
      <vt:lpstr>Output Screen</vt:lpstr>
      <vt:lpstr>Output Screen</vt:lpstr>
      <vt:lpstr>Testing</vt:lpstr>
      <vt:lpstr>Testing</vt:lpstr>
      <vt:lpstr>Testing</vt:lpstr>
      <vt:lpstr>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KISAAN-VAAHAN</dc:title>
  <dc:creator>Windows User</dc:creator>
  <cp:lastModifiedBy>Kranthi Kumar</cp:lastModifiedBy>
  <cp:revision>46</cp:revision>
  <dcterms:created xsi:type="dcterms:W3CDTF">2020-01-24T08:41:00Z</dcterms:created>
  <dcterms:modified xsi:type="dcterms:W3CDTF">2020-05-20T14:37:20Z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