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2" r:id="rId3"/>
    <p:sldId id="258" r:id="rId4"/>
    <p:sldId id="315" r:id="rId5"/>
    <p:sldId id="316" r:id="rId6"/>
    <p:sldId id="317" r:id="rId7"/>
    <p:sldId id="318" r:id="rId8"/>
    <p:sldId id="319" r:id="rId9"/>
    <p:sldId id="320" r:id="rId10"/>
    <p:sldId id="326" r:id="rId11"/>
    <p:sldId id="321" r:id="rId12"/>
    <p:sldId id="322" r:id="rId13"/>
    <p:sldId id="323" r:id="rId14"/>
    <p:sldId id="324" r:id="rId15"/>
    <p:sldId id="325" r:id="rId16"/>
    <p:sldId id="294" r:id="rId17"/>
    <p:sldId id="261" r:id="rId18"/>
    <p:sldId id="313" r:id="rId19"/>
    <p:sldId id="263" r:id="rId20"/>
    <p:sldId id="264" r:id="rId21"/>
    <p:sldId id="268" r:id="rId22"/>
    <p:sldId id="267" r:id="rId23"/>
    <p:sldId id="269" r:id="rId24"/>
    <p:sldId id="272" r:id="rId25"/>
    <p:sldId id="328" r:id="rId26"/>
    <p:sldId id="332" r:id="rId27"/>
    <p:sldId id="327" r:id="rId28"/>
    <p:sldId id="331" r:id="rId29"/>
    <p:sldId id="295" r:id="rId30"/>
    <p:sldId id="275" r:id="rId31"/>
    <p:sldId id="276" r:id="rId32"/>
    <p:sldId id="296" r:id="rId33"/>
    <p:sldId id="297" r:id="rId34"/>
    <p:sldId id="298" r:id="rId35"/>
    <p:sldId id="277" r:id="rId36"/>
    <p:sldId id="301" r:id="rId37"/>
    <p:sldId id="300" r:id="rId38"/>
    <p:sldId id="302" r:id="rId39"/>
    <p:sldId id="299" r:id="rId40"/>
    <p:sldId id="287" r:id="rId41"/>
    <p:sldId id="329" r:id="rId42"/>
    <p:sldId id="330"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75" d="100"/>
          <a:sy n="75" d="100"/>
        </p:scale>
        <p:origin x="-1694" y="-3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file:///F:\New%20Microsoft%20Excel%20Worksheet.xlsx" TargetMode="External" /></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 /><Relationship Id="rId1" Type="http://schemas.openxmlformats.org/officeDocument/2006/relationships/oleObject" Target="file:///F:\New%20Microsoft%20Excel%20Workshe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GRAIN</a:t>
            </a:r>
            <a:r>
              <a:rPr lang="en-IN" b="1" baseline="0"/>
              <a:t> SIZE DISTRIBUTION CURVE</a:t>
            </a:r>
            <a:endParaRPr lang="en-IN" b="1"/>
          </a:p>
        </c:rich>
      </c:tx>
      <c:layout>
        <c:manualLayout>
          <c:xMode val="edge"/>
          <c:yMode val="edge"/>
          <c:x val="0.25014920473435875"/>
          <c:y val="2.121212121212122E-2"/>
        </c:manualLayout>
      </c:layout>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4.75</c:v>
                </c:pt>
                <c:pt idx="1">
                  <c:v>1.1800000000000006</c:v>
                </c:pt>
                <c:pt idx="2">
                  <c:v>0.60000000000000031</c:v>
                </c:pt>
                <c:pt idx="3">
                  <c:v>0.42500000000000021</c:v>
                </c:pt>
                <c:pt idx="4">
                  <c:v>0.15000000000000008</c:v>
                </c:pt>
                <c:pt idx="5">
                  <c:v>7.5000000000000039E-2</c:v>
                </c:pt>
              </c:numCache>
            </c:numRef>
          </c:xVal>
          <c:yVal>
            <c:numRef>
              <c:f>Sheet1!$B$2:$B$7</c:f>
              <c:numCache>
                <c:formatCode>General</c:formatCode>
                <c:ptCount val="6"/>
                <c:pt idx="0">
                  <c:v>100</c:v>
                </c:pt>
                <c:pt idx="1">
                  <c:v>47</c:v>
                </c:pt>
                <c:pt idx="2">
                  <c:v>29.2</c:v>
                </c:pt>
                <c:pt idx="3">
                  <c:v>25.8</c:v>
                </c:pt>
                <c:pt idx="4">
                  <c:v>11</c:v>
                </c:pt>
                <c:pt idx="5">
                  <c:v>3.6</c:v>
                </c:pt>
              </c:numCache>
            </c:numRef>
          </c:yVal>
          <c:smooth val="0"/>
          <c:extLst>
            <c:ext xmlns:c16="http://schemas.microsoft.com/office/drawing/2014/chart" uri="{C3380CC4-5D6E-409C-BE32-E72D297353CC}">
              <c16:uniqueId val="{00000000-8DCF-459B-BF7C-CA8D17F9CE2B}"/>
            </c:ext>
          </c:extLst>
        </c:ser>
        <c:ser>
          <c:idx val="1"/>
          <c:order val="1"/>
          <c:spPr>
            <a:ln w="19050" cap="rnd">
              <a:solidFill>
                <a:srgbClr val="FF0000"/>
              </a:solidFill>
              <a:round/>
            </a:ln>
            <a:effectLst/>
          </c:spPr>
          <c:marker>
            <c:symbol val="circle"/>
            <c:size val="5"/>
            <c:spPr>
              <a:solidFill>
                <a:schemeClr val="accent2"/>
              </a:solidFill>
              <a:ln w="9525">
                <a:solidFill>
                  <a:schemeClr val="accent2"/>
                </a:solidFill>
              </a:ln>
              <a:effectLst/>
            </c:spPr>
          </c:marker>
          <c:xVal>
            <c:numRef>
              <c:f>Sheet1!$E$4:$E$5</c:f>
              <c:numCache>
                <c:formatCode>General</c:formatCode>
                <c:ptCount val="2"/>
                <c:pt idx="0">
                  <c:v>1.0000000000000007E-2</c:v>
                </c:pt>
                <c:pt idx="1">
                  <c:v>1.6300000000000001</c:v>
                </c:pt>
              </c:numCache>
            </c:numRef>
          </c:xVal>
          <c:yVal>
            <c:numRef>
              <c:f>Sheet1!$F$4:$F$5</c:f>
              <c:numCache>
                <c:formatCode>General</c:formatCode>
                <c:ptCount val="2"/>
                <c:pt idx="0">
                  <c:v>60</c:v>
                </c:pt>
                <c:pt idx="1">
                  <c:v>60</c:v>
                </c:pt>
              </c:numCache>
            </c:numRef>
          </c:yVal>
          <c:smooth val="0"/>
          <c:extLst>
            <c:ext xmlns:c16="http://schemas.microsoft.com/office/drawing/2014/chart" uri="{C3380CC4-5D6E-409C-BE32-E72D297353CC}">
              <c16:uniqueId val="{00000001-8DCF-459B-BF7C-CA8D17F9CE2B}"/>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dPt>
            <c:idx val="1"/>
            <c:bubble3D val="0"/>
            <c:spPr>
              <a:ln w="19050" cap="rnd">
                <a:solidFill>
                  <a:srgbClr val="FF0000"/>
                </a:solidFill>
                <a:round/>
              </a:ln>
              <a:effectLst/>
            </c:spPr>
            <c:extLst>
              <c:ext xmlns:c16="http://schemas.microsoft.com/office/drawing/2014/chart" uri="{C3380CC4-5D6E-409C-BE32-E72D297353CC}">
                <c16:uniqueId val="{00000002-8DCF-459B-BF7C-CA8D17F9CE2B}"/>
              </c:ext>
            </c:extLst>
          </c:dPt>
          <c:xVal>
            <c:numRef>
              <c:f>Sheet1!$E$7:$E$8</c:f>
              <c:numCache>
                <c:formatCode>General</c:formatCode>
                <c:ptCount val="2"/>
                <c:pt idx="0">
                  <c:v>1.6300000000000001</c:v>
                </c:pt>
                <c:pt idx="1">
                  <c:v>1.6300000000000001</c:v>
                </c:pt>
              </c:numCache>
            </c:numRef>
          </c:xVal>
          <c:yVal>
            <c:numRef>
              <c:f>Sheet1!$F$7:$F$8</c:f>
              <c:numCache>
                <c:formatCode>General</c:formatCode>
                <c:ptCount val="2"/>
                <c:pt idx="0">
                  <c:v>0</c:v>
                </c:pt>
                <c:pt idx="1">
                  <c:v>60</c:v>
                </c:pt>
              </c:numCache>
            </c:numRef>
          </c:yVal>
          <c:smooth val="0"/>
          <c:extLst>
            <c:ext xmlns:c16="http://schemas.microsoft.com/office/drawing/2014/chart" uri="{C3380CC4-5D6E-409C-BE32-E72D297353CC}">
              <c16:uniqueId val="{00000003-8DCF-459B-BF7C-CA8D17F9CE2B}"/>
            </c:ext>
          </c:extLst>
        </c:ser>
        <c:ser>
          <c:idx val="3"/>
          <c:order val="3"/>
          <c:spPr>
            <a:ln w="19050" cap="rnd">
              <a:solidFill>
                <a:schemeClr val="accent6">
                  <a:lumMod val="50000"/>
                </a:schemeClr>
              </a:solidFill>
              <a:round/>
            </a:ln>
            <a:effectLst/>
          </c:spPr>
          <c:marker>
            <c:symbol val="circle"/>
            <c:size val="5"/>
            <c:spPr>
              <a:solidFill>
                <a:schemeClr val="accent4"/>
              </a:solidFill>
              <a:ln w="9525">
                <a:solidFill>
                  <a:schemeClr val="accent4"/>
                </a:solidFill>
              </a:ln>
              <a:effectLst/>
            </c:spPr>
          </c:marker>
          <c:xVal>
            <c:numRef>
              <c:f>Sheet1!$E$10:$E$11</c:f>
              <c:numCache>
                <c:formatCode>General</c:formatCode>
                <c:ptCount val="2"/>
                <c:pt idx="0">
                  <c:v>1.0000000000000007E-2</c:v>
                </c:pt>
                <c:pt idx="1">
                  <c:v>0.64000000000000035</c:v>
                </c:pt>
              </c:numCache>
            </c:numRef>
          </c:xVal>
          <c:yVal>
            <c:numRef>
              <c:f>Sheet1!$F$10:$F$11</c:f>
              <c:numCache>
                <c:formatCode>General</c:formatCode>
                <c:ptCount val="2"/>
                <c:pt idx="0">
                  <c:v>30</c:v>
                </c:pt>
                <c:pt idx="1">
                  <c:v>30</c:v>
                </c:pt>
              </c:numCache>
            </c:numRef>
          </c:yVal>
          <c:smooth val="0"/>
          <c:extLst>
            <c:ext xmlns:c16="http://schemas.microsoft.com/office/drawing/2014/chart" uri="{C3380CC4-5D6E-409C-BE32-E72D297353CC}">
              <c16:uniqueId val="{00000004-8DCF-459B-BF7C-CA8D17F9CE2B}"/>
            </c:ext>
          </c:extLst>
        </c:ser>
        <c:ser>
          <c:idx val="4"/>
          <c:order val="4"/>
          <c:spPr>
            <a:ln w="19050" cap="rnd">
              <a:solidFill>
                <a:schemeClr val="accent6">
                  <a:lumMod val="50000"/>
                </a:schemeClr>
              </a:solidFill>
              <a:round/>
            </a:ln>
            <a:effectLst/>
          </c:spPr>
          <c:marker>
            <c:symbol val="circle"/>
            <c:size val="5"/>
            <c:spPr>
              <a:solidFill>
                <a:schemeClr val="accent5"/>
              </a:solidFill>
              <a:ln w="9525">
                <a:solidFill>
                  <a:schemeClr val="accent5"/>
                </a:solidFill>
              </a:ln>
              <a:effectLst/>
            </c:spPr>
          </c:marker>
          <c:xVal>
            <c:numRef>
              <c:f>Sheet1!$E$12:$E$13</c:f>
              <c:numCache>
                <c:formatCode>General</c:formatCode>
                <c:ptCount val="2"/>
                <c:pt idx="0">
                  <c:v>0.64000000000000035</c:v>
                </c:pt>
                <c:pt idx="1">
                  <c:v>0.64000000000000035</c:v>
                </c:pt>
              </c:numCache>
            </c:numRef>
          </c:xVal>
          <c:yVal>
            <c:numRef>
              <c:f>Sheet1!$F$12:$F$13</c:f>
              <c:numCache>
                <c:formatCode>General</c:formatCode>
                <c:ptCount val="2"/>
                <c:pt idx="0">
                  <c:v>0</c:v>
                </c:pt>
                <c:pt idx="1">
                  <c:v>30</c:v>
                </c:pt>
              </c:numCache>
            </c:numRef>
          </c:yVal>
          <c:smooth val="0"/>
          <c:extLst>
            <c:ext xmlns:c16="http://schemas.microsoft.com/office/drawing/2014/chart" uri="{C3380CC4-5D6E-409C-BE32-E72D297353CC}">
              <c16:uniqueId val="{00000005-8DCF-459B-BF7C-CA8D17F9CE2B}"/>
            </c:ext>
          </c:extLst>
        </c:ser>
        <c:ser>
          <c:idx val="5"/>
          <c:order val="5"/>
          <c:spPr>
            <a:ln w="19050" cap="rnd">
              <a:solidFill>
                <a:schemeClr val="accent2">
                  <a:lumMod val="50000"/>
                </a:schemeClr>
              </a:solidFill>
              <a:round/>
            </a:ln>
            <a:effectLst/>
          </c:spPr>
          <c:marker>
            <c:symbol val="circle"/>
            <c:size val="5"/>
            <c:spPr>
              <a:solidFill>
                <a:schemeClr val="accent6"/>
              </a:solidFill>
              <a:ln w="9525">
                <a:solidFill>
                  <a:schemeClr val="accent6"/>
                </a:solidFill>
              </a:ln>
              <a:effectLst/>
            </c:spPr>
          </c:marker>
          <c:xVal>
            <c:numRef>
              <c:f>Sheet1!$E$15:$E$16</c:f>
              <c:numCache>
                <c:formatCode>General</c:formatCode>
                <c:ptCount val="2"/>
                <c:pt idx="0">
                  <c:v>1.0000000000000007E-2</c:v>
                </c:pt>
                <c:pt idx="1">
                  <c:v>0.13</c:v>
                </c:pt>
              </c:numCache>
            </c:numRef>
          </c:xVal>
          <c:yVal>
            <c:numRef>
              <c:f>Sheet1!$F$15:$F$16</c:f>
              <c:numCache>
                <c:formatCode>General</c:formatCode>
                <c:ptCount val="2"/>
                <c:pt idx="0">
                  <c:v>10</c:v>
                </c:pt>
                <c:pt idx="1">
                  <c:v>10</c:v>
                </c:pt>
              </c:numCache>
            </c:numRef>
          </c:yVal>
          <c:smooth val="0"/>
          <c:extLst>
            <c:ext xmlns:c16="http://schemas.microsoft.com/office/drawing/2014/chart" uri="{C3380CC4-5D6E-409C-BE32-E72D297353CC}">
              <c16:uniqueId val="{00000006-8DCF-459B-BF7C-CA8D17F9CE2B}"/>
            </c:ext>
          </c:extLst>
        </c:ser>
        <c:ser>
          <c:idx val="6"/>
          <c:order val="6"/>
          <c:spPr>
            <a:ln w="19050" cap="rnd">
              <a:solidFill>
                <a:schemeClr val="accent2">
                  <a:lumMod val="5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Sheet1!$E$17:$E$18</c:f>
              <c:numCache>
                <c:formatCode>General</c:formatCode>
                <c:ptCount val="2"/>
                <c:pt idx="0">
                  <c:v>0.13</c:v>
                </c:pt>
                <c:pt idx="1">
                  <c:v>0.13</c:v>
                </c:pt>
              </c:numCache>
            </c:numRef>
          </c:xVal>
          <c:yVal>
            <c:numRef>
              <c:f>Sheet1!$F$17:$F$18</c:f>
              <c:numCache>
                <c:formatCode>General</c:formatCode>
                <c:ptCount val="2"/>
                <c:pt idx="0">
                  <c:v>0</c:v>
                </c:pt>
                <c:pt idx="1">
                  <c:v>10</c:v>
                </c:pt>
              </c:numCache>
            </c:numRef>
          </c:yVal>
          <c:smooth val="0"/>
          <c:extLst>
            <c:ext xmlns:c16="http://schemas.microsoft.com/office/drawing/2014/chart" uri="{C3380CC4-5D6E-409C-BE32-E72D297353CC}">
              <c16:uniqueId val="{00000007-8DCF-459B-BF7C-CA8D17F9CE2B}"/>
            </c:ext>
          </c:extLst>
        </c:ser>
        <c:dLbls>
          <c:showLegendKey val="0"/>
          <c:showVal val="0"/>
          <c:showCatName val="0"/>
          <c:showSerName val="0"/>
          <c:showPercent val="0"/>
          <c:showBubbleSize val="0"/>
        </c:dLbls>
        <c:axId val="160089216"/>
        <c:axId val="160091136"/>
      </c:scatterChart>
      <c:valAx>
        <c:axId val="160089216"/>
        <c:scaling>
          <c:logBase val="10"/>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accent3">
                  <a:lumMod val="60000"/>
                  <a:lumOff val="40000"/>
                </a:schemeClr>
              </a:solidFill>
              <a:round/>
            </a:ln>
            <a:effectLst/>
          </c:spPr>
        </c:min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Dia of the particle (mm)</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0091136"/>
        <c:crosses val="autoZero"/>
        <c:crossBetween val="midCat"/>
      </c:valAx>
      <c:valAx>
        <c:axId val="160091136"/>
        <c:scaling>
          <c:orientation val="minMax"/>
        </c:scaling>
        <c:delete val="0"/>
        <c:axPos val="l"/>
        <c:majorGridlines>
          <c:spPr>
            <a:ln w="9525" cap="flat" cmpd="sng" algn="ctr">
              <a:solidFill>
                <a:schemeClr val="accent3">
                  <a:lumMod val="60000"/>
                  <a:lumOff val="40000"/>
                </a:schemeClr>
              </a:solidFill>
              <a:round/>
            </a:ln>
            <a:effectLst/>
          </c:spPr>
        </c:majorGridlines>
        <c:minorGridlines>
          <c:spPr>
            <a:ln w="9525" cap="flat" cmpd="sng" algn="ctr">
              <a:solidFill>
                <a:schemeClr val="accent3">
                  <a:lumMod val="40000"/>
                  <a:lumOff val="60000"/>
                </a:schemeClr>
              </a:solidFill>
              <a:round/>
            </a:ln>
            <a:effectLst/>
          </c:spPr>
        </c:min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CUMULATIVE % OF PASSING</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0089216"/>
        <c:crosses val="autoZero"/>
        <c:crossBetween val="midCat"/>
        <c:minorUnit val="2"/>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GRAIN SIZE DISTRIBUTION</a:t>
            </a:r>
          </a:p>
        </c:rich>
      </c:tx>
      <c:overlay val="0"/>
      <c:spPr>
        <a:noFill/>
        <a:ln>
          <a:noFill/>
        </a:ln>
        <a:effectLst/>
      </c:sp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Sheet2!$A$2:$A$7</c:f>
              <c:numCache>
                <c:formatCode>General</c:formatCode>
                <c:ptCount val="6"/>
                <c:pt idx="0">
                  <c:v>4.75</c:v>
                </c:pt>
                <c:pt idx="1">
                  <c:v>1.1800000000000006</c:v>
                </c:pt>
                <c:pt idx="2">
                  <c:v>0.60000000000000031</c:v>
                </c:pt>
                <c:pt idx="3">
                  <c:v>0.42500000000000021</c:v>
                </c:pt>
                <c:pt idx="4">
                  <c:v>0.15000000000000008</c:v>
                </c:pt>
                <c:pt idx="5">
                  <c:v>7.5000000000000011E-2</c:v>
                </c:pt>
              </c:numCache>
            </c:numRef>
          </c:xVal>
          <c:yVal>
            <c:numRef>
              <c:f>Sheet2!$B$2:$B$7</c:f>
              <c:numCache>
                <c:formatCode>General</c:formatCode>
                <c:ptCount val="6"/>
                <c:pt idx="0">
                  <c:v>100</c:v>
                </c:pt>
                <c:pt idx="1">
                  <c:v>40</c:v>
                </c:pt>
                <c:pt idx="2">
                  <c:v>24.8</c:v>
                </c:pt>
                <c:pt idx="3">
                  <c:v>21.8</c:v>
                </c:pt>
                <c:pt idx="4">
                  <c:v>7.8</c:v>
                </c:pt>
                <c:pt idx="5">
                  <c:v>2.2000000000000002</c:v>
                </c:pt>
              </c:numCache>
            </c:numRef>
          </c:yVal>
          <c:smooth val="1"/>
          <c:extLst>
            <c:ext xmlns:c16="http://schemas.microsoft.com/office/drawing/2014/chart" uri="{C3380CC4-5D6E-409C-BE32-E72D297353CC}">
              <c16:uniqueId val="{00000000-064B-44F3-9CEB-DEB73626E24A}"/>
            </c:ext>
          </c:extLst>
        </c:ser>
        <c:ser>
          <c:idx val="1"/>
          <c:order val="1"/>
          <c:spPr>
            <a:ln w="19050" cap="rnd">
              <a:solidFill>
                <a:schemeClr val="accent2"/>
              </a:solidFill>
              <a:round/>
              <a:headEnd type="oval"/>
              <a:tailEnd type="oval"/>
            </a:ln>
            <a:effectLst/>
          </c:spPr>
          <c:marker>
            <c:symbol val="none"/>
          </c:marker>
          <c:xVal>
            <c:numRef>
              <c:f>Sheet2!$E$2:$E$3</c:f>
              <c:numCache>
                <c:formatCode>General</c:formatCode>
                <c:ptCount val="2"/>
                <c:pt idx="0">
                  <c:v>1.0000000000000005E-2</c:v>
                </c:pt>
                <c:pt idx="1">
                  <c:v>1.82</c:v>
                </c:pt>
              </c:numCache>
            </c:numRef>
          </c:xVal>
          <c:yVal>
            <c:numRef>
              <c:f>Sheet2!$F$2:$F$3</c:f>
              <c:numCache>
                <c:formatCode>General</c:formatCode>
                <c:ptCount val="2"/>
                <c:pt idx="0">
                  <c:v>60</c:v>
                </c:pt>
                <c:pt idx="1">
                  <c:v>60</c:v>
                </c:pt>
              </c:numCache>
            </c:numRef>
          </c:yVal>
          <c:smooth val="1"/>
          <c:extLst>
            <c:ext xmlns:c16="http://schemas.microsoft.com/office/drawing/2014/chart" uri="{C3380CC4-5D6E-409C-BE32-E72D297353CC}">
              <c16:uniqueId val="{00000001-064B-44F3-9CEB-DEB73626E24A}"/>
            </c:ext>
          </c:extLst>
        </c:ser>
        <c:ser>
          <c:idx val="2"/>
          <c:order val="2"/>
          <c:spPr>
            <a:ln w="19050" cap="rnd">
              <a:solidFill>
                <a:schemeClr val="accent3"/>
              </a:solidFill>
              <a:round/>
              <a:headEnd type="oval"/>
              <a:tailEnd type="oval"/>
            </a:ln>
            <a:effectLst/>
          </c:spPr>
          <c:marker>
            <c:symbol val="none"/>
          </c:marker>
          <c:xVal>
            <c:numRef>
              <c:f>Sheet2!$E$4:$E$5</c:f>
              <c:numCache>
                <c:formatCode>General</c:formatCode>
                <c:ptCount val="2"/>
                <c:pt idx="0">
                  <c:v>1.82</c:v>
                </c:pt>
                <c:pt idx="1">
                  <c:v>1.82</c:v>
                </c:pt>
              </c:numCache>
            </c:numRef>
          </c:xVal>
          <c:yVal>
            <c:numRef>
              <c:f>Sheet2!$F$4:$F$5</c:f>
              <c:numCache>
                <c:formatCode>General</c:formatCode>
                <c:ptCount val="2"/>
                <c:pt idx="0">
                  <c:v>0</c:v>
                </c:pt>
                <c:pt idx="1">
                  <c:v>60</c:v>
                </c:pt>
              </c:numCache>
            </c:numRef>
          </c:yVal>
          <c:smooth val="1"/>
          <c:extLst>
            <c:ext xmlns:c16="http://schemas.microsoft.com/office/drawing/2014/chart" uri="{C3380CC4-5D6E-409C-BE32-E72D297353CC}">
              <c16:uniqueId val="{00000002-064B-44F3-9CEB-DEB73626E24A}"/>
            </c:ext>
          </c:extLst>
        </c:ser>
        <c:ser>
          <c:idx val="3"/>
          <c:order val="3"/>
          <c:spPr>
            <a:ln w="19050" cap="rnd">
              <a:solidFill>
                <a:schemeClr val="accent4"/>
              </a:solidFill>
              <a:round/>
              <a:headEnd type="oval"/>
              <a:tailEnd type="oval"/>
            </a:ln>
            <a:effectLst/>
          </c:spPr>
          <c:marker>
            <c:symbol val="none"/>
          </c:marker>
          <c:xVal>
            <c:numRef>
              <c:f>Sheet2!$E$7:$E$8</c:f>
              <c:numCache>
                <c:formatCode>General</c:formatCode>
                <c:ptCount val="2"/>
                <c:pt idx="0">
                  <c:v>1.0000000000000005E-2</c:v>
                </c:pt>
                <c:pt idx="1">
                  <c:v>0.8</c:v>
                </c:pt>
              </c:numCache>
            </c:numRef>
          </c:xVal>
          <c:yVal>
            <c:numRef>
              <c:f>Sheet2!$F$7:$F$8</c:f>
              <c:numCache>
                <c:formatCode>General</c:formatCode>
                <c:ptCount val="2"/>
                <c:pt idx="0">
                  <c:v>30</c:v>
                </c:pt>
                <c:pt idx="1">
                  <c:v>30</c:v>
                </c:pt>
              </c:numCache>
            </c:numRef>
          </c:yVal>
          <c:smooth val="1"/>
          <c:extLst>
            <c:ext xmlns:c16="http://schemas.microsoft.com/office/drawing/2014/chart" uri="{C3380CC4-5D6E-409C-BE32-E72D297353CC}">
              <c16:uniqueId val="{00000003-064B-44F3-9CEB-DEB73626E24A}"/>
            </c:ext>
          </c:extLst>
        </c:ser>
        <c:ser>
          <c:idx val="4"/>
          <c:order val="4"/>
          <c:spPr>
            <a:ln w="19050" cap="rnd">
              <a:solidFill>
                <a:schemeClr val="accent5"/>
              </a:solidFill>
              <a:round/>
              <a:headEnd type="oval"/>
              <a:tailEnd type="oval"/>
            </a:ln>
            <a:effectLst/>
          </c:spPr>
          <c:marker>
            <c:symbol val="none"/>
          </c:marker>
          <c:xVal>
            <c:numRef>
              <c:f>Sheet2!$E$9:$E$10</c:f>
              <c:numCache>
                <c:formatCode>General</c:formatCode>
                <c:ptCount val="2"/>
                <c:pt idx="0">
                  <c:v>0.8</c:v>
                </c:pt>
                <c:pt idx="1">
                  <c:v>0.8</c:v>
                </c:pt>
              </c:numCache>
            </c:numRef>
          </c:xVal>
          <c:yVal>
            <c:numRef>
              <c:f>Sheet2!$F$9:$F$10</c:f>
              <c:numCache>
                <c:formatCode>General</c:formatCode>
                <c:ptCount val="2"/>
                <c:pt idx="0">
                  <c:v>0</c:v>
                </c:pt>
                <c:pt idx="1">
                  <c:v>30</c:v>
                </c:pt>
              </c:numCache>
            </c:numRef>
          </c:yVal>
          <c:smooth val="1"/>
          <c:extLst>
            <c:ext xmlns:c16="http://schemas.microsoft.com/office/drawing/2014/chart" uri="{C3380CC4-5D6E-409C-BE32-E72D297353CC}">
              <c16:uniqueId val="{00000004-064B-44F3-9CEB-DEB73626E24A}"/>
            </c:ext>
          </c:extLst>
        </c:ser>
        <c:ser>
          <c:idx val="5"/>
          <c:order val="5"/>
          <c:spPr>
            <a:ln w="19050" cap="rnd">
              <a:solidFill>
                <a:schemeClr val="accent6"/>
              </a:solidFill>
              <a:round/>
              <a:headEnd type="oval"/>
              <a:tailEnd type="oval"/>
            </a:ln>
            <a:effectLst/>
          </c:spPr>
          <c:marker>
            <c:symbol val="none"/>
          </c:marker>
          <c:xVal>
            <c:numRef>
              <c:f>Sheet2!$E$12:$E$13</c:f>
              <c:numCache>
                <c:formatCode>General</c:formatCode>
                <c:ptCount val="2"/>
                <c:pt idx="0">
                  <c:v>1.0000000000000005E-2</c:v>
                </c:pt>
                <c:pt idx="1">
                  <c:v>0.17900000000000008</c:v>
                </c:pt>
              </c:numCache>
            </c:numRef>
          </c:xVal>
          <c:yVal>
            <c:numRef>
              <c:f>Sheet2!$F$12:$F$13</c:f>
              <c:numCache>
                <c:formatCode>General</c:formatCode>
                <c:ptCount val="2"/>
                <c:pt idx="0">
                  <c:v>10</c:v>
                </c:pt>
                <c:pt idx="1">
                  <c:v>10</c:v>
                </c:pt>
              </c:numCache>
            </c:numRef>
          </c:yVal>
          <c:smooth val="1"/>
          <c:extLst>
            <c:ext xmlns:c16="http://schemas.microsoft.com/office/drawing/2014/chart" uri="{C3380CC4-5D6E-409C-BE32-E72D297353CC}">
              <c16:uniqueId val="{00000005-064B-44F3-9CEB-DEB73626E24A}"/>
            </c:ext>
          </c:extLst>
        </c:ser>
        <c:ser>
          <c:idx val="6"/>
          <c:order val="6"/>
          <c:spPr>
            <a:ln w="19050" cap="rnd">
              <a:solidFill>
                <a:schemeClr val="accent1">
                  <a:lumMod val="60000"/>
                </a:schemeClr>
              </a:solidFill>
              <a:round/>
              <a:headEnd type="oval"/>
              <a:tailEnd type="oval"/>
            </a:ln>
            <a:effectLst/>
          </c:spPr>
          <c:marker>
            <c:symbol val="none"/>
          </c:marker>
          <c:xVal>
            <c:numRef>
              <c:f>Sheet2!$E$14:$E$15</c:f>
              <c:numCache>
                <c:formatCode>General</c:formatCode>
                <c:ptCount val="2"/>
                <c:pt idx="0">
                  <c:v>0.17900000000000008</c:v>
                </c:pt>
                <c:pt idx="1">
                  <c:v>0.17900000000000008</c:v>
                </c:pt>
              </c:numCache>
            </c:numRef>
          </c:xVal>
          <c:yVal>
            <c:numRef>
              <c:f>Sheet2!$F$14:$F$15</c:f>
              <c:numCache>
                <c:formatCode>General</c:formatCode>
                <c:ptCount val="2"/>
                <c:pt idx="0">
                  <c:v>0</c:v>
                </c:pt>
                <c:pt idx="1">
                  <c:v>10</c:v>
                </c:pt>
              </c:numCache>
            </c:numRef>
          </c:yVal>
          <c:smooth val="1"/>
          <c:extLst>
            <c:ext xmlns:c16="http://schemas.microsoft.com/office/drawing/2014/chart" uri="{C3380CC4-5D6E-409C-BE32-E72D297353CC}">
              <c16:uniqueId val="{00000006-064B-44F3-9CEB-DEB73626E24A}"/>
            </c:ext>
          </c:extLst>
        </c:ser>
        <c:dLbls>
          <c:showLegendKey val="0"/>
          <c:showVal val="0"/>
          <c:showCatName val="0"/>
          <c:showSerName val="0"/>
          <c:showPercent val="0"/>
          <c:showBubbleSize val="0"/>
        </c:dLbls>
        <c:axId val="171831680"/>
        <c:axId val="171833600"/>
      </c:scatterChart>
      <c:valAx>
        <c:axId val="171831680"/>
        <c:scaling>
          <c:logBase val="10"/>
          <c:orientation val="minMax"/>
        </c:scaling>
        <c:delete val="0"/>
        <c:axPos val="b"/>
        <c:majorGridlines>
          <c:spPr>
            <a:ln w="9525" cap="flat" cmpd="sng" algn="ctr">
              <a:solidFill>
                <a:schemeClr val="accent3">
                  <a:lumMod val="60000"/>
                  <a:lumOff val="40000"/>
                </a:schemeClr>
              </a:solidFill>
              <a:round/>
            </a:ln>
            <a:effectLst/>
          </c:spPr>
        </c:majorGridlines>
        <c:minorGridlines>
          <c:spPr>
            <a:ln w="9525" cap="flat" cmpd="sng" algn="ctr">
              <a:solidFill>
                <a:schemeClr val="accent3">
                  <a:lumMod val="60000"/>
                  <a:lumOff val="40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DIA OF THE PARTICLE (mm)</a:t>
                </a:r>
              </a:p>
            </c:rich>
          </c:tx>
          <c:overlay val="0"/>
          <c:spPr>
            <a:noFill/>
            <a:ln>
              <a:noFill/>
            </a:ln>
            <a:effectLst/>
          </c:spPr>
        </c:title>
        <c:numFmt formatCode="General" sourceLinked="1"/>
        <c:majorTickMark val="none"/>
        <c:minorTickMark val="none"/>
        <c:tickLblPos val="nextTo"/>
        <c:spPr>
          <a:noFill/>
          <a:ln w="9525" cap="flat" cmpd="sng" algn="ctr">
            <a:solidFill>
              <a:schemeClr val="accent3">
                <a:lumMod val="60000"/>
                <a:lumOff val="4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33600"/>
        <c:crosses val="autoZero"/>
        <c:crossBetween val="midCat"/>
      </c:valAx>
      <c:valAx>
        <c:axId val="171833600"/>
        <c:scaling>
          <c:orientation val="minMax"/>
        </c:scaling>
        <c:delete val="0"/>
        <c:axPos val="l"/>
        <c:majorGridlines>
          <c:spPr>
            <a:ln w="9525" cap="flat" cmpd="sng" algn="ctr">
              <a:solidFill>
                <a:schemeClr val="accent3">
                  <a:lumMod val="60000"/>
                  <a:lumOff val="40000"/>
                </a:schemeClr>
              </a:solidFill>
              <a:round/>
            </a:ln>
            <a:effectLst/>
          </c:spPr>
        </c:majorGridlines>
        <c:minorGridlines>
          <c:spPr>
            <a:ln w="9525" cap="flat" cmpd="sng" algn="ctr">
              <a:solidFill>
                <a:schemeClr val="accent3">
                  <a:lumMod val="60000"/>
                  <a:lumOff val="40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CUMMULATIVE % OF PASSING</a:t>
                </a:r>
              </a:p>
            </c:rich>
          </c:tx>
          <c:overlay val="0"/>
          <c:spPr>
            <a:noFill/>
            <a:ln>
              <a:noFill/>
            </a:ln>
            <a:effectLst/>
          </c:spPr>
        </c:title>
        <c:numFmt formatCode="General" sourceLinked="1"/>
        <c:majorTickMark val="none"/>
        <c:minorTickMark val="none"/>
        <c:tickLblPos val="low"/>
        <c:spPr>
          <a:noFill/>
          <a:ln w="9525" cap="flat" cmpd="sng" algn="ctr">
            <a:solidFill>
              <a:schemeClr val="accent3">
                <a:lumMod val="60000"/>
                <a:lumOff val="4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316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0.43657</cdr:x>
      <cdr:y>0.78182</cdr:y>
    </cdr:from>
    <cdr:to>
      <cdr:x>0.61567</cdr:x>
      <cdr:y>1</cdr:y>
    </cdr:to>
    <cdr:sp macro="" textlink="">
      <cdr:nvSpPr>
        <cdr:cNvPr id="2" name="TextBox 1"/>
        <cdr:cNvSpPr txBox="1"/>
      </cdr:nvSpPr>
      <cdr:spPr>
        <a:xfrm xmlns:a="http://schemas.openxmlformats.org/drawingml/2006/main">
          <a:off x="2228851" y="3810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0.39326</cdr:x>
      <cdr:y>0.8125</cdr:y>
    </cdr:from>
    <cdr:to>
      <cdr:x>0.48789</cdr:x>
      <cdr:y>0.91178</cdr:y>
    </cdr:to>
    <cdr:sp macro="" textlink="">
      <cdr:nvSpPr>
        <cdr:cNvPr id="3" name="TextBox 2"/>
        <cdr:cNvSpPr txBox="1"/>
      </cdr:nvSpPr>
      <cdr:spPr>
        <a:xfrm xmlns:a="http://schemas.openxmlformats.org/drawingml/2006/main">
          <a:off x="2667000" y="2971800"/>
          <a:ext cx="641762" cy="36312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b="1"/>
        </a:p>
      </cdr:txBody>
    </cdr:sp>
  </cdr:relSizeAnchor>
  <cdr:relSizeAnchor xmlns:cdr="http://schemas.openxmlformats.org/drawingml/2006/chartDrawing">
    <cdr:from>
      <cdr:x>0.62461</cdr:x>
      <cdr:y>0.89711</cdr:y>
    </cdr:from>
    <cdr:to>
      <cdr:x>0.6735</cdr:x>
      <cdr:y>1</cdr:y>
    </cdr:to>
    <cdr:sp macro="" textlink="">
      <cdr:nvSpPr>
        <cdr:cNvPr id="4" name="TextBox 3"/>
        <cdr:cNvSpPr txBox="1"/>
      </cdr:nvSpPr>
      <cdr:spPr>
        <a:xfrm xmlns:a="http://schemas.openxmlformats.org/drawingml/2006/main">
          <a:off x="3771901" y="4733924"/>
          <a:ext cx="295275" cy="5429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0.62618</cdr:x>
      <cdr:y>0.82671</cdr:y>
    </cdr:from>
    <cdr:to>
      <cdr:x>0.67981</cdr:x>
      <cdr:y>1</cdr:y>
    </cdr:to>
    <cdr:sp macro="" textlink="">
      <cdr:nvSpPr>
        <cdr:cNvPr id="5" name="TextBox 4"/>
        <cdr:cNvSpPr txBox="1"/>
      </cdr:nvSpPr>
      <cdr:spPr>
        <a:xfrm xmlns:a="http://schemas.openxmlformats.org/drawingml/2006/main">
          <a:off x="3781426" y="4362450"/>
          <a:ext cx="32385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0.59551</cdr:x>
      <cdr:y>0.83333</cdr:y>
    </cdr:from>
    <cdr:to>
      <cdr:x>0.66064</cdr:x>
      <cdr:y>0.929</cdr:y>
    </cdr:to>
    <cdr:sp macro="" textlink="">
      <cdr:nvSpPr>
        <cdr:cNvPr id="6" name="TextBox 5"/>
        <cdr:cNvSpPr txBox="1"/>
      </cdr:nvSpPr>
      <cdr:spPr>
        <a:xfrm xmlns:a="http://schemas.openxmlformats.org/drawingml/2006/main">
          <a:off x="4038600" y="3048000"/>
          <a:ext cx="441708" cy="34992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100" b="1" dirty="0"/>
            <a:t>D30</a:t>
          </a:r>
        </a:p>
      </cdr:txBody>
    </cdr:sp>
  </cdr:relSizeAnchor>
  <cdr:relSizeAnchor xmlns:cdr="http://schemas.openxmlformats.org/drawingml/2006/chartDrawing">
    <cdr:from>
      <cdr:x>0.70787</cdr:x>
      <cdr:y>0.85417</cdr:y>
    </cdr:from>
    <cdr:to>
      <cdr:x>0.77968</cdr:x>
      <cdr:y>0.9375</cdr:y>
    </cdr:to>
    <cdr:sp macro="" textlink="">
      <cdr:nvSpPr>
        <cdr:cNvPr id="7" name="TextBox 6"/>
        <cdr:cNvSpPr txBox="1"/>
      </cdr:nvSpPr>
      <cdr:spPr>
        <a:xfrm xmlns:a="http://schemas.openxmlformats.org/drawingml/2006/main">
          <a:off x="4800600" y="3124200"/>
          <a:ext cx="487007" cy="3048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100" b="1"/>
            <a:t>D60</a:t>
          </a:r>
        </a:p>
      </cdr:txBody>
    </cdr:sp>
  </cdr:relSizeAnchor>
  <cdr:relSizeAnchor xmlns:cdr="http://schemas.openxmlformats.org/drawingml/2006/chartDrawing">
    <cdr:from>
      <cdr:x>0.39326</cdr:x>
      <cdr:y>0.85417</cdr:y>
    </cdr:from>
    <cdr:to>
      <cdr:x>0.45488</cdr:x>
      <cdr:y>0.94803</cdr:y>
    </cdr:to>
    <cdr:sp macro="" textlink="">
      <cdr:nvSpPr>
        <cdr:cNvPr id="8" name="TextBox 7"/>
        <cdr:cNvSpPr txBox="1"/>
      </cdr:nvSpPr>
      <cdr:spPr>
        <a:xfrm xmlns:a="http://schemas.openxmlformats.org/drawingml/2006/main">
          <a:off x="2667000" y="3124200"/>
          <a:ext cx="417923" cy="34330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100" b="1" dirty="0"/>
            <a:t>D10</a:t>
          </a:r>
        </a:p>
      </cdr:txBody>
    </cdr:sp>
  </cdr:relSizeAnchor>
</c:userShapes>
</file>

<file path=ppt/drawings/drawing2.xml><?xml version="1.0" encoding="utf-8"?>
<c:userShapes xmlns:c="http://schemas.openxmlformats.org/drawingml/2006/chart">
  <cdr:relSizeAnchor xmlns:cdr="http://schemas.openxmlformats.org/drawingml/2006/chartDrawing">
    <cdr:from>
      <cdr:x>0.61957</cdr:x>
      <cdr:y>0.81818</cdr:y>
    </cdr:from>
    <cdr:to>
      <cdr:x>0.71123</cdr:x>
      <cdr:y>0.93102</cdr:y>
    </cdr:to>
    <cdr:sp macro="" textlink="">
      <cdr:nvSpPr>
        <cdr:cNvPr id="2" name="TextBox 1"/>
        <cdr:cNvSpPr txBox="1"/>
      </cdr:nvSpPr>
      <cdr:spPr>
        <a:xfrm xmlns:a="http://schemas.openxmlformats.org/drawingml/2006/main">
          <a:off x="4343400" y="2743200"/>
          <a:ext cx="642573" cy="3783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D30</a:t>
          </a:r>
        </a:p>
      </cdr:txBody>
    </cdr:sp>
  </cdr:relSizeAnchor>
  <cdr:relSizeAnchor xmlns:cdr="http://schemas.openxmlformats.org/drawingml/2006/chartDrawing">
    <cdr:from>
      <cdr:x>0.72826</cdr:x>
      <cdr:y>0.81818</cdr:y>
    </cdr:from>
    <cdr:to>
      <cdr:x>0.80534</cdr:x>
      <cdr:y>0.94839</cdr:y>
    </cdr:to>
    <cdr:sp macro="" textlink="">
      <cdr:nvSpPr>
        <cdr:cNvPr id="3" name="TextBox 2"/>
        <cdr:cNvSpPr txBox="1"/>
      </cdr:nvSpPr>
      <cdr:spPr>
        <a:xfrm xmlns:a="http://schemas.openxmlformats.org/drawingml/2006/main">
          <a:off x="5105400" y="2743200"/>
          <a:ext cx="540361" cy="4365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D60</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hyperlink" Target="https://www.indiawaterportal.org/articles/district-wise-monthly-rainfall-data-list-raingauge-stations-india-meteorological-department" TargetMode="Externa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1470025"/>
          </a:xfrm>
        </p:spPr>
        <p:txBody>
          <a:bodyPr>
            <a:normAutofit/>
          </a:bodyPr>
          <a:lstStyle/>
          <a:p>
            <a:pPr algn="l"/>
            <a:r>
              <a:rPr lang="en-IN" sz="2400" b="1" dirty="0">
                <a:latin typeface="Times New Roman" panose="02020603050405020304" pitchFamily="18" charset="0"/>
                <a:cs typeface="Times New Roman" panose="02020603050405020304" pitchFamily="18" charset="0"/>
              </a:rPr>
              <a:t>                              BATCH NO :- 02</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381000"/>
            <a:ext cx="7924800" cy="2895600"/>
          </a:xfrm>
          <a:solidFill>
            <a:schemeClr val="bg1"/>
          </a:solidFill>
          <a:ln>
            <a:noFill/>
          </a:ln>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DHANEKULA INSTITUTE OF ENGINEERING AND TECHNOLOGY</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descr="Capture.PNG"/>
          <p:cNvPicPr>
            <a:picLocks noChangeAspect="1"/>
          </p:cNvPicPr>
          <p:nvPr/>
        </p:nvPicPr>
        <p:blipFill>
          <a:blip r:embed="rId2" cstate="print"/>
          <a:stretch>
            <a:fillRect/>
          </a:stretch>
        </p:blipFill>
        <p:spPr>
          <a:xfrm>
            <a:off x="3550877" y="1295400"/>
            <a:ext cx="1554523" cy="1700260"/>
          </a:xfrm>
          <a:prstGeom prst="rect">
            <a:avLst/>
          </a:prstGeom>
        </p:spPr>
      </p:pic>
      <p:sp>
        <p:nvSpPr>
          <p:cNvPr id="32769" name="Rectangle 1"/>
          <p:cNvSpPr>
            <a:spLocks noChangeArrowheads="1"/>
          </p:cNvSpPr>
          <p:nvPr/>
        </p:nvSpPr>
        <p:spPr bwMode="auto">
          <a:xfrm>
            <a:off x="685800" y="3048000"/>
            <a:ext cx="8153400" cy="32624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APPLICATIONS</a:t>
            </a:r>
            <a:r>
              <a:rPr kumimoji="0" lang="en-US" sz="1600" b="1" i="0" u="none" strike="noStrike" cap="none" normalizeH="0" dirty="0">
                <a:ln>
                  <a:noFill/>
                </a:ln>
                <a:solidFill>
                  <a:schemeClr val="tx1"/>
                </a:solidFill>
                <a:effectLst/>
                <a:latin typeface="Times New Roman" pitchFamily="18" charset="0"/>
                <a:ea typeface="Calibri" panose="020F0502020204030204" pitchFamily="34" charset="0"/>
                <a:cs typeface="Times New Roman" pitchFamily="18" charset="0"/>
              </a:rPr>
              <a:t> OF REMOTE SENSING AND BEST MANAGEMENT PRACTISE METHODS FOR FLOOD CONTROL MANAGEMENT IN FLOOD PRONE AREAS OF VIJAYAWADA </a:t>
            </a:r>
            <a:endParaRPr lang="en-US" sz="2000" b="1" dirty="0">
              <a:latin typeface="Times New Roman" pitchFamily="18" charset="0"/>
              <a:ea typeface="Calibri" panose="020F0502020204030204"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1600" b="1" dirty="0">
                <a:latin typeface="Times New Roman" pitchFamily="18" charset="0"/>
                <a:cs typeface="Times New Roman" pitchFamily="18" charset="0"/>
              </a:rPr>
              <a:t>                                        </a:t>
            </a:r>
          </a:p>
          <a:p>
            <a:pPr algn="just"/>
            <a:r>
              <a:rPr lang="en-US" sz="1600" b="1" dirty="0">
                <a:latin typeface="Times New Roman" pitchFamily="18" charset="0"/>
                <a:cs typeface="Times New Roman" pitchFamily="18" charset="0"/>
              </a:rPr>
              <a:t>                                     </a:t>
            </a:r>
          </a:p>
          <a:p>
            <a:pPr algn="just"/>
            <a:endParaRPr lang="en-US" sz="1600" b="1" dirty="0">
              <a:latin typeface="Times New Roman" pitchFamily="18" charset="0"/>
              <a:cs typeface="Times New Roman" pitchFamily="18" charset="0"/>
            </a:endParaRPr>
          </a:p>
          <a:p>
            <a:pPr algn="r"/>
            <a:r>
              <a:rPr lang="en-US" sz="1600" dirty="0">
                <a:latin typeface="Times New Roman" pitchFamily="18" charset="0"/>
                <a:cs typeface="Times New Roman" pitchFamily="18" charset="0"/>
              </a:rPr>
              <a:t>                                         M.BHUVANA                   [178T5A0120]</a:t>
            </a:r>
          </a:p>
          <a:p>
            <a:pPr algn="r"/>
            <a:r>
              <a:rPr lang="en-US" sz="1600" dirty="0">
                <a:latin typeface="Times New Roman" pitchFamily="18" charset="0"/>
                <a:cs typeface="Times New Roman" pitchFamily="18" charset="0"/>
              </a:rPr>
              <a:t>                                         S.VAMSI KRISHNA        [168T1A0176]</a:t>
            </a:r>
          </a:p>
          <a:p>
            <a:pPr algn="r"/>
            <a:r>
              <a:rPr lang="en-US" sz="1600" dirty="0">
                <a:latin typeface="Times New Roman" pitchFamily="18" charset="0"/>
                <a:cs typeface="Times New Roman" pitchFamily="18" charset="0"/>
              </a:rPr>
              <a:t>                                      T.NAGA MOHITH          [168T1A0182]</a:t>
            </a:r>
          </a:p>
          <a:p>
            <a:pPr algn="r"/>
            <a:r>
              <a:rPr lang="en-US" sz="1600" dirty="0">
                <a:latin typeface="Times New Roman" pitchFamily="18" charset="0"/>
                <a:cs typeface="Times New Roman" pitchFamily="18" charset="0"/>
              </a:rPr>
              <a:t>                                         N.KRANTHI KUMAR    [168T1A0157]</a:t>
            </a:r>
          </a:p>
          <a:p>
            <a:pPr algn="r"/>
            <a:r>
              <a:rPr lang="en-US" sz="1600" dirty="0">
                <a:latin typeface="Times New Roman" pitchFamily="18" charset="0"/>
                <a:cs typeface="Times New Roman" pitchFamily="18" charset="0"/>
              </a:rPr>
              <a:t>                                            M.HEMANTH                  [168T1A0152]</a:t>
            </a:r>
          </a:p>
          <a:p>
            <a:pPr algn="just"/>
            <a:r>
              <a:rPr lang="en-US" sz="1600" dirty="0">
                <a:latin typeface="Times New Roman" pitchFamily="18" charset="0"/>
                <a:cs typeface="Times New Roman" pitchFamily="18" charset="0"/>
              </a:rPr>
              <a:t> </a:t>
            </a:r>
          </a:p>
          <a:p>
            <a:r>
              <a:rPr lang="en-US" sz="1400" b="1" dirty="0">
                <a:latin typeface="Times New Roman" pitchFamily="18" charset="0"/>
                <a:cs typeface="Times New Roman" pitchFamily="18" charset="0"/>
              </a:rPr>
              <a:t>                                                                                                                                            </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Rectangle 1"/>
          <p:cNvSpPr>
            <a:spLocks noChangeArrowheads="1"/>
          </p:cNvSpPr>
          <p:nvPr/>
        </p:nvSpPr>
        <p:spPr bwMode="auto">
          <a:xfrm>
            <a:off x="2971800" y="3962400"/>
            <a:ext cx="3124200" cy="30777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GUIDE: - Dr. G. Vinay</a:t>
            </a:r>
            <a:r>
              <a:rPr kumimoji="0" lang="en-US" sz="1400" b="1" i="0" u="none" strike="noStrike" cap="none" normalizeH="0" dirty="0">
                <a:ln>
                  <a:noFill/>
                </a:ln>
                <a:solidFill>
                  <a:schemeClr val="tx1"/>
                </a:solidFill>
                <a:effectLst/>
                <a:latin typeface="Arial" panose="020B0604020202020204" pitchFamily="34" charset="0"/>
                <a:cs typeface="Arial" panose="020B0604020202020204" pitchFamily="34" charset="0"/>
              </a:rPr>
              <a:t> kumar</a:t>
            </a:r>
            <a:endPar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 BEST MANAGEMENT PRACTISES</a:t>
            </a:r>
            <a:r>
              <a:rPr lang="en-US" sz="20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381000" y="990600"/>
            <a:ext cx="8229600" cy="5562600"/>
          </a:xfrm>
        </p:spPr>
        <p:txBody>
          <a:bodyPr>
            <a:normAutofit/>
          </a:bodyPr>
          <a:lstStyle/>
          <a:p>
            <a:pPr algn="just">
              <a:buNone/>
            </a:pPr>
            <a:r>
              <a:rPr lang="en-IN" sz="2000" dirty="0">
                <a:latin typeface="Times New Roman" panose="02020603050405020304" pitchFamily="18" charset="0"/>
                <a:cs typeface="Times New Roman" panose="02020603050405020304" pitchFamily="18" charset="0"/>
              </a:rPr>
              <a:t>    The practices or techniques which are more effective and practical in the means of reducing the water pollution and control of flood rate are called BMP’S. They may be vegetative, structural or managerial techniques. Basically there are five BMP’s which are in practice.</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Permeable pavement and permeable pavers</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Bio-Retention</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Infiltration trench and Infiltration well</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Rain Barrel and Cistern</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Vegetated Roof</a:t>
            </a:r>
          </a:p>
          <a:p>
            <a:pPr lvl="0">
              <a:buNone/>
            </a:pPr>
            <a:endParaRPr lang="en-US" sz="2000" dirty="0">
              <a:latin typeface="Times New Roman" panose="02020603050405020304" pitchFamily="18" charset="0"/>
              <a:cs typeface="Times New Roman" panose="02020603050405020304" pitchFamily="18" charset="0"/>
            </a:endParaRPr>
          </a:p>
          <a:p>
            <a:pPr lvl="0" algn="just">
              <a:buNone/>
            </a:pPr>
            <a:r>
              <a:rPr lang="en-IN" sz="2000" b="1" u="sng" dirty="0">
                <a:latin typeface="Times New Roman" panose="02020603050405020304" pitchFamily="18" charset="0"/>
                <a:cs typeface="Times New Roman" panose="02020603050405020304" pitchFamily="18" charset="0"/>
              </a:rPr>
              <a:t>PERMEABLE PAVEMENT &amp; PERMEABLE PAVERS</a:t>
            </a:r>
            <a:r>
              <a:rPr lang="en-IN" sz="2000" dirty="0">
                <a:latin typeface="Times New Roman" panose="02020603050405020304" pitchFamily="18" charset="0"/>
                <a:cs typeface="Times New Roman" panose="02020603050405020304" pitchFamily="18" charset="0"/>
              </a:rPr>
              <a:t>: - The method of paving pavements which enable infiltration of runoff along with transportation for vehicle’s and pedestrians. They typically include concrete, coarse aggregate, a little amount of fine aggregate or </a:t>
            </a:r>
            <a:r>
              <a:rPr lang="en-IN" sz="2000" dirty="0" err="1">
                <a:latin typeface="Times New Roman" panose="02020603050405020304" pitchFamily="18" charset="0"/>
                <a:cs typeface="Times New Roman" panose="02020603050405020304" pitchFamily="18" charset="0"/>
              </a:rPr>
              <a:t>nill</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buNone/>
            </a:pPr>
            <a:r>
              <a:rPr lang="en-IN" sz="2000" b="1"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They are easy to installation</a:t>
            </a:r>
          </a:p>
          <a:p>
            <a:pPr lvl="0"/>
            <a:r>
              <a:rPr lang="en-US" sz="2000" dirty="0">
                <a:latin typeface="Times New Roman" panose="02020603050405020304" pitchFamily="18" charset="0"/>
                <a:cs typeface="Times New Roman" panose="02020603050405020304" pitchFamily="18" charset="0"/>
              </a:rPr>
              <a:t>More durable</a:t>
            </a:r>
          </a:p>
          <a:p>
            <a:pPr lvl="0"/>
            <a:r>
              <a:rPr lang="en-US" sz="2000" dirty="0">
                <a:latin typeface="Times New Roman" panose="02020603050405020304" pitchFamily="18" charset="0"/>
                <a:cs typeface="Times New Roman" panose="02020603050405020304" pitchFamily="18" charset="0"/>
              </a:rPr>
              <a:t>Sustainable</a:t>
            </a:r>
          </a:p>
          <a:p>
            <a:pPr lvl="0"/>
            <a:r>
              <a:rPr lang="en-US" sz="2000" dirty="0">
                <a:latin typeface="Times New Roman" panose="02020603050405020304" pitchFamily="18" charset="0"/>
                <a:cs typeface="Times New Roman" panose="02020603050405020304" pitchFamily="18" charset="0"/>
              </a:rPr>
              <a:t>Low cost</a:t>
            </a:r>
          </a:p>
          <a:p>
            <a:pPr lvl="0"/>
            <a:r>
              <a:rPr lang="en-US" sz="2000" dirty="0">
                <a:latin typeface="Times New Roman" panose="02020603050405020304" pitchFamily="18" charset="0"/>
                <a:cs typeface="Times New Roman" panose="02020603050405020304" pitchFamily="18" charset="0"/>
              </a:rPr>
              <a:t>Can be temporary </a:t>
            </a:r>
          </a:p>
          <a:p>
            <a:pPr lvl="0"/>
            <a:r>
              <a:rPr lang="en-US" sz="2000" dirty="0">
                <a:latin typeface="Times New Roman" panose="02020603050405020304" pitchFamily="18" charset="0"/>
                <a:cs typeface="Times New Roman" panose="02020603050405020304" pitchFamily="18" charset="0"/>
              </a:rPr>
              <a:t>Can be used for lawn parking</a:t>
            </a:r>
          </a:p>
          <a:p>
            <a:pPr lvl="0"/>
            <a:r>
              <a:rPr lang="en-US" sz="2000" dirty="0">
                <a:latin typeface="Times New Roman" panose="02020603050405020304" pitchFamily="18" charset="0"/>
                <a:cs typeface="Times New Roman" panose="02020603050405020304" pitchFamily="18" charset="0"/>
              </a:rPr>
              <a:t>Eliminates costly drainage system</a:t>
            </a:r>
          </a:p>
          <a:p>
            <a:r>
              <a:rPr lang="en-IN" sz="2000" dirty="0">
                <a:latin typeface="Times New Roman" panose="02020603050405020304" pitchFamily="18" charset="0"/>
                <a:cs typeface="Times New Roman" panose="02020603050405020304" pitchFamily="18" charset="0"/>
              </a:rPr>
              <a:t>Used for control of erosion </a:t>
            </a:r>
          </a:p>
          <a:p>
            <a:pPr>
              <a:buNone/>
            </a:pPr>
            <a:r>
              <a:rPr lang="en-IN" sz="2000" b="1" dirty="0">
                <a:latin typeface="Times New Roman" panose="02020603050405020304" pitchFamily="18" charset="0"/>
                <a:cs typeface="Times New Roman" panose="02020603050405020304" pitchFamily="18" charset="0"/>
              </a:rPr>
              <a:t>DISADVANTAGES:-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Expensive to install as compared to traditional pavements.</a:t>
            </a:r>
          </a:p>
          <a:p>
            <a:pPr lvl="0"/>
            <a:r>
              <a:rPr lang="en-US" sz="2000" dirty="0">
                <a:latin typeface="Times New Roman" panose="02020603050405020304" pitchFamily="18" charset="0"/>
                <a:cs typeface="Times New Roman" panose="02020603050405020304" pitchFamily="18" charset="0"/>
              </a:rPr>
              <a:t>Maintenance requirements of this pavement are quite different </a:t>
            </a:r>
          </a:p>
          <a:p>
            <a:pPr lvl="0"/>
            <a:r>
              <a:rPr lang="en-US" sz="2000" dirty="0">
                <a:latin typeface="Times New Roman" panose="02020603050405020304" pitchFamily="18" charset="0"/>
                <a:cs typeface="Times New Roman" panose="02020603050405020304" pitchFamily="18" charset="0"/>
              </a:rPr>
              <a:t>They are not as strong as traditional or asphalt pavement</a:t>
            </a:r>
          </a:p>
          <a:p>
            <a:pPr>
              <a:buNone/>
            </a:pPr>
            <a:r>
              <a:rPr lang="en-IN" sz="2000" b="1" u="sng" dirty="0">
                <a:latin typeface="Times New Roman" panose="02020603050405020304" pitchFamily="18" charset="0"/>
                <a:cs typeface="Times New Roman" panose="02020603050405020304" pitchFamily="18" charset="0"/>
              </a:rPr>
              <a:t>BIO-RETENTION:- </a:t>
            </a:r>
            <a:r>
              <a:rPr lang="en-IN" sz="2000" dirty="0">
                <a:latin typeface="Times New Roman" panose="02020603050405020304" pitchFamily="18" charset="0"/>
                <a:cs typeface="Times New Roman" panose="02020603050405020304" pitchFamily="18" charset="0"/>
              </a:rPr>
              <a:t>This techniques consists of shallow depths which are underlain with a gravel layer and planted to capture the specified amount of runoff  volume from an impervious layer. In time floods these ponds collects the surface water and filters through the mulch provided</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648200" y="304800"/>
            <a:ext cx="3600848" cy="2411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IN" sz="2000" b="1"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Can be planned based on the topography of the land</a:t>
            </a:r>
          </a:p>
          <a:p>
            <a:pPr lvl="0"/>
            <a:r>
              <a:rPr lang="en-US" sz="2000" dirty="0">
                <a:latin typeface="Times New Roman" panose="02020603050405020304" pitchFamily="18" charset="0"/>
                <a:cs typeface="Times New Roman" panose="02020603050405020304" pitchFamily="18" charset="0"/>
              </a:rPr>
              <a:t>Effective in removing urban pollution</a:t>
            </a:r>
          </a:p>
          <a:p>
            <a:pPr lvl="0"/>
            <a:r>
              <a:rPr lang="en-US" sz="2000" dirty="0">
                <a:latin typeface="Times New Roman" panose="02020603050405020304" pitchFamily="18" charset="0"/>
                <a:cs typeface="Times New Roman" panose="02020603050405020304" pitchFamily="18" charset="0"/>
              </a:rPr>
              <a:t>Reduce the volume and rate of surface runoff</a:t>
            </a:r>
          </a:p>
          <a:p>
            <a:pPr lvl="0"/>
            <a:r>
              <a:rPr lang="en-US" sz="2000" dirty="0">
                <a:latin typeface="Times New Roman" panose="02020603050405020304" pitchFamily="18" charset="0"/>
                <a:cs typeface="Times New Roman" panose="02020603050405020304" pitchFamily="18" charset="0"/>
              </a:rPr>
              <a:t>Flexible layout that fits the landscape</a:t>
            </a:r>
          </a:p>
          <a:p>
            <a:pPr lvl="0"/>
            <a:r>
              <a:rPr lang="en-US" sz="2000" dirty="0">
                <a:latin typeface="Times New Roman" panose="02020603050405020304" pitchFamily="18" charset="0"/>
                <a:cs typeface="Times New Roman" panose="02020603050405020304" pitchFamily="18" charset="0"/>
              </a:rPr>
              <a:t>Effective in high impervious areas</a:t>
            </a:r>
          </a:p>
          <a:p>
            <a:pPr lvl="0"/>
            <a:r>
              <a:rPr lang="en-US" sz="2000" dirty="0">
                <a:latin typeface="Times New Roman" panose="02020603050405020304" pitchFamily="18" charset="0"/>
                <a:cs typeface="Times New Roman" panose="02020603050405020304" pitchFamily="18" charset="0"/>
              </a:rPr>
              <a:t>Better retrofit capability</a:t>
            </a:r>
          </a:p>
          <a:p>
            <a:pPr>
              <a:buNone/>
            </a:pPr>
            <a:r>
              <a:rPr lang="en-IN" sz="2000" b="1" dirty="0">
                <a:latin typeface="Times New Roman" panose="02020603050405020304" pitchFamily="18" charset="0"/>
                <a:cs typeface="Times New Roman" panose="02020603050405020304" pitchFamily="18" charset="0"/>
              </a:rPr>
              <a:t>DISADVANTAGES:-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Requires management team</a:t>
            </a:r>
          </a:p>
          <a:p>
            <a:pPr lvl="0"/>
            <a:r>
              <a:rPr lang="en-US" sz="2000" dirty="0">
                <a:latin typeface="Times New Roman" panose="02020603050405020304" pitchFamily="18" charset="0"/>
                <a:cs typeface="Times New Roman" panose="02020603050405020304" pitchFamily="18" charset="0"/>
              </a:rPr>
              <a:t>Clogging is more is surroundings</a:t>
            </a:r>
          </a:p>
          <a:p>
            <a:pPr lvl="0"/>
            <a:r>
              <a:rPr lang="en-US" sz="2000" dirty="0">
                <a:latin typeface="Times New Roman" panose="02020603050405020304" pitchFamily="18" charset="0"/>
                <a:cs typeface="Times New Roman" panose="02020603050405020304" pitchFamily="18" charset="0"/>
              </a:rPr>
              <a:t>It is not suitable in steep slope areas</a:t>
            </a:r>
          </a:p>
          <a:p>
            <a:pPr>
              <a:buNone/>
            </a:pPr>
            <a:endParaRPr lang="en-IN" sz="2000" b="1" u="sng" dirty="0">
              <a:latin typeface="Times New Roman" panose="02020603050405020304" pitchFamily="18" charset="0"/>
              <a:cs typeface="Times New Roman" panose="02020603050405020304" pitchFamily="18" charset="0"/>
            </a:endParaRPr>
          </a:p>
          <a:p>
            <a:pPr>
              <a:buNone/>
            </a:pPr>
            <a:r>
              <a:rPr lang="en-IN" sz="2000" b="1" u="sng" dirty="0">
                <a:latin typeface="Times New Roman" panose="02020603050405020304" pitchFamily="18" charset="0"/>
                <a:cs typeface="Times New Roman" panose="02020603050405020304" pitchFamily="18" charset="0"/>
              </a:rPr>
              <a:t>INFILTRATION TRENCHES &amp; INFILTRATION WELL:-</a:t>
            </a:r>
            <a:r>
              <a:rPr lang="en-IN" sz="2000" dirty="0">
                <a:latin typeface="Times New Roman" panose="02020603050405020304" pitchFamily="18" charset="0"/>
                <a:cs typeface="Times New Roman" panose="02020603050405020304" pitchFamily="18" charset="0"/>
              </a:rPr>
              <a:t> </a:t>
            </a:r>
          </a:p>
          <a:p>
            <a:pPr>
              <a:buNone/>
            </a:pPr>
            <a:r>
              <a:rPr lang="en-IN" sz="2000" dirty="0">
                <a:latin typeface="Times New Roman" panose="02020603050405020304" pitchFamily="18" charset="0"/>
                <a:cs typeface="Times New Roman" panose="02020603050405020304" pitchFamily="18" charset="0"/>
              </a:rPr>
              <a:t>Infiltration techniques are being used to control the surface runoff it may be through wells or trenches. Trench is filled by geotextile filter, fabric and backfilled with stone aggregate after the excavation is done.</a:t>
            </a:r>
            <a:endParaRPr lang="en-US" sz="2000" dirty="0">
              <a:latin typeface="Times New Roman" panose="02020603050405020304" pitchFamily="18" charset="0"/>
              <a:cs typeface="Times New Roman" panose="02020603050405020304" pitchFamily="18" charset="0"/>
            </a:endParaRPr>
          </a:p>
          <a:p>
            <a:pPr>
              <a:buNone/>
            </a:pPr>
            <a:r>
              <a:rPr lang="en-IN" sz="2000" dirty="0">
                <a:latin typeface="Times New Roman" panose="02020603050405020304" pitchFamily="18" charset="0"/>
                <a:cs typeface="Times New Roman" panose="02020603050405020304" pitchFamily="18" charset="0"/>
              </a:rPr>
              <a:t>The well may be bored, drilled, driven etc; provided with piping facilities to enhance the infiltration capabilities. Based on the structure these wells are also known as “Storage Drainage Well”.</a:t>
            </a:r>
            <a:endParaRPr lang="en-US" sz="2000" dirty="0">
              <a:latin typeface="Times New Roman" panose="02020603050405020304" pitchFamily="18" charset="0"/>
              <a:cs typeface="Times New Roman" panose="02020603050405020304" pitchFamily="18" charset="0"/>
            </a:endParaRPr>
          </a:p>
          <a:p>
            <a:pPr lvl="0">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334000" y="1676400"/>
            <a:ext cx="3339148" cy="243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172200"/>
          </a:xfrm>
        </p:spPr>
        <p:txBody>
          <a:bodyPr>
            <a:normAutofit/>
          </a:bodyPr>
          <a:lstStyle/>
          <a:p>
            <a:pPr algn="ct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r>
              <a:rPr lang="en-IN" sz="2000" b="1" dirty="0">
                <a:latin typeface="Times New Roman" panose="02020603050405020304" pitchFamily="18" charset="0"/>
                <a:cs typeface="Times New Roman" panose="02020603050405020304" pitchFamily="18" charset="0"/>
              </a:rPr>
              <a:t>ADAVANTAGES:-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Reduces the volume of runoff from a drainage area</a:t>
            </a:r>
          </a:p>
          <a:p>
            <a:pPr lvl="0"/>
            <a:r>
              <a:rPr lang="en-US" sz="2000" dirty="0">
                <a:latin typeface="Times New Roman" panose="02020603050405020304" pitchFamily="18" charset="0"/>
                <a:cs typeface="Times New Roman" panose="02020603050405020304" pitchFamily="18" charset="0"/>
              </a:rPr>
              <a:t>Can be effective at pollutant removal through filtering</a:t>
            </a:r>
          </a:p>
          <a:p>
            <a:pPr lvl="0"/>
            <a:r>
              <a:rPr lang="en-US" sz="2000" dirty="0">
                <a:latin typeface="Times New Roman" panose="02020603050405020304" pitchFamily="18" charset="0"/>
                <a:cs typeface="Times New Roman" panose="02020603050405020304" pitchFamily="18" charset="0"/>
              </a:rPr>
              <a:t>Capable of ground water recharge</a:t>
            </a:r>
          </a:p>
          <a:p>
            <a:pPr>
              <a:buNone/>
            </a:pPr>
            <a:r>
              <a:rPr lang="en-IN" sz="2000" b="1" dirty="0">
                <a:latin typeface="Times New Roman" panose="02020603050405020304" pitchFamily="18" charset="0"/>
                <a:cs typeface="Times New Roman" panose="02020603050405020304" pitchFamily="18" charset="0"/>
              </a:rPr>
              <a:t>DISADVANTAGES:-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High failure rate due to improper sitting, poor design &amp; lack of maintenance</a:t>
            </a:r>
          </a:p>
          <a:p>
            <a:pPr lvl="0"/>
            <a:r>
              <a:rPr lang="en-US" sz="2000" dirty="0">
                <a:latin typeface="Times New Roman" panose="02020603050405020304" pitchFamily="18" charset="0"/>
                <a:cs typeface="Times New Roman" panose="02020603050405020304" pitchFamily="18" charset="0"/>
              </a:rPr>
              <a:t>Comprehensive geotechnical investigations required to confirm suitability </a:t>
            </a:r>
          </a:p>
          <a:p>
            <a:pPr lvl="0"/>
            <a:r>
              <a:rPr lang="en-US" sz="2000" dirty="0">
                <a:latin typeface="Times New Roman" panose="02020603050405020304" pitchFamily="18" charset="0"/>
                <a:cs typeface="Times New Roman" panose="02020603050405020304" pitchFamily="18" charset="0"/>
              </a:rPr>
              <a:t>Not sufficient for draining pollution when there is high concentrations</a:t>
            </a:r>
          </a:p>
          <a:p>
            <a:pPr lvl="0"/>
            <a:r>
              <a:rPr lang="en-US" sz="2000" dirty="0">
                <a:latin typeface="Times New Roman" panose="02020603050405020304" pitchFamily="18" charset="0"/>
                <a:cs typeface="Times New Roman" panose="02020603050405020304" pitchFamily="18" charset="0"/>
              </a:rPr>
              <a:t>Need large area to construct</a:t>
            </a:r>
          </a:p>
          <a:p>
            <a:pPr lvl="0">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38400" y="533400"/>
            <a:ext cx="4228451" cy="20699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just">
              <a:buNone/>
            </a:pPr>
            <a:r>
              <a:rPr lang="en-IN" sz="2000" b="1" u="sng" dirty="0">
                <a:latin typeface="Times New Roman" panose="02020603050405020304" pitchFamily="18" charset="0"/>
                <a:cs typeface="Times New Roman" panose="02020603050405020304" pitchFamily="18" charset="0"/>
              </a:rPr>
              <a:t>RAIN BARREL:-</a:t>
            </a:r>
            <a:r>
              <a:rPr lang="en-IN" sz="2000" dirty="0">
                <a:latin typeface="Times New Roman" panose="02020603050405020304" pitchFamily="18" charset="0"/>
                <a:cs typeface="Times New Roman" panose="02020603050405020304" pitchFamily="18" charset="0"/>
              </a:rPr>
              <a:t> Rain barrels are nothing but rain water harvesting pits which usually collects the water from building roof tops and store the water in barrel like structure or pit (storage tank). This capacity ranges from 190 to 450 litres in residential areas and 750 to 40,500 litres in industrial areas.</a:t>
            </a:r>
          </a:p>
          <a:p>
            <a:pPr algn="just">
              <a:buNone/>
            </a:pPr>
            <a:r>
              <a:rPr lang="en-IN" sz="2000" b="1" dirty="0"/>
              <a:t>ADVANTAGES:- </a:t>
            </a:r>
            <a:endParaRPr lang="en-US" sz="2000" dirty="0"/>
          </a:p>
          <a:p>
            <a:pPr lvl="0"/>
            <a:r>
              <a:rPr lang="en-US" sz="2000" dirty="0"/>
              <a:t>Most efficient in water conservation</a:t>
            </a:r>
          </a:p>
          <a:p>
            <a:pPr lvl="0"/>
            <a:r>
              <a:rPr lang="en-US" sz="2000" dirty="0"/>
              <a:t>They are lite and easy to move from place to another</a:t>
            </a:r>
          </a:p>
          <a:p>
            <a:pPr lvl="0"/>
            <a:r>
              <a:rPr lang="en-US" sz="2000" dirty="0"/>
              <a:t>Easy to install and maintenance</a:t>
            </a:r>
          </a:p>
          <a:p>
            <a:pPr>
              <a:buNone/>
            </a:pPr>
            <a:r>
              <a:rPr lang="en-IN" sz="2000" b="1" dirty="0"/>
              <a:t>DISADVANTAGES:-</a:t>
            </a:r>
            <a:endParaRPr lang="en-US" sz="2000" dirty="0"/>
          </a:p>
          <a:p>
            <a:pPr lvl="0"/>
            <a:r>
              <a:rPr lang="en-US" sz="2000" dirty="0"/>
              <a:t>Main drawback is the size of the barrel</a:t>
            </a:r>
          </a:p>
          <a:p>
            <a:pPr lvl="0"/>
            <a:r>
              <a:rPr lang="en-US" sz="2000" dirty="0"/>
              <a:t>To increase the quantity of collection we need to link the multiple barrels</a:t>
            </a:r>
          </a:p>
          <a:p>
            <a:r>
              <a:rPr lang="en-US" sz="2000" dirty="0"/>
              <a:t>Leads to the growth of mosquitoes &amp; other insects which leads to cause of diseases</a:t>
            </a:r>
          </a:p>
          <a:p>
            <a:pPr lvl="0"/>
            <a:endParaRPr lang="en-US" sz="2000" dirty="0"/>
          </a:p>
          <a:p>
            <a:pPr lvl="0" algn="ctr">
              <a:buNone/>
            </a:pPr>
            <a:endParaRPr lang="en-US" sz="2000" dirty="0"/>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953000" y="4648200"/>
            <a:ext cx="2667000" cy="1981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buNone/>
            </a:pPr>
            <a:r>
              <a:rPr lang="en-IN" sz="2000" b="1" u="sng" dirty="0">
                <a:latin typeface="Times New Roman" panose="02020603050405020304" pitchFamily="18" charset="0"/>
                <a:cs typeface="Times New Roman" panose="02020603050405020304" pitchFamily="18" charset="0"/>
              </a:rPr>
              <a:t>VEGETATED ROOF:-</a:t>
            </a:r>
            <a:r>
              <a:rPr lang="en-IN" sz="2000" dirty="0">
                <a:latin typeface="Times New Roman" panose="02020603050405020304" pitchFamily="18" charset="0"/>
                <a:cs typeface="Times New Roman" panose="02020603050405020304" pitchFamily="18" charset="0"/>
              </a:rPr>
              <a:t>  Green roofing or Vegetated roof  contains a layer of vegetation which is installed on a flat or slope roof. The water drains vertically from the roofs by the soil medium provided and through the waterproof membrane horizontally.</a:t>
            </a:r>
          </a:p>
          <a:p>
            <a:pPr>
              <a:buNone/>
            </a:pPr>
            <a:r>
              <a:rPr lang="en-IN" sz="2000" b="1" dirty="0">
                <a:latin typeface="Times New Roman" panose="02020603050405020304" pitchFamily="18" charset="0"/>
                <a:cs typeface="Times New Roman" panose="02020603050405020304" pitchFamily="18" charset="0"/>
              </a:rPr>
              <a:t>ADVANTAGES:-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Improve drainage system</a:t>
            </a:r>
          </a:p>
          <a:p>
            <a:pPr lvl="0"/>
            <a:r>
              <a:rPr lang="en-US" sz="2000" dirty="0">
                <a:latin typeface="Times New Roman" panose="02020603050405020304" pitchFamily="18" charset="0"/>
                <a:cs typeface="Times New Roman" panose="02020603050405020304" pitchFamily="18" charset="0"/>
              </a:rPr>
              <a:t>Lifespan of the roof can be increased</a:t>
            </a:r>
          </a:p>
          <a:p>
            <a:pPr lvl="0"/>
            <a:r>
              <a:rPr lang="en-US" sz="2000" dirty="0">
                <a:latin typeface="Times New Roman" panose="02020603050405020304" pitchFamily="18" charset="0"/>
                <a:cs typeface="Times New Roman" panose="02020603050405020304" pitchFamily="18" charset="0"/>
              </a:rPr>
              <a:t>Thermal performance can be increased</a:t>
            </a:r>
          </a:p>
          <a:p>
            <a:pPr lvl="0"/>
            <a:r>
              <a:rPr lang="en-US" sz="2000" dirty="0">
                <a:latin typeface="Times New Roman" panose="02020603050405020304" pitchFamily="18" charset="0"/>
                <a:cs typeface="Times New Roman" panose="02020603050405020304" pitchFamily="18" charset="0"/>
              </a:rPr>
              <a:t>Helps the environment</a:t>
            </a:r>
          </a:p>
          <a:p>
            <a:pPr lvl="0"/>
            <a:r>
              <a:rPr lang="en-US" sz="2000" dirty="0">
                <a:latin typeface="Times New Roman" panose="02020603050405020304" pitchFamily="18" charset="0"/>
                <a:cs typeface="Times New Roman" panose="02020603050405020304" pitchFamily="18" charset="0"/>
              </a:rPr>
              <a:t>It supports the wildlife habitats</a:t>
            </a:r>
          </a:p>
          <a:p>
            <a:pPr lvl="0"/>
            <a:r>
              <a:rPr lang="en-US" sz="2000" dirty="0">
                <a:latin typeface="Times New Roman" panose="02020603050405020304" pitchFamily="18" charset="0"/>
                <a:cs typeface="Times New Roman" panose="02020603050405020304" pitchFamily="18" charset="0"/>
              </a:rPr>
              <a:t>Air quality can be increased</a:t>
            </a:r>
          </a:p>
          <a:p>
            <a:pPr>
              <a:buNone/>
            </a:pPr>
            <a:r>
              <a:rPr lang="en-IN" sz="2000" b="1" dirty="0">
                <a:latin typeface="Times New Roman" panose="02020603050405020304" pitchFamily="18" charset="0"/>
                <a:cs typeface="Times New Roman" panose="02020603050405020304" pitchFamily="18" charset="0"/>
              </a:rPr>
              <a:t>DISADVANTAGES:-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Expensive than traditional roof</a:t>
            </a:r>
          </a:p>
          <a:p>
            <a:pPr lvl="0"/>
            <a:r>
              <a:rPr lang="en-US" sz="2000" dirty="0">
                <a:latin typeface="Times New Roman" panose="02020603050405020304" pitchFamily="18" charset="0"/>
                <a:cs typeface="Times New Roman" panose="02020603050405020304" pitchFamily="18" charset="0"/>
              </a:rPr>
              <a:t>Weight on the roof will be increased</a:t>
            </a:r>
          </a:p>
          <a:p>
            <a:pPr lvl="0"/>
            <a:r>
              <a:rPr lang="en-US" sz="2000" dirty="0">
                <a:latin typeface="Times New Roman" panose="02020603050405020304" pitchFamily="18" charset="0"/>
                <a:cs typeface="Times New Roman" panose="02020603050405020304" pitchFamily="18" charset="0"/>
              </a:rPr>
              <a:t>Extra maintenance is require</a:t>
            </a:r>
          </a:p>
          <a:p>
            <a:pPr>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181600" y="1828800"/>
            <a:ext cx="3505200"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000" b="1" dirty="0">
                <a:latin typeface="Times New Roman" pitchFamily="18" charset="0"/>
                <a:cs typeface="Times New Roman" pitchFamily="18" charset="0"/>
              </a:rPr>
              <a:t>SATELLITE DATA USED FOR FLOOD INUNDATION: -</a:t>
            </a:r>
          </a:p>
        </p:txBody>
      </p:sp>
      <p:graphicFrame>
        <p:nvGraphicFramePr>
          <p:cNvPr id="5" name="Content Placeholder 4"/>
          <p:cNvGraphicFramePr>
            <a:graphicFrameLocks noGrp="1"/>
          </p:cNvGraphicFramePr>
          <p:nvPr>
            <p:ph idx="1"/>
          </p:nvPr>
        </p:nvGraphicFramePr>
        <p:xfrm>
          <a:off x="457200" y="1371602"/>
          <a:ext cx="8229600" cy="4724398"/>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1048572">
                <a:tc>
                  <a:txBody>
                    <a:bodyPr/>
                    <a:lstStyle/>
                    <a:p>
                      <a:r>
                        <a:rPr lang="en-US" dirty="0"/>
                        <a:t>S.NO</a:t>
                      </a:r>
                    </a:p>
                  </a:txBody>
                  <a:tcPr/>
                </a:tc>
                <a:tc>
                  <a:txBody>
                    <a:bodyPr/>
                    <a:lstStyle/>
                    <a:p>
                      <a:r>
                        <a:rPr lang="en-US" dirty="0"/>
                        <a:t>SATILLITE</a:t>
                      </a:r>
                    </a:p>
                  </a:txBody>
                  <a:tcPr/>
                </a:tc>
                <a:tc>
                  <a:txBody>
                    <a:bodyPr/>
                    <a:lstStyle/>
                    <a:p>
                      <a:r>
                        <a:rPr lang="en-IN" sz="1800" kern="1200" dirty="0"/>
                        <a:t>SPATIAL RESOLUTION (meters</a:t>
                      </a:r>
                      <a:endParaRPr lang="en-US" dirty="0"/>
                    </a:p>
                  </a:txBody>
                  <a:tcPr/>
                </a:tc>
                <a:tc>
                  <a:txBody>
                    <a:bodyPr/>
                    <a:lstStyle/>
                    <a:p>
                      <a:r>
                        <a:rPr lang="en-IN" sz="1800" kern="1200" dirty="0"/>
                        <a:t>TIME PERIOD</a:t>
                      </a:r>
                      <a:endParaRPr lang="en-US" dirty="0"/>
                    </a:p>
                  </a:txBody>
                  <a:tcPr/>
                </a:tc>
                <a:extLst>
                  <a:ext uri="{0D108BD9-81ED-4DB2-BD59-A6C34878D82A}">
                    <a16:rowId xmlns:a16="http://schemas.microsoft.com/office/drawing/2014/main" val="10000"/>
                  </a:ext>
                </a:extLst>
              </a:tr>
              <a:tr h="1048572">
                <a:tc>
                  <a:txBody>
                    <a:bodyPr/>
                    <a:lstStyle/>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t>BHASKARA  ½ (TELEVISION CAMERA)</a:t>
                      </a:r>
                      <a:endParaRPr lang="en-US" sz="1800" kern="1200" dirty="0"/>
                    </a:p>
                    <a:p>
                      <a:endParaRPr lang="en-US" dirty="0"/>
                    </a:p>
                  </a:txBody>
                  <a:tcPr/>
                </a:tc>
                <a:tc>
                  <a:txBody>
                    <a:bodyPr/>
                    <a:lstStyle/>
                    <a:p>
                      <a:r>
                        <a:rPr lang="en-US" dirty="0"/>
                        <a:t>1000</a:t>
                      </a:r>
                    </a:p>
                  </a:txBody>
                  <a:tcPr/>
                </a:tc>
                <a:tc>
                  <a:txBody>
                    <a:bodyPr/>
                    <a:lstStyle/>
                    <a:p>
                      <a:r>
                        <a:rPr lang="en-IN" sz="1800" kern="1200" dirty="0"/>
                        <a:t>JUNE 1979-1980</a:t>
                      </a:r>
                      <a:endParaRPr lang="en-US" sz="1800" kern="1200" dirty="0"/>
                    </a:p>
                    <a:p>
                      <a:r>
                        <a:rPr lang="en-IN" sz="1800" kern="1200" dirty="0"/>
                        <a:t>NOVEMBER 1981-1983</a:t>
                      </a:r>
                      <a:endParaRPr lang="en-US" dirty="0"/>
                    </a:p>
                  </a:txBody>
                  <a:tcPr/>
                </a:tc>
                <a:extLst>
                  <a:ext uri="{0D108BD9-81ED-4DB2-BD59-A6C34878D82A}">
                    <a16:rowId xmlns:a16="http://schemas.microsoft.com/office/drawing/2014/main" val="10001"/>
                  </a:ext>
                </a:extLst>
              </a:tr>
              <a:tr h="734000">
                <a:tc>
                  <a:txBody>
                    <a:bodyPr/>
                    <a:lstStyle/>
                    <a:p>
                      <a:r>
                        <a:rPr lang="en-US" dirty="0"/>
                        <a:t>2</a:t>
                      </a:r>
                    </a:p>
                  </a:txBody>
                  <a:tcPr/>
                </a:tc>
                <a:tc>
                  <a:txBody>
                    <a:bodyPr/>
                    <a:lstStyle/>
                    <a:p>
                      <a:r>
                        <a:rPr lang="en-IN" sz="1800" kern="1200" dirty="0"/>
                        <a:t>IRS 1A/1B</a:t>
                      </a:r>
                    </a:p>
                    <a:p>
                      <a:r>
                        <a:rPr lang="en-IN" sz="1800" kern="1200" dirty="0"/>
                        <a:t> (LISS-I &amp; LISS-II)</a:t>
                      </a:r>
                      <a:endParaRPr lang="en-US" dirty="0"/>
                    </a:p>
                  </a:txBody>
                  <a:tcPr/>
                </a:tc>
                <a:tc>
                  <a:txBody>
                    <a:bodyPr/>
                    <a:lstStyle/>
                    <a:p>
                      <a:r>
                        <a:rPr lang="en-US" dirty="0"/>
                        <a:t>36.5 &amp;</a:t>
                      </a:r>
                      <a:r>
                        <a:rPr lang="en-US" baseline="0" dirty="0"/>
                        <a:t> </a:t>
                      </a:r>
                      <a:r>
                        <a:rPr lang="en-US" dirty="0"/>
                        <a:t>72.5</a:t>
                      </a:r>
                    </a:p>
                  </a:txBody>
                  <a:tcPr/>
                </a:tc>
                <a:tc>
                  <a:txBody>
                    <a:bodyPr/>
                    <a:lstStyle/>
                    <a:p>
                      <a:r>
                        <a:rPr lang="en-IN" sz="1800" kern="1200" dirty="0"/>
                        <a:t>MARCH 1988-1992</a:t>
                      </a:r>
                      <a:endParaRPr lang="en-US" sz="1800" kern="1200" dirty="0"/>
                    </a:p>
                    <a:p>
                      <a:r>
                        <a:rPr lang="en-IN" sz="1800" kern="1200" dirty="0"/>
                        <a:t>AUGUST 1991-1990</a:t>
                      </a:r>
                      <a:endParaRPr lang="en-US" dirty="0"/>
                    </a:p>
                  </a:txBody>
                  <a:tcPr/>
                </a:tc>
                <a:extLst>
                  <a:ext uri="{0D108BD9-81ED-4DB2-BD59-A6C34878D82A}">
                    <a16:rowId xmlns:a16="http://schemas.microsoft.com/office/drawing/2014/main" val="10002"/>
                  </a:ext>
                </a:extLst>
              </a:tr>
              <a:tr h="425254">
                <a:tc>
                  <a:txBody>
                    <a:bodyPr/>
                    <a:lstStyle/>
                    <a:p>
                      <a:r>
                        <a:rPr lang="en-US" dirty="0"/>
                        <a:t>3</a:t>
                      </a:r>
                    </a:p>
                  </a:txBody>
                  <a:tcPr/>
                </a:tc>
                <a:tc>
                  <a:txBody>
                    <a:bodyPr/>
                    <a:lstStyle/>
                    <a:p>
                      <a:r>
                        <a:rPr lang="en-IN" sz="1800" kern="1200" dirty="0"/>
                        <a:t>IRS 1C/D   (LISS-III)</a:t>
                      </a:r>
                      <a:endParaRPr lang="en-US" dirty="0"/>
                    </a:p>
                  </a:txBody>
                  <a:tcPr/>
                </a:tc>
                <a:tc>
                  <a:txBody>
                    <a:bodyPr/>
                    <a:lstStyle/>
                    <a:p>
                      <a:r>
                        <a:rPr lang="en-US" dirty="0"/>
                        <a:t>23.5</a:t>
                      </a:r>
                    </a:p>
                  </a:txBody>
                  <a:tcPr/>
                </a:tc>
                <a:tc>
                  <a:txBody>
                    <a:bodyPr/>
                    <a:lstStyle/>
                    <a:p>
                      <a:r>
                        <a:rPr lang="en-IN" sz="1800" kern="1200" dirty="0"/>
                        <a:t>SEPTEMBER 1997- 2005</a:t>
                      </a:r>
                      <a:endParaRPr lang="en-US" dirty="0"/>
                    </a:p>
                  </a:txBody>
                  <a:tcPr/>
                </a:tc>
                <a:extLst>
                  <a:ext uri="{0D108BD9-81ED-4DB2-BD59-A6C34878D82A}">
                    <a16:rowId xmlns:a16="http://schemas.microsoft.com/office/drawing/2014/main" val="10003"/>
                  </a:ext>
                </a:extLst>
              </a:tr>
              <a:tr h="734000">
                <a:tc>
                  <a:txBody>
                    <a:bodyPr/>
                    <a:lstStyle/>
                    <a:p>
                      <a:r>
                        <a:rPr lang="en-US" dirty="0"/>
                        <a:t>4</a:t>
                      </a:r>
                    </a:p>
                  </a:txBody>
                  <a:tcPr/>
                </a:tc>
                <a:tc>
                  <a:txBody>
                    <a:bodyPr/>
                    <a:lstStyle/>
                    <a:p>
                      <a:r>
                        <a:rPr lang="en-IN" sz="1800" kern="1200" dirty="0"/>
                        <a:t>CARTOSAT-1 </a:t>
                      </a:r>
                    </a:p>
                    <a:p>
                      <a:r>
                        <a:rPr lang="en-IN" sz="1800" kern="1200" dirty="0"/>
                        <a:t>(STERO PAN)</a:t>
                      </a:r>
                      <a:endParaRPr lang="en-US" dirty="0"/>
                    </a:p>
                  </a:txBody>
                  <a:tcPr/>
                </a:tc>
                <a:tc>
                  <a:txBody>
                    <a:bodyPr/>
                    <a:lstStyle/>
                    <a:p>
                      <a:r>
                        <a:rPr lang="en-US" dirty="0"/>
                        <a:t>2.5</a:t>
                      </a:r>
                    </a:p>
                  </a:txBody>
                  <a:tcPr/>
                </a:tc>
                <a:tc>
                  <a:txBody>
                    <a:bodyPr/>
                    <a:lstStyle/>
                    <a:p>
                      <a:r>
                        <a:rPr lang="en-IN" sz="1800" kern="1200" dirty="0"/>
                        <a:t>JUNE 2005-OPERATING</a:t>
                      </a:r>
                      <a:endParaRPr lang="en-US" dirty="0"/>
                    </a:p>
                  </a:txBody>
                  <a:tcPr/>
                </a:tc>
                <a:extLst>
                  <a:ext uri="{0D108BD9-81ED-4DB2-BD59-A6C34878D82A}">
                    <a16:rowId xmlns:a16="http://schemas.microsoft.com/office/drawing/2014/main" val="10004"/>
                  </a:ext>
                </a:extLst>
              </a:tr>
              <a:tr h="734000">
                <a:tc>
                  <a:txBody>
                    <a:bodyPr/>
                    <a:lstStyle/>
                    <a:p>
                      <a:r>
                        <a:rPr lang="en-US" dirty="0"/>
                        <a:t>5</a:t>
                      </a:r>
                    </a:p>
                  </a:txBody>
                  <a:tcPr/>
                </a:tc>
                <a:tc>
                  <a:txBody>
                    <a:bodyPr/>
                    <a:lstStyle/>
                    <a:p>
                      <a:r>
                        <a:rPr lang="en-IN" sz="1800" kern="1200" dirty="0"/>
                        <a:t>CARTOSAT-2 </a:t>
                      </a:r>
                    </a:p>
                    <a:p>
                      <a:r>
                        <a:rPr lang="en-IN" sz="1800" kern="1200" dirty="0"/>
                        <a:t>(PAN)</a:t>
                      </a:r>
                      <a:endParaRPr lang="en-US" dirty="0"/>
                    </a:p>
                  </a:txBody>
                  <a:tcPr/>
                </a:tc>
                <a:tc>
                  <a:txBody>
                    <a:bodyPr/>
                    <a:lstStyle/>
                    <a:p>
                      <a:r>
                        <a:rPr lang="en-US" dirty="0"/>
                        <a:t>1</a:t>
                      </a:r>
                    </a:p>
                  </a:txBody>
                  <a:tcPr/>
                </a:tc>
                <a:tc>
                  <a:txBody>
                    <a:bodyPr/>
                    <a:lstStyle/>
                    <a:p>
                      <a:r>
                        <a:rPr lang="en-IN" sz="1800" kern="1200" dirty="0"/>
                        <a:t>JANUARAY 2007-OPERATING</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1" y="623392"/>
            <a:ext cx="2522980" cy="1607060"/>
          </a:xfrm>
          <a:noFill/>
          <a:ln w="19050">
            <a:solidFill>
              <a:schemeClr val="tx1"/>
            </a:solidFill>
          </a:ln>
        </p:spPr>
        <p:txBody>
          <a:bodyPr wrap="square" anchor="ctr">
            <a:normAutofit/>
          </a:bodyPr>
          <a:lstStyle/>
          <a:p>
            <a:r>
              <a:rPr lang="en-US" sz="2400" b="1">
                <a:latin typeface="Times New Roman" panose="02020603050405020304" pitchFamily="18" charset="0"/>
                <a:cs typeface="Times New Roman" panose="02020603050405020304" pitchFamily="18" charset="0"/>
              </a:rPr>
              <a:t>STUDY AREA:-</a:t>
            </a:r>
          </a:p>
        </p:txBody>
      </p:sp>
      <p:sp>
        <p:nvSpPr>
          <p:cNvPr id="3" name="Content Placeholder 2"/>
          <p:cNvSpPr>
            <a:spLocks noGrp="1"/>
          </p:cNvSpPr>
          <p:nvPr>
            <p:ph idx="1"/>
          </p:nvPr>
        </p:nvSpPr>
        <p:spPr>
          <a:xfrm>
            <a:off x="482601" y="2638043"/>
            <a:ext cx="2522980" cy="3415623"/>
          </a:xfrm>
        </p:spPr>
        <p:txBody>
          <a:bodyPr>
            <a:normAutofit/>
          </a:bodyPr>
          <a:lstStyle/>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Area: </a:t>
            </a:r>
            <a:r>
              <a:rPr lang="en-US" sz="1700" b="1">
                <a:latin typeface="Times New Roman" panose="02020603050405020304" pitchFamily="18" charset="0"/>
                <a:cs typeface="Times New Roman" panose="02020603050405020304" pitchFamily="18" charset="0"/>
              </a:rPr>
              <a:t>-</a:t>
            </a:r>
            <a:r>
              <a:rPr lang="en-US" sz="1700">
                <a:latin typeface="Times New Roman" panose="02020603050405020304" pitchFamily="18" charset="0"/>
                <a:cs typeface="Times New Roman" panose="02020603050405020304" pitchFamily="18" charset="0"/>
              </a:rPr>
              <a:t> Vijayawada city</a:t>
            </a:r>
          </a:p>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Location: </a:t>
            </a:r>
            <a:r>
              <a:rPr lang="en-US" sz="1700" b="1">
                <a:latin typeface="Times New Roman" panose="02020603050405020304" pitchFamily="18" charset="0"/>
                <a:cs typeface="Times New Roman" panose="02020603050405020304" pitchFamily="18" charset="0"/>
              </a:rPr>
              <a:t>-</a:t>
            </a:r>
            <a:r>
              <a:rPr lang="en-US" sz="1700">
                <a:latin typeface="Times New Roman" panose="02020603050405020304" pitchFamily="18" charset="0"/>
                <a:cs typeface="Times New Roman" panose="02020603050405020304" pitchFamily="18" charset="0"/>
              </a:rPr>
              <a:t> Banks of Krishna river</a:t>
            </a:r>
          </a:p>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Altitude: </a:t>
            </a:r>
            <a:r>
              <a:rPr lang="en-US" sz="1700" b="1">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11m (36ft) above the sea level</a:t>
            </a:r>
          </a:p>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Mean Temperature:</a:t>
            </a:r>
            <a:r>
              <a:rPr lang="en-US" sz="1700" b="1">
                <a:latin typeface="Times New Roman" panose="02020603050405020304" pitchFamily="18" charset="0"/>
                <a:cs typeface="Times New Roman" panose="02020603050405020304" pitchFamily="18" charset="0"/>
              </a:rPr>
              <a:t> - </a:t>
            </a:r>
            <a:r>
              <a:rPr lang="en-US" sz="1700">
                <a:latin typeface="Times New Roman" panose="02020603050405020304" pitchFamily="18" charset="0"/>
                <a:cs typeface="Times New Roman" panose="02020603050405020304" pitchFamily="18" charset="0"/>
              </a:rPr>
              <a:t>23.4°C – 35°C</a:t>
            </a:r>
          </a:p>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Max. Temperature: </a:t>
            </a:r>
            <a:r>
              <a:rPr lang="en-US" sz="1700" b="1">
                <a:latin typeface="Times New Roman" panose="02020603050405020304" pitchFamily="18" charset="0"/>
                <a:cs typeface="Times New Roman" panose="02020603050405020304" pitchFamily="18" charset="0"/>
              </a:rPr>
              <a:t>-</a:t>
            </a:r>
            <a:r>
              <a:rPr lang="en-US" sz="1700">
                <a:latin typeface="Times New Roman" panose="02020603050405020304" pitchFamily="18" charset="0"/>
                <a:cs typeface="Times New Roman" panose="02020603050405020304" pitchFamily="18" charset="0"/>
              </a:rPr>
              <a:t> 40°C – 45°C</a:t>
            </a:r>
          </a:p>
          <a:p>
            <a:pPr>
              <a:lnSpc>
                <a:spcPct val="90000"/>
              </a:lnSpc>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Avg. Rainfall: </a:t>
            </a:r>
            <a:r>
              <a:rPr lang="en-US" sz="1700" b="1">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977.9mm (38.5in)</a:t>
            </a:r>
          </a:p>
          <a:p>
            <a:pPr>
              <a:lnSpc>
                <a:spcPct val="90000"/>
              </a:lnSpc>
              <a:buFont typeface="Wingdings" panose="05000000000000000000" pitchFamily="2" charset="2"/>
              <a:buChar char="Ø"/>
            </a:pPr>
            <a:endParaRPr lang="en-US" sz="1700" b="1">
              <a:latin typeface="Times New Roman" panose="02020603050405020304" pitchFamily="18" charset="0"/>
              <a:cs typeface="Times New Roman" panose="02020603050405020304" pitchFamily="18" charset="0"/>
            </a:endParaRPr>
          </a:p>
        </p:txBody>
      </p:sp>
      <p:pic>
        <p:nvPicPr>
          <p:cNvPr id="6" name="Picture 5" descr="A picture containing text, map&#10;&#10;Description automatically generated">
            <a:extLst>
              <a:ext uri="{FF2B5EF4-FFF2-40B4-BE49-F238E27FC236}">
                <a16:creationId xmlns:a16="http://schemas.microsoft.com/office/drawing/2014/main" id="{FCF04F21-CFAC-4800-B40F-A8B75D05B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71" y="643467"/>
            <a:ext cx="4433728" cy="568113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90BA372-993C-40C0-B199-8307AE272FB5}"/>
              </a:ext>
            </a:extLst>
          </p:cNvPr>
          <p:cNvPicPr>
            <a:picLocks noChangeAspect="1"/>
          </p:cNvPicPr>
          <p:nvPr/>
        </p:nvPicPr>
        <p:blipFill rotWithShape="1">
          <a:blip r:embed="rId2">
            <a:extLst>
              <a:ext uri="{28A0092B-C50C-407E-A947-70E740481C1C}">
                <a14:useLocalDpi xmlns:a14="http://schemas.microsoft.com/office/drawing/2010/main" val="0"/>
              </a:ext>
            </a:extLst>
          </a:blip>
          <a:srcRect l="19539" t="8498" r="40283" b="7999"/>
          <a:stretch/>
        </p:blipFill>
        <p:spPr>
          <a:xfrm>
            <a:off x="381000" y="152400"/>
            <a:ext cx="8229600" cy="6477000"/>
          </a:xfrm>
          <a:prstGeom prst="rect">
            <a:avLst/>
          </a:prstGeom>
        </p:spPr>
      </p:pic>
    </p:spTree>
    <p:extLst>
      <p:ext uri="{BB962C8B-B14F-4D97-AF65-F5344CB8AC3E}">
        <p14:creationId xmlns:p14="http://schemas.microsoft.com/office/powerpoint/2010/main" val="32073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143000"/>
          </a:xfrm>
        </p:spPr>
        <p:txBody>
          <a:bodyPr>
            <a:normAutofit/>
          </a:bodyPr>
          <a:lstStyle/>
          <a:p>
            <a:pPr algn="l"/>
            <a:r>
              <a:rPr lang="en-IN" sz="3600" u="sng" dirty="0"/>
              <a:t>PROCESS OF watershed characteristics</a:t>
            </a:r>
            <a:r>
              <a:rPr lang="en-US" sz="3600" b="1" u="sng"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85800" y="838200"/>
            <a:ext cx="1371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DEM</a:t>
            </a:r>
          </a:p>
        </p:txBody>
      </p:sp>
      <p:sp>
        <p:nvSpPr>
          <p:cNvPr id="7" name="Rectangle 6"/>
          <p:cNvSpPr/>
          <p:nvPr/>
        </p:nvSpPr>
        <p:spPr>
          <a:xfrm>
            <a:off x="714348" y="1928802"/>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FILL</a:t>
            </a:r>
          </a:p>
        </p:txBody>
      </p:sp>
      <p:sp>
        <p:nvSpPr>
          <p:cNvPr id="8" name="Rectangle 7"/>
          <p:cNvSpPr/>
          <p:nvPr/>
        </p:nvSpPr>
        <p:spPr>
          <a:xfrm>
            <a:off x="2590800" y="1981200"/>
            <a:ext cx="1828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DEPRESSION LESS DEM</a:t>
            </a:r>
          </a:p>
        </p:txBody>
      </p:sp>
      <p:sp>
        <p:nvSpPr>
          <p:cNvPr id="11" name="Rectangle 10"/>
          <p:cNvSpPr/>
          <p:nvPr/>
        </p:nvSpPr>
        <p:spPr>
          <a:xfrm>
            <a:off x="2590800" y="5572140"/>
            <a:ext cx="182880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WATERSHED CHARACTERISTICS</a:t>
            </a:r>
            <a:endParaRPr lang="en-US" sz="1600" dirty="0"/>
          </a:p>
        </p:txBody>
      </p:sp>
      <p:sp>
        <p:nvSpPr>
          <p:cNvPr id="13" name="Rectangle 12"/>
          <p:cNvSpPr/>
          <p:nvPr/>
        </p:nvSpPr>
        <p:spPr>
          <a:xfrm>
            <a:off x="4953000" y="1981200"/>
            <a:ext cx="1828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FLOW DIRECTION</a:t>
            </a:r>
          </a:p>
        </p:txBody>
      </p:sp>
      <p:sp>
        <p:nvSpPr>
          <p:cNvPr id="14" name="Rectangle 13"/>
          <p:cNvSpPr/>
          <p:nvPr/>
        </p:nvSpPr>
        <p:spPr>
          <a:xfrm>
            <a:off x="7162800" y="19812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FLOW ACCUMULATION</a:t>
            </a:r>
            <a:endParaRPr lang="en-US" sz="1400" dirty="0"/>
          </a:p>
        </p:txBody>
      </p:sp>
      <p:sp>
        <p:nvSpPr>
          <p:cNvPr id="15" name="Rectangle 14"/>
          <p:cNvSpPr/>
          <p:nvPr/>
        </p:nvSpPr>
        <p:spPr>
          <a:xfrm>
            <a:off x="7162800" y="2971800"/>
            <a:ext cx="1524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STREAM LINK</a:t>
            </a:r>
          </a:p>
        </p:txBody>
      </p:sp>
      <p:sp>
        <p:nvSpPr>
          <p:cNvPr id="16" name="Rectangle 15"/>
          <p:cNvSpPr/>
          <p:nvPr/>
        </p:nvSpPr>
        <p:spPr>
          <a:xfrm>
            <a:off x="7162800" y="4038600"/>
            <a:ext cx="1524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 BUFFER ZONES</a:t>
            </a:r>
          </a:p>
        </p:txBody>
      </p:sp>
      <p:cxnSp>
        <p:nvCxnSpPr>
          <p:cNvPr id="18" name="Straight Arrow Connector 17"/>
          <p:cNvCxnSpPr>
            <a:stCxn id="6" idx="2"/>
            <a:endCxn id="7" idx="0"/>
          </p:cNvCxnSpPr>
          <p:nvPr/>
        </p:nvCxnSpPr>
        <p:spPr>
          <a:xfrm rot="16200000" flipH="1">
            <a:off x="1183473" y="1712127"/>
            <a:ext cx="404802" cy="285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7" idx="3"/>
            <a:endCxn id="8" idx="1"/>
          </p:cNvCxnSpPr>
          <p:nvPr/>
        </p:nvCxnSpPr>
        <p:spPr>
          <a:xfrm>
            <a:off x="2085948" y="2233602"/>
            <a:ext cx="504852" cy="523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8" idx="3"/>
            <a:endCxn id="13" idx="1"/>
          </p:cNvCxnSpPr>
          <p:nvPr/>
        </p:nvCxnSpPr>
        <p:spPr>
          <a:xfrm>
            <a:off x="4419600" y="22860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13" idx="3"/>
            <a:endCxn id="14" idx="1"/>
          </p:cNvCxnSpPr>
          <p:nvPr/>
        </p:nvCxnSpPr>
        <p:spPr>
          <a:xfrm>
            <a:off x="6781800" y="22860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stCxn id="14" idx="2"/>
            <a:endCxn id="15" idx="0"/>
          </p:cNvCxnSpPr>
          <p:nvPr/>
        </p:nvCxnSpPr>
        <p:spPr>
          <a:xfrm>
            <a:off x="7924800" y="25908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15" idx="2"/>
            <a:endCxn id="16" idx="0"/>
          </p:cNvCxnSpPr>
          <p:nvPr/>
        </p:nvCxnSpPr>
        <p:spPr>
          <a:xfrm>
            <a:off x="7924800" y="36576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Elbow Connector 41"/>
          <p:cNvCxnSpPr>
            <a:cxnSpLocks/>
            <a:stCxn id="16" idx="1"/>
            <a:endCxn id="11" idx="3"/>
          </p:cNvCxnSpPr>
          <p:nvPr/>
        </p:nvCxnSpPr>
        <p:spPr>
          <a:xfrm rot="10800000" flipV="1">
            <a:off x="4419600" y="4419600"/>
            <a:ext cx="2743200" cy="150973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a:latin typeface="Times New Roman" panose="02020603050405020304" pitchFamily="18" charset="0"/>
                <a:cs typeface="Times New Roman" panose="02020603050405020304" pitchFamily="18" charset="0"/>
              </a:rPr>
              <a:t>INTRODUCTION:-</a:t>
            </a:r>
            <a:endParaRPr lang="en-US" sz="20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When inflow exceeds outflow in a low-lying areas, then it may be termed as flood.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Normally flood occurs when there is a heavy rainfall, or with seepage problem when rapid concretization occurs.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Mostly floods occur in low-lying areas and in urban areas, concretized due to ongoing increase in population.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Hence flood management practices are highly essential in this climatic change scenarios of 21st century.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RS and GIS, and BMP’s can be implemented to identify the flood zones and derivable solutions using BMP’s</a:t>
            </a: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200" b="1">
                <a:latin typeface="Times New Roman" panose="02020603050405020304" pitchFamily="18" charset="0"/>
                <a:cs typeface="Times New Roman" panose="02020603050405020304" pitchFamily="18" charset="0"/>
              </a:rPr>
              <a:t>DEM ACQUICITION:-</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8"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a:buNone/>
            </a:pPr>
            <a:r>
              <a:rPr lang="en-IN" sz="1700">
                <a:latin typeface="Times New Roman" panose="02020603050405020304" pitchFamily="18" charset="0"/>
                <a:cs typeface="Times New Roman" panose="02020603050405020304" pitchFamily="18" charset="0"/>
              </a:rPr>
              <a:t>     The first required for water inundation analysis is DEM. Digital elevation models are a type of raster GIS layer. In a DEM each cell of raster GIS layer has a value corresponding to its elevation (2-values at regularly spaced intervals). DEM data files contain the elevation of the terrain over a specified area usually at a fixed grid interval over the “BARE EARTH”</a:t>
            </a:r>
          </a:p>
          <a:p>
            <a:pPr>
              <a:buNone/>
            </a:pPr>
            <a:endParaRPr lang="en-US" sz="170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1FAC7A26-793F-41A2-BC22-002F7AEDD2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150"/>
          <a:stretch/>
        </p:blipFill>
        <p:spPr>
          <a:xfrm>
            <a:off x="4483341" y="799352"/>
            <a:ext cx="4069057" cy="52592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500" b="1">
                <a:latin typeface="Times New Roman" panose="02020603050405020304" pitchFamily="18" charset="0"/>
                <a:cs typeface="Times New Roman" panose="02020603050405020304" pitchFamily="18" charset="0"/>
              </a:rPr>
              <a:t>FILL: -</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a:lnSpc>
                <a:spcPct val="90000"/>
              </a:lnSpc>
              <a:buNone/>
            </a:pPr>
            <a:r>
              <a:rPr lang="en-IN" sz="1400" b="1">
                <a:latin typeface="Times New Roman" panose="02020603050405020304" pitchFamily="18" charset="0"/>
                <a:cs typeface="Times New Roman" panose="02020603050405020304" pitchFamily="18" charset="0"/>
              </a:rPr>
              <a:t>      </a:t>
            </a:r>
            <a:r>
              <a:rPr lang="en-IN" sz="1400">
                <a:latin typeface="Times New Roman" panose="02020603050405020304" pitchFamily="18" charset="0"/>
                <a:cs typeface="Times New Roman" panose="02020603050405020304" pitchFamily="18" charset="0"/>
              </a:rPr>
              <a:t>Fill sinks in a surface raster to remove small imperfections in the data. A filled     DEM or elevation raster is void of depression. A depression is a cell or cells in an elevation raster that are surrounded by higher elevation value and thus represents an area of interval drainage. Although some depressions are real such as acquirers or glaciated pot holes, may be imperfection in the DEM. Therefore, depression must be removed. A common method to remove depression is to increase its cell value to the lowest overflow point out of the sink. This results in the flat surface.</a:t>
            </a:r>
          </a:p>
          <a:p>
            <a:pPr>
              <a:lnSpc>
                <a:spcPct val="90000"/>
              </a:lnSpc>
              <a:buNone/>
            </a:pPr>
            <a:endParaRPr lang="en-US" sz="14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AFD6AD2B-8B66-4FB9-AEB6-4668EF9904F9}"/>
              </a:ext>
            </a:extLst>
          </p:cNvPr>
          <p:cNvPicPr>
            <a:picLocks noChangeAspect="1"/>
          </p:cNvPicPr>
          <p:nvPr/>
        </p:nvPicPr>
        <p:blipFill rotWithShape="1">
          <a:blip r:embed="rId2">
            <a:extLst>
              <a:ext uri="{28A0092B-C50C-407E-A947-70E740481C1C}">
                <a14:useLocalDpi xmlns:a14="http://schemas.microsoft.com/office/drawing/2010/main" val="0"/>
              </a:ext>
            </a:extLst>
          </a:blip>
          <a:srcRect l="6779" r="33452" b="-2"/>
          <a:stretch/>
        </p:blipFill>
        <p:spPr>
          <a:xfrm>
            <a:off x="4483341" y="799352"/>
            <a:ext cx="4069057" cy="52592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9260" y="525982"/>
            <a:ext cx="3212237" cy="1200361"/>
          </a:xfrm>
        </p:spPr>
        <p:txBody>
          <a:bodyPr anchor="b">
            <a:normAutofit/>
          </a:bodyPr>
          <a:lstStyle/>
          <a:p>
            <a:r>
              <a:rPr lang="en-US" sz="3100" b="1">
                <a:latin typeface="Times New Roman" panose="02020603050405020304" pitchFamily="18" charset="0"/>
                <a:cs typeface="Times New Roman" panose="02020603050405020304" pitchFamily="18" charset="0"/>
              </a:rPr>
              <a:t>FLOW DIRECTION: -</a:t>
            </a:r>
          </a:p>
        </p:txBody>
      </p:sp>
      <p:sp>
        <p:nvSpPr>
          <p:cNvPr id="46" name="Rectangle 4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7227"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675"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82DEA8B1-3FEA-4310-8E35-DBB05BA3838C}"/>
              </a:ext>
            </a:extLst>
          </p:cNvPr>
          <p:cNvPicPr>
            <a:picLocks noChangeAspect="1"/>
          </p:cNvPicPr>
          <p:nvPr/>
        </p:nvPicPr>
        <p:blipFill rotWithShape="1">
          <a:blip r:embed="rId2">
            <a:extLst>
              <a:ext uri="{28A0092B-C50C-407E-A947-70E740481C1C}">
                <a14:useLocalDpi xmlns:a14="http://schemas.microsoft.com/office/drawing/2010/main" val="0"/>
              </a:ext>
            </a:extLst>
          </a:blip>
          <a:srcRect t="2561" r="-2" b="-2"/>
          <a:stretch/>
        </p:blipFill>
        <p:spPr>
          <a:xfrm>
            <a:off x="432183" y="650494"/>
            <a:ext cx="4221013" cy="5324142"/>
          </a:xfrm>
          <a:prstGeom prst="rect">
            <a:avLst/>
          </a:prstGeom>
        </p:spPr>
      </p:pic>
      <p:sp>
        <p:nvSpPr>
          <p:cNvPr id="50" name="Rectangle 4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5833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29259" y="2031101"/>
            <a:ext cx="3212238" cy="3511943"/>
          </a:xfrm>
        </p:spPr>
        <p:txBody>
          <a:bodyPr anchor="ctr">
            <a:normAutofit/>
          </a:bodyPr>
          <a:lstStyle/>
          <a:p>
            <a:pPr>
              <a:buNone/>
            </a:pPr>
            <a:r>
              <a:rPr lang="en-IN" sz="1600" b="1">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rPr>
              <a:t> A flow direction raster shows the direction water will flow out of each cell of a filled elevation raster. A widely used method for deriving flow direction is the D8 method, used by ARC GIS. In D8 method, assigns a cell flow direction to the one of its eight surrounding cells that has the steepest distance-weighted gradient.</a:t>
            </a:r>
            <a:endParaRPr lang="en-US" sz="1600">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65301"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9260" y="525982"/>
            <a:ext cx="3212237" cy="1200361"/>
          </a:xfrm>
        </p:spPr>
        <p:txBody>
          <a:bodyPr anchor="b">
            <a:normAutofit/>
          </a:bodyPr>
          <a:lstStyle/>
          <a:p>
            <a:pPr>
              <a:lnSpc>
                <a:spcPct val="90000"/>
              </a:lnSpc>
            </a:pPr>
            <a:r>
              <a:rPr lang="en-US" sz="2600" b="1" dirty="0">
                <a:latin typeface="Times New Roman" panose="02020603050405020304" pitchFamily="18" charset="0"/>
                <a:cs typeface="Times New Roman" panose="02020603050405020304" pitchFamily="18" charset="0"/>
              </a:rPr>
              <a:t>FLOW ACCUMULATION: </a:t>
            </a:r>
          </a:p>
        </p:txBody>
      </p:sp>
      <p:sp>
        <p:nvSpPr>
          <p:cNvPr id="26"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7227"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675"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A52C6968-67FA-4BD4-BA24-B85EAE660070}"/>
              </a:ext>
            </a:extLst>
          </p:cNvPr>
          <p:cNvPicPr>
            <a:picLocks noChangeAspect="1"/>
          </p:cNvPicPr>
          <p:nvPr/>
        </p:nvPicPr>
        <p:blipFill rotWithShape="1">
          <a:blip r:embed="rId2">
            <a:extLst>
              <a:ext uri="{28A0092B-C50C-407E-A947-70E740481C1C}">
                <a14:useLocalDpi xmlns:a14="http://schemas.microsoft.com/office/drawing/2010/main" val="0"/>
              </a:ext>
            </a:extLst>
          </a:blip>
          <a:srcRect t="1872" r="-2" b="688"/>
          <a:stretch/>
        </p:blipFill>
        <p:spPr>
          <a:xfrm>
            <a:off x="432183" y="650494"/>
            <a:ext cx="4221013" cy="5324142"/>
          </a:xfrm>
          <a:prstGeom prst="rect">
            <a:avLst/>
          </a:prstGeom>
        </p:spPr>
      </p:pic>
      <p:sp>
        <p:nvSpPr>
          <p:cNvPr id="30" name="Rectangle 2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5833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56244" y="2252325"/>
            <a:ext cx="3212238" cy="3511943"/>
          </a:xfrm>
        </p:spPr>
        <p:txBody>
          <a:bodyPr anchor="ctr">
            <a:normAutofit/>
          </a:bodyPr>
          <a:lstStyle/>
          <a:p>
            <a:pPr>
              <a:lnSpc>
                <a:spcPct val="90000"/>
              </a:lnSpc>
            </a:pPr>
            <a:r>
              <a:rPr lang="en-IN" sz="1500" b="1"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A flow accumulation raster tabulates for each cell the number of cells that will flow to it. The tabulation is based on the flow direction raster. A flow accumulation raster can be interpreted in 2 ways:-</a:t>
            </a:r>
          </a:p>
          <a:p>
            <a:pPr>
              <a:lnSpc>
                <a:spcPct val="90000"/>
              </a:lnSpc>
            </a:pPr>
            <a:r>
              <a:rPr lang="en-US" sz="1500" dirty="0"/>
              <a:t>Cells having accumulation values generally correspond to stream channels, whereas cells having an accumulation value of zero generally corresponds to rigid lines.</a:t>
            </a:r>
          </a:p>
          <a:p>
            <a:pPr lvl="0">
              <a:lnSpc>
                <a:spcPct val="90000"/>
              </a:lnSpc>
            </a:pPr>
            <a:r>
              <a:rPr lang="en-IN" sz="1500" dirty="0"/>
              <a:t>If multiplied by cell size, the accumulation </a:t>
            </a:r>
            <a:r>
              <a:rPr lang="en-US" sz="1500" dirty="0"/>
              <a:t>value equals to drainage area.</a:t>
            </a:r>
          </a:p>
          <a:p>
            <a:pPr>
              <a:lnSpc>
                <a:spcPct val="90000"/>
              </a:lnSpc>
              <a:buNone/>
            </a:pPr>
            <a:endParaRPr lang="en-US" sz="1500" dirty="0">
              <a:latin typeface="Times New Roman" panose="02020603050405020304" pitchFamily="18" charset="0"/>
              <a:cs typeface="Times New Roman" panose="02020603050405020304" pitchFamily="18" charset="0"/>
            </a:endParaRPr>
          </a:p>
          <a:p>
            <a:pPr>
              <a:lnSpc>
                <a:spcPct val="90000"/>
              </a:lnSpc>
              <a:buNone/>
            </a:pPr>
            <a:endParaRPr lang="en-US" sz="15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65301"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642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9020" y="643467"/>
            <a:ext cx="2522980" cy="1597315"/>
          </a:xfrm>
          <a:noFill/>
          <a:ln w="19050">
            <a:solidFill>
              <a:schemeClr val="bg1"/>
            </a:solidFill>
          </a:ln>
        </p:spPr>
        <p:txBody>
          <a:bodyPr wrap="square">
            <a:normAutofit/>
          </a:bodyPr>
          <a:lstStyle/>
          <a:p>
            <a:r>
              <a:rPr lang="en-US" sz="2400" b="1">
                <a:solidFill>
                  <a:schemeClr val="bg1"/>
                </a:solidFill>
                <a:latin typeface="Times New Roman" panose="02020603050405020304" pitchFamily="18" charset="0"/>
                <a:cs typeface="Times New Roman" panose="02020603050405020304" pitchFamily="18" charset="0"/>
              </a:rPr>
              <a:t>STREAM LINKS: -</a:t>
            </a:r>
          </a:p>
        </p:txBody>
      </p:sp>
      <p:pic>
        <p:nvPicPr>
          <p:cNvPr id="6" name="Picture 5" descr="A close up of a map&#10;&#10;Description automatically generated">
            <a:extLst>
              <a:ext uri="{FF2B5EF4-FFF2-40B4-BE49-F238E27FC236}">
                <a16:creationId xmlns:a16="http://schemas.microsoft.com/office/drawing/2014/main" id="{B50E5EE7-5E61-4814-BF62-7E30B412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43467"/>
            <a:ext cx="5181599" cy="6062133"/>
          </a:xfrm>
          <a:prstGeom prst="rect">
            <a:avLst/>
          </a:prstGeom>
        </p:spPr>
      </p:pic>
      <p:sp>
        <p:nvSpPr>
          <p:cNvPr id="3" name="Content Placeholder 2"/>
          <p:cNvSpPr>
            <a:spLocks noGrp="1"/>
          </p:cNvSpPr>
          <p:nvPr>
            <p:ph idx="1"/>
          </p:nvPr>
        </p:nvSpPr>
        <p:spPr>
          <a:xfrm>
            <a:off x="6129021" y="2638044"/>
            <a:ext cx="2522980" cy="3415622"/>
          </a:xfrm>
        </p:spPr>
        <p:txBody>
          <a:bodyPr>
            <a:normAutofit/>
          </a:bodyPr>
          <a:lstStyle/>
          <a:p>
            <a:pPr>
              <a:lnSpc>
                <a:spcPct val="90000"/>
              </a:lnSpc>
              <a:buNone/>
            </a:pPr>
            <a:r>
              <a:rPr lang="en-IN" sz="1700">
                <a:solidFill>
                  <a:schemeClr val="bg1"/>
                </a:solidFill>
                <a:latin typeface="Times New Roman" panose="02020603050405020304" pitchFamily="18" charset="0"/>
                <a:cs typeface="Times New Roman" panose="02020603050405020304" pitchFamily="18" charset="0"/>
              </a:rPr>
              <a:t>      Assigning a unique value and associating with flow direction to each section of stream network is a steeper producer to derive stream links. A stream link raster therefore resembles a topology based stream layer, the intersections or junctions are like arcs or reaches.</a:t>
            </a:r>
            <a:endParaRPr lang="en-US" sz="1700">
              <a:solidFill>
                <a:schemeClr val="bg1"/>
              </a:solidFill>
              <a:latin typeface="Times New Roman" panose="02020603050405020304" pitchFamily="18" charset="0"/>
              <a:cs typeface="Times New Roman" panose="02020603050405020304" pitchFamily="18" charset="0"/>
            </a:endParaRPr>
          </a:p>
          <a:p>
            <a:pPr>
              <a:lnSpc>
                <a:spcPct val="90000"/>
              </a:lnSpc>
              <a:buNone/>
            </a:pPr>
            <a:endParaRPr lang="en-US" sz="17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9E0CD-2045-4ED9-8A11-A59A3AF69238}"/>
              </a:ext>
            </a:extLst>
          </p:cNvPr>
          <p:cNvSpPr>
            <a:spLocks noGrp="1"/>
          </p:cNvSpPr>
          <p:nvPr>
            <p:ph type="title"/>
          </p:nvPr>
        </p:nvSpPr>
        <p:spPr>
          <a:xfrm>
            <a:off x="442170" y="856180"/>
            <a:ext cx="3420438" cy="1128068"/>
          </a:xfrm>
        </p:spPr>
        <p:txBody>
          <a:bodyPr anchor="ctr">
            <a:normAutofit/>
          </a:bodyPr>
          <a:lstStyle/>
          <a:p>
            <a:r>
              <a:rPr lang="en-US" sz="3500"/>
              <a:t>BUFFER ZONES:</a:t>
            </a:r>
            <a:endParaRPr lang="en-IN" sz="35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CF3F31-BC31-436F-AA19-CE07AE09942A}"/>
              </a:ext>
            </a:extLst>
          </p:cNvPr>
          <p:cNvSpPr>
            <a:spLocks noGrp="1"/>
          </p:cNvSpPr>
          <p:nvPr>
            <p:ph idx="1"/>
          </p:nvPr>
        </p:nvSpPr>
        <p:spPr>
          <a:xfrm>
            <a:off x="443039" y="2330505"/>
            <a:ext cx="3419569" cy="3979585"/>
          </a:xfrm>
        </p:spPr>
        <p:txBody>
          <a:bodyPr anchor="ctr">
            <a:normAutofit/>
          </a:bodyPr>
          <a:lstStyle/>
          <a:p>
            <a:pPr>
              <a:lnSpc>
                <a:spcPct val="90000"/>
              </a:lnSpc>
            </a:pPr>
            <a:r>
              <a:rPr lang="en-US" sz="1700"/>
              <a:t> A buffer zone in GIS is a zone around a map feature measured</a:t>
            </a:r>
          </a:p>
          <a:p>
            <a:pPr>
              <a:lnSpc>
                <a:spcPct val="90000"/>
              </a:lnSpc>
            </a:pPr>
            <a:r>
              <a:rPr lang="en-US" sz="1700"/>
              <a:t>in units of distance or time. A buffer is useful for proximity analysis. A buffer is an area</a:t>
            </a:r>
          </a:p>
          <a:p>
            <a:pPr>
              <a:lnSpc>
                <a:spcPct val="90000"/>
              </a:lnSpc>
            </a:pPr>
            <a:r>
              <a:rPr lang="en-US" sz="1700"/>
              <a:t>defined by the bounding region determined by a set of points at a specified maximum</a:t>
            </a:r>
          </a:p>
          <a:p>
            <a:pPr>
              <a:lnSpc>
                <a:spcPct val="90000"/>
              </a:lnSpc>
            </a:pPr>
            <a:r>
              <a:rPr lang="en-US" sz="1700"/>
              <a:t>distance from all nodes along segments of an object.</a:t>
            </a:r>
          </a:p>
          <a:p>
            <a:pPr>
              <a:lnSpc>
                <a:spcPct val="90000"/>
              </a:lnSpc>
            </a:pPr>
            <a:r>
              <a:rPr lang="en-US" sz="1700"/>
              <a:t>Weightages are given as below: -</a:t>
            </a:r>
          </a:p>
          <a:p>
            <a:pPr>
              <a:lnSpc>
                <a:spcPct val="90000"/>
              </a:lnSpc>
            </a:pPr>
            <a:r>
              <a:rPr lang="en-US" sz="1700"/>
              <a:t> ˃ 1500m is 3 rank</a:t>
            </a:r>
          </a:p>
          <a:p>
            <a:pPr>
              <a:lnSpc>
                <a:spcPct val="90000"/>
              </a:lnSpc>
            </a:pPr>
            <a:r>
              <a:rPr lang="en-US" sz="1700"/>
              <a:t> 1000 – 1500m is 4</a:t>
            </a:r>
          </a:p>
          <a:p>
            <a:pPr>
              <a:lnSpc>
                <a:spcPct val="90000"/>
              </a:lnSpc>
            </a:pPr>
            <a:r>
              <a:rPr lang="en-US" sz="1700"/>
              <a:t> 500 – 1000m is 5 (higher rank)</a:t>
            </a:r>
            <a:endParaRPr lang="en-IN" sz="17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7D2D7F28-E1F9-4B66-8952-53EE357F28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150"/>
          <a:stretch/>
        </p:blipFill>
        <p:spPr>
          <a:xfrm>
            <a:off x="4483341" y="799352"/>
            <a:ext cx="4069057" cy="5259296"/>
          </a:xfrm>
          <a:prstGeom prst="rect">
            <a:avLst/>
          </a:prstGeom>
        </p:spPr>
      </p:pic>
    </p:spTree>
    <p:extLst>
      <p:ext uri="{BB962C8B-B14F-4D97-AF65-F5344CB8AC3E}">
        <p14:creationId xmlns:p14="http://schemas.microsoft.com/office/powerpoint/2010/main" val="2360138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pPr>
              <a:lnSpc>
                <a:spcPct val="90000"/>
              </a:lnSpc>
            </a:pPr>
            <a:r>
              <a:rPr lang="en-US" sz="2500" b="1">
                <a:latin typeface="Times New Roman" panose="02020603050405020304" pitchFamily="18" charset="0"/>
                <a:cs typeface="Times New Roman" panose="02020603050405020304" pitchFamily="18" charset="0"/>
              </a:rPr>
              <a:t>LAND USE AND LAND COVER DATA: -</a:t>
            </a:r>
          </a:p>
        </p:txBody>
      </p:sp>
      <p:grpSp>
        <p:nvGrpSpPr>
          <p:cNvPr id="4"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r>
              <a:rPr lang="en-US" sz="1700" dirty="0">
                <a:latin typeface="Times New Roman" pitchFamily="18" charset="0"/>
                <a:cs typeface="Times New Roman" pitchFamily="18" charset="0"/>
              </a:rPr>
              <a:t>Unsupervised classification is used to extract the values by allotting weightages to the raw data.</a:t>
            </a:r>
          </a:p>
          <a:p>
            <a:r>
              <a:rPr lang="en-US" sz="1700" dirty="0">
                <a:latin typeface="Times New Roman" pitchFamily="18" charset="0"/>
                <a:cs typeface="Times New Roman" pitchFamily="18" charset="0"/>
              </a:rPr>
              <a:t>Generally it is between 1 to 5. </a:t>
            </a:r>
          </a:p>
          <a:p>
            <a:pPr>
              <a:buNone/>
            </a:pPr>
            <a:r>
              <a:rPr lang="en-US" sz="1700" dirty="0">
                <a:latin typeface="Times New Roman" pitchFamily="18" charset="0"/>
                <a:cs typeface="Times New Roman" pitchFamily="18" charset="0"/>
              </a:rPr>
              <a:t>       BLUE: - RIVER FLOW</a:t>
            </a:r>
          </a:p>
          <a:p>
            <a:pPr>
              <a:buNone/>
            </a:pPr>
            <a:r>
              <a:rPr lang="en-US" sz="1700" dirty="0">
                <a:latin typeface="Times New Roman" pitchFamily="18" charset="0"/>
                <a:cs typeface="Times New Roman" pitchFamily="18" charset="0"/>
              </a:rPr>
              <a:t>       WHITE: - EMPTY RIVERBED</a:t>
            </a:r>
          </a:p>
          <a:p>
            <a:pPr>
              <a:buNone/>
            </a:pPr>
            <a:r>
              <a:rPr lang="en-US" sz="1700" dirty="0">
                <a:latin typeface="Times New Roman" pitchFamily="18" charset="0"/>
                <a:cs typeface="Times New Roman" pitchFamily="18" charset="0"/>
              </a:rPr>
              <a:t>       RED: - CONSTRUCTIONS</a:t>
            </a:r>
          </a:p>
          <a:p>
            <a:pPr>
              <a:buNone/>
            </a:pPr>
            <a:r>
              <a:rPr lang="en-US" sz="1700" dirty="0">
                <a:latin typeface="Times New Roman" pitchFamily="18" charset="0"/>
                <a:cs typeface="Times New Roman" pitchFamily="18" charset="0"/>
              </a:rPr>
              <a:t>       GREEN: - VEGETATION</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376F591E-3682-4836-9947-737EE32CEB6F}"/>
              </a:ext>
            </a:extLst>
          </p:cNvPr>
          <p:cNvPicPr>
            <a:picLocks noChangeAspect="1"/>
          </p:cNvPicPr>
          <p:nvPr/>
        </p:nvPicPr>
        <p:blipFill rotWithShape="1">
          <a:blip r:embed="rId2">
            <a:extLst>
              <a:ext uri="{28A0092B-C50C-407E-A947-70E740481C1C}">
                <a14:useLocalDpi xmlns:a14="http://schemas.microsoft.com/office/drawing/2010/main" val="0"/>
              </a:ext>
            </a:extLst>
          </a:blip>
          <a:srcRect r="48357" b="1"/>
          <a:stretch/>
        </p:blipFill>
        <p:spPr>
          <a:xfrm>
            <a:off x="3722073" y="799352"/>
            <a:ext cx="4978888" cy="52592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IN" b="1" dirty="0"/>
              <a:t> Rainfall data:-</a:t>
            </a:r>
            <a:endParaRPr lang="en-IN" dirty="0"/>
          </a:p>
          <a:p>
            <a:pPr>
              <a:buNone/>
            </a:pP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Data is obtained from Indian water portal with a special permission. Data is obtained on a monthly scale from January to December 1900 to 2002. This century scale rainfall is further analysed by considering monthly  variations of rainfall, so that it will be easy to understand the effect of rainfall in form of floods  in different seasons of lowling areas.</a:t>
            </a:r>
          </a:p>
          <a:p>
            <a:pPr>
              <a:buNone/>
            </a:pPr>
            <a:r>
              <a:rPr lang="en-IN" sz="1800" dirty="0">
                <a:latin typeface="Times New Roman" pitchFamily="18" charset="0"/>
                <a:cs typeface="Times New Roman" pitchFamily="18" charset="0"/>
              </a:rPr>
              <a:t>     The data is obtained from the website:  </a:t>
            </a:r>
            <a:r>
              <a:rPr lang="en-IN" sz="1800" u="sng" dirty="0">
                <a:latin typeface="Times New Roman" pitchFamily="18" charset="0"/>
                <a:cs typeface="Times New Roman" pitchFamily="18" charset="0"/>
                <a:hlinkClick r:id="rId2"/>
              </a:rPr>
              <a:t>https://www.indiawaterportal.org/articles/district-wise-monthly-rainfall-data-list-raingauge-stations-india-meteorological-department</a:t>
            </a:r>
            <a:r>
              <a:rPr lang="en-IN" sz="1800" dirty="0">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Further, Inverse distance weighted method is used for extrapolating the data at Vijayawada scale (regional scale) to understand the influence of rainfall</a:t>
            </a:r>
            <a:r>
              <a:rPr lang="en-IN" dirty="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7A421E72-F06B-4900-9EB9-F4DAAE506D5D}"/>
              </a:ext>
            </a:extLst>
          </p:cNvPr>
          <p:cNvPicPr>
            <a:picLocks noChangeAspect="1"/>
          </p:cNvPicPr>
          <p:nvPr/>
        </p:nvPicPr>
        <p:blipFill rotWithShape="1">
          <a:blip r:embed="rId2">
            <a:extLst>
              <a:ext uri="{28A0092B-C50C-407E-A947-70E740481C1C}">
                <a14:useLocalDpi xmlns:a14="http://schemas.microsoft.com/office/drawing/2010/main" val="0"/>
              </a:ext>
            </a:extLst>
          </a:blip>
          <a:srcRect l="5000" r="2819" b="-2"/>
          <a:stretch/>
        </p:blipFill>
        <p:spPr>
          <a:xfrm>
            <a:off x="241298" y="321732"/>
            <a:ext cx="4296411" cy="6214533"/>
          </a:xfrm>
          <a:prstGeom prst="rect">
            <a:avLst/>
          </a:prstGeom>
        </p:spPr>
      </p:pic>
      <p:pic>
        <p:nvPicPr>
          <p:cNvPr id="7" name="Picture 6" descr="A close up of a map&#10;&#10;Description automatically generated">
            <a:extLst>
              <a:ext uri="{FF2B5EF4-FFF2-40B4-BE49-F238E27FC236}">
                <a16:creationId xmlns:a16="http://schemas.microsoft.com/office/drawing/2014/main" id="{56917D26-5FF3-4F9A-83F3-817371EB73CF}"/>
              </a:ext>
            </a:extLst>
          </p:cNvPr>
          <p:cNvPicPr>
            <a:picLocks noChangeAspect="1"/>
          </p:cNvPicPr>
          <p:nvPr/>
        </p:nvPicPr>
        <p:blipFill rotWithShape="1">
          <a:blip r:embed="rId3">
            <a:extLst>
              <a:ext uri="{28A0092B-C50C-407E-A947-70E740481C1C}">
                <a14:useLocalDpi xmlns:a14="http://schemas.microsoft.com/office/drawing/2010/main" val="0"/>
              </a:ext>
            </a:extLst>
          </a:blip>
          <a:srcRect l="4617" r="3202" b="-2"/>
          <a:stretch/>
        </p:blipFill>
        <p:spPr>
          <a:xfrm>
            <a:off x="4606290" y="321732"/>
            <a:ext cx="4296411" cy="6214533"/>
          </a:xfrm>
          <a:prstGeom prst="rect">
            <a:avLst/>
          </a:prstGeom>
        </p:spPr>
      </p:pic>
    </p:spTree>
    <p:extLst>
      <p:ext uri="{BB962C8B-B14F-4D97-AF65-F5344CB8AC3E}">
        <p14:creationId xmlns:p14="http://schemas.microsoft.com/office/powerpoint/2010/main" val="394503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pPr>
              <a:lnSpc>
                <a:spcPct val="90000"/>
              </a:lnSpc>
            </a:pPr>
            <a:r>
              <a:rPr lang="en-US" sz="3500" b="1">
                <a:latin typeface="Times New Roman" pitchFamily="18" charset="0"/>
                <a:cs typeface="Times New Roman" pitchFamily="18" charset="0"/>
              </a:rPr>
              <a:t>INUNDATION ZONES: -</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a:buNone/>
            </a:pPr>
            <a:r>
              <a:rPr lang="en-US" sz="1700" dirty="0">
                <a:latin typeface="Times New Roman" panose="02020603050405020304" pitchFamily="18" charset="0"/>
                <a:cs typeface="Times New Roman" panose="02020603050405020304" pitchFamily="18" charset="0"/>
              </a:rPr>
              <a:t> The identified inundation zones are</a:t>
            </a:r>
          </a:p>
          <a:p>
            <a:r>
              <a:rPr lang="en-US" sz="1700" dirty="0">
                <a:latin typeface="Times New Roman" panose="02020603050405020304" pitchFamily="18" charset="0"/>
                <a:cs typeface="Times New Roman" panose="02020603050405020304" pitchFamily="18" charset="0"/>
              </a:rPr>
              <a:t>Krishna Lanka</a:t>
            </a:r>
          </a:p>
          <a:p>
            <a:r>
              <a:rPr lang="en-US" sz="1700" dirty="0" err="1">
                <a:latin typeface="Times New Roman" panose="02020603050405020304" pitchFamily="18" charset="0"/>
                <a:cs typeface="Times New Roman" panose="02020603050405020304" pitchFamily="18" charset="0"/>
              </a:rPr>
              <a:t>Yalamanakudhuru</a:t>
            </a:r>
            <a:endParaRPr lang="en-US" sz="1700" dirty="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4367FC6B-D3D3-47B8-A4FE-67D09467C40C}"/>
              </a:ext>
            </a:extLst>
          </p:cNvPr>
          <p:cNvPicPr>
            <a:picLocks noChangeAspect="1"/>
          </p:cNvPicPr>
          <p:nvPr/>
        </p:nvPicPr>
        <p:blipFill rotWithShape="1">
          <a:blip r:embed="rId2">
            <a:extLst>
              <a:ext uri="{28A0092B-C50C-407E-A947-70E740481C1C}">
                <a14:useLocalDpi xmlns:a14="http://schemas.microsoft.com/office/drawing/2010/main" val="0"/>
              </a:ext>
            </a:extLst>
          </a:blip>
          <a:srcRect l="34564" r="13793" b="1"/>
          <a:stretch/>
        </p:blipFill>
        <p:spPr>
          <a:xfrm>
            <a:off x="4483341" y="799352"/>
            <a:ext cx="4069057" cy="52592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AIM: -</a:t>
            </a:r>
          </a:p>
        </p:txBody>
      </p:sp>
      <p:sp>
        <p:nvSpPr>
          <p:cNvPr id="3" name="Content Placeholder 2"/>
          <p:cNvSpPr>
            <a:spLocks noGrp="1"/>
          </p:cNvSpPr>
          <p:nvPr>
            <p:ph idx="1"/>
          </p:nvPr>
        </p:nvSpPr>
        <p:spPr>
          <a:xfrm>
            <a:off x="533400" y="1219200"/>
            <a:ext cx="8305800" cy="838199"/>
          </a:xfrm>
        </p:spPr>
        <p:txBody>
          <a:bodyPr>
            <a:normAutofit/>
          </a:bodyPr>
          <a:lstStyle/>
          <a:p>
            <a:pPr algn="just">
              <a:buNone/>
            </a:pPr>
            <a:r>
              <a:rPr lang="en-IN" sz="2000" dirty="0">
                <a:latin typeface="Times New Roman" panose="02020603050405020304" pitchFamily="18" charset="0"/>
                <a:cs typeface="Times New Roman" panose="02020603050405020304" pitchFamily="18" charset="0"/>
              </a:rPr>
              <a:t>     To find flood prone areas and application BMP’S for the flood prone areas in Vijayawada.</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Title 1"/>
          <p:cNvSpPr txBox="1"/>
          <p:nvPr/>
        </p:nvSpPr>
        <p:spPr>
          <a:xfrm>
            <a:off x="533400" y="175260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2400" b="1" dirty="0">
                <a:latin typeface="Times New Roman" panose="02020603050405020304" pitchFamily="18" charset="0"/>
                <a:ea typeface="+mj-ea"/>
                <a:cs typeface="Times New Roman" panose="02020603050405020304" pitchFamily="18" charset="0"/>
              </a:rPr>
              <a:t>OBJECTIVES</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p>
        </p:txBody>
      </p:sp>
      <p:sp>
        <p:nvSpPr>
          <p:cNvPr id="5" name="Content Placeholder 2"/>
          <p:cNvSpPr txBox="1"/>
          <p:nvPr/>
        </p:nvSpPr>
        <p:spPr>
          <a:xfrm>
            <a:off x="685800" y="2743200"/>
            <a:ext cx="8305800" cy="3124200"/>
          </a:xfrm>
          <a:prstGeom prst="rect">
            <a:avLst/>
          </a:prstGeom>
        </p:spPr>
        <p:txBody>
          <a:bodyPr vert="horz" lIns="91440" tIns="45720" rIns="91440" bIns="45720" rtlCol="0">
            <a:normAutofit/>
          </a:bodyPr>
          <a:lstStyle/>
          <a:p>
            <a:pPr lvl="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find out the inundation zones in the low laying urban areas of Vijayawada.</a:t>
            </a:r>
            <a:endParaRPr lang="en-US" sz="2200" dirty="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mitigate the floods by BMP and Remote sensing techniques</a:t>
            </a:r>
            <a:endParaRPr lang="en-US" sz="22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p:nvPr/>
        </p:nvSpPr>
        <p:spPr>
          <a:xfrm>
            <a:off x="609600" y="3733800"/>
            <a:ext cx="82296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2400" b="1" noProof="0" dirty="0">
                <a:latin typeface="Times New Roman" panose="02020603050405020304" pitchFamily="18" charset="0"/>
                <a:ea typeface="+mj-ea"/>
                <a:cs typeface="Times New Roman" panose="02020603050405020304" pitchFamily="18" charset="0"/>
              </a:rPr>
              <a:t>SCOPE</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p>
        </p:txBody>
      </p:sp>
      <p:sp>
        <p:nvSpPr>
          <p:cNvPr id="7" name="Content Placeholder 2"/>
          <p:cNvSpPr txBox="1"/>
          <p:nvPr/>
        </p:nvSpPr>
        <p:spPr>
          <a:xfrm>
            <a:off x="838200" y="4191000"/>
            <a:ext cx="8077200" cy="3124200"/>
          </a:xfrm>
          <a:prstGeom prst="rect">
            <a:avLst/>
          </a:prstGeom>
        </p:spPr>
        <p:txBody>
          <a:bodyPr vert="horz" lIns="91440" tIns="45720" rIns="91440" bIns="45720" rtlCol="0">
            <a:normAutofit/>
          </a:bodyPr>
          <a:lstStyle/>
          <a:p>
            <a:pPr lvl="0" algn="just"/>
            <a:endParaRPr lang="en-US" sz="22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p:nvPr/>
        </p:nvSpPr>
        <p:spPr>
          <a:xfrm>
            <a:off x="609600" y="4800600"/>
            <a:ext cx="8305800" cy="838199"/>
          </a:xfrm>
          <a:prstGeom prst="rect">
            <a:avLst/>
          </a:prstGeom>
        </p:spPr>
        <p:txBody>
          <a:bodyPr vert="horz" lIns="91440" tIns="45720" rIns="91440" bIns="45720" rtlCol="0">
            <a:normAutofit fontScale="92500" lnSpcReduction="20000"/>
          </a:bodyPr>
          <a:lstStyle/>
          <a:p>
            <a:r>
              <a:rPr lang="en-IN" sz="2200" dirty="0">
                <a:latin typeface="Times New Roman" panose="02020603050405020304" pitchFamily="18" charset="0"/>
                <a:cs typeface="Times New Roman" panose="02020603050405020304" pitchFamily="18" charset="0"/>
              </a:rPr>
              <a:t>To analyse the flood prone areas and to mitigate the disasters during flood incidents</a:t>
            </a:r>
            <a:endParaRPr lang="en-US" sz="2200" dirty="0">
              <a:latin typeface="Times New Roman" panose="02020603050405020304" pitchFamily="18" charset="0"/>
              <a:cs typeface="Times New Roman" panose="02020603050405020304" pitchFamily="18" charset="0"/>
            </a:endParaRPr>
          </a:p>
          <a:p>
            <a:r>
              <a:rPr lang="en-IN" sz="2000" dirty="0"/>
              <a:t> </a:t>
            </a:r>
            <a:endParaRPr lang="en-US" sz="2000" dirty="0"/>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2000" b="1" dirty="0">
                <a:latin typeface="Times New Roman" panose="02020603050405020304" pitchFamily="18" charset="0"/>
                <a:cs typeface="Times New Roman" panose="02020603050405020304" pitchFamily="18" charset="0"/>
              </a:rPr>
              <a:t>COLLECTION OF SOIL SAMPLES: -</a:t>
            </a:r>
          </a:p>
        </p:txBody>
      </p:sp>
      <p:sp>
        <p:nvSpPr>
          <p:cNvPr id="3" name="Content Placeholder 2"/>
          <p:cNvSpPr>
            <a:spLocks noGrp="1"/>
          </p:cNvSpPr>
          <p:nvPr>
            <p:ph idx="1"/>
          </p:nvPr>
        </p:nvSpPr>
        <p:spPr>
          <a:xfrm>
            <a:off x="533400" y="914400"/>
            <a:ext cx="8229600" cy="452596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Soil samples are collected from the both inundation zones.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Sample is collected  from a depth of 1.5m below the ground level.</a:t>
            </a:r>
          </a:p>
        </p:txBody>
      </p:sp>
      <p:pic>
        <p:nvPicPr>
          <p:cNvPr id="4" name="Picture 3" descr="index.jpg"/>
          <p:cNvPicPr>
            <a:picLocks noChangeAspect="1"/>
          </p:cNvPicPr>
          <p:nvPr/>
        </p:nvPicPr>
        <p:blipFill>
          <a:blip r:embed="rId2" cstate="print"/>
          <a:stretch>
            <a:fillRect/>
          </a:stretch>
        </p:blipFill>
        <p:spPr>
          <a:xfrm>
            <a:off x="2209800" y="2057400"/>
            <a:ext cx="3835400" cy="2876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000" b="1" dirty="0">
                <a:latin typeface="Times New Roman" panose="02020603050405020304" pitchFamily="18" charset="0"/>
                <a:cs typeface="Times New Roman" panose="02020603050405020304" pitchFamily="18" charset="0"/>
              </a:rPr>
              <a:t>IDENTIFICATION OF BASIC PROPERTIES OF SOIL: -</a:t>
            </a:r>
          </a:p>
        </p:txBody>
      </p:sp>
      <p:sp>
        <p:nvSpPr>
          <p:cNvPr id="3" name="Content Placeholder 2"/>
          <p:cNvSpPr>
            <a:spLocks noGrp="1"/>
          </p:cNvSpPr>
          <p:nvPr>
            <p:ph idx="1"/>
          </p:nvPr>
        </p:nvSpPr>
        <p:spPr>
          <a:xfrm>
            <a:off x="381000" y="762000"/>
            <a:ext cx="8382000" cy="5638800"/>
          </a:xfrm>
        </p:spPr>
        <p:txBody>
          <a:bodyPr>
            <a:normAutofit/>
          </a:bodyPr>
          <a:lstStyle/>
          <a:p>
            <a:pPr>
              <a:buNone/>
            </a:pPr>
            <a:r>
              <a:rPr lang="en-IN" sz="1800" dirty="0">
                <a:latin typeface="Times New Roman" panose="02020603050405020304" pitchFamily="18" charset="0"/>
                <a:cs typeface="Times New Roman" panose="02020603050405020304" pitchFamily="18" charset="0"/>
              </a:rPr>
              <a:t>The following are the basic properties of soil : -</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Optimum moisture content</a:t>
            </a:r>
          </a:p>
          <a:p>
            <a:pPr lvl="0"/>
            <a:r>
              <a:rPr lang="en-US" sz="1800" dirty="0">
                <a:latin typeface="Times New Roman" panose="02020603050405020304" pitchFamily="18" charset="0"/>
                <a:cs typeface="Times New Roman" panose="02020603050405020304" pitchFamily="18" charset="0"/>
              </a:rPr>
              <a:t>Specific gravity</a:t>
            </a:r>
          </a:p>
          <a:p>
            <a:pPr lvl="0"/>
            <a:r>
              <a:rPr lang="en-US" sz="1800" dirty="0">
                <a:latin typeface="Times New Roman" panose="02020603050405020304" pitchFamily="18" charset="0"/>
                <a:cs typeface="Times New Roman" panose="02020603050405020304" pitchFamily="18" charset="0"/>
              </a:rPr>
              <a:t>Sieve Analysis</a:t>
            </a:r>
          </a:p>
          <a:p>
            <a:pPr lvl="0"/>
            <a:r>
              <a:rPr lang="en-US" sz="1800" dirty="0">
                <a:latin typeface="Times New Roman" panose="02020603050405020304" pitchFamily="18" charset="0"/>
                <a:cs typeface="Times New Roman" panose="02020603050405020304" pitchFamily="18" charset="0"/>
              </a:rPr>
              <a:t>Free Swell</a:t>
            </a:r>
          </a:p>
          <a:p>
            <a:pPr>
              <a:buNone/>
            </a:pPr>
            <a:r>
              <a:rPr lang="en-IN" sz="1800" b="1" dirty="0">
                <a:latin typeface="Times New Roman" panose="02020603050405020304" pitchFamily="18" charset="0"/>
                <a:cs typeface="Times New Roman" panose="02020603050405020304" pitchFamily="18" charset="0"/>
              </a:rPr>
              <a:t>OPTIMUM MOISTURE CONTENT: - </a:t>
            </a:r>
            <a:r>
              <a:rPr lang="en-IN" sz="1800" dirty="0">
                <a:latin typeface="Times New Roman" panose="02020603050405020304" pitchFamily="18" charset="0"/>
                <a:cs typeface="Times New Roman" panose="02020603050405020304" pitchFamily="18" charset="0"/>
              </a:rPr>
              <a:t>The knowledge of the natural moisture content is essential in all studies of soil mechanics. To sight a few, natural moisture content is used in determining the bearing capacity and settlement. The natural moisture content will give an idea of the state of soil in the field.</a:t>
            </a:r>
          </a:p>
          <a:p>
            <a:pPr algn="ctr">
              <a:buNone/>
            </a:pPr>
            <a:r>
              <a:rPr lang="en-IN" sz="1800" b="1" dirty="0">
                <a:latin typeface="Times New Roman" panose="02020603050405020304" pitchFamily="18" charset="0"/>
                <a:cs typeface="Times New Roman" panose="02020603050405020304" pitchFamily="18" charset="0"/>
              </a:rPr>
              <a:t>Moisture Content = {(W2-W</a:t>
            </a:r>
            <a:r>
              <a:rPr lang="en-IN" sz="1800" b="1" baseline="-25000" dirty="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 (W</a:t>
            </a:r>
            <a:r>
              <a:rPr lang="en-IN" sz="1800" b="1" baseline="-25000" dirty="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-W</a:t>
            </a:r>
            <a:r>
              <a:rPr lang="en-IN" sz="1800" b="1" baseline="-25000" dirty="0">
                <a:latin typeface="Times New Roman" panose="02020603050405020304" pitchFamily="18" charset="0"/>
                <a:cs typeface="Times New Roman" panose="02020603050405020304" pitchFamily="18" charset="0"/>
              </a:rPr>
              <a:t>1</a:t>
            </a:r>
            <a:r>
              <a:rPr lang="en-IN" sz="1800" b="1" dirty="0">
                <a:latin typeface="Times New Roman" panose="02020603050405020304" pitchFamily="18" charset="0"/>
                <a:cs typeface="Times New Roman" panose="02020603050405020304" pitchFamily="18" charset="0"/>
              </a:rPr>
              <a:t>)} x 100</a:t>
            </a:r>
            <a:endParaRPr lang="en-US" sz="18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971800" y="3962400"/>
          <a:ext cx="5791200" cy="2461536"/>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gridCol w="1013460">
                  <a:extLst>
                    <a:ext uri="{9D8B030D-6E8A-4147-A177-3AD203B41FA5}">
                      <a16:colId xmlns:a16="http://schemas.microsoft.com/office/drawing/2014/main" val="20002"/>
                    </a:ext>
                  </a:extLst>
                </a:gridCol>
                <a:gridCol w="1013460">
                  <a:extLst>
                    <a:ext uri="{9D8B030D-6E8A-4147-A177-3AD203B41FA5}">
                      <a16:colId xmlns:a16="http://schemas.microsoft.com/office/drawing/2014/main" val="20003"/>
                    </a:ext>
                  </a:extLst>
                </a:gridCol>
              </a:tblGrid>
              <a:tr h="455364">
                <a:tc>
                  <a:txBody>
                    <a:bodyPr/>
                    <a:lstStyle/>
                    <a:p>
                      <a:r>
                        <a:rPr lang="en-US" b="0" dirty="0">
                          <a:latin typeface="Times New Roman" pitchFamily="18" charset="0"/>
                          <a:cs typeface="Times New Roman" pitchFamily="18" charset="0"/>
                        </a:rPr>
                        <a:t>S.NO</a:t>
                      </a:r>
                    </a:p>
                  </a:txBody>
                  <a:tcPr/>
                </a:tc>
                <a:tc>
                  <a:txBody>
                    <a:bodyPr/>
                    <a:lstStyle/>
                    <a:p>
                      <a:r>
                        <a:rPr lang="en-US" dirty="0"/>
                        <a:t>OBSERVATIONS (gms.)</a:t>
                      </a:r>
                    </a:p>
                  </a:txBody>
                  <a:tcPr/>
                </a:tc>
                <a:tc>
                  <a:txBody>
                    <a:bodyPr/>
                    <a:lstStyle/>
                    <a:p>
                      <a:r>
                        <a:rPr lang="en-US" dirty="0"/>
                        <a:t>TRAIL 1</a:t>
                      </a:r>
                    </a:p>
                  </a:txBody>
                  <a:tcPr/>
                </a:tc>
                <a:tc>
                  <a:txBody>
                    <a:bodyPr/>
                    <a:lstStyle/>
                    <a:p>
                      <a:r>
                        <a:rPr lang="en-US" dirty="0"/>
                        <a:t>TRAIL 2</a:t>
                      </a:r>
                    </a:p>
                  </a:txBody>
                  <a:tcPr/>
                </a:tc>
                <a:extLst>
                  <a:ext uri="{0D108BD9-81ED-4DB2-BD59-A6C34878D82A}">
                    <a16:rowId xmlns:a16="http://schemas.microsoft.com/office/drawing/2014/main" val="10000"/>
                  </a:ext>
                </a:extLst>
              </a:tr>
              <a:tr h="455364">
                <a:tc>
                  <a:txBody>
                    <a:bodyPr/>
                    <a:lstStyle/>
                    <a:p>
                      <a:r>
                        <a:rPr lang="en-US" dirty="0"/>
                        <a:t>1</a:t>
                      </a:r>
                    </a:p>
                  </a:txBody>
                  <a:tcPr/>
                </a:tc>
                <a:tc>
                  <a:txBody>
                    <a:bodyPr/>
                    <a:lstStyle/>
                    <a:p>
                      <a:r>
                        <a:rPr lang="en-US" dirty="0"/>
                        <a:t>Wt.</a:t>
                      </a:r>
                      <a:r>
                        <a:rPr lang="en-US" baseline="0" dirty="0"/>
                        <a:t> of container with lid (W</a:t>
                      </a:r>
                      <a:r>
                        <a:rPr lang="en-US" baseline="-25000" dirty="0"/>
                        <a:t>1)</a:t>
                      </a:r>
                    </a:p>
                  </a:txBody>
                  <a:tcPr/>
                </a:tc>
                <a:tc>
                  <a:txBody>
                    <a:bodyPr/>
                    <a:lstStyle/>
                    <a:p>
                      <a:r>
                        <a:rPr lang="en-US" dirty="0"/>
                        <a:t>34</a:t>
                      </a:r>
                    </a:p>
                  </a:txBody>
                  <a:tcPr/>
                </a:tc>
                <a:tc>
                  <a:txBody>
                    <a:bodyPr/>
                    <a:lstStyle/>
                    <a:p>
                      <a:r>
                        <a:rPr lang="en-US" dirty="0"/>
                        <a:t>34</a:t>
                      </a:r>
                    </a:p>
                  </a:txBody>
                  <a:tcPr/>
                </a:tc>
                <a:extLst>
                  <a:ext uri="{0D108BD9-81ED-4DB2-BD59-A6C34878D82A}">
                    <a16:rowId xmlns:a16="http://schemas.microsoft.com/office/drawing/2014/main" val="10001"/>
                  </a:ext>
                </a:extLst>
              </a:tr>
              <a:tr h="616945">
                <a:tc>
                  <a:txBody>
                    <a:bodyPr/>
                    <a:lstStyle/>
                    <a:p>
                      <a:r>
                        <a:rPr lang="en-US" dirty="0"/>
                        <a:t>2</a:t>
                      </a:r>
                    </a:p>
                  </a:txBody>
                  <a:tcPr/>
                </a:tc>
                <a:tc>
                  <a:txBody>
                    <a:bodyPr/>
                    <a:lstStyle/>
                    <a:p>
                      <a:r>
                        <a:rPr lang="en-US" dirty="0"/>
                        <a:t>Wt of container +</a:t>
                      </a:r>
                      <a:r>
                        <a:rPr lang="en-US" baseline="0" dirty="0"/>
                        <a:t> wet soil (W</a:t>
                      </a:r>
                      <a:r>
                        <a:rPr lang="en-US" baseline="-25000" dirty="0"/>
                        <a:t>2</a:t>
                      </a:r>
                      <a:r>
                        <a:rPr lang="en-US" baseline="0" dirty="0"/>
                        <a:t>)</a:t>
                      </a:r>
                      <a:endParaRPr lang="en-US" dirty="0"/>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0002"/>
                  </a:ext>
                </a:extLst>
              </a:tr>
              <a:tr h="455364">
                <a:tc>
                  <a:txBody>
                    <a:bodyPr/>
                    <a:lstStyle/>
                    <a:p>
                      <a:r>
                        <a:rPr lang="en-US" dirty="0"/>
                        <a:t>3</a:t>
                      </a:r>
                    </a:p>
                  </a:txBody>
                  <a:tcPr/>
                </a:tc>
                <a:tc>
                  <a:txBody>
                    <a:bodyPr/>
                    <a:lstStyle/>
                    <a:p>
                      <a:r>
                        <a:rPr lang="en-US" dirty="0"/>
                        <a:t>Wt of container +</a:t>
                      </a:r>
                      <a:r>
                        <a:rPr lang="en-US" baseline="0" dirty="0"/>
                        <a:t> dry soil (W</a:t>
                      </a:r>
                      <a:r>
                        <a:rPr lang="en-US" baseline="-25000" dirty="0"/>
                        <a:t>3</a:t>
                      </a:r>
                      <a:r>
                        <a:rPr lang="en-US" baseline="0" dirty="0"/>
                        <a:t>)</a:t>
                      </a:r>
                      <a:endParaRPr lang="en-US" dirty="0"/>
                    </a:p>
                  </a:txBody>
                  <a:tcPr/>
                </a:tc>
                <a:tc>
                  <a:txBody>
                    <a:bodyPr/>
                    <a:lstStyle/>
                    <a:p>
                      <a:r>
                        <a:rPr lang="en-US" dirty="0"/>
                        <a:t>48</a:t>
                      </a:r>
                    </a:p>
                  </a:txBody>
                  <a:tcPr/>
                </a:tc>
                <a:tc>
                  <a:txBody>
                    <a:bodyPr/>
                    <a:lstStyle/>
                    <a:p>
                      <a:r>
                        <a:rPr lang="en-US" dirty="0"/>
                        <a:t>49</a:t>
                      </a:r>
                    </a:p>
                  </a:txBody>
                  <a:tcPr/>
                </a:tc>
                <a:extLst>
                  <a:ext uri="{0D108BD9-81ED-4DB2-BD59-A6C34878D82A}">
                    <a16:rowId xmlns:a16="http://schemas.microsoft.com/office/drawing/2014/main" val="10003"/>
                  </a:ext>
                </a:extLst>
              </a:tr>
              <a:tr h="455364">
                <a:tc>
                  <a:txBody>
                    <a:bodyPr/>
                    <a:lstStyle/>
                    <a:p>
                      <a:r>
                        <a:rPr lang="en-US" dirty="0"/>
                        <a:t>4</a:t>
                      </a:r>
                    </a:p>
                  </a:txBody>
                  <a:tcPr/>
                </a:tc>
                <a:tc>
                  <a:txBody>
                    <a:bodyPr/>
                    <a:lstStyle/>
                    <a:p>
                      <a:r>
                        <a:rPr lang="en-US" dirty="0"/>
                        <a:t>Moisture content</a:t>
                      </a:r>
                    </a:p>
                  </a:txBody>
                  <a:tcPr/>
                </a:tc>
                <a:tc>
                  <a:txBody>
                    <a:bodyPr/>
                    <a:lstStyle/>
                    <a:p>
                      <a:r>
                        <a:rPr lang="en-US" dirty="0"/>
                        <a:t>14.28%</a:t>
                      </a:r>
                    </a:p>
                  </a:txBody>
                  <a:tcPr/>
                </a:tc>
                <a:tc>
                  <a:txBody>
                    <a:bodyPr/>
                    <a:lstStyle/>
                    <a:p>
                      <a:r>
                        <a:rPr lang="en-US" dirty="0"/>
                        <a:t>6.66%</a:t>
                      </a:r>
                    </a:p>
                  </a:txBody>
                  <a:tcPr/>
                </a:tc>
                <a:extLst>
                  <a:ext uri="{0D108BD9-81ED-4DB2-BD59-A6C34878D82A}">
                    <a16:rowId xmlns:a16="http://schemas.microsoft.com/office/drawing/2014/main" val="10004"/>
                  </a:ext>
                </a:extLst>
              </a:tr>
            </a:tbl>
          </a:graphicData>
        </a:graphic>
      </p:graphicFrame>
      <p:sp>
        <p:nvSpPr>
          <p:cNvPr id="5" name="Title 1"/>
          <p:cNvSpPr txBox="1">
            <a:spLocks/>
          </p:cNvSpPr>
          <p:nvPr/>
        </p:nvSpPr>
        <p:spPr>
          <a:xfrm>
            <a:off x="228600" y="4572000"/>
            <a:ext cx="3124200"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KRISHNA LANKA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096000"/>
          </a:xfrm>
        </p:spPr>
        <p:txBody>
          <a:bodyPr>
            <a:normAutofit/>
          </a:bodyPr>
          <a:lstStyle/>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r>
              <a:rPr lang="en-IN" sz="1800" b="1" dirty="0">
                <a:latin typeface="Times New Roman" panose="02020603050405020304" pitchFamily="18" charset="0"/>
                <a:cs typeface="Times New Roman" panose="02020603050405020304" pitchFamily="18" charset="0"/>
              </a:rPr>
              <a:t>RESULT: -</a:t>
            </a:r>
            <a:endParaRPr lang="en-IN" sz="26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optimum moisture content of Krishna Lanka soil       =   18.6%</a:t>
            </a:r>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The optimum moisture content of </a:t>
            </a:r>
            <a:r>
              <a:rPr lang="en-IN" sz="1800" dirty="0" err="1">
                <a:latin typeface="Times New Roman" panose="02020603050405020304" pitchFamily="18" charset="0"/>
                <a:cs typeface="Times New Roman" panose="02020603050405020304" pitchFamily="18" charset="0"/>
              </a:rPr>
              <a:t>Yanamalakudhuru</a:t>
            </a:r>
            <a:r>
              <a:rPr lang="en-IN" sz="1800" dirty="0">
                <a:latin typeface="Times New Roman" panose="02020603050405020304" pitchFamily="18" charset="0"/>
                <a:cs typeface="Times New Roman" panose="02020603050405020304" pitchFamily="18" charset="0"/>
              </a:rPr>
              <a:t> soil =   14.83%</a:t>
            </a:r>
          </a:p>
          <a:p>
            <a:pPr>
              <a:buNone/>
            </a:pPr>
            <a:endParaRPr lang="en-IN" sz="1800"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IN" sz="1800" b="1" dirty="0">
              <a:latin typeface="Times New Roman" panose="02020603050405020304" pitchFamily="18" charset="0"/>
              <a:cs typeface="Times New Roman" panose="02020603050405020304" pitchFamily="18" charset="0"/>
            </a:endParaRPr>
          </a:p>
          <a:p>
            <a:pPr>
              <a:buNone/>
            </a:pPr>
            <a:endParaRPr lang="en-US" sz="1800" dirty="0"/>
          </a:p>
        </p:txBody>
      </p:sp>
      <p:graphicFrame>
        <p:nvGraphicFramePr>
          <p:cNvPr id="4" name="Table 3"/>
          <p:cNvGraphicFramePr>
            <a:graphicFrameLocks noGrp="1"/>
          </p:cNvGraphicFramePr>
          <p:nvPr/>
        </p:nvGraphicFramePr>
        <p:xfrm>
          <a:off x="2819400" y="457200"/>
          <a:ext cx="6116782" cy="1895765"/>
        </p:xfrm>
        <a:graphic>
          <a:graphicData uri="http://schemas.openxmlformats.org/drawingml/2006/table">
            <a:tbl>
              <a:tblPr firstRow="1" bandRow="1">
                <a:tableStyleId>{5C22544A-7EE6-4342-B048-85BDC9FD1C3A}</a:tableStyleId>
              </a:tblPr>
              <a:tblGrid>
                <a:gridCol w="764598">
                  <a:extLst>
                    <a:ext uri="{9D8B030D-6E8A-4147-A177-3AD203B41FA5}">
                      <a16:colId xmlns:a16="http://schemas.microsoft.com/office/drawing/2014/main" val="20000"/>
                    </a:ext>
                  </a:extLst>
                </a:gridCol>
                <a:gridCol w="3287770">
                  <a:extLst>
                    <a:ext uri="{9D8B030D-6E8A-4147-A177-3AD203B41FA5}">
                      <a16:colId xmlns:a16="http://schemas.microsoft.com/office/drawing/2014/main" val="20001"/>
                    </a:ext>
                  </a:extLst>
                </a:gridCol>
                <a:gridCol w="1070437">
                  <a:extLst>
                    <a:ext uri="{9D8B030D-6E8A-4147-A177-3AD203B41FA5}">
                      <a16:colId xmlns:a16="http://schemas.microsoft.com/office/drawing/2014/main" val="20002"/>
                    </a:ext>
                  </a:extLst>
                </a:gridCol>
                <a:gridCol w="993977">
                  <a:extLst>
                    <a:ext uri="{9D8B030D-6E8A-4147-A177-3AD203B41FA5}">
                      <a16:colId xmlns:a16="http://schemas.microsoft.com/office/drawing/2014/main" val="20003"/>
                    </a:ext>
                  </a:extLst>
                </a:gridCol>
              </a:tblGrid>
              <a:tr h="379153">
                <a:tc>
                  <a:txBody>
                    <a:bodyPr/>
                    <a:lstStyle/>
                    <a:p>
                      <a:r>
                        <a:rPr lang="en-US" dirty="0">
                          <a:latin typeface="Times New Roman" pitchFamily="18" charset="0"/>
                          <a:cs typeface="Times New Roman" pitchFamily="18" charset="0"/>
                        </a:rPr>
                        <a:t>S.NO</a:t>
                      </a:r>
                    </a:p>
                  </a:txBody>
                  <a:tcPr/>
                </a:tc>
                <a:tc>
                  <a:txBody>
                    <a:bodyPr/>
                    <a:lstStyle/>
                    <a:p>
                      <a:r>
                        <a:rPr lang="en-US" dirty="0"/>
                        <a:t>OBSERVATIONS (gms.)</a:t>
                      </a:r>
                    </a:p>
                  </a:txBody>
                  <a:tcPr/>
                </a:tc>
                <a:tc>
                  <a:txBody>
                    <a:bodyPr/>
                    <a:lstStyle/>
                    <a:p>
                      <a:r>
                        <a:rPr lang="en-US" dirty="0"/>
                        <a:t>TRAIL</a:t>
                      </a:r>
                      <a:r>
                        <a:rPr lang="en-US" baseline="0" dirty="0"/>
                        <a:t> 1</a:t>
                      </a:r>
                      <a:endParaRPr lang="en-US" dirty="0"/>
                    </a:p>
                  </a:txBody>
                  <a:tcPr/>
                </a:tc>
                <a:tc>
                  <a:txBody>
                    <a:bodyPr/>
                    <a:lstStyle/>
                    <a:p>
                      <a:r>
                        <a:rPr lang="en-US" dirty="0"/>
                        <a:t>TRAIL 2</a:t>
                      </a:r>
                    </a:p>
                  </a:txBody>
                  <a:tcPr/>
                </a:tc>
                <a:extLst>
                  <a:ext uri="{0D108BD9-81ED-4DB2-BD59-A6C34878D82A}">
                    <a16:rowId xmlns:a16="http://schemas.microsoft.com/office/drawing/2014/main" val="10000"/>
                  </a:ext>
                </a:extLst>
              </a:tr>
              <a:tr h="379153">
                <a:tc>
                  <a:txBody>
                    <a:bodyPr/>
                    <a:lstStyle/>
                    <a:p>
                      <a:r>
                        <a:rPr lang="en-US" dirty="0"/>
                        <a:t>1</a:t>
                      </a:r>
                    </a:p>
                  </a:txBody>
                  <a:tcPr/>
                </a:tc>
                <a:tc>
                  <a:txBody>
                    <a:bodyPr/>
                    <a:lstStyle/>
                    <a:p>
                      <a:r>
                        <a:rPr lang="en-US" dirty="0"/>
                        <a:t>Wt of container (W</a:t>
                      </a:r>
                      <a:r>
                        <a:rPr lang="en-US" baseline="-25000" dirty="0"/>
                        <a:t>1)</a:t>
                      </a:r>
                    </a:p>
                  </a:txBody>
                  <a:tcPr/>
                </a:tc>
                <a:tc>
                  <a:txBody>
                    <a:bodyPr/>
                    <a:lstStyle/>
                    <a:p>
                      <a:r>
                        <a:rPr lang="en-US" dirty="0"/>
                        <a:t>34</a:t>
                      </a:r>
                    </a:p>
                  </a:txBody>
                  <a:tcPr/>
                </a:tc>
                <a:tc>
                  <a:txBody>
                    <a:bodyPr/>
                    <a:lstStyle/>
                    <a:p>
                      <a:r>
                        <a:rPr lang="en-US" dirty="0"/>
                        <a:t>34</a:t>
                      </a:r>
                    </a:p>
                  </a:txBody>
                  <a:tcPr/>
                </a:tc>
                <a:extLst>
                  <a:ext uri="{0D108BD9-81ED-4DB2-BD59-A6C34878D82A}">
                    <a16:rowId xmlns:a16="http://schemas.microsoft.com/office/drawing/2014/main" val="10001"/>
                  </a:ext>
                </a:extLst>
              </a:tr>
              <a:tr h="379153">
                <a:tc>
                  <a:txBody>
                    <a:bodyPr/>
                    <a:lstStyle/>
                    <a:p>
                      <a:r>
                        <a:rPr lang="en-US" dirty="0"/>
                        <a:t>2</a:t>
                      </a:r>
                    </a:p>
                  </a:txBody>
                  <a:tcPr/>
                </a:tc>
                <a:tc>
                  <a:txBody>
                    <a:bodyPr/>
                    <a:lstStyle/>
                    <a:p>
                      <a:r>
                        <a:rPr lang="en-US" dirty="0"/>
                        <a:t>Wt</a:t>
                      </a:r>
                      <a:r>
                        <a:rPr lang="en-US" baseline="0" dirty="0"/>
                        <a:t> of container + wet soil (W</a:t>
                      </a:r>
                      <a:r>
                        <a:rPr lang="en-US" baseline="-25000" dirty="0"/>
                        <a:t>2</a:t>
                      </a:r>
                      <a:r>
                        <a:rPr lang="en-US" baseline="0" dirty="0"/>
                        <a:t>)</a:t>
                      </a:r>
                      <a:endParaRPr lang="en-US" dirty="0"/>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0002"/>
                  </a:ext>
                </a:extLst>
              </a:tr>
              <a:tr h="379153">
                <a:tc>
                  <a:txBody>
                    <a:bodyPr/>
                    <a:lstStyle/>
                    <a:p>
                      <a:r>
                        <a:rPr lang="en-US" dirty="0"/>
                        <a:t>3</a:t>
                      </a:r>
                    </a:p>
                  </a:txBody>
                  <a:tcPr/>
                </a:tc>
                <a:tc>
                  <a:txBody>
                    <a:bodyPr/>
                    <a:lstStyle/>
                    <a:p>
                      <a:r>
                        <a:rPr lang="en-US" dirty="0"/>
                        <a:t>Wt of container +</a:t>
                      </a:r>
                      <a:r>
                        <a:rPr lang="en-US" baseline="0" dirty="0"/>
                        <a:t> dry soil (W</a:t>
                      </a:r>
                      <a:r>
                        <a:rPr lang="en-US" baseline="-25000" dirty="0"/>
                        <a:t>3</a:t>
                      </a:r>
                      <a:r>
                        <a:rPr lang="en-US" baseline="0" dirty="0"/>
                        <a:t>)</a:t>
                      </a:r>
                      <a:endParaRPr lang="en-US" dirty="0"/>
                    </a:p>
                  </a:txBody>
                  <a:tcPr/>
                </a:tc>
                <a:tc>
                  <a:txBody>
                    <a:bodyPr/>
                    <a:lstStyle/>
                    <a:p>
                      <a:r>
                        <a:rPr lang="en-US" dirty="0"/>
                        <a:t>48.5</a:t>
                      </a:r>
                    </a:p>
                  </a:txBody>
                  <a:tcPr/>
                </a:tc>
                <a:tc>
                  <a:txBody>
                    <a:bodyPr/>
                    <a:lstStyle/>
                    <a:p>
                      <a:r>
                        <a:rPr lang="en-US" dirty="0"/>
                        <a:t>49</a:t>
                      </a:r>
                    </a:p>
                  </a:txBody>
                  <a:tcPr/>
                </a:tc>
                <a:extLst>
                  <a:ext uri="{0D108BD9-81ED-4DB2-BD59-A6C34878D82A}">
                    <a16:rowId xmlns:a16="http://schemas.microsoft.com/office/drawing/2014/main" val="10003"/>
                  </a:ext>
                </a:extLst>
              </a:tr>
              <a:tr h="379153">
                <a:tc>
                  <a:txBody>
                    <a:bodyPr/>
                    <a:lstStyle/>
                    <a:p>
                      <a:r>
                        <a:rPr lang="en-US" dirty="0"/>
                        <a:t>4</a:t>
                      </a:r>
                    </a:p>
                  </a:txBody>
                  <a:tcPr/>
                </a:tc>
                <a:tc>
                  <a:txBody>
                    <a:bodyPr/>
                    <a:lstStyle/>
                    <a:p>
                      <a:r>
                        <a:rPr lang="en-US" dirty="0"/>
                        <a:t>Moisture</a:t>
                      </a:r>
                      <a:r>
                        <a:rPr lang="en-US" baseline="0" dirty="0"/>
                        <a:t> content</a:t>
                      </a:r>
                      <a:endParaRPr lang="en-US" dirty="0"/>
                    </a:p>
                  </a:txBody>
                  <a:tcPr/>
                </a:tc>
                <a:tc>
                  <a:txBody>
                    <a:bodyPr/>
                    <a:lstStyle/>
                    <a:p>
                      <a:r>
                        <a:rPr lang="en-US" dirty="0"/>
                        <a:t>10.344%</a:t>
                      </a:r>
                    </a:p>
                  </a:txBody>
                  <a:tcPr/>
                </a:tc>
                <a:tc>
                  <a:txBody>
                    <a:bodyPr/>
                    <a:lstStyle/>
                    <a:p>
                      <a:r>
                        <a:rPr lang="en-US" dirty="0"/>
                        <a:t>6.666%</a:t>
                      </a:r>
                    </a:p>
                  </a:txBody>
                  <a:tcPr/>
                </a:tc>
                <a:extLst>
                  <a:ext uri="{0D108BD9-81ED-4DB2-BD59-A6C34878D82A}">
                    <a16:rowId xmlns:a16="http://schemas.microsoft.com/office/drawing/2014/main" val="10004"/>
                  </a:ext>
                </a:extLst>
              </a:tr>
            </a:tbl>
          </a:graphicData>
        </a:graphic>
      </p:graphicFrame>
      <p:sp>
        <p:nvSpPr>
          <p:cNvPr id="5" name="Title 1"/>
          <p:cNvSpPr txBox="1">
            <a:spLocks/>
          </p:cNvSpPr>
          <p:nvPr/>
        </p:nvSpPr>
        <p:spPr>
          <a:xfrm>
            <a:off x="0" y="1371600"/>
            <a:ext cx="3124200"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YANAMALAKUDHURU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descr="IMG-20200309-WA0001.jpg"/>
          <p:cNvPicPr>
            <a:picLocks noChangeAspect="1"/>
          </p:cNvPicPr>
          <p:nvPr/>
        </p:nvPicPr>
        <p:blipFill>
          <a:blip r:embed="rId2"/>
          <a:stretch>
            <a:fillRect/>
          </a:stretch>
        </p:blipFill>
        <p:spPr>
          <a:xfrm>
            <a:off x="2988468" y="3810000"/>
            <a:ext cx="3167063" cy="2895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None/>
            </a:pPr>
            <a:r>
              <a:rPr lang="en-IN" sz="2000" b="1" dirty="0">
                <a:latin typeface="Times New Roman" panose="02020603050405020304" pitchFamily="18" charset="0"/>
                <a:cs typeface="Times New Roman" panose="02020603050405020304" pitchFamily="18" charset="0"/>
              </a:rPr>
              <a:t>SPECIFIC GRAVITY: - </a:t>
            </a:r>
            <a:r>
              <a:rPr lang="en-IN" sz="2000" dirty="0">
                <a:latin typeface="Times New Roman" panose="02020603050405020304" pitchFamily="18" charset="0"/>
                <a:cs typeface="Times New Roman" panose="02020603050405020304" pitchFamily="18" charset="0"/>
              </a:rPr>
              <a:t>The knowledge of specific gravity is needed in calculation of soil properties like void ratio, Degree saturation etc.</a:t>
            </a:r>
          </a:p>
          <a:p>
            <a:pPr>
              <a:buNone/>
            </a:pPr>
            <a:r>
              <a:rPr lang="en-IN" sz="2000" dirty="0">
                <a:latin typeface="Times New Roman" panose="02020603050405020304" pitchFamily="18" charset="0"/>
                <a:cs typeface="Times New Roman" panose="02020603050405020304" pitchFamily="18" charset="0"/>
              </a:rPr>
              <a:t>constructions.</a:t>
            </a:r>
            <a:endParaRPr lang="en-US" sz="2000" dirty="0">
              <a:latin typeface="Times New Roman" panose="02020603050405020304" pitchFamily="18" charset="0"/>
              <a:cs typeface="Times New Roman" panose="02020603050405020304" pitchFamily="18" charset="0"/>
            </a:endParaRPr>
          </a:p>
          <a:p>
            <a:pPr algn="ctr">
              <a:buNone/>
            </a:pPr>
            <a:r>
              <a:rPr lang="en-IN" sz="2000" b="1" dirty="0">
                <a:latin typeface="Times New Roman" panose="02020603050405020304" pitchFamily="18" charset="0"/>
                <a:cs typeface="Times New Roman" panose="02020603050405020304" pitchFamily="18" charset="0"/>
              </a:rPr>
              <a:t>Specific Gravity= (W</a:t>
            </a:r>
            <a:r>
              <a:rPr lang="en-IN" sz="2000" b="1" baseline="-25000"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-W</a:t>
            </a:r>
            <a:r>
              <a:rPr lang="en-IN" sz="2000" b="1" baseline="-25000"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{(W</a:t>
            </a:r>
            <a:r>
              <a:rPr lang="en-IN" sz="2000" b="1" baseline="-25000"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-W</a:t>
            </a:r>
            <a:r>
              <a:rPr lang="en-IN" sz="2000" b="1" baseline="-25000" dirty="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)-(W</a:t>
            </a:r>
            <a:r>
              <a:rPr lang="en-IN" sz="2000" b="1" baseline="-25000"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-W</a:t>
            </a:r>
            <a:r>
              <a:rPr lang="en-IN" sz="2000" b="1" baseline="-25000" dirty="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None/>
            </a:pPr>
            <a:endParaRPr lang="en-US" sz="2000" dirty="0"/>
          </a:p>
        </p:txBody>
      </p:sp>
      <p:graphicFrame>
        <p:nvGraphicFramePr>
          <p:cNvPr id="4" name="Table 3"/>
          <p:cNvGraphicFramePr>
            <a:graphicFrameLocks noGrp="1"/>
          </p:cNvGraphicFramePr>
          <p:nvPr/>
        </p:nvGraphicFramePr>
        <p:xfrm>
          <a:off x="2743200" y="2133600"/>
          <a:ext cx="6172202" cy="2743200"/>
        </p:xfrm>
        <a:graphic>
          <a:graphicData uri="http://schemas.openxmlformats.org/drawingml/2006/table">
            <a:tbl>
              <a:tblPr firstRow="1" bandRow="1">
                <a:tableStyleId>{5C22544A-7EE6-4342-B048-85BDC9FD1C3A}</a:tableStyleId>
              </a:tblPr>
              <a:tblGrid>
                <a:gridCol w="694373">
                  <a:extLst>
                    <a:ext uri="{9D8B030D-6E8A-4147-A177-3AD203B41FA5}">
                      <a16:colId xmlns:a16="http://schemas.microsoft.com/office/drawing/2014/main" val="20000"/>
                    </a:ext>
                  </a:extLst>
                </a:gridCol>
                <a:gridCol w="3163253">
                  <a:extLst>
                    <a:ext uri="{9D8B030D-6E8A-4147-A177-3AD203B41FA5}">
                      <a16:colId xmlns:a16="http://schemas.microsoft.com/office/drawing/2014/main" val="20001"/>
                    </a:ext>
                  </a:extLst>
                </a:gridCol>
                <a:gridCol w="1157288">
                  <a:extLst>
                    <a:ext uri="{9D8B030D-6E8A-4147-A177-3AD203B41FA5}">
                      <a16:colId xmlns:a16="http://schemas.microsoft.com/office/drawing/2014/main" val="20002"/>
                    </a:ext>
                  </a:extLst>
                </a:gridCol>
                <a:gridCol w="1157288">
                  <a:extLst>
                    <a:ext uri="{9D8B030D-6E8A-4147-A177-3AD203B41FA5}">
                      <a16:colId xmlns:a16="http://schemas.microsoft.com/office/drawing/2014/main" val="20003"/>
                    </a:ext>
                  </a:extLst>
                </a:gridCol>
              </a:tblGrid>
              <a:tr h="348827">
                <a:tc>
                  <a:txBody>
                    <a:bodyPr/>
                    <a:lstStyle/>
                    <a:p>
                      <a:r>
                        <a:rPr lang="en-US" dirty="0"/>
                        <a:t>S.NO</a:t>
                      </a:r>
                    </a:p>
                  </a:txBody>
                  <a:tcPr/>
                </a:tc>
                <a:tc>
                  <a:txBody>
                    <a:bodyPr/>
                    <a:lstStyle/>
                    <a:p>
                      <a:r>
                        <a:rPr lang="en-US" dirty="0"/>
                        <a:t>OBSERVATIONS(gms.)</a:t>
                      </a:r>
                    </a:p>
                  </a:txBody>
                  <a:tcPr/>
                </a:tc>
                <a:tc>
                  <a:txBody>
                    <a:bodyPr/>
                    <a:lstStyle/>
                    <a:p>
                      <a:r>
                        <a:rPr lang="en-US" dirty="0"/>
                        <a:t>TRAIL 1</a:t>
                      </a:r>
                    </a:p>
                  </a:txBody>
                  <a:tcPr/>
                </a:tc>
                <a:tc>
                  <a:txBody>
                    <a:bodyPr/>
                    <a:lstStyle/>
                    <a:p>
                      <a:r>
                        <a:rPr lang="en-US" dirty="0"/>
                        <a:t>TRAIL 2</a:t>
                      </a:r>
                    </a:p>
                  </a:txBody>
                  <a:tcPr/>
                </a:tc>
                <a:extLst>
                  <a:ext uri="{0D108BD9-81ED-4DB2-BD59-A6C34878D82A}">
                    <a16:rowId xmlns:a16="http://schemas.microsoft.com/office/drawing/2014/main" val="10000"/>
                  </a:ext>
                </a:extLst>
              </a:tr>
              <a:tr h="348827">
                <a:tc>
                  <a:txBody>
                    <a:bodyPr/>
                    <a:lstStyle/>
                    <a:p>
                      <a:r>
                        <a:rPr lang="en-US" dirty="0"/>
                        <a:t>1</a:t>
                      </a:r>
                    </a:p>
                  </a:txBody>
                  <a:tcPr/>
                </a:tc>
                <a:tc>
                  <a:txBody>
                    <a:bodyPr/>
                    <a:lstStyle/>
                    <a:p>
                      <a:r>
                        <a:rPr lang="en-US" dirty="0"/>
                        <a:t>Wt of density bottle(W1)</a:t>
                      </a:r>
                    </a:p>
                  </a:txBody>
                  <a:tcPr/>
                </a:tc>
                <a:tc>
                  <a:txBody>
                    <a:bodyPr/>
                    <a:lstStyle/>
                    <a:p>
                      <a:r>
                        <a:rPr lang="en-US" dirty="0"/>
                        <a:t>28</a:t>
                      </a:r>
                    </a:p>
                  </a:txBody>
                  <a:tcPr/>
                </a:tc>
                <a:tc>
                  <a:txBody>
                    <a:bodyPr/>
                    <a:lstStyle/>
                    <a:p>
                      <a:r>
                        <a:rPr lang="en-US" dirty="0"/>
                        <a:t>28</a:t>
                      </a:r>
                    </a:p>
                  </a:txBody>
                  <a:tcPr/>
                </a:tc>
                <a:extLst>
                  <a:ext uri="{0D108BD9-81ED-4DB2-BD59-A6C34878D82A}">
                    <a16:rowId xmlns:a16="http://schemas.microsoft.com/office/drawing/2014/main" val="10001"/>
                  </a:ext>
                </a:extLst>
              </a:tr>
              <a:tr h="610447">
                <a:tc>
                  <a:txBody>
                    <a:bodyPr/>
                    <a:lstStyle/>
                    <a:p>
                      <a:r>
                        <a:rPr lang="en-US" dirty="0"/>
                        <a:t>2</a:t>
                      </a:r>
                    </a:p>
                  </a:txBody>
                  <a:tcPr/>
                </a:tc>
                <a:tc>
                  <a:txBody>
                    <a:bodyPr/>
                    <a:lstStyle/>
                    <a:p>
                      <a:r>
                        <a:rPr lang="en-US" dirty="0"/>
                        <a:t>Wt of density bottle + Dry soil (W2)</a:t>
                      </a:r>
                    </a:p>
                  </a:txBody>
                  <a:tcPr/>
                </a:tc>
                <a:tc>
                  <a:txBody>
                    <a:bodyPr/>
                    <a:lstStyle/>
                    <a:p>
                      <a:r>
                        <a:rPr lang="en-US" dirty="0"/>
                        <a:t>48</a:t>
                      </a:r>
                    </a:p>
                  </a:txBody>
                  <a:tcPr/>
                </a:tc>
                <a:tc>
                  <a:txBody>
                    <a:bodyPr/>
                    <a:lstStyle/>
                    <a:p>
                      <a:r>
                        <a:rPr lang="en-US" dirty="0"/>
                        <a:t>49</a:t>
                      </a:r>
                    </a:p>
                  </a:txBody>
                  <a:tcPr/>
                </a:tc>
                <a:extLst>
                  <a:ext uri="{0D108BD9-81ED-4DB2-BD59-A6C34878D82A}">
                    <a16:rowId xmlns:a16="http://schemas.microsoft.com/office/drawing/2014/main" val="10002"/>
                  </a:ext>
                </a:extLst>
              </a:tr>
              <a:tr h="610447">
                <a:tc>
                  <a:txBody>
                    <a:bodyPr/>
                    <a:lstStyle/>
                    <a:p>
                      <a:r>
                        <a:rPr lang="en-US" dirty="0"/>
                        <a:t>3</a:t>
                      </a:r>
                    </a:p>
                  </a:txBody>
                  <a:tcPr/>
                </a:tc>
                <a:tc>
                  <a:txBody>
                    <a:bodyPr/>
                    <a:lstStyle/>
                    <a:p>
                      <a:r>
                        <a:rPr lang="en-US" dirty="0"/>
                        <a:t>Wt of density bottle</a:t>
                      </a:r>
                      <a:r>
                        <a:rPr lang="en-US" baseline="0" dirty="0"/>
                        <a:t> + Dry soil + Water (W3)</a:t>
                      </a:r>
                      <a:endParaRPr lang="en-US" dirty="0"/>
                    </a:p>
                  </a:txBody>
                  <a:tcPr/>
                </a:tc>
                <a:tc>
                  <a:txBody>
                    <a:bodyPr/>
                    <a:lstStyle/>
                    <a:p>
                      <a:r>
                        <a:rPr lang="en-US" dirty="0"/>
                        <a:t>88</a:t>
                      </a:r>
                    </a:p>
                  </a:txBody>
                  <a:tcPr/>
                </a:tc>
                <a:tc>
                  <a:txBody>
                    <a:bodyPr/>
                    <a:lstStyle/>
                    <a:p>
                      <a:r>
                        <a:rPr lang="en-US" dirty="0"/>
                        <a:t>87</a:t>
                      </a:r>
                    </a:p>
                  </a:txBody>
                  <a:tcPr/>
                </a:tc>
                <a:extLst>
                  <a:ext uri="{0D108BD9-81ED-4DB2-BD59-A6C34878D82A}">
                    <a16:rowId xmlns:a16="http://schemas.microsoft.com/office/drawing/2014/main" val="10003"/>
                  </a:ext>
                </a:extLst>
              </a:tr>
              <a:tr h="348827">
                <a:tc>
                  <a:txBody>
                    <a:bodyPr/>
                    <a:lstStyle/>
                    <a:p>
                      <a:r>
                        <a:rPr lang="en-US" dirty="0"/>
                        <a:t>4</a:t>
                      </a:r>
                    </a:p>
                  </a:txBody>
                  <a:tcPr/>
                </a:tc>
                <a:tc>
                  <a:txBody>
                    <a:bodyPr/>
                    <a:lstStyle/>
                    <a:p>
                      <a:r>
                        <a:rPr lang="en-US" dirty="0"/>
                        <a:t>Wt of bottle + water (W4)</a:t>
                      </a:r>
                    </a:p>
                  </a:txBody>
                  <a:tcPr/>
                </a:tc>
                <a:tc>
                  <a:txBody>
                    <a:bodyPr/>
                    <a:lstStyle/>
                    <a:p>
                      <a:r>
                        <a:rPr lang="en-US" dirty="0"/>
                        <a:t>80</a:t>
                      </a:r>
                    </a:p>
                  </a:txBody>
                  <a:tcPr/>
                </a:tc>
                <a:tc>
                  <a:txBody>
                    <a:bodyPr/>
                    <a:lstStyle/>
                    <a:p>
                      <a:r>
                        <a:rPr lang="en-US" dirty="0"/>
                        <a:t>81</a:t>
                      </a:r>
                    </a:p>
                  </a:txBody>
                  <a:tcPr/>
                </a:tc>
                <a:extLst>
                  <a:ext uri="{0D108BD9-81ED-4DB2-BD59-A6C34878D82A}">
                    <a16:rowId xmlns:a16="http://schemas.microsoft.com/office/drawing/2014/main" val="10004"/>
                  </a:ext>
                </a:extLst>
              </a:tr>
              <a:tr h="348827">
                <a:tc>
                  <a:txBody>
                    <a:bodyPr/>
                    <a:lstStyle/>
                    <a:p>
                      <a:r>
                        <a:rPr lang="en-US" dirty="0"/>
                        <a:t>5</a:t>
                      </a:r>
                    </a:p>
                  </a:txBody>
                  <a:tcPr/>
                </a:tc>
                <a:tc>
                  <a:txBody>
                    <a:bodyPr/>
                    <a:lstStyle/>
                    <a:p>
                      <a:r>
                        <a:rPr lang="en-US" dirty="0"/>
                        <a:t>Specific Gravity</a:t>
                      </a:r>
                    </a:p>
                  </a:txBody>
                  <a:tcPr/>
                </a:tc>
                <a:tc>
                  <a:txBody>
                    <a:bodyPr/>
                    <a:lstStyle/>
                    <a:p>
                      <a:r>
                        <a:rPr lang="en-US" dirty="0"/>
                        <a:t>1.66</a:t>
                      </a:r>
                    </a:p>
                  </a:txBody>
                  <a:tcPr/>
                </a:tc>
                <a:tc>
                  <a:txBody>
                    <a:bodyPr/>
                    <a:lstStyle/>
                    <a:p>
                      <a:r>
                        <a:rPr lang="en-US" dirty="0"/>
                        <a:t>1.4</a:t>
                      </a:r>
                    </a:p>
                  </a:txBody>
                  <a:tcPr/>
                </a:tc>
                <a:extLst>
                  <a:ext uri="{0D108BD9-81ED-4DB2-BD59-A6C34878D82A}">
                    <a16:rowId xmlns:a16="http://schemas.microsoft.com/office/drawing/2014/main" val="10005"/>
                  </a:ext>
                </a:extLst>
              </a:tr>
            </a:tbl>
          </a:graphicData>
        </a:graphic>
      </p:graphicFrame>
      <p:sp>
        <p:nvSpPr>
          <p:cNvPr id="5" name="Title 1"/>
          <p:cNvSpPr txBox="1">
            <a:spLocks/>
          </p:cNvSpPr>
          <p:nvPr/>
        </p:nvSpPr>
        <p:spPr>
          <a:xfrm>
            <a:off x="152400" y="2667000"/>
            <a:ext cx="3124200"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KRISHNA LANKA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66999" y="228600"/>
          <a:ext cx="6324601" cy="2514600"/>
        </p:xfrm>
        <a:graphic>
          <a:graphicData uri="http://schemas.openxmlformats.org/drawingml/2006/table">
            <a:tbl>
              <a:tblPr firstRow="1" bandRow="1">
                <a:tableStyleId>{5C22544A-7EE6-4342-B048-85BDC9FD1C3A}</a:tableStyleId>
              </a:tblPr>
              <a:tblGrid>
                <a:gridCol w="726966">
                  <a:extLst>
                    <a:ext uri="{9D8B030D-6E8A-4147-A177-3AD203B41FA5}">
                      <a16:colId xmlns:a16="http://schemas.microsoft.com/office/drawing/2014/main" val="20000"/>
                    </a:ext>
                  </a:extLst>
                </a:gridCol>
                <a:gridCol w="3562131">
                  <a:extLst>
                    <a:ext uri="{9D8B030D-6E8A-4147-A177-3AD203B41FA5}">
                      <a16:colId xmlns:a16="http://schemas.microsoft.com/office/drawing/2014/main" val="20001"/>
                    </a:ext>
                  </a:extLst>
                </a:gridCol>
                <a:gridCol w="1017752">
                  <a:extLst>
                    <a:ext uri="{9D8B030D-6E8A-4147-A177-3AD203B41FA5}">
                      <a16:colId xmlns:a16="http://schemas.microsoft.com/office/drawing/2014/main" val="20002"/>
                    </a:ext>
                  </a:extLst>
                </a:gridCol>
                <a:gridCol w="1017752">
                  <a:extLst>
                    <a:ext uri="{9D8B030D-6E8A-4147-A177-3AD203B41FA5}">
                      <a16:colId xmlns:a16="http://schemas.microsoft.com/office/drawing/2014/main" val="20003"/>
                    </a:ext>
                  </a:extLst>
                </a:gridCol>
              </a:tblGrid>
              <a:tr h="373861">
                <a:tc>
                  <a:txBody>
                    <a:bodyPr/>
                    <a:lstStyle/>
                    <a:p>
                      <a:r>
                        <a:rPr lang="en-US" dirty="0"/>
                        <a:t>S.NO</a:t>
                      </a:r>
                    </a:p>
                  </a:txBody>
                  <a:tcPr/>
                </a:tc>
                <a:tc>
                  <a:txBody>
                    <a:bodyPr/>
                    <a:lstStyle/>
                    <a:p>
                      <a:r>
                        <a:rPr lang="en-US" dirty="0"/>
                        <a:t>OBSERVATIONS (gms.)</a:t>
                      </a:r>
                    </a:p>
                  </a:txBody>
                  <a:tcPr/>
                </a:tc>
                <a:tc>
                  <a:txBody>
                    <a:bodyPr/>
                    <a:lstStyle/>
                    <a:p>
                      <a:r>
                        <a:rPr lang="en-US" dirty="0"/>
                        <a:t>TRAIL 1</a:t>
                      </a:r>
                    </a:p>
                  </a:txBody>
                  <a:tcPr/>
                </a:tc>
                <a:tc>
                  <a:txBody>
                    <a:bodyPr/>
                    <a:lstStyle/>
                    <a:p>
                      <a:r>
                        <a:rPr lang="en-US" dirty="0"/>
                        <a:t>TRAIL 2</a:t>
                      </a:r>
                    </a:p>
                  </a:txBody>
                  <a:tcPr/>
                </a:tc>
                <a:extLst>
                  <a:ext uri="{0D108BD9-81ED-4DB2-BD59-A6C34878D82A}">
                    <a16:rowId xmlns:a16="http://schemas.microsoft.com/office/drawing/2014/main" val="10000"/>
                  </a:ext>
                </a:extLst>
              </a:tr>
              <a:tr h="373861">
                <a:tc>
                  <a:txBody>
                    <a:bodyPr/>
                    <a:lstStyle/>
                    <a:p>
                      <a:r>
                        <a:rPr lang="en-US" dirty="0"/>
                        <a:t>1</a:t>
                      </a:r>
                    </a:p>
                  </a:txBody>
                  <a:tcPr/>
                </a:tc>
                <a:tc>
                  <a:txBody>
                    <a:bodyPr/>
                    <a:lstStyle/>
                    <a:p>
                      <a:r>
                        <a:rPr lang="en-US" dirty="0"/>
                        <a:t>Wt of density bottle</a:t>
                      </a:r>
                      <a:r>
                        <a:rPr lang="en-US" baseline="0" dirty="0"/>
                        <a:t> (W1)</a:t>
                      </a:r>
                      <a:endParaRPr lang="en-US" dirty="0"/>
                    </a:p>
                  </a:txBody>
                  <a:tcPr/>
                </a:tc>
                <a:tc>
                  <a:txBody>
                    <a:bodyPr/>
                    <a:lstStyle/>
                    <a:p>
                      <a:r>
                        <a:rPr lang="en-US" dirty="0"/>
                        <a:t>28</a:t>
                      </a:r>
                    </a:p>
                  </a:txBody>
                  <a:tcPr/>
                </a:tc>
                <a:tc>
                  <a:txBody>
                    <a:bodyPr/>
                    <a:lstStyle/>
                    <a:p>
                      <a:r>
                        <a:rPr lang="en-US" dirty="0"/>
                        <a:t>28</a:t>
                      </a:r>
                    </a:p>
                  </a:txBody>
                  <a:tcPr/>
                </a:tc>
                <a:extLst>
                  <a:ext uri="{0D108BD9-81ED-4DB2-BD59-A6C34878D82A}">
                    <a16:rowId xmlns:a16="http://schemas.microsoft.com/office/drawing/2014/main" val="10001"/>
                  </a:ext>
                </a:extLst>
              </a:tr>
              <a:tr h="373861">
                <a:tc>
                  <a:txBody>
                    <a:bodyPr/>
                    <a:lstStyle/>
                    <a:p>
                      <a:r>
                        <a:rPr lang="en-US" dirty="0"/>
                        <a:t>2</a:t>
                      </a:r>
                    </a:p>
                  </a:txBody>
                  <a:tcPr/>
                </a:tc>
                <a:tc>
                  <a:txBody>
                    <a:bodyPr/>
                    <a:lstStyle/>
                    <a:p>
                      <a:r>
                        <a:rPr lang="en-US" dirty="0"/>
                        <a:t>Wt of density bottle + Dry</a:t>
                      </a:r>
                      <a:r>
                        <a:rPr lang="en-US" baseline="0" dirty="0"/>
                        <a:t> soil (W2)</a:t>
                      </a:r>
                      <a:endParaRPr lang="en-US" dirty="0"/>
                    </a:p>
                  </a:txBody>
                  <a:tcPr/>
                </a:tc>
                <a:tc>
                  <a:txBody>
                    <a:bodyPr/>
                    <a:lstStyle/>
                    <a:p>
                      <a:r>
                        <a:rPr lang="en-US" dirty="0"/>
                        <a:t>48</a:t>
                      </a:r>
                    </a:p>
                  </a:txBody>
                  <a:tcPr/>
                </a:tc>
                <a:tc>
                  <a:txBody>
                    <a:bodyPr/>
                    <a:lstStyle/>
                    <a:p>
                      <a:r>
                        <a:rPr lang="en-US" dirty="0"/>
                        <a:t>47</a:t>
                      </a:r>
                    </a:p>
                  </a:txBody>
                  <a:tcPr/>
                </a:tc>
                <a:extLst>
                  <a:ext uri="{0D108BD9-81ED-4DB2-BD59-A6C34878D82A}">
                    <a16:rowId xmlns:a16="http://schemas.microsoft.com/office/drawing/2014/main" val="10002"/>
                  </a:ext>
                </a:extLst>
              </a:tr>
              <a:tr h="645295">
                <a:tc>
                  <a:txBody>
                    <a:bodyPr/>
                    <a:lstStyle/>
                    <a:p>
                      <a:r>
                        <a:rPr lang="en-US" dirty="0"/>
                        <a:t>3</a:t>
                      </a:r>
                    </a:p>
                  </a:txBody>
                  <a:tcPr/>
                </a:tc>
                <a:tc>
                  <a:txBody>
                    <a:bodyPr/>
                    <a:lstStyle/>
                    <a:p>
                      <a:r>
                        <a:rPr lang="en-US" dirty="0"/>
                        <a:t>Wt of Density</a:t>
                      </a:r>
                      <a:r>
                        <a:rPr lang="en-US" baseline="0" dirty="0"/>
                        <a:t> bottle + Dry soil + Water(W3)</a:t>
                      </a:r>
                      <a:endParaRPr lang="en-US" dirty="0"/>
                    </a:p>
                  </a:txBody>
                  <a:tcPr/>
                </a:tc>
                <a:tc>
                  <a:txBody>
                    <a:bodyPr/>
                    <a:lstStyle/>
                    <a:p>
                      <a:r>
                        <a:rPr lang="en-US" dirty="0"/>
                        <a:t>88</a:t>
                      </a:r>
                    </a:p>
                  </a:txBody>
                  <a:tcPr/>
                </a:tc>
                <a:tc>
                  <a:txBody>
                    <a:bodyPr/>
                    <a:lstStyle/>
                    <a:p>
                      <a:r>
                        <a:rPr lang="en-US" dirty="0"/>
                        <a:t>87</a:t>
                      </a:r>
                    </a:p>
                  </a:txBody>
                  <a:tcPr/>
                </a:tc>
                <a:extLst>
                  <a:ext uri="{0D108BD9-81ED-4DB2-BD59-A6C34878D82A}">
                    <a16:rowId xmlns:a16="http://schemas.microsoft.com/office/drawing/2014/main" val="10003"/>
                  </a:ext>
                </a:extLst>
              </a:tr>
              <a:tr h="373861">
                <a:tc>
                  <a:txBody>
                    <a:bodyPr/>
                    <a:lstStyle/>
                    <a:p>
                      <a:r>
                        <a:rPr lang="en-US" dirty="0"/>
                        <a:t>4</a:t>
                      </a:r>
                    </a:p>
                  </a:txBody>
                  <a:tcPr/>
                </a:tc>
                <a:tc>
                  <a:txBody>
                    <a:bodyPr/>
                    <a:lstStyle/>
                    <a:p>
                      <a:r>
                        <a:rPr lang="en-US" dirty="0"/>
                        <a:t>Wt of density bottle + Water(W4)</a:t>
                      </a:r>
                    </a:p>
                  </a:txBody>
                  <a:tcPr/>
                </a:tc>
                <a:tc>
                  <a:txBody>
                    <a:bodyPr/>
                    <a:lstStyle/>
                    <a:p>
                      <a:r>
                        <a:rPr lang="en-US" dirty="0"/>
                        <a:t>80</a:t>
                      </a:r>
                    </a:p>
                  </a:txBody>
                  <a:tcPr/>
                </a:tc>
                <a:tc>
                  <a:txBody>
                    <a:bodyPr/>
                    <a:lstStyle/>
                    <a:p>
                      <a:r>
                        <a:rPr lang="en-US" dirty="0"/>
                        <a:t>80</a:t>
                      </a:r>
                    </a:p>
                  </a:txBody>
                  <a:tcPr/>
                </a:tc>
                <a:extLst>
                  <a:ext uri="{0D108BD9-81ED-4DB2-BD59-A6C34878D82A}">
                    <a16:rowId xmlns:a16="http://schemas.microsoft.com/office/drawing/2014/main" val="10004"/>
                  </a:ext>
                </a:extLst>
              </a:tr>
              <a:tr h="373861">
                <a:tc>
                  <a:txBody>
                    <a:bodyPr/>
                    <a:lstStyle/>
                    <a:p>
                      <a:r>
                        <a:rPr lang="en-US" dirty="0"/>
                        <a:t>5</a:t>
                      </a:r>
                    </a:p>
                  </a:txBody>
                  <a:tcPr/>
                </a:tc>
                <a:tc>
                  <a:txBody>
                    <a:bodyPr/>
                    <a:lstStyle/>
                    <a:p>
                      <a:r>
                        <a:rPr lang="en-US" dirty="0"/>
                        <a:t>Specific Gravity</a:t>
                      </a:r>
                    </a:p>
                  </a:txBody>
                  <a:tcPr/>
                </a:tc>
                <a:tc>
                  <a:txBody>
                    <a:bodyPr/>
                    <a:lstStyle/>
                    <a:p>
                      <a:r>
                        <a:rPr lang="en-US" dirty="0"/>
                        <a:t>1.666</a:t>
                      </a:r>
                    </a:p>
                  </a:txBody>
                  <a:tcPr/>
                </a:tc>
                <a:tc>
                  <a:txBody>
                    <a:bodyPr/>
                    <a:lstStyle/>
                    <a:p>
                      <a:r>
                        <a:rPr lang="en-US" dirty="0"/>
                        <a:t>1.583</a:t>
                      </a:r>
                    </a:p>
                  </a:txBody>
                  <a:tcPr/>
                </a:tc>
                <a:extLst>
                  <a:ext uri="{0D108BD9-81ED-4DB2-BD59-A6C34878D82A}">
                    <a16:rowId xmlns:a16="http://schemas.microsoft.com/office/drawing/2014/main" val="10005"/>
                  </a:ext>
                </a:extLst>
              </a:tr>
            </a:tbl>
          </a:graphicData>
        </a:graphic>
      </p:graphicFrame>
      <p:sp>
        <p:nvSpPr>
          <p:cNvPr id="5" name="Title 1"/>
          <p:cNvSpPr txBox="1">
            <a:spLocks/>
          </p:cNvSpPr>
          <p:nvPr/>
        </p:nvSpPr>
        <p:spPr>
          <a:xfrm>
            <a:off x="0" y="1371600"/>
            <a:ext cx="2666999"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YANAMALAKUDURU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381000" y="2828836"/>
            <a:ext cx="8458200" cy="1200329"/>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RESULT: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specific gravity of Krishna Lanka soil        = 1.595</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specific gravity of Yanamalakuduru soil</a:t>
            </a:r>
            <a:r>
              <a:rPr lang="en-US" dirty="0">
                <a:latin typeface="Times New Roman" panose="02020603050405020304" pitchFamily="18" charset="0"/>
                <a:cs typeface="Times New Roman" panose="02020603050405020304" pitchFamily="18" charset="0"/>
              </a:rPr>
              <a:t> = 1.833</a:t>
            </a:r>
          </a:p>
        </p:txBody>
      </p:sp>
      <p:pic>
        <p:nvPicPr>
          <p:cNvPr id="7" name="Picture 6" descr="IMG20200309140216.jpg"/>
          <p:cNvPicPr>
            <a:picLocks noChangeAspect="1"/>
          </p:cNvPicPr>
          <p:nvPr/>
        </p:nvPicPr>
        <p:blipFill>
          <a:blip r:embed="rId2" cstate="print"/>
          <a:stretch>
            <a:fillRect/>
          </a:stretch>
        </p:blipFill>
        <p:spPr>
          <a:xfrm>
            <a:off x="1828800" y="4114800"/>
            <a:ext cx="4114800" cy="24923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324600"/>
          </a:xfrm>
        </p:spPr>
        <p:txBody>
          <a:bodyPr>
            <a:normAutofit/>
          </a:bodyPr>
          <a:lstStyle/>
          <a:p>
            <a:pPr>
              <a:buNone/>
            </a:pPr>
            <a:r>
              <a:rPr lang="en-IN" sz="2000" b="1" dirty="0">
                <a:latin typeface="Times New Roman" panose="02020603050405020304" pitchFamily="18" charset="0"/>
                <a:cs typeface="Times New Roman" panose="02020603050405020304" pitchFamily="18" charset="0"/>
              </a:rPr>
              <a:t>SIEVE ANALYSIS: - </a:t>
            </a:r>
            <a:r>
              <a:rPr lang="en-IN" sz="2000" dirty="0">
                <a:latin typeface="Times New Roman" panose="02020603050405020304" pitchFamily="18" charset="0"/>
                <a:cs typeface="Times New Roman" panose="02020603050405020304" pitchFamily="18" charset="0"/>
              </a:rPr>
              <a:t>Sieve analysis is important for analysing materials because particle size distribution can affect the wide range of properties, such as the strength, suitability for various constructions.</a:t>
            </a: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lgn="ct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buNone/>
            </a:pPr>
            <a:endParaRPr lang="en-IN" sz="2000" b="1" dirty="0">
              <a:latin typeface="Times New Roman" panose="02020603050405020304" pitchFamily="18" charset="0"/>
              <a:cs typeface="Times New Roman" panose="02020603050405020304" pitchFamily="18" charset="0"/>
            </a:endParaRPr>
          </a:p>
          <a:p>
            <a:pPr algn="ctr">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p>
          <a:p>
            <a:pPr algn="ctr">
              <a:buNone/>
            </a:pPr>
            <a:endParaRPr lang="en-US"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457200" y="1828800"/>
          <a:ext cx="8534400" cy="4048760"/>
        </p:xfrm>
        <a:graphic>
          <a:graphicData uri="http://schemas.openxmlformats.org/drawingml/2006/table">
            <a:tbl>
              <a:tblPr firstRow="1" bandRow="1">
                <a:tableStyleId>{5C22544A-7EE6-4342-B048-85BDC9FD1C3A}</a:tableStyleId>
              </a:tblPr>
              <a:tblGrid>
                <a:gridCol w="820616">
                  <a:extLst>
                    <a:ext uri="{9D8B030D-6E8A-4147-A177-3AD203B41FA5}">
                      <a16:colId xmlns:a16="http://schemas.microsoft.com/office/drawing/2014/main" val="20000"/>
                    </a:ext>
                  </a:extLst>
                </a:gridCol>
                <a:gridCol w="902678">
                  <a:extLst>
                    <a:ext uri="{9D8B030D-6E8A-4147-A177-3AD203B41FA5}">
                      <a16:colId xmlns:a16="http://schemas.microsoft.com/office/drawing/2014/main" val="20001"/>
                    </a:ext>
                  </a:extLst>
                </a:gridCol>
                <a:gridCol w="1148862">
                  <a:extLst>
                    <a:ext uri="{9D8B030D-6E8A-4147-A177-3AD203B41FA5}">
                      <a16:colId xmlns:a16="http://schemas.microsoft.com/office/drawing/2014/main" val="20002"/>
                    </a:ext>
                  </a:extLst>
                </a:gridCol>
                <a:gridCol w="1242644">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1600200">
                  <a:extLst>
                    <a:ext uri="{9D8B030D-6E8A-4147-A177-3AD203B41FA5}">
                      <a16:colId xmlns:a16="http://schemas.microsoft.com/office/drawing/2014/main" val="20006"/>
                    </a:ext>
                  </a:extLst>
                </a:gridCol>
              </a:tblGrid>
              <a:tr h="370840">
                <a:tc>
                  <a:txBody>
                    <a:bodyPr/>
                    <a:lstStyle/>
                    <a:p>
                      <a:r>
                        <a:rPr lang="en-US" dirty="0">
                          <a:latin typeface="+mn-lt"/>
                          <a:cs typeface="Times New Roman" pitchFamily="18" charset="0"/>
                        </a:rPr>
                        <a:t>S.NO</a:t>
                      </a:r>
                    </a:p>
                  </a:txBody>
                  <a:tcPr/>
                </a:tc>
                <a:tc>
                  <a:txBody>
                    <a:bodyPr/>
                    <a:lstStyle/>
                    <a:p>
                      <a:r>
                        <a:rPr lang="en-US" dirty="0"/>
                        <a:t>SIEVE SIZE</a:t>
                      </a:r>
                    </a:p>
                  </a:txBody>
                  <a:tcPr/>
                </a:tc>
                <a:tc>
                  <a:txBody>
                    <a:bodyPr/>
                    <a:lstStyle/>
                    <a:p>
                      <a:r>
                        <a:rPr lang="en-US" dirty="0"/>
                        <a:t>PARTICLE SIZE</a:t>
                      </a:r>
                    </a:p>
                  </a:txBody>
                  <a:tcPr/>
                </a:tc>
                <a:tc>
                  <a:txBody>
                    <a:bodyPr/>
                    <a:lstStyle/>
                    <a:p>
                      <a:r>
                        <a:rPr lang="en-US" dirty="0"/>
                        <a:t>Wt. RETAINED</a:t>
                      </a:r>
                    </a:p>
                  </a:txBody>
                  <a:tcPr/>
                </a:tc>
                <a:tc>
                  <a:txBody>
                    <a:bodyPr/>
                    <a:lstStyle/>
                    <a:p>
                      <a:r>
                        <a:rPr lang="en-US" dirty="0"/>
                        <a:t>% Wt. RETAINED</a:t>
                      </a:r>
                    </a:p>
                  </a:txBody>
                  <a:tcPr/>
                </a:tc>
                <a:tc>
                  <a:txBody>
                    <a:bodyPr/>
                    <a:lstStyle/>
                    <a:p>
                      <a:r>
                        <a:rPr lang="en-US" dirty="0"/>
                        <a:t>CUMULATIVE % Wt.</a:t>
                      </a:r>
                      <a:r>
                        <a:rPr lang="en-US" baseline="0" dirty="0"/>
                        <a:t> RETAINED</a:t>
                      </a:r>
                      <a:endParaRPr lang="en-US" dirty="0"/>
                    </a:p>
                  </a:txBody>
                  <a:tcPr/>
                </a:tc>
                <a:tc>
                  <a:txBody>
                    <a:bodyPr/>
                    <a:lstStyle/>
                    <a:p>
                      <a:r>
                        <a:rPr lang="en-US" dirty="0"/>
                        <a:t>CUMULATIVE % Wt.</a:t>
                      </a:r>
                      <a:r>
                        <a:rPr lang="en-US" baseline="0" dirty="0"/>
                        <a:t> </a:t>
                      </a:r>
                      <a:r>
                        <a:rPr lang="en-US" dirty="0"/>
                        <a:t> PASSING</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4.75mm</a:t>
                      </a:r>
                    </a:p>
                  </a:txBody>
                  <a:tcPr/>
                </a:tc>
                <a:tc>
                  <a:txBody>
                    <a:bodyPr/>
                    <a:lstStyle/>
                    <a:p>
                      <a:r>
                        <a:rPr lang="en-US" dirty="0"/>
                        <a:t>4.75mm</a:t>
                      </a:r>
                    </a:p>
                  </a:txBody>
                  <a:tcPr/>
                </a:tc>
                <a:tc>
                  <a:txBody>
                    <a:bodyPr/>
                    <a:lstStyle/>
                    <a:p>
                      <a:r>
                        <a:rPr lang="en-US" dirty="0"/>
                        <a:t>0.098</a:t>
                      </a:r>
                    </a:p>
                  </a:txBody>
                  <a:tcPr/>
                </a:tc>
                <a:tc>
                  <a:txBody>
                    <a:bodyPr/>
                    <a:lstStyle/>
                    <a:p>
                      <a:r>
                        <a:rPr lang="en-US" dirty="0"/>
                        <a:t>9.8%</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1.18mm</a:t>
                      </a:r>
                    </a:p>
                  </a:txBody>
                  <a:tcPr/>
                </a:tc>
                <a:tc>
                  <a:txBody>
                    <a:bodyPr/>
                    <a:lstStyle/>
                    <a:p>
                      <a:r>
                        <a:rPr lang="en-US" dirty="0"/>
                        <a:t>1.18mm</a:t>
                      </a:r>
                    </a:p>
                  </a:txBody>
                  <a:tcPr/>
                </a:tc>
                <a:tc>
                  <a:txBody>
                    <a:bodyPr/>
                    <a:lstStyle/>
                    <a:p>
                      <a:r>
                        <a:rPr lang="en-US" dirty="0"/>
                        <a:t>0.432</a:t>
                      </a:r>
                    </a:p>
                  </a:txBody>
                  <a:tcPr/>
                </a:tc>
                <a:tc>
                  <a:txBody>
                    <a:bodyPr/>
                    <a:lstStyle/>
                    <a:p>
                      <a:r>
                        <a:rPr lang="en-US" dirty="0"/>
                        <a:t>43.2%</a:t>
                      </a:r>
                    </a:p>
                  </a:txBody>
                  <a:tcPr/>
                </a:tc>
                <a:tc>
                  <a:txBody>
                    <a:bodyPr/>
                    <a:lstStyle/>
                    <a:p>
                      <a:r>
                        <a:rPr lang="en-US" dirty="0"/>
                        <a:t>53%</a:t>
                      </a:r>
                    </a:p>
                  </a:txBody>
                  <a:tcPr/>
                </a:tc>
                <a:tc>
                  <a:txBody>
                    <a:bodyPr/>
                    <a:lstStyle/>
                    <a:p>
                      <a:r>
                        <a:rPr lang="en-US" dirty="0"/>
                        <a:t>47%</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600µ</a:t>
                      </a:r>
                    </a:p>
                  </a:txBody>
                  <a:tcPr/>
                </a:tc>
                <a:tc>
                  <a:txBody>
                    <a:bodyPr/>
                    <a:lstStyle/>
                    <a:p>
                      <a:r>
                        <a:rPr lang="en-IN" dirty="0"/>
                        <a:t>0.60mm</a:t>
                      </a:r>
                      <a:endParaRPr lang="en-US" dirty="0"/>
                    </a:p>
                  </a:txBody>
                  <a:tcPr/>
                </a:tc>
                <a:tc>
                  <a:txBody>
                    <a:bodyPr/>
                    <a:lstStyle/>
                    <a:p>
                      <a:r>
                        <a:rPr lang="en-US" dirty="0"/>
                        <a:t>0.178</a:t>
                      </a:r>
                    </a:p>
                  </a:txBody>
                  <a:tcPr/>
                </a:tc>
                <a:tc>
                  <a:txBody>
                    <a:bodyPr/>
                    <a:lstStyle/>
                    <a:p>
                      <a:r>
                        <a:rPr lang="en-US" dirty="0"/>
                        <a:t>17.8%</a:t>
                      </a:r>
                    </a:p>
                  </a:txBody>
                  <a:tcPr/>
                </a:tc>
                <a:tc>
                  <a:txBody>
                    <a:bodyPr/>
                    <a:lstStyle/>
                    <a:p>
                      <a:r>
                        <a:rPr lang="en-US" dirty="0"/>
                        <a:t>70.8%</a:t>
                      </a:r>
                    </a:p>
                  </a:txBody>
                  <a:tcPr/>
                </a:tc>
                <a:tc>
                  <a:txBody>
                    <a:bodyPr/>
                    <a:lstStyle/>
                    <a:p>
                      <a:r>
                        <a:rPr lang="en-US" dirty="0"/>
                        <a:t>29.2%</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425µ</a:t>
                      </a:r>
                    </a:p>
                  </a:txBody>
                  <a:tcPr/>
                </a:tc>
                <a:tc>
                  <a:txBody>
                    <a:bodyPr/>
                    <a:lstStyle/>
                    <a:p>
                      <a:r>
                        <a:rPr lang="en-US" dirty="0"/>
                        <a:t>0.425mm</a:t>
                      </a:r>
                    </a:p>
                  </a:txBody>
                  <a:tcPr/>
                </a:tc>
                <a:tc>
                  <a:txBody>
                    <a:bodyPr/>
                    <a:lstStyle/>
                    <a:p>
                      <a:r>
                        <a:rPr lang="en-US" dirty="0"/>
                        <a:t>0.034</a:t>
                      </a:r>
                    </a:p>
                  </a:txBody>
                  <a:tcPr/>
                </a:tc>
                <a:tc>
                  <a:txBody>
                    <a:bodyPr/>
                    <a:lstStyle/>
                    <a:p>
                      <a:r>
                        <a:rPr lang="en-US" dirty="0"/>
                        <a:t>3.4%</a:t>
                      </a:r>
                    </a:p>
                  </a:txBody>
                  <a:tcPr/>
                </a:tc>
                <a:tc>
                  <a:txBody>
                    <a:bodyPr/>
                    <a:lstStyle/>
                    <a:p>
                      <a:r>
                        <a:rPr lang="en-US" dirty="0"/>
                        <a:t>74.25</a:t>
                      </a:r>
                    </a:p>
                  </a:txBody>
                  <a:tcPr/>
                </a:tc>
                <a:tc>
                  <a:txBody>
                    <a:bodyPr/>
                    <a:lstStyle/>
                    <a:p>
                      <a:r>
                        <a:rPr lang="en-US" dirty="0"/>
                        <a:t>25.8%</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150µ</a:t>
                      </a:r>
                    </a:p>
                  </a:txBody>
                  <a:tcPr/>
                </a:tc>
                <a:tc>
                  <a:txBody>
                    <a:bodyPr/>
                    <a:lstStyle/>
                    <a:p>
                      <a:r>
                        <a:rPr lang="en-US" dirty="0"/>
                        <a:t>0.150mm</a:t>
                      </a:r>
                    </a:p>
                  </a:txBody>
                  <a:tcPr/>
                </a:tc>
                <a:tc>
                  <a:txBody>
                    <a:bodyPr/>
                    <a:lstStyle/>
                    <a:p>
                      <a:r>
                        <a:rPr lang="en-US" dirty="0"/>
                        <a:t>0.148</a:t>
                      </a:r>
                    </a:p>
                  </a:txBody>
                  <a:tcPr/>
                </a:tc>
                <a:tc>
                  <a:txBody>
                    <a:bodyPr/>
                    <a:lstStyle/>
                    <a:p>
                      <a:r>
                        <a:rPr lang="en-US" dirty="0"/>
                        <a:t>14.8%</a:t>
                      </a:r>
                    </a:p>
                  </a:txBody>
                  <a:tcPr/>
                </a:tc>
                <a:tc>
                  <a:txBody>
                    <a:bodyPr/>
                    <a:lstStyle/>
                    <a:p>
                      <a:r>
                        <a:rPr lang="en-US" dirty="0"/>
                        <a:t>89%</a:t>
                      </a:r>
                    </a:p>
                  </a:txBody>
                  <a:tcPr/>
                </a:tc>
                <a:tc>
                  <a:txBody>
                    <a:bodyPr/>
                    <a:lstStyle/>
                    <a:p>
                      <a:r>
                        <a:rPr lang="en-US" dirty="0"/>
                        <a:t>11%</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75µ</a:t>
                      </a:r>
                    </a:p>
                  </a:txBody>
                  <a:tcPr/>
                </a:tc>
                <a:tc>
                  <a:txBody>
                    <a:bodyPr/>
                    <a:lstStyle/>
                    <a:p>
                      <a:r>
                        <a:rPr lang="en-US" dirty="0"/>
                        <a:t>0.075mm</a:t>
                      </a:r>
                    </a:p>
                  </a:txBody>
                  <a:tcPr/>
                </a:tc>
                <a:tc>
                  <a:txBody>
                    <a:bodyPr/>
                    <a:lstStyle/>
                    <a:p>
                      <a:r>
                        <a:rPr lang="en-US" dirty="0"/>
                        <a:t>0.74</a:t>
                      </a:r>
                    </a:p>
                  </a:txBody>
                  <a:tcPr/>
                </a:tc>
                <a:tc>
                  <a:txBody>
                    <a:bodyPr/>
                    <a:lstStyle/>
                    <a:p>
                      <a:r>
                        <a:rPr lang="en-US" dirty="0"/>
                        <a:t>7.4%</a:t>
                      </a:r>
                    </a:p>
                  </a:txBody>
                  <a:tcPr/>
                </a:tc>
                <a:tc>
                  <a:txBody>
                    <a:bodyPr/>
                    <a:lstStyle/>
                    <a:p>
                      <a:r>
                        <a:rPr lang="en-US" dirty="0"/>
                        <a:t>96.4%</a:t>
                      </a:r>
                    </a:p>
                  </a:txBody>
                  <a:tcPr/>
                </a:tc>
                <a:tc>
                  <a:txBody>
                    <a:bodyPr/>
                    <a:lstStyle/>
                    <a:p>
                      <a:r>
                        <a:rPr lang="en-US" dirty="0"/>
                        <a:t>3.6%</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PAN</a:t>
                      </a:r>
                    </a:p>
                  </a:txBody>
                  <a:tcPr/>
                </a:tc>
                <a:tc>
                  <a:txBody>
                    <a:bodyPr/>
                    <a:lstStyle/>
                    <a:p>
                      <a:r>
                        <a:rPr lang="en-US" dirty="0"/>
                        <a:t>PAN</a:t>
                      </a:r>
                    </a:p>
                  </a:txBody>
                  <a:tcPr/>
                </a:tc>
                <a:tc>
                  <a:txBody>
                    <a:bodyPr/>
                    <a:lstStyle/>
                    <a:p>
                      <a:r>
                        <a:rPr lang="en-US" dirty="0"/>
                        <a:t>0.36</a:t>
                      </a:r>
                    </a:p>
                  </a:txBody>
                  <a:tcPr/>
                </a:tc>
                <a:tc>
                  <a:txBody>
                    <a:bodyPr/>
                    <a:lstStyle/>
                    <a:p>
                      <a:r>
                        <a:rPr lang="en-US" dirty="0"/>
                        <a:t>3.6%</a:t>
                      </a:r>
                    </a:p>
                  </a:txBody>
                  <a:tcPr/>
                </a:tc>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10007"/>
                  </a:ext>
                </a:extLst>
              </a:tr>
            </a:tbl>
          </a:graphicData>
        </a:graphic>
      </p:graphicFrame>
      <p:sp>
        <p:nvSpPr>
          <p:cNvPr id="6" name="Title 1"/>
          <p:cNvSpPr txBox="1">
            <a:spLocks/>
          </p:cNvSpPr>
          <p:nvPr/>
        </p:nvSpPr>
        <p:spPr>
          <a:xfrm>
            <a:off x="381000" y="1219200"/>
            <a:ext cx="5181600" cy="762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KRISHNA LANKA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228600"/>
          <a:ext cx="67818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1025" name="Rectangle 1"/>
          <p:cNvSpPr>
            <a:spLocks noChangeArrowheads="1"/>
          </p:cNvSpPr>
          <p:nvPr/>
        </p:nvSpPr>
        <p:spPr bwMode="auto">
          <a:xfrm>
            <a:off x="0" y="4393287"/>
            <a:ext cx="8534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0.13mm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=0.625mm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=1.63mm</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U</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1.63 / 0.13 =12.53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C</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 </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D</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(0.625)</a:t>
            </a:r>
            <a:r>
              <a:rPr kumimoji="0" lang="en-US"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(1.63 x 0.13) = 1.84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381000" y="1905000"/>
          <a:ext cx="7848601" cy="3810003"/>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447801">
                  <a:extLst>
                    <a:ext uri="{9D8B030D-6E8A-4147-A177-3AD203B41FA5}">
                      <a16:colId xmlns:a16="http://schemas.microsoft.com/office/drawing/2014/main" val="20006"/>
                    </a:ext>
                  </a:extLst>
                </a:gridCol>
              </a:tblGrid>
              <a:tr h="992475">
                <a:tc>
                  <a:txBody>
                    <a:bodyPr/>
                    <a:lstStyle/>
                    <a:p>
                      <a:r>
                        <a:rPr lang="en-US" dirty="0">
                          <a:latin typeface="Times New Roman" pitchFamily="18" charset="0"/>
                          <a:cs typeface="Times New Roman" pitchFamily="18" charset="0"/>
                        </a:rPr>
                        <a:t>S.NO</a:t>
                      </a:r>
                    </a:p>
                  </a:txBody>
                  <a:tcPr/>
                </a:tc>
                <a:tc>
                  <a:txBody>
                    <a:bodyPr/>
                    <a:lstStyle/>
                    <a:p>
                      <a:r>
                        <a:rPr lang="en-US" dirty="0"/>
                        <a:t>SIEVE SIZE</a:t>
                      </a:r>
                    </a:p>
                  </a:txBody>
                  <a:tcPr/>
                </a:tc>
                <a:tc>
                  <a:txBody>
                    <a:bodyPr/>
                    <a:lstStyle/>
                    <a:p>
                      <a:r>
                        <a:rPr lang="en-US" dirty="0"/>
                        <a:t>PARTICLE SIZE</a:t>
                      </a:r>
                    </a:p>
                  </a:txBody>
                  <a:tcPr/>
                </a:tc>
                <a:tc>
                  <a:txBody>
                    <a:bodyPr/>
                    <a:lstStyle/>
                    <a:p>
                      <a:r>
                        <a:rPr lang="en-US" dirty="0"/>
                        <a:t>Wt. RETAINED</a:t>
                      </a:r>
                    </a:p>
                  </a:txBody>
                  <a:tcPr/>
                </a:tc>
                <a:tc>
                  <a:txBody>
                    <a:bodyPr/>
                    <a:lstStyle/>
                    <a:p>
                      <a:r>
                        <a:rPr lang="en-US" dirty="0"/>
                        <a:t>% Wt. RETAINED</a:t>
                      </a:r>
                    </a:p>
                  </a:txBody>
                  <a:tcPr/>
                </a:tc>
                <a:tc>
                  <a:txBody>
                    <a:bodyPr/>
                    <a:lstStyle/>
                    <a:p>
                      <a:r>
                        <a:rPr lang="en-US" dirty="0"/>
                        <a:t>CUMULATIVE % Wt. RETAINED</a:t>
                      </a:r>
                    </a:p>
                  </a:txBody>
                  <a:tcPr/>
                </a:tc>
                <a:tc>
                  <a:txBody>
                    <a:bodyPr/>
                    <a:lstStyle/>
                    <a:p>
                      <a:r>
                        <a:rPr lang="en-US" dirty="0"/>
                        <a:t>CUMULATIVE % </a:t>
                      </a:r>
                      <a:r>
                        <a:rPr lang="en-US" baseline="0" dirty="0"/>
                        <a:t> Wt. PASSING</a:t>
                      </a:r>
                      <a:endParaRPr lang="en-US" dirty="0"/>
                    </a:p>
                  </a:txBody>
                  <a:tcPr/>
                </a:tc>
                <a:extLst>
                  <a:ext uri="{0D108BD9-81ED-4DB2-BD59-A6C34878D82A}">
                    <a16:rowId xmlns:a16="http://schemas.microsoft.com/office/drawing/2014/main" val="10000"/>
                  </a:ext>
                </a:extLst>
              </a:tr>
              <a:tr h="402504">
                <a:tc>
                  <a:txBody>
                    <a:bodyPr/>
                    <a:lstStyle/>
                    <a:p>
                      <a:r>
                        <a:rPr lang="en-US" dirty="0"/>
                        <a:t>1</a:t>
                      </a:r>
                    </a:p>
                  </a:txBody>
                  <a:tcPr/>
                </a:tc>
                <a:tc>
                  <a:txBody>
                    <a:bodyPr/>
                    <a:lstStyle/>
                    <a:p>
                      <a:r>
                        <a:rPr lang="en-US" dirty="0"/>
                        <a:t>4.75</a:t>
                      </a:r>
                    </a:p>
                  </a:txBody>
                  <a:tcPr/>
                </a:tc>
                <a:tc>
                  <a:txBody>
                    <a:bodyPr/>
                    <a:lstStyle/>
                    <a:p>
                      <a:r>
                        <a:rPr lang="en-US" dirty="0"/>
                        <a:t>4.75</a:t>
                      </a:r>
                    </a:p>
                  </a:txBody>
                  <a:tcPr/>
                </a:tc>
                <a:tc>
                  <a:txBody>
                    <a:bodyPr/>
                    <a:lstStyle/>
                    <a:p>
                      <a:r>
                        <a:rPr lang="en-US" dirty="0"/>
                        <a:t>0.234</a:t>
                      </a:r>
                    </a:p>
                  </a:txBody>
                  <a:tcPr/>
                </a:tc>
                <a:tc>
                  <a:txBody>
                    <a:bodyPr/>
                    <a:lstStyle/>
                    <a:p>
                      <a:r>
                        <a:rPr lang="en-US" dirty="0"/>
                        <a:t>23.4%</a:t>
                      </a:r>
                    </a:p>
                  </a:txBody>
                  <a:tcPr/>
                </a:tc>
                <a:tc>
                  <a:txBody>
                    <a:bodyPr/>
                    <a:lstStyle/>
                    <a:p>
                      <a:r>
                        <a:rPr lang="en-US" dirty="0"/>
                        <a:t>0%</a:t>
                      </a:r>
                    </a:p>
                  </a:txBody>
                  <a:tcPr/>
                </a:tc>
                <a:tc>
                  <a:txBody>
                    <a:bodyPr/>
                    <a:lstStyle/>
                    <a:p>
                      <a:r>
                        <a:rPr lang="en-US" dirty="0"/>
                        <a:t>100%</a:t>
                      </a:r>
                    </a:p>
                  </a:txBody>
                  <a:tcPr/>
                </a:tc>
                <a:extLst>
                  <a:ext uri="{0D108BD9-81ED-4DB2-BD59-A6C34878D82A}">
                    <a16:rowId xmlns:a16="http://schemas.microsoft.com/office/drawing/2014/main" val="10001"/>
                  </a:ext>
                </a:extLst>
              </a:tr>
              <a:tr h="402504">
                <a:tc>
                  <a:txBody>
                    <a:bodyPr/>
                    <a:lstStyle/>
                    <a:p>
                      <a:r>
                        <a:rPr lang="en-US" dirty="0"/>
                        <a:t>2</a:t>
                      </a:r>
                    </a:p>
                  </a:txBody>
                  <a:tcPr/>
                </a:tc>
                <a:tc>
                  <a:txBody>
                    <a:bodyPr/>
                    <a:lstStyle/>
                    <a:p>
                      <a:r>
                        <a:rPr lang="en-US" dirty="0"/>
                        <a:t>1.18</a:t>
                      </a:r>
                    </a:p>
                  </a:txBody>
                  <a:tcPr/>
                </a:tc>
                <a:tc>
                  <a:txBody>
                    <a:bodyPr/>
                    <a:lstStyle/>
                    <a:p>
                      <a:r>
                        <a:rPr lang="en-US" dirty="0"/>
                        <a:t>1.18</a:t>
                      </a:r>
                    </a:p>
                  </a:txBody>
                  <a:tcPr/>
                </a:tc>
                <a:tc>
                  <a:txBody>
                    <a:bodyPr/>
                    <a:lstStyle/>
                    <a:p>
                      <a:r>
                        <a:rPr lang="en-US" dirty="0"/>
                        <a:t>0.366</a:t>
                      </a:r>
                    </a:p>
                  </a:txBody>
                  <a:tcPr/>
                </a:tc>
                <a:tc>
                  <a:txBody>
                    <a:bodyPr/>
                    <a:lstStyle/>
                    <a:p>
                      <a:r>
                        <a:rPr lang="en-US" dirty="0"/>
                        <a:t>36.6%</a:t>
                      </a:r>
                    </a:p>
                  </a:txBody>
                  <a:tcPr/>
                </a:tc>
                <a:tc>
                  <a:txBody>
                    <a:bodyPr/>
                    <a:lstStyle/>
                    <a:p>
                      <a:r>
                        <a:rPr lang="en-US" dirty="0"/>
                        <a:t>60%</a:t>
                      </a:r>
                    </a:p>
                  </a:txBody>
                  <a:tcPr/>
                </a:tc>
                <a:tc>
                  <a:txBody>
                    <a:bodyPr/>
                    <a:lstStyle/>
                    <a:p>
                      <a:r>
                        <a:rPr lang="en-US" dirty="0"/>
                        <a:t>40%</a:t>
                      </a:r>
                    </a:p>
                  </a:txBody>
                  <a:tcPr/>
                </a:tc>
                <a:extLst>
                  <a:ext uri="{0D108BD9-81ED-4DB2-BD59-A6C34878D82A}">
                    <a16:rowId xmlns:a16="http://schemas.microsoft.com/office/drawing/2014/main" val="10002"/>
                  </a:ext>
                </a:extLst>
              </a:tr>
              <a:tr h="402504">
                <a:tc>
                  <a:txBody>
                    <a:bodyPr/>
                    <a:lstStyle/>
                    <a:p>
                      <a:r>
                        <a:rPr lang="en-US" dirty="0"/>
                        <a:t>3</a:t>
                      </a:r>
                    </a:p>
                  </a:txBody>
                  <a:tcPr/>
                </a:tc>
                <a:tc>
                  <a:txBody>
                    <a:bodyPr/>
                    <a:lstStyle/>
                    <a:p>
                      <a:r>
                        <a:rPr lang="en-US" dirty="0"/>
                        <a:t>600</a:t>
                      </a:r>
                    </a:p>
                  </a:txBody>
                  <a:tcPr/>
                </a:tc>
                <a:tc>
                  <a:txBody>
                    <a:bodyPr/>
                    <a:lstStyle/>
                    <a:p>
                      <a:r>
                        <a:rPr lang="en-US" dirty="0"/>
                        <a:t>600</a:t>
                      </a:r>
                    </a:p>
                  </a:txBody>
                  <a:tcPr/>
                </a:tc>
                <a:tc>
                  <a:txBody>
                    <a:bodyPr/>
                    <a:lstStyle/>
                    <a:p>
                      <a:r>
                        <a:rPr lang="en-US" dirty="0"/>
                        <a:t>0.152</a:t>
                      </a:r>
                    </a:p>
                  </a:txBody>
                  <a:tcPr/>
                </a:tc>
                <a:tc>
                  <a:txBody>
                    <a:bodyPr/>
                    <a:lstStyle/>
                    <a:p>
                      <a:r>
                        <a:rPr lang="en-US" dirty="0"/>
                        <a:t>15.2%</a:t>
                      </a:r>
                    </a:p>
                  </a:txBody>
                  <a:tcPr/>
                </a:tc>
                <a:tc>
                  <a:txBody>
                    <a:bodyPr/>
                    <a:lstStyle/>
                    <a:p>
                      <a:r>
                        <a:rPr lang="en-US" dirty="0"/>
                        <a:t>75.2%</a:t>
                      </a:r>
                    </a:p>
                  </a:txBody>
                  <a:tcPr/>
                </a:tc>
                <a:tc>
                  <a:txBody>
                    <a:bodyPr/>
                    <a:lstStyle/>
                    <a:p>
                      <a:r>
                        <a:rPr lang="en-US" dirty="0"/>
                        <a:t>24.8%</a:t>
                      </a:r>
                    </a:p>
                  </a:txBody>
                  <a:tcPr/>
                </a:tc>
                <a:extLst>
                  <a:ext uri="{0D108BD9-81ED-4DB2-BD59-A6C34878D82A}">
                    <a16:rowId xmlns:a16="http://schemas.microsoft.com/office/drawing/2014/main" val="10003"/>
                  </a:ext>
                </a:extLst>
              </a:tr>
              <a:tr h="402504">
                <a:tc>
                  <a:txBody>
                    <a:bodyPr/>
                    <a:lstStyle/>
                    <a:p>
                      <a:r>
                        <a:rPr lang="en-US" dirty="0"/>
                        <a:t>4</a:t>
                      </a:r>
                    </a:p>
                  </a:txBody>
                  <a:tcPr/>
                </a:tc>
                <a:tc>
                  <a:txBody>
                    <a:bodyPr/>
                    <a:lstStyle/>
                    <a:p>
                      <a:r>
                        <a:rPr lang="en-US" dirty="0"/>
                        <a:t>425</a:t>
                      </a:r>
                    </a:p>
                  </a:txBody>
                  <a:tcPr/>
                </a:tc>
                <a:tc>
                  <a:txBody>
                    <a:bodyPr/>
                    <a:lstStyle/>
                    <a:p>
                      <a:r>
                        <a:rPr lang="en-US" dirty="0"/>
                        <a:t>425</a:t>
                      </a:r>
                    </a:p>
                  </a:txBody>
                  <a:tcPr/>
                </a:tc>
                <a:tc>
                  <a:txBody>
                    <a:bodyPr/>
                    <a:lstStyle/>
                    <a:p>
                      <a:r>
                        <a:rPr lang="en-US" dirty="0"/>
                        <a:t>0.034</a:t>
                      </a:r>
                    </a:p>
                  </a:txBody>
                  <a:tcPr/>
                </a:tc>
                <a:tc>
                  <a:txBody>
                    <a:bodyPr/>
                    <a:lstStyle/>
                    <a:p>
                      <a:r>
                        <a:rPr lang="en-US" dirty="0"/>
                        <a:t>3.4%</a:t>
                      </a:r>
                    </a:p>
                  </a:txBody>
                  <a:tcPr/>
                </a:tc>
                <a:tc>
                  <a:txBody>
                    <a:bodyPr/>
                    <a:lstStyle/>
                    <a:p>
                      <a:r>
                        <a:rPr lang="en-US" dirty="0"/>
                        <a:t>78.6%</a:t>
                      </a:r>
                    </a:p>
                  </a:txBody>
                  <a:tcPr/>
                </a:tc>
                <a:tc>
                  <a:txBody>
                    <a:bodyPr/>
                    <a:lstStyle/>
                    <a:p>
                      <a:r>
                        <a:rPr lang="en-US" dirty="0"/>
                        <a:t>21.4%</a:t>
                      </a:r>
                    </a:p>
                  </a:txBody>
                  <a:tcPr/>
                </a:tc>
                <a:extLst>
                  <a:ext uri="{0D108BD9-81ED-4DB2-BD59-A6C34878D82A}">
                    <a16:rowId xmlns:a16="http://schemas.microsoft.com/office/drawing/2014/main" val="10004"/>
                  </a:ext>
                </a:extLst>
              </a:tr>
              <a:tr h="402504">
                <a:tc>
                  <a:txBody>
                    <a:bodyPr/>
                    <a:lstStyle/>
                    <a:p>
                      <a:r>
                        <a:rPr lang="en-US" dirty="0"/>
                        <a:t>5</a:t>
                      </a:r>
                    </a:p>
                  </a:txBody>
                  <a:tcPr/>
                </a:tc>
                <a:tc>
                  <a:txBody>
                    <a:bodyPr/>
                    <a:lstStyle/>
                    <a:p>
                      <a:r>
                        <a:rPr lang="en-US" dirty="0"/>
                        <a:t>150</a:t>
                      </a:r>
                    </a:p>
                  </a:txBody>
                  <a:tcPr/>
                </a:tc>
                <a:tc>
                  <a:txBody>
                    <a:bodyPr/>
                    <a:lstStyle/>
                    <a:p>
                      <a:r>
                        <a:rPr lang="en-US" dirty="0"/>
                        <a:t>150</a:t>
                      </a:r>
                    </a:p>
                  </a:txBody>
                  <a:tcPr/>
                </a:tc>
                <a:tc>
                  <a:txBody>
                    <a:bodyPr/>
                    <a:lstStyle/>
                    <a:p>
                      <a:r>
                        <a:rPr lang="en-US" dirty="0"/>
                        <a:t>0.136</a:t>
                      </a:r>
                    </a:p>
                  </a:txBody>
                  <a:tcPr/>
                </a:tc>
                <a:tc>
                  <a:txBody>
                    <a:bodyPr/>
                    <a:lstStyle/>
                    <a:p>
                      <a:r>
                        <a:rPr lang="en-US" dirty="0"/>
                        <a:t>13.6%</a:t>
                      </a:r>
                    </a:p>
                  </a:txBody>
                  <a:tcPr/>
                </a:tc>
                <a:tc>
                  <a:txBody>
                    <a:bodyPr/>
                    <a:lstStyle/>
                    <a:p>
                      <a:r>
                        <a:rPr lang="en-US" dirty="0"/>
                        <a:t>92.2%</a:t>
                      </a:r>
                    </a:p>
                  </a:txBody>
                  <a:tcPr/>
                </a:tc>
                <a:tc>
                  <a:txBody>
                    <a:bodyPr/>
                    <a:lstStyle/>
                    <a:p>
                      <a:r>
                        <a:rPr lang="en-US" dirty="0"/>
                        <a:t>7.8%</a:t>
                      </a:r>
                    </a:p>
                  </a:txBody>
                  <a:tcPr/>
                </a:tc>
                <a:extLst>
                  <a:ext uri="{0D108BD9-81ED-4DB2-BD59-A6C34878D82A}">
                    <a16:rowId xmlns:a16="http://schemas.microsoft.com/office/drawing/2014/main" val="10005"/>
                  </a:ext>
                </a:extLst>
              </a:tr>
              <a:tr h="402504">
                <a:tc>
                  <a:txBody>
                    <a:bodyPr/>
                    <a:lstStyle/>
                    <a:p>
                      <a:r>
                        <a:rPr lang="en-US" dirty="0"/>
                        <a:t>6</a:t>
                      </a:r>
                    </a:p>
                  </a:txBody>
                  <a:tcPr/>
                </a:tc>
                <a:tc>
                  <a:txBody>
                    <a:bodyPr/>
                    <a:lstStyle/>
                    <a:p>
                      <a:r>
                        <a:rPr lang="en-US" dirty="0"/>
                        <a:t>75</a:t>
                      </a:r>
                    </a:p>
                  </a:txBody>
                  <a:tcPr/>
                </a:tc>
                <a:tc>
                  <a:txBody>
                    <a:bodyPr/>
                    <a:lstStyle/>
                    <a:p>
                      <a:r>
                        <a:rPr lang="en-US" dirty="0"/>
                        <a:t>75</a:t>
                      </a:r>
                    </a:p>
                  </a:txBody>
                  <a:tcPr/>
                </a:tc>
                <a:tc>
                  <a:txBody>
                    <a:bodyPr/>
                    <a:lstStyle/>
                    <a:p>
                      <a:r>
                        <a:rPr lang="en-US" dirty="0"/>
                        <a:t>0.056</a:t>
                      </a:r>
                    </a:p>
                  </a:txBody>
                  <a:tcPr/>
                </a:tc>
                <a:tc>
                  <a:txBody>
                    <a:bodyPr/>
                    <a:lstStyle/>
                    <a:p>
                      <a:r>
                        <a:rPr lang="en-US" dirty="0"/>
                        <a:t>5.6%</a:t>
                      </a:r>
                    </a:p>
                  </a:txBody>
                  <a:tcPr/>
                </a:tc>
                <a:tc>
                  <a:txBody>
                    <a:bodyPr/>
                    <a:lstStyle/>
                    <a:p>
                      <a:r>
                        <a:rPr lang="en-US" dirty="0"/>
                        <a:t>97.8%</a:t>
                      </a:r>
                    </a:p>
                  </a:txBody>
                  <a:tcPr/>
                </a:tc>
                <a:tc>
                  <a:txBody>
                    <a:bodyPr/>
                    <a:lstStyle/>
                    <a:p>
                      <a:r>
                        <a:rPr lang="en-US" dirty="0"/>
                        <a:t>2.2%</a:t>
                      </a:r>
                    </a:p>
                  </a:txBody>
                  <a:tcPr/>
                </a:tc>
                <a:extLst>
                  <a:ext uri="{0D108BD9-81ED-4DB2-BD59-A6C34878D82A}">
                    <a16:rowId xmlns:a16="http://schemas.microsoft.com/office/drawing/2014/main" val="10006"/>
                  </a:ext>
                </a:extLst>
              </a:tr>
              <a:tr h="402504">
                <a:tc>
                  <a:txBody>
                    <a:bodyPr/>
                    <a:lstStyle/>
                    <a:p>
                      <a:r>
                        <a:rPr lang="en-US" dirty="0"/>
                        <a:t>7</a:t>
                      </a:r>
                    </a:p>
                  </a:txBody>
                  <a:tcPr/>
                </a:tc>
                <a:tc>
                  <a:txBody>
                    <a:bodyPr/>
                    <a:lstStyle/>
                    <a:p>
                      <a:r>
                        <a:rPr lang="en-US" dirty="0"/>
                        <a:t>PAN</a:t>
                      </a:r>
                    </a:p>
                  </a:txBody>
                  <a:tcPr/>
                </a:tc>
                <a:tc>
                  <a:txBody>
                    <a:bodyPr/>
                    <a:lstStyle/>
                    <a:p>
                      <a:r>
                        <a:rPr lang="en-US" dirty="0"/>
                        <a:t>PAN</a:t>
                      </a:r>
                    </a:p>
                  </a:txBody>
                  <a:tcPr/>
                </a:tc>
                <a:tc>
                  <a:txBody>
                    <a:bodyPr/>
                    <a:lstStyle/>
                    <a:p>
                      <a:r>
                        <a:rPr lang="en-US" dirty="0"/>
                        <a:t>0.022</a:t>
                      </a:r>
                    </a:p>
                  </a:txBody>
                  <a:tcPr/>
                </a:tc>
                <a:tc>
                  <a:txBody>
                    <a:bodyPr/>
                    <a:lstStyle/>
                    <a:p>
                      <a:r>
                        <a:rPr lang="en-US" dirty="0"/>
                        <a:t>2.2%</a:t>
                      </a:r>
                    </a:p>
                  </a:txBody>
                  <a:tcPr/>
                </a:tc>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10007"/>
                  </a:ext>
                </a:extLst>
              </a:tr>
            </a:tbl>
          </a:graphicData>
        </a:graphic>
      </p:graphicFrame>
      <p:sp>
        <p:nvSpPr>
          <p:cNvPr id="5" name="Title 1"/>
          <p:cNvSpPr txBox="1">
            <a:spLocks/>
          </p:cNvSpPr>
          <p:nvPr/>
        </p:nvSpPr>
        <p:spPr>
          <a:xfrm>
            <a:off x="304800" y="620688"/>
            <a:ext cx="5635352" cy="105571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u="sng" dirty="0">
                <a:latin typeface="Times New Roman" panose="02020603050405020304" pitchFamily="18" charset="0"/>
                <a:ea typeface="+mj-ea"/>
                <a:cs typeface="Times New Roman" panose="02020603050405020304" pitchFamily="18" charset="0"/>
              </a:rPr>
              <a:t>YANAMALAKUDURU SOIL SAMPLE: -</a:t>
            </a:r>
            <a:endParaRPr kumimoji="0" lang="en-US"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600"/>
          <a:ext cx="66294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352800" y="2971800"/>
            <a:ext cx="417102" cy="261610"/>
          </a:xfrm>
          <a:prstGeom prst="rect">
            <a:avLst/>
          </a:prstGeom>
          <a:noFill/>
        </p:spPr>
        <p:txBody>
          <a:bodyPr wrap="none" rtlCol="0">
            <a:spAutoFit/>
          </a:bodyPr>
          <a:lstStyle/>
          <a:p>
            <a:r>
              <a:rPr lang="en-US" sz="1100" b="1" dirty="0"/>
              <a:t>D10</a:t>
            </a:r>
          </a:p>
        </p:txBody>
      </p:sp>
      <p:sp>
        <p:nvSpPr>
          <p:cNvPr id="54273" name="Rectangle 1"/>
          <p:cNvSpPr>
            <a:spLocks noChangeArrowheads="1"/>
          </p:cNvSpPr>
          <p:nvPr/>
        </p:nvSpPr>
        <p:spPr bwMode="auto">
          <a:xfrm>
            <a:off x="381000" y="3596046"/>
            <a:ext cx="7467600" cy="29238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0.179mm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=0.8 mm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=1.82 mm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U</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1.82 / 0.179=10.16</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C</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x D</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(0.8)</a:t>
            </a:r>
            <a:r>
              <a:rPr kumimoji="0" lang="en-US" sz="16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(1.82 x 0.179) = 1.96</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a:buNone/>
            </a:pPr>
            <a:r>
              <a:rPr lang="en-US" sz="2000" u="sng" dirty="0">
                <a:latin typeface="Times New Roman" panose="02020603050405020304" pitchFamily="18" charset="0"/>
                <a:cs typeface="Times New Roman" panose="02020603050405020304" pitchFamily="18" charset="0"/>
              </a:rPr>
              <a:t>RESULT: - </a:t>
            </a:r>
            <a:r>
              <a:rPr lang="en-US" dirty="0">
                <a:latin typeface="Times New Roman" panose="02020603050405020304" pitchFamily="18" charset="0"/>
                <a:cs typeface="Times New Roman" panose="02020603050405020304" pitchFamily="18" charset="0"/>
              </a:rPr>
              <a:t>According the CC and CU values obtained from the calculation </a:t>
            </a:r>
          </a:p>
          <a:p>
            <a:pPr lvl="0">
              <a:buFont typeface="Arial" pitchFamily="34" charset="0"/>
              <a:buChar char="•"/>
            </a:pPr>
            <a:r>
              <a:rPr lang="en-US" dirty="0">
                <a:latin typeface="Times New Roman" panose="02020603050405020304" pitchFamily="18" charset="0"/>
                <a:cs typeface="Times New Roman" panose="02020603050405020304" pitchFamily="18" charset="0"/>
              </a:rPr>
              <a:t>Krishna Lanka soil sample is uniformly graded sand</a:t>
            </a:r>
          </a:p>
          <a:p>
            <a:pPr>
              <a:buFont typeface="Arial" pitchFamily="34" charset="0"/>
              <a:buChar char="•"/>
            </a:pPr>
            <a:r>
              <a:rPr lang="en-IN" dirty="0">
                <a:latin typeface="Times New Roman" panose="02020603050405020304" pitchFamily="18" charset="0"/>
                <a:cs typeface="Times New Roman" panose="02020603050405020304" pitchFamily="18" charset="0"/>
              </a:rPr>
              <a:t>Yanamalakuduru soil sample is uniformly graded sand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 name="Picture 5" descr="IMG20200309135840.jpg"/>
          <p:cNvPicPr>
            <a:picLocks noChangeAspect="1"/>
          </p:cNvPicPr>
          <p:nvPr/>
        </p:nvPicPr>
        <p:blipFill>
          <a:blip r:embed="rId3" cstate="print"/>
          <a:stretch>
            <a:fillRect/>
          </a:stretch>
        </p:blipFill>
        <p:spPr>
          <a:xfrm>
            <a:off x="5562600" y="3581400"/>
            <a:ext cx="3167063" cy="1752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buNone/>
            </a:pPr>
            <a:r>
              <a:rPr lang="en-IN" sz="1800" b="1" dirty="0">
                <a:latin typeface="Times New Roman" pitchFamily="18" charset="0"/>
                <a:cs typeface="Times New Roman" pitchFamily="18" charset="0"/>
              </a:rPr>
              <a:t>FREE SWELL: - </a:t>
            </a:r>
            <a:r>
              <a:rPr lang="en-IN" sz="1800" dirty="0">
                <a:latin typeface="Times New Roman" pitchFamily="18" charset="0"/>
                <a:cs typeface="Times New Roman" pitchFamily="18" charset="0"/>
              </a:rPr>
              <a:t>The knowledge of Differential Free Swell gives an idea on the increase of volume of soil without any external constraint when subjected to submergence in water.</a:t>
            </a:r>
          </a:p>
          <a:p>
            <a:pPr algn="ctr">
              <a:buNone/>
            </a:pPr>
            <a:r>
              <a:rPr lang="en-IN" sz="1800" b="1" dirty="0">
                <a:latin typeface="Times New Roman" pitchFamily="18" charset="0"/>
                <a:cs typeface="Times New Roman" pitchFamily="18" charset="0"/>
              </a:rPr>
              <a:t>Differential free swell % = (V</a:t>
            </a:r>
            <a:r>
              <a:rPr lang="en-IN" sz="1800" b="1" baseline="-25000" dirty="0">
                <a:latin typeface="Times New Roman" pitchFamily="18" charset="0"/>
                <a:cs typeface="Times New Roman" pitchFamily="18" charset="0"/>
              </a:rPr>
              <a:t>W</a:t>
            </a:r>
            <a:r>
              <a:rPr lang="en-IN" sz="1800" b="1" dirty="0">
                <a:latin typeface="Times New Roman" pitchFamily="18" charset="0"/>
                <a:cs typeface="Times New Roman" pitchFamily="18" charset="0"/>
              </a:rPr>
              <a:t>-V</a:t>
            </a:r>
            <a:r>
              <a:rPr lang="en-IN" sz="1800" b="1" baseline="-25000" dirty="0">
                <a:latin typeface="Times New Roman" pitchFamily="18" charset="0"/>
                <a:cs typeface="Times New Roman" pitchFamily="18" charset="0"/>
              </a:rPr>
              <a:t>K</a:t>
            </a:r>
            <a:r>
              <a:rPr lang="en-IN" sz="1800" b="1" dirty="0">
                <a:latin typeface="Times New Roman" pitchFamily="18" charset="0"/>
                <a:cs typeface="Times New Roman" pitchFamily="18" charset="0"/>
              </a:rPr>
              <a:t>) / V</a:t>
            </a:r>
            <a:r>
              <a:rPr lang="en-IN" sz="1800" b="1" baseline="-25000" dirty="0">
                <a:latin typeface="Times New Roman" pitchFamily="18" charset="0"/>
                <a:cs typeface="Times New Roman" pitchFamily="18" charset="0"/>
              </a:rPr>
              <a:t>K</a:t>
            </a:r>
          </a:p>
          <a:p>
            <a:pPr algn="just">
              <a:buNone/>
            </a:pP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Differential free swell % of KrishnaLanka soil = ( (V</a:t>
            </a:r>
            <a:r>
              <a:rPr lang="en-US" sz="1800" baseline="-25000" dirty="0">
                <a:latin typeface="Times New Roman" pitchFamily="18" charset="0"/>
                <a:cs typeface="Times New Roman" pitchFamily="18" charset="0"/>
              </a:rPr>
              <a:t>w</a:t>
            </a:r>
            <a:r>
              <a:rPr lang="en-US" sz="1800" dirty="0">
                <a:latin typeface="Times New Roman" pitchFamily="18" charset="0"/>
                <a:cs typeface="Times New Roman" pitchFamily="18" charset="0"/>
              </a:rPr>
              <a:t> – V</a:t>
            </a:r>
            <a:r>
              <a:rPr lang="en-US" sz="1800" baseline="-25000" dirty="0">
                <a:latin typeface="Times New Roman" pitchFamily="18" charset="0"/>
                <a:cs typeface="Times New Roman" pitchFamily="18" charset="0"/>
              </a:rPr>
              <a:t>k</a:t>
            </a:r>
            <a:r>
              <a:rPr lang="en-US" sz="1800" dirty="0">
                <a:latin typeface="Times New Roman" pitchFamily="18" charset="0"/>
                <a:cs typeface="Times New Roman" pitchFamily="18" charset="0"/>
              </a:rPr>
              <a:t>) / Vk) x 100</a:t>
            </a:r>
          </a:p>
          <a:p>
            <a:pPr>
              <a:buNone/>
            </a:pPr>
            <a:r>
              <a:rPr lang="en-US" sz="1800" dirty="0">
                <a:latin typeface="Times New Roman" pitchFamily="18" charset="0"/>
                <a:cs typeface="Times New Roman" pitchFamily="18" charset="0"/>
              </a:rPr>
              <a:t>                                                                           = ( (13 -10) / 10) x 100</a:t>
            </a:r>
          </a:p>
          <a:p>
            <a:pPr>
              <a:buNone/>
            </a:pPr>
            <a:r>
              <a:rPr lang="en-US" sz="1800" dirty="0">
                <a:latin typeface="Times New Roman" pitchFamily="18" charset="0"/>
                <a:cs typeface="Times New Roman" pitchFamily="18" charset="0"/>
              </a:rPr>
              <a:t>                                                                           = 30%</a:t>
            </a:r>
          </a:p>
          <a:p>
            <a:pPr algn="just">
              <a:buNone/>
            </a:pPr>
            <a:endParaRPr lang="en-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Differential free swell % of Yanamalakuduru soil = ( (V</a:t>
            </a:r>
            <a:r>
              <a:rPr lang="en-US" sz="1800" baseline="-25000" dirty="0">
                <a:latin typeface="Times New Roman" pitchFamily="18" charset="0"/>
                <a:cs typeface="Times New Roman" pitchFamily="18" charset="0"/>
              </a:rPr>
              <a:t>w</a:t>
            </a:r>
            <a:r>
              <a:rPr lang="en-US" sz="1800" dirty="0">
                <a:latin typeface="Times New Roman" pitchFamily="18" charset="0"/>
                <a:cs typeface="Times New Roman" pitchFamily="18" charset="0"/>
              </a:rPr>
              <a:t> – V</a:t>
            </a:r>
            <a:r>
              <a:rPr lang="en-US" sz="1800" baseline="-25000" dirty="0">
                <a:latin typeface="Times New Roman" pitchFamily="18" charset="0"/>
                <a:cs typeface="Times New Roman" pitchFamily="18" charset="0"/>
              </a:rPr>
              <a:t>k</a:t>
            </a:r>
            <a:r>
              <a:rPr lang="en-US" sz="1800" dirty="0">
                <a:latin typeface="Times New Roman" pitchFamily="18" charset="0"/>
                <a:cs typeface="Times New Roman" pitchFamily="18" charset="0"/>
              </a:rPr>
              <a:t>) / Vk) x 100</a:t>
            </a:r>
          </a:p>
          <a:p>
            <a:pPr>
              <a:buNone/>
            </a:pPr>
            <a:r>
              <a:rPr lang="en-US" sz="1800" dirty="0">
                <a:latin typeface="Times New Roman" pitchFamily="18" charset="0"/>
                <a:cs typeface="Times New Roman" pitchFamily="18" charset="0"/>
              </a:rPr>
              <a:t>                                                                                  = ( (14.5 -10) / 10) x 100</a:t>
            </a:r>
          </a:p>
          <a:p>
            <a:pPr>
              <a:buNone/>
            </a:pPr>
            <a:r>
              <a:rPr lang="en-US" sz="1800" dirty="0">
                <a:latin typeface="Times New Roman" pitchFamily="18" charset="0"/>
                <a:cs typeface="Times New Roman" pitchFamily="18" charset="0"/>
              </a:rPr>
              <a:t>                                                                                  = 45% </a:t>
            </a:r>
          </a:p>
          <a:p>
            <a:pPr>
              <a:buNone/>
            </a:pPr>
            <a:r>
              <a:rPr lang="en-US" sz="1800" u="sng" dirty="0">
                <a:latin typeface="Times New Roman" pitchFamily="18" charset="0"/>
                <a:cs typeface="Times New Roman" pitchFamily="18" charset="0"/>
              </a:rPr>
              <a:t>CONDITIONS: -</a:t>
            </a:r>
          </a:p>
          <a:p>
            <a:r>
              <a:rPr lang="en-US" sz="1800" dirty="0">
                <a:latin typeface="Times New Roman" pitchFamily="18" charset="0"/>
                <a:cs typeface="Times New Roman" pitchFamily="18" charset="0"/>
              </a:rPr>
              <a:t>If swell of sample less than 50% - non swelling soil</a:t>
            </a:r>
          </a:p>
          <a:p>
            <a:r>
              <a:rPr lang="en-US" sz="1800" dirty="0">
                <a:latin typeface="Times New Roman" pitchFamily="18" charset="0"/>
                <a:cs typeface="Times New Roman" pitchFamily="18" charset="0"/>
              </a:rPr>
              <a:t>If the sell between 50 – 100         - medium swelling</a:t>
            </a:r>
          </a:p>
          <a:p>
            <a:r>
              <a:rPr lang="en-US" sz="1800" dirty="0">
                <a:latin typeface="Times New Roman" pitchFamily="18" charset="0"/>
                <a:cs typeface="Times New Roman" pitchFamily="18" charset="0"/>
              </a:rPr>
              <a:t>If the swell between 100 – 200     - High swelling</a:t>
            </a:r>
          </a:p>
          <a:p>
            <a:r>
              <a:rPr lang="en-US" sz="1800" dirty="0">
                <a:latin typeface="Times New Roman" pitchFamily="18" charset="0"/>
                <a:cs typeface="Times New Roman" pitchFamily="18" charset="0"/>
              </a:rPr>
              <a:t>If the swell of sample more than 200% - very high swelling</a:t>
            </a:r>
          </a:p>
          <a:p>
            <a:pPr>
              <a:buNone/>
            </a:pPr>
            <a:endParaRPr lang="en-US" sz="1800" u="sng" dirty="0">
              <a:latin typeface="Times New Roman" pitchFamily="18" charset="0"/>
              <a:cs typeface="Times New Roman" pitchFamily="18" charset="0"/>
            </a:endParaRPr>
          </a:p>
          <a:p>
            <a:pPr>
              <a:buNone/>
            </a:pPr>
            <a:r>
              <a:rPr lang="en-US" sz="1800" u="sng" dirty="0">
                <a:latin typeface="Times New Roman" pitchFamily="18" charset="0"/>
                <a:cs typeface="Times New Roman" pitchFamily="18" charset="0"/>
              </a:rPr>
              <a:t>RESULT: -</a:t>
            </a:r>
          </a:p>
          <a:p>
            <a:pPr>
              <a:buNone/>
            </a:pPr>
            <a:r>
              <a:rPr lang="en-US" sz="1800" dirty="0">
                <a:latin typeface="Times New Roman" pitchFamily="18" charset="0"/>
                <a:cs typeface="Times New Roman" pitchFamily="18" charset="0"/>
              </a:rPr>
              <a:t>Both soils are NON- SWELLING soil</a:t>
            </a:r>
          </a:p>
          <a:p>
            <a:pPr>
              <a:buNone/>
            </a:pPr>
            <a:endParaRPr lang="en-US" sz="1800" u="sng"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CASE STUDIES:-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400" b="1" dirty="0">
                <a:latin typeface="Times New Roman" pitchFamily="18" charset="0"/>
                <a:cs typeface="Times New Roman" pitchFamily="18" charset="0"/>
              </a:rPr>
              <a:t>PAUL D. BATES etc. (2012): </a:t>
            </a:r>
            <a:r>
              <a:rPr lang="en-IN" sz="1800" dirty="0">
                <a:latin typeface="Times New Roman" pitchFamily="18" charset="0"/>
                <a:cs typeface="Times New Roman" pitchFamily="18" charset="0"/>
              </a:rPr>
              <a:t>The article produced in hydrological process by bates in 2004 used remote sensing data which provided a way in flood inundation modelling</a:t>
            </a:r>
            <a:r>
              <a:rPr lang="en-IN" sz="2000" dirty="0">
                <a:latin typeface="Times New Roman" pitchFamily="18" charset="0"/>
                <a:cs typeface="Times New Roman" pitchFamily="18" charset="0"/>
              </a:rPr>
              <a:t>. </a:t>
            </a:r>
            <a:r>
              <a:rPr lang="en-IN" sz="1800" dirty="0">
                <a:latin typeface="Times New Roman" pitchFamily="18" charset="0"/>
                <a:cs typeface="Times New Roman" pitchFamily="18" charset="0"/>
              </a:rPr>
              <a:t>The only data available to build, parameterize, calibrate and validate hydraulic models were from limited ground topographic surveys and space ground gauging stations with spacing’s of between 10 and 60km. the hydraulic models were carried in two main ways.</a:t>
            </a:r>
            <a:r>
              <a:rPr lang="en-IN" sz="2400" dirty="0"/>
              <a:t>  </a:t>
            </a:r>
            <a:r>
              <a:rPr lang="en-IN" sz="1800" dirty="0">
                <a:latin typeface="Times New Roman" pitchFamily="18" charset="0"/>
                <a:cs typeface="Times New Roman" pitchFamily="18" charset="0"/>
              </a:rPr>
              <a:t>First, the ground survey terrain data that were available were typically captured as a series of cross sections perpendicular to the channel and flood plain that were more easily integrated with one dimensional (1D) models. Second, the use of widely spaced point gauge data for calibration and validation meant that the only aspect of model performance that could be tested effectively was the ability of a model to route a wave in ID along a river network.</a:t>
            </a:r>
            <a:r>
              <a:rPr lang="en-IN" sz="1800" dirty="0"/>
              <a:t> </a:t>
            </a:r>
            <a:r>
              <a:rPr lang="en-IN" sz="1800" dirty="0">
                <a:latin typeface="Times New Roman" pitchFamily="18" charset="0"/>
                <a:cs typeface="Times New Roman" pitchFamily="18" charset="0"/>
              </a:rPr>
              <a:t>The breakthrough came with the advent of remote sensing techniques for wide area topography mapping, principally using Air </a:t>
            </a:r>
            <a:r>
              <a:rPr lang="en-IN" sz="1800" dirty="0" err="1">
                <a:latin typeface="Times New Roman" pitchFamily="18" charset="0"/>
                <a:cs typeface="Times New Roman" pitchFamily="18" charset="0"/>
              </a:rPr>
              <a:t>brone</a:t>
            </a:r>
            <a:r>
              <a:rPr lang="en-IN" sz="1800" dirty="0">
                <a:latin typeface="Times New Roman" pitchFamily="18" charset="0"/>
                <a:cs typeface="Times New Roman" pitchFamily="18" charset="0"/>
              </a:rPr>
              <a:t> laser altimetry (</a:t>
            </a:r>
            <a:r>
              <a:rPr lang="en-IN" sz="1800" dirty="0" err="1">
                <a:latin typeface="Times New Roman" pitchFamily="18" charset="0"/>
                <a:cs typeface="Times New Roman" pitchFamily="18" charset="0"/>
              </a:rPr>
              <a:t>LiDAR</a:t>
            </a:r>
            <a:r>
              <a:rPr lang="en-IN" sz="1800" dirty="0">
                <a:latin typeface="Times New Roman" pitchFamily="18" charset="0"/>
                <a:cs typeface="Times New Roman" pitchFamily="18" charset="0"/>
              </a:rPr>
              <a:t>) which captured at approximately 2-5m spatial resolution at survey rates of up to 50km</a:t>
            </a:r>
            <a:r>
              <a:rPr lang="en-IN" sz="1800" baseline="30000" dirty="0">
                <a:latin typeface="Times New Roman" pitchFamily="18" charset="0"/>
                <a:cs typeface="Times New Roman" pitchFamily="18" charset="0"/>
              </a:rPr>
              <a:t>2</a:t>
            </a:r>
            <a:r>
              <a:rPr lang="en-IN" sz="1800" dirty="0">
                <a:latin typeface="Times New Roman" pitchFamily="18" charset="0"/>
                <a:cs typeface="Times New Roman" pitchFamily="18" charset="0"/>
              </a:rPr>
              <a:t> and had a accuracy of approximately 10-15cm.</a:t>
            </a:r>
          </a:p>
          <a:p>
            <a:endParaRPr lang="en-US" sz="18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1" dirty="0">
                <a:latin typeface="Times New Roman" panose="02020603050405020304" pitchFamily="18" charset="0"/>
                <a:cs typeface="Times New Roman" panose="02020603050405020304" pitchFamily="18" charset="0"/>
              </a:rPr>
              <a:t>Choosing  of  Best BMP</a:t>
            </a:r>
            <a:r>
              <a:rPr lang="en-US" sz="20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533400" y="1143000"/>
            <a:ext cx="8229600" cy="4525963"/>
          </a:xfrm>
        </p:spPr>
        <p:txBody>
          <a:bodyPr>
            <a:normAutofit/>
          </a:bodyPr>
          <a:lstStyle/>
          <a:p>
            <a:pPr>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considering the 5 available BMP’s, we are choosing RAIN BARRELS because the soil type is clay which takes long time to penetrate the water itself by which we can’t reduce the flood rate. Bio Retention type BMP is used in the fields and to construct the Infiltration Trenches, the place is not sufficiently available. Vegetated roofs are in practice in day to day life but not enough efficient to control the flood. Finally based on the based on the Soil condition, Density of Population, Land use / Land Cover </a:t>
            </a:r>
            <a:r>
              <a:rPr lang="en-US" sz="2000" dirty="0" err="1">
                <a:latin typeface="Times New Roman" panose="02020603050405020304" pitchFamily="18" charset="0"/>
                <a:cs typeface="Times New Roman" panose="02020603050405020304" pitchFamily="18" charset="0"/>
              </a:rPr>
              <a:t>Data,Type</a:t>
            </a:r>
            <a:r>
              <a:rPr lang="en-US" sz="2000" dirty="0">
                <a:latin typeface="Times New Roman" panose="02020603050405020304" pitchFamily="18" charset="0"/>
                <a:cs typeface="Times New Roman" panose="02020603050405020304" pitchFamily="18" charset="0"/>
              </a:rPr>
              <a:t> of Rain Fall, Climate, Amount of Rain Fall, Availability of land RAIN BARRELS is </a:t>
            </a:r>
            <a:r>
              <a:rPr lang="en-US" sz="2000" dirty="0" err="1">
                <a:latin typeface="Times New Roman" panose="02020603050405020304" pitchFamily="18" charset="0"/>
                <a:cs typeface="Times New Roman" panose="02020603050405020304" pitchFamily="18" charset="0"/>
              </a:rPr>
              <a:t>choosed</a:t>
            </a:r>
            <a:r>
              <a:rPr lang="en-US" sz="2000" dirty="0">
                <a:latin typeface="Times New Roman" panose="02020603050405020304" pitchFamily="18" charset="0"/>
                <a:cs typeface="Times New Roman" panose="02020603050405020304" pitchFamily="18" charset="0"/>
              </a:rPr>
              <a:t> as the best suitable BMP for that area.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3FEB-1E43-4AE9-926E-1EB82EEFB9D2}"/>
              </a:ext>
            </a:extLst>
          </p:cNvPr>
          <p:cNvSpPr>
            <a:spLocks noGrp="1"/>
          </p:cNvSpPr>
          <p:nvPr>
            <p:ph type="title"/>
          </p:nvPr>
        </p:nvSpPr>
        <p:spPr/>
        <p:txBody>
          <a:bodyPr>
            <a:normAutofit fontScale="90000"/>
          </a:bodyPr>
          <a:lstStyle/>
          <a:p>
            <a:pPr algn="l"/>
            <a:r>
              <a:rPr lang="en-US" dirty="0"/>
              <a:t>SCOPE OF FUTURE STUDY:</a:t>
            </a:r>
            <a:br>
              <a:rPr lang="en-US" dirty="0"/>
            </a:br>
            <a:endParaRPr lang="en-IN" dirty="0"/>
          </a:p>
        </p:txBody>
      </p:sp>
      <p:sp>
        <p:nvSpPr>
          <p:cNvPr id="3" name="Content Placeholder 2">
            <a:extLst>
              <a:ext uri="{FF2B5EF4-FFF2-40B4-BE49-F238E27FC236}">
                <a16:creationId xmlns:a16="http://schemas.microsoft.com/office/drawing/2014/main" id="{2A0874E6-78EF-4EA8-8F17-A632486F3287}"/>
              </a:ext>
            </a:extLst>
          </p:cNvPr>
          <p:cNvSpPr>
            <a:spLocks noGrp="1"/>
          </p:cNvSpPr>
          <p:nvPr>
            <p:ph idx="1"/>
          </p:nvPr>
        </p:nvSpPr>
        <p:spPr/>
        <p:txBody>
          <a:bodyPr>
            <a:normAutofit/>
          </a:bodyPr>
          <a:lstStyle/>
          <a:p>
            <a:pPr marL="0" indent="0">
              <a:buNone/>
            </a:pPr>
            <a:endParaRPr lang="en-US" dirty="0"/>
          </a:p>
          <a:p>
            <a:pPr marL="0" indent="0">
              <a:buNone/>
            </a:pPr>
            <a:r>
              <a:rPr lang="en-US" sz="2800" dirty="0">
                <a:latin typeface="Times New Roman" panose="02020603050405020304" pitchFamily="18" charset="0"/>
                <a:cs typeface="Times New Roman" panose="02020603050405020304" pitchFamily="18" charset="0"/>
              </a:rPr>
              <a:t>Designing of RAIN BARRELS based on the quantity of flood in that area is the further process of this study. By providing the required dimensioned barrels we can control the flood rate and at the same time we can reduce the damages which occur to the lifestyle of the people.</a:t>
            </a:r>
          </a:p>
          <a:p>
            <a:pPr marL="0" indent="0">
              <a:buNone/>
            </a:pPr>
            <a:endParaRPr lang="en-US" dirty="0"/>
          </a:p>
        </p:txBody>
      </p:sp>
    </p:spTree>
    <p:extLst>
      <p:ext uri="{BB962C8B-B14F-4D97-AF65-F5344CB8AC3E}">
        <p14:creationId xmlns:p14="http://schemas.microsoft.com/office/powerpoint/2010/main" val="1087894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4065-25F8-4B48-B916-D4E43906ADF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D2635F1-F6BE-47F1-A989-C98DF8CA00DD}"/>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By installing the required dimensioned RAIN BARRELS in the identified inundation zone i.e. Krishna Lanka and </a:t>
            </a:r>
            <a:r>
              <a:rPr lang="en-US" sz="2800" dirty="0" err="1">
                <a:latin typeface="Times New Roman" panose="02020603050405020304" pitchFamily="18" charset="0"/>
                <a:cs typeface="Times New Roman" panose="02020603050405020304" pitchFamily="18" charset="0"/>
              </a:rPr>
              <a:t>Yanamalakuduru</a:t>
            </a:r>
            <a:r>
              <a:rPr lang="en-US" sz="2800" dirty="0">
                <a:latin typeface="Times New Roman" panose="02020603050405020304" pitchFamily="18" charset="0"/>
                <a:cs typeface="Times New Roman" panose="02020603050405020304" pitchFamily="18" charset="0"/>
              </a:rPr>
              <a:t>, we can reduce the flood rate and at the same time we can reuse the water for bathing, laundry, flushing toilets, watering the lawns, gardens and houseplants, composting, water for pets, outdoor ponds, and rinsing vegetables by storing it. We can recharge the ground water table by not letting it as a waste product into the sea.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83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1143000"/>
          </a:xfrm>
        </p:spPr>
        <p:txBody>
          <a:bodyPr/>
          <a:lstStyle/>
          <a:p>
            <a:r>
              <a:rPr lang="en-IN" dirty="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buNone/>
            </a:pPr>
            <a:r>
              <a:rPr lang="en-IN" b="1" dirty="0"/>
              <a:t> </a:t>
            </a:r>
            <a:r>
              <a:rPr lang="en-IN" b="1" dirty="0" err="1"/>
              <a:t>Emintas</a:t>
            </a:r>
            <a:r>
              <a:rPr lang="en-IN" b="1" dirty="0"/>
              <a:t>(2016):-</a:t>
            </a:r>
            <a:r>
              <a:rPr lang="en-IN" dirty="0"/>
              <a:t> </a:t>
            </a:r>
            <a:r>
              <a:rPr lang="en-IN" sz="1800" dirty="0">
                <a:latin typeface="Times New Roman" pitchFamily="18" charset="0"/>
                <a:cs typeface="Times New Roman" pitchFamily="18" charset="0"/>
              </a:rPr>
              <a:t>He prepared the flood inundation maps using GIS and a hydraulic model (</a:t>
            </a:r>
            <a:r>
              <a:rPr lang="en-IN" sz="1800" dirty="0" err="1">
                <a:latin typeface="Times New Roman" pitchFamily="18" charset="0"/>
                <a:cs typeface="Times New Roman" pitchFamily="18" charset="0"/>
              </a:rPr>
              <a:t>hec</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ras</a:t>
            </a:r>
            <a:r>
              <a:rPr lang="en-IN" sz="1800" dirty="0">
                <a:latin typeface="Times New Roman" pitchFamily="18" charset="0"/>
                <a:cs typeface="Times New Roman" pitchFamily="18" charset="0"/>
              </a:rPr>
              <a:t>) in </a:t>
            </a:r>
            <a:r>
              <a:rPr lang="en-IN" sz="1800" dirty="0" err="1">
                <a:latin typeface="Times New Roman" pitchFamily="18" charset="0"/>
                <a:cs typeface="Times New Roman" pitchFamily="18" charset="0"/>
              </a:rPr>
              <a:t>akarcay</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bolvadin</a:t>
            </a:r>
            <a:r>
              <a:rPr lang="en-IN" sz="1800" dirty="0">
                <a:latin typeface="Times New Roman" pitchFamily="18" charset="0"/>
                <a:cs typeface="Times New Roman" pitchFamily="18" charset="0"/>
              </a:rPr>
              <a:t> sub basin of   turkey. The </a:t>
            </a:r>
            <a:r>
              <a:rPr lang="en-IN" sz="1800" dirty="0" err="1">
                <a:latin typeface="Times New Roman" pitchFamily="18" charset="0"/>
                <a:cs typeface="Times New Roman" pitchFamily="18" charset="0"/>
              </a:rPr>
              <a:t>akarcay</a:t>
            </a:r>
            <a:r>
              <a:rPr lang="en-IN" sz="1800" dirty="0">
                <a:latin typeface="Times New Roman" pitchFamily="18" charset="0"/>
                <a:cs typeface="Times New Roman" pitchFamily="18" charset="0"/>
              </a:rPr>
              <a:t> basin (7605 km</a:t>
            </a:r>
            <a:r>
              <a:rPr lang="en-IN" sz="1800" baseline="30000" dirty="0">
                <a:latin typeface="Times New Roman" pitchFamily="18" charset="0"/>
                <a:cs typeface="Times New Roman" pitchFamily="18" charset="0"/>
              </a:rPr>
              <a:t>2</a:t>
            </a:r>
            <a:r>
              <a:rPr lang="en-IN" sz="1800" dirty="0">
                <a:latin typeface="Times New Roman" pitchFamily="18" charset="0"/>
                <a:cs typeface="Times New Roman" pitchFamily="18" charset="0"/>
              </a:rPr>
              <a:t>) is a closed watershed, in joint area of Aegean, Mediterranean and central Anatolia regions of turkey. During investigation, water levels are determined and submerged areas for various return periods by using GIS based hydraulic model. The required input TIN layer is prepared in GIS, which acted as base of hydraulic model (grid resolution: 10mx10m).</a:t>
            </a:r>
            <a:r>
              <a:rPr lang="en-IN" sz="1800" dirty="0" err="1">
                <a:latin typeface="Times New Roman" pitchFamily="18" charset="0"/>
                <a:cs typeface="Times New Roman" pitchFamily="18" charset="0"/>
              </a:rPr>
              <a:t>Hec</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georas</a:t>
            </a:r>
            <a:r>
              <a:rPr lang="en-IN" sz="1800" dirty="0">
                <a:latin typeface="Times New Roman" pitchFamily="18" charset="0"/>
                <a:cs typeface="Times New Roman" pitchFamily="18" charset="0"/>
              </a:rPr>
              <a:t> is a subprogram in ArcGIS that supplies transfer of required topographic and geometric data with GIS base into the model. Input data into the model can be manual but using </a:t>
            </a:r>
            <a:r>
              <a:rPr lang="en-IN" sz="1800" dirty="0" err="1">
                <a:latin typeface="Times New Roman" pitchFamily="18" charset="0"/>
                <a:cs typeface="Times New Roman" pitchFamily="18" charset="0"/>
              </a:rPr>
              <a:t>hec</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georas</a:t>
            </a:r>
            <a:r>
              <a:rPr lang="en-IN" sz="1800" dirty="0">
                <a:latin typeface="Times New Roman" pitchFamily="18" charset="0"/>
                <a:cs typeface="Times New Roman" pitchFamily="18" charset="0"/>
              </a:rPr>
              <a:t> provides integration of GIS and hydraulic model.</a:t>
            </a:r>
            <a:r>
              <a:rPr lang="en-IN" sz="1800" dirty="0"/>
              <a:t> </a:t>
            </a:r>
            <a:r>
              <a:rPr lang="en-IN" sz="1800" dirty="0">
                <a:latin typeface="Times New Roman" pitchFamily="18" charset="0"/>
                <a:cs typeface="Times New Roman" pitchFamily="18" charset="0"/>
              </a:rPr>
              <a:t>In the same breath, it is provided that input data into the model is quicker and more detailed.</a:t>
            </a:r>
            <a:r>
              <a:rPr lang="en-IN" sz="1800" dirty="0"/>
              <a:t> </a:t>
            </a:r>
          </a:p>
          <a:p>
            <a:pPr>
              <a:buNone/>
            </a:pPr>
            <a:r>
              <a:rPr lang="en-IN" b="1" dirty="0"/>
              <a:t>VAHDETTIN DEMIR etc. (2015):-</a:t>
            </a:r>
            <a:r>
              <a:rPr lang="en-IN" sz="2400" dirty="0"/>
              <a:t> </a:t>
            </a:r>
            <a:r>
              <a:rPr lang="en-IN" sz="1800" dirty="0"/>
              <a:t>Has made the Flood Hazard Maps using Geographic Information System and Hydraulic Model for </a:t>
            </a:r>
            <a:r>
              <a:rPr lang="en-IN" sz="1800" dirty="0" err="1"/>
              <a:t>Mert</a:t>
            </a:r>
            <a:r>
              <a:rPr lang="en-IN" sz="1800" dirty="0"/>
              <a:t> River basin. This area is chosen as study area because it is almost under threat of flooding in each year. In this region, the main reason of devastating flood is the influence of seasonal rainfall. In addition, the human based constructions and the collapse of water retaining structures are among them are the main causes of flooding.</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6586"/>
          </a:xfrm>
        </p:spPr>
        <p:txBody>
          <a:bodyPr>
            <a:normAutofit lnSpcReduction="10000"/>
          </a:bodyPr>
          <a:lstStyle/>
          <a:p>
            <a:pPr lvl="2">
              <a:buNone/>
            </a:pPr>
            <a:r>
              <a:rPr lang="en-IN" sz="1800" dirty="0"/>
              <a:t>    Geographic Information Systems (GIS) is successfully used to visualize the extent of    flooding and also to analyse the flood maps to produce flood damage estimation maps and flood risk map in this study. First, 3D model of study area was prepared utilizing </a:t>
            </a:r>
            <a:r>
              <a:rPr lang="en-IN" sz="1800" dirty="0" err="1"/>
              <a:t>ArcGIS</a:t>
            </a:r>
            <a:r>
              <a:rPr lang="en-IN" sz="1800" dirty="0"/>
              <a:t>. Digital Elevation Model (DEM) was produced by 1/1000 scale topographical contour lines. Then, topographic data obtained from ArcGIS were transferred to HEC-RAS via </a:t>
            </a:r>
            <a:r>
              <a:rPr lang="en-IN" sz="1800" dirty="0" err="1"/>
              <a:t>hec</a:t>
            </a:r>
            <a:r>
              <a:rPr lang="en-IN" sz="1800" dirty="0"/>
              <a:t> </a:t>
            </a:r>
            <a:r>
              <a:rPr lang="en-IN" sz="1800" dirty="0" err="1"/>
              <a:t>georas</a:t>
            </a:r>
            <a:r>
              <a:rPr lang="en-IN" sz="1800" dirty="0"/>
              <a:t> module. developed by the USGS between 1962 and 1977 using photogrammetric methods. Only three of the eighteen DEMs that cover the study area were available for acquisition from the USGS. Sensitivity analyses of the three DEMs indicate that the horizontal and vertical resolutions of the DEMs were below the resolution demands imposed by the study area. </a:t>
            </a:r>
          </a:p>
          <a:p>
            <a:pPr lvl="2">
              <a:buNone/>
            </a:pPr>
            <a:r>
              <a:rPr lang="en-IN" b="1" dirty="0">
                <a:latin typeface="Times New Roman" pitchFamily="18" charset="0"/>
                <a:cs typeface="Times New Roman" pitchFamily="18" charset="0"/>
              </a:rPr>
              <a:t> I. C. OVERTON (2005):- </a:t>
            </a:r>
            <a:r>
              <a:rPr lang="en-IN" sz="1800" dirty="0"/>
              <a:t>The dams have served to greatly reduce maximum discharges on the river, leading to a decreased spatial extent of inundation. They developed a comprehensive GIS database to support this research. All data were either input or derived within ARC/INFO (a vector-based GIS) or ARC/INFO GRID (a raster-based GIS). ARC/INFO uses the network approach to structure </a:t>
            </a:r>
            <a:r>
              <a:rPr lang="en-IN" sz="1800" dirty="0" err="1"/>
              <a:t>locational</a:t>
            </a:r>
            <a:r>
              <a:rPr lang="en-IN" sz="1800" dirty="0"/>
              <a:t> information, and the relational approach to structure non-</a:t>
            </a:r>
            <a:r>
              <a:rPr lang="en-IN" sz="1800" dirty="0" err="1"/>
              <a:t>locational</a:t>
            </a:r>
            <a:r>
              <a:rPr lang="en-IN" sz="1800" dirty="0"/>
              <a:t> information. The eighteen topographic maps (7.5-min quadrangle map series) that cover the study area were developed by the USGS between 1962 and 1977 using photogrammetric methods. Only three of the eighteen DEMs that cover the study area were available for acquisition from the USGS. Sensitivity analyses of the three DEMs indicate that the horizontal and vertical resolutions of the DEMs were below the resolution demands imposed by the study area. Specifically, the topographic subtleties critical to understanding the landforms, moisture variability, and corresponding distributions of vegetation were not well represented in the data or absent altogether from the elevation matrix.</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buNone/>
            </a:pPr>
            <a:r>
              <a:rPr lang="en-IN" b="1" dirty="0">
                <a:latin typeface="Times New Roman" pitchFamily="18" charset="0"/>
                <a:cs typeface="Times New Roman" pitchFamily="18" charset="0"/>
              </a:rPr>
              <a:t>JOY SANYAL (2003):-</a:t>
            </a:r>
            <a:r>
              <a:rPr lang="en-IN" sz="2400" dirty="0"/>
              <a:t> </a:t>
            </a:r>
            <a:r>
              <a:rPr lang="en-IN" sz="1800" dirty="0"/>
              <a:t>Has studied the flood depth from NOAA AVHRR imageries simply by the tonal difference of the flood water. In this study, the flood affected area was subdivided into different flood depth zones using supervised classification. Flood hazard has been assessed by calculating a weighted score for each land use, physiographic and geologic division of the country. The highlight of this methodology is that it assigns greater weight to the categories of deeper flood depth in an exponential manner. Thus by tonal differential method the flood inundation map is produced. Vegetation Index (NDVI) can be used to monitor river inundation from AVHRR images. It is well known that water has a unique spectral signature in the near infrared which is very different from other surface features. Therefore, when a surface feature is inundated its NDVI value changes considerably from the normal situation. Wang </a:t>
            </a:r>
            <a:r>
              <a:rPr lang="en-IN" sz="1800" i="1" dirty="0"/>
              <a:t>et al. </a:t>
            </a:r>
            <a:r>
              <a:rPr lang="en-IN" sz="1800" dirty="0"/>
              <a:t>(2002) observed that in the lower reaches of the Yangtze River, the NDVI value for inundated surface features remains negative while the value for non-inundated surface is commonly greater than 0.</a:t>
            </a:r>
          </a:p>
          <a:p>
            <a:pPr>
              <a:buNone/>
            </a:pPr>
            <a:r>
              <a:rPr lang="en-IN" sz="2800" b="1" dirty="0">
                <a:latin typeface="Times New Roman" pitchFamily="18" charset="0"/>
                <a:cs typeface="Times New Roman" pitchFamily="18" charset="0"/>
              </a:rPr>
              <a:t>MATEEUL HAQ, etc. (2012):- </a:t>
            </a:r>
            <a:r>
              <a:rPr lang="en-IN" sz="1800" dirty="0"/>
              <a:t>The techniques for mapping flood extent and assessing flood damages have been developed which can be served as a guideline for Remote Sensing (RS) and Geographical Information System (GIS) operations to improve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buNone/>
            </a:pPr>
            <a:r>
              <a:rPr lang="en-IN" sz="1800" dirty="0"/>
              <a:t>      the efficiency of flood disaster monitoring and management. The information derived was very essential and valuable for immediate response and rehabilitation. Used Topographic maps had been used to extract different types of info-layers: administrative boundaries, rivers, lakes, roads, railway tracks, vegetated areas and other land use/ land cover categories. Moderate Resolution Imaging </a:t>
            </a:r>
            <a:r>
              <a:rPr lang="en-IN" sz="1800" dirty="0" err="1"/>
              <a:t>Spector</a:t>
            </a:r>
            <a:r>
              <a:rPr lang="en-IN" sz="1800" dirty="0"/>
              <a:t>-radiometer (MODIS) on board TERRA and AQUA images of 250 m resolution comprising bands 7, 2 and 1 were acquired and used as the principal input to map the flood affected areas. A standard supervised maximum likelihood classification of the images covering </a:t>
            </a:r>
            <a:r>
              <a:rPr lang="en-IN" sz="1800" dirty="0" err="1"/>
              <a:t>Sindh</a:t>
            </a:r>
            <a:r>
              <a:rPr lang="en-IN" sz="1800" dirty="0"/>
              <a:t> province was carried out and the required inundated class was converted into a shape file. Further editing of the images was carried out by visual interpretation of the inundated areas using expert knowledge. The topographic maps were then intersected with accumulated shape file of the inundated area to extract different types of info-layers for damage assessment. Flow chart of the methodology adopted in this study. The total cumulative flood extent was found to be 21,201 km2 affected 5.88 million people, 5329 settlements, 1500.44 km of road network, 382.05 km of railway tracks, 498.47 km2 of forests and 16440.48 km2 of agricultural land. Flood monitoring using satellite data proved to be an effective method to get quick and precise overview of flooded areas. In the study, timely and detailed analysis had been carried out using RS &amp; GIS for locating and identifying flood affected areas along with land use/land cover features.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47500" lnSpcReduction="20000"/>
          </a:bodyPr>
          <a:lstStyle/>
          <a:p>
            <a:pPr>
              <a:buNone/>
            </a:pPr>
            <a:r>
              <a:rPr lang="en-IN" sz="4400" b="1" dirty="0"/>
              <a:t>     </a:t>
            </a:r>
          </a:p>
          <a:p>
            <a:pPr>
              <a:buNone/>
            </a:pPr>
            <a:r>
              <a:rPr lang="en-IN" sz="4400" b="1" dirty="0"/>
              <a:t> KULDEEP CHAURASIA, etc. (2015</a:t>
            </a:r>
            <a:r>
              <a:rPr lang="en-IN" sz="3300" b="1" dirty="0">
                <a:latin typeface="Times New Roman" panose="02020603050405020304" pitchFamily="18" charset="0"/>
                <a:cs typeface="Times New Roman" pitchFamily="18" charset="0"/>
              </a:rPr>
              <a:t>):  </a:t>
            </a:r>
          </a:p>
          <a:p>
            <a:pPr>
              <a:buNone/>
            </a:pPr>
            <a:endParaRPr lang="en-IN" sz="3300" b="1" dirty="0">
              <a:latin typeface="Times New Roman" panose="02020603050405020304" pitchFamily="18" charset="0"/>
              <a:cs typeface="Times New Roman" pitchFamily="18" charset="0"/>
            </a:endParaRPr>
          </a:p>
          <a:p>
            <a:pPr>
              <a:buNone/>
            </a:pPr>
            <a:r>
              <a:rPr lang="en-IN" sz="3300" b="1" dirty="0">
                <a:latin typeface="Times New Roman" panose="02020603050405020304" pitchFamily="18" charset="0"/>
                <a:cs typeface="Times New Roman" pitchFamily="18" charset="0"/>
              </a:rPr>
              <a:t>      </a:t>
            </a:r>
            <a:r>
              <a:rPr lang="en-IN" sz="3300" dirty="0">
                <a:latin typeface="Times New Roman" panose="02020603050405020304" pitchFamily="18" charset="0"/>
                <a:cs typeface="Times New Roman" pitchFamily="18" charset="0"/>
              </a:rPr>
              <a:t>The  flood  plain  delineation mapping  has  been carried  out  using  Arc Hydro   within  a   Geographical Information  System (GIS).  Discharges  of  Yamuna  River  are  recorded  by gauging station  at  the  Hathnikund  barrage  situated  in  Yamuna </a:t>
            </a:r>
            <a:r>
              <a:rPr lang="en-IN" sz="3300" dirty="0" err="1">
                <a:latin typeface="Times New Roman" panose="02020603050405020304" pitchFamily="18" charset="0"/>
                <a:cs typeface="Times New Roman" pitchFamily="18" charset="0"/>
              </a:rPr>
              <a:t>nagar</a:t>
            </a:r>
            <a:r>
              <a:rPr lang="en-IN" sz="3300" dirty="0">
                <a:latin typeface="Times New Roman" panose="02020603050405020304" pitchFamily="18" charset="0"/>
                <a:cs typeface="Times New Roman" pitchFamily="18" charset="0"/>
              </a:rPr>
              <a:t> district of  Haryana state, India  at  an elevation of  323m. This  station  is maintained by Irrigation department of Haryana  state.  Daily average discharges are available since 1995 with the exception  of  1998-2001  period. DEM  Generation: A high resolution</a:t>
            </a:r>
            <a:r>
              <a:rPr lang="en-IN" sz="3300" b="1" dirty="0">
                <a:latin typeface="Times New Roman" panose="02020603050405020304" pitchFamily="18" charset="0"/>
                <a:cs typeface="Times New Roman" pitchFamily="18" charset="0"/>
              </a:rPr>
              <a:t> </a:t>
            </a:r>
            <a:r>
              <a:rPr lang="en-IN" sz="3300" dirty="0">
                <a:latin typeface="Times New Roman" panose="02020603050405020304" pitchFamily="18" charset="0"/>
                <a:cs typeface="Times New Roman" pitchFamily="18" charset="0"/>
              </a:rPr>
              <a:t>Digital Elevation Model (DEM) is required to extract  the topography information  for  reliable  and  accurate  flood inundated area mapping. DEM of  the study region has been generated  from the  stereo pair of Cartosat-1 images. The  </a:t>
            </a:r>
            <a:r>
              <a:rPr lang="en-IN" sz="3300" dirty="0" err="1">
                <a:latin typeface="Times New Roman" panose="02020603050405020304" pitchFamily="18" charset="0"/>
                <a:cs typeface="Times New Roman" pitchFamily="18" charset="0"/>
              </a:rPr>
              <a:t>Cartosat</a:t>
            </a:r>
            <a:r>
              <a:rPr lang="en-IN" sz="3300" dirty="0">
                <a:latin typeface="Times New Roman" panose="02020603050405020304" pitchFamily="18" charset="0"/>
                <a:cs typeface="Times New Roman" pitchFamily="18" charset="0"/>
              </a:rPr>
              <a:t>  satellite carries two  high resolution  imaging  PAN  cameras </a:t>
            </a:r>
            <a:r>
              <a:rPr lang="en-IN" sz="3300" dirty="0" err="1">
                <a:latin typeface="Times New Roman" panose="02020603050405020304" pitchFamily="18" charset="0"/>
                <a:cs typeface="Times New Roman" pitchFamily="18" charset="0"/>
              </a:rPr>
              <a:t>viz.The</a:t>
            </a:r>
            <a:r>
              <a:rPr lang="en-IN" sz="3300" dirty="0">
                <a:latin typeface="Times New Roman" panose="02020603050405020304" pitchFamily="18" charset="0"/>
                <a:cs typeface="Times New Roman" pitchFamily="18" charset="0"/>
              </a:rPr>
              <a:t> forward looking camera (Fore) and the afterward  looking camera (Aft). Both the cameras capture panchromatic images with a spatial resolution of 2.5 m. The generation of detailed DEM involved five steps: interior orientation,  exterior  orientation, tie  point generation, triangulation and model  refinement using Ground  Control  Points (GCPs). Methodology adopted in this research work mainly consist of 4 steps viz. Image  fusion, object based image classification, generation of water surface  elevation raster and flood  inundated area vector generation. The capabilities of the images can be enhanced if the advantages of both high spatial and spectral resolution can be integrated into one single image that can be done using a process known as image fusion. The outcome of image fusion is a new image which is more worthy for human and machine perception or further image-processing tasks such as segmentation, feature extraction and object recognition.</a:t>
            </a:r>
            <a:endParaRPr lang="en-US" sz="3300" dirty="0">
              <a:latin typeface="Times New Roman" panose="02020603050405020304"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4509</Words>
  <Application>Microsoft Office PowerPoint</Application>
  <PresentationFormat>On-screen Show (4:3)</PresentationFormat>
  <Paragraphs>517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                              BATCH NO :- 02  </vt:lpstr>
      <vt:lpstr>INTRODUCTION:-</vt:lpstr>
      <vt:lpstr>AIM: -</vt:lpstr>
      <vt:lpstr>CASE STUDIES:-</vt:lpstr>
      <vt:lpstr>PowerPoint Presentation</vt:lpstr>
      <vt:lpstr>PowerPoint Presentation</vt:lpstr>
      <vt:lpstr>PowerPoint Presentation</vt:lpstr>
      <vt:lpstr>PowerPoint Presentation</vt:lpstr>
      <vt:lpstr>PowerPoint Presentation</vt:lpstr>
      <vt:lpstr> BEST MANAGEMENT PRACTISES: -</vt:lpstr>
      <vt:lpstr>PowerPoint Presentation</vt:lpstr>
      <vt:lpstr>PowerPoint Presentation</vt:lpstr>
      <vt:lpstr>PowerPoint Presentation</vt:lpstr>
      <vt:lpstr>PowerPoint Presentation</vt:lpstr>
      <vt:lpstr>PowerPoint Presentation</vt:lpstr>
      <vt:lpstr>SATELLITE DATA USED FOR FLOOD INUNDATION: -</vt:lpstr>
      <vt:lpstr>STUDY AREA:-</vt:lpstr>
      <vt:lpstr>PowerPoint Presentation</vt:lpstr>
      <vt:lpstr>PROCESS OF watershed characteristics:-</vt:lpstr>
      <vt:lpstr>DEM ACQUICITION:-</vt:lpstr>
      <vt:lpstr>FILL: -</vt:lpstr>
      <vt:lpstr>FLOW DIRECTION: -</vt:lpstr>
      <vt:lpstr>FLOW ACCUMULATION: </vt:lpstr>
      <vt:lpstr>STREAM LINKS: -</vt:lpstr>
      <vt:lpstr>BUFFER ZONES:</vt:lpstr>
      <vt:lpstr>LAND USE AND LAND COVER DATA: -</vt:lpstr>
      <vt:lpstr>PowerPoint Presentation</vt:lpstr>
      <vt:lpstr>PowerPoint Presentation</vt:lpstr>
      <vt:lpstr>INUNDATION ZONES: -</vt:lpstr>
      <vt:lpstr>COLLECTION OF SOIL SAMPLES: -</vt:lpstr>
      <vt:lpstr>IDENTIFICATION OF BASIC PROPERTIES OF SOIL: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of  Best BMP: -</vt:lpstr>
      <vt:lpstr>SCOPE OF FUTURE STUDY: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NO :- 02</dc:title>
  <dc:creator>Suryadevara Sowmya</dc:creator>
  <cp:lastModifiedBy>Unknown User</cp:lastModifiedBy>
  <cp:revision>5</cp:revision>
  <dcterms:created xsi:type="dcterms:W3CDTF">2020-05-05T03:48:27Z</dcterms:created>
  <dcterms:modified xsi:type="dcterms:W3CDTF">2020-05-05T04:40:48Z</dcterms:modified>
</cp:coreProperties>
</file>