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71"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AF8938-F092-4B99-B780-9F4FDC718880}" type="datetimeFigureOut">
              <a:rPr lang="en-US" smtClean="0"/>
              <a:t>2/19/2020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1BC0EF-C862-4244-B2B9-2FD13A20C9F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F8938-F092-4B99-B780-9F4FDC718880}"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F8938-F092-4B99-B780-9F4FDC718880}"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F8938-F092-4B99-B780-9F4FDC718880}"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AF8938-F092-4B99-B780-9F4FDC718880}"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0EF-C862-4244-B2B9-2FD13A20C9F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AF8938-F092-4B99-B780-9F4FDC71888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1AF8938-F092-4B99-B780-9F4FDC718880}"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AF8938-F092-4B99-B780-9F4FDC718880}"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F8938-F092-4B99-B780-9F4FDC718880}"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AF8938-F092-4B99-B780-9F4FDC71888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C0EF-C862-4244-B2B9-2FD13A20C9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AF8938-F092-4B99-B780-9F4FDC71888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1BC0EF-C862-4244-B2B9-2FD13A20C9F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AF8938-F092-4B99-B780-9F4FDC718880}" type="datetimeFigureOut">
              <a:rPr lang="en-US" smtClean="0"/>
              <a:t>2/19/2020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1BC0EF-C862-4244-B2B9-2FD13A20C9F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ONAP </a:t>
            </a:r>
            <a:br>
              <a:rPr lang="en-US" dirty="0" smtClean="0"/>
            </a:br>
            <a:r>
              <a:rPr lang="en-US" dirty="0" smtClean="0"/>
              <a:t>– Automation for Telco’s</a:t>
            </a:r>
            <a:r>
              <a:rPr lang="en-US" dirty="0" smtClean="0"/>
              <a:t>	</a:t>
            </a:r>
            <a:endParaRPr lang="en-US" dirty="0"/>
          </a:p>
        </p:txBody>
      </p:sp>
      <p:sp>
        <p:nvSpPr>
          <p:cNvPr id="3" name="Subtitle 2"/>
          <p:cNvSpPr>
            <a:spLocks noGrp="1"/>
          </p:cNvSpPr>
          <p:nvPr>
            <p:ph type="subTitle" idx="1"/>
          </p:nvPr>
        </p:nvSpPr>
        <p:spPr>
          <a:xfrm>
            <a:off x="533400" y="4114800"/>
            <a:ext cx="7854696" cy="866336"/>
          </a:xfrm>
        </p:spPr>
        <p:txBody>
          <a:bodyPr/>
          <a:lstStyle/>
          <a:p>
            <a:r>
              <a:rPr lang="en-US" b="1" dirty="0" smtClean="0">
                <a:solidFill>
                  <a:schemeClr val="bg1"/>
                </a:solidFill>
              </a:rPr>
              <a:t>KRANTHI</a:t>
            </a:r>
            <a:endParaRPr lang="en-US" b="1" dirty="0">
              <a:solidFill>
                <a:schemeClr val="bg1"/>
              </a:solidFill>
            </a:endParaRPr>
          </a:p>
        </p:txBody>
      </p:sp>
    </p:spTree>
    <p:extLst>
      <p:ext uri="{BB962C8B-B14F-4D97-AF65-F5344CB8AC3E}">
        <p14:creationId xmlns:p14="http://schemas.microsoft.com/office/powerpoint/2010/main" val="335087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Architectural Principles: Model Driven:</a:t>
            </a:r>
            <a:br>
              <a:rPr lang="en-US" b="1" dirty="0"/>
            </a:b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56560" y="2487771"/>
            <a:ext cx="3230880" cy="3284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577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Model Driven - Other Modeling Languages</a:t>
            </a:r>
            <a:br>
              <a:rPr lang="en-US" b="1"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4910" y="2278221"/>
            <a:ext cx="6774180" cy="3703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Architectural Principles: Cloud Native</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b="1" dirty="0"/>
              <a:t>Cloud native</a:t>
            </a:r>
            <a:r>
              <a:rPr lang="en-US" dirty="0"/>
              <a:t> is a modern software architecture with the following key principles:</a:t>
            </a:r>
          </a:p>
          <a:p>
            <a:pPr lvl="2"/>
            <a:r>
              <a:rPr lang="en-US" dirty="0"/>
              <a:t>Virtualized infrastructure resources</a:t>
            </a:r>
          </a:p>
          <a:p>
            <a:pPr lvl="2"/>
            <a:r>
              <a:rPr lang="en-US" dirty="0"/>
              <a:t>Shared standard cloud platform</a:t>
            </a:r>
          </a:p>
          <a:p>
            <a:pPr lvl="2"/>
            <a:r>
              <a:rPr lang="en-US" dirty="0" err="1"/>
              <a:t>Microservices</a:t>
            </a:r>
            <a:r>
              <a:rPr lang="en-US" dirty="0"/>
              <a:t>/decoupled single capability modules with open APIs</a:t>
            </a:r>
          </a:p>
          <a:p>
            <a:pPr lvl="2"/>
            <a:r>
              <a:rPr lang="en-US" dirty="0"/>
              <a:t>Separate of </a:t>
            </a:r>
            <a:r>
              <a:rPr lang="en-US" dirty="0" err="1"/>
              <a:t>stateful</a:t>
            </a:r>
            <a:r>
              <a:rPr lang="en-US" dirty="0"/>
              <a:t> and stateless </a:t>
            </a:r>
            <a:r>
              <a:rPr lang="en-US" dirty="0" err="1"/>
              <a:t>microservices</a:t>
            </a:r>
            <a:r>
              <a:rPr lang="en-US" dirty="0"/>
              <a:t>; common data layer and information models</a:t>
            </a:r>
          </a:p>
          <a:p>
            <a:pPr lvl="2"/>
            <a:r>
              <a:rPr lang="en-US" dirty="0"/>
              <a:t>Scale-out instead of scale-up; availability will become part of the application, instead of the infrastructure; failure of individual VNFs is expected, and handled with scale-out HA</a:t>
            </a:r>
          </a:p>
          <a:p>
            <a:pPr lvl="2"/>
            <a:r>
              <a:rPr lang="en-US" dirty="0"/>
              <a:t>Backwards compatible</a:t>
            </a:r>
          </a:p>
          <a:p>
            <a:pPr lvl="2"/>
            <a:r>
              <a:rPr lang="en-US" dirty="0"/>
              <a:t>Secure, reusable, and </a:t>
            </a:r>
            <a:r>
              <a:rPr lang="en-US" dirty="0" err="1"/>
              <a:t>antifragile</a:t>
            </a:r>
            <a:r>
              <a:rPr lang="en-US" dirty="0"/>
              <a:t>.</a:t>
            </a:r>
          </a:p>
          <a:p>
            <a:pPr marL="0" indent="0">
              <a:buNone/>
            </a:pPr>
            <a:endParaRPr lang="en-US" dirty="0"/>
          </a:p>
        </p:txBody>
      </p:sp>
    </p:spTree>
    <p:extLst>
      <p:ext uri="{BB962C8B-B14F-4D97-AF65-F5344CB8AC3E}">
        <p14:creationId xmlns:p14="http://schemas.microsoft.com/office/powerpoint/2010/main" val="2524571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Architectural Principles: DevOps</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dirty="0"/>
              <a:t>DevOps</a:t>
            </a:r>
            <a:r>
              <a:rPr lang="en-US" dirty="0"/>
              <a:t> as continuous delivery of small incremental changes to software applications via automation, as opposed to large multi-month changes. DevOps delivers innovations to users rapidly and, contrary to intuition, in a less risky manner than large step-function changes</a:t>
            </a:r>
            <a:r>
              <a:rPr lang="en-US" dirty="0" smtClean="0"/>
              <a:t>.</a:t>
            </a:r>
          </a:p>
          <a:p>
            <a:pPr marL="0" indent="0">
              <a:buNone/>
            </a:pPr>
            <a:endParaRPr lang="en-US" dirty="0"/>
          </a:p>
        </p:txBody>
      </p:sp>
    </p:spTree>
    <p:extLst>
      <p:ext uri="{BB962C8B-B14F-4D97-AF65-F5344CB8AC3E}">
        <p14:creationId xmlns:p14="http://schemas.microsoft.com/office/powerpoint/2010/main" val="3123687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Architecture</a:t>
            </a:r>
            <a:br>
              <a:rPr lang="en-US"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8320" y="2685891"/>
            <a:ext cx="5547360" cy="2887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97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Design </a:t>
            </a:r>
            <a:r>
              <a:rPr lang="en-US" dirty="0"/>
              <a:t>time environment module</a:t>
            </a:r>
          </a:p>
        </p:txBody>
      </p:sp>
      <p:sp>
        <p:nvSpPr>
          <p:cNvPr id="3" name="Content Placeholder 2"/>
          <p:cNvSpPr>
            <a:spLocks noGrp="1"/>
          </p:cNvSpPr>
          <p:nvPr>
            <p:ph idx="1"/>
          </p:nvPr>
        </p:nvSpPr>
        <p:spPr/>
        <p:txBody>
          <a:bodyPr/>
          <a:lstStyle/>
          <a:p>
            <a:r>
              <a:rPr lang="en-US" dirty="0"/>
              <a:t>The design time environment module is responsible for:</a:t>
            </a:r>
          </a:p>
          <a:p>
            <a:pPr lvl="2"/>
            <a:r>
              <a:rPr lang="en-US" dirty="0"/>
              <a:t>VNF on-boarding/validation</a:t>
            </a:r>
          </a:p>
          <a:p>
            <a:pPr lvl="2"/>
            <a:r>
              <a:rPr lang="en-US" dirty="0"/>
              <a:t>Network service/SDN service design</a:t>
            </a:r>
          </a:p>
          <a:p>
            <a:pPr lvl="2"/>
            <a:r>
              <a:rPr lang="en-US" dirty="0"/>
              <a:t>Policy creation</a:t>
            </a:r>
          </a:p>
          <a:p>
            <a:pPr lvl="2"/>
            <a:r>
              <a:rPr lang="en-US" dirty="0"/>
              <a:t>Workflow design</a:t>
            </a:r>
          </a:p>
          <a:p>
            <a:pPr lvl="2"/>
            <a:r>
              <a:rPr lang="en-US" dirty="0"/>
              <a:t>Analytics application onboarding.</a:t>
            </a:r>
          </a:p>
          <a:p>
            <a:pPr marL="0" indent="0">
              <a:buNone/>
            </a:pPr>
            <a:endParaRPr lang="en-US" dirty="0"/>
          </a:p>
        </p:txBody>
      </p:sp>
    </p:spTree>
    <p:extLst>
      <p:ext uri="{BB962C8B-B14F-4D97-AF65-F5344CB8AC3E}">
        <p14:creationId xmlns:p14="http://schemas.microsoft.com/office/powerpoint/2010/main" val="409752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Design Time Environment</a:t>
            </a:r>
            <a:br>
              <a:rPr lang="en-US" b="1" dirty="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82090" y="2754471"/>
            <a:ext cx="6179820" cy="2750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9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ONAP Graphical Tools</a:t>
            </a:r>
            <a:endParaRPr lang="en-US" dirty="0"/>
          </a:p>
        </p:txBody>
      </p:sp>
      <p:sp>
        <p:nvSpPr>
          <p:cNvPr id="3" name="Content Placeholder 2"/>
          <p:cNvSpPr>
            <a:spLocks noGrp="1"/>
          </p:cNvSpPr>
          <p:nvPr>
            <p:ph idx="1"/>
          </p:nvPr>
        </p:nvSpPr>
        <p:spPr/>
        <p:txBody>
          <a:bodyPr/>
          <a:lstStyle/>
          <a:p>
            <a:r>
              <a:rPr lang="en-US" dirty="0"/>
              <a:t>These activities are supported by two graphical tools:</a:t>
            </a:r>
          </a:p>
          <a:p>
            <a:pPr lvl="2"/>
            <a:r>
              <a:rPr lang="en-US" dirty="0"/>
              <a:t>Service Design and Creation (SDC)</a:t>
            </a:r>
          </a:p>
          <a:p>
            <a:pPr lvl="2"/>
            <a:r>
              <a:rPr lang="en-US" dirty="0"/>
              <a:t>Closed/Control Loop Automation Management Platform (CLAMP).</a:t>
            </a:r>
          </a:p>
          <a:p>
            <a:endParaRPr lang="en-US" dirty="0"/>
          </a:p>
        </p:txBody>
      </p:sp>
    </p:spTree>
    <p:extLst>
      <p:ext uri="{BB962C8B-B14F-4D97-AF65-F5344CB8AC3E}">
        <p14:creationId xmlns:p14="http://schemas.microsoft.com/office/powerpoint/2010/main" val="329558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Environment</a:t>
            </a:r>
            <a:br>
              <a:rPr lang="en-US" b="1"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2980" y="2613501"/>
            <a:ext cx="7178040" cy="3032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77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Service orchestration and lifecycle management consists of:</a:t>
            </a:r>
          </a:p>
          <a:p>
            <a:pPr lvl="2"/>
            <a:r>
              <a:rPr lang="en-US" dirty="0"/>
              <a:t>Service Orchestrator (SO)</a:t>
            </a:r>
          </a:p>
          <a:p>
            <a:pPr lvl="2"/>
            <a:r>
              <a:rPr lang="en-US" dirty="0"/>
              <a:t>SDN Controller (SDN-C)</a:t>
            </a:r>
          </a:p>
          <a:p>
            <a:pPr lvl="2"/>
            <a:r>
              <a:rPr lang="en-US" dirty="0"/>
              <a:t>Application Controller (APP-C) and Virtual Function </a:t>
            </a:r>
            <a:r>
              <a:rPr lang="en-US" dirty="0" err="1"/>
              <a:t>Controler</a:t>
            </a:r>
            <a:r>
              <a:rPr lang="en-US" dirty="0"/>
              <a:t> (VF-C) — Virtual Network Functions Managers (VNFMs), interface to external </a:t>
            </a:r>
            <a:r>
              <a:rPr lang="en-US" dirty="0" err="1"/>
              <a:t>sVNFMs</a:t>
            </a:r>
            <a:endParaRPr lang="en-US" dirty="0"/>
          </a:p>
          <a:p>
            <a:pPr lvl="2"/>
            <a:r>
              <a:rPr lang="en-US" dirty="0"/>
              <a:t>Infrastructure/VIM Manager (Controller) (</a:t>
            </a:r>
            <a:r>
              <a:rPr lang="en-US" dirty="0" err="1"/>
              <a:t>MultiVIM</a:t>
            </a:r>
            <a:r>
              <a:rPr lang="en-US" dirty="0"/>
              <a:t>).</a:t>
            </a:r>
          </a:p>
          <a:p>
            <a:r>
              <a:rPr lang="en-US" dirty="0"/>
              <a:t>Monitoring and service assurance consist of:</a:t>
            </a:r>
          </a:p>
          <a:p>
            <a:pPr lvl="2"/>
            <a:r>
              <a:rPr lang="en-US" dirty="0"/>
              <a:t>Active and Available Inventory (A&amp;AI) — module that tracks active and available inventory</a:t>
            </a:r>
          </a:p>
          <a:p>
            <a:pPr lvl="2"/>
            <a:r>
              <a:rPr lang="en-US" dirty="0"/>
              <a:t>Data Collection, Analytics and Events (DCAE) — just like SO, it has its set of controllers, as well as its own controller for spinning up virtual infrastructure and underlying components.</a:t>
            </a:r>
          </a:p>
          <a:p>
            <a:endParaRPr lang="en-US" dirty="0"/>
          </a:p>
        </p:txBody>
      </p:sp>
    </p:spTree>
    <p:extLst>
      <p:ext uri="{BB962C8B-B14F-4D97-AF65-F5344CB8AC3E}">
        <p14:creationId xmlns:p14="http://schemas.microsoft.com/office/powerpoint/2010/main" val="428466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Open Network Automation Platform (ONAP)?</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Incomplete or old-school solutions did not meet requirements:</a:t>
            </a:r>
          </a:p>
          <a:p>
            <a:pPr lvl="1"/>
            <a:r>
              <a:rPr lang="en-US" dirty="0"/>
              <a:t>Automation requires design, network service lifecycle management and service assurance - all working together</a:t>
            </a:r>
          </a:p>
          <a:p>
            <a:pPr lvl="1"/>
            <a:r>
              <a:rPr lang="en-US" dirty="0"/>
              <a:t>Agility requires new and innovative approaches (see next chapter)</a:t>
            </a:r>
          </a:p>
          <a:p>
            <a:pPr lvl="1"/>
            <a:r>
              <a:rPr lang="en-US" dirty="0"/>
              <a:t>Automation further requires the ability to create analytics and AI/ML (Artificial Intelligence/Machine Learning) applications</a:t>
            </a:r>
          </a:p>
          <a:p>
            <a:pPr lvl="1"/>
            <a:r>
              <a:rPr lang="en-US" dirty="0"/>
              <a:t>Upcoming 5G and </a:t>
            </a:r>
            <a:r>
              <a:rPr lang="en-US" dirty="0" err="1"/>
              <a:t>IoT</a:t>
            </a:r>
            <a:r>
              <a:rPr lang="en-US" dirty="0"/>
              <a:t> (Internet of Things) trends require the ability to serve edge and core use cases, including multi-access edge computing (MEC) applications.</a:t>
            </a:r>
          </a:p>
          <a:p>
            <a:pPr marL="0" indent="0">
              <a:buNone/>
            </a:pPr>
            <a:endParaRPr lang="en-US" dirty="0"/>
          </a:p>
        </p:txBody>
      </p:sp>
    </p:spTree>
    <p:extLst>
      <p:ext uri="{BB962C8B-B14F-4D97-AF65-F5344CB8AC3E}">
        <p14:creationId xmlns:p14="http://schemas.microsoft.com/office/powerpoint/2010/main" val="1399250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VNF Onboarding Process</a:t>
            </a:r>
            <a:br>
              <a:rPr lang="en-US" b="1"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275" y="1143000"/>
            <a:ext cx="7029450" cy="4544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58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VNF </a:t>
            </a:r>
            <a:r>
              <a:rPr lang="en-US" dirty="0" err="1" smtClean="0"/>
              <a:t>Desciptor</a:t>
            </a:r>
            <a:endParaRPr lang="en-US" dirty="0"/>
          </a:p>
        </p:txBody>
      </p:sp>
      <p:sp>
        <p:nvSpPr>
          <p:cNvPr id="3" name="Content Placeholder 2"/>
          <p:cNvSpPr>
            <a:spLocks noGrp="1"/>
          </p:cNvSpPr>
          <p:nvPr>
            <p:ph idx="1"/>
          </p:nvPr>
        </p:nvSpPr>
        <p:spPr/>
        <p:txBody>
          <a:bodyPr/>
          <a:lstStyle/>
          <a:p>
            <a:r>
              <a:rPr lang="en-US" dirty="0"/>
              <a:t> The VNF descriptor may be provided in OpenStack Heat or TOSCA </a:t>
            </a:r>
            <a:r>
              <a:rPr lang="en-US" dirty="0" smtClean="0"/>
              <a:t>formats.</a:t>
            </a:r>
          </a:p>
          <a:p>
            <a:r>
              <a:rPr lang="en-US" dirty="0"/>
              <a:t>F</a:t>
            </a:r>
            <a:r>
              <a:rPr lang="en-US" dirty="0" smtClean="0"/>
              <a:t>ocusing </a:t>
            </a:r>
            <a:r>
              <a:rPr lang="en-US" dirty="0"/>
              <a:t>on VNF onboarding, DCAE artifacts (analytics applications, </a:t>
            </a:r>
            <a:r>
              <a:rPr lang="en-US" dirty="0" err="1"/>
              <a:t>microservices</a:t>
            </a:r>
            <a:r>
              <a:rPr lang="en-US" dirty="0"/>
              <a:t>, data stores, etc.) are also </a:t>
            </a:r>
            <a:r>
              <a:rPr lang="en-US" dirty="0" err="1"/>
              <a:t>onboarded</a:t>
            </a:r>
            <a:r>
              <a:rPr lang="en-US" dirty="0"/>
              <a:t> through </a:t>
            </a:r>
            <a:r>
              <a:rPr lang="en-US" dirty="0" smtClean="0"/>
              <a:t>SDC</a:t>
            </a:r>
          </a:p>
          <a:p>
            <a:r>
              <a:rPr lang="en-US" dirty="0"/>
              <a:t>VNF descriptor (VNF-D), part of the VNF package</a:t>
            </a:r>
          </a:p>
        </p:txBody>
      </p:sp>
    </p:spTree>
    <p:extLst>
      <p:ext uri="{BB962C8B-B14F-4D97-AF65-F5344CB8AC3E}">
        <p14:creationId xmlns:p14="http://schemas.microsoft.com/office/powerpoint/2010/main" val="301201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VNF Onboarding Projects</a:t>
            </a:r>
            <a:br>
              <a:rPr lang="en-US" b="1" dirty="0"/>
            </a:b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5837" y="1219200"/>
            <a:ext cx="7172325" cy="4663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83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OSS/BSS Interface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ONAP provides API access to just about every major component. These APIs can be used for OSS/BSS integration. The types of service supported through these interfaces include</a:t>
            </a:r>
            <a:r>
              <a:rPr lang="en-US" dirty="0" smtClean="0"/>
              <a:t>:</a:t>
            </a:r>
          </a:p>
          <a:p>
            <a:endParaRPr lang="en-US" dirty="0"/>
          </a:p>
          <a:p>
            <a:pPr lvl="2"/>
            <a:r>
              <a:rPr lang="en-US" b="1" dirty="0"/>
              <a:t>OSS</a:t>
            </a:r>
            <a:r>
              <a:rPr lang="en-US" dirty="0"/>
              <a:t>:</a:t>
            </a:r>
          </a:p>
          <a:p>
            <a:pPr lvl="3"/>
            <a:r>
              <a:rPr lang="en-US" dirty="0"/>
              <a:t>Capacity management</a:t>
            </a:r>
          </a:p>
          <a:p>
            <a:pPr lvl="3"/>
            <a:r>
              <a:rPr lang="en-US" dirty="0"/>
              <a:t>Handling major failures (e.g. at a region level)</a:t>
            </a:r>
          </a:p>
          <a:p>
            <a:pPr lvl="3"/>
            <a:r>
              <a:rPr lang="en-US" dirty="0"/>
              <a:t>Providing Key Performance Indicators (KPIs).</a:t>
            </a:r>
          </a:p>
          <a:p>
            <a:pPr lvl="2"/>
            <a:r>
              <a:rPr lang="en-US" b="1" dirty="0"/>
              <a:t>BSS</a:t>
            </a:r>
            <a:r>
              <a:rPr lang="en-US" dirty="0"/>
              <a:t>:</a:t>
            </a:r>
          </a:p>
          <a:p>
            <a:pPr lvl="3"/>
            <a:r>
              <a:rPr lang="en-US" dirty="0"/>
              <a:t>Interface to Service Orchestrator (SO) to invoke network service instantiation along with runtime configurations, and query the status of services</a:t>
            </a:r>
          </a:p>
          <a:p>
            <a:pPr lvl="3"/>
            <a:r>
              <a:rPr lang="en-US" dirty="0"/>
              <a:t>Billing information, user events, customer SLA (service-level agreement) management from DCAE/data lake</a:t>
            </a:r>
          </a:p>
          <a:p>
            <a:pPr lvl="3"/>
            <a:r>
              <a:rPr lang="en-US" dirty="0"/>
              <a:t>Customer information management (CIM) via A&amp;AI</a:t>
            </a:r>
          </a:p>
          <a:p>
            <a:pPr lvl="3"/>
            <a:r>
              <a:rPr lang="en-US" dirty="0"/>
              <a:t>SLA (availability, performance) enforcement via policy.</a:t>
            </a:r>
          </a:p>
          <a:p>
            <a:pPr marL="0" indent="0">
              <a:buNone/>
            </a:pPr>
            <a:endParaRPr lang="en-US" dirty="0"/>
          </a:p>
        </p:txBody>
      </p:sp>
    </p:spTree>
    <p:extLst>
      <p:ext uri="{BB962C8B-B14F-4D97-AF65-F5344CB8AC3E}">
        <p14:creationId xmlns:p14="http://schemas.microsoft.com/office/powerpoint/2010/main" val="235225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as a Whole</a:t>
            </a:r>
            <a:br>
              <a:rPr lang="en-US" b="1"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6192" y="914400"/>
            <a:ext cx="7029608" cy="521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untime </a:t>
            </a:r>
            <a:r>
              <a:rPr lang="en-US" dirty="0"/>
              <a:t>environment module</a:t>
            </a:r>
          </a:p>
        </p:txBody>
      </p:sp>
      <p:sp>
        <p:nvSpPr>
          <p:cNvPr id="3" name="Content Placeholder 2"/>
          <p:cNvSpPr>
            <a:spLocks noGrp="1"/>
          </p:cNvSpPr>
          <p:nvPr>
            <p:ph idx="1"/>
          </p:nvPr>
        </p:nvSpPr>
        <p:spPr/>
        <p:txBody>
          <a:bodyPr>
            <a:normAutofit/>
          </a:bodyPr>
          <a:lstStyle/>
          <a:p>
            <a:r>
              <a:rPr lang="en-US" dirty="0"/>
              <a:t>Service orchestration</a:t>
            </a:r>
          </a:p>
          <a:p>
            <a:pPr lvl="2"/>
            <a:r>
              <a:rPr lang="en-US" dirty="0" smtClean="0"/>
              <a:t>Service </a:t>
            </a:r>
            <a:r>
              <a:rPr lang="en-US" dirty="0"/>
              <a:t>orchestration and lifecycle management</a:t>
            </a:r>
          </a:p>
          <a:p>
            <a:pPr lvl="2"/>
            <a:r>
              <a:rPr lang="en-US" dirty="0"/>
              <a:t>VNF controller (VNF orchestration and lifecycle management)</a:t>
            </a:r>
          </a:p>
          <a:p>
            <a:pPr lvl="2"/>
            <a:r>
              <a:rPr lang="en-US" dirty="0"/>
              <a:t>Infrastructure controller (interface to the VIM, SDN controller</a:t>
            </a:r>
            <a:r>
              <a:rPr lang="en-US" dirty="0" smtClean="0"/>
              <a:t>).</a:t>
            </a:r>
          </a:p>
          <a:p>
            <a:pPr lvl="1"/>
            <a:r>
              <a:rPr lang="en-US" dirty="0"/>
              <a:t>Monitoring and service assurance</a:t>
            </a:r>
          </a:p>
          <a:p>
            <a:pPr lvl="2"/>
            <a:r>
              <a:rPr lang="en-US" dirty="0" smtClean="0"/>
              <a:t>Data </a:t>
            </a:r>
            <a:r>
              <a:rPr lang="en-US" dirty="0"/>
              <a:t>collection, analytics, and events</a:t>
            </a:r>
          </a:p>
          <a:p>
            <a:pPr lvl="2"/>
            <a:r>
              <a:rPr lang="en-US" dirty="0"/>
              <a:t>Storage of all active and available inventory.</a:t>
            </a:r>
          </a:p>
          <a:p>
            <a:endParaRPr lang="en-US" dirty="0"/>
          </a:p>
        </p:txBody>
      </p:sp>
    </p:spTree>
    <p:extLst>
      <p:ext uri="{BB962C8B-B14F-4D97-AF65-F5344CB8AC3E}">
        <p14:creationId xmlns:p14="http://schemas.microsoft.com/office/powerpoint/2010/main" val="315122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ONAP Projects</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400" y="2461101"/>
            <a:ext cx="6553200" cy="3337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6912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Lifecycle Management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ONAP itself is a cloud native application that needs orchestration and lifecycle management. The list of management tasks ranges from:</a:t>
            </a:r>
          </a:p>
          <a:p>
            <a:pPr lvl="2"/>
            <a:r>
              <a:rPr lang="en-US" dirty="0"/>
              <a:t>Initial deployment</a:t>
            </a:r>
          </a:p>
          <a:p>
            <a:pPr lvl="2"/>
            <a:r>
              <a:rPr lang="en-US" dirty="0"/>
              <a:t>Configuration</a:t>
            </a:r>
          </a:p>
          <a:p>
            <a:pPr lvl="2"/>
            <a:r>
              <a:rPr lang="en-US" dirty="0"/>
              <a:t>Configuration changes</a:t>
            </a:r>
          </a:p>
          <a:p>
            <a:pPr lvl="2"/>
            <a:r>
              <a:rPr lang="en-US" dirty="0"/>
              <a:t>Scale-out</a:t>
            </a:r>
          </a:p>
          <a:p>
            <a:pPr lvl="2"/>
            <a:r>
              <a:rPr lang="en-US" dirty="0"/>
              <a:t>Self healing</a:t>
            </a:r>
          </a:p>
          <a:p>
            <a:pPr lvl="2"/>
            <a:r>
              <a:rPr lang="en-US" dirty="0"/>
              <a:t>Updates/upgrades.</a:t>
            </a:r>
          </a:p>
          <a:p>
            <a:endParaRPr lang="en-US" dirty="0"/>
          </a:p>
        </p:txBody>
      </p:sp>
    </p:spTree>
    <p:extLst>
      <p:ext uri="{BB962C8B-B14F-4D97-AF65-F5344CB8AC3E}">
        <p14:creationId xmlns:p14="http://schemas.microsoft.com/office/powerpoint/2010/main" val="892659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a:t>ONAP can be managed with:</a:t>
            </a:r>
          </a:p>
          <a:p>
            <a:pPr lvl="2"/>
            <a:r>
              <a:rPr lang="en-US" b="1" dirty="0"/>
              <a:t>OpenStack</a:t>
            </a:r>
            <a:br>
              <a:rPr lang="en-US" b="1" dirty="0"/>
            </a:br>
            <a:r>
              <a:rPr lang="en-US" dirty="0"/>
              <a:t>There is an OpenStack Heat template to deploy and manage ONAP.</a:t>
            </a:r>
          </a:p>
          <a:p>
            <a:pPr lvl="2"/>
            <a:r>
              <a:rPr lang="en-US" b="1" dirty="0"/>
              <a:t>Kubernetes</a:t>
            </a:r>
            <a:br>
              <a:rPr lang="en-US" b="1" dirty="0"/>
            </a:br>
            <a:r>
              <a:rPr lang="en-US" dirty="0"/>
              <a:t>This option, called the ONAP Operations Manager (OOM) uses a containerized version of ONAP with Kubernetes to orchestrate and manage ONAP. A variation of this option uses TOSCA to describe the deployment instead of Helm Charts. Kubernetes is the long-term preferred option since the vCPU needs, memory footprint, and boot time get slashed by 5-6 times.</a:t>
            </a:r>
          </a:p>
          <a:p>
            <a:pPr marL="0" indent="0">
              <a:buNone/>
            </a:pPr>
            <a:endParaRPr lang="en-US" dirty="0"/>
          </a:p>
        </p:txBody>
      </p:sp>
    </p:spTree>
    <p:extLst>
      <p:ext uri="{BB962C8B-B14F-4D97-AF65-F5344CB8AC3E}">
        <p14:creationId xmlns:p14="http://schemas.microsoft.com/office/powerpoint/2010/main" val="891950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Design Time: Service Design and Creation (SDC)</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a:t>Service Design and Creation (SDC)</a:t>
            </a:r>
            <a:r>
              <a:rPr lang="en-US" dirty="0"/>
              <a:t> project is a unified tool for design time activities such as:</a:t>
            </a:r>
          </a:p>
          <a:p>
            <a:pPr lvl="2"/>
            <a:r>
              <a:rPr lang="en-US" dirty="0"/>
              <a:t>Onboarding VNFs</a:t>
            </a:r>
          </a:p>
          <a:p>
            <a:pPr lvl="2"/>
            <a:r>
              <a:rPr lang="en-US" dirty="0"/>
              <a:t>Creating services</a:t>
            </a:r>
          </a:p>
          <a:p>
            <a:pPr lvl="2"/>
            <a:r>
              <a:rPr lang="en-US" dirty="0"/>
              <a:t>Creating policies</a:t>
            </a:r>
          </a:p>
          <a:p>
            <a:pPr lvl="2"/>
            <a:r>
              <a:rPr lang="en-US" dirty="0"/>
              <a:t>Creating workflows</a:t>
            </a:r>
          </a:p>
          <a:p>
            <a:pPr lvl="2"/>
            <a:r>
              <a:rPr lang="en-US" dirty="0"/>
              <a:t>Onboarding data collectors</a:t>
            </a:r>
          </a:p>
          <a:p>
            <a:pPr lvl="2"/>
            <a:r>
              <a:rPr lang="en-US" dirty="0"/>
              <a:t>Onboarding analytic applications</a:t>
            </a:r>
          </a:p>
          <a:p>
            <a:pPr lvl="2"/>
            <a:r>
              <a:rPr lang="en-US" dirty="0"/>
              <a:t>Distributing artifacts to run time</a:t>
            </a:r>
            <a:r>
              <a:rPr lang="en-US" dirty="0" smtClean="0"/>
              <a:t>.</a:t>
            </a:r>
          </a:p>
          <a:p>
            <a:r>
              <a:rPr lang="en-US" dirty="0" smtClean="0"/>
              <a:t>SDC is catalog-guided, driven, extensible, and role-based (roles such as design, test, administrator, governance).</a:t>
            </a:r>
          </a:p>
          <a:p>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70806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Prior products/projects did not have enough momentum to drive:</a:t>
            </a:r>
          </a:p>
          <a:p>
            <a:pPr lvl="4"/>
            <a:r>
              <a:rPr lang="en-US" dirty="0"/>
              <a:t>Standardized VNF onboarding mechanisms, along with testing and validation</a:t>
            </a:r>
          </a:p>
          <a:p>
            <a:pPr lvl="4"/>
            <a:r>
              <a:rPr lang="en-US" dirty="0"/>
              <a:t>Cloud native VNFs</a:t>
            </a:r>
          </a:p>
          <a:p>
            <a:pPr lvl="4"/>
            <a:r>
              <a:rPr lang="en-US" dirty="0"/>
              <a:t>Network service lifecycle design and management</a:t>
            </a:r>
          </a:p>
          <a:p>
            <a:pPr lvl="4"/>
            <a:r>
              <a:rPr lang="en-US" dirty="0"/>
              <a:t>Service assurance</a:t>
            </a:r>
          </a:p>
          <a:p>
            <a:pPr lvl="4"/>
            <a:r>
              <a:rPr lang="en-US" dirty="0"/>
              <a:t>Standardization of model-driven languages. </a:t>
            </a:r>
          </a:p>
          <a:p>
            <a:pPr marL="0" indent="0">
              <a:buNone/>
            </a:pPr>
            <a:endParaRPr lang="en-US" dirty="0"/>
          </a:p>
        </p:txBody>
      </p:sp>
    </p:spTree>
    <p:extLst>
      <p:ext uri="{BB962C8B-B14F-4D97-AF65-F5344CB8AC3E}">
        <p14:creationId xmlns:p14="http://schemas.microsoft.com/office/powerpoint/2010/main" val="2886205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Design &amp; Creation (SDC) </a:t>
            </a:r>
            <a:endParaRPr lang="en-US" dirty="0"/>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0560" y="2819559"/>
            <a:ext cx="3611880" cy="2636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sz="half" idx="2"/>
          </p:nvPr>
        </p:nvSpPr>
        <p:spPr>
          <a:xfrm>
            <a:off x="990600" y="1600201"/>
            <a:ext cx="7696200" cy="1600200"/>
          </a:xfrm>
        </p:spPr>
        <p:txBody>
          <a:bodyPr>
            <a:normAutofit/>
          </a:bodyPr>
          <a:lstStyle/>
          <a:p>
            <a:r>
              <a:rPr lang="en-US" dirty="0"/>
              <a:t>SDC is catalog-guided, driven, extensible, and role-based (roles such as design, test, administrator, governance).</a:t>
            </a:r>
          </a:p>
        </p:txBody>
      </p:sp>
    </p:spTree>
    <p:extLst>
      <p:ext uri="{BB962C8B-B14F-4D97-AF65-F5344CB8AC3E}">
        <p14:creationId xmlns:p14="http://schemas.microsoft.com/office/powerpoint/2010/main" val="805573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Closed Loop Automation Management Platform (CLAMP)</a:t>
            </a:r>
            <a:r>
              <a:rPr lang="en-US" b="1" dirty="0"/>
              <a:t/>
            </a:r>
            <a:br>
              <a:rPr lang="en-US" b="1" dirty="0"/>
            </a:br>
            <a:endParaRPr lang="en-US" dirty="0"/>
          </a:p>
        </p:txBody>
      </p:sp>
      <p:sp>
        <p:nvSpPr>
          <p:cNvPr id="3" name="Content Placeholder 2"/>
          <p:cNvSpPr>
            <a:spLocks noGrp="1"/>
          </p:cNvSpPr>
          <p:nvPr>
            <p:ph sz="half" idx="1"/>
          </p:nvPr>
        </p:nvSpPr>
        <p:spPr>
          <a:xfrm>
            <a:off x="457200" y="1219200"/>
            <a:ext cx="8458200" cy="1905001"/>
          </a:xfrm>
        </p:spPr>
        <p:txBody>
          <a:bodyPr>
            <a:normAutofit fontScale="85000" lnSpcReduction="20000"/>
          </a:bodyPr>
          <a:lstStyle/>
          <a:p>
            <a:r>
              <a:rPr lang="en-US" dirty="0"/>
              <a:t>The </a:t>
            </a:r>
            <a:r>
              <a:rPr lang="en-US" b="1" dirty="0"/>
              <a:t>Closed Loop Automation Management Platform (CLAMP)</a:t>
            </a:r>
            <a:r>
              <a:rPr lang="en-US" dirty="0"/>
              <a:t> tools are used to configure policies/templates created in SDC to create closed-loop service assurance loops. The graphic below shows a template being configured with the specific collector, threshold, and string match; it is then “attached” to a network service.</a:t>
            </a:r>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7620000" cy="315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325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Service Orchestrator (SO)</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Service Orchestrator (SO)</a:t>
            </a:r>
            <a:r>
              <a:rPr lang="en-US" dirty="0"/>
              <a:t> is used for real-time service creation or lifecycle management. It cuts days or weeks worth of effort to less than ten minutes. It primarily interacts with controllers, SDC and A&amp;AI</a:t>
            </a:r>
            <a:r>
              <a:rPr lang="en-US" dirty="0" smtClean="0"/>
              <a:t>.</a:t>
            </a:r>
          </a:p>
          <a:p>
            <a:r>
              <a:rPr lang="en-US" dirty="0" smtClean="0"/>
              <a:t> </a:t>
            </a:r>
            <a:r>
              <a:rPr lang="en-US" dirty="0"/>
              <a:t>SO gets topologies and configurations through resource and recipe models via SDC. </a:t>
            </a:r>
            <a:endParaRPr lang="en-US" dirty="0" smtClean="0"/>
          </a:p>
          <a:p>
            <a:r>
              <a:rPr lang="en-US" dirty="0" smtClean="0"/>
              <a:t>SO </a:t>
            </a:r>
            <a:r>
              <a:rPr lang="en-US" dirty="0"/>
              <a:t>is invoked through events, APIs from BSS or manually through VID (Virtual Infrastructure Deployment). Run time configurations for network services are also provided when SO is invoked for either initial network service deployment or post-deployment configuration change</a:t>
            </a:r>
            <a:r>
              <a:rPr lang="en-US" dirty="0" smtClean="0"/>
              <a:t>.</a:t>
            </a:r>
          </a:p>
          <a:p>
            <a:r>
              <a:rPr lang="en-US" dirty="0"/>
              <a:t> SO makes homing (where to place the workload) decisions, resource determination and makes the triggers management actions via one of the four controllers at its disposal. SO also handles errors and rollbacks.</a:t>
            </a:r>
          </a:p>
        </p:txBody>
      </p:sp>
    </p:spTree>
    <p:extLst>
      <p:ext uri="{BB962C8B-B14F-4D97-AF65-F5344CB8AC3E}">
        <p14:creationId xmlns:p14="http://schemas.microsoft.com/office/powerpoint/2010/main" val="427991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Servic</a:t>
            </a:r>
            <a:r>
              <a:rPr lang="en-US" dirty="0" smtClean="0"/>
              <a:t> </a:t>
            </a:r>
            <a:r>
              <a:rPr lang="en-US" dirty="0" err="1" smtClean="0"/>
              <a:t>Orchictrator</a:t>
            </a:r>
            <a:r>
              <a:rPr lang="en-US" dirty="0" smtClean="0"/>
              <a:t> (SO)</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500" y="2510631"/>
            <a:ext cx="49530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0082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Controllers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sz="4000" b="1" dirty="0" smtClean="0"/>
              <a:t>Four controllers </a:t>
            </a:r>
            <a:r>
              <a:rPr lang="en-US" dirty="0" smtClean="0"/>
              <a:t>:</a:t>
            </a:r>
          </a:p>
          <a:p>
            <a:pPr marL="514350" indent="-514350">
              <a:buFont typeface="+mj-lt"/>
              <a:buAutoNum type="arabicPeriod"/>
            </a:pPr>
            <a:r>
              <a:rPr lang="en-US" dirty="0" smtClean="0">
                <a:latin typeface="+mj-lt"/>
              </a:rPr>
              <a:t>Application </a:t>
            </a:r>
            <a:r>
              <a:rPr lang="en-US" dirty="0">
                <a:latin typeface="+mj-lt"/>
              </a:rPr>
              <a:t>Controller (APP-C</a:t>
            </a:r>
            <a:r>
              <a:rPr lang="en-US" dirty="0" smtClean="0">
                <a:latin typeface="+mj-lt"/>
              </a:rPr>
              <a:t>)</a:t>
            </a:r>
          </a:p>
          <a:p>
            <a:pPr marL="514350" indent="-514350">
              <a:buFont typeface="+mj-lt"/>
              <a:buAutoNum type="arabicPeriod"/>
            </a:pPr>
            <a:r>
              <a:rPr lang="en-US" dirty="0" smtClean="0">
                <a:latin typeface="+mj-lt"/>
              </a:rPr>
              <a:t>Virtual </a:t>
            </a:r>
            <a:r>
              <a:rPr lang="en-US" dirty="0">
                <a:latin typeface="+mj-lt"/>
              </a:rPr>
              <a:t>Function Controller (VF-C</a:t>
            </a:r>
            <a:r>
              <a:rPr lang="en-US" dirty="0" smtClean="0">
                <a:latin typeface="+mj-lt"/>
              </a:rPr>
              <a:t>)</a:t>
            </a:r>
            <a:r>
              <a:rPr lang="en-US" dirty="0">
                <a:latin typeface="+mj-lt"/>
              </a:rPr>
              <a:t> </a:t>
            </a:r>
            <a:endParaRPr lang="en-US" dirty="0" smtClean="0">
              <a:latin typeface="+mj-lt"/>
            </a:endParaRPr>
          </a:p>
          <a:p>
            <a:pPr marL="514350" indent="-514350">
              <a:buFont typeface="+mj-lt"/>
              <a:buAutoNum type="arabicPeriod"/>
            </a:pPr>
            <a:r>
              <a:rPr lang="en-US" dirty="0" smtClean="0">
                <a:latin typeface="+mj-lt"/>
              </a:rPr>
              <a:t>SDN </a:t>
            </a:r>
            <a:r>
              <a:rPr lang="en-US" dirty="0">
                <a:latin typeface="+mj-lt"/>
              </a:rPr>
              <a:t>Controller (SDN-C</a:t>
            </a:r>
            <a:r>
              <a:rPr lang="en-US" dirty="0" smtClean="0">
                <a:latin typeface="+mj-lt"/>
              </a:rPr>
              <a:t>)</a:t>
            </a:r>
          </a:p>
          <a:p>
            <a:pPr marL="514350" indent="-514350">
              <a:buFont typeface="+mj-lt"/>
              <a:buAutoNum type="arabicPeriod"/>
            </a:pPr>
            <a:r>
              <a:rPr lang="en-US" dirty="0" err="1" smtClean="0">
                <a:latin typeface="+mj-lt"/>
              </a:rPr>
              <a:t>MultiVIM</a:t>
            </a:r>
            <a:endParaRPr lang="en-US" dirty="0">
              <a:latin typeface="+mj-lt"/>
            </a:endParaRPr>
          </a:p>
          <a:p>
            <a:pPr marL="0" indent="0">
              <a:buNone/>
            </a:pPr>
            <a:r>
              <a:rPr lang="en-US" dirty="0">
                <a:latin typeface="Agency FB" panose="020B0503020202020204" pitchFamily="34" charset="0"/>
              </a:rPr>
              <a:t>The controllers act under the direction of the SO, or independently, as triggered by events. As evidence, there are two methods for service orchestration in ONAP: one leverages APP-C, and the other leverages VF-C.</a:t>
            </a:r>
          </a:p>
        </p:txBody>
      </p:sp>
    </p:spTree>
    <p:extLst>
      <p:ext uri="{BB962C8B-B14F-4D97-AF65-F5344CB8AC3E}">
        <p14:creationId xmlns:p14="http://schemas.microsoft.com/office/powerpoint/2010/main" val="1892753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controllers</a:t>
            </a: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22947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05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Controllers: APP-C</a:t>
            </a:r>
            <a:br>
              <a:rPr lang="en-US" b="1" dirty="0"/>
            </a:br>
            <a:endParaRPr lang="en-US" dirty="0"/>
          </a:p>
        </p:txBody>
      </p:sp>
      <p:sp>
        <p:nvSpPr>
          <p:cNvPr id="3" name="Content Placeholder 2"/>
          <p:cNvSpPr>
            <a:spLocks noGrp="1"/>
          </p:cNvSpPr>
          <p:nvPr>
            <p:ph idx="1"/>
          </p:nvPr>
        </p:nvSpPr>
        <p:spPr/>
        <p:txBody>
          <a:bodyPr/>
          <a:lstStyle/>
          <a:p>
            <a:r>
              <a:rPr lang="en-US" dirty="0"/>
              <a:t>The</a:t>
            </a:r>
            <a:r>
              <a:rPr lang="en-US" b="1" dirty="0"/>
              <a:t> Application Controller (APP-C)</a:t>
            </a:r>
            <a:r>
              <a:rPr lang="en-US" dirty="0"/>
              <a:t> loosely maps to the functionality of a generic VNF manager (</a:t>
            </a:r>
            <a:r>
              <a:rPr lang="en-US" dirty="0" err="1"/>
              <a:t>gVNFM</a:t>
            </a:r>
            <a:r>
              <a:rPr lang="en-US" dirty="0" smtClean="0"/>
              <a:t>).</a:t>
            </a:r>
          </a:p>
          <a:p>
            <a:r>
              <a:rPr lang="en-US" dirty="0" smtClean="0"/>
              <a:t> </a:t>
            </a:r>
            <a:r>
              <a:rPr lang="en-US" dirty="0"/>
              <a:t>It performs lifecycle management of VNFs. Its focus is therefore on L4-L7.</a:t>
            </a:r>
          </a:p>
        </p:txBody>
      </p:sp>
    </p:spTree>
    <p:extLst>
      <p:ext uri="{BB962C8B-B14F-4D97-AF65-F5344CB8AC3E}">
        <p14:creationId xmlns:p14="http://schemas.microsoft.com/office/powerpoint/2010/main" val="1562243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Controllers: VF-C</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a:t>
            </a:r>
            <a:r>
              <a:rPr lang="en-US" b="1" dirty="0"/>
              <a:t> Virtual Function Controller (VF-C)</a:t>
            </a:r>
            <a:r>
              <a:rPr lang="en-US" dirty="0"/>
              <a:t> loosely maps to the functionality of a generic VNF manager (</a:t>
            </a:r>
            <a:r>
              <a:rPr lang="en-US" dirty="0" err="1"/>
              <a:t>gVNFM</a:t>
            </a:r>
            <a:r>
              <a:rPr lang="en-US" dirty="0"/>
              <a:t>) and can interoperate with external specific VNF managers (</a:t>
            </a:r>
            <a:r>
              <a:rPr lang="en-US" dirty="0" err="1"/>
              <a:t>sVNFM</a:t>
            </a:r>
            <a:r>
              <a:rPr lang="en-US" dirty="0"/>
              <a:t>) through a driver</a:t>
            </a:r>
            <a:r>
              <a:rPr lang="en-US" dirty="0" smtClean="0"/>
              <a:t>.</a:t>
            </a:r>
          </a:p>
          <a:p>
            <a:r>
              <a:rPr lang="en-US" dirty="0" smtClean="0"/>
              <a:t> </a:t>
            </a:r>
            <a:r>
              <a:rPr lang="en-US" dirty="0"/>
              <a:t>It accepts VNF descriptors in TOSCA format and manages initial orchestration and lifecycle management of VNFs, directly or through the </a:t>
            </a:r>
            <a:r>
              <a:rPr lang="en-US" dirty="0" err="1"/>
              <a:t>sVNFM</a:t>
            </a:r>
            <a:r>
              <a:rPr lang="en-US" dirty="0"/>
              <a:t>. Its focus is therefore on L4-L7.</a:t>
            </a:r>
          </a:p>
        </p:txBody>
      </p:sp>
    </p:spTree>
    <p:extLst>
      <p:ext uri="{BB962C8B-B14F-4D97-AF65-F5344CB8AC3E}">
        <p14:creationId xmlns:p14="http://schemas.microsoft.com/office/powerpoint/2010/main" val="4287121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Controllers: SDN-C</a:t>
            </a:r>
            <a:br>
              <a:rPr lang="en-US" b="1" dirty="0"/>
            </a:br>
            <a:endParaRPr lang="en-US" dirty="0"/>
          </a:p>
        </p:txBody>
      </p:sp>
      <p:sp>
        <p:nvSpPr>
          <p:cNvPr id="3" name="Content Placeholder 2"/>
          <p:cNvSpPr>
            <a:spLocks noGrp="1"/>
          </p:cNvSpPr>
          <p:nvPr>
            <p:ph idx="1"/>
          </p:nvPr>
        </p:nvSpPr>
        <p:spPr/>
        <p:txBody>
          <a:bodyPr/>
          <a:lstStyle/>
          <a:p>
            <a:r>
              <a:rPr lang="en-US" dirty="0"/>
              <a:t>The</a:t>
            </a:r>
            <a:r>
              <a:rPr lang="en-US" b="1" dirty="0"/>
              <a:t> SDN Controller (SDN-C)</a:t>
            </a:r>
            <a:r>
              <a:rPr lang="en-US" dirty="0"/>
              <a:t> is used to configure layers 2 and 3 networks, both physical (underlay) and virtual (overlay</a:t>
            </a:r>
            <a:r>
              <a:rPr lang="en-US" dirty="0" smtClean="0"/>
              <a:t>).</a:t>
            </a:r>
          </a:p>
          <a:p>
            <a:r>
              <a:rPr lang="en-US" dirty="0" smtClean="0"/>
              <a:t> </a:t>
            </a:r>
            <a:r>
              <a:rPr lang="en-US" dirty="0"/>
              <a:t>It can coexist with an external SDN Controller; often, users utilize SDN-C for inter-cloud WAN connectivity and external SDN Controllers for connectivity inside a cloud region.</a:t>
            </a:r>
          </a:p>
        </p:txBody>
      </p:sp>
    </p:spTree>
    <p:extLst>
      <p:ext uri="{BB962C8B-B14F-4D97-AF65-F5344CB8AC3E}">
        <p14:creationId xmlns:p14="http://schemas.microsoft.com/office/powerpoint/2010/main" val="2513964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Controllers: </a:t>
            </a:r>
            <a:r>
              <a:rPr lang="en-US" b="1" dirty="0" err="1"/>
              <a:t>MultiVIM</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err="1"/>
              <a:t>MultiVIM</a:t>
            </a:r>
            <a:r>
              <a:rPr lang="en-US" dirty="0"/>
              <a:t> communicates with the VIM, which, in this case, is OpenStack. The term </a:t>
            </a:r>
            <a:r>
              <a:rPr lang="en-US" dirty="0" err="1"/>
              <a:t>MultiVIM</a:t>
            </a:r>
            <a:r>
              <a:rPr lang="en-US" dirty="0"/>
              <a:t>, for now, indicates that ONAP can connect to multiple OpenStack clouds that are from different vendors and/or different versions</a:t>
            </a:r>
            <a:r>
              <a:rPr lang="en-US" dirty="0" smtClean="0"/>
              <a:t>.</a:t>
            </a:r>
          </a:p>
          <a:p>
            <a:r>
              <a:rPr lang="en-US" dirty="0" smtClean="0"/>
              <a:t> </a:t>
            </a:r>
            <a:r>
              <a:rPr lang="en-US" dirty="0"/>
              <a:t>Over time, the </a:t>
            </a:r>
            <a:r>
              <a:rPr lang="en-US" dirty="0" err="1"/>
              <a:t>MultiVIM</a:t>
            </a:r>
            <a:r>
              <a:rPr lang="en-US" dirty="0"/>
              <a:t> is expected to support multiple VIMs, e.g. Microsoft Azure and Kubernetes.</a:t>
            </a:r>
          </a:p>
        </p:txBody>
      </p:sp>
    </p:spTree>
    <p:extLst>
      <p:ext uri="{BB962C8B-B14F-4D97-AF65-F5344CB8AC3E}">
        <p14:creationId xmlns:p14="http://schemas.microsoft.com/office/powerpoint/2010/main" val="59900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Open source projects have an ability to execute a code-first approach from an API and interface specification point of view. This is in contrast to ETSI, MEF (Metro Ethernet Forum) or TM (</a:t>
            </a:r>
            <a:r>
              <a:rPr lang="en-US" dirty="0" err="1"/>
              <a:t>TeleManagement</a:t>
            </a:r>
            <a:r>
              <a:rPr lang="en-US" dirty="0"/>
              <a:t>) Forum standardization efforts that may be restrictive and may not be able to keep up with the rapid pace of innovation. In other words, early on, an open source method of creating standards may be more efficient than that of traditional standard bodies.</a:t>
            </a:r>
          </a:p>
          <a:p>
            <a:endParaRPr lang="en-US" dirty="0"/>
          </a:p>
        </p:txBody>
      </p:sp>
    </p:spTree>
    <p:extLst>
      <p:ext uri="{BB962C8B-B14F-4D97-AF65-F5344CB8AC3E}">
        <p14:creationId xmlns:p14="http://schemas.microsoft.com/office/powerpoint/2010/main" val="886549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DCAE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Data Collection, Analytics, and Events (DCAE)</a:t>
            </a:r>
            <a:r>
              <a:rPr lang="en-US" dirty="0"/>
              <a:t> module is used for closed-loop automation, trending, solving chronic problems, capacity planning, service assurance, reporting, and so on</a:t>
            </a:r>
            <a:r>
              <a:rPr lang="en-US" dirty="0" smtClean="0"/>
              <a:t>.</a:t>
            </a:r>
          </a:p>
          <a:p>
            <a:r>
              <a:rPr lang="en-US" dirty="0" smtClean="0"/>
              <a:t> </a:t>
            </a:r>
            <a:r>
              <a:rPr lang="en-US" dirty="0"/>
              <a:t>DCAE orchestrates data collectors, </a:t>
            </a:r>
            <a:r>
              <a:rPr lang="en-US" dirty="0" err="1"/>
              <a:t>microservices</a:t>
            </a:r>
            <a:r>
              <a:rPr lang="en-US" dirty="0"/>
              <a:t>, analytic applications, and closed-loops. To be able to orchestrate these elements, the DCAE uses a controller called, for simplicity, the DCAE controller</a:t>
            </a:r>
            <a:r>
              <a:rPr lang="en-US" dirty="0" smtClean="0"/>
              <a:t>.</a:t>
            </a:r>
          </a:p>
          <a:p>
            <a:r>
              <a:rPr lang="en-US" dirty="0" smtClean="0"/>
              <a:t> </a:t>
            </a:r>
            <a:r>
              <a:rPr lang="en-US" dirty="0"/>
              <a:t>Analytic applications may be written using a well-documented Cask Data Application Platform (CDAP) software development kit (SDK). Given the model and SDK-driven nature of DCAE, it offers a self-service interface to developers, designers, and operators</a:t>
            </a:r>
            <a:r>
              <a:rPr lang="en-US" dirty="0" smtClean="0"/>
              <a:t>. </a:t>
            </a:r>
            <a:r>
              <a:rPr lang="en-US" dirty="0"/>
              <a:t>DCAE interacts with SDC, Policy, and A&amp;AI.</a:t>
            </a:r>
          </a:p>
        </p:txBody>
      </p:sp>
    </p:spTree>
    <p:extLst>
      <p:ext uri="{BB962C8B-B14F-4D97-AF65-F5344CB8AC3E}">
        <p14:creationId xmlns:p14="http://schemas.microsoft.com/office/powerpoint/2010/main" val="192168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DCAE Architecture</a:t>
            </a:r>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6775" y="1371600"/>
            <a:ext cx="7410450" cy="442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2885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Policy</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Policy</a:t>
            </a:r>
            <a:r>
              <a:rPr lang="en-US" dirty="0"/>
              <a:t> software module guides the automated system without code - purely through models that allow for dynamic changes and a self-service approach for designers (i.e. designers do not have to go through software engineers or operators to make changes). Policies can guide a wide range of activities from service instantiation, data collection, control loops, change management, and so on. Simple policies may be specified in YAML (XACML), while complex policies can be described in DROOLS, all through SDC. In the current release, there is basic policy conflict validation available, with more sophisticated validation to come in future releases.</a:t>
            </a:r>
          </a:p>
        </p:txBody>
      </p:sp>
    </p:spTree>
    <p:extLst>
      <p:ext uri="{BB962C8B-B14F-4D97-AF65-F5344CB8AC3E}">
        <p14:creationId xmlns:p14="http://schemas.microsoft.com/office/powerpoint/2010/main" val="1370764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pSudo</a:t>
            </a:r>
            <a:r>
              <a:rPr lang="en-US" dirty="0" smtClean="0"/>
              <a:t> Code</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Below you will find three examples of simple policies (pseudo-code, not in any modeling language):</a:t>
            </a:r>
          </a:p>
          <a:p>
            <a:pPr marL="0" indent="0">
              <a:buNone/>
            </a:pPr>
            <a:r>
              <a:rPr lang="en-US" b="1" dirty="0"/>
              <a:t>if </a:t>
            </a:r>
            <a:r>
              <a:rPr lang="en-US" b="1" dirty="0" err="1"/>
              <a:t>cpu_load</a:t>
            </a:r>
            <a:r>
              <a:rPr lang="en-US" b="1" dirty="0"/>
              <a:t> &gt; 80% &amp;&amp; duration &gt; 5 minutes {</a:t>
            </a:r>
            <a:endParaRPr lang="en-US" dirty="0"/>
          </a:p>
          <a:p>
            <a:pPr marL="0" indent="0">
              <a:buNone/>
            </a:pPr>
            <a:r>
              <a:rPr lang="en-US" b="1" dirty="0"/>
              <a:t>add 1 instance of VNF</a:t>
            </a:r>
            <a:endParaRPr lang="en-US" dirty="0"/>
          </a:p>
          <a:p>
            <a:pPr marL="0" indent="0">
              <a:buNone/>
            </a:pPr>
            <a:r>
              <a:rPr lang="en-US" b="1" dirty="0"/>
              <a:t>}</a:t>
            </a:r>
            <a:r>
              <a:rPr lang="en-US" dirty="0"/>
              <a:t> </a:t>
            </a:r>
          </a:p>
          <a:p>
            <a:pPr marL="0" indent="0" fontAlgn="base">
              <a:buNone/>
            </a:pPr>
            <a:r>
              <a:rPr lang="en-US" b="1" dirty="0"/>
              <a:t>if </a:t>
            </a:r>
            <a:r>
              <a:rPr lang="en-US" b="1" dirty="0" err="1"/>
              <a:t>physical_memory</a:t>
            </a:r>
            <a:r>
              <a:rPr lang="en-US" b="1" dirty="0"/>
              <a:t> &gt; 15 GB {</a:t>
            </a:r>
            <a:endParaRPr lang="en-US" dirty="0"/>
          </a:p>
          <a:p>
            <a:pPr marL="0" indent="0" fontAlgn="base">
              <a:buNone/>
            </a:pPr>
            <a:r>
              <a:rPr lang="en-US" b="1" dirty="0"/>
              <a:t>migrate VNF</a:t>
            </a:r>
            <a:endParaRPr lang="en-US" dirty="0"/>
          </a:p>
          <a:p>
            <a:pPr marL="0" indent="0" fontAlgn="base">
              <a:buNone/>
            </a:pPr>
            <a:r>
              <a:rPr lang="en-US" b="1" dirty="0"/>
              <a:t>}</a:t>
            </a:r>
            <a:endParaRPr lang="en-US" dirty="0"/>
          </a:p>
          <a:p>
            <a:pPr marL="0" indent="0" fontAlgn="base">
              <a:buNone/>
            </a:pPr>
            <a:r>
              <a:rPr lang="en-US" b="1" dirty="0"/>
              <a:t>If </a:t>
            </a:r>
            <a:r>
              <a:rPr lang="en-US" b="1" dirty="0" err="1"/>
              <a:t>memory_usage</a:t>
            </a:r>
            <a:r>
              <a:rPr lang="en-US" b="1" dirty="0"/>
              <a:t> increases 5 GB or more &amp;&amp; duration &lt; 10 seconds {</a:t>
            </a:r>
            <a:br>
              <a:rPr lang="en-US" b="1" dirty="0"/>
            </a:br>
            <a:r>
              <a:rPr lang="en-US" b="1" dirty="0"/>
              <a:t/>
            </a:r>
            <a:br>
              <a:rPr lang="en-US" b="1" dirty="0"/>
            </a:br>
            <a:endParaRPr lang="en-US" dirty="0"/>
          </a:p>
          <a:p>
            <a:pPr marL="0" indent="0" fontAlgn="base">
              <a:buNone/>
            </a:pPr>
            <a:r>
              <a:rPr lang="en-US" b="1" dirty="0"/>
              <a:t>Restart VNF</a:t>
            </a:r>
            <a:endParaRPr lang="en-US" dirty="0"/>
          </a:p>
          <a:p>
            <a:pPr marL="0" indent="0" fontAlgn="base">
              <a:buNone/>
            </a:pPr>
            <a:r>
              <a:rPr lang="en-US" b="1" dirty="0"/>
              <a:t>}</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61025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Run Time: A&amp;AI</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a:t>
            </a:r>
            <a:r>
              <a:rPr lang="en-US" b="1" dirty="0"/>
              <a:t> Active and Available Inventory (AAI)</a:t>
            </a:r>
            <a:r>
              <a:rPr lang="en-US" dirty="0"/>
              <a:t> is responsible for dynamic, real-time inventory management of virtual resources. It tracks products, services, resources - both active and available. Additionally, AAI tracks relationships by maintaining a graph database, e.g. subscriber → NS → VNFs → VMs → compute/storage/networking nodes. </a:t>
            </a:r>
            <a:endParaRPr lang="en-US" dirty="0" smtClean="0"/>
          </a:p>
          <a:p>
            <a:r>
              <a:rPr lang="en-US" dirty="0" smtClean="0"/>
              <a:t>AAI </a:t>
            </a:r>
            <a:r>
              <a:rPr lang="en-US" dirty="0"/>
              <a:t>APIs allow </a:t>
            </a:r>
            <a:r>
              <a:rPr lang="en-US" b="1" dirty="0"/>
              <a:t>discovery, registration, and auditing</a:t>
            </a:r>
            <a:r>
              <a:rPr lang="en-US" dirty="0"/>
              <a:t>. Like other systems in ONAP, AAI is model-driven and extensible. As you can imagine, AAI is the single source of truth in ONAP</a:t>
            </a:r>
            <a:r>
              <a:rPr lang="en-US" dirty="0" smtClean="0"/>
              <a:t>.</a:t>
            </a:r>
          </a:p>
          <a:p>
            <a:r>
              <a:rPr lang="en-US" dirty="0" smtClean="0"/>
              <a:t>It </a:t>
            </a:r>
            <a:r>
              <a:rPr lang="en-US" dirty="0"/>
              <a:t>is a real-time system and, along with audit capability, it is suitable for a CI/CD flow</a:t>
            </a:r>
            <a:r>
              <a:rPr lang="en-US" dirty="0" smtClean="0"/>
              <a:t>. </a:t>
            </a:r>
            <a:r>
              <a:rPr lang="en-US" dirty="0"/>
              <a:t>AAI can also maintain references to physical network functions and incorporates a sub-component called External System Registry (ESR). </a:t>
            </a:r>
            <a:r>
              <a:rPr lang="en-US" dirty="0" smtClean="0"/>
              <a:t>The </a:t>
            </a:r>
            <a:r>
              <a:rPr lang="en-US" dirty="0"/>
              <a:t>ESR can register external systems like the VIM, </a:t>
            </a:r>
            <a:r>
              <a:rPr lang="en-US" dirty="0" err="1"/>
              <a:t>sVNFMs</a:t>
            </a:r>
            <a:r>
              <a:rPr lang="en-US" dirty="0"/>
              <a:t>, external SDN controllers, etc. AAI interacts with most ONAP components.</a:t>
            </a:r>
          </a:p>
        </p:txBody>
      </p:sp>
    </p:spTree>
    <p:extLst>
      <p:ext uri="{BB962C8B-B14F-4D97-AF65-F5344CB8AC3E}">
        <p14:creationId xmlns:p14="http://schemas.microsoft.com/office/powerpoint/2010/main" val="90123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Portal/API</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ONAP </a:t>
            </a:r>
            <a:r>
              <a:rPr lang="en-US" b="1" dirty="0"/>
              <a:t>Portal</a:t>
            </a:r>
            <a:r>
              <a:rPr lang="en-US" dirty="0"/>
              <a:t> provides a single </a:t>
            </a:r>
            <a:r>
              <a:rPr lang="en-US" dirty="0" smtClean="0"/>
              <a:t>plane </a:t>
            </a:r>
            <a:r>
              <a:rPr lang="en-US" dirty="0"/>
              <a:t>of glass for design (e.g. SDC, CLAMP) and OAM (e.g. VID, UUI that are covered in the next chapter</a:t>
            </a:r>
            <a:r>
              <a:rPr lang="en-US" dirty="0" smtClean="0"/>
              <a:t>).</a:t>
            </a:r>
          </a:p>
          <a:p>
            <a:r>
              <a:rPr lang="en-US" dirty="0" smtClean="0"/>
              <a:t>It </a:t>
            </a:r>
            <a:r>
              <a:rPr lang="en-US" dirty="0"/>
              <a:t>is also extensible by creating third-party applications. Third-party portal applications can choose different levels of integration - basic, target, or extended integration</a:t>
            </a:r>
            <a:r>
              <a:rPr lang="en-US" dirty="0" smtClean="0"/>
              <a:t>.</a:t>
            </a:r>
          </a:p>
          <a:p>
            <a:r>
              <a:rPr lang="en-US" dirty="0" smtClean="0"/>
              <a:t>Portal </a:t>
            </a:r>
            <a:r>
              <a:rPr lang="en-US" dirty="0"/>
              <a:t>applications are envisioned to be in seven areas: design, operations planning, capacity planning, technology management, technology insertion, performance management and platform management. Everything that can be done through the GUI is also available through APIs. To interact with APIs in an easy manner, ONAP also provides a command line interface (CLI</a:t>
            </a:r>
            <a:r>
              <a:rPr lang="en-US" dirty="0" smtClean="0"/>
              <a:t>).</a:t>
            </a:r>
            <a:endParaRPr lang="en-US" dirty="0"/>
          </a:p>
        </p:txBody>
      </p:sp>
    </p:spTree>
    <p:extLst>
      <p:ext uri="{BB962C8B-B14F-4D97-AF65-F5344CB8AC3E}">
        <p14:creationId xmlns:p14="http://schemas.microsoft.com/office/powerpoint/2010/main" val="189338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 Architecture</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93620" y="2602071"/>
            <a:ext cx="4556760" cy="3055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1355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ONAP Design Time and Run Time: Other Projects</a:t>
            </a:r>
            <a:r>
              <a:rPr lang="en-US" b="1" dirty="0"/>
              <a:t/>
            </a:r>
            <a:br>
              <a:rPr lang="en-US" b="1" dirty="0"/>
            </a:b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162800" cy="4983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676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ONAP Common Services</a:t>
            </a:r>
            <a:br>
              <a:rPr lang="en-US" sz="2800" b="1" dirty="0"/>
            </a:br>
            <a:endParaRPr lang="en-US" sz="2800"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9248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579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Supporting Projects</a:t>
            </a:r>
            <a:br>
              <a:rPr lang="en-US" b="1" dirty="0"/>
            </a:b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2" y="1066800"/>
            <a:ext cx="7267575" cy="4949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12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ETSI MANO Scope</a:t>
            </a:r>
            <a:br>
              <a:rPr lang="en-US"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3540" y="2750661"/>
            <a:ext cx="5836920" cy="2758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23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ONAP</a:t>
            </a:r>
            <a:endParaRPr lang="en-US" dirty="0"/>
          </a:p>
        </p:txBody>
      </p:sp>
      <p:sp>
        <p:nvSpPr>
          <p:cNvPr id="3" name="Content Placeholder 2"/>
          <p:cNvSpPr>
            <a:spLocks noGrp="1"/>
          </p:cNvSpPr>
          <p:nvPr>
            <p:ph idx="1"/>
          </p:nvPr>
        </p:nvSpPr>
        <p:spPr/>
        <p:txBody>
          <a:bodyPr/>
          <a:lstStyle/>
          <a:p>
            <a:r>
              <a:rPr lang="en-US" dirty="0"/>
              <a:t>ONAP resulted from the merger of two open source projects: </a:t>
            </a:r>
            <a:r>
              <a:rPr lang="en-US" dirty="0" err="1"/>
              <a:t>OpenECOMP</a:t>
            </a:r>
            <a:r>
              <a:rPr lang="en-US" dirty="0"/>
              <a:t> and Open-O</a:t>
            </a:r>
            <a:r>
              <a:rPr lang="en-US" dirty="0" smtClean="0"/>
              <a:t>.</a:t>
            </a:r>
          </a:p>
          <a:p>
            <a:r>
              <a:rPr lang="en-US" dirty="0"/>
              <a:t>AT&amp;T had an internal network automation project called Enhanced Control, Orchestration, Management, and Policy (ECOMP) that was open sourced under The Linux Foundation in late 2016/early </a:t>
            </a:r>
            <a:r>
              <a:rPr lang="en-US" dirty="0" smtClean="0"/>
              <a:t>2017</a:t>
            </a:r>
          </a:p>
          <a:p>
            <a:endParaRPr lang="en-US" dirty="0" smtClean="0"/>
          </a:p>
          <a:p>
            <a:endParaRPr lang="en-US" dirty="0"/>
          </a:p>
        </p:txBody>
      </p:sp>
    </p:spTree>
    <p:extLst>
      <p:ext uri="{BB962C8B-B14F-4D97-AF65-F5344CB8AC3E}">
        <p14:creationId xmlns:p14="http://schemas.microsoft.com/office/powerpoint/2010/main" val="76643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ONAP Scope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5480" y="3093561"/>
            <a:ext cx="5273040" cy="2072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97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ONAP &amp; Other </a:t>
            </a:r>
            <a:r>
              <a:rPr lang="en-US" dirty="0" err="1" smtClean="0"/>
              <a:t>softwares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06980" y="2682081"/>
            <a:ext cx="413004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54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ONAP Primary Architectural Principles</a:t>
            </a:r>
            <a:br>
              <a:rPr lang="en-US" b="1"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6840" y="1752600"/>
            <a:ext cx="6760760" cy="369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44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TotalTime>
  <Words>841</Words>
  <Application>Microsoft Office PowerPoint</Application>
  <PresentationFormat>On-screen Show (4:3)</PresentationFormat>
  <Paragraphs>172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ONAP  – Automation for Telco’s </vt:lpstr>
      <vt:lpstr>Why Open Network Automation Platform (ONAP)? </vt:lpstr>
      <vt:lpstr>Cont..</vt:lpstr>
      <vt:lpstr>Cont..</vt:lpstr>
      <vt:lpstr>ETSI MANO Scope </vt:lpstr>
      <vt:lpstr>Evolution of ONAP</vt:lpstr>
      <vt:lpstr>ONAP Scope</vt:lpstr>
      <vt:lpstr>ONAP &amp; Other softwares</vt:lpstr>
      <vt:lpstr>ONAP Primary Architectural Principles </vt:lpstr>
      <vt:lpstr>ONAP Architectural Principles: Model Driven: </vt:lpstr>
      <vt:lpstr>Model Driven - Other Modeling Languages </vt:lpstr>
      <vt:lpstr>ONAP Architectural Principles: Cloud Native </vt:lpstr>
      <vt:lpstr>ONAP Architectural Principles: DevOps </vt:lpstr>
      <vt:lpstr>ONAP Architecture </vt:lpstr>
      <vt:lpstr> Design time environment module</vt:lpstr>
      <vt:lpstr>ONAP Design Time Environment </vt:lpstr>
      <vt:lpstr>ONAP Graphical Tools</vt:lpstr>
      <vt:lpstr>ONAP Run Time Environment </vt:lpstr>
      <vt:lpstr>Cont..</vt:lpstr>
      <vt:lpstr>VNF Onboarding Process </vt:lpstr>
      <vt:lpstr>VNF Desciptor</vt:lpstr>
      <vt:lpstr>VNF Onboarding Projects </vt:lpstr>
      <vt:lpstr>ONAP OSS/BSS Interface </vt:lpstr>
      <vt:lpstr>ONAP as a Whole </vt:lpstr>
      <vt:lpstr>Runtime environment module</vt:lpstr>
      <vt:lpstr>ONAP Projects</vt:lpstr>
      <vt:lpstr>ONAP Lifecycle Management </vt:lpstr>
      <vt:lpstr>Cont..</vt:lpstr>
      <vt:lpstr>ONAP Design Time: Service Design and Creation (SDC) </vt:lpstr>
      <vt:lpstr>Service Design &amp; Creation (SDC) </vt:lpstr>
      <vt:lpstr>Closed Loop Automation Management Platform (CLAMP) </vt:lpstr>
      <vt:lpstr>ONAP Run Time: Service Orchestrator (SO) </vt:lpstr>
      <vt:lpstr>Servic Orchictrator (SO)</vt:lpstr>
      <vt:lpstr>ONAP Run Time: Controllers </vt:lpstr>
      <vt:lpstr>Scope of controllers</vt:lpstr>
      <vt:lpstr>ONAP Run Time: Controllers: APP-C </vt:lpstr>
      <vt:lpstr>ONAP Run Time: Controllers: VF-C </vt:lpstr>
      <vt:lpstr>ONAP Run Time: Controllers: SDN-C </vt:lpstr>
      <vt:lpstr>ONAP Run Time Controllers: MultiVIM </vt:lpstr>
      <vt:lpstr>ONAP Run Time: DCAE </vt:lpstr>
      <vt:lpstr>DCAE Architecture</vt:lpstr>
      <vt:lpstr>ONAP Run Time: Policy </vt:lpstr>
      <vt:lpstr>pSudo Code</vt:lpstr>
      <vt:lpstr>ONAP Run Time: A&amp;AI </vt:lpstr>
      <vt:lpstr>ONAP Portal/API </vt:lpstr>
      <vt:lpstr>Portal Architecture</vt:lpstr>
      <vt:lpstr>ONAP Design Time and Run Time: Other Projects </vt:lpstr>
      <vt:lpstr>ONAP Common Services </vt:lpstr>
      <vt:lpstr>ONAP Supporting Projects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ONAP </dc:title>
  <dc:creator>Kranthi Molleti</dc:creator>
  <cp:lastModifiedBy>Kranthi Molleti</cp:lastModifiedBy>
  <cp:revision>79</cp:revision>
  <dcterms:created xsi:type="dcterms:W3CDTF">2018-07-10T03:21:29Z</dcterms:created>
  <dcterms:modified xsi:type="dcterms:W3CDTF">2020-02-19T10:00:40Z</dcterms:modified>
</cp:coreProperties>
</file>