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3.jpg" ContentType="image/jpg"/>
  <Override PartName="/ppt/media/image64.jpg" ContentType="image/jpg"/>
  <Override PartName="/ppt/media/image9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</p:sldMasterIdLst>
  <p:notesMasterIdLst>
    <p:notesMasterId r:id="rId35"/>
  </p:notesMasterIdLst>
  <p:sldIdLst>
    <p:sldId id="264" r:id="rId2"/>
    <p:sldId id="267" r:id="rId3"/>
    <p:sldId id="277" r:id="rId4"/>
    <p:sldId id="278" r:id="rId5"/>
    <p:sldId id="257" r:id="rId6"/>
    <p:sldId id="268" r:id="rId7"/>
    <p:sldId id="258" r:id="rId8"/>
    <p:sldId id="259" r:id="rId9"/>
    <p:sldId id="26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5" r:id="rId22"/>
    <p:sldId id="266" r:id="rId23"/>
    <p:sldId id="273" r:id="rId24"/>
    <p:sldId id="274" r:id="rId25"/>
    <p:sldId id="275" r:id="rId26"/>
    <p:sldId id="290" r:id="rId27"/>
    <p:sldId id="294" r:id="rId28"/>
    <p:sldId id="291" r:id="rId29"/>
    <p:sldId id="269" r:id="rId30"/>
    <p:sldId id="270" r:id="rId31"/>
    <p:sldId id="271" r:id="rId32"/>
    <p:sldId id="272" r:id="rId33"/>
    <p:sldId id="262" r:id="rId34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36"/>
    </p:embeddedFont>
    <p:embeddedFont>
      <p:font typeface="Constantia" panose="02030602050306030303" pitchFamily="18" charset="0"/>
      <p:regular r:id="rId37"/>
      <p:bold r:id="rId38"/>
      <p:italic r:id="rId39"/>
      <p:boldItalic r:id="rId40"/>
    </p:embeddedFont>
    <p:embeddedFont>
      <p:font typeface="Monotype Corsiva" panose="03010101010201010101" pitchFamily="66" charset="0"/>
      <p:italic r:id="rId41"/>
    </p:embeddedFont>
    <p:embeddedFont>
      <p:font typeface="Lucida Calligraphy" panose="03010101010101010101" pitchFamily="66" charset="0"/>
      <p:regular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D1BA1-940D-4EBE-A6D7-CD0454B09456}" type="doc">
      <dgm:prSet loTypeId="urn:microsoft.com/office/officeart/2005/8/layout/b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9548B457-BFAD-4CDB-A9AD-98DFA9FF0780}">
      <dgm:prSet phldrT="[Text]"/>
      <dgm:spPr/>
      <dgm:t>
        <a:bodyPr/>
        <a:lstStyle/>
        <a:p>
          <a:r>
            <a:rPr lang="en-US" b="0" kern="1200" dirty="0">
              <a:latin typeface="+mn-lt"/>
              <a:ea typeface="+mn-ea"/>
              <a:cs typeface="+mn-cs"/>
            </a:rPr>
            <a:t>AWS</a:t>
          </a:r>
        </a:p>
      </dgm:t>
    </dgm:pt>
    <dgm:pt modelId="{98917924-E3D5-4B10-9951-C92C100A8ADF}" type="parTrans" cxnId="{6E5C4D02-7A69-4231-8F24-BB167086EC98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A7DA3C19-9623-4AF4-AF7A-7231CB05F015}" type="sibTrans" cxnId="{6E5C4D02-7A69-4231-8F24-BB167086EC98}">
      <dgm:prSet phldrT="1"/>
      <dgm:spPr/>
      <dgm:t>
        <a:bodyPr/>
        <a:lstStyle/>
        <a:p>
          <a:endParaRPr lang="en-US">
            <a:latin typeface="+mn-lt"/>
          </a:endParaRPr>
        </a:p>
      </dgm:t>
    </dgm:pt>
    <dgm:pt modelId="{35168481-0A40-487E-8959-06571A74D0AB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IoT</a:t>
          </a:r>
        </a:p>
      </dgm:t>
    </dgm:pt>
    <dgm:pt modelId="{930F7CBD-68CB-451F-B9E6-F489F9BC2771}" type="parTrans" cxnId="{4BD66747-1796-48E3-8DE2-05691ED17FB1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EAD1B631-76F8-4009-B598-79ACAEB061F8}" type="sibTrans" cxnId="{4BD66747-1796-48E3-8DE2-05691ED17FB1}">
      <dgm:prSet phldrT="2"/>
      <dgm:spPr/>
      <dgm:t>
        <a:bodyPr/>
        <a:lstStyle/>
        <a:p>
          <a:endParaRPr lang="en-US">
            <a:latin typeface="+mn-lt"/>
          </a:endParaRPr>
        </a:p>
      </dgm:t>
    </dgm:pt>
    <dgm:pt modelId="{5AAFDF26-F66D-426B-8484-9C21505D8C77}">
      <dgm:prSet phldrT="[Text]"/>
      <dgm:spPr/>
      <dgm:t>
        <a:bodyPr/>
        <a:lstStyle/>
        <a:p>
          <a:r>
            <a:rPr lang="en-US" b="0" kern="1200" dirty="0">
              <a:latin typeface="+mn-lt"/>
              <a:ea typeface="+mn-ea"/>
              <a:cs typeface="+mn-cs"/>
            </a:rPr>
            <a:t>Network Security</a:t>
          </a:r>
        </a:p>
      </dgm:t>
    </dgm:pt>
    <dgm:pt modelId="{592E6B26-C117-4C85-9FCA-785CE8AE0AC2}" type="parTrans" cxnId="{6C703BCF-78B1-42B9-BDFA-4E1B1A821575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DF4939B7-A7CA-4570-8F47-8E3EAD973ACC}" type="sibTrans" cxnId="{6C703BCF-78B1-42B9-BDFA-4E1B1A821575}">
      <dgm:prSet phldrT="3"/>
      <dgm:spPr/>
      <dgm:t>
        <a:bodyPr/>
        <a:lstStyle/>
        <a:p>
          <a:endParaRPr lang="en-US">
            <a:latin typeface="+mn-lt"/>
          </a:endParaRPr>
        </a:p>
      </dgm:t>
    </dgm:pt>
    <dgm:pt modelId="{02CC6D8B-73F8-4E08-8C71-2AE4B609823C}" type="pres">
      <dgm:prSet presAssocID="{ED0D1BA1-940D-4EBE-A6D7-CD0454B0945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84FB462-2512-4E4A-8E2B-4A1093D7B12D}" type="pres">
      <dgm:prSet presAssocID="{9548B457-BFAD-4CDB-A9AD-98DFA9FF0780}" presName="compNode" presStyleCnt="0"/>
      <dgm:spPr/>
    </dgm:pt>
    <dgm:pt modelId="{FFD766B3-0D4B-4F59-A620-1BD20AD238B9}" type="pres">
      <dgm:prSet presAssocID="{9548B457-BFAD-4CDB-A9AD-98DFA9FF0780}" presName="dummyConnPt" presStyleCnt="0"/>
      <dgm:spPr/>
    </dgm:pt>
    <dgm:pt modelId="{9ED1FA9B-C73D-47AA-A0F2-5258F95C3F59}" type="pres">
      <dgm:prSet presAssocID="{9548B457-BFAD-4CDB-A9AD-98DFA9FF0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E7E0-1BC4-4C4B-9F59-3A14ADA3D6D1}" type="pres">
      <dgm:prSet presAssocID="{A7DA3C19-9623-4AF4-AF7A-7231CB05F015}" presName="sibTrans" presStyleLbl="bgSibTrans2D1" presStyleIdx="0" presStyleCnt="2"/>
      <dgm:spPr/>
      <dgm:t>
        <a:bodyPr/>
        <a:lstStyle/>
        <a:p>
          <a:endParaRPr lang="en-US"/>
        </a:p>
      </dgm:t>
    </dgm:pt>
    <dgm:pt modelId="{365AC6E1-A941-4724-B7DC-882C7503FB63}" type="pres">
      <dgm:prSet presAssocID="{35168481-0A40-487E-8959-06571A74D0AB}" presName="compNode" presStyleCnt="0"/>
      <dgm:spPr/>
    </dgm:pt>
    <dgm:pt modelId="{5B42D8BC-095E-41C9-AD2A-19C8193E07E0}" type="pres">
      <dgm:prSet presAssocID="{35168481-0A40-487E-8959-06571A74D0AB}" presName="dummyConnPt" presStyleCnt="0"/>
      <dgm:spPr/>
    </dgm:pt>
    <dgm:pt modelId="{B5DADE8B-BB88-4AA2-9747-FE11602B06DD}" type="pres">
      <dgm:prSet presAssocID="{35168481-0A40-487E-8959-06571A74D0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15BE1-72B3-4EF3-928C-2BCA6FFF5FDB}" type="pres">
      <dgm:prSet presAssocID="{EAD1B631-76F8-4009-B598-79ACAEB061F8}" presName="sibTrans" presStyleLbl="bgSibTrans2D1" presStyleIdx="1" presStyleCnt="2"/>
      <dgm:spPr/>
      <dgm:t>
        <a:bodyPr/>
        <a:lstStyle/>
        <a:p>
          <a:endParaRPr lang="en-US"/>
        </a:p>
      </dgm:t>
    </dgm:pt>
    <dgm:pt modelId="{41DA70A7-1EF2-4687-86F6-F0A6179301CF}" type="pres">
      <dgm:prSet presAssocID="{5AAFDF26-F66D-426B-8484-9C21505D8C77}" presName="compNode" presStyleCnt="0"/>
      <dgm:spPr/>
    </dgm:pt>
    <dgm:pt modelId="{B0B20D03-8728-4C2F-8A38-D4B1DB3C729B}" type="pres">
      <dgm:prSet presAssocID="{5AAFDF26-F66D-426B-8484-9C21505D8C77}" presName="dummyConnPt" presStyleCnt="0"/>
      <dgm:spPr/>
    </dgm:pt>
    <dgm:pt modelId="{288CA2B3-B178-4EC0-8AC4-736EF4503939}" type="pres">
      <dgm:prSet presAssocID="{5AAFDF26-F66D-426B-8484-9C21505D8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03BCF-78B1-42B9-BDFA-4E1B1A821575}" srcId="{ED0D1BA1-940D-4EBE-A6D7-CD0454B09456}" destId="{5AAFDF26-F66D-426B-8484-9C21505D8C77}" srcOrd="2" destOrd="0" parTransId="{592E6B26-C117-4C85-9FCA-785CE8AE0AC2}" sibTransId="{DF4939B7-A7CA-4570-8F47-8E3EAD973ACC}"/>
    <dgm:cxn modelId="{4940CC14-2B10-4055-9C93-337EA90C9AB1}" type="presOf" srcId="{A7DA3C19-9623-4AF4-AF7A-7231CB05F015}" destId="{9620E7E0-1BC4-4C4B-9F59-3A14ADA3D6D1}" srcOrd="0" destOrd="0" presId="urn:microsoft.com/office/officeart/2005/8/layout/bProcess4"/>
    <dgm:cxn modelId="{A7689D9B-DC80-4F1D-95AC-89463A84810D}" type="presOf" srcId="{9548B457-BFAD-4CDB-A9AD-98DFA9FF0780}" destId="{9ED1FA9B-C73D-47AA-A0F2-5258F95C3F59}" srcOrd="0" destOrd="0" presId="urn:microsoft.com/office/officeart/2005/8/layout/bProcess4"/>
    <dgm:cxn modelId="{05B679C3-00E5-4E6F-ACFA-2F08779A6521}" type="presOf" srcId="{ED0D1BA1-940D-4EBE-A6D7-CD0454B09456}" destId="{02CC6D8B-73F8-4E08-8C71-2AE4B609823C}" srcOrd="0" destOrd="0" presId="urn:microsoft.com/office/officeart/2005/8/layout/bProcess4"/>
    <dgm:cxn modelId="{B2213CD6-6875-4263-9F16-F79C31B614D2}" type="presOf" srcId="{5AAFDF26-F66D-426B-8484-9C21505D8C77}" destId="{288CA2B3-B178-4EC0-8AC4-736EF4503939}" srcOrd="0" destOrd="0" presId="urn:microsoft.com/office/officeart/2005/8/layout/bProcess4"/>
    <dgm:cxn modelId="{9AE469DD-3B96-44AD-AB39-A8CBCCFF8CCA}" type="presOf" srcId="{35168481-0A40-487E-8959-06571A74D0AB}" destId="{B5DADE8B-BB88-4AA2-9747-FE11602B06DD}" srcOrd="0" destOrd="0" presId="urn:microsoft.com/office/officeart/2005/8/layout/bProcess4"/>
    <dgm:cxn modelId="{3B3264E8-295D-4AD2-A859-E6DB9914009D}" type="presOf" srcId="{EAD1B631-76F8-4009-B598-79ACAEB061F8}" destId="{1FA15BE1-72B3-4EF3-928C-2BCA6FFF5FDB}" srcOrd="0" destOrd="0" presId="urn:microsoft.com/office/officeart/2005/8/layout/bProcess4"/>
    <dgm:cxn modelId="{4BD66747-1796-48E3-8DE2-05691ED17FB1}" srcId="{ED0D1BA1-940D-4EBE-A6D7-CD0454B09456}" destId="{35168481-0A40-487E-8959-06571A74D0AB}" srcOrd="1" destOrd="0" parTransId="{930F7CBD-68CB-451F-B9E6-F489F9BC2771}" sibTransId="{EAD1B631-76F8-4009-B598-79ACAEB061F8}"/>
    <dgm:cxn modelId="{6E5C4D02-7A69-4231-8F24-BB167086EC98}" srcId="{ED0D1BA1-940D-4EBE-A6D7-CD0454B09456}" destId="{9548B457-BFAD-4CDB-A9AD-98DFA9FF0780}" srcOrd="0" destOrd="0" parTransId="{98917924-E3D5-4B10-9951-C92C100A8ADF}" sibTransId="{A7DA3C19-9623-4AF4-AF7A-7231CB05F015}"/>
    <dgm:cxn modelId="{F0B0BC8B-B6FA-4F48-A22B-B57F6CF67896}" type="presParOf" srcId="{02CC6D8B-73F8-4E08-8C71-2AE4B609823C}" destId="{484FB462-2512-4E4A-8E2B-4A1093D7B12D}" srcOrd="0" destOrd="0" presId="urn:microsoft.com/office/officeart/2005/8/layout/bProcess4"/>
    <dgm:cxn modelId="{DB77D4BA-3A8F-42CD-82B5-F03CAF68AE28}" type="presParOf" srcId="{484FB462-2512-4E4A-8E2B-4A1093D7B12D}" destId="{FFD766B3-0D4B-4F59-A620-1BD20AD238B9}" srcOrd="0" destOrd="0" presId="urn:microsoft.com/office/officeart/2005/8/layout/bProcess4"/>
    <dgm:cxn modelId="{65DC4B9E-3C39-4A91-B27B-19681F90FB3D}" type="presParOf" srcId="{484FB462-2512-4E4A-8E2B-4A1093D7B12D}" destId="{9ED1FA9B-C73D-47AA-A0F2-5258F95C3F59}" srcOrd="1" destOrd="0" presId="urn:microsoft.com/office/officeart/2005/8/layout/bProcess4"/>
    <dgm:cxn modelId="{076EDE79-40D9-4E05-B5F7-8592315C1282}" type="presParOf" srcId="{02CC6D8B-73F8-4E08-8C71-2AE4B609823C}" destId="{9620E7E0-1BC4-4C4B-9F59-3A14ADA3D6D1}" srcOrd="1" destOrd="0" presId="urn:microsoft.com/office/officeart/2005/8/layout/bProcess4"/>
    <dgm:cxn modelId="{A4275A2A-DE84-43FB-8464-F00C456998E5}" type="presParOf" srcId="{02CC6D8B-73F8-4E08-8C71-2AE4B609823C}" destId="{365AC6E1-A941-4724-B7DC-882C7503FB63}" srcOrd="2" destOrd="0" presId="urn:microsoft.com/office/officeart/2005/8/layout/bProcess4"/>
    <dgm:cxn modelId="{282CEDED-DC32-49E6-8F24-FEFA5738AE9F}" type="presParOf" srcId="{365AC6E1-A941-4724-B7DC-882C7503FB63}" destId="{5B42D8BC-095E-41C9-AD2A-19C8193E07E0}" srcOrd="0" destOrd="0" presId="urn:microsoft.com/office/officeart/2005/8/layout/bProcess4"/>
    <dgm:cxn modelId="{09CCCFD7-17CF-4916-A347-F881EBB5BF7C}" type="presParOf" srcId="{365AC6E1-A941-4724-B7DC-882C7503FB63}" destId="{B5DADE8B-BB88-4AA2-9747-FE11602B06DD}" srcOrd="1" destOrd="0" presId="urn:microsoft.com/office/officeart/2005/8/layout/bProcess4"/>
    <dgm:cxn modelId="{5316D1A6-D81B-404C-8DD7-A9CFB7ABE19E}" type="presParOf" srcId="{02CC6D8B-73F8-4E08-8C71-2AE4B609823C}" destId="{1FA15BE1-72B3-4EF3-928C-2BCA6FFF5FDB}" srcOrd="3" destOrd="0" presId="urn:microsoft.com/office/officeart/2005/8/layout/bProcess4"/>
    <dgm:cxn modelId="{DB862F38-9201-4CAE-89ED-D28DB8CF1DEC}" type="presParOf" srcId="{02CC6D8B-73F8-4E08-8C71-2AE4B609823C}" destId="{41DA70A7-1EF2-4687-86F6-F0A6179301CF}" srcOrd="4" destOrd="0" presId="urn:microsoft.com/office/officeart/2005/8/layout/bProcess4"/>
    <dgm:cxn modelId="{F10380FC-15BF-45C3-9FD9-6AACBFC171CC}" type="presParOf" srcId="{41DA70A7-1EF2-4687-86F6-F0A6179301CF}" destId="{B0B20D03-8728-4C2F-8A38-D4B1DB3C729B}" srcOrd="0" destOrd="0" presId="urn:microsoft.com/office/officeart/2005/8/layout/bProcess4"/>
    <dgm:cxn modelId="{C7DB5C83-956A-4DF3-87FA-4EB39127A6B2}" type="presParOf" srcId="{41DA70A7-1EF2-4687-86F6-F0A6179301CF}" destId="{288CA2B3-B178-4EC0-8AC4-736EF450393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0E7E0-1BC4-4C4B-9F59-3A14ADA3D6D1}">
      <dsp:nvSpPr>
        <dsp:cNvPr id="0" name=""/>
        <dsp:cNvSpPr/>
      </dsp:nvSpPr>
      <dsp:spPr>
        <a:xfrm rot="5400000">
          <a:off x="-142524" y="1058693"/>
          <a:ext cx="666544" cy="81837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1FA9B-C73D-47AA-A0F2-5258F95C3F59}">
      <dsp:nvSpPr>
        <dsp:cNvPr id="0" name=""/>
        <dsp:cNvSpPr/>
      </dsp:nvSpPr>
      <dsp:spPr>
        <a:xfrm>
          <a:off x="1170" y="619056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>
              <a:latin typeface="+mn-lt"/>
              <a:ea typeface="+mn-ea"/>
              <a:cs typeface="+mn-cs"/>
            </a:rPr>
            <a:t>AWS</a:t>
          </a:r>
        </a:p>
      </dsp:txBody>
      <dsp:txXfrm>
        <a:off x="17150" y="635036"/>
        <a:ext cx="877344" cy="513622"/>
      </dsp:txXfrm>
    </dsp:sp>
    <dsp:sp modelId="{1FA15BE1-72B3-4EF3-928C-2BCA6FFF5FDB}">
      <dsp:nvSpPr>
        <dsp:cNvPr id="0" name=""/>
        <dsp:cNvSpPr/>
      </dsp:nvSpPr>
      <dsp:spPr>
        <a:xfrm>
          <a:off x="198464" y="1399682"/>
          <a:ext cx="1193941" cy="81837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DE8B-BB88-4AA2-9747-FE11602B06DD}">
      <dsp:nvSpPr>
        <dsp:cNvPr id="0" name=""/>
        <dsp:cNvSpPr/>
      </dsp:nvSpPr>
      <dsp:spPr>
        <a:xfrm>
          <a:off x="1170" y="1301035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>
              <a:latin typeface="+mn-lt"/>
              <a:ea typeface="+mn-ea"/>
              <a:cs typeface="+mn-cs"/>
            </a:rPr>
            <a:t>IoT</a:t>
          </a:r>
        </a:p>
      </dsp:txBody>
      <dsp:txXfrm>
        <a:off x="17150" y="1317015"/>
        <a:ext cx="877344" cy="513622"/>
      </dsp:txXfrm>
    </dsp:sp>
    <dsp:sp modelId="{288CA2B3-B178-4EC0-8AC4-736EF4503939}">
      <dsp:nvSpPr>
        <dsp:cNvPr id="0" name=""/>
        <dsp:cNvSpPr/>
      </dsp:nvSpPr>
      <dsp:spPr>
        <a:xfrm>
          <a:off x="1210545" y="1301035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>
              <a:latin typeface="+mn-lt"/>
              <a:ea typeface="+mn-ea"/>
              <a:cs typeface="+mn-cs"/>
            </a:rPr>
            <a:t>Network Security</a:t>
          </a:r>
        </a:p>
      </dsp:txBody>
      <dsp:txXfrm>
        <a:off x="1226525" y="1317015"/>
        <a:ext cx="877344" cy="51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971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8bbcfa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8bbcfa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8bbcf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8bbcf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38bbcfa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38bbcfa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2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8bbcfa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8bbcfa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44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835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9103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62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905503"/>
            <a:ext cx="9144000" cy="3350897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=""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=""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979" y="1559907"/>
            <a:ext cx="2289065" cy="11066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73" y="2690827"/>
            <a:ext cx="1294597" cy="21869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1" i="1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473" y="2945400"/>
            <a:ext cx="1294597" cy="28392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=""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46472" y="4294034"/>
            <a:ext cx="713184" cy="51435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=""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23847" y="647733"/>
            <a:ext cx="783000" cy="783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=""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1226" y="632985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=""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58827" y="327230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BAC82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=""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58826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=""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9352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=""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67011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81BF3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=""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67010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=""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27478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=""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66544" y="3283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2CA05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66543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=""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5604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=""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80155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1B866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=""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0154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=""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8816" y="1438055"/>
            <a:ext cx="783000" cy="783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=""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5604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=""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78878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0C6D8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=""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78877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=""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27478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66543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403474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=""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66542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=""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9352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65734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571B6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=""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65733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=""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11226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=""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3399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6F0066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=""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053398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=""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41069" y="2984646"/>
            <a:ext cx="783000" cy="783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=""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11226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=""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56743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=""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56742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=""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9352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=""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67598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=""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067598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=""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27478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=""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69887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E8611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=""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9886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=""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5604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=""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080742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=""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80742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=""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0074" y="3730079"/>
            <a:ext cx="783000" cy="783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54416" y="413144"/>
            <a:ext cx="2057400" cy="132537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44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53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8774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728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383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9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8000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04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9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9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9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93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.png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85750"/>
            <a:ext cx="6686550" cy="800100"/>
          </a:xfrm>
        </p:spPr>
        <p:txBody>
          <a:bodyPr>
            <a:noAutofit/>
          </a:bodyPr>
          <a:lstStyle/>
          <a:p>
            <a:pPr algn="ctr"/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&amp; NETWORK SECURITY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0" y="3143251"/>
            <a:ext cx="29146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Presented </a:t>
            </a:r>
            <a:r>
              <a:rPr lang="en-US" sz="1500" b="1" dirty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by </a:t>
            </a:r>
            <a:endParaRPr lang="en-US" sz="1500" b="1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Y. Kranthi  (16A95a0436)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N. </a:t>
            </a:r>
            <a:r>
              <a:rPr lang="en-US" sz="1500" b="1" dirty="0" err="1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Sudha</a:t>
            </a:r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 (15A91A04G1)</a:t>
            </a:r>
            <a:endParaRPr lang="en-US" sz="1500" b="1" dirty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B. Amit (15A91A04C3)</a:t>
            </a:r>
          </a:p>
          <a:p>
            <a:r>
              <a:rPr lang="en-US" sz="1500" b="1" dirty="0" err="1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G.Indrani</a:t>
            </a:r>
            <a:r>
              <a:rPr lang="en-US" sz="1500" b="1" dirty="0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(16A95A0429)</a:t>
            </a: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3257550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Lucida Calligraphy" pitchFamily="66" charset="0"/>
                <a:cs typeface="Times New Roman" pitchFamily="18" charset="0"/>
              </a:rPr>
              <a:t>         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Under the Esteemed Guidance of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	P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Bala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Srinivas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Asst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Professor  </a:t>
            </a:r>
          </a:p>
        </p:txBody>
      </p:sp>
      <p:pic>
        <p:nvPicPr>
          <p:cNvPr id="7" name="Picture 6" descr="C:\Users\ECE 2\Desktop\logo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950" y="1257300"/>
            <a:ext cx="3097511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1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4728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0" dirty="0">
                <a:solidFill>
                  <a:srgbClr val="FFFFFF"/>
                </a:solidFill>
              </a:rPr>
              <a:t>Elastic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220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Balancing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5984748" y="0"/>
                </a:moveTo>
                <a:lnTo>
                  <a:pt x="243078" y="0"/>
                </a:lnTo>
                <a:lnTo>
                  <a:pt x="194091" y="4938"/>
                </a:lnTo>
                <a:lnTo>
                  <a:pt x="148464" y="19103"/>
                </a:lnTo>
                <a:lnTo>
                  <a:pt x="107174" y="41516"/>
                </a:lnTo>
                <a:lnTo>
                  <a:pt x="71199" y="71199"/>
                </a:lnTo>
                <a:lnTo>
                  <a:pt x="41516" y="107174"/>
                </a:lnTo>
                <a:lnTo>
                  <a:pt x="19103" y="148464"/>
                </a:lnTo>
                <a:lnTo>
                  <a:pt x="4938" y="194091"/>
                </a:lnTo>
                <a:lnTo>
                  <a:pt x="0" y="243077"/>
                </a:lnTo>
                <a:lnTo>
                  <a:pt x="0" y="2233358"/>
                </a:lnTo>
                <a:lnTo>
                  <a:pt x="4938" y="2282361"/>
                </a:lnTo>
                <a:lnTo>
                  <a:pt x="19103" y="2328002"/>
                </a:lnTo>
                <a:lnTo>
                  <a:pt x="41516" y="2369304"/>
                </a:lnTo>
                <a:lnTo>
                  <a:pt x="71199" y="2405287"/>
                </a:lnTo>
                <a:lnTo>
                  <a:pt x="107174" y="2434976"/>
                </a:lnTo>
                <a:lnTo>
                  <a:pt x="148464" y="2457393"/>
                </a:lnTo>
                <a:lnTo>
                  <a:pt x="194091" y="2471560"/>
                </a:lnTo>
                <a:lnTo>
                  <a:pt x="243078" y="2476500"/>
                </a:lnTo>
                <a:lnTo>
                  <a:pt x="5984748" y="2476500"/>
                </a:lnTo>
                <a:lnTo>
                  <a:pt x="6033734" y="2471560"/>
                </a:lnTo>
                <a:lnTo>
                  <a:pt x="6079361" y="2457393"/>
                </a:lnTo>
                <a:lnTo>
                  <a:pt x="6120651" y="2434976"/>
                </a:lnTo>
                <a:lnTo>
                  <a:pt x="6156626" y="2405287"/>
                </a:lnTo>
                <a:lnTo>
                  <a:pt x="6186309" y="2369304"/>
                </a:lnTo>
                <a:lnTo>
                  <a:pt x="6208722" y="2328002"/>
                </a:lnTo>
                <a:lnTo>
                  <a:pt x="6222887" y="2282361"/>
                </a:lnTo>
                <a:lnTo>
                  <a:pt x="6227826" y="2233358"/>
                </a:lnTo>
                <a:lnTo>
                  <a:pt x="6227826" y="243077"/>
                </a:lnTo>
                <a:lnTo>
                  <a:pt x="6222887" y="194091"/>
                </a:lnTo>
                <a:lnTo>
                  <a:pt x="6208722" y="148464"/>
                </a:lnTo>
                <a:lnTo>
                  <a:pt x="6186309" y="107174"/>
                </a:lnTo>
                <a:lnTo>
                  <a:pt x="6156626" y="71199"/>
                </a:lnTo>
                <a:lnTo>
                  <a:pt x="6120651" y="41516"/>
                </a:lnTo>
                <a:lnTo>
                  <a:pt x="6079361" y="19103"/>
                </a:lnTo>
                <a:lnTo>
                  <a:pt x="6033734" y="4938"/>
                </a:lnTo>
                <a:lnTo>
                  <a:pt x="5984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5984748" y="0"/>
                </a:lnTo>
                <a:lnTo>
                  <a:pt x="6033734" y="4938"/>
                </a:lnTo>
                <a:lnTo>
                  <a:pt x="6079361" y="19103"/>
                </a:lnTo>
                <a:lnTo>
                  <a:pt x="6120651" y="41516"/>
                </a:lnTo>
                <a:lnTo>
                  <a:pt x="6156626" y="71199"/>
                </a:lnTo>
                <a:lnTo>
                  <a:pt x="6186309" y="107174"/>
                </a:lnTo>
                <a:lnTo>
                  <a:pt x="6208722" y="148464"/>
                </a:lnTo>
                <a:lnTo>
                  <a:pt x="6222887" y="194091"/>
                </a:lnTo>
                <a:lnTo>
                  <a:pt x="6227826" y="243077"/>
                </a:lnTo>
                <a:lnTo>
                  <a:pt x="6227826" y="2233358"/>
                </a:lnTo>
                <a:lnTo>
                  <a:pt x="6222887" y="2282361"/>
                </a:lnTo>
                <a:lnTo>
                  <a:pt x="6208722" y="2328002"/>
                </a:lnTo>
                <a:lnTo>
                  <a:pt x="6186309" y="2369304"/>
                </a:lnTo>
                <a:lnTo>
                  <a:pt x="6156626" y="2405287"/>
                </a:lnTo>
                <a:lnTo>
                  <a:pt x="6120651" y="2434976"/>
                </a:lnTo>
                <a:lnTo>
                  <a:pt x="6079361" y="2457393"/>
                </a:lnTo>
                <a:lnTo>
                  <a:pt x="6033734" y="2471560"/>
                </a:lnTo>
                <a:lnTo>
                  <a:pt x="5984748" y="2476500"/>
                </a:lnTo>
                <a:lnTo>
                  <a:pt x="243078" y="2476500"/>
                </a:lnTo>
                <a:lnTo>
                  <a:pt x="194091" y="2471560"/>
                </a:lnTo>
                <a:lnTo>
                  <a:pt x="148464" y="2457393"/>
                </a:lnTo>
                <a:lnTo>
                  <a:pt x="107174" y="2434976"/>
                </a:lnTo>
                <a:lnTo>
                  <a:pt x="71199" y="2405287"/>
                </a:lnTo>
                <a:lnTo>
                  <a:pt x="41516" y="2369304"/>
                </a:lnTo>
                <a:lnTo>
                  <a:pt x="19103" y="2328002"/>
                </a:lnTo>
                <a:lnTo>
                  <a:pt x="4938" y="2282361"/>
                </a:lnTo>
                <a:lnTo>
                  <a:pt x="0" y="2233358"/>
                </a:lnTo>
                <a:lnTo>
                  <a:pt x="0" y="243077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6545" y="1812036"/>
            <a:ext cx="5938520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Distributes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across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instances,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Availability</a:t>
            </a:r>
            <a:r>
              <a:rPr sz="20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Zones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health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checks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detect</a:t>
            </a:r>
            <a:r>
              <a:rPr sz="2000" spc="-3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unhealthy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1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  <a:p>
            <a:pPr marL="355600" marR="55244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routing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HTTP, 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HTTPS,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SSL,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TCP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" y="3105911"/>
            <a:ext cx="1590294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1783" y="3214623"/>
            <a:ext cx="1078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6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900" y="2167127"/>
            <a:ext cx="582930" cy="69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47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788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FFFFFF"/>
                </a:solidFill>
              </a:rPr>
              <a:t>Classic </a:t>
            </a:r>
            <a:r>
              <a:rPr sz="2800" spc="20" dirty="0">
                <a:solidFill>
                  <a:srgbClr val="FFFFFF"/>
                </a:solidFill>
              </a:rPr>
              <a:t>Load </a:t>
            </a:r>
            <a:r>
              <a:rPr sz="2800" spc="-50" dirty="0">
                <a:solidFill>
                  <a:srgbClr val="FFFFFF"/>
                </a:solidFill>
              </a:rPr>
              <a:t>Balancer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615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 </a:t>
            </a:r>
            <a:r>
              <a:rPr sz="2800" spc="-100" dirty="0">
                <a:solidFill>
                  <a:srgbClr val="FFFFFF"/>
                </a:solidFill>
              </a:rPr>
              <a:t>It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713226" y="3567684"/>
            <a:ext cx="544829" cy="57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178" y="2750820"/>
            <a:ext cx="228536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0807" y="2771775"/>
            <a:ext cx="76200" cy="1061720"/>
          </a:xfrm>
          <a:custGeom>
            <a:avLst/>
            <a:gdLst/>
            <a:ahLst/>
            <a:cxnLst/>
            <a:rect l="l" t="t" r="r" b="b"/>
            <a:pathLst>
              <a:path w="76200" h="1061720">
                <a:moveTo>
                  <a:pt x="28575" y="985138"/>
                </a:moveTo>
                <a:lnTo>
                  <a:pt x="0" y="985138"/>
                </a:lnTo>
                <a:lnTo>
                  <a:pt x="38100" y="1061339"/>
                </a:lnTo>
                <a:lnTo>
                  <a:pt x="69850" y="997838"/>
                </a:lnTo>
                <a:lnTo>
                  <a:pt x="28575" y="997838"/>
                </a:lnTo>
                <a:lnTo>
                  <a:pt x="28575" y="985138"/>
                </a:lnTo>
                <a:close/>
              </a:path>
              <a:path w="76200" h="1061720">
                <a:moveTo>
                  <a:pt x="47625" y="0"/>
                </a:moveTo>
                <a:lnTo>
                  <a:pt x="28575" y="0"/>
                </a:lnTo>
                <a:lnTo>
                  <a:pt x="28575" y="997838"/>
                </a:lnTo>
                <a:lnTo>
                  <a:pt x="47625" y="997838"/>
                </a:lnTo>
                <a:lnTo>
                  <a:pt x="47625" y="0"/>
                </a:lnTo>
                <a:close/>
              </a:path>
              <a:path w="76200" h="1061720">
                <a:moveTo>
                  <a:pt x="76200" y="985138"/>
                </a:moveTo>
                <a:lnTo>
                  <a:pt x="47625" y="985138"/>
                </a:lnTo>
                <a:lnTo>
                  <a:pt x="47625" y="997838"/>
                </a:lnTo>
                <a:lnTo>
                  <a:pt x="69850" y="997838"/>
                </a:lnTo>
                <a:lnTo>
                  <a:pt x="76200" y="9851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773" y="2763011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403" y="2783967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944" y="1263141"/>
            <a:ext cx="2017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</a:t>
            </a:r>
            <a:r>
              <a:rPr sz="2000" spc="-12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with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load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balancer.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6539" y="2120645"/>
            <a:ext cx="3550285" cy="2480310"/>
          </a:xfrm>
          <a:custGeom>
            <a:avLst/>
            <a:gdLst/>
            <a:ahLst/>
            <a:cxnLst/>
            <a:rect l="l" t="t" r="r" b="b"/>
            <a:pathLst>
              <a:path w="3550285" h="2480310">
                <a:moveTo>
                  <a:pt x="0" y="243459"/>
                </a:moveTo>
                <a:lnTo>
                  <a:pt x="4944" y="194383"/>
                </a:lnTo>
                <a:lnTo>
                  <a:pt x="19127" y="148679"/>
                </a:lnTo>
                <a:lnTo>
                  <a:pt x="41569" y="107323"/>
                </a:lnTo>
                <a:lnTo>
                  <a:pt x="71294" y="71294"/>
                </a:lnTo>
                <a:lnTo>
                  <a:pt x="107323" y="41569"/>
                </a:lnTo>
                <a:lnTo>
                  <a:pt x="148679" y="19127"/>
                </a:lnTo>
                <a:lnTo>
                  <a:pt x="194383" y="4944"/>
                </a:lnTo>
                <a:lnTo>
                  <a:pt x="243459" y="0"/>
                </a:lnTo>
                <a:lnTo>
                  <a:pt x="3306699" y="0"/>
                </a:lnTo>
                <a:lnTo>
                  <a:pt x="3355774" y="4944"/>
                </a:lnTo>
                <a:lnTo>
                  <a:pt x="3401478" y="19127"/>
                </a:lnTo>
                <a:lnTo>
                  <a:pt x="3442834" y="41569"/>
                </a:lnTo>
                <a:lnTo>
                  <a:pt x="3478863" y="71294"/>
                </a:lnTo>
                <a:lnTo>
                  <a:pt x="3508588" y="107323"/>
                </a:lnTo>
                <a:lnTo>
                  <a:pt x="3531030" y="148679"/>
                </a:lnTo>
                <a:lnTo>
                  <a:pt x="3545213" y="194383"/>
                </a:lnTo>
                <a:lnTo>
                  <a:pt x="3550158" y="243459"/>
                </a:lnTo>
                <a:lnTo>
                  <a:pt x="3550158" y="2236787"/>
                </a:lnTo>
                <a:lnTo>
                  <a:pt x="3545213" y="2285865"/>
                </a:lnTo>
                <a:lnTo>
                  <a:pt x="3531030" y="2331577"/>
                </a:lnTo>
                <a:lnTo>
                  <a:pt x="3508588" y="2372942"/>
                </a:lnTo>
                <a:lnTo>
                  <a:pt x="3478863" y="2408983"/>
                </a:lnTo>
                <a:lnTo>
                  <a:pt x="3442834" y="2438719"/>
                </a:lnTo>
                <a:lnTo>
                  <a:pt x="3401478" y="2461172"/>
                </a:lnTo>
                <a:lnTo>
                  <a:pt x="3355774" y="2475362"/>
                </a:lnTo>
                <a:lnTo>
                  <a:pt x="3306699" y="2480310"/>
                </a:lnTo>
                <a:lnTo>
                  <a:pt x="243459" y="2480310"/>
                </a:lnTo>
                <a:lnTo>
                  <a:pt x="194383" y="2475362"/>
                </a:lnTo>
                <a:lnTo>
                  <a:pt x="148679" y="2461172"/>
                </a:lnTo>
                <a:lnTo>
                  <a:pt x="107323" y="2438719"/>
                </a:lnTo>
                <a:lnTo>
                  <a:pt x="71294" y="2408983"/>
                </a:lnTo>
                <a:lnTo>
                  <a:pt x="41569" y="2372942"/>
                </a:lnTo>
                <a:lnTo>
                  <a:pt x="19127" y="2331577"/>
                </a:lnTo>
                <a:lnTo>
                  <a:pt x="4944" y="2285865"/>
                </a:lnTo>
                <a:lnTo>
                  <a:pt x="0" y="2236787"/>
                </a:lnTo>
                <a:lnTo>
                  <a:pt x="0" y="243459"/>
                </a:lnTo>
                <a:close/>
              </a:path>
            </a:pathLst>
          </a:custGeom>
          <a:ln w="609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701" y="1856232"/>
            <a:ext cx="603503" cy="393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9321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8417" y="1127760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390" y="3573779"/>
            <a:ext cx="544829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5588" y="1738858"/>
            <a:ext cx="228536" cy="853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835" y="1759839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2"/>
                </a:lnTo>
                <a:lnTo>
                  <a:pt x="38480" y="701675"/>
                </a:lnTo>
                <a:lnTo>
                  <a:pt x="69861" y="638175"/>
                </a:lnTo>
                <a:lnTo>
                  <a:pt x="28701" y="638175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5"/>
                </a:lnTo>
                <a:lnTo>
                  <a:pt x="47751" y="638175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7696" y="625443"/>
                </a:lnTo>
                <a:lnTo>
                  <a:pt x="47751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471" y="1738871"/>
            <a:ext cx="228536" cy="854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8990" y="1759711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9"/>
                </a:lnTo>
                <a:lnTo>
                  <a:pt x="47498" y="639699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28593" y="626824"/>
                </a:moveTo>
                <a:lnTo>
                  <a:pt x="28448" y="639444"/>
                </a:lnTo>
                <a:lnTo>
                  <a:pt x="47498" y="639699"/>
                </a:lnTo>
                <a:lnTo>
                  <a:pt x="47643" y="627046"/>
                </a:lnTo>
                <a:lnTo>
                  <a:pt x="28593" y="626824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7643" y="627046"/>
                </a:lnTo>
                <a:close/>
              </a:path>
              <a:path w="76200" h="703580">
                <a:moveTo>
                  <a:pt x="35813" y="0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7734" y="1741131"/>
            <a:ext cx="228536" cy="8527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252" y="1761998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4"/>
                </a:moveTo>
                <a:lnTo>
                  <a:pt x="37211" y="700785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8"/>
                </a:lnTo>
                <a:lnTo>
                  <a:pt x="28588" y="624538"/>
                </a:lnTo>
                <a:lnTo>
                  <a:pt x="0" y="624204"/>
                </a:lnTo>
                <a:close/>
              </a:path>
              <a:path w="76200" h="701039">
                <a:moveTo>
                  <a:pt x="28588" y="624538"/>
                </a:moveTo>
                <a:lnTo>
                  <a:pt x="28448" y="637158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35560" y="0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5461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582" y="2824759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210" y="2845689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5922"/>
                </a:moveTo>
                <a:lnTo>
                  <a:pt x="0" y="645922"/>
                </a:lnTo>
                <a:lnTo>
                  <a:pt x="38100" y="722249"/>
                </a:lnTo>
                <a:lnTo>
                  <a:pt x="69797" y="658749"/>
                </a:lnTo>
                <a:lnTo>
                  <a:pt x="28575" y="658749"/>
                </a:lnTo>
                <a:lnTo>
                  <a:pt x="28575" y="645922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5922"/>
                </a:moveTo>
                <a:lnTo>
                  <a:pt x="47625" y="645922"/>
                </a:lnTo>
                <a:lnTo>
                  <a:pt x="47625" y="658749"/>
                </a:lnTo>
                <a:lnTo>
                  <a:pt x="69797" y="658749"/>
                </a:lnTo>
                <a:lnTo>
                  <a:pt x="76200" y="645922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2767" y="2793492"/>
            <a:ext cx="228536" cy="1138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2396" y="2814447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>
                <a:moveTo>
                  <a:pt x="28575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28575" y="922908"/>
                </a:lnTo>
                <a:lnTo>
                  <a:pt x="28575" y="910208"/>
                </a:lnTo>
                <a:close/>
              </a:path>
              <a:path w="76200" h="986789">
                <a:moveTo>
                  <a:pt x="47625" y="0"/>
                </a:moveTo>
                <a:lnTo>
                  <a:pt x="28575" y="0"/>
                </a:lnTo>
                <a:lnTo>
                  <a:pt x="28575" y="922908"/>
                </a:lnTo>
                <a:lnTo>
                  <a:pt x="47625" y="922908"/>
                </a:lnTo>
                <a:lnTo>
                  <a:pt x="47625" y="0"/>
                </a:lnTo>
                <a:close/>
              </a:path>
              <a:path w="76200" h="986789">
                <a:moveTo>
                  <a:pt x="76200" y="910208"/>
                </a:moveTo>
                <a:lnTo>
                  <a:pt x="47625" y="910208"/>
                </a:lnTo>
                <a:lnTo>
                  <a:pt x="47625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0488" y="4293616"/>
            <a:ext cx="641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264" y="4293616"/>
            <a:ext cx="639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B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6022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29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7" y="117348"/>
                </a:lnTo>
                <a:lnTo>
                  <a:pt x="1195577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29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49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6040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30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8" y="117348"/>
                </a:lnTo>
                <a:lnTo>
                  <a:pt x="1195578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30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365" y="2750820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3995" y="2771775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2144522" y="0"/>
                </a:moveTo>
                <a:lnTo>
                  <a:pt x="63753" y="0"/>
                </a:lnTo>
                <a:lnTo>
                  <a:pt x="38951" y="5014"/>
                </a:lnTo>
                <a:lnTo>
                  <a:pt x="18684" y="18684"/>
                </a:lnTo>
                <a:lnTo>
                  <a:pt x="5014" y="38951"/>
                </a:lnTo>
                <a:lnTo>
                  <a:pt x="0" y="63754"/>
                </a:lnTo>
                <a:lnTo>
                  <a:pt x="0" y="318770"/>
                </a:lnTo>
                <a:lnTo>
                  <a:pt x="5014" y="343572"/>
                </a:lnTo>
                <a:lnTo>
                  <a:pt x="18684" y="363839"/>
                </a:lnTo>
                <a:lnTo>
                  <a:pt x="38951" y="377509"/>
                </a:lnTo>
                <a:lnTo>
                  <a:pt x="63753" y="382524"/>
                </a:lnTo>
                <a:lnTo>
                  <a:pt x="2144522" y="382524"/>
                </a:lnTo>
                <a:lnTo>
                  <a:pt x="2169324" y="377509"/>
                </a:lnTo>
                <a:lnTo>
                  <a:pt x="2189591" y="363839"/>
                </a:lnTo>
                <a:lnTo>
                  <a:pt x="2203261" y="343572"/>
                </a:lnTo>
                <a:lnTo>
                  <a:pt x="2208276" y="318770"/>
                </a:lnTo>
                <a:lnTo>
                  <a:pt x="2208276" y="63754"/>
                </a:lnTo>
                <a:lnTo>
                  <a:pt x="2203261" y="38951"/>
                </a:lnTo>
                <a:lnTo>
                  <a:pt x="2189591" y="18684"/>
                </a:lnTo>
                <a:lnTo>
                  <a:pt x="2169324" y="5014"/>
                </a:lnTo>
                <a:lnTo>
                  <a:pt x="2144522" y="0"/>
                </a:lnTo>
                <a:close/>
              </a:path>
            </a:pathLst>
          </a:custGeom>
          <a:solidFill>
            <a:srgbClr val="00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70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70"/>
                </a:lnTo>
                <a:lnTo>
                  <a:pt x="0" y="63754"/>
                </a:lnTo>
                <a:close/>
              </a:path>
            </a:pathLst>
          </a:custGeom>
          <a:ln w="25146">
            <a:solidFill>
              <a:srgbClr val="005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45965" y="2504694"/>
            <a:ext cx="1223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40658" y="2837713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0286" y="2858642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6049"/>
                </a:moveTo>
                <a:lnTo>
                  <a:pt x="0" y="646049"/>
                </a:lnTo>
                <a:lnTo>
                  <a:pt x="38100" y="722248"/>
                </a:lnTo>
                <a:lnTo>
                  <a:pt x="69850" y="658749"/>
                </a:lnTo>
                <a:lnTo>
                  <a:pt x="28575" y="658749"/>
                </a:lnTo>
                <a:lnTo>
                  <a:pt x="28575" y="646049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7625" y="646049"/>
                </a:lnTo>
                <a:lnTo>
                  <a:pt x="47625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6661" y="378155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3"/>
                </a:lnTo>
                <a:lnTo>
                  <a:pt x="997585" y="999743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0811" y="1149096"/>
            <a:ext cx="659129" cy="7901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6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639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FFFFFF"/>
                </a:solidFill>
              </a:rPr>
              <a:t>Application</a:t>
            </a:r>
            <a:r>
              <a:rPr sz="2800" spc="-145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13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Balance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-100" dirty="0">
                <a:solidFill>
                  <a:srgbClr val="FFFFFF"/>
                </a:solidFill>
              </a:rPr>
              <a:t>It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425946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6905" y="4262628"/>
            <a:ext cx="1689353" cy="368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1571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9428" y="4301235"/>
            <a:ext cx="1362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/mobile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394" y="3064764"/>
            <a:ext cx="760488" cy="1035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8022" y="3085719"/>
            <a:ext cx="647065" cy="883919"/>
          </a:xfrm>
          <a:custGeom>
            <a:avLst/>
            <a:gdLst/>
            <a:ahLst/>
            <a:cxnLst/>
            <a:rect l="l" t="t" r="r" b="b"/>
            <a:pathLst>
              <a:path w="647064" h="883920">
                <a:moveTo>
                  <a:pt x="28575" y="807567"/>
                </a:moveTo>
                <a:lnTo>
                  <a:pt x="0" y="807567"/>
                </a:lnTo>
                <a:lnTo>
                  <a:pt x="38100" y="883767"/>
                </a:lnTo>
                <a:lnTo>
                  <a:pt x="69850" y="820267"/>
                </a:lnTo>
                <a:lnTo>
                  <a:pt x="28575" y="820267"/>
                </a:lnTo>
                <a:lnTo>
                  <a:pt x="28575" y="807567"/>
                </a:lnTo>
                <a:close/>
              </a:path>
              <a:path w="647064" h="883920">
                <a:moveTo>
                  <a:pt x="627761" y="496950"/>
                </a:moveTo>
                <a:lnTo>
                  <a:pt x="32892" y="496950"/>
                </a:lnTo>
                <a:lnTo>
                  <a:pt x="28575" y="501142"/>
                </a:lnTo>
                <a:lnTo>
                  <a:pt x="28575" y="820267"/>
                </a:lnTo>
                <a:lnTo>
                  <a:pt x="47625" y="820267"/>
                </a:lnTo>
                <a:lnTo>
                  <a:pt x="47625" y="516000"/>
                </a:lnTo>
                <a:lnTo>
                  <a:pt x="38100" y="516000"/>
                </a:lnTo>
                <a:lnTo>
                  <a:pt x="47625" y="506475"/>
                </a:lnTo>
                <a:lnTo>
                  <a:pt x="627761" y="506475"/>
                </a:lnTo>
                <a:lnTo>
                  <a:pt x="627761" y="496950"/>
                </a:lnTo>
                <a:close/>
              </a:path>
              <a:path w="647064" h="883920">
                <a:moveTo>
                  <a:pt x="76200" y="807567"/>
                </a:moveTo>
                <a:lnTo>
                  <a:pt x="47625" y="807567"/>
                </a:lnTo>
                <a:lnTo>
                  <a:pt x="47625" y="820267"/>
                </a:lnTo>
                <a:lnTo>
                  <a:pt x="69850" y="820267"/>
                </a:lnTo>
                <a:lnTo>
                  <a:pt x="76200" y="807567"/>
                </a:lnTo>
                <a:close/>
              </a:path>
              <a:path w="647064" h="883920">
                <a:moveTo>
                  <a:pt x="47625" y="506475"/>
                </a:moveTo>
                <a:lnTo>
                  <a:pt x="38100" y="516000"/>
                </a:lnTo>
                <a:lnTo>
                  <a:pt x="47625" y="516000"/>
                </a:lnTo>
                <a:lnTo>
                  <a:pt x="47625" y="506475"/>
                </a:lnTo>
                <a:close/>
              </a:path>
              <a:path w="647064" h="883920">
                <a:moveTo>
                  <a:pt x="646811" y="496950"/>
                </a:moveTo>
                <a:lnTo>
                  <a:pt x="637286" y="496950"/>
                </a:lnTo>
                <a:lnTo>
                  <a:pt x="627761" y="506475"/>
                </a:lnTo>
                <a:lnTo>
                  <a:pt x="47625" y="506475"/>
                </a:lnTo>
                <a:lnTo>
                  <a:pt x="47625" y="516000"/>
                </a:lnTo>
                <a:lnTo>
                  <a:pt x="642492" y="516000"/>
                </a:lnTo>
                <a:lnTo>
                  <a:pt x="646811" y="511683"/>
                </a:lnTo>
                <a:lnTo>
                  <a:pt x="646811" y="496950"/>
                </a:lnTo>
                <a:close/>
              </a:path>
              <a:path w="647064" h="883920">
                <a:moveTo>
                  <a:pt x="646811" y="0"/>
                </a:moveTo>
                <a:lnTo>
                  <a:pt x="627761" y="0"/>
                </a:lnTo>
                <a:lnTo>
                  <a:pt x="627761" y="506475"/>
                </a:lnTo>
                <a:lnTo>
                  <a:pt x="637286" y="496950"/>
                </a:lnTo>
                <a:lnTo>
                  <a:pt x="646811" y="496950"/>
                </a:lnTo>
                <a:lnTo>
                  <a:pt x="646811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359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6908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455" y="811530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8626" y="1422628"/>
            <a:ext cx="228536" cy="853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873" y="1443608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1"/>
                </a:lnTo>
                <a:lnTo>
                  <a:pt x="38480" y="701674"/>
                </a:lnTo>
                <a:lnTo>
                  <a:pt x="69861" y="638174"/>
                </a:lnTo>
                <a:lnTo>
                  <a:pt x="28701" y="638174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4"/>
                </a:lnTo>
                <a:lnTo>
                  <a:pt x="47751" y="638174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7"/>
                </a:moveTo>
                <a:lnTo>
                  <a:pt x="47696" y="625443"/>
                </a:lnTo>
                <a:lnTo>
                  <a:pt x="47751" y="638174"/>
                </a:lnTo>
                <a:lnTo>
                  <a:pt x="69861" y="638174"/>
                </a:lnTo>
                <a:lnTo>
                  <a:pt x="76200" y="625347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0747" y="1422641"/>
            <a:ext cx="228536" cy="85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1265" y="1443482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8"/>
                </a:lnTo>
                <a:lnTo>
                  <a:pt x="47498" y="639698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35813" y="0"/>
                </a:moveTo>
                <a:lnTo>
                  <a:pt x="28448" y="639444"/>
                </a:lnTo>
                <a:lnTo>
                  <a:pt x="47498" y="639698"/>
                </a:lnTo>
                <a:lnTo>
                  <a:pt x="47643" y="627046"/>
                </a:lnTo>
                <a:lnTo>
                  <a:pt x="28593" y="626824"/>
                </a:lnTo>
                <a:lnTo>
                  <a:pt x="47646" y="626824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8"/>
                </a:lnTo>
                <a:lnTo>
                  <a:pt x="69854" y="639698"/>
                </a:lnTo>
                <a:lnTo>
                  <a:pt x="76200" y="627379"/>
                </a:lnTo>
                <a:lnTo>
                  <a:pt x="47643" y="627046"/>
                </a:lnTo>
                <a:close/>
              </a:path>
              <a:path w="76200" h="703580">
                <a:moveTo>
                  <a:pt x="47646" y="626824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47646" y="6268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771" y="1424901"/>
            <a:ext cx="228536" cy="85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1290" y="1445767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9"/>
                </a:lnTo>
                <a:lnTo>
                  <a:pt x="28588" y="624538"/>
                </a:lnTo>
                <a:lnTo>
                  <a:pt x="0" y="624205"/>
                </a:lnTo>
                <a:close/>
              </a:path>
              <a:path w="76200" h="701039">
                <a:moveTo>
                  <a:pt x="35560" y="0"/>
                </a:moveTo>
                <a:lnTo>
                  <a:pt x="28448" y="637159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lnTo>
                  <a:pt x="47641" y="624538"/>
                </a:lnTo>
                <a:lnTo>
                  <a:pt x="54610" y="254"/>
                </a:lnTo>
                <a:lnTo>
                  <a:pt x="35560" y="0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47641" y="624538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47641" y="6245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0523" y="2123744"/>
            <a:ext cx="2293620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8382" y="2136673"/>
            <a:ext cx="1516380" cy="50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6625" y="2146935"/>
            <a:ext cx="2208276" cy="3825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6625" y="2146935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3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3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3"/>
                </a:lnTo>
                <a:lnTo>
                  <a:pt x="63753" y="382523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204" y="1026921"/>
            <a:ext cx="4829175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8985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 instances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as 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targets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2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group, 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route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group.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1475"/>
              </a:lnSpc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4591" y="2508542"/>
            <a:ext cx="649998" cy="5867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6121" y="2529458"/>
            <a:ext cx="564515" cy="502284"/>
          </a:xfrm>
          <a:custGeom>
            <a:avLst/>
            <a:gdLst/>
            <a:ahLst/>
            <a:cxnLst/>
            <a:rect l="l" t="t" r="r" b="b"/>
            <a:pathLst>
              <a:path w="564514" h="502285">
                <a:moveTo>
                  <a:pt x="564514" y="0"/>
                </a:moveTo>
                <a:lnTo>
                  <a:pt x="564514" y="501904"/>
                </a:lnTo>
                <a:lnTo>
                  <a:pt x="0" y="501904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3361" y="2816402"/>
            <a:ext cx="2294382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8107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463" y="2839592"/>
            <a:ext cx="2209038" cy="382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463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5284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4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8983" y="2882138"/>
            <a:ext cx="729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2623" y="2816402"/>
            <a:ext cx="2294381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370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8725" y="2839592"/>
            <a:ext cx="2209038" cy="382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8725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5283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3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78500" y="2882138"/>
            <a:ext cx="730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45329" y="2999994"/>
            <a:ext cx="537273" cy="941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859" y="303085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19" y="0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5177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961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51279" y="2889123"/>
            <a:ext cx="662939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1279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69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69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1116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9961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5984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6063" y="2889123"/>
            <a:ext cx="662939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76063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95900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8054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4076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4155" y="2889123"/>
            <a:ext cx="662940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4155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40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40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94245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574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4288" y="4262628"/>
            <a:ext cx="1062227" cy="3687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1367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7064" y="4301235"/>
            <a:ext cx="84264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11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09622" y="3201161"/>
            <a:ext cx="638543" cy="902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89251" y="3222117"/>
            <a:ext cx="524510" cy="751205"/>
          </a:xfrm>
          <a:custGeom>
            <a:avLst/>
            <a:gdLst/>
            <a:ahLst/>
            <a:cxnLst/>
            <a:rect l="l" t="t" r="r" b="b"/>
            <a:pathLst>
              <a:path w="524510" h="751204">
                <a:moveTo>
                  <a:pt x="28575" y="675004"/>
                </a:moveTo>
                <a:lnTo>
                  <a:pt x="0" y="675004"/>
                </a:lnTo>
                <a:lnTo>
                  <a:pt x="38100" y="751204"/>
                </a:lnTo>
                <a:lnTo>
                  <a:pt x="69850" y="687704"/>
                </a:lnTo>
                <a:lnTo>
                  <a:pt x="28575" y="687704"/>
                </a:lnTo>
                <a:lnTo>
                  <a:pt x="28575" y="675004"/>
                </a:lnTo>
                <a:close/>
              </a:path>
              <a:path w="524510" h="751204">
                <a:moveTo>
                  <a:pt x="505332" y="366141"/>
                </a:moveTo>
                <a:lnTo>
                  <a:pt x="32893" y="366141"/>
                </a:lnTo>
                <a:lnTo>
                  <a:pt x="28575" y="370331"/>
                </a:lnTo>
                <a:lnTo>
                  <a:pt x="28575" y="687704"/>
                </a:lnTo>
                <a:lnTo>
                  <a:pt x="47625" y="687704"/>
                </a:lnTo>
                <a:lnTo>
                  <a:pt x="47625" y="385191"/>
                </a:lnTo>
                <a:lnTo>
                  <a:pt x="38100" y="385191"/>
                </a:lnTo>
                <a:lnTo>
                  <a:pt x="47625" y="375666"/>
                </a:lnTo>
                <a:lnTo>
                  <a:pt x="505332" y="375666"/>
                </a:lnTo>
                <a:lnTo>
                  <a:pt x="505332" y="366141"/>
                </a:lnTo>
                <a:close/>
              </a:path>
              <a:path w="524510" h="751204">
                <a:moveTo>
                  <a:pt x="76200" y="675004"/>
                </a:moveTo>
                <a:lnTo>
                  <a:pt x="47625" y="675004"/>
                </a:lnTo>
                <a:lnTo>
                  <a:pt x="47625" y="687704"/>
                </a:lnTo>
                <a:lnTo>
                  <a:pt x="69850" y="687704"/>
                </a:lnTo>
                <a:lnTo>
                  <a:pt x="76200" y="675004"/>
                </a:lnTo>
                <a:close/>
              </a:path>
              <a:path w="524510" h="751204">
                <a:moveTo>
                  <a:pt x="47625" y="375666"/>
                </a:moveTo>
                <a:lnTo>
                  <a:pt x="38100" y="385191"/>
                </a:lnTo>
                <a:lnTo>
                  <a:pt x="47625" y="385191"/>
                </a:lnTo>
                <a:lnTo>
                  <a:pt x="47625" y="375666"/>
                </a:lnTo>
                <a:close/>
              </a:path>
              <a:path w="524510" h="751204">
                <a:moveTo>
                  <a:pt x="524382" y="366141"/>
                </a:moveTo>
                <a:lnTo>
                  <a:pt x="514857" y="366141"/>
                </a:lnTo>
                <a:lnTo>
                  <a:pt x="505332" y="375666"/>
                </a:lnTo>
                <a:lnTo>
                  <a:pt x="47625" y="375666"/>
                </a:lnTo>
                <a:lnTo>
                  <a:pt x="47625" y="385191"/>
                </a:lnTo>
                <a:lnTo>
                  <a:pt x="520065" y="385191"/>
                </a:lnTo>
                <a:lnTo>
                  <a:pt x="524382" y="380872"/>
                </a:lnTo>
                <a:lnTo>
                  <a:pt x="524382" y="366141"/>
                </a:lnTo>
                <a:close/>
              </a:path>
              <a:path w="524510" h="751204">
                <a:moveTo>
                  <a:pt x="524382" y="0"/>
                </a:moveTo>
                <a:lnTo>
                  <a:pt x="505332" y="0"/>
                </a:lnTo>
                <a:lnTo>
                  <a:pt x="505332" y="375666"/>
                </a:lnTo>
                <a:lnTo>
                  <a:pt x="514857" y="366141"/>
                </a:lnTo>
                <a:lnTo>
                  <a:pt x="524382" y="366141"/>
                </a:lnTo>
                <a:lnTo>
                  <a:pt x="524382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175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2711" y="4262628"/>
            <a:ext cx="1341882" cy="3687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67378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4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4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84979" y="4301235"/>
            <a:ext cx="11252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2E3C"/>
                </a:solidFill>
                <a:latin typeface="Trebuchet MS"/>
                <a:cs typeface="Trebuchet MS"/>
              </a:rPr>
              <a:t>/api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49779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0833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5880" y="3973448"/>
            <a:ext cx="662939" cy="2903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5880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64942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5995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1042" y="3973448"/>
            <a:ext cx="662940" cy="2903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1042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40" y="48387"/>
                </a:lnTo>
                <a:lnTo>
                  <a:pt x="662940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213355" y="4013453"/>
            <a:ext cx="134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	</a:t>
            </a: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51959" y="3947159"/>
            <a:ext cx="749033" cy="375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3776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060" y="3973448"/>
            <a:ext cx="663701" cy="2903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060" y="3973448"/>
            <a:ext cx="664210" cy="290830"/>
          </a:xfrm>
          <a:custGeom>
            <a:avLst/>
            <a:gdLst/>
            <a:ahLst/>
            <a:cxnLst/>
            <a:rect l="l" t="t" r="r" b="b"/>
            <a:pathLst>
              <a:path w="66421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5314" y="0"/>
                </a:lnTo>
                <a:lnTo>
                  <a:pt x="634126" y="3802"/>
                </a:lnTo>
                <a:lnTo>
                  <a:pt x="649509" y="14173"/>
                </a:lnTo>
                <a:lnTo>
                  <a:pt x="659891" y="29553"/>
                </a:lnTo>
                <a:lnTo>
                  <a:pt x="663701" y="48387"/>
                </a:lnTo>
                <a:lnTo>
                  <a:pt x="663701" y="241934"/>
                </a:lnTo>
                <a:lnTo>
                  <a:pt x="659891" y="260768"/>
                </a:lnTo>
                <a:lnTo>
                  <a:pt x="649509" y="276148"/>
                </a:lnTo>
                <a:lnTo>
                  <a:pt x="634126" y="286519"/>
                </a:lnTo>
                <a:lnTo>
                  <a:pt x="615314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16044" y="4013453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78552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303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24653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4653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42635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17514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685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63615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63615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181090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876288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7342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2389" y="3969639"/>
            <a:ext cx="662939" cy="2903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22389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039864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670292" y="3940302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1345" y="3963923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6393" y="3966590"/>
            <a:ext cx="662939" cy="2903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16393" y="3966590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834376" y="4006088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98697" y="4298441"/>
            <a:ext cx="543280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4135" y="4293108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44798" y="4321683"/>
            <a:ext cx="457962" cy="20802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344798" y="4321683"/>
            <a:ext cx="458470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000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60135" y="4298441"/>
            <a:ext cx="544042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36335" y="4293108"/>
            <a:ext cx="390156" cy="3267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06236" y="4321683"/>
            <a:ext cx="458724" cy="2080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706236" y="4321683"/>
            <a:ext cx="459105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635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81188" y="4296917"/>
            <a:ext cx="543280" cy="29265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56626" y="4290821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27289" y="4320159"/>
            <a:ext cx="457962" cy="2072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027289" y="4320159"/>
            <a:ext cx="458470" cy="207645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7000" marR="111125" indent="-10795">
              <a:lnSpc>
                <a:spcPct val="100000"/>
              </a:lnSpc>
              <a:spcBef>
                <a:spcPts val="55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11802" y="3560826"/>
            <a:ext cx="1078217" cy="5432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91430" y="3582161"/>
            <a:ext cx="964565" cy="391795"/>
          </a:xfrm>
          <a:custGeom>
            <a:avLst/>
            <a:gdLst/>
            <a:ahLst/>
            <a:cxnLst/>
            <a:rect l="l" t="t" r="r" b="b"/>
            <a:pathLst>
              <a:path w="964564" h="391795">
                <a:moveTo>
                  <a:pt x="28575" y="315163"/>
                </a:moveTo>
                <a:lnTo>
                  <a:pt x="0" y="315163"/>
                </a:lnTo>
                <a:lnTo>
                  <a:pt x="38100" y="391363"/>
                </a:lnTo>
                <a:lnTo>
                  <a:pt x="69850" y="327863"/>
                </a:lnTo>
                <a:lnTo>
                  <a:pt x="28575" y="327863"/>
                </a:lnTo>
                <a:lnTo>
                  <a:pt x="28575" y="315163"/>
                </a:lnTo>
                <a:close/>
              </a:path>
              <a:path w="964564" h="391795">
                <a:moveTo>
                  <a:pt x="964565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327863"/>
                </a:lnTo>
                <a:lnTo>
                  <a:pt x="47625" y="327863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964565" y="9525"/>
                </a:lnTo>
                <a:lnTo>
                  <a:pt x="964565" y="0"/>
                </a:lnTo>
                <a:close/>
              </a:path>
              <a:path w="964564" h="391795">
                <a:moveTo>
                  <a:pt x="76200" y="315163"/>
                </a:moveTo>
                <a:lnTo>
                  <a:pt x="47625" y="315163"/>
                </a:lnTo>
                <a:lnTo>
                  <a:pt x="47625" y="327863"/>
                </a:lnTo>
                <a:lnTo>
                  <a:pt x="69850" y="327863"/>
                </a:lnTo>
                <a:lnTo>
                  <a:pt x="76200" y="315163"/>
                </a:lnTo>
                <a:close/>
              </a:path>
              <a:path w="964564" h="391795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964564" h="391795">
                <a:moveTo>
                  <a:pt x="964565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964565" y="19050"/>
                </a:lnTo>
                <a:lnTo>
                  <a:pt x="964565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5144" y="3560064"/>
            <a:ext cx="400875" cy="54027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46291" y="3581272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20">
                <a:moveTo>
                  <a:pt x="239268" y="311823"/>
                </a:moveTo>
                <a:lnTo>
                  <a:pt x="210693" y="311823"/>
                </a:lnTo>
                <a:lnTo>
                  <a:pt x="248793" y="388023"/>
                </a:lnTo>
                <a:lnTo>
                  <a:pt x="280543" y="324523"/>
                </a:lnTo>
                <a:lnTo>
                  <a:pt x="239268" y="324523"/>
                </a:lnTo>
                <a:lnTo>
                  <a:pt x="239268" y="311823"/>
                </a:lnTo>
                <a:close/>
              </a:path>
              <a:path w="287020" h="388620">
                <a:moveTo>
                  <a:pt x="239268" y="9524"/>
                </a:moveTo>
                <a:lnTo>
                  <a:pt x="239268" y="324523"/>
                </a:lnTo>
                <a:lnTo>
                  <a:pt x="258318" y="324523"/>
                </a:lnTo>
                <a:lnTo>
                  <a:pt x="258318" y="19049"/>
                </a:lnTo>
                <a:lnTo>
                  <a:pt x="248793" y="19049"/>
                </a:lnTo>
                <a:lnTo>
                  <a:pt x="239268" y="9524"/>
                </a:lnTo>
                <a:close/>
              </a:path>
              <a:path w="287020" h="388620">
                <a:moveTo>
                  <a:pt x="286893" y="311823"/>
                </a:moveTo>
                <a:lnTo>
                  <a:pt x="258318" y="311823"/>
                </a:lnTo>
                <a:lnTo>
                  <a:pt x="258318" y="324523"/>
                </a:lnTo>
                <a:lnTo>
                  <a:pt x="280543" y="324523"/>
                </a:lnTo>
                <a:lnTo>
                  <a:pt x="286893" y="311823"/>
                </a:lnTo>
                <a:close/>
              </a:path>
              <a:path w="287020" h="388620">
                <a:moveTo>
                  <a:pt x="19050" y="9524"/>
                </a:moveTo>
                <a:lnTo>
                  <a:pt x="9525" y="19049"/>
                </a:lnTo>
                <a:lnTo>
                  <a:pt x="239268" y="19049"/>
                </a:lnTo>
                <a:lnTo>
                  <a:pt x="239268" y="10413"/>
                </a:lnTo>
                <a:lnTo>
                  <a:pt x="19050" y="10413"/>
                </a:lnTo>
                <a:lnTo>
                  <a:pt x="19050" y="9524"/>
                </a:lnTo>
                <a:close/>
              </a:path>
              <a:path w="287020" h="388620">
                <a:moveTo>
                  <a:pt x="258318" y="9524"/>
                </a:moveTo>
                <a:lnTo>
                  <a:pt x="239268" y="9524"/>
                </a:lnTo>
                <a:lnTo>
                  <a:pt x="248793" y="19049"/>
                </a:lnTo>
                <a:lnTo>
                  <a:pt x="258318" y="19049"/>
                </a:lnTo>
                <a:lnTo>
                  <a:pt x="258318" y="9524"/>
                </a:lnTo>
                <a:close/>
              </a:path>
              <a:path w="287020" h="388620">
                <a:moveTo>
                  <a:pt x="254000" y="0"/>
                </a:moveTo>
                <a:lnTo>
                  <a:pt x="4318" y="0"/>
                </a:lnTo>
                <a:lnTo>
                  <a:pt x="0" y="4317"/>
                </a:lnTo>
                <a:lnTo>
                  <a:pt x="0" y="10413"/>
                </a:lnTo>
                <a:lnTo>
                  <a:pt x="18161" y="10413"/>
                </a:lnTo>
                <a:lnTo>
                  <a:pt x="19050" y="9524"/>
                </a:lnTo>
                <a:lnTo>
                  <a:pt x="258318" y="9524"/>
                </a:lnTo>
                <a:lnTo>
                  <a:pt x="258318" y="4317"/>
                </a:lnTo>
                <a:lnTo>
                  <a:pt x="254000" y="0"/>
                </a:lnTo>
                <a:close/>
              </a:path>
              <a:path w="287020" h="388620">
                <a:moveTo>
                  <a:pt x="239268" y="9524"/>
                </a:moveTo>
                <a:lnTo>
                  <a:pt x="19050" y="9524"/>
                </a:lnTo>
                <a:lnTo>
                  <a:pt x="19050" y="10413"/>
                </a:lnTo>
                <a:lnTo>
                  <a:pt x="239268" y="10413"/>
                </a:lnTo>
                <a:lnTo>
                  <a:pt x="239268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54317" y="3559302"/>
            <a:ext cx="1010399" cy="5410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95084" y="3580638"/>
            <a:ext cx="897255" cy="388620"/>
          </a:xfrm>
          <a:custGeom>
            <a:avLst/>
            <a:gdLst/>
            <a:ahLst/>
            <a:cxnLst/>
            <a:rect l="l" t="t" r="r" b="b"/>
            <a:pathLst>
              <a:path w="897254" h="388620">
                <a:moveTo>
                  <a:pt x="849248" y="312420"/>
                </a:moveTo>
                <a:lnTo>
                  <a:pt x="820673" y="312420"/>
                </a:lnTo>
                <a:lnTo>
                  <a:pt x="858773" y="388620"/>
                </a:lnTo>
                <a:lnTo>
                  <a:pt x="890523" y="325120"/>
                </a:lnTo>
                <a:lnTo>
                  <a:pt x="849248" y="325120"/>
                </a:lnTo>
                <a:lnTo>
                  <a:pt x="849248" y="312420"/>
                </a:lnTo>
                <a:close/>
              </a:path>
              <a:path w="897254" h="388620">
                <a:moveTo>
                  <a:pt x="849248" y="9525"/>
                </a:moveTo>
                <a:lnTo>
                  <a:pt x="849248" y="325120"/>
                </a:lnTo>
                <a:lnTo>
                  <a:pt x="868298" y="325120"/>
                </a:lnTo>
                <a:lnTo>
                  <a:pt x="868298" y="19050"/>
                </a:lnTo>
                <a:lnTo>
                  <a:pt x="858773" y="19050"/>
                </a:lnTo>
                <a:lnTo>
                  <a:pt x="849248" y="9525"/>
                </a:lnTo>
                <a:close/>
              </a:path>
              <a:path w="897254" h="388620">
                <a:moveTo>
                  <a:pt x="896873" y="312420"/>
                </a:moveTo>
                <a:lnTo>
                  <a:pt x="868298" y="312420"/>
                </a:lnTo>
                <a:lnTo>
                  <a:pt x="868298" y="325120"/>
                </a:lnTo>
                <a:lnTo>
                  <a:pt x="890523" y="325120"/>
                </a:lnTo>
                <a:lnTo>
                  <a:pt x="896873" y="312420"/>
                </a:lnTo>
                <a:close/>
              </a:path>
              <a:path w="897254" h="388620">
                <a:moveTo>
                  <a:pt x="863981" y="0"/>
                </a:moveTo>
                <a:lnTo>
                  <a:pt x="0" y="0"/>
                </a:lnTo>
                <a:lnTo>
                  <a:pt x="0" y="19050"/>
                </a:lnTo>
                <a:lnTo>
                  <a:pt x="849248" y="19050"/>
                </a:lnTo>
                <a:lnTo>
                  <a:pt x="849248" y="9525"/>
                </a:lnTo>
                <a:lnTo>
                  <a:pt x="868298" y="9525"/>
                </a:lnTo>
                <a:lnTo>
                  <a:pt x="868298" y="4318"/>
                </a:lnTo>
                <a:lnTo>
                  <a:pt x="863981" y="0"/>
                </a:lnTo>
                <a:close/>
              </a:path>
              <a:path w="897254" h="388620">
                <a:moveTo>
                  <a:pt x="868298" y="9525"/>
                </a:moveTo>
                <a:lnTo>
                  <a:pt x="849248" y="9525"/>
                </a:lnTo>
                <a:lnTo>
                  <a:pt x="858773" y="19050"/>
                </a:lnTo>
                <a:lnTo>
                  <a:pt x="868298" y="19050"/>
                </a:lnTo>
                <a:lnTo>
                  <a:pt x="868298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13092" y="3562350"/>
            <a:ext cx="946454" cy="5350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53858" y="3583685"/>
            <a:ext cx="832485" cy="382270"/>
          </a:xfrm>
          <a:custGeom>
            <a:avLst/>
            <a:gdLst/>
            <a:ahLst/>
            <a:cxnLst/>
            <a:rect l="l" t="t" r="r" b="b"/>
            <a:pathLst>
              <a:path w="832484" h="382270">
                <a:moveTo>
                  <a:pt x="784860" y="306069"/>
                </a:moveTo>
                <a:lnTo>
                  <a:pt x="756285" y="306069"/>
                </a:lnTo>
                <a:lnTo>
                  <a:pt x="794385" y="382269"/>
                </a:lnTo>
                <a:lnTo>
                  <a:pt x="826135" y="318769"/>
                </a:lnTo>
                <a:lnTo>
                  <a:pt x="784860" y="318769"/>
                </a:lnTo>
                <a:lnTo>
                  <a:pt x="784860" y="306069"/>
                </a:lnTo>
                <a:close/>
              </a:path>
              <a:path w="832484" h="382270">
                <a:moveTo>
                  <a:pt x="784860" y="9525"/>
                </a:moveTo>
                <a:lnTo>
                  <a:pt x="784860" y="318769"/>
                </a:lnTo>
                <a:lnTo>
                  <a:pt x="803910" y="318769"/>
                </a:lnTo>
                <a:lnTo>
                  <a:pt x="803910" y="19050"/>
                </a:lnTo>
                <a:lnTo>
                  <a:pt x="794385" y="19050"/>
                </a:lnTo>
                <a:lnTo>
                  <a:pt x="784860" y="9525"/>
                </a:lnTo>
                <a:close/>
              </a:path>
              <a:path w="832484" h="382270">
                <a:moveTo>
                  <a:pt x="832485" y="306069"/>
                </a:moveTo>
                <a:lnTo>
                  <a:pt x="803910" y="306069"/>
                </a:lnTo>
                <a:lnTo>
                  <a:pt x="803910" y="318769"/>
                </a:lnTo>
                <a:lnTo>
                  <a:pt x="826135" y="318769"/>
                </a:lnTo>
                <a:lnTo>
                  <a:pt x="832485" y="306069"/>
                </a:lnTo>
                <a:close/>
              </a:path>
              <a:path w="832484" h="382270">
                <a:moveTo>
                  <a:pt x="799592" y="0"/>
                </a:moveTo>
                <a:lnTo>
                  <a:pt x="0" y="0"/>
                </a:lnTo>
                <a:lnTo>
                  <a:pt x="0" y="19050"/>
                </a:lnTo>
                <a:lnTo>
                  <a:pt x="784860" y="19050"/>
                </a:lnTo>
                <a:lnTo>
                  <a:pt x="784860" y="9525"/>
                </a:lnTo>
                <a:lnTo>
                  <a:pt x="803910" y="9525"/>
                </a:lnTo>
                <a:lnTo>
                  <a:pt x="803910" y="4317"/>
                </a:lnTo>
                <a:lnTo>
                  <a:pt x="799592" y="0"/>
                </a:lnTo>
                <a:close/>
              </a:path>
              <a:path w="832484" h="382270">
                <a:moveTo>
                  <a:pt x="803910" y="9525"/>
                </a:moveTo>
                <a:lnTo>
                  <a:pt x="784860" y="9525"/>
                </a:lnTo>
                <a:lnTo>
                  <a:pt x="794385" y="19050"/>
                </a:lnTo>
                <a:lnTo>
                  <a:pt x="803910" y="19050"/>
                </a:lnTo>
                <a:lnTo>
                  <a:pt x="803910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62833" y="3565397"/>
            <a:ext cx="590613" cy="53952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03601" y="3586734"/>
            <a:ext cx="476884" cy="387350"/>
          </a:xfrm>
          <a:custGeom>
            <a:avLst/>
            <a:gdLst/>
            <a:ahLst/>
            <a:cxnLst/>
            <a:rect l="l" t="t" r="r" b="b"/>
            <a:pathLst>
              <a:path w="476885" h="387350">
                <a:moveTo>
                  <a:pt x="429260" y="310934"/>
                </a:moveTo>
                <a:lnTo>
                  <a:pt x="400685" y="310934"/>
                </a:lnTo>
                <a:lnTo>
                  <a:pt x="438785" y="387134"/>
                </a:lnTo>
                <a:lnTo>
                  <a:pt x="470535" y="323634"/>
                </a:lnTo>
                <a:lnTo>
                  <a:pt x="429260" y="323634"/>
                </a:lnTo>
                <a:lnTo>
                  <a:pt x="429260" y="310934"/>
                </a:lnTo>
                <a:close/>
              </a:path>
              <a:path w="476885" h="387350">
                <a:moveTo>
                  <a:pt x="429260" y="9524"/>
                </a:moveTo>
                <a:lnTo>
                  <a:pt x="429260" y="323634"/>
                </a:lnTo>
                <a:lnTo>
                  <a:pt x="448310" y="323634"/>
                </a:lnTo>
                <a:lnTo>
                  <a:pt x="448310" y="19049"/>
                </a:lnTo>
                <a:lnTo>
                  <a:pt x="438785" y="19049"/>
                </a:lnTo>
                <a:lnTo>
                  <a:pt x="429260" y="9524"/>
                </a:lnTo>
                <a:close/>
              </a:path>
              <a:path w="476885" h="387350">
                <a:moveTo>
                  <a:pt x="476885" y="310934"/>
                </a:moveTo>
                <a:lnTo>
                  <a:pt x="448310" y="310934"/>
                </a:lnTo>
                <a:lnTo>
                  <a:pt x="448310" y="323634"/>
                </a:lnTo>
                <a:lnTo>
                  <a:pt x="470535" y="323634"/>
                </a:lnTo>
                <a:lnTo>
                  <a:pt x="476885" y="310934"/>
                </a:lnTo>
                <a:close/>
              </a:path>
              <a:path w="476885" h="387350">
                <a:moveTo>
                  <a:pt x="443991" y="0"/>
                </a:moveTo>
                <a:lnTo>
                  <a:pt x="0" y="0"/>
                </a:lnTo>
                <a:lnTo>
                  <a:pt x="0" y="19049"/>
                </a:lnTo>
                <a:lnTo>
                  <a:pt x="429260" y="19049"/>
                </a:lnTo>
                <a:lnTo>
                  <a:pt x="429260" y="9524"/>
                </a:lnTo>
                <a:lnTo>
                  <a:pt x="448310" y="9524"/>
                </a:lnTo>
                <a:lnTo>
                  <a:pt x="448310" y="4317"/>
                </a:lnTo>
                <a:lnTo>
                  <a:pt x="443991" y="0"/>
                </a:lnTo>
                <a:close/>
              </a:path>
              <a:path w="476885" h="387350">
                <a:moveTo>
                  <a:pt x="448310" y="9524"/>
                </a:moveTo>
                <a:lnTo>
                  <a:pt x="429260" y="9524"/>
                </a:lnTo>
                <a:lnTo>
                  <a:pt x="438785" y="19049"/>
                </a:lnTo>
                <a:lnTo>
                  <a:pt x="448310" y="19049"/>
                </a:lnTo>
                <a:lnTo>
                  <a:pt x="448310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90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3026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4" y="0"/>
                </a:moveTo>
                <a:lnTo>
                  <a:pt x="231902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2" y="2361438"/>
                </a:lnTo>
                <a:lnTo>
                  <a:pt x="5995924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6" y="2129535"/>
                </a:lnTo>
                <a:lnTo>
                  <a:pt x="6227826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2" y="0"/>
                </a:lnTo>
                <a:lnTo>
                  <a:pt x="5995924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6" y="231901"/>
                </a:lnTo>
                <a:lnTo>
                  <a:pt x="6227826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4" y="2361438"/>
                </a:lnTo>
                <a:lnTo>
                  <a:pt x="231902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49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92275" marR="278765" indent="-342900">
              <a:lnSpc>
                <a:spcPts val="2050"/>
              </a:lnSpc>
              <a:spcBef>
                <a:spcPts val="36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60" dirty="0"/>
              <a:t>A</a:t>
            </a:r>
            <a:r>
              <a:rPr spc="-80" dirty="0"/>
              <a:t> </a:t>
            </a:r>
            <a:r>
              <a:rPr dirty="0"/>
              <a:t>monitoring</a:t>
            </a:r>
            <a:r>
              <a:rPr spc="-95" dirty="0"/>
              <a:t> </a:t>
            </a:r>
            <a:r>
              <a:rPr spc="-55" dirty="0"/>
              <a:t>service</a:t>
            </a:r>
            <a:r>
              <a:rPr spc="-85" dirty="0"/>
              <a:t> </a:t>
            </a:r>
            <a:r>
              <a:rPr spc="-20" dirty="0"/>
              <a:t>for</a:t>
            </a:r>
            <a:r>
              <a:rPr spc="-80" dirty="0"/>
              <a:t> </a:t>
            </a:r>
            <a:r>
              <a:rPr spc="100" dirty="0"/>
              <a:t>AWS</a:t>
            </a:r>
            <a:r>
              <a:rPr spc="-65" dirty="0"/>
              <a:t> </a:t>
            </a:r>
            <a:r>
              <a:rPr spc="-15" dirty="0"/>
              <a:t>cloud</a:t>
            </a:r>
            <a:r>
              <a:rPr spc="-75" dirty="0"/>
              <a:t> </a:t>
            </a:r>
            <a:r>
              <a:rPr spc="-25" dirty="0"/>
              <a:t>resources</a:t>
            </a:r>
            <a:r>
              <a:rPr spc="-85" dirty="0"/>
              <a:t> </a:t>
            </a:r>
            <a:r>
              <a:rPr spc="10" dirty="0"/>
              <a:t>and  </a:t>
            </a:r>
            <a:r>
              <a:rPr spc="-25" dirty="0"/>
              <a:t>the </a:t>
            </a:r>
            <a:r>
              <a:rPr spc="-30" dirty="0"/>
              <a:t>applications </a:t>
            </a:r>
            <a:r>
              <a:rPr spc="20" dirty="0"/>
              <a:t>you </a:t>
            </a:r>
            <a:r>
              <a:rPr spc="-10" dirty="0"/>
              <a:t>run </a:t>
            </a:r>
            <a:r>
              <a:rPr spc="50" dirty="0"/>
              <a:t>on</a:t>
            </a:r>
            <a:r>
              <a:rPr spc="-385" dirty="0"/>
              <a:t> </a:t>
            </a:r>
            <a:r>
              <a:rPr spc="100" dirty="0"/>
              <a:t>AWS</a:t>
            </a:r>
          </a:p>
          <a:p>
            <a:pPr marL="1692275" marR="816610" indent="-34290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55" dirty="0"/>
              <a:t>Visibility </a:t>
            </a:r>
            <a:r>
              <a:rPr spc="-20" dirty="0"/>
              <a:t>into </a:t>
            </a:r>
            <a:r>
              <a:rPr spc="-35" dirty="0"/>
              <a:t>resource </a:t>
            </a:r>
            <a:r>
              <a:rPr spc="-70" dirty="0"/>
              <a:t>utilization,</a:t>
            </a:r>
            <a:r>
              <a:rPr spc="-215" dirty="0"/>
              <a:t> </a:t>
            </a:r>
            <a:r>
              <a:rPr spc="-25" dirty="0"/>
              <a:t>operational  </a:t>
            </a:r>
            <a:r>
              <a:rPr spc="-45" dirty="0"/>
              <a:t>performance, </a:t>
            </a:r>
            <a:r>
              <a:rPr spc="10" dirty="0"/>
              <a:t>and </a:t>
            </a:r>
            <a:r>
              <a:rPr spc="-45" dirty="0"/>
              <a:t>overall </a:t>
            </a:r>
            <a:r>
              <a:rPr spc="15" dirty="0"/>
              <a:t>demand</a:t>
            </a:r>
            <a:r>
              <a:rPr spc="-235" dirty="0"/>
              <a:t> </a:t>
            </a:r>
            <a:r>
              <a:rPr spc="-25" dirty="0"/>
              <a:t>patterns</a:t>
            </a:r>
          </a:p>
          <a:p>
            <a:pPr marL="1692275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20" dirty="0"/>
              <a:t>Custom </a:t>
            </a:r>
            <a:r>
              <a:rPr spc="-40" dirty="0"/>
              <a:t>application-specific </a:t>
            </a:r>
            <a:r>
              <a:rPr spc="-45" dirty="0"/>
              <a:t>metrics </a:t>
            </a:r>
            <a:r>
              <a:rPr spc="10" dirty="0"/>
              <a:t>of </a:t>
            </a:r>
            <a:r>
              <a:rPr spc="-5" dirty="0"/>
              <a:t>your</a:t>
            </a:r>
            <a:r>
              <a:rPr spc="-370" dirty="0"/>
              <a:t> </a:t>
            </a:r>
            <a:r>
              <a:rPr spc="35" dirty="0"/>
              <a:t>own</a:t>
            </a:r>
          </a:p>
          <a:p>
            <a:pPr marL="1692275" marR="5080" indent="-342900">
              <a:lnSpc>
                <a:spcPts val="2050"/>
              </a:lnSpc>
              <a:spcBef>
                <a:spcPts val="49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30" dirty="0"/>
              <a:t>Accessible </a:t>
            </a:r>
            <a:r>
              <a:rPr spc="-55" dirty="0"/>
              <a:t>via </a:t>
            </a:r>
            <a:r>
              <a:rPr spc="100" dirty="0"/>
              <a:t>AWS </a:t>
            </a:r>
            <a:r>
              <a:rPr spc="25" dirty="0"/>
              <a:t>Management</a:t>
            </a:r>
            <a:r>
              <a:rPr spc="-385" dirty="0"/>
              <a:t> </a:t>
            </a:r>
            <a:r>
              <a:rPr spc="-35" dirty="0"/>
              <a:t>Console, </a:t>
            </a:r>
            <a:r>
              <a:rPr spc="-45" dirty="0"/>
              <a:t>APIs, </a:t>
            </a:r>
            <a:r>
              <a:rPr spc="-15" dirty="0"/>
              <a:t>SDK,  or</a:t>
            </a:r>
            <a:r>
              <a:rPr spc="-90" dirty="0"/>
              <a:t> </a:t>
            </a:r>
            <a:r>
              <a:rPr spc="-25" dirty="0"/>
              <a:t>CLI</a:t>
            </a: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916910"/>
            <a:ext cx="156984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2103" y="3025139"/>
            <a:ext cx="111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127" y="2617997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5" h="192405">
                <a:moveTo>
                  <a:pt x="383195" y="0"/>
                </a:moveTo>
                <a:lnTo>
                  <a:pt x="0" y="56584"/>
                </a:lnTo>
                <a:lnTo>
                  <a:pt x="383195" y="192152"/>
                </a:lnTo>
                <a:lnTo>
                  <a:pt x="763503" y="58015"/>
                </a:lnTo>
                <a:lnTo>
                  <a:pt x="763503" y="55987"/>
                </a:lnTo>
                <a:lnTo>
                  <a:pt x="383195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481" y="2086339"/>
            <a:ext cx="307340" cy="641350"/>
          </a:xfrm>
          <a:custGeom>
            <a:avLst/>
            <a:gdLst/>
            <a:ahLst/>
            <a:cxnLst/>
            <a:rect l="l" t="t" r="r" b="b"/>
            <a:pathLst>
              <a:path w="307340" h="641350">
                <a:moveTo>
                  <a:pt x="21262" y="0"/>
                </a:moveTo>
                <a:lnTo>
                  <a:pt x="0" y="0"/>
                </a:lnTo>
                <a:lnTo>
                  <a:pt x="0" y="641293"/>
                </a:lnTo>
                <a:lnTo>
                  <a:pt x="307024" y="569380"/>
                </a:lnTo>
                <a:lnTo>
                  <a:pt x="307024" y="110813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4749" y="2220726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69" h="467360">
                <a:moveTo>
                  <a:pt x="0" y="0"/>
                </a:moveTo>
                <a:lnTo>
                  <a:pt x="0" y="466827"/>
                </a:lnTo>
                <a:lnTo>
                  <a:pt x="229682" y="426748"/>
                </a:lnTo>
                <a:lnTo>
                  <a:pt x="229682" y="50695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5300" y="2205398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2022" y="0"/>
                </a:moveTo>
                <a:lnTo>
                  <a:pt x="0" y="24766"/>
                </a:lnTo>
                <a:lnTo>
                  <a:pt x="0" y="530479"/>
                </a:lnTo>
                <a:lnTo>
                  <a:pt x="82022" y="55524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420" y="2086339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4">
                <a:moveTo>
                  <a:pt x="89061" y="0"/>
                </a:moveTo>
                <a:lnTo>
                  <a:pt x="72223" y="0"/>
                </a:lnTo>
                <a:lnTo>
                  <a:pt x="0" y="35367"/>
                </a:lnTo>
                <a:lnTo>
                  <a:pt x="0" y="612992"/>
                </a:lnTo>
                <a:lnTo>
                  <a:pt x="89061" y="640115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4127" y="2674581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8979"/>
                </a:lnTo>
                <a:lnTo>
                  <a:pt x="383195" y="269954"/>
                </a:lnTo>
                <a:lnTo>
                  <a:pt x="383195" y="13556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7323" y="2676013"/>
            <a:ext cx="380365" cy="268605"/>
          </a:xfrm>
          <a:custGeom>
            <a:avLst/>
            <a:gdLst/>
            <a:ahLst/>
            <a:cxnLst/>
            <a:rect l="l" t="t" r="r" b="b"/>
            <a:pathLst>
              <a:path w="380364" h="268605">
                <a:moveTo>
                  <a:pt x="380308" y="0"/>
                </a:moveTo>
                <a:lnTo>
                  <a:pt x="0" y="134136"/>
                </a:lnTo>
                <a:lnTo>
                  <a:pt x="0" y="268523"/>
                </a:lnTo>
                <a:lnTo>
                  <a:pt x="380308" y="79564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0298" y="2220726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69" h="467360">
                <a:moveTo>
                  <a:pt x="64451" y="0"/>
                </a:moveTo>
                <a:lnTo>
                  <a:pt x="0" y="24766"/>
                </a:lnTo>
                <a:lnTo>
                  <a:pt x="0" y="446788"/>
                </a:lnTo>
                <a:lnTo>
                  <a:pt x="64451" y="466827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323" y="2204220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60" h="556894">
                <a:moveTo>
                  <a:pt x="0" y="0"/>
                </a:moveTo>
                <a:lnTo>
                  <a:pt x="0" y="556424"/>
                </a:lnTo>
                <a:lnTo>
                  <a:pt x="276562" y="473894"/>
                </a:lnTo>
                <a:lnTo>
                  <a:pt x="276562" y="82529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7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196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55" dirty="0">
                <a:solidFill>
                  <a:srgbClr val="FFFFFF"/>
                </a:solidFill>
              </a:rPr>
              <a:t>Facts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31975" y="2592323"/>
            <a:ext cx="3031998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059" y="1199923"/>
            <a:ext cx="3624579" cy="108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Monitor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other </a:t>
            </a:r>
            <a:r>
              <a:rPr sz="2000" spc="10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2000" spc="-2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resources</a:t>
            </a:r>
            <a:endParaRPr sz="2000">
              <a:latin typeface="Trebuchet MS"/>
              <a:cs typeface="Trebuchet MS"/>
            </a:endParaRPr>
          </a:p>
          <a:p>
            <a:pPr marL="551815" lvl="1" indent="-13906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52450" algn="l"/>
              </a:tabLst>
            </a:pPr>
            <a:r>
              <a:rPr sz="1800" spc="-30" dirty="0">
                <a:solidFill>
                  <a:srgbClr val="222E3C"/>
                </a:solidFill>
                <a:latin typeface="Trebuchet MS"/>
                <a:cs typeface="Trebuchet MS"/>
              </a:rPr>
              <a:t>View </a:t>
            </a:r>
            <a:r>
              <a:rPr sz="1800" spc="-15" dirty="0">
                <a:solidFill>
                  <a:srgbClr val="222E3C"/>
                </a:solidFill>
                <a:latin typeface="Trebuchet MS"/>
                <a:cs typeface="Trebuchet MS"/>
              </a:rPr>
              <a:t>graphics </a:t>
            </a:r>
            <a:r>
              <a:rPr sz="18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E3C"/>
                </a:solidFill>
                <a:latin typeface="Trebuchet MS"/>
                <a:cs typeface="Trebuchet MS"/>
              </a:rPr>
              <a:t>statistics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222E3C"/>
                </a:solidFill>
                <a:latin typeface="Trebuchet MS"/>
                <a:cs typeface="Trebuchet MS"/>
              </a:rPr>
              <a:t>Set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Alarms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2638" y="2735579"/>
            <a:ext cx="3880104" cy="145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2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286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-70" dirty="0">
                <a:solidFill>
                  <a:srgbClr val="FFFFFF"/>
                </a:solidFill>
              </a:rPr>
              <a:t>Architecture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8600" y="2065007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00" y="2091308"/>
            <a:ext cx="1406652" cy="934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00" y="2091308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5">
                <a:moveTo>
                  <a:pt x="0" y="934974"/>
                </a:moveTo>
                <a:lnTo>
                  <a:pt x="1406652" y="934974"/>
                </a:lnTo>
                <a:lnTo>
                  <a:pt x="1406652" y="0"/>
                </a:lnTo>
                <a:lnTo>
                  <a:pt x="0" y="0"/>
                </a:lnTo>
                <a:lnTo>
                  <a:pt x="0" y="934974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408" y="2261361"/>
            <a:ext cx="101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2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resources  that </a:t>
            </a:r>
            <a:r>
              <a:rPr sz="1200" dirty="0">
                <a:solidFill>
                  <a:srgbClr val="222E3C"/>
                </a:solidFill>
                <a:latin typeface="Trebuchet MS"/>
                <a:cs typeface="Trebuchet MS"/>
              </a:rPr>
              <a:t>support 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999" y="1547643"/>
            <a:ext cx="73151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6732" y="1501139"/>
            <a:ext cx="5689854" cy="2419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2357" y="1533905"/>
            <a:ext cx="5585460" cy="2315210"/>
          </a:xfrm>
          <a:custGeom>
            <a:avLst/>
            <a:gdLst/>
            <a:ahLst/>
            <a:cxnLst/>
            <a:rect l="l" t="t" r="r" b="b"/>
            <a:pathLst>
              <a:path w="5585459" h="2315210">
                <a:moveTo>
                  <a:pt x="0" y="385826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199634" y="0"/>
                </a:lnTo>
                <a:lnTo>
                  <a:pt x="5248035" y="3005"/>
                </a:lnTo>
                <a:lnTo>
                  <a:pt x="5294641" y="11782"/>
                </a:lnTo>
                <a:lnTo>
                  <a:pt x="5339090" y="25968"/>
                </a:lnTo>
                <a:lnTo>
                  <a:pt x="5381021" y="45201"/>
                </a:lnTo>
                <a:lnTo>
                  <a:pt x="5420073" y="69121"/>
                </a:lnTo>
                <a:lnTo>
                  <a:pt x="5455884" y="97366"/>
                </a:lnTo>
                <a:lnTo>
                  <a:pt x="5488093" y="129575"/>
                </a:lnTo>
                <a:lnTo>
                  <a:pt x="5516338" y="165386"/>
                </a:lnTo>
                <a:lnTo>
                  <a:pt x="5540258" y="204438"/>
                </a:lnTo>
                <a:lnTo>
                  <a:pt x="5559491" y="246369"/>
                </a:lnTo>
                <a:lnTo>
                  <a:pt x="5573677" y="290818"/>
                </a:lnTo>
                <a:lnTo>
                  <a:pt x="5582454" y="337424"/>
                </a:lnTo>
                <a:lnTo>
                  <a:pt x="5585460" y="385826"/>
                </a:lnTo>
                <a:lnTo>
                  <a:pt x="5585460" y="1929130"/>
                </a:lnTo>
                <a:lnTo>
                  <a:pt x="5582454" y="1977531"/>
                </a:lnTo>
                <a:lnTo>
                  <a:pt x="5573677" y="2024137"/>
                </a:lnTo>
                <a:lnTo>
                  <a:pt x="5559491" y="2068586"/>
                </a:lnTo>
                <a:lnTo>
                  <a:pt x="5540258" y="2110517"/>
                </a:lnTo>
                <a:lnTo>
                  <a:pt x="5516338" y="2149569"/>
                </a:lnTo>
                <a:lnTo>
                  <a:pt x="5488093" y="2185380"/>
                </a:lnTo>
                <a:lnTo>
                  <a:pt x="5455884" y="2217589"/>
                </a:lnTo>
                <a:lnTo>
                  <a:pt x="5420073" y="2245834"/>
                </a:lnTo>
                <a:lnTo>
                  <a:pt x="5381021" y="2269754"/>
                </a:lnTo>
                <a:lnTo>
                  <a:pt x="5339090" y="2288987"/>
                </a:lnTo>
                <a:lnTo>
                  <a:pt x="5294641" y="2303173"/>
                </a:lnTo>
                <a:lnTo>
                  <a:pt x="5248035" y="2311950"/>
                </a:lnTo>
                <a:lnTo>
                  <a:pt x="5199634" y="2314956"/>
                </a:lnTo>
                <a:lnTo>
                  <a:pt x="385825" y="2314956"/>
                </a:lnTo>
                <a:lnTo>
                  <a:pt x="337424" y="2311950"/>
                </a:lnTo>
                <a:lnTo>
                  <a:pt x="290818" y="2303173"/>
                </a:lnTo>
                <a:lnTo>
                  <a:pt x="246369" y="2288987"/>
                </a:lnTo>
                <a:lnTo>
                  <a:pt x="204438" y="2269754"/>
                </a:lnTo>
                <a:lnTo>
                  <a:pt x="165386" y="2245834"/>
                </a:lnTo>
                <a:lnTo>
                  <a:pt x="129575" y="2217589"/>
                </a:lnTo>
                <a:lnTo>
                  <a:pt x="97366" y="2185380"/>
                </a:lnTo>
                <a:lnTo>
                  <a:pt x="69121" y="2149569"/>
                </a:lnTo>
                <a:lnTo>
                  <a:pt x="45201" y="2110517"/>
                </a:lnTo>
                <a:lnTo>
                  <a:pt x="25968" y="2068586"/>
                </a:lnTo>
                <a:lnTo>
                  <a:pt x="11782" y="2024137"/>
                </a:lnTo>
                <a:lnTo>
                  <a:pt x="3005" y="1977531"/>
                </a:lnTo>
                <a:lnTo>
                  <a:pt x="0" y="1929130"/>
                </a:lnTo>
                <a:lnTo>
                  <a:pt x="0" y="385826"/>
                </a:lnTo>
                <a:close/>
              </a:path>
            </a:pathLst>
          </a:custGeom>
          <a:ln w="28956">
            <a:solidFill>
              <a:srgbClr val="222E3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394" y="1749806"/>
            <a:ext cx="570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tch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4288" y="2356358"/>
            <a:ext cx="570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tch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Alarm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3817" y="1766316"/>
            <a:ext cx="470154" cy="554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9552" y="2347976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rgbClr val="222E3C"/>
                </a:solidFill>
                <a:latin typeface="Trebuchet MS"/>
                <a:cs typeface="Trebuchet MS"/>
              </a:rPr>
              <a:t>SNS 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Email  </a:t>
            </a:r>
            <a:r>
              <a:rPr sz="800" spc="45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ific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15" dirty="0">
                <a:solidFill>
                  <a:srgbClr val="222E3C"/>
                </a:solidFill>
                <a:latin typeface="Trebuchet MS"/>
                <a:cs typeface="Trebuchet MS"/>
              </a:rPr>
              <a:t>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6476" y="361010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800" spc="-1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7388" y="1979676"/>
            <a:ext cx="53873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8066" y="2961894"/>
            <a:ext cx="544829" cy="529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404" y="2052853"/>
            <a:ext cx="1507236" cy="268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2170" y="2112645"/>
            <a:ext cx="1355725" cy="154305"/>
          </a:xfrm>
          <a:custGeom>
            <a:avLst/>
            <a:gdLst/>
            <a:ahLst/>
            <a:cxnLst/>
            <a:rect l="l" t="t" r="r" b="b"/>
            <a:pathLst>
              <a:path w="1355725" h="154305">
                <a:moveTo>
                  <a:pt x="671195" y="140843"/>
                </a:moveTo>
                <a:lnTo>
                  <a:pt x="0" y="140843"/>
                </a:lnTo>
                <a:lnTo>
                  <a:pt x="0" y="153797"/>
                </a:lnTo>
                <a:lnTo>
                  <a:pt x="681227" y="153797"/>
                </a:lnTo>
                <a:lnTo>
                  <a:pt x="684149" y="150875"/>
                </a:lnTo>
                <a:lnTo>
                  <a:pt x="684149" y="147319"/>
                </a:lnTo>
                <a:lnTo>
                  <a:pt x="671195" y="147319"/>
                </a:lnTo>
                <a:lnTo>
                  <a:pt x="671195" y="140843"/>
                </a:lnTo>
                <a:close/>
              </a:path>
              <a:path w="1355725" h="154305">
                <a:moveTo>
                  <a:pt x="1279144" y="31623"/>
                </a:moveTo>
                <a:lnTo>
                  <a:pt x="674115" y="31623"/>
                </a:lnTo>
                <a:lnTo>
                  <a:pt x="671195" y="34543"/>
                </a:lnTo>
                <a:lnTo>
                  <a:pt x="671195" y="147319"/>
                </a:lnTo>
                <a:lnTo>
                  <a:pt x="677672" y="140843"/>
                </a:lnTo>
                <a:lnTo>
                  <a:pt x="684149" y="140843"/>
                </a:lnTo>
                <a:lnTo>
                  <a:pt x="684149" y="44577"/>
                </a:lnTo>
                <a:lnTo>
                  <a:pt x="677672" y="44577"/>
                </a:lnTo>
                <a:lnTo>
                  <a:pt x="684149" y="38100"/>
                </a:lnTo>
                <a:lnTo>
                  <a:pt x="1279144" y="38100"/>
                </a:lnTo>
                <a:lnTo>
                  <a:pt x="1279144" y="31623"/>
                </a:lnTo>
                <a:close/>
              </a:path>
              <a:path w="1355725" h="154305">
                <a:moveTo>
                  <a:pt x="684149" y="140843"/>
                </a:moveTo>
                <a:lnTo>
                  <a:pt x="677672" y="140843"/>
                </a:lnTo>
                <a:lnTo>
                  <a:pt x="671195" y="147319"/>
                </a:lnTo>
                <a:lnTo>
                  <a:pt x="684149" y="147319"/>
                </a:lnTo>
                <a:lnTo>
                  <a:pt x="684149" y="140843"/>
                </a:lnTo>
                <a:close/>
              </a:path>
              <a:path w="1355725" h="154305">
                <a:moveTo>
                  <a:pt x="1279144" y="0"/>
                </a:moveTo>
                <a:lnTo>
                  <a:pt x="1279144" y="76200"/>
                </a:lnTo>
                <a:lnTo>
                  <a:pt x="1342390" y="44577"/>
                </a:lnTo>
                <a:lnTo>
                  <a:pt x="1291844" y="44577"/>
                </a:lnTo>
                <a:lnTo>
                  <a:pt x="1291844" y="31623"/>
                </a:lnTo>
                <a:lnTo>
                  <a:pt x="1342390" y="31623"/>
                </a:lnTo>
                <a:lnTo>
                  <a:pt x="1279144" y="0"/>
                </a:lnTo>
                <a:close/>
              </a:path>
              <a:path w="1355725" h="154305">
                <a:moveTo>
                  <a:pt x="684149" y="38100"/>
                </a:moveTo>
                <a:lnTo>
                  <a:pt x="677672" y="44577"/>
                </a:lnTo>
                <a:lnTo>
                  <a:pt x="684149" y="44577"/>
                </a:lnTo>
                <a:lnTo>
                  <a:pt x="684149" y="38100"/>
                </a:lnTo>
                <a:close/>
              </a:path>
              <a:path w="1355725" h="154305">
                <a:moveTo>
                  <a:pt x="1279144" y="38100"/>
                </a:moveTo>
                <a:lnTo>
                  <a:pt x="684149" y="38100"/>
                </a:lnTo>
                <a:lnTo>
                  <a:pt x="684149" y="44577"/>
                </a:lnTo>
                <a:lnTo>
                  <a:pt x="1279144" y="44577"/>
                </a:lnTo>
                <a:lnTo>
                  <a:pt x="1279144" y="38100"/>
                </a:lnTo>
                <a:close/>
              </a:path>
              <a:path w="1355725" h="154305">
                <a:moveTo>
                  <a:pt x="1342390" y="31623"/>
                </a:moveTo>
                <a:lnTo>
                  <a:pt x="1291844" y="31623"/>
                </a:lnTo>
                <a:lnTo>
                  <a:pt x="1291844" y="44577"/>
                </a:lnTo>
                <a:lnTo>
                  <a:pt x="1342390" y="44577"/>
                </a:lnTo>
                <a:lnTo>
                  <a:pt x="1355344" y="38100"/>
                </a:lnTo>
                <a:lnTo>
                  <a:pt x="1342390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1404" y="2231872"/>
            <a:ext cx="1598676" cy="11262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170" y="2253233"/>
            <a:ext cx="1447165" cy="1012190"/>
          </a:xfrm>
          <a:custGeom>
            <a:avLst/>
            <a:gdLst/>
            <a:ahLst/>
            <a:cxnLst/>
            <a:rect l="l" t="t" r="r" b="b"/>
            <a:pathLst>
              <a:path w="1447165" h="1012189">
                <a:moveTo>
                  <a:pt x="1370456" y="935990"/>
                </a:moveTo>
                <a:lnTo>
                  <a:pt x="1370456" y="1012190"/>
                </a:lnTo>
                <a:lnTo>
                  <a:pt x="1433702" y="980567"/>
                </a:lnTo>
                <a:lnTo>
                  <a:pt x="1383156" y="980567"/>
                </a:lnTo>
                <a:lnTo>
                  <a:pt x="1383156" y="967613"/>
                </a:lnTo>
                <a:lnTo>
                  <a:pt x="1433702" y="967613"/>
                </a:lnTo>
                <a:lnTo>
                  <a:pt x="1370456" y="935990"/>
                </a:lnTo>
                <a:close/>
              </a:path>
              <a:path w="1447165" h="1012189">
                <a:moveTo>
                  <a:pt x="716787" y="6477"/>
                </a:moveTo>
                <a:lnTo>
                  <a:pt x="716787" y="977646"/>
                </a:lnTo>
                <a:lnTo>
                  <a:pt x="719708" y="980567"/>
                </a:lnTo>
                <a:lnTo>
                  <a:pt x="1370456" y="980567"/>
                </a:lnTo>
                <a:lnTo>
                  <a:pt x="1370456" y="974090"/>
                </a:lnTo>
                <a:lnTo>
                  <a:pt x="729742" y="974090"/>
                </a:lnTo>
                <a:lnTo>
                  <a:pt x="723264" y="967613"/>
                </a:lnTo>
                <a:lnTo>
                  <a:pt x="729742" y="967613"/>
                </a:lnTo>
                <a:lnTo>
                  <a:pt x="729742" y="12954"/>
                </a:lnTo>
                <a:lnTo>
                  <a:pt x="723264" y="12954"/>
                </a:lnTo>
                <a:lnTo>
                  <a:pt x="716787" y="6477"/>
                </a:lnTo>
                <a:close/>
              </a:path>
              <a:path w="1447165" h="1012189">
                <a:moveTo>
                  <a:pt x="1433702" y="967613"/>
                </a:moveTo>
                <a:lnTo>
                  <a:pt x="1383156" y="967613"/>
                </a:lnTo>
                <a:lnTo>
                  <a:pt x="1383156" y="980567"/>
                </a:lnTo>
                <a:lnTo>
                  <a:pt x="1433702" y="980567"/>
                </a:lnTo>
                <a:lnTo>
                  <a:pt x="1446656" y="974090"/>
                </a:lnTo>
                <a:lnTo>
                  <a:pt x="1433702" y="967613"/>
                </a:lnTo>
                <a:close/>
              </a:path>
              <a:path w="1447165" h="1012189">
                <a:moveTo>
                  <a:pt x="729742" y="967613"/>
                </a:moveTo>
                <a:lnTo>
                  <a:pt x="723264" y="967613"/>
                </a:lnTo>
                <a:lnTo>
                  <a:pt x="729742" y="974090"/>
                </a:lnTo>
                <a:lnTo>
                  <a:pt x="729742" y="967613"/>
                </a:lnTo>
                <a:close/>
              </a:path>
              <a:path w="1447165" h="1012189">
                <a:moveTo>
                  <a:pt x="1370456" y="967613"/>
                </a:moveTo>
                <a:lnTo>
                  <a:pt x="729742" y="967613"/>
                </a:lnTo>
                <a:lnTo>
                  <a:pt x="729742" y="974090"/>
                </a:lnTo>
                <a:lnTo>
                  <a:pt x="1370456" y="974090"/>
                </a:lnTo>
                <a:lnTo>
                  <a:pt x="1370456" y="967613"/>
                </a:lnTo>
                <a:close/>
              </a:path>
              <a:path w="1447165" h="1012189">
                <a:moveTo>
                  <a:pt x="726948" y="0"/>
                </a:moveTo>
                <a:lnTo>
                  <a:pt x="0" y="0"/>
                </a:lnTo>
                <a:lnTo>
                  <a:pt x="0" y="12954"/>
                </a:lnTo>
                <a:lnTo>
                  <a:pt x="716787" y="12954"/>
                </a:lnTo>
                <a:lnTo>
                  <a:pt x="716787" y="6477"/>
                </a:lnTo>
                <a:lnTo>
                  <a:pt x="729742" y="6477"/>
                </a:lnTo>
                <a:lnTo>
                  <a:pt x="729742" y="2921"/>
                </a:lnTo>
                <a:lnTo>
                  <a:pt x="726948" y="0"/>
                </a:lnTo>
                <a:close/>
              </a:path>
              <a:path w="1447165" h="1012189">
                <a:moveTo>
                  <a:pt x="729742" y="6477"/>
                </a:moveTo>
                <a:lnTo>
                  <a:pt x="716787" y="6477"/>
                </a:lnTo>
                <a:lnTo>
                  <a:pt x="723264" y="12954"/>
                </a:lnTo>
                <a:lnTo>
                  <a:pt x="729742" y="12954"/>
                </a:lnTo>
                <a:lnTo>
                  <a:pt x="729742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2647950"/>
            <a:ext cx="81076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4594" y="3242818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v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b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le  </a:t>
            </a:r>
            <a:r>
              <a:rPr sz="800" spc="6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st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0408" y="4020311"/>
            <a:ext cx="526541" cy="526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9420" y="4517897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22E3C"/>
                </a:solidFill>
                <a:latin typeface="Trebuchet MS"/>
                <a:cs typeface="Trebuchet MS"/>
              </a:rPr>
              <a:t>Statistics  </a:t>
            </a:r>
            <a:r>
              <a:rPr sz="1000" spc="15" dirty="0">
                <a:solidFill>
                  <a:srgbClr val="222E3C"/>
                </a:solidFill>
                <a:latin typeface="Trebuchet MS"/>
                <a:cs typeface="Trebuchet MS"/>
              </a:rPr>
              <a:t>Consu</a:t>
            </a:r>
            <a:r>
              <a:rPr sz="1000" spc="25" dirty="0">
                <a:solidFill>
                  <a:srgbClr val="222E3C"/>
                </a:solidFill>
                <a:latin typeface="Trebuchet MS"/>
                <a:cs typeface="Trebuchet MS"/>
              </a:rPr>
              <a:t>m</a:t>
            </a:r>
            <a:r>
              <a:rPr sz="1000" spc="-3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10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33721" y="4021835"/>
            <a:ext cx="523494" cy="5234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4482" y="4517897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2E3C"/>
                </a:solidFill>
                <a:latin typeface="Trebuchet MS"/>
                <a:cs typeface="Trebuchet MS"/>
              </a:rPr>
              <a:t>Management  </a:t>
            </a:r>
            <a:r>
              <a:rPr sz="1000" dirty="0">
                <a:solidFill>
                  <a:srgbClr val="222E3C"/>
                </a:solidFill>
                <a:latin typeface="Trebuchet MS"/>
                <a:cs typeface="Trebuchet MS"/>
              </a:rPr>
              <a:t>Console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7740" y="3731514"/>
            <a:ext cx="1059967" cy="422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7369" y="3752469"/>
            <a:ext cx="946150" cy="270510"/>
          </a:xfrm>
          <a:custGeom>
            <a:avLst/>
            <a:gdLst/>
            <a:ahLst/>
            <a:cxnLst/>
            <a:rect l="l" t="t" r="r" b="b"/>
            <a:pathLst>
              <a:path w="946150" h="270510">
                <a:moveTo>
                  <a:pt x="31622" y="193687"/>
                </a:moveTo>
                <a:lnTo>
                  <a:pt x="0" y="193687"/>
                </a:lnTo>
                <a:lnTo>
                  <a:pt x="38100" y="269887"/>
                </a:lnTo>
                <a:lnTo>
                  <a:pt x="69850" y="206387"/>
                </a:lnTo>
                <a:lnTo>
                  <a:pt x="31622" y="206387"/>
                </a:lnTo>
                <a:lnTo>
                  <a:pt x="31622" y="193687"/>
                </a:lnTo>
                <a:close/>
              </a:path>
              <a:path w="946150" h="270510">
                <a:moveTo>
                  <a:pt x="932941" y="128460"/>
                </a:moveTo>
                <a:lnTo>
                  <a:pt x="34543" y="128460"/>
                </a:lnTo>
                <a:lnTo>
                  <a:pt x="31622" y="131368"/>
                </a:lnTo>
                <a:lnTo>
                  <a:pt x="31622" y="206387"/>
                </a:lnTo>
                <a:lnTo>
                  <a:pt x="44576" y="206387"/>
                </a:lnTo>
                <a:lnTo>
                  <a:pt x="44576" y="141414"/>
                </a:lnTo>
                <a:lnTo>
                  <a:pt x="38100" y="141414"/>
                </a:lnTo>
                <a:lnTo>
                  <a:pt x="44576" y="134937"/>
                </a:lnTo>
                <a:lnTo>
                  <a:pt x="932941" y="134937"/>
                </a:lnTo>
                <a:lnTo>
                  <a:pt x="932941" y="128460"/>
                </a:lnTo>
                <a:close/>
              </a:path>
              <a:path w="946150" h="270510">
                <a:moveTo>
                  <a:pt x="76200" y="193687"/>
                </a:moveTo>
                <a:lnTo>
                  <a:pt x="44576" y="193687"/>
                </a:lnTo>
                <a:lnTo>
                  <a:pt x="44576" y="206387"/>
                </a:lnTo>
                <a:lnTo>
                  <a:pt x="69850" y="206387"/>
                </a:lnTo>
                <a:lnTo>
                  <a:pt x="76200" y="193687"/>
                </a:lnTo>
                <a:close/>
              </a:path>
              <a:path w="946150" h="270510">
                <a:moveTo>
                  <a:pt x="44576" y="134937"/>
                </a:moveTo>
                <a:lnTo>
                  <a:pt x="38100" y="141414"/>
                </a:lnTo>
                <a:lnTo>
                  <a:pt x="44576" y="141414"/>
                </a:lnTo>
                <a:lnTo>
                  <a:pt x="44576" y="134937"/>
                </a:lnTo>
                <a:close/>
              </a:path>
              <a:path w="946150" h="270510">
                <a:moveTo>
                  <a:pt x="945895" y="128460"/>
                </a:moveTo>
                <a:lnTo>
                  <a:pt x="939418" y="128460"/>
                </a:lnTo>
                <a:lnTo>
                  <a:pt x="932941" y="134937"/>
                </a:lnTo>
                <a:lnTo>
                  <a:pt x="44576" y="134937"/>
                </a:lnTo>
                <a:lnTo>
                  <a:pt x="44576" y="141414"/>
                </a:lnTo>
                <a:lnTo>
                  <a:pt x="942975" y="141414"/>
                </a:lnTo>
                <a:lnTo>
                  <a:pt x="945895" y="138518"/>
                </a:lnTo>
                <a:lnTo>
                  <a:pt x="945895" y="128460"/>
                </a:lnTo>
                <a:close/>
              </a:path>
              <a:path w="946150" h="270510">
                <a:moveTo>
                  <a:pt x="945895" y="0"/>
                </a:moveTo>
                <a:lnTo>
                  <a:pt x="932941" y="0"/>
                </a:lnTo>
                <a:lnTo>
                  <a:pt x="932941" y="134937"/>
                </a:lnTo>
                <a:lnTo>
                  <a:pt x="939418" y="128460"/>
                </a:lnTo>
                <a:lnTo>
                  <a:pt x="945895" y="128460"/>
                </a:lnTo>
                <a:lnTo>
                  <a:pt x="945895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5950" y="3731514"/>
            <a:ext cx="229273" cy="419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59" y="3752469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623" y="191871"/>
                </a:moveTo>
                <a:lnTo>
                  <a:pt x="0" y="191871"/>
                </a:lnTo>
                <a:lnTo>
                  <a:pt x="38100" y="268071"/>
                </a:lnTo>
                <a:lnTo>
                  <a:pt x="69850" y="204571"/>
                </a:lnTo>
                <a:lnTo>
                  <a:pt x="31623" y="204571"/>
                </a:lnTo>
                <a:lnTo>
                  <a:pt x="31623" y="191871"/>
                </a:lnTo>
                <a:close/>
              </a:path>
              <a:path w="76200" h="268604">
                <a:moveTo>
                  <a:pt x="31623" y="134035"/>
                </a:moveTo>
                <a:lnTo>
                  <a:pt x="31623" y="204571"/>
                </a:lnTo>
                <a:lnTo>
                  <a:pt x="44576" y="204571"/>
                </a:lnTo>
                <a:lnTo>
                  <a:pt x="44576" y="140512"/>
                </a:lnTo>
                <a:lnTo>
                  <a:pt x="38100" y="140512"/>
                </a:lnTo>
                <a:lnTo>
                  <a:pt x="31623" y="134035"/>
                </a:lnTo>
                <a:close/>
              </a:path>
              <a:path w="76200" h="268604">
                <a:moveTo>
                  <a:pt x="76200" y="191871"/>
                </a:moveTo>
                <a:lnTo>
                  <a:pt x="44576" y="191871"/>
                </a:lnTo>
                <a:lnTo>
                  <a:pt x="44576" y="204571"/>
                </a:lnTo>
                <a:lnTo>
                  <a:pt x="69850" y="204571"/>
                </a:lnTo>
                <a:lnTo>
                  <a:pt x="76200" y="191871"/>
                </a:lnTo>
                <a:close/>
              </a:path>
              <a:path w="76200" h="268604">
                <a:moveTo>
                  <a:pt x="27431" y="0"/>
                </a:moveTo>
                <a:lnTo>
                  <a:pt x="14477" y="0"/>
                </a:lnTo>
                <a:lnTo>
                  <a:pt x="14477" y="137604"/>
                </a:lnTo>
                <a:lnTo>
                  <a:pt x="17399" y="140512"/>
                </a:lnTo>
                <a:lnTo>
                  <a:pt x="31623" y="140512"/>
                </a:lnTo>
                <a:lnTo>
                  <a:pt x="31623" y="134035"/>
                </a:lnTo>
                <a:lnTo>
                  <a:pt x="27431" y="134035"/>
                </a:lnTo>
                <a:lnTo>
                  <a:pt x="20954" y="127558"/>
                </a:lnTo>
                <a:lnTo>
                  <a:pt x="27431" y="127558"/>
                </a:lnTo>
                <a:lnTo>
                  <a:pt x="27431" y="0"/>
                </a:lnTo>
                <a:close/>
              </a:path>
              <a:path w="76200" h="268604">
                <a:moveTo>
                  <a:pt x="41782" y="127558"/>
                </a:moveTo>
                <a:lnTo>
                  <a:pt x="27431" y="127558"/>
                </a:lnTo>
                <a:lnTo>
                  <a:pt x="27431" y="134035"/>
                </a:lnTo>
                <a:lnTo>
                  <a:pt x="31623" y="134035"/>
                </a:lnTo>
                <a:lnTo>
                  <a:pt x="38100" y="140512"/>
                </a:lnTo>
                <a:lnTo>
                  <a:pt x="44576" y="140512"/>
                </a:lnTo>
                <a:lnTo>
                  <a:pt x="44576" y="130454"/>
                </a:lnTo>
                <a:lnTo>
                  <a:pt x="41782" y="127558"/>
                </a:lnTo>
                <a:close/>
              </a:path>
              <a:path w="76200" h="268604">
                <a:moveTo>
                  <a:pt x="27431" y="127558"/>
                </a:moveTo>
                <a:lnTo>
                  <a:pt x="20954" y="127558"/>
                </a:lnTo>
                <a:lnTo>
                  <a:pt x="27431" y="134035"/>
                </a:lnTo>
                <a:lnTo>
                  <a:pt x="27431" y="12755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8404" y="2747035"/>
            <a:ext cx="1223797" cy="626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9170" y="2768345"/>
            <a:ext cx="1072515" cy="512445"/>
          </a:xfrm>
          <a:custGeom>
            <a:avLst/>
            <a:gdLst/>
            <a:ahLst/>
            <a:cxnLst/>
            <a:rect l="l" t="t" r="r" b="b"/>
            <a:pathLst>
              <a:path w="1072514" h="512445">
                <a:moveTo>
                  <a:pt x="996061" y="435864"/>
                </a:moveTo>
                <a:lnTo>
                  <a:pt x="996061" y="512064"/>
                </a:lnTo>
                <a:lnTo>
                  <a:pt x="1059307" y="480441"/>
                </a:lnTo>
                <a:lnTo>
                  <a:pt x="1008761" y="480441"/>
                </a:lnTo>
                <a:lnTo>
                  <a:pt x="1008761" y="467487"/>
                </a:lnTo>
                <a:lnTo>
                  <a:pt x="1059306" y="467487"/>
                </a:lnTo>
                <a:lnTo>
                  <a:pt x="996061" y="435864"/>
                </a:lnTo>
                <a:close/>
              </a:path>
              <a:path w="1072514" h="512445">
                <a:moveTo>
                  <a:pt x="529717" y="6477"/>
                </a:moveTo>
                <a:lnTo>
                  <a:pt x="529717" y="477520"/>
                </a:lnTo>
                <a:lnTo>
                  <a:pt x="532638" y="480441"/>
                </a:lnTo>
                <a:lnTo>
                  <a:pt x="996061" y="480441"/>
                </a:lnTo>
                <a:lnTo>
                  <a:pt x="996061" y="473964"/>
                </a:lnTo>
                <a:lnTo>
                  <a:pt x="542671" y="473964"/>
                </a:lnTo>
                <a:lnTo>
                  <a:pt x="536194" y="467487"/>
                </a:lnTo>
                <a:lnTo>
                  <a:pt x="542671" y="467487"/>
                </a:lnTo>
                <a:lnTo>
                  <a:pt x="542671" y="12954"/>
                </a:lnTo>
                <a:lnTo>
                  <a:pt x="536194" y="12954"/>
                </a:lnTo>
                <a:lnTo>
                  <a:pt x="529717" y="6477"/>
                </a:lnTo>
                <a:close/>
              </a:path>
              <a:path w="1072514" h="512445">
                <a:moveTo>
                  <a:pt x="1059306" y="467487"/>
                </a:moveTo>
                <a:lnTo>
                  <a:pt x="1008761" y="467487"/>
                </a:lnTo>
                <a:lnTo>
                  <a:pt x="1008761" y="480441"/>
                </a:lnTo>
                <a:lnTo>
                  <a:pt x="1059307" y="480441"/>
                </a:lnTo>
                <a:lnTo>
                  <a:pt x="1072261" y="473964"/>
                </a:lnTo>
                <a:lnTo>
                  <a:pt x="1059306" y="467487"/>
                </a:lnTo>
                <a:close/>
              </a:path>
              <a:path w="1072514" h="512445">
                <a:moveTo>
                  <a:pt x="542671" y="467487"/>
                </a:moveTo>
                <a:lnTo>
                  <a:pt x="536194" y="467487"/>
                </a:lnTo>
                <a:lnTo>
                  <a:pt x="542671" y="473964"/>
                </a:lnTo>
                <a:lnTo>
                  <a:pt x="542671" y="467487"/>
                </a:lnTo>
                <a:close/>
              </a:path>
              <a:path w="1072514" h="512445">
                <a:moveTo>
                  <a:pt x="996061" y="467487"/>
                </a:moveTo>
                <a:lnTo>
                  <a:pt x="542671" y="467487"/>
                </a:lnTo>
                <a:lnTo>
                  <a:pt x="542671" y="473964"/>
                </a:lnTo>
                <a:lnTo>
                  <a:pt x="996061" y="473964"/>
                </a:lnTo>
                <a:lnTo>
                  <a:pt x="996061" y="467487"/>
                </a:lnTo>
                <a:close/>
              </a:path>
              <a:path w="1072514" h="512445">
                <a:moveTo>
                  <a:pt x="539750" y="0"/>
                </a:moveTo>
                <a:lnTo>
                  <a:pt x="0" y="0"/>
                </a:lnTo>
                <a:lnTo>
                  <a:pt x="0" y="12954"/>
                </a:lnTo>
                <a:lnTo>
                  <a:pt x="529717" y="12954"/>
                </a:lnTo>
                <a:lnTo>
                  <a:pt x="529717" y="6477"/>
                </a:lnTo>
                <a:lnTo>
                  <a:pt x="542671" y="6477"/>
                </a:lnTo>
                <a:lnTo>
                  <a:pt x="542671" y="2921"/>
                </a:lnTo>
                <a:lnTo>
                  <a:pt x="539750" y="0"/>
                </a:lnTo>
                <a:close/>
              </a:path>
              <a:path w="1072514" h="512445">
                <a:moveTo>
                  <a:pt x="542671" y="6477"/>
                </a:moveTo>
                <a:lnTo>
                  <a:pt x="529717" y="6477"/>
                </a:lnTo>
                <a:lnTo>
                  <a:pt x="536194" y="12954"/>
                </a:lnTo>
                <a:lnTo>
                  <a:pt x="542671" y="12954"/>
                </a:lnTo>
                <a:lnTo>
                  <a:pt x="542671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7479" y="2183892"/>
            <a:ext cx="2353818" cy="15171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3105" y="2216657"/>
            <a:ext cx="2249805" cy="1412875"/>
          </a:xfrm>
          <a:custGeom>
            <a:avLst/>
            <a:gdLst/>
            <a:ahLst/>
            <a:cxnLst/>
            <a:rect l="l" t="t" r="r" b="b"/>
            <a:pathLst>
              <a:path w="2249804" h="1412875">
                <a:moveTo>
                  <a:pt x="0" y="1412747"/>
                </a:moveTo>
                <a:lnTo>
                  <a:pt x="2249423" y="1412747"/>
                </a:lnTo>
                <a:lnTo>
                  <a:pt x="2249423" y="0"/>
                </a:lnTo>
                <a:lnTo>
                  <a:pt x="0" y="0"/>
                </a:lnTo>
                <a:lnTo>
                  <a:pt x="0" y="1412747"/>
                </a:lnTo>
                <a:close/>
              </a:path>
            </a:pathLst>
          </a:custGeom>
          <a:ln w="28956">
            <a:solidFill>
              <a:srgbClr val="222E3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5538" y="3462020"/>
            <a:ext cx="9156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r>
              <a:rPr sz="8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170" y="2374404"/>
            <a:ext cx="991387" cy="377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2409431"/>
            <a:ext cx="835977" cy="2889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30270" y="2400680"/>
            <a:ext cx="906018" cy="2926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0270" y="2400680"/>
            <a:ext cx="906144" cy="292735"/>
          </a:xfrm>
          <a:custGeom>
            <a:avLst/>
            <a:gdLst/>
            <a:ahLst/>
            <a:cxnLst/>
            <a:rect l="l" t="t" r="r" b="b"/>
            <a:pathLst>
              <a:path w="906145" h="292735">
                <a:moveTo>
                  <a:pt x="857250" y="292607"/>
                </a:moveTo>
                <a:lnTo>
                  <a:pt x="867029" y="253619"/>
                </a:lnTo>
                <a:lnTo>
                  <a:pt x="906018" y="243839"/>
                </a:lnTo>
                <a:lnTo>
                  <a:pt x="857250" y="292607"/>
                </a:lnTo>
                <a:lnTo>
                  <a:pt x="0" y="292607"/>
                </a:lnTo>
                <a:lnTo>
                  <a:pt x="0" y="0"/>
                </a:lnTo>
                <a:lnTo>
                  <a:pt x="906018" y="0"/>
                </a:lnTo>
                <a:lnTo>
                  <a:pt x="906018" y="243839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048" y="2441955"/>
            <a:ext cx="663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CPUUtilization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8782" y="2688361"/>
            <a:ext cx="1186433" cy="3786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8697" y="2724137"/>
            <a:ext cx="1004341" cy="2889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4883" y="2714625"/>
            <a:ext cx="1101089" cy="2933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54883" y="2714625"/>
            <a:ext cx="1101090" cy="293370"/>
          </a:xfrm>
          <a:custGeom>
            <a:avLst/>
            <a:gdLst/>
            <a:ahLst/>
            <a:cxnLst/>
            <a:rect l="l" t="t" r="r" b="b"/>
            <a:pathLst>
              <a:path w="1101089" h="293369">
                <a:moveTo>
                  <a:pt x="1052194" y="293369"/>
                </a:moveTo>
                <a:lnTo>
                  <a:pt x="1061974" y="254254"/>
                </a:lnTo>
                <a:lnTo>
                  <a:pt x="1101089" y="244475"/>
                </a:lnTo>
                <a:lnTo>
                  <a:pt x="1052194" y="293369"/>
                </a:lnTo>
                <a:lnTo>
                  <a:pt x="0" y="293369"/>
                </a:lnTo>
                <a:lnTo>
                  <a:pt x="0" y="0"/>
                </a:lnTo>
                <a:lnTo>
                  <a:pt x="1101089" y="0"/>
                </a:lnTo>
                <a:lnTo>
                  <a:pt x="1101089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88614" y="2756661"/>
            <a:ext cx="832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StatusCheckFailed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8600" y="3267455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700" y="3293745"/>
            <a:ext cx="1406652" cy="9349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700" y="3293745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4">
                <a:moveTo>
                  <a:pt x="0" y="934973"/>
                </a:moveTo>
                <a:lnTo>
                  <a:pt x="1406652" y="934973"/>
                </a:lnTo>
                <a:lnTo>
                  <a:pt x="1406652" y="0"/>
                </a:lnTo>
                <a:lnTo>
                  <a:pt x="0" y="0"/>
                </a:lnTo>
                <a:lnTo>
                  <a:pt x="0" y="934973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119" y="3463544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Custom  </a:t>
            </a:r>
            <a:r>
              <a:rPr sz="1200" spc="-15" dirty="0">
                <a:solidFill>
                  <a:srgbClr val="222E3C"/>
                </a:solidFill>
                <a:latin typeface="Trebuchet MS"/>
                <a:cs typeface="Trebuchet MS"/>
              </a:rPr>
              <a:t>Application-  </a:t>
            </a: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Specific</a:t>
            </a:r>
            <a:r>
              <a:rPr sz="12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40585" y="2928391"/>
            <a:ext cx="1223797" cy="8747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81352" y="2988182"/>
            <a:ext cx="1072515" cy="760730"/>
          </a:xfrm>
          <a:custGeom>
            <a:avLst/>
            <a:gdLst/>
            <a:ahLst/>
            <a:cxnLst/>
            <a:rect l="l" t="t" r="r" b="b"/>
            <a:pathLst>
              <a:path w="1072514" h="760729">
                <a:moveTo>
                  <a:pt x="529717" y="747776"/>
                </a:moveTo>
                <a:lnTo>
                  <a:pt x="0" y="747776"/>
                </a:lnTo>
                <a:lnTo>
                  <a:pt x="0" y="760730"/>
                </a:lnTo>
                <a:lnTo>
                  <a:pt x="539750" y="760730"/>
                </a:lnTo>
                <a:lnTo>
                  <a:pt x="542671" y="757809"/>
                </a:lnTo>
                <a:lnTo>
                  <a:pt x="542671" y="754253"/>
                </a:lnTo>
                <a:lnTo>
                  <a:pt x="529717" y="754253"/>
                </a:lnTo>
                <a:lnTo>
                  <a:pt x="529717" y="747776"/>
                </a:lnTo>
                <a:close/>
              </a:path>
              <a:path w="1072514" h="760729">
                <a:moveTo>
                  <a:pt x="996061" y="31623"/>
                </a:moveTo>
                <a:lnTo>
                  <a:pt x="532638" y="31623"/>
                </a:lnTo>
                <a:lnTo>
                  <a:pt x="529717" y="34543"/>
                </a:lnTo>
                <a:lnTo>
                  <a:pt x="529717" y="754253"/>
                </a:lnTo>
                <a:lnTo>
                  <a:pt x="536194" y="747776"/>
                </a:lnTo>
                <a:lnTo>
                  <a:pt x="542671" y="747776"/>
                </a:lnTo>
                <a:lnTo>
                  <a:pt x="542671" y="44577"/>
                </a:lnTo>
                <a:lnTo>
                  <a:pt x="536194" y="44577"/>
                </a:lnTo>
                <a:lnTo>
                  <a:pt x="542671" y="38100"/>
                </a:lnTo>
                <a:lnTo>
                  <a:pt x="996061" y="38100"/>
                </a:lnTo>
                <a:lnTo>
                  <a:pt x="996061" y="31623"/>
                </a:lnTo>
                <a:close/>
              </a:path>
              <a:path w="1072514" h="760729">
                <a:moveTo>
                  <a:pt x="542671" y="747776"/>
                </a:moveTo>
                <a:lnTo>
                  <a:pt x="536194" y="747776"/>
                </a:lnTo>
                <a:lnTo>
                  <a:pt x="529717" y="754253"/>
                </a:lnTo>
                <a:lnTo>
                  <a:pt x="542671" y="754253"/>
                </a:lnTo>
                <a:lnTo>
                  <a:pt x="542671" y="747776"/>
                </a:lnTo>
                <a:close/>
              </a:path>
              <a:path w="1072514" h="760729">
                <a:moveTo>
                  <a:pt x="996061" y="0"/>
                </a:moveTo>
                <a:lnTo>
                  <a:pt x="996061" y="76200"/>
                </a:lnTo>
                <a:lnTo>
                  <a:pt x="1059306" y="44577"/>
                </a:lnTo>
                <a:lnTo>
                  <a:pt x="1008761" y="44577"/>
                </a:lnTo>
                <a:lnTo>
                  <a:pt x="1008761" y="31623"/>
                </a:lnTo>
                <a:lnTo>
                  <a:pt x="1059307" y="31623"/>
                </a:lnTo>
                <a:lnTo>
                  <a:pt x="996061" y="0"/>
                </a:lnTo>
                <a:close/>
              </a:path>
              <a:path w="1072514" h="760729">
                <a:moveTo>
                  <a:pt x="542671" y="38100"/>
                </a:moveTo>
                <a:lnTo>
                  <a:pt x="536194" y="44577"/>
                </a:lnTo>
                <a:lnTo>
                  <a:pt x="542671" y="44577"/>
                </a:lnTo>
                <a:lnTo>
                  <a:pt x="542671" y="38100"/>
                </a:lnTo>
                <a:close/>
              </a:path>
              <a:path w="1072514" h="760729">
                <a:moveTo>
                  <a:pt x="996061" y="38100"/>
                </a:moveTo>
                <a:lnTo>
                  <a:pt x="542671" y="38100"/>
                </a:lnTo>
                <a:lnTo>
                  <a:pt x="542671" y="44577"/>
                </a:lnTo>
                <a:lnTo>
                  <a:pt x="996061" y="44577"/>
                </a:lnTo>
                <a:lnTo>
                  <a:pt x="996061" y="38100"/>
                </a:lnTo>
                <a:close/>
              </a:path>
              <a:path w="1072514" h="760729">
                <a:moveTo>
                  <a:pt x="1059307" y="31623"/>
                </a:moveTo>
                <a:lnTo>
                  <a:pt x="1008761" y="31623"/>
                </a:lnTo>
                <a:lnTo>
                  <a:pt x="1008761" y="44577"/>
                </a:lnTo>
                <a:lnTo>
                  <a:pt x="1059306" y="44577"/>
                </a:lnTo>
                <a:lnTo>
                  <a:pt x="1072261" y="38100"/>
                </a:lnTo>
                <a:lnTo>
                  <a:pt x="1059307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5814" y="3003067"/>
            <a:ext cx="1088910" cy="378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9540" y="3038843"/>
            <a:ext cx="899909" cy="2889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915" y="3029330"/>
            <a:ext cx="1003554" cy="2933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915" y="3029330"/>
            <a:ext cx="1003935" cy="293370"/>
          </a:xfrm>
          <a:custGeom>
            <a:avLst/>
            <a:gdLst/>
            <a:ahLst/>
            <a:cxnLst/>
            <a:rect l="l" t="t" r="r" b="b"/>
            <a:pathLst>
              <a:path w="1003935" h="293370">
                <a:moveTo>
                  <a:pt x="954659" y="293369"/>
                </a:moveTo>
                <a:lnTo>
                  <a:pt x="964438" y="254254"/>
                </a:lnTo>
                <a:lnTo>
                  <a:pt x="1003554" y="244475"/>
                </a:lnTo>
                <a:lnTo>
                  <a:pt x="954659" y="293369"/>
                </a:lnTo>
                <a:lnTo>
                  <a:pt x="0" y="293369"/>
                </a:lnTo>
                <a:lnTo>
                  <a:pt x="0" y="0"/>
                </a:lnTo>
                <a:lnTo>
                  <a:pt x="1003554" y="0"/>
                </a:lnTo>
                <a:lnTo>
                  <a:pt x="1003554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29202" y="3071114"/>
            <a:ext cx="727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PageViewCount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07564" y="1524450"/>
            <a:ext cx="575310" cy="144780"/>
          </a:xfrm>
          <a:custGeom>
            <a:avLst/>
            <a:gdLst/>
            <a:ahLst/>
            <a:cxnLst/>
            <a:rect l="l" t="t" r="r" b="b"/>
            <a:pathLst>
              <a:path w="575310" h="144780">
                <a:moveTo>
                  <a:pt x="288736" y="0"/>
                </a:moveTo>
                <a:lnTo>
                  <a:pt x="0" y="42626"/>
                </a:lnTo>
                <a:lnTo>
                  <a:pt x="288736" y="144753"/>
                </a:lnTo>
                <a:lnTo>
                  <a:pt x="575297" y="43704"/>
                </a:lnTo>
                <a:lnTo>
                  <a:pt x="575297" y="42176"/>
                </a:lnTo>
                <a:lnTo>
                  <a:pt x="288736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767" y="1123940"/>
            <a:ext cx="231775" cy="483234"/>
          </a:xfrm>
          <a:custGeom>
            <a:avLst/>
            <a:gdLst/>
            <a:ahLst/>
            <a:cxnLst/>
            <a:rect l="l" t="t" r="r" b="b"/>
            <a:pathLst>
              <a:path w="231775" h="483234">
                <a:moveTo>
                  <a:pt x="16020" y="0"/>
                </a:moveTo>
                <a:lnTo>
                  <a:pt x="0" y="0"/>
                </a:lnTo>
                <a:lnTo>
                  <a:pt x="0" y="483102"/>
                </a:lnTo>
                <a:lnTo>
                  <a:pt x="231341" y="428928"/>
                </a:lnTo>
                <a:lnTo>
                  <a:pt x="231341" y="83478"/>
                </a:lnTo>
                <a:lnTo>
                  <a:pt x="1602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13522" y="1225176"/>
            <a:ext cx="173355" cy="351790"/>
          </a:xfrm>
          <a:custGeom>
            <a:avLst/>
            <a:gdLst/>
            <a:ahLst/>
            <a:cxnLst/>
            <a:rect l="l" t="t" r="r" b="b"/>
            <a:pathLst>
              <a:path w="173355" h="351790">
                <a:moveTo>
                  <a:pt x="0" y="0"/>
                </a:moveTo>
                <a:lnTo>
                  <a:pt x="0" y="351672"/>
                </a:lnTo>
                <a:lnTo>
                  <a:pt x="173065" y="321480"/>
                </a:lnTo>
                <a:lnTo>
                  <a:pt x="173065" y="3819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4496" y="1213629"/>
            <a:ext cx="62230" cy="418465"/>
          </a:xfrm>
          <a:custGeom>
            <a:avLst/>
            <a:gdLst/>
            <a:ahLst/>
            <a:cxnLst/>
            <a:rect l="l" t="t" r="r" b="b"/>
            <a:pathLst>
              <a:path w="62230" h="418464">
                <a:moveTo>
                  <a:pt x="61804" y="0"/>
                </a:moveTo>
                <a:lnTo>
                  <a:pt x="0" y="18657"/>
                </a:lnTo>
                <a:lnTo>
                  <a:pt x="0" y="399623"/>
                </a:lnTo>
                <a:lnTo>
                  <a:pt x="61804" y="418280"/>
                </a:lnTo>
                <a:lnTo>
                  <a:pt x="61804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2660" y="1123940"/>
            <a:ext cx="67310" cy="482600"/>
          </a:xfrm>
          <a:custGeom>
            <a:avLst/>
            <a:gdLst/>
            <a:ahLst/>
            <a:cxnLst/>
            <a:rect l="l" t="t" r="r" b="b"/>
            <a:pathLst>
              <a:path w="67310" h="482600">
                <a:moveTo>
                  <a:pt x="67107" y="0"/>
                </a:moveTo>
                <a:lnTo>
                  <a:pt x="54420" y="0"/>
                </a:lnTo>
                <a:lnTo>
                  <a:pt x="0" y="26643"/>
                </a:lnTo>
                <a:lnTo>
                  <a:pt x="0" y="461782"/>
                </a:lnTo>
                <a:lnTo>
                  <a:pt x="67107" y="482214"/>
                </a:lnTo>
                <a:lnTo>
                  <a:pt x="67107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7564" y="1567077"/>
            <a:ext cx="288925" cy="203835"/>
          </a:xfrm>
          <a:custGeom>
            <a:avLst/>
            <a:gdLst/>
            <a:ahLst/>
            <a:cxnLst/>
            <a:rect l="l" t="t" r="r" b="b"/>
            <a:pathLst>
              <a:path w="288925" h="203835">
                <a:moveTo>
                  <a:pt x="0" y="0"/>
                </a:moveTo>
                <a:lnTo>
                  <a:pt x="0" y="59497"/>
                </a:lnTo>
                <a:lnTo>
                  <a:pt x="288736" y="203363"/>
                </a:lnTo>
                <a:lnTo>
                  <a:pt x="288736" y="102126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6300" y="1568155"/>
            <a:ext cx="287020" cy="202565"/>
          </a:xfrm>
          <a:custGeom>
            <a:avLst/>
            <a:gdLst/>
            <a:ahLst/>
            <a:cxnLst/>
            <a:rect l="l" t="t" r="r" b="b"/>
            <a:pathLst>
              <a:path w="287019" h="202564">
                <a:moveTo>
                  <a:pt x="286560" y="0"/>
                </a:moveTo>
                <a:lnTo>
                  <a:pt x="0" y="101048"/>
                </a:lnTo>
                <a:lnTo>
                  <a:pt x="0" y="202285"/>
                </a:lnTo>
                <a:lnTo>
                  <a:pt x="286560" y="59938"/>
                </a:lnTo>
                <a:lnTo>
                  <a:pt x="28656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4958" y="1225176"/>
            <a:ext cx="48895" cy="351790"/>
          </a:xfrm>
          <a:custGeom>
            <a:avLst/>
            <a:gdLst/>
            <a:ahLst/>
            <a:cxnLst/>
            <a:rect l="l" t="t" r="r" b="b"/>
            <a:pathLst>
              <a:path w="48894" h="351790">
                <a:moveTo>
                  <a:pt x="48563" y="0"/>
                </a:moveTo>
                <a:lnTo>
                  <a:pt x="0" y="18657"/>
                </a:lnTo>
                <a:lnTo>
                  <a:pt x="0" y="336576"/>
                </a:lnTo>
                <a:lnTo>
                  <a:pt x="48563" y="351672"/>
                </a:lnTo>
                <a:lnTo>
                  <a:pt x="48563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300" y="1212742"/>
            <a:ext cx="208915" cy="419734"/>
          </a:xfrm>
          <a:custGeom>
            <a:avLst/>
            <a:gdLst/>
            <a:ahLst/>
            <a:cxnLst/>
            <a:rect l="l" t="t" r="r" b="b"/>
            <a:pathLst>
              <a:path w="208914" h="419735">
                <a:moveTo>
                  <a:pt x="0" y="0"/>
                </a:moveTo>
                <a:lnTo>
                  <a:pt x="0" y="419168"/>
                </a:lnTo>
                <a:lnTo>
                  <a:pt x="208388" y="356996"/>
                </a:lnTo>
                <a:lnTo>
                  <a:pt x="208388" y="62171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5" y="901573"/>
                </a:lnTo>
                <a:lnTo>
                  <a:pt x="1095755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3870" y="1483090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194" y="0"/>
                </a:moveTo>
                <a:lnTo>
                  <a:pt x="0" y="56634"/>
                </a:lnTo>
                <a:lnTo>
                  <a:pt x="383194" y="192322"/>
                </a:lnTo>
                <a:lnTo>
                  <a:pt x="763503" y="58066"/>
                </a:lnTo>
                <a:lnTo>
                  <a:pt x="763503" y="56036"/>
                </a:lnTo>
                <a:lnTo>
                  <a:pt x="38319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2223" y="950962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62" y="0"/>
                </a:moveTo>
                <a:lnTo>
                  <a:pt x="0" y="0"/>
                </a:lnTo>
                <a:lnTo>
                  <a:pt x="0" y="641859"/>
                </a:lnTo>
                <a:lnTo>
                  <a:pt x="307024" y="569883"/>
                </a:lnTo>
                <a:lnTo>
                  <a:pt x="307024" y="110911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44492" y="1085468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240"/>
                </a:lnTo>
                <a:lnTo>
                  <a:pt x="229682" y="427125"/>
                </a:lnTo>
                <a:lnTo>
                  <a:pt x="229682" y="5074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05042" y="1070126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82022" y="0"/>
                </a:moveTo>
                <a:lnTo>
                  <a:pt x="0" y="24788"/>
                </a:lnTo>
                <a:lnTo>
                  <a:pt x="0" y="530948"/>
                </a:lnTo>
                <a:lnTo>
                  <a:pt x="82022" y="55573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3162" y="950962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61" y="0"/>
                </a:moveTo>
                <a:lnTo>
                  <a:pt x="72223" y="0"/>
                </a:lnTo>
                <a:lnTo>
                  <a:pt x="0" y="35398"/>
                </a:lnTo>
                <a:lnTo>
                  <a:pt x="0" y="613534"/>
                </a:lnTo>
                <a:lnTo>
                  <a:pt x="89061" y="640681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03869" y="1539724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9049"/>
                </a:lnTo>
                <a:lnTo>
                  <a:pt x="383195" y="270192"/>
                </a:lnTo>
                <a:lnTo>
                  <a:pt x="383195" y="13568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87064" y="1541156"/>
            <a:ext cx="380365" cy="269240"/>
          </a:xfrm>
          <a:custGeom>
            <a:avLst/>
            <a:gdLst/>
            <a:ahLst/>
            <a:cxnLst/>
            <a:rect l="l" t="t" r="r" b="b"/>
            <a:pathLst>
              <a:path w="380365" h="269239">
                <a:moveTo>
                  <a:pt x="380308" y="0"/>
                </a:moveTo>
                <a:lnTo>
                  <a:pt x="0" y="134255"/>
                </a:lnTo>
                <a:lnTo>
                  <a:pt x="0" y="268760"/>
                </a:lnTo>
                <a:lnTo>
                  <a:pt x="380308" y="79635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0041" y="1085468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51" y="0"/>
                </a:moveTo>
                <a:lnTo>
                  <a:pt x="0" y="24788"/>
                </a:lnTo>
                <a:lnTo>
                  <a:pt x="0" y="447183"/>
                </a:lnTo>
                <a:lnTo>
                  <a:pt x="64451" y="467240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87064" y="1068947"/>
            <a:ext cx="276860" cy="557530"/>
          </a:xfrm>
          <a:custGeom>
            <a:avLst/>
            <a:gdLst/>
            <a:ahLst/>
            <a:cxnLst/>
            <a:rect l="l" t="t" r="r" b="b"/>
            <a:pathLst>
              <a:path w="276859" h="557530">
                <a:moveTo>
                  <a:pt x="0" y="0"/>
                </a:moveTo>
                <a:lnTo>
                  <a:pt x="0" y="556915"/>
                </a:lnTo>
                <a:lnTo>
                  <a:pt x="276562" y="474313"/>
                </a:lnTo>
                <a:lnTo>
                  <a:pt x="276562" y="82602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97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1981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8115300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1261" y="3313176"/>
                </a:lnTo>
                <a:lnTo>
                  <a:pt x="8356964" y="3309822"/>
                </a:lnTo>
                <a:lnTo>
                  <a:pt x="8400583" y="3300082"/>
                </a:lnTo>
                <a:lnTo>
                  <a:pt x="8441641" y="3284433"/>
                </a:lnTo>
                <a:lnTo>
                  <a:pt x="8479658" y="3263354"/>
                </a:lnTo>
                <a:lnTo>
                  <a:pt x="8514158" y="3237322"/>
                </a:lnTo>
                <a:lnTo>
                  <a:pt x="8544661" y="3206817"/>
                </a:lnTo>
                <a:lnTo>
                  <a:pt x="8570690" y="3172317"/>
                </a:lnTo>
                <a:lnTo>
                  <a:pt x="8591767" y="3134300"/>
                </a:lnTo>
                <a:lnTo>
                  <a:pt x="8607414" y="3093244"/>
                </a:lnTo>
                <a:lnTo>
                  <a:pt x="8617153" y="3049628"/>
                </a:lnTo>
                <a:lnTo>
                  <a:pt x="8620506" y="3003931"/>
                </a:lnTo>
                <a:lnTo>
                  <a:pt x="8620506" y="505205"/>
                </a:lnTo>
                <a:lnTo>
                  <a:pt x="8618193" y="456551"/>
                </a:lnTo>
                <a:lnTo>
                  <a:pt x="8611396" y="409204"/>
                </a:lnTo>
                <a:lnTo>
                  <a:pt x="8600327" y="363378"/>
                </a:lnTo>
                <a:lnTo>
                  <a:pt x="8585196" y="319284"/>
                </a:lnTo>
                <a:lnTo>
                  <a:pt x="8566217" y="277134"/>
                </a:lnTo>
                <a:lnTo>
                  <a:pt x="8543600" y="237139"/>
                </a:lnTo>
                <a:lnTo>
                  <a:pt x="8517558" y="199511"/>
                </a:lnTo>
                <a:lnTo>
                  <a:pt x="8488302" y="164462"/>
                </a:lnTo>
                <a:lnTo>
                  <a:pt x="8456043" y="132203"/>
                </a:lnTo>
                <a:lnTo>
                  <a:pt x="8420994" y="102947"/>
                </a:lnTo>
                <a:lnTo>
                  <a:pt x="8383366" y="76905"/>
                </a:lnTo>
                <a:lnTo>
                  <a:pt x="8343371" y="54288"/>
                </a:lnTo>
                <a:lnTo>
                  <a:pt x="8301221" y="35309"/>
                </a:lnTo>
                <a:lnTo>
                  <a:pt x="8257127" y="20178"/>
                </a:lnTo>
                <a:lnTo>
                  <a:pt x="8211301" y="9109"/>
                </a:lnTo>
                <a:lnTo>
                  <a:pt x="8163954" y="2312"/>
                </a:lnTo>
                <a:lnTo>
                  <a:pt x="8115300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309245" y="0"/>
                </a:moveTo>
                <a:lnTo>
                  <a:pt x="8115300" y="0"/>
                </a:lnTo>
                <a:lnTo>
                  <a:pt x="8163954" y="2312"/>
                </a:lnTo>
                <a:lnTo>
                  <a:pt x="8211301" y="9109"/>
                </a:lnTo>
                <a:lnTo>
                  <a:pt x="8257127" y="20178"/>
                </a:lnTo>
                <a:lnTo>
                  <a:pt x="8301221" y="35309"/>
                </a:lnTo>
                <a:lnTo>
                  <a:pt x="8343371" y="54288"/>
                </a:lnTo>
                <a:lnTo>
                  <a:pt x="8383366" y="76905"/>
                </a:lnTo>
                <a:lnTo>
                  <a:pt x="8420994" y="102947"/>
                </a:lnTo>
                <a:lnTo>
                  <a:pt x="8456043" y="132203"/>
                </a:lnTo>
                <a:lnTo>
                  <a:pt x="8488302" y="164462"/>
                </a:lnTo>
                <a:lnTo>
                  <a:pt x="8517558" y="199511"/>
                </a:lnTo>
                <a:lnTo>
                  <a:pt x="8543600" y="237139"/>
                </a:lnTo>
                <a:lnTo>
                  <a:pt x="8566217" y="277134"/>
                </a:lnTo>
                <a:lnTo>
                  <a:pt x="8585196" y="319284"/>
                </a:lnTo>
                <a:lnTo>
                  <a:pt x="8600327" y="363378"/>
                </a:lnTo>
                <a:lnTo>
                  <a:pt x="8611396" y="409204"/>
                </a:lnTo>
                <a:lnTo>
                  <a:pt x="8618193" y="456551"/>
                </a:lnTo>
                <a:lnTo>
                  <a:pt x="8620506" y="505205"/>
                </a:lnTo>
                <a:lnTo>
                  <a:pt x="8620506" y="3003931"/>
                </a:lnTo>
                <a:lnTo>
                  <a:pt x="8617153" y="3049628"/>
                </a:lnTo>
                <a:lnTo>
                  <a:pt x="8607414" y="3093244"/>
                </a:lnTo>
                <a:lnTo>
                  <a:pt x="8591767" y="3134300"/>
                </a:lnTo>
                <a:lnTo>
                  <a:pt x="8570690" y="3172317"/>
                </a:lnTo>
                <a:lnTo>
                  <a:pt x="8544661" y="3206817"/>
                </a:lnTo>
                <a:lnTo>
                  <a:pt x="8514158" y="3237322"/>
                </a:lnTo>
                <a:lnTo>
                  <a:pt x="8479658" y="3263354"/>
                </a:lnTo>
                <a:lnTo>
                  <a:pt x="8441641" y="3284433"/>
                </a:lnTo>
                <a:lnTo>
                  <a:pt x="8400583" y="3300082"/>
                </a:lnTo>
                <a:lnTo>
                  <a:pt x="8356964" y="3309822"/>
                </a:lnTo>
                <a:lnTo>
                  <a:pt x="8311261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3" y="0"/>
                </a:moveTo>
                <a:lnTo>
                  <a:pt x="231901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1" y="2361438"/>
                </a:lnTo>
                <a:lnTo>
                  <a:pt x="5995923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5" y="2129535"/>
                </a:lnTo>
                <a:lnTo>
                  <a:pt x="6227825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1" y="0"/>
                </a:lnTo>
                <a:lnTo>
                  <a:pt x="5995923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5" y="231901"/>
                </a:lnTo>
                <a:lnTo>
                  <a:pt x="6227825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3" y="2361438"/>
                </a:lnTo>
                <a:lnTo>
                  <a:pt x="231901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41" y="3085338"/>
            <a:ext cx="111885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2575" y="1861007"/>
            <a:ext cx="693928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55139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r>
              <a:rPr sz="2000" spc="-4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automatically</a:t>
            </a:r>
            <a:endParaRPr sz="2000">
              <a:latin typeface="Trebuchet MS"/>
              <a:cs typeface="Trebuchet MS"/>
            </a:endParaRPr>
          </a:p>
          <a:p>
            <a:pPr marL="1755139" marR="35941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Well-suited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applications that</a:t>
            </a:r>
            <a:r>
              <a:rPr sz="2000" spc="-22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experience 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variability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usage</a:t>
            </a:r>
            <a:endParaRPr sz="2000">
              <a:latin typeface="Trebuchet MS"/>
              <a:cs typeface="Trebuchet MS"/>
            </a:endParaRPr>
          </a:p>
          <a:p>
            <a:pPr marL="1755139" indent="-342900">
              <a:lnSpc>
                <a:spcPts val="2125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Available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at </a:t>
            </a:r>
            <a:r>
              <a:rPr sz="2000" spc="50" dirty="0">
                <a:solidFill>
                  <a:srgbClr val="222E3C"/>
                </a:solidFill>
                <a:latin typeface="Trebuchet MS"/>
                <a:cs typeface="Trebuchet MS"/>
              </a:rPr>
              <a:t>no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additional</a:t>
            </a:r>
            <a:r>
              <a:rPr sz="2000" spc="-2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charge</a:t>
            </a:r>
            <a:endParaRPr sz="2000">
              <a:latin typeface="Trebuchet MS"/>
              <a:cs typeface="Trebuchet MS"/>
            </a:endParaRPr>
          </a:p>
          <a:p>
            <a:pPr marR="6271260" algn="ctr">
              <a:lnSpc>
                <a:spcPts val="1645"/>
              </a:lnSpc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endParaRPr sz="1600">
              <a:latin typeface="Trebuchet MS"/>
              <a:cs typeface="Trebuchet MS"/>
            </a:endParaRPr>
          </a:p>
          <a:p>
            <a:pPr marR="6270625" algn="ctr">
              <a:lnSpc>
                <a:spcPct val="100000"/>
              </a:lnSpc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alin</a:t>
            </a:r>
            <a:r>
              <a:rPr sz="1600" spc="10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9761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9702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347" y="2374378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4" h="118110">
                <a:moveTo>
                  <a:pt x="80355" y="0"/>
                </a:moveTo>
                <a:lnTo>
                  <a:pt x="0" y="83643"/>
                </a:lnTo>
                <a:lnTo>
                  <a:pt x="0" y="117488"/>
                </a:lnTo>
                <a:lnTo>
                  <a:pt x="80355" y="33857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297" y="2372389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5" h="120014">
                <a:moveTo>
                  <a:pt x="0" y="0"/>
                </a:moveTo>
                <a:lnTo>
                  <a:pt x="0" y="33857"/>
                </a:lnTo>
                <a:lnTo>
                  <a:pt x="84333" y="119477"/>
                </a:lnTo>
                <a:lnTo>
                  <a:pt x="84333" y="85632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0512" y="2553608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553" y="255360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8797" y="2457027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10">
                <a:moveTo>
                  <a:pt x="0" y="0"/>
                </a:moveTo>
                <a:lnTo>
                  <a:pt x="0" y="33844"/>
                </a:lnTo>
                <a:lnTo>
                  <a:pt x="161714" y="194156"/>
                </a:lnTo>
                <a:lnTo>
                  <a:pt x="161714" y="16031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553" y="2298705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19" h="318769">
                <a:moveTo>
                  <a:pt x="136916" y="0"/>
                </a:moveTo>
                <a:lnTo>
                  <a:pt x="136916" y="80646"/>
                </a:lnTo>
                <a:lnTo>
                  <a:pt x="0" y="80646"/>
                </a:lnTo>
                <a:lnTo>
                  <a:pt x="0" y="237973"/>
                </a:lnTo>
                <a:lnTo>
                  <a:pt x="136916" y="237973"/>
                </a:lnTo>
                <a:lnTo>
                  <a:pt x="136916" y="318633"/>
                </a:lnTo>
                <a:lnTo>
                  <a:pt x="299623" y="160311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0470" y="2459016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4" h="192405">
                <a:moveTo>
                  <a:pt x="162706" y="0"/>
                </a:moveTo>
                <a:lnTo>
                  <a:pt x="0" y="158322"/>
                </a:lnTo>
                <a:lnTo>
                  <a:pt x="0" y="192166"/>
                </a:lnTo>
                <a:lnTo>
                  <a:pt x="162706" y="33857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797" y="2298705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69">
                <a:moveTo>
                  <a:pt x="161714" y="0"/>
                </a:moveTo>
                <a:lnTo>
                  <a:pt x="0" y="158322"/>
                </a:lnTo>
                <a:lnTo>
                  <a:pt x="161714" y="318633"/>
                </a:lnTo>
                <a:lnTo>
                  <a:pt x="161714" y="237973"/>
                </a:lnTo>
                <a:lnTo>
                  <a:pt x="295168" y="237973"/>
                </a:lnTo>
                <a:lnTo>
                  <a:pt x="295168" y="81641"/>
                </a:lnTo>
                <a:lnTo>
                  <a:pt x="161714" y="81641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9761" y="2661143"/>
            <a:ext cx="319477" cy="195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9761" y="2111511"/>
            <a:ext cx="320040" cy="711200"/>
          </a:xfrm>
          <a:custGeom>
            <a:avLst/>
            <a:gdLst/>
            <a:ahLst/>
            <a:cxnLst/>
            <a:rect l="l" t="t" r="r" b="b"/>
            <a:pathLst>
              <a:path w="320040" h="711200">
                <a:moveTo>
                  <a:pt x="319477" y="549631"/>
                </a:moveTo>
                <a:lnTo>
                  <a:pt x="0" y="549631"/>
                </a:lnTo>
                <a:lnTo>
                  <a:pt x="158740" y="710939"/>
                </a:lnTo>
                <a:lnTo>
                  <a:pt x="319477" y="549631"/>
                </a:lnTo>
                <a:close/>
              </a:path>
              <a:path w="320040" h="711200">
                <a:moveTo>
                  <a:pt x="259941" y="155325"/>
                </a:moveTo>
                <a:lnTo>
                  <a:pt x="59535" y="155325"/>
                </a:lnTo>
                <a:lnTo>
                  <a:pt x="59535" y="260877"/>
                </a:lnTo>
                <a:lnTo>
                  <a:pt x="143869" y="346510"/>
                </a:lnTo>
                <a:lnTo>
                  <a:pt x="59535" y="433138"/>
                </a:lnTo>
                <a:lnTo>
                  <a:pt x="59535" y="549631"/>
                </a:lnTo>
                <a:lnTo>
                  <a:pt x="259941" y="549631"/>
                </a:lnTo>
                <a:lnTo>
                  <a:pt x="259941" y="432143"/>
                </a:lnTo>
                <a:lnTo>
                  <a:pt x="179586" y="346510"/>
                </a:lnTo>
                <a:lnTo>
                  <a:pt x="259941" y="262866"/>
                </a:lnTo>
                <a:lnTo>
                  <a:pt x="259941" y="155325"/>
                </a:lnTo>
                <a:close/>
              </a:path>
              <a:path w="320040" h="711200">
                <a:moveTo>
                  <a:pt x="165674" y="0"/>
                </a:moveTo>
                <a:lnTo>
                  <a:pt x="155737" y="0"/>
                </a:lnTo>
                <a:lnTo>
                  <a:pt x="0" y="155325"/>
                </a:lnTo>
                <a:lnTo>
                  <a:pt x="319477" y="155325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36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5267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FFFFFF"/>
                </a:solidFill>
              </a:rPr>
              <a:t>Launch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Configurations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12750" y="1263141"/>
            <a:ext cx="6709409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launch</a:t>
            </a:r>
            <a:r>
              <a:rPr sz="20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configuration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template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uses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3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When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create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configuration,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</a:t>
            </a:r>
            <a:r>
              <a:rPr sz="2000" spc="-40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can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specify: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55" dirty="0">
                <a:solidFill>
                  <a:srgbClr val="222E3C"/>
                </a:solidFill>
                <a:latin typeface="Trebuchet MS"/>
                <a:cs typeface="Trebuchet MS"/>
              </a:rPr>
              <a:t>AMI</a:t>
            </a:r>
            <a:r>
              <a:rPr sz="16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ID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Key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pair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30" dirty="0">
                <a:solidFill>
                  <a:srgbClr val="222E3C"/>
                </a:solidFill>
                <a:latin typeface="Trebuchet MS"/>
                <a:cs typeface="Trebuchet MS"/>
              </a:rPr>
              <a:t>Security</a:t>
            </a:r>
            <a:r>
              <a:rPr sz="16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Block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device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mapping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User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2836164"/>
            <a:ext cx="2676143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59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1908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Groups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607308" y="2865882"/>
            <a:ext cx="4027170" cy="1051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3409" y="2892170"/>
            <a:ext cx="3941825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3409" y="2892170"/>
            <a:ext cx="3942079" cy="966469"/>
          </a:xfrm>
          <a:custGeom>
            <a:avLst/>
            <a:gdLst/>
            <a:ahLst/>
            <a:cxnLst/>
            <a:rect l="l" t="t" r="r" b="b"/>
            <a:pathLst>
              <a:path w="3942079" h="966470">
                <a:moveTo>
                  <a:pt x="0" y="966215"/>
                </a:moveTo>
                <a:lnTo>
                  <a:pt x="3941825" y="966215"/>
                </a:lnTo>
                <a:lnTo>
                  <a:pt x="3941825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2959646"/>
            <a:ext cx="777976" cy="751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558164" y="0"/>
                </a:moveTo>
                <a:lnTo>
                  <a:pt x="106299" y="0"/>
                </a:lnTo>
                <a:lnTo>
                  <a:pt x="64936" y="8358"/>
                </a:lnTo>
                <a:lnTo>
                  <a:pt x="31146" y="31146"/>
                </a:lnTo>
                <a:lnTo>
                  <a:pt x="8358" y="64936"/>
                </a:lnTo>
                <a:lnTo>
                  <a:pt x="0" y="106299"/>
                </a:lnTo>
                <a:lnTo>
                  <a:pt x="0" y="531494"/>
                </a:lnTo>
                <a:lnTo>
                  <a:pt x="8358" y="572857"/>
                </a:lnTo>
                <a:lnTo>
                  <a:pt x="31146" y="606647"/>
                </a:lnTo>
                <a:lnTo>
                  <a:pt x="64936" y="629435"/>
                </a:lnTo>
                <a:lnTo>
                  <a:pt x="106299" y="637794"/>
                </a:lnTo>
                <a:lnTo>
                  <a:pt x="558164" y="637794"/>
                </a:lnTo>
                <a:lnTo>
                  <a:pt x="599527" y="629435"/>
                </a:lnTo>
                <a:lnTo>
                  <a:pt x="633317" y="606647"/>
                </a:lnTo>
                <a:lnTo>
                  <a:pt x="656105" y="572857"/>
                </a:lnTo>
                <a:lnTo>
                  <a:pt x="664463" y="531494"/>
                </a:lnTo>
                <a:lnTo>
                  <a:pt x="664463" y="106299"/>
                </a:lnTo>
                <a:lnTo>
                  <a:pt x="656105" y="64936"/>
                </a:lnTo>
                <a:lnTo>
                  <a:pt x="633317" y="31146"/>
                </a:lnTo>
                <a:lnTo>
                  <a:pt x="599527" y="8358"/>
                </a:lnTo>
                <a:lnTo>
                  <a:pt x="558164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4691" y="2950502"/>
            <a:ext cx="777214" cy="752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557276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30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7276" y="638556"/>
                </a:lnTo>
                <a:lnTo>
                  <a:pt x="598711" y="630195"/>
                </a:lnTo>
                <a:lnTo>
                  <a:pt x="632539" y="607393"/>
                </a:lnTo>
                <a:lnTo>
                  <a:pt x="655341" y="573565"/>
                </a:lnTo>
                <a:lnTo>
                  <a:pt x="663701" y="532130"/>
                </a:lnTo>
                <a:lnTo>
                  <a:pt x="663701" y="106425"/>
                </a:lnTo>
                <a:lnTo>
                  <a:pt x="655341" y="64990"/>
                </a:lnTo>
                <a:lnTo>
                  <a:pt x="632539" y="31162"/>
                </a:lnTo>
                <a:lnTo>
                  <a:pt x="598711" y="8360"/>
                </a:lnTo>
                <a:lnTo>
                  <a:pt x="557276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7276" y="0"/>
                </a:lnTo>
                <a:lnTo>
                  <a:pt x="598711" y="8360"/>
                </a:lnTo>
                <a:lnTo>
                  <a:pt x="632539" y="31162"/>
                </a:lnTo>
                <a:lnTo>
                  <a:pt x="655341" y="64990"/>
                </a:lnTo>
                <a:lnTo>
                  <a:pt x="663701" y="106425"/>
                </a:lnTo>
                <a:lnTo>
                  <a:pt x="663701" y="532130"/>
                </a:lnTo>
                <a:lnTo>
                  <a:pt x="655341" y="573565"/>
                </a:lnTo>
                <a:lnTo>
                  <a:pt x="632539" y="607393"/>
                </a:lnTo>
                <a:lnTo>
                  <a:pt x="598711" y="630195"/>
                </a:lnTo>
                <a:lnTo>
                  <a:pt x="557276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7473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1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0256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0454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5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4" y="106299"/>
                </a:lnTo>
                <a:lnTo>
                  <a:pt x="664464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5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099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354" y="1152144"/>
            <a:ext cx="737108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404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Contain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collection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share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similar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characteristics.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are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treated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as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logical 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purpose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management.</a:t>
            </a:r>
            <a:endParaRPr sz="2000">
              <a:latin typeface="Trebuchet MS"/>
              <a:cs typeface="Trebuchet MS"/>
            </a:endParaRPr>
          </a:p>
          <a:p>
            <a:pPr marL="4248150">
              <a:lnSpc>
                <a:spcPct val="100000"/>
              </a:lnSpc>
              <a:spcBef>
                <a:spcPts val="1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6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8288" y="3608832"/>
            <a:ext cx="825284" cy="363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2009" y="3629786"/>
            <a:ext cx="725170" cy="276225"/>
          </a:xfrm>
          <a:custGeom>
            <a:avLst/>
            <a:gdLst/>
            <a:ahLst/>
            <a:cxnLst/>
            <a:rect l="l" t="t" r="r" b="b"/>
            <a:pathLst>
              <a:path w="725170" h="276225">
                <a:moveTo>
                  <a:pt x="724662" y="0"/>
                </a:moveTo>
                <a:lnTo>
                  <a:pt x="722856" y="53697"/>
                </a:lnTo>
                <a:lnTo>
                  <a:pt x="717931" y="97536"/>
                </a:lnTo>
                <a:lnTo>
                  <a:pt x="710624" y="127087"/>
                </a:lnTo>
                <a:lnTo>
                  <a:pt x="701675" y="137922"/>
                </a:lnTo>
                <a:lnTo>
                  <a:pt x="385317" y="137922"/>
                </a:lnTo>
                <a:lnTo>
                  <a:pt x="376368" y="148756"/>
                </a:lnTo>
                <a:lnTo>
                  <a:pt x="369062" y="178308"/>
                </a:lnTo>
                <a:lnTo>
                  <a:pt x="364136" y="222146"/>
                </a:lnTo>
                <a:lnTo>
                  <a:pt x="362330" y="275844"/>
                </a:lnTo>
                <a:lnTo>
                  <a:pt x="360525" y="222146"/>
                </a:lnTo>
                <a:lnTo>
                  <a:pt x="355600" y="178307"/>
                </a:lnTo>
                <a:lnTo>
                  <a:pt x="348293" y="148756"/>
                </a:lnTo>
                <a:lnTo>
                  <a:pt x="339343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5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62502" y="3872738"/>
            <a:ext cx="1249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Minimum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1335" y="4074414"/>
            <a:ext cx="1718310" cy="3527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5057" y="4095369"/>
            <a:ext cx="1617980" cy="265430"/>
          </a:xfrm>
          <a:custGeom>
            <a:avLst/>
            <a:gdLst/>
            <a:ahLst/>
            <a:cxnLst/>
            <a:rect l="l" t="t" r="r" b="b"/>
            <a:pathLst>
              <a:path w="1617979" h="265429">
                <a:moveTo>
                  <a:pt x="1617726" y="0"/>
                </a:moveTo>
                <a:lnTo>
                  <a:pt x="1615987" y="51610"/>
                </a:lnTo>
                <a:lnTo>
                  <a:pt x="1611248" y="93754"/>
                </a:lnTo>
                <a:lnTo>
                  <a:pt x="1604224" y="122168"/>
                </a:lnTo>
                <a:lnTo>
                  <a:pt x="1595627" y="132587"/>
                </a:lnTo>
                <a:lnTo>
                  <a:pt x="830960" y="132587"/>
                </a:lnTo>
                <a:lnTo>
                  <a:pt x="822364" y="143007"/>
                </a:lnTo>
                <a:lnTo>
                  <a:pt x="815339" y="171421"/>
                </a:lnTo>
                <a:lnTo>
                  <a:pt x="810601" y="213565"/>
                </a:lnTo>
                <a:lnTo>
                  <a:pt x="808863" y="265175"/>
                </a:lnTo>
                <a:lnTo>
                  <a:pt x="807124" y="213565"/>
                </a:lnTo>
                <a:lnTo>
                  <a:pt x="802385" y="171421"/>
                </a:lnTo>
                <a:lnTo>
                  <a:pt x="795361" y="143007"/>
                </a:lnTo>
                <a:lnTo>
                  <a:pt x="786764" y="132587"/>
                </a:lnTo>
                <a:lnTo>
                  <a:pt x="22097" y="132587"/>
                </a:lnTo>
                <a:lnTo>
                  <a:pt x="13501" y="122168"/>
                </a:lnTo>
                <a:lnTo>
                  <a:pt x="6476" y="93754"/>
                </a:lnTo>
                <a:lnTo>
                  <a:pt x="1738" y="51610"/>
                </a:lnTo>
                <a:lnTo>
                  <a:pt x="0" y="0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8090" y="4421123"/>
            <a:ext cx="3754373" cy="385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1810" y="4442078"/>
            <a:ext cx="3653790" cy="298450"/>
          </a:xfrm>
          <a:custGeom>
            <a:avLst/>
            <a:gdLst/>
            <a:ahLst/>
            <a:cxnLst/>
            <a:rect l="l" t="t" r="r" b="b"/>
            <a:pathLst>
              <a:path w="3653790" h="298450">
                <a:moveTo>
                  <a:pt x="3653790" y="0"/>
                </a:moveTo>
                <a:lnTo>
                  <a:pt x="3651831" y="57984"/>
                </a:lnTo>
                <a:lnTo>
                  <a:pt x="3646503" y="105336"/>
                </a:lnTo>
                <a:lnTo>
                  <a:pt x="3638627" y="137263"/>
                </a:lnTo>
                <a:lnTo>
                  <a:pt x="3629024" y="148971"/>
                </a:lnTo>
                <a:lnTo>
                  <a:pt x="1851660" y="148971"/>
                </a:lnTo>
                <a:lnTo>
                  <a:pt x="1842057" y="160678"/>
                </a:lnTo>
                <a:lnTo>
                  <a:pt x="1834181" y="192605"/>
                </a:lnTo>
                <a:lnTo>
                  <a:pt x="1828853" y="239957"/>
                </a:lnTo>
                <a:lnTo>
                  <a:pt x="1826894" y="297942"/>
                </a:lnTo>
                <a:lnTo>
                  <a:pt x="1824936" y="239957"/>
                </a:lnTo>
                <a:lnTo>
                  <a:pt x="1819608" y="192605"/>
                </a:lnTo>
                <a:lnTo>
                  <a:pt x="1811732" y="160678"/>
                </a:lnTo>
                <a:lnTo>
                  <a:pt x="1802129" y="148971"/>
                </a:lnTo>
                <a:lnTo>
                  <a:pt x="24764" y="148971"/>
                </a:lnTo>
                <a:lnTo>
                  <a:pt x="15162" y="137263"/>
                </a:lnTo>
                <a:lnTo>
                  <a:pt x="7286" y="105336"/>
                </a:lnTo>
                <a:lnTo>
                  <a:pt x="1958" y="57984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0621" y="4164888"/>
            <a:ext cx="2077720" cy="73406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Desired</a:t>
            </a:r>
            <a:r>
              <a:rPr sz="16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endParaRPr sz="16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87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Maximum</a:t>
            </a:r>
            <a:r>
              <a:rPr sz="16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3184" y="3622547"/>
            <a:ext cx="1789175" cy="363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6904" y="3643503"/>
            <a:ext cx="1689100" cy="276225"/>
          </a:xfrm>
          <a:custGeom>
            <a:avLst/>
            <a:gdLst/>
            <a:ahLst/>
            <a:cxnLst/>
            <a:rect l="l" t="t" r="r" b="b"/>
            <a:pathLst>
              <a:path w="1689100" h="276225">
                <a:moveTo>
                  <a:pt x="1688592" y="0"/>
                </a:moveTo>
                <a:lnTo>
                  <a:pt x="1686786" y="53697"/>
                </a:lnTo>
                <a:lnTo>
                  <a:pt x="1681861" y="97536"/>
                </a:lnTo>
                <a:lnTo>
                  <a:pt x="1674554" y="127087"/>
                </a:lnTo>
                <a:lnTo>
                  <a:pt x="1665604" y="137922"/>
                </a:lnTo>
                <a:lnTo>
                  <a:pt x="867283" y="137922"/>
                </a:lnTo>
                <a:lnTo>
                  <a:pt x="858333" y="148756"/>
                </a:lnTo>
                <a:lnTo>
                  <a:pt x="851027" y="178308"/>
                </a:lnTo>
                <a:lnTo>
                  <a:pt x="846101" y="222146"/>
                </a:lnTo>
                <a:lnTo>
                  <a:pt x="844296" y="275844"/>
                </a:lnTo>
                <a:lnTo>
                  <a:pt x="842490" y="222146"/>
                </a:lnTo>
                <a:lnTo>
                  <a:pt x="837565" y="178308"/>
                </a:lnTo>
                <a:lnTo>
                  <a:pt x="830258" y="148756"/>
                </a:lnTo>
                <a:lnTo>
                  <a:pt x="821309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6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8517" y="3876294"/>
            <a:ext cx="1804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1600" dirty="0">
                <a:solidFill>
                  <a:srgbClr val="222E3C"/>
                </a:solidFill>
                <a:latin typeface="Trebuchet MS"/>
                <a:cs typeface="Trebuchet MS"/>
              </a:rPr>
              <a:t>out as</a:t>
            </a:r>
            <a:r>
              <a:rPr sz="1600" spc="-2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needed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9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02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514350"/>
            <a:ext cx="6743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100" b="1" dirty="0">
              <a:solidFill>
                <a:srgbClr val="801669"/>
              </a:solidFill>
              <a:latin typeface="Lucida Calligraphy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100" b="1" dirty="0">
                <a:solidFill>
                  <a:srgbClr val="801669"/>
                </a:solidFill>
                <a:latin typeface="Lucida Calligraphy" pitchFamily="66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itchFamily="2" charset="2"/>
              <a:buChar char="v"/>
            </a:pP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S/W,H/W and services requirements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proposed 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86752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64023" y="1623059"/>
            <a:ext cx="1372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Attach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to</a:t>
            </a:r>
            <a:r>
              <a:rPr sz="1500" spc="-1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3561" y="1823453"/>
            <a:ext cx="4138422" cy="705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1290" y="1883282"/>
            <a:ext cx="3987165" cy="591820"/>
          </a:xfrm>
          <a:custGeom>
            <a:avLst/>
            <a:gdLst/>
            <a:ahLst/>
            <a:cxnLst/>
            <a:rect l="l" t="t" r="r" b="b"/>
            <a:pathLst>
              <a:path w="3987165" h="591819">
                <a:moveTo>
                  <a:pt x="3961511" y="566165"/>
                </a:moveTo>
                <a:lnTo>
                  <a:pt x="3745484" y="566165"/>
                </a:lnTo>
                <a:lnTo>
                  <a:pt x="3745484" y="591311"/>
                </a:lnTo>
                <a:lnTo>
                  <a:pt x="3981068" y="591311"/>
                </a:lnTo>
                <a:lnTo>
                  <a:pt x="3986657" y="585723"/>
                </a:lnTo>
                <a:lnTo>
                  <a:pt x="3986657" y="578738"/>
                </a:lnTo>
                <a:lnTo>
                  <a:pt x="3961511" y="578738"/>
                </a:lnTo>
                <a:lnTo>
                  <a:pt x="3961511" y="566165"/>
                </a:lnTo>
                <a:close/>
              </a:path>
              <a:path w="3987165" h="591819">
                <a:moveTo>
                  <a:pt x="3961511" y="38099"/>
                </a:moveTo>
                <a:lnTo>
                  <a:pt x="3961511" y="578738"/>
                </a:lnTo>
                <a:lnTo>
                  <a:pt x="3974084" y="566165"/>
                </a:lnTo>
                <a:lnTo>
                  <a:pt x="3986657" y="566165"/>
                </a:lnTo>
                <a:lnTo>
                  <a:pt x="3986657" y="50672"/>
                </a:lnTo>
                <a:lnTo>
                  <a:pt x="3974084" y="50672"/>
                </a:lnTo>
                <a:lnTo>
                  <a:pt x="3961511" y="38099"/>
                </a:lnTo>
                <a:close/>
              </a:path>
              <a:path w="3987165" h="591819">
                <a:moveTo>
                  <a:pt x="3986657" y="566165"/>
                </a:moveTo>
                <a:lnTo>
                  <a:pt x="3974084" y="566165"/>
                </a:lnTo>
                <a:lnTo>
                  <a:pt x="3961511" y="578738"/>
                </a:lnTo>
                <a:lnTo>
                  <a:pt x="3986657" y="578738"/>
                </a:lnTo>
                <a:lnTo>
                  <a:pt x="3986657" y="566165"/>
                </a:lnTo>
                <a:close/>
              </a:path>
              <a:path w="3987165" h="591819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672"/>
                </a:lnTo>
                <a:lnTo>
                  <a:pt x="63500" y="50672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3987165" h="591819">
                <a:moveTo>
                  <a:pt x="76200" y="25526"/>
                </a:moveTo>
                <a:lnTo>
                  <a:pt x="63500" y="25526"/>
                </a:lnTo>
                <a:lnTo>
                  <a:pt x="63500" y="50672"/>
                </a:lnTo>
                <a:lnTo>
                  <a:pt x="76200" y="50672"/>
                </a:lnTo>
                <a:lnTo>
                  <a:pt x="76200" y="25526"/>
                </a:lnTo>
                <a:close/>
              </a:path>
              <a:path w="3987165" h="591819">
                <a:moveTo>
                  <a:pt x="3981068" y="25526"/>
                </a:moveTo>
                <a:lnTo>
                  <a:pt x="76200" y="25526"/>
                </a:lnTo>
                <a:lnTo>
                  <a:pt x="76200" y="50672"/>
                </a:lnTo>
                <a:lnTo>
                  <a:pt x="3961511" y="50672"/>
                </a:lnTo>
                <a:lnTo>
                  <a:pt x="3961511" y="38099"/>
                </a:lnTo>
                <a:lnTo>
                  <a:pt x="3986657" y="38099"/>
                </a:lnTo>
                <a:lnTo>
                  <a:pt x="3986657" y="31114"/>
                </a:lnTo>
                <a:lnTo>
                  <a:pt x="3981068" y="25526"/>
                </a:lnTo>
                <a:close/>
              </a:path>
              <a:path w="3987165" h="591819">
                <a:moveTo>
                  <a:pt x="3986657" y="38099"/>
                </a:moveTo>
                <a:lnTo>
                  <a:pt x="3961511" y="38099"/>
                </a:lnTo>
                <a:lnTo>
                  <a:pt x="3974084" y="50672"/>
                </a:lnTo>
                <a:lnTo>
                  <a:pt x="3986657" y="50672"/>
                </a:lnTo>
                <a:lnTo>
                  <a:pt x="3986657" y="380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1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-27090"/>
            <a:ext cx="28176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</a:t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IN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 Diagram</a:t>
            </a:r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4899405" y="1910842"/>
            <a:ext cx="2051685" cy="1703705"/>
          </a:xfrm>
          <a:custGeom>
            <a:avLst/>
            <a:gdLst/>
            <a:ahLst/>
            <a:cxnLst/>
            <a:rect l="l" t="t" r="r" b="b"/>
            <a:pathLst>
              <a:path w="2051684" h="1703704">
                <a:moveTo>
                  <a:pt x="36322" y="0"/>
                </a:moveTo>
                <a:lnTo>
                  <a:pt x="0" y="43941"/>
                </a:lnTo>
                <a:lnTo>
                  <a:pt x="132080" y="153288"/>
                </a:lnTo>
                <a:lnTo>
                  <a:pt x="168529" y="109219"/>
                </a:lnTo>
                <a:lnTo>
                  <a:pt x="36322" y="0"/>
                </a:lnTo>
                <a:close/>
              </a:path>
              <a:path w="2051684" h="1703704">
                <a:moveTo>
                  <a:pt x="212471" y="145669"/>
                </a:moveTo>
                <a:lnTo>
                  <a:pt x="176149" y="189737"/>
                </a:lnTo>
                <a:lnTo>
                  <a:pt x="308229" y="298957"/>
                </a:lnTo>
                <a:lnTo>
                  <a:pt x="344678" y="254888"/>
                </a:lnTo>
                <a:lnTo>
                  <a:pt x="212471" y="145669"/>
                </a:lnTo>
                <a:close/>
              </a:path>
              <a:path w="2051684" h="1703704">
                <a:moveTo>
                  <a:pt x="388747" y="291338"/>
                </a:moveTo>
                <a:lnTo>
                  <a:pt x="352298" y="335406"/>
                </a:lnTo>
                <a:lnTo>
                  <a:pt x="484378" y="444626"/>
                </a:lnTo>
                <a:lnTo>
                  <a:pt x="520827" y="400557"/>
                </a:lnTo>
                <a:lnTo>
                  <a:pt x="388747" y="291338"/>
                </a:lnTo>
                <a:close/>
              </a:path>
              <a:path w="2051684" h="1703704">
                <a:moveTo>
                  <a:pt x="564896" y="437006"/>
                </a:moveTo>
                <a:lnTo>
                  <a:pt x="528447" y="481075"/>
                </a:lnTo>
                <a:lnTo>
                  <a:pt x="660527" y="590295"/>
                </a:lnTo>
                <a:lnTo>
                  <a:pt x="696976" y="546226"/>
                </a:lnTo>
                <a:lnTo>
                  <a:pt x="564896" y="437006"/>
                </a:lnTo>
                <a:close/>
              </a:path>
              <a:path w="2051684" h="1703704">
                <a:moveTo>
                  <a:pt x="741045" y="582676"/>
                </a:moveTo>
                <a:lnTo>
                  <a:pt x="704596" y="626744"/>
                </a:lnTo>
                <a:lnTo>
                  <a:pt x="836676" y="735964"/>
                </a:lnTo>
                <a:lnTo>
                  <a:pt x="873125" y="692022"/>
                </a:lnTo>
                <a:lnTo>
                  <a:pt x="741045" y="582676"/>
                </a:lnTo>
                <a:close/>
              </a:path>
              <a:path w="2051684" h="1703704">
                <a:moveTo>
                  <a:pt x="917194" y="728344"/>
                </a:moveTo>
                <a:lnTo>
                  <a:pt x="880745" y="772413"/>
                </a:lnTo>
                <a:lnTo>
                  <a:pt x="1012825" y="881760"/>
                </a:lnTo>
                <a:lnTo>
                  <a:pt x="1049274" y="837691"/>
                </a:lnTo>
                <a:lnTo>
                  <a:pt x="917194" y="728344"/>
                </a:lnTo>
                <a:close/>
              </a:path>
              <a:path w="2051684" h="1703704">
                <a:moveTo>
                  <a:pt x="1093343" y="874140"/>
                </a:moveTo>
                <a:lnTo>
                  <a:pt x="1056894" y="918082"/>
                </a:lnTo>
                <a:lnTo>
                  <a:pt x="1188974" y="1027430"/>
                </a:lnTo>
                <a:lnTo>
                  <a:pt x="1225423" y="983360"/>
                </a:lnTo>
                <a:lnTo>
                  <a:pt x="1093343" y="874140"/>
                </a:lnTo>
                <a:close/>
              </a:path>
              <a:path w="2051684" h="1703704">
                <a:moveTo>
                  <a:pt x="1269492" y="1019809"/>
                </a:moveTo>
                <a:lnTo>
                  <a:pt x="1233043" y="1063878"/>
                </a:lnTo>
                <a:lnTo>
                  <a:pt x="1365250" y="1173099"/>
                </a:lnTo>
                <a:lnTo>
                  <a:pt x="1401572" y="1129030"/>
                </a:lnTo>
                <a:lnTo>
                  <a:pt x="1269492" y="1019809"/>
                </a:lnTo>
                <a:close/>
              </a:path>
              <a:path w="2051684" h="1703704">
                <a:moveTo>
                  <a:pt x="1445641" y="1165478"/>
                </a:moveTo>
                <a:lnTo>
                  <a:pt x="1409192" y="1209547"/>
                </a:lnTo>
                <a:lnTo>
                  <a:pt x="1541399" y="1318768"/>
                </a:lnTo>
                <a:lnTo>
                  <a:pt x="1577721" y="1274699"/>
                </a:lnTo>
                <a:lnTo>
                  <a:pt x="1445641" y="1165478"/>
                </a:lnTo>
                <a:close/>
              </a:path>
              <a:path w="2051684" h="1703704">
                <a:moveTo>
                  <a:pt x="1621790" y="1311147"/>
                </a:moveTo>
                <a:lnTo>
                  <a:pt x="1585341" y="1355216"/>
                </a:lnTo>
                <a:lnTo>
                  <a:pt x="1717548" y="1464437"/>
                </a:lnTo>
                <a:lnTo>
                  <a:pt x="1753870" y="1420368"/>
                </a:lnTo>
                <a:lnTo>
                  <a:pt x="1621790" y="1311147"/>
                </a:lnTo>
                <a:close/>
              </a:path>
              <a:path w="2051684" h="1703704">
                <a:moveTo>
                  <a:pt x="1816353" y="1606931"/>
                </a:moveTo>
                <a:lnTo>
                  <a:pt x="1805054" y="1607351"/>
                </a:lnTo>
                <a:lnTo>
                  <a:pt x="1795113" y="1611915"/>
                </a:lnTo>
                <a:lnTo>
                  <a:pt x="1787599" y="1619862"/>
                </a:lnTo>
                <a:lnTo>
                  <a:pt x="1783588" y="1630426"/>
                </a:lnTo>
                <a:lnTo>
                  <a:pt x="1784008" y="1641798"/>
                </a:lnTo>
                <a:lnTo>
                  <a:pt x="1788572" y="1651777"/>
                </a:lnTo>
                <a:lnTo>
                  <a:pt x="1796518" y="1659304"/>
                </a:lnTo>
                <a:lnTo>
                  <a:pt x="1807083" y="1663319"/>
                </a:lnTo>
                <a:lnTo>
                  <a:pt x="2051303" y="1703451"/>
                </a:lnTo>
                <a:lnTo>
                  <a:pt x="2046132" y="1689353"/>
                </a:lnTo>
                <a:lnTo>
                  <a:pt x="1989454" y="1689353"/>
                </a:lnTo>
                <a:lnTo>
                  <a:pt x="1937766" y="1646554"/>
                </a:lnTo>
                <a:lnTo>
                  <a:pt x="1952071" y="1629198"/>
                </a:lnTo>
                <a:lnTo>
                  <a:pt x="1816353" y="1606931"/>
                </a:lnTo>
                <a:close/>
              </a:path>
              <a:path w="2051684" h="1703704">
                <a:moveTo>
                  <a:pt x="1952071" y="1629198"/>
                </a:moveTo>
                <a:lnTo>
                  <a:pt x="1937766" y="1646554"/>
                </a:lnTo>
                <a:lnTo>
                  <a:pt x="1989454" y="1689353"/>
                </a:lnTo>
                <a:lnTo>
                  <a:pt x="1999503" y="1677162"/>
                </a:lnTo>
                <a:lnTo>
                  <a:pt x="1980819" y="1677162"/>
                </a:lnTo>
                <a:lnTo>
                  <a:pt x="1963910" y="1631140"/>
                </a:lnTo>
                <a:lnTo>
                  <a:pt x="1952071" y="1629198"/>
                </a:lnTo>
                <a:close/>
              </a:path>
              <a:path w="2051684" h="1703704">
                <a:moveTo>
                  <a:pt x="2014263" y="1602485"/>
                </a:moveTo>
                <a:lnTo>
                  <a:pt x="1974088" y="1602485"/>
                </a:lnTo>
                <a:lnTo>
                  <a:pt x="2025777" y="1645285"/>
                </a:lnTo>
                <a:lnTo>
                  <a:pt x="1989454" y="1689353"/>
                </a:lnTo>
                <a:lnTo>
                  <a:pt x="2046132" y="1689353"/>
                </a:lnTo>
                <a:lnTo>
                  <a:pt x="2014263" y="1602485"/>
                </a:lnTo>
                <a:close/>
              </a:path>
              <a:path w="2051684" h="1703704">
                <a:moveTo>
                  <a:pt x="1963910" y="1631140"/>
                </a:moveTo>
                <a:lnTo>
                  <a:pt x="1980819" y="1677162"/>
                </a:lnTo>
                <a:lnTo>
                  <a:pt x="2012188" y="1639062"/>
                </a:lnTo>
                <a:lnTo>
                  <a:pt x="1963910" y="1631140"/>
                </a:lnTo>
                <a:close/>
              </a:path>
              <a:path w="2051684" h="1703704">
                <a:moveTo>
                  <a:pt x="1974088" y="1602485"/>
                </a:moveTo>
                <a:lnTo>
                  <a:pt x="1959766" y="1619862"/>
                </a:lnTo>
                <a:lnTo>
                  <a:pt x="1963910" y="1631140"/>
                </a:lnTo>
                <a:lnTo>
                  <a:pt x="2012188" y="1639062"/>
                </a:lnTo>
                <a:lnTo>
                  <a:pt x="1980819" y="1677162"/>
                </a:lnTo>
                <a:lnTo>
                  <a:pt x="1999503" y="1677162"/>
                </a:lnTo>
                <a:lnTo>
                  <a:pt x="2025777" y="1645285"/>
                </a:lnTo>
                <a:lnTo>
                  <a:pt x="1974088" y="1602485"/>
                </a:lnTo>
                <a:close/>
              </a:path>
              <a:path w="2051684" h="1703704">
                <a:moveTo>
                  <a:pt x="1959766" y="1619862"/>
                </a:moveTo>
                <a:lnTo>
                  <a:pt x="1952071" y="1629198"/>
                </a:lnTo>
                <a:lnTo>
                  <a:pt x="1963910" y="1631140"/>
                </a:lnTo>
                <a:lnTo>
                  <a:pt x="1959766" y="1619862"/>
                </a:lnTo>
                <a:close/>
              </a:path>
              <a:path w="2051684" h="1703704">
                <a:moveTo>
                  <a:pt x="1940619" y="1452415"/>
                </a:moveTo>
                <a:lnTo>
                  <a:pt x="1929384" y="1454150"/>
                </a:lnTo>
                <a:lnTo>
                  <a:pt x="1919688" y="1460099"/>
                </a:lnTo>
                <a:lnTo>
                  <a:pt x="1913254" y="1468977"/>
                </a:lnTo>
                <a:lnTo>
                  <a:pt x="1910631" y="1479617"/>
                </a:lnTo>
                <a:lnTo>
                  <a:pt x="1912366" y="1490852"/>
                </a:lnTo>
                <a:lnTo>
                  <a:pt x="1959766" y="1619862"/>
                </a:lnTo>
                <a:lnTo>
                  <a:pt x="1974088" y="1602485"/>
                </a:lnTo>
                <a:lnTo>
                  <a:pt x="2014263" y="1602485"/>
                </a:lnTo>
                <a:lnTo>
                  <a:pt x="1966087" y="1471168"/>
                </a:lnTo>
                <a:lnTo>
                  <a:pt x="1960137" y="1461472"/>
                </a:lnTo>
                <a:lnTo>
                  <a:pt x="1951259" y="1455039"/>
                </a:lnTo>
                <a:lnTo>
                  <a:pt x="1940619" y="1452415"/>
                </a:lnTo>
                <a:close/>
              </a:path>
              <a:path w="2051684" h="1703704">
                <a:moveTo>
                  <a:pt x="1797939" y="1456816"/>
                </a:moveTo>
                <a:lnTo>
                  <a:pt x="1761490" y="1500885"/>
                </a:lnTo>
                <a:lnTo>
                  <a:pt x="1893697" y="1610105"/>
                </a:lnTo>
                <a:lnTo>
                  <a:pt x="1930146" y="1566164"/>
                </a:lnTo>
                <a:lnTo>
                  <a:pt x="1797939" y="1456816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7053" y="1702308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2958" y="3240023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2663" y="3504438"/>
            <a:ext cx="9418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9014" y="3613403"/>
            <a:ext cx="723137" cy="72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8503" y="4292346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960" y="4292346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8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6155" y="1201927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3403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634" y="2551557"/>
            <a:ext cx="1818639" cy="1750695"/>
          </a:xfrm>
          <a:custGeom>
            <a:avLst/>
            <a:gdLst/>
            <a:ahLst/>
            <a:cxnLst/>
            <a:rect l="l" t="t" r="r" b="b"/>
            <a:pathLst>
              <a:path w="1818639" h="1750695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8470"/>
                </a:lnTo>
                <a:lnTo>
                  <a:pt x="1811991" y="1624153"/>
                </a:lnTo>
                <a:lnTo>
                  <a:pt x="1794665" y="1665203"/>
                </a:lnTo>
                <a:lnTo>
                  <a:pt x="1767792" y="1699982"/>
                </a:lnTo>
                <a:lnTo>
                  <a:pt x="1733013" y="1726852"/>
                </a:lnTo>
                <a:lnTo>
                  <a:pt x="1691969" y="1744175"/>
                </a:lnTo>
                <a:lnTo>
                  <a:pt x="1646301" y="1750314"/>
                </a:lnTo>
                <a:lnTo>
                  <a:pt x="171830" y="1750314"/>
                </a:lnTo>
                <a:lnTo>
                  <a:pt x="126162" y="1744175"/>
                </a:lnTo>
                <a:lnTo>
                  <a:pt x="85118" y="1726852"/>
                </a:lnTo>
                <a:lnTo>
                  <a:pt x="50339" y="1699982"/>
                </a:lnTo>
                <a:lnTo>
                  <a:pt x="23466" y="1665203"/>
                </a:lnTo>
                <a:lnTo>
                  <a:pt x="6140" y="1624153"/>
                </a:lnTo>
                <a:lnTo>
                  <a:pt x="0" y="1578470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144" y="407924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8104" y="1891664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7027" y="1891664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7" y="365633"/>
                </a:lnTo>
                <a:lnTo>
                  <a:pt x="567817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7027" y="189166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61" y="1100327"/>
            <a:ext cx="658367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91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410146"/>
            <a:ext cx="25768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..</a:t>
            </a:r>
            <a:r>
              <a:rPr sz="2800" spc="-75" dirty="0" smtClean="0">
                <a:solidFill>
                  <a:srgbClr val="FFFFFF"/>
                </a:solidFill>
              </a:rPr>
              <a:t> </a:t>
            </a:r>
            <a:endParaRPr sz="28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0421" y="1782317"/>
            <a:ext cx="1784350" cy="2065020"/>
          </a:xfrm>
          <a:custGeom>
            <a:avLst/>
            <a:gdLst/>
            <a:ahLst/>
            <a:cxnLst/>
            <a:rect l="l" t="t" r="r" b="b"/>
            <a:pathLst>
              <a:path w="1784350" h="2065020">
                <a:moveTo>
                  <a:pt x="43306" y="0"/>
                </a:moveTo>
                <a:lnTo>
                  <a:pt x="0" y="37337"/>
                </a:lnTo>
                <a:lnTo>
                  <a:pt x="111887" y="167259"/>
                </a:lnTo>
                <a:lnTo>
                  <a:pt x="155193" y="129921"/>
                </a:lnTo>
                <a:lnTo>
                  <a:pt x="43306" y="0"/>
                </a:lnTo>
                <a:close/>
              </a:path>
              <a:path w="1784350" h="2065020">
                <a:moveTo>
                  <a:pt x="192531" y="173228"/>
                </a:moveTo>
                <a:lnTo>
                  <a:pt x="149225" y="210566"/>
                </a:lnTo>
                <a:lnTo>
                  <a:pt x="261112" y="340487"/>
                </a:lnTo>
                <a:lnTo>
                  <a:pt x="304418" y="303149"/>
                </a:lnTo>
                <a:lnTo>
                  <a:pt x="192531" y="173228"/>
                </a:lnTo>
                <a:close/>
              </a:path>
              <a:path w="1784350" h="2065020">
                <a:moveTo>
                  <a:pt x="341756" y="346456"/>
                </a:moveTo>
                <a:lnTo>
                  <a:pt x="298450" y="383794"/>
                </a:lnTo>
                <a:lnTo>
                  <a:pt x="410337" y="513715"/>
                </a:lnTo>
                <a:lnTo>
                  <a:pt x="453643" y="476377"/>
                </a:lnTo>
                <a:lnTo>
                  <a:pt x="341756" y="346456"/>
                </a:lnTo>
                <a:close/>
              </a:path>
              <a:path w="1784350" h="2065020">
                <a:moveTo>
                  <a:pt x="490854" y="519684"/>
                </a:moveTo>
                <a:lnTo>
                  <a:pt x="447548" y="557022"/>
                </a:lnTo>
                <a:lnTo>
                  <a:pt x="559435" y="686943"/>
                </a:lnTo>
                <a:lnTo>
                  <a:pt x="602741" y="649605"/>
                </a:lnTo>
                <a:lnTo>
                  <a:pt x="490854" y="519684"/>
                </a:lnTo>
                <a:close/>
              </a:path>
              <a:path w="1784350" h="2065020">
                <a:moveTo>
                  <a:pt x="640079" y="692912"/>
                </a:moveTo>
                <a:lnTo>
                  <a:pt x="596773" y="730250"/>
                </a:lnTo>
                <a:lnTo>
                  <a:pt x="708660" y="860044"/>
                </a:lnTo>
                <a:lnTo>
                  <a:pt x="751966" y="822833"/>
                </a:lnTo>
                <a:lnTo>
                  <a:pt x="640079" y="692912"/>
                </a:lnTo>
                <a:close/>
              </a:path>
              <a:path w="1784350" h="2065020">
                <a:moveTo>
                  <a:pt x="789177" y="866140"/>
                </a:moveTo>
                <a:lnTo>
                  <a:pt x="745998" y="903351"/>
                </a:lnTo>
                <a:lnTo>
                  <a:pt x="857757" y="1033272"/>
                </a:lnTo>
                <a:lnTo>
                  <a:pt x="901064" y="996061"/>
                </a:lnTo>
                <a:lnTo>
                  <a:pt x="789177" y="866140"/>
                </a:lnTo>
                <a:close/>
              </a:path>
              <a:path w="1784350" h="2065020">
                <a:moveTo>
                  <a:pt x="938402" y="1039368"/>
                </a:moveTo>
                <a:lnTo>
                  <a:pt x="895095" y="1076579"/>
                </a:lnTo>
                <a:lnTo>
                  <a:pt x="1006982" y="1206500"/>
                </a:lnTo>
                <a:lnTo>
                  <a:pt x="1050289" y="1169289"/>
                </a:lnTo>
                <a:lnTo>
                  <a:pt x="938402" y="1039368"/>
                </a:lnTo>
                <a:close/>
              </a:path>
              <a:path w="1784350" h="2065020">
                <a:moveTo>
                  <a:pt x="1087627" y="1212596"/>
                </a:moveTo>
                <a:lnTo>
                  <a:pt x="1044320" y="1249807"/>
                </a:lnTo>
                <a:lnTo>
                  <a:pt x="1156207" y="1379728"/>
                </a:lnTo>
                <a:lnTo>
                  <a:pt x="1199514" y="1342517"/>
                </a:lnTo>
                <a:lnTo>
                  <a:pt x="1087627" y="1212596"/>
                </a:lnTo>
                <a:close/>
              </a:path>
              <a:path w="1784350" h="2065020">
                <a:moveTo>
                  <a:pt x="1236726" y="1385824"/>
                </a:moveTo>
                <a:lnTo>
                  <a:pt x="1193418" y="1423035"/>
                </a:lnTo>
                <a:lnTo>
                  <a:pt x="1305305" y="1552956"/>
                </a:lnTo>
                <a:lnTo>
                  <a:pt x="1348613" y="1515745"/>
                </a:lnTo>
                <a:lnTo>
                  <a:pt x="1236726" y="1385824"/>
                </a:lnTo>
                <a:close/>
              </a:path>
              <a:path w="1784350" h="2065020">
                <a:moveTo>
                  <a:pt x="1385951" y="1559052"/>
                </a:moveTo>
                <a:lnTo>
                  <a:pt x="1342643" y="1596263"/>
                </a:lnTo>
                <a:lnTo>
                  <a:pt x="1454530" y="1726184"/>
                </a:lnTo>
                <a:lnTo>
                  <a:pt x="1497838" y="1688846"/>
                </a:lnTo>
                <a:lnTo>
                  <a:pt x="1385951" y="1559052"/>
                </a:lnTo>
                <a:close/>
              </a:path>
              <a:path w="1784350" h="2065020">
                <a:moveTo>
                  <a:pt x="1557293" y="1928800"/>
                </a:moveTo>
                <a:lnTo>
                  <a:pt x="1546701" y="1931638"/>
                </a:lnTo>
                <a:lnTo>
                  <a:pt x="1537966" y="1938238"/>
                </a:lnTo>
                <a:lnTo>
                  <a:pt x="1532254" y="1948053"/>
                </a:lnTo>
                <a:lnTo>
                  <a:pt x="1530727" y="1959264"/>
                </a:lnTo>
                <a:lnTo>
                  <a:pt x="1533556" y="1969833"/>
                </a:lnTo>
                <a:lnTo>
                  <a:pt x="1540148" y="1978592"/>
                </a:lnTo>
                <a:lnTo>
                  <a:pt x="1549907" y="1984375"/>
                </a:lnTo>
                <a:lnTo>
                  <a:pt x="1783969" y="2064893"/>
                </a:lnTo>
                <a:lnTo>
                  <a:pt x="1779474" y="2040636"/>
                </a:lnTo>
                <a:lnTo>
                  <a:pt x="1725295" y="2040636"/>
                </a:lnTo>
                <a:lnTo>
                  <a:pt x="1656251" y="1960466"/>
                </a:lnTo>
                <a:lnTo>
                  <a:pt x="1568577" y="1930273"/>
                </a:lnTo>
                <a:lnTo>
                  <a:pt x="1557293" y="1928800"/>
                </a:lnTo>
                <a:close/>
              </a:path>
              <a:path w="1784350" h="2065020">
                <a:moveTo>
                  <a:pt x="1656251" y="1960466"/>
                </a:moveTo>
                <a:lnTo>
                  <a:pt x="1725295" y="2040636"/>
                </a:lnTo>
                <a:lnTo>
                  <a:pt x="1740909" y="2027174"/>
                </a:lnTo>
                <a:lnTo>
                  <a:pt x="1718818" y="2027174"/>
                </a:lnTo>
                <a:lnTo>
                  <a:pt x="1709906" y="1978944"/>
                </a:lnTo>
                <a:lnTo>
                  <a:pt x="1656251" y="1960466"/>
                </a:lnTo>
                <a:close/>
              </a:path>
              <a:path w="1784350" h="2065020">
                <a:moveTo>
                  <a:pt x="1705609" y="1798701"/>
                </a:moveTo>
                <a:lnTo>
                  <a:pt x="1695090" y="1802899"/>
                </a:lnTo>
                <a:lnTo>
                  <a:pt x="1687274" y="1810575"/>
                </a:lnTo>
                <a:lnTo>
                  <a:pt x="1682910" y="1820632"/>
                </a:lnTo>
                <a:lnTo>
                  <a:pt x="1682750" y="1831975"/>
                </a:lnTo>
                <a:lnTo>
                  <a:pt x="1699602" y="1923179"/>
                </a:lnTo>
                <a:lnTo>
                  <a:pt x="1768602" y="2003298"/>
                </a:lnTo>
                <a:lnTo>
                  <a:pt x="1725295" y="2040636"/>
                </a:lnTo>
                <a:lnTo>
                  <a:pt x="1779474" y="2040636"/>
                </a:lnTo>
                <a:lnTo>
                  <a:pt x="1738883" y="1821561"/>
                </a:lnTo>
                <a:lnTo>
                  <a:pt x="1734685" y="1811041"/>
                </a:lnTo>
                <a:lnTo>
                  <a:pt x="1727009" y="1803225"/>
                </a:lnTo>
                <a:lnTo>
                  <a:pt x="1716952" y="1798861"/>
                </a:lnTo>
                <a:lnTo>
                  <a:pt x="1705609" y="1798701"/>
                </a:lnTo>
                <a:close/>
              </a:path>
              <a:path w="1784350" h="2065020">
                <a:moveTo>
                  <a:pt x="1709906" y="1978944"/>
                </a:moveTo>
                <a:lnTo>
                  <a:pt x="1718818" y="2027174"/>
                </a:lnTo>
                <a:lnTo>
                  <a:pt x="1756282" y="1994916"/>
                </a:lnTo>
                <a:lnTo>
                  <a:pt x="1709906" y="1978944"/>
                </a:lnTo>
                <a:close/>
              </a:path>
              <a:path w="1784350" h="2065020">
                <a:moveTo>
                  <a:pt x="1699602" y="1923179"/>
                </a:moveTo>
                <a:lnTo>
                  <a:pt x="1709906" y="1978944"/>
                </a:lnTo>
                <a:lnTo>
                  <a:pt x="1756282" y="1994916"/>
                </a:lnTo>
                <a:lnTo>
                  <a:pt x="1718818" y="2027174"/>
                </a:lnTo>
                <a:lnTo>
                  <a:pt x="1740909" y="2027174"/>
                </a:lnTo>
                <a:lnTo>
                  <a:pt x="1768602" y="2003298"/>
                </a:lnTo>
                <a:lnTo>
                  <a:pt x="1699602" y="1923179"/>
                </a:lnTo>
                <a:close/>
              </a:path>
              <a:path w="1784350" h="2065020">
                <a:moveTo>
                  <a:pt x="1684274" y="1905381"/>
                </a:moveTo>
                <a:lnTo>
                  <a:pt x="1640967" y="1942719"/>
                </a:lnTo>
                <a:lnTo>
                  <a:pt x="1656251" y="1960466"/>
                </a:lnTo>
                <a:lnTo>
                  <a:pt x="1709906" y="1978944"/>
                </a:lnTo>
                <a:lnTo>
                  <a:pt x="1699602" y="1923179"/>
                </a:lnTo>
                <a:lnTo>
                  <a:pt x="1684274" y="1905381"/>
                </a:lnTo>
                <a:close/>
              </a:path>
              <a:path w="1784350" h="2065020">
                <a:moveTo>
                  <a:pt x="1535176" y="1732153"/>
                </a:moveTo>
                <a:lnTo>
                  <a:pt x="1491868" y="1769491"/>
                </a:lnTo>
                <a:lnTo>
                  <a:pt x="1603628" y="1899412"/>
                </a:lnTo>
                <a:lnTo>
                  <a:pt x="1646935" y="1862074"/>
                </a:lnTo>
                <a:lnTo>
                  <a:pt x="1535176" y="1732153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9811" y="4165886"/>
            <a:ext cx="3858260" cy="257175"/>
          </a:xfrm>
          <a:custGeom>
            <a:avLst/>
            <a:gdLst/>
            <a:ahLst/>
            <a:cxnLst/>
            <a:rect l="l" t="t" r="r" b="b"/>
            <a:pathLst>
              <a:path w="3858260" h="257175">
                <a:moveTo>
                  <a:pt x="3857752" y="99789"/>
                </a:moveTo>
                <a:lnTo>
                  <a:pt x="3686302" y="99789"/>
                </a:lnTo>
                <a:lnTo>
                  <a:pt x="3686302" y="156939"/>
                </a:lnTo>
                <a:lnTo>
                  <a:pt x="3857752" y="156939"/>
                </a:lnTo>
                <a:lnTo>
                  <a:pt x="3857752" y="99789"/>
                </a:lnTo>
                <a:close/>
              </a:path>
              <a:path w="3858260" h="257175">
                <a:moveTo>
                  <a:pt x="3629152" y="99789"/>
                </a:moveTo>
                <a:lnTo>
                  <a:pt x="3457702" y="99789"/>
                </a:lnTo>
                <a:lnTo>
                  <a:pt x="3457702" y="156939"/>
                </a:lnTo>
                <a:lnTo>
                  <a:pt x="3629152" y="156939"/>
                </a:lnTo>
                <a:lnTo>
                  <a:pt x="3629152" y="99789"/>
                </a:lnTo>
                <a:close/>
              </a:path>
              <a:path w="3858260" h="257175">
                <a:moveTo>
                  <a:pt x="3400552" y="99789"/>
                </a:moveTo>
                <a:lnTo>
                  <a:pt x="3229102" y="99789"/>
                </a:lnTo>
                <a:lnTo>
                  <a:pt x="3229102" y="156939"/>
                </a:lnTo>
                <a:lnTo>
                  <a:pt x="3400552" y="156939"/>
                </a:lnTo>
                <a:lnTo>
                  <a:pt x="3400552" y="99789"/>
                </a:lnTo>
                <a:close/>
              </a:path>
              <a:path w="3858260" h="257175">
                <a:moveTo>
                  <a:pt x="3171952" y="99789"/>
                </a:moveTo>
                <a:lnTo>
                  <a:pt x="3000502" y="99789"/>
                </a:lnTo>
                <a:lnTo>
                  <a:pt x="3000502" y="156939"/>
                </a:lnTo>
                <a:lnTo>
                  <a:pt x="3171952" y="156939"/>
                </a:lnTo>
                <a:lnTo>
                  <a:pt x="3171952" y="99789"/>
                </a:lnTo>
                <a:close/>
              </a:path>
              <a:path w="3858260" h="257175">
                <a:moveTo>
                  <a:pt x="2943352" y="99789"/>
                </a:moveTo>
                <a:lnTo>
                  <a:pt x="2771902" y="99789"/>
                </a:lnTo>
                <a:lnTo>
                  <a:pt x="2771902" y="156939"/>
                </a:lnTo>
                <a:lnTo>
                  <a:pt x="2943352" y="156939"/>
                </a:lnTo>
                <a:lnTo>
                  <a:pt x="2943352" y="99789"/>
                </a:lnTo>
                <a:close/>
              </a:path>
              <a:path w="3858260" h="257175">
                <a:moveTo>
                  <a:pt x="2714752" y="99789"/>
                </a:moveTo>
                <a:lnTo>
                  <a:pt x="2543302" y="99789"/>
                </a:lnTo>
                <a:lnTo>
                  <a:pt x="2543302" y="156939"/>
                </a:lnTo>
                <a:lnTo>
                  <a:pt x="2714752" y="156939"/>
                </a:lnTo>
                <a:lnTo>
                  <a:pt x="2714752" y="99789"/>
                </a:lnTo>
                <a:close/>
              </a:path>
              <a:path w="3858260" h="257175">
                <a:moveTo>
                  <a:pt x="2486152" y="99789"/>
                </a:moveTo>
                <a:lnTo>
                  <a:pt x="2314702" y="99789"/>
                </a:lnTo>
                <a:lnTo>
                  <a:pt x="2314702" y="156939"/>
                </a:lnTo>
                <a:lnTo>
                  <a:pt x="2486152" y="156939"/>
                </a:lnTo>
                <a:lnTo>
                  <a:pt x="2486152" y="99789"/>
                </a:lnTo>
                <a:close/>
              </a:path>
              <a:path w="3858260" h="257175">
                <a:moveTo>
                  <a:pt x="2257552" y="99789"/>
                </a:moveTo>
                <a:lnTo>
                  <a:pt x="2086102" y="99789"/>
                </a:lnTo>
                <a:lnTo>
                  <a:pt x="2086102" y="156939"/>
                </a:lnTo>
                <a:lnTo>
                  <a:pt x="2257552" y="156939"/>
                </a:lnTo>
                <a:lnTo>
                  <a:pt x="2257552" y="99789"/>
                </a:lnTo>
                <a:close/>
              </a:path>
              <a:path w="3858260" h="257175">
                <a:moveTo>
                  <a:pt x="2028952" y="99789"/>
                </a:moveTo>
                <a:lnTo>
                  <a:pt x="1857502" y="99789"/>
                </a:lnTo>
                <a:lnTo>
                  <a:pt x="1857502" y="156939"/>
                </a:lnTo>
                <a:lnTo>
                  <a:pt x="2028952" y="156939"/>
                </a:lnTo>
                <a:lnTo>
                  <a:pt x="2028952" y="99789"/>
                </a:lnTo>
                <a:close/>
              </a:path>
              <a:path w="3858260" h="257175">
                <a:moveTo>
                  <a:pt x="1800352" y="99789"/>
                </a:moveTo>
                <a:lnTo>
                  <a:pt x="1628902" y="99789"/>
                </a:lnTo>
                <a:lnTo>
                  <a:pt x="1628902" y="156939"/>
                </a:lnTo>
                <a:lnTo>
                  <a:pt x="1800352" y="156939"/>
                </a:lnTo>
                <a:lnTo>
                  <a:pt x="1800352" y="99789"/>
                </a:lnTo>
                <a:close/>
              </a:path>
              <a:path w="3858260" h="257175">
                <a:moveTo>
                  <a:pt x="1571752" y="99789"/>
                </a:moveTo>
                <a:lnTo>
                  <a:pt x="1400302" y="99789"/>
                </a:lnTo>
                <a:lnTo>
                  <a:pt x="1400302" y="156939"/>
                </a:lnTo>
                <a:lnTo>
                  <a:pt x="1571752" y="156939"/>
                </a:lnTo>
                <a:lnTo>
                  <a:pt x="1571752" y="99789"/>
                </a:lnTo>
                <a:close/>
              </a:path>
              <a:path w="3858260" h="257175">
                <a:moveTo>
                  <a:pt x="1343152" y="99789"/>
                </a:moveTo>
                <a:lnTo>
                  <a:pt x="1171702" y="99789"/>
                </a:lnTo>
                <a:lnTo>
                  <a:pt x="1171702" y="156939"/>
                </a:lnTo>
                <a:lnTo>
                  <a:pt x="1343152" y="156939"/>
                </a:lnTo>
                <a:lnTo>
                  <a:pt x="1343152" y="99789"/>
                </a:lnTo>
                <a:close/>
              </a:path>
              <a:path w="3858260" h="257175">
                <a:moveTo>
                  <a:pt x="1114552" y="99789"/>
                </a:moveTo>
                <a:lnTo>
                  <a:pt x="943101" y="99789"/>
                </a:lnTo>
                <a:lnTo>
                  <a:pt x="943101" y="156939"/>
                </a:lnTo>
                <a:lnTo>
                  <a:pt x="1114552" y="156939"/>
                </a:lnTo>
                <a:lnTo>
                  <a:pt x="1114552" y="99789"/>
                </a:lnTo>
                <a:close/>
              </a:path>
              <a:path w="3858260" h="257175">
                <a:moveTo>
                  <a:pt x="885951" y="99789"/>
                </a:moveTo>
                <a:lnTo>
                  <a:pt x="714501" y="99789"/>
                </a:lnTo>
                <a:lnTo>
                  <a:pt x="714501" y="156939"/>
                </a:lnTo>
                <a:lnTo>
                  <a:pt x="885951" y="156939"/>
                </a:lnTo>
                <a:lnTo>
                  <a:pt x="885951" y="99789"/>
                </a:lnTo>
                <a:close/>
              </a:path>
              <a:path w="3858260" h="257175">
                <a:moveTo>
                  <a:pt x="657351" y="99789"/>
                </a:moveTo>
                <a:lnTo>
                  <a:pt x="485901" y="99789"/>
                </a:lnTo>
                <a:lnTo>
                  <a:pt x="485901" y="156939"/>
                </a:lnTo>
                <a:lnTo>
                  <a:pt x="657351" y="156939"/>
                </a:lnTo>
                <a:lnTo>
                  <a:pt x="657351" y="99789"/>
                </a:lnTo>
                <a:close/>
              </a:path>
              <a:path w="3858260" h="257175">
                <a:moveTo>
                  <a:pt x="428751" y="99789"/>
                </a:moveTo>
                <a:lnTo>
                  <a:pt x="257301" y="99789"/>
                </a:lnTo>
                <a:lnTo>
                  <a:pt x="257301" y="156939"/>
                </a:lnTo>
                <a:lnTo>
                  <a:pt x="428751" y="156939"/>
                </a:lnTo>
                <a:lnTo>
                  <a:pt x="428751" y="99789"/>
                </a:lnTo>
                <a:close/>
              </a:path>
              <a:path w="3858260" h="257175">
                <a:moveTo>
                  <a:pt x="224460" y="0"/>
                </a:moveTo>
                <a:lnTo>
                  <a:pt x="213740" y="3662"/>
                </a:lnTo>
                <a:lnTo>
                  <a:pt x="0" y="128364"/>
                </a:lnTo>
                <a:lnTo>
                  <a:pt x="213740" y="253052"/>
                </a:lnTo>
                <a:lnTo>
                  <a:pt x="224460" y="256723"/>
                </a:lnTo>
                <a:lnTo>
                  <a:pt x="235394" y="256011"/>
                </a:lnTo>
                <a:lnTo>
                  <a:pt x="245280" y="251252"/>
                </a:lnTo>
                <a:lnTo>
                  <a:pt x="252856" y="242778"/>
                </a:lnTo>
                <a:lnTo>
                  <a:pt x="256482" y="232036"/>
                </a:lnTo>
                <a:lnTo>
                  <a:pt x="255762" y="221104"/>
                </a:lnTo>
                <a:lnTo>
                  <a:pt x="251017" y="211237"/>
                </a:lnTo>
                <a:lnTo>
                  <a:pt x="242569" y="203687"/>
                </a:lnTo>
                <a:lnTo>
                  <a:pt x="162429" y="156939"/>
                </a:lnTo>
                <a:lnTo>
                  <a:pt x="56642" y="156939"/>
                </a:lnTo>
                <a:lnTo>
                  <a:pt x="56642" y="99789"/>
                </a:lnTo>
                <a:lnTo>
                  <a:pt x="162407" y="99789"/>
                </a:lnTo>
                <a:lnTo>
                  <a:pt x="242569" y="53027"/>
                </a:lnTo>
                <a:lnTo>
                  <a:pt x="251017" y="45486"/>
                </a:lnTo>
                <a:lnTo>
                  <a:pt x="255762" y="35622"/>
                </a:lnTo>
                <a:lnTo>
                  <a:pt x="256482" y="24692"/>
                </a:lnTo>
                <a:lnTo>
                  <a:pt x="252856" y="13949"/>
                </a:lnTo>
                <a:lnTo>
                  <a:pt x="245280" y="5475"/>
                </a:lnTo>
                <a:lnTo>
                  <a:pt x="235394" y="714"/>
                </a:lnTo>
                <a:lnTo>
                  <a:pt x="224460" y="0"/>
                </a:lnTo>
                <a:close/>
              </a:path>
              <a:path w="3858260" h="257175">
                <a:moveTo>
                  <a:pt x="162407" y="99789"/>
                </a:moveTo>
                <a:lnTo>
                  <a:pt x="56642" y="99789"/>
                </a:lnTo>
                <a:lnTo>
                  <a:pt x="56642" y="156939"/>
                </a:lnTo>
                <a:lnTo>
                  <a:pt x="162429" y="156939"/>
                </a:lnTo>
                <a:lnTo>
                  <a:pt x="155745" y="153040"/>
                </a:lnTo>
                <a:lnTo>
                  <a:pt x="71119" y="153040"/>
                </a:lnTo>
                <a:lnTo>
                  <a:pt x="71119" y="103675"/>
                </a:lnTo>
                <a:lnTo>
                  <a:pt x="155745" y="103675"/>
                </a:lnTo>
                <a:lnTo>
                  <a:pt x="162407" y="99789"/>
                </a:lnTo>
                <a:close/>
              </a:path>
              <a:path w="3858260" h="257175">
                <a:moveTo>
                  <a:pt x="200151" y="99789"/>
                </a:moveTo>
                <a:lnTo>
                  <a:pt x="162407" y="99789"/>
                </a:lnTo>
                <a:lnTo>
                  <a:pt x="113432" y="128357"/>
                </a:lnTo>
                <a:lnTo>
                  <a:pt x="162429" y="156939"/>
                </a:lnTo>
                <a:lnTo>
                  <a:pt x="200151" y="156939"/>
                </a:lnTo>
                <a:lnTo>
                  <a:pt x="200151" y="99789"/>
                </a:lnTo>
                <a:close/>
              </a:path>
              <a:path w="3858260" h="257175">
                <a:moveTo>
                  <a:pt x="71119" y="103675"/>
                </a:moveTo>
                <a:lnTo>
                  <a:pt x="71119" y="153040"/>
                </a:lnTo>
                <a:lnTo>
                  <a:pt x="113432" y="128357"/>
                </a:lnTo>
                <a:lnTo>
                  <a:pt x="71119" y="103675"/>
                </a:lnTo>
                <a:close/>
              </a:path>
              <a:path w="3858260" h="257175">
                <a:moveTo>
                  <a:pt x="113432" y="128357"/>
                </a:moveTo>
                <a:lnTo>
                  <a:pt x="71119" y="153040"/>
                </a:lnTo>
                <a:lnTo>
                  <a:pt x="155745" y="153040"/>
                </a:lnTo>
                <a:lnTo>
                  <a:pt x="113432" y="128357"/>
                </a:lnTo>
                <a:close/>
              </a:path>
              <a:path w="3858260" h="257175">
                <a:moveTo>
                  <a:pt x="155745" y="103675"/>
                </a:moveTo>
                <a:lnTo>
                  <a:pt x="71119" y="103675"/>
                </a:lnTo>
                <a:lnTo>
                  <a:pt x="113432" y="128357"/>
                </a:lnTo>
                <a:lnTo>
                  <a:pt x="155745" y="1036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1117" y="1570735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276" y="3108705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6474" y="3847338"/>
            <a:ext cx="942594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823" y="3956303"/>
            <a:ext cx="723900" cy="723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473" y="1070356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7976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1207" y="2420492"/>
            <a:ext cx="1818639" cy="1750060"/>
          </a:xfrm>
          <a:custGeom>
            <a:avLst/>
            <a:gdLst/>
            <a:ahLst/>
            <a:cxnLst/>
            <a:rect l="l" t="t" r="r" b="b"/>
            <a:pathLst>
              <a:path w="1818639" h="1750060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7784"/>
                </a:lnTo>
                <a:lnTo>
                  <a:pt x="1811991" y="1623448"/>
                </a:lnTo>
                <a:lnTo>
                  <a:pt x="1794665" y="1664480"/>
                </a:lnTo>
                <a:lnTo>
                  <a:pt x="1767792" y="1699244"/>
                </a:lnTo>
                <a:lnTo>
                  <a:pt x="1733013" y="1726101"/>
                </a:lnTo>
                <a:lnTo>
                  <a:pt x="1691969" y="1743416"/>
                </a:lnTo>
                <a:lnTo>
                  <a:pt x="1646301" y="1749552"/>
                </a:lnTo>
                <a:lnTo>
                  <a:pt x="171830" y="1749552"/>
                </a:lnTo>
                <a:lnTo>
                  <a:pt x="126162" y="1743416"/>
                </a:lnTo>
                <a:lnTo>
                  <a:pt x="85118" y="1726101"/>
                </a:lnTo>
                <a:lnTo>
                  <a:pt x="50339" y="1699244"/>
                </a:lnTo>
                <a:lnTo>
                  <a:pt x="23466" y="1664480"/>
                </a:lnTo>
                <a:lnTo>
                  <a:pt x="6140" y="1623448"/>
                </a:lnTo>
                <a:lnTo>
                  <a:pt x="0" y="1577784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938" y="4164329"/>
            <a:ext cx="548640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4588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61" y="3947667"/>
            <a:ext cx="275590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57099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Execute </a:t>
            </a: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AS</a:t>
            </a:r>
            <a:r>
              <a:rPr sz="12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Policy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2677" y="1760601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2"/>
                </a:ln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1598" y="1760601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2"/>
                </a:lnTo>
                <a:lnTo>
                  <a:pt x="567816" y="365632"/>
                </a:lnTo>
                <a:lnTo>
                  <a:pt x="567816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1598" y="1760601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1271" y="969263"/>
            <a:ext cx="659129" cy="790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4950" y="4609338"/>
            <a:ext cx="1144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7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BLOCK DIAGRAM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85007"/>
            <a:ext cx="7743825" cy="3133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3" y="1632620"/>
            <a:ext cx="28194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4" y="2497022"/>
            <a:ext cx="2689403" cy="178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55" y="1551444"/>
            <a:ext cx="210572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Snooping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42" y="1819814"/>
            <a:ext cx="4428790" cy="33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Site to Site VPN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4" y="2024686"/>
            <a:ext cx="5784081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Site-to-Site </a:t>
            </a:r>
            <a:r>
              <a:rPr lang="en-US" dirty="0" err="1"/>
              <a:t>IPSec</a:t>
            </a:r>
            <a:r>
              <a:rPr lang="en-US" dirty="0"/>
              <a:t> VPN Tunnels are used to allow the secure transmission of data, voice and video between two sites (</a:t>
            </a:r>
            <a:r>
              <a:rPr lang="en-US" dirty="0" err="1"/>
              <a:t>e.g</a:t>
            </a:r>
            <a:r>
              <a:rPr lang="en-US" dirty="0"/>
              <a:t> offices or branches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VPN tunnel is created over the Internet public network and encrypted using a number of advanced encryption algorithms to provide confidentiality of the data transmitted between the two </a:t>
            </a:r>
            <a:r>
              <a:rPr lang="en-US" dirty="0" smtClean="0"/>
              <a:t>sites.</a:t>
            </a:r>
          </a:p>
          <a:p>
            <a:endParaRPr lang="en-US" dirty="0" smtClean="0"/>
          </a:p>
          <a:p>
            <a:r>
              <a:rPr lang="en-US" dirty="0"/>
              <a:t>These steps are:  (1) Configure ISAKMP (ISAKMP Phase 1)  (2) Configure </a:t>
            </a:r>
            <a:r>
              <a:rPr lang="en-US" dirty="0" err="1"/>
              <a:t>IPSec</a:t>
            </a:r>
            <a:r>
              <a:rPr lang="en-US" dirty="0"/>
              <a:t> (ISAKMP Phase 2, ACLs, Crypto MAP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5765800" cy="369189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latin typeface="+mj-lt"/>
              </a:rPr>
              <a:t>Secure Boot Sequence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configuration file in the primary boot set is a copy of the running configuration that was in the router when the feature was first </a:t>
            </a:r>
            <a:r>
              <a:rPr lang="en-US" sz="1800" dirty="0" smtClean="0"/>
              <a:t>enabled</a:t>
            </a:r>
          </a:p>
          <a:p>
            <a:r>
              <a:rPr lang="en-US" sz="1800" dirty="0" smtClean="0"/>
              <a:t>D </a:t>
            </a:r>
            <a:r>
              <a:rPr lang="en-US" sz="2000" dirty="0"/>
              <a:t>The feature secures the smallest working set of files to preserve persistent storage space. No extra space is required to secure the primary IOS image file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  The </a:t>
            </a:r>
            <a:r>
              <a:rPr lang="en-US" sz="2000" dirty="0"/>
              <a:t>feature automatically detects image or </a:t>
            </a:r>
            <a:r>
              <a:rPr lang="en-US" sz="2000" dirty="0" smtClean="0"/>
              <a:t>       configuration version mismatch. Only </a:t>
            </a:r>
            <a:r>
              <a:rPr lang="en-US" sz="2000" dirty="0"/>
              <a:t>local storage is used for securing </a:t>
            </a:r>
            <a:r>
              <a:rPr lang="en-US" sz="2000" dirty="0" smtClean="0"/>
              <a:t>files</a:t>
            </a:r>
          </a:p>
          <a:p>
            <a:pPr marL="0" indent="0">
              <a:buNone/>
            </a:pPr>
            <a:r>
              <a:rPr lang="en-US" sz="2000" dirty="0"/>
              <a:t>The feature can be disabled only through a console session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6" descr="hacker_i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b="4477"/>
          <a:stretch>
            <a:fillRect/>
          </a:stretch>
        </p:blipFill>
        <p:spPr bwMode="auto">
          <a:xfrm>
            <a:off x="6408421" y="1451610"/>
            <a:ext cx="227837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917138" y="2114352"/>
            <a:ext cx="1079100" cy="145784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800" b="0" dirty="0">
                <a:latin typeface="Courier New" pitchFamily="49" charset="0"/>
              </a:rPr>
              <a:t>R1# </a:t>
            </a:r>
            <a:r>
              <a:rPr lang="en-US" sz="800" dirty="0">
                <a:latin typeface="Courier New" pitchFamily="49" charset="0"/>
              </a:rPr>
              <a:t>erase startup-</a:t>
            </a:r>
            <a:r>
              <a:rPr lang="en-US" sz="800" dirty="0" err="1">
                <a:latin typeface="Courier New" pitchFamily="49" charset="0"/>
              </a:rPr>
              <a:t>config</a:t>
            </a:r>
            <a:endParaRPr lang="en-US" sz="800" dirty="0"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800" b="0" dirty="0">
                <a:latin typeface="Courier New" pitchFamily="49" charset="0"/>
              </a:rPr>
              <a:t>Erasing the </a:t>
            </a:r>
            <a:r>
              <a:rPr lang="en-US" sz="800" b="0" dirty="0" err="1">
                <a:latin typeface="Courier New" pitchFamily="49" charset="0"/>
              </a:rPr>
              <a:t>nvram</a:t>
            </a:r>
            <a:r>
              <a:rPr lang="en-US" sz="800" b="0" dirty="0">
                <a:latin typeface="Courier New" pitchFamily="49" charset="0"/>
              </a:rPr>
              <a:t> </a:t>
            </a:r>
            <a:r>
              <a:rPr lang="en-US" sz="800" b="0" dirty="0" err="1">
                <a:latin typeface="Courier New" pitchFamily="49" charset="0"/>
              </a:rPr>
              <a:t>filesystem</a:t>
            </a:r>
            <a:r>
              <a:rPr lang="en-US" sz="800" b="0" dirty="0">
                <a:latin typeface="Courier New" pitchFamily="49" charset="0"/>
              </a:rPr>
              <a:t> will remove all configuration files! Continue? [confirm]</a:t>
            </a:r>
          </a:p>
        </p:txBody>
      </p:sp>
    </p:spTree>
    <p:extLst>
      <p:ext uri="{BB962C8B-B14F-4D97-AF65-F5344CB8AC3E}">
        <p14:creationId xmlns:p14="http://schemas.microsoft.com/office/powerpoint/2010/main" val="11218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Port Security</a:t>
            </a:r>
            <a:endParaRPr lang="en-US" dirty="0"/>
          </a:p>
          <a:p>
            <a:r>
              <a:rPr lang="en-US" dirty="0" smtClean="0"/>
              <a:t>Port </a:t>
            </a:r>
            <a:r>
              <a:rPr lang="en-US" dirty="0"/>
              <a:t>security controls how many MAC addresses can be learned on a single switch </a:t>
            </a:r>
            <a:r>
              <a:rPr lang="en-US" dirty="0" err="1" smtClean="0"/>
              <a:t>port.This</a:t>
            </a:r>
            <a:r>
              <a:rPr lang="en-US" dirty="0" smtClean="0"/>
              <a:t> </a:t>
            </a:r>
            <a:r>
              <a:rPr lang="en-US" dirty="0"/>
              <a:t>also protects against malicious applications that may be sending thousands of frames</a:t>
            </a:r>
          </a:p>
          <a:p>
            <a:r>
              <a:rPr lang="en-US" dirty="0"/>
              <a:t>into the network, with a different bogus MAC address for each </a:t>
            </a:r>
            <a:r>
              <a:rPr lang="en-US" dirty="0" smtClean="0"/>
              <a:t>frame.</a:t>
            </a:r>
          </a:p>
          <a:p>
            <a:r>
              <a:rPr lang="en-US" b="1" dirty="0" smtClean="0"/>
              <a:t>Dynamic Arp Spoofing</a:t>
            </a:r>
          </a:p>
          <a:p>
            <a:r>
              <a:rPr lang="en-US" dirty="0"/>
              <a:t>ARP provides IP communication within a Layer 2 broadcast domain by mapping an </a:t>
            </a:r>
            <a:r>
              <a:rPr lang="en-US" dirty="0" smtClean="0"/>
              <a:t>IP address </a:t>
            </a:r>
            <a:r>
              <a:rPr lang="en-US" dirty="0"/>
              <a:t>to a MAC </a:t>
            </a:r>
            <a:r>
              <a:rPr lang="en-US" dirty="0" smtClean="0"/>
              <a:t>address.</a:t>
            </a:r>
          </a:p>
          <a:p>
            <a:r>
              <a:rPr lang="en-US" dirty="0"/>
              <a:t>DAI is a security feature that validates ARP packets in a network. DAI intercepts, logs, </a:t>
            </a:r>
            <a:r>
              <a:rPr lang="en-US" dirty="0" smtClean="0"/>
              <a:t>and discards </a:t>
            </a:r>
            <a:r>
              <a:rPr lang="en-US" dirty="0"/>
              <a:t>ARP packets with invalid IP-t o -MAC address bindings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capability protects </a:t>
            </a:r>
            <a:r>
              <a:rPr lang="en-US" dirty="0" smtClean="0"/>
              <a:t>the network </a:t>
            </a:r>
            <a:r>
              <a:rPr lang="en-US" dirty="0"/>
              <a:t>from some man-in-the-middle attacks.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Browser(To access AWS web Console)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Tracer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6">
            <a:extLst>
              <a:ext uri="{FF2B5EF4-FFF2-40B4-BE49-F238E27FC236}">
                <a16:creationId xmlns:a16="http://schemas.microsoft.com/office/drawing/2014/main" xmlns="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98">
            <a:extLst>
              <a:ext uri="{FF2B5EF4-FFF2-40B4-BE49-F238E27FC236}">
                <a16:creationId xmlns:a16="http://schemas.microsoft.com/office/drawing/2014/main" xmlns="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24" name="Straight Connector 100">
            <a:extLst>
              <a:ext uri="{FF2B5EF4-FFF2-40B4-BE49-F238E27FC236}">
                <a16:creationId xmlns:a16="http://schemas.microsoft.com/office/drawing/2014/main" xmlns="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2">
            <a:extLst>
              <a:ext uri="{FF2B5EF4-FFF2-40B4-BE49-F238E27FC236}">
                <a16:creationId xmlns:a16="http://schemas.microsoft.com/office/drawing/2014/main" xmlns="" id="{77F5183C-A26A-4229-984A-7FCEB7EE2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04">
            <a:extLst>
              <a:ext uri="{FF2B5EF4-FFF2-40B4-BE49-F238E27FC236}">
                <a16:creationId xmlns:a16="http://schemas.microsoft.com/office/drawing/2014/main" xmlns="" id="{A67E9771-7057-4B1C-A442-B929DC7E1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Straight Connector 106">
            <a:extLst>
              <a:ext uri="{FF2B5EF4-FFF2-40B4-BE49-F238E27FC236}">
                <a16:creationId xmlns:a16="http://schemas.microsoft.com/office/drawing/2014/main" xmlns="" id="{5573DE81-A410-47F8-B617-36EF621515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4204" y="1385316"/>
            <a:ext cx="21236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7" y="603391"/>
            <a:ext cx="2123205" cy="7869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28" name="Rectangle 108">
            <a:extLst>
              <a:ext uri="{FF2B5EF4-FFF2-40B4-BE49-F238E27FC236}">
                <a16:creationId xmlns:a16="http://schemas.microsoft.com/office/drawing/2014/main" xmlns="" id="{B98D35C3-48CD-4EE5-BA0F-A1A132C7A6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50"/>
          </a:p>
        </p:txBody>
      </p:sp>
      <p:grpSp>
        <p:nvGrpSpPr>
          <p:cNvPr id="129" name="Group 110">
            <a:extLst>
              <a:ext uri="{FF2B5EF4-FFF2-40B4-BE49-F238E27FC236}">
                <a16:creationId xmlns:a16="http://schemas.microsoft.com/office/drawing/2014/main" xmlns="" id="{DECAEFDA-5D6A-4085-B80D-4317DEE01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984542" y="361629"/>
            <a:ext cx="5670086" cy="3861826"/>
            <a:chOff x="7463258" y="583365"/>
            <a:chExt cx="7560115" cy="518192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EA0C0CC8-828D-4478-A5A9-69961B949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D8CEAB92-5D11-4A2B-A6F1-704DCDBA9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30" name="Rectangle 114">
            <a:extLst>
              <a:ext uri="{FF2B5EF4-FFF2-40B4-BE49-F238E27FC236}">
                <a16:creationId xmlns:a16="http://schemas.microsoft.com/office/drawing/2014/main" xmlns="" id="{5EE095BE-2923-4F9D-9B66-4A0FD49BD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41903" y="732825"/>
            <a:ext cx="4960488" cy="310215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xmlns="" id="{D743029D-33A4-4790-A894-4A1098BB5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405" y="843418"/>
            <a:ext cx="1425034" cy="289347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xmlns="" id="{A0B98548-5AF4-4D17-8E77-CF09F28B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060" y="1544259"/>
            <a:ext cx="1485443" cy="1489165"/>
          </a:xfrm>
          <a:prstGeom prst="rect">
            <a:avLst/>
          </a:prstGeom>
        </p:spPr>
      </p:pic>
      <p:pic>
        <p:nvPicPr>
          <p:cNvPr id="11" name="Picture 1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B719C4FC-2F1B-4CC4-BEB2-23F2D3C94E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5349"/>
          <a:stretch/>
        </p:blipFill>
        <p:spPr>
          <a:xfrm>
            <a:off x="3481723" y="1585481"/>
            <a:ext cx="1269782" cy="1266540"/>
          </a:xfrm>
          <a:prstGeom prst="rect">
            <a:avLst/>
          </a:prstGeom>
        </p:spPr>
      </p:pic>
      <p:pic>
        <p:nvPicPr>
          <p:cNvPr id="131" name="Picture 116">
            <a:extLst>
              <a:ext uri="{FF2B5EF4-FFF2-40B4-BE49-F238E27FC236}">
                <a16:creationId xmlns:a16="http://schemas.microsoft.com/office/drawing/2014/main" xmlns="" id="{34822122-BCC6-452D-B907-31FDA6CA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32" name="Straight Connector 118">
            <a:extLst>
              <a:ext uri="{FF2B5EF4-FFF2-40B4-BE49-F238E27FC236}">
                <a16:creationId xmlns:a16="http://schemas.microsoft.com/office/drawing/2014/main" xmlns="" id="{C4EAB49D-C7AA-4FAF-8D66-1AD97FD55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5" descr="SmartArt graphic">
            <a:extLst>
              <a:ext uri="{FF2B5EF4-FFF2-40B4-BE49-F238E27FC236}">
                <a16:creationId xmlns:a16="http://schemas.microsoft.com/office/drawing/2014/main" xmlns="" id="{FEA7B78A-50D7-496B-9036-6921CE791D9E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92468" y="1511800"/>
          <a:ext cx="2121020" cy="24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24" name="Picture 324">
            <a:extLst>
              <a:ext uri="{FF2B5EF4-FFF2-40B4-BE49-F238E27FC236}">
                <a16:creationId xmlns:a16="http://schemas.microsoft.com/office/drawing/2014/main" xmlns="" id="{DDA1A958-9F7C-4AB2-9159-41792B99EC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725" y="1702032"/>
            <a:ext cx="1964531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be handled billion and million request with out any latency and unviability issue.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Scaling feature.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site deployment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implementation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 Connecting to Cloud</a:t>
            </a:r>
          </a:p>
        </p:txBody>
      </p:sp>
    </p:spTree>
    <p:extLst>
      <p:ext uri="{BB962C8B-B14F-4D97-AF65-F5344CB8AC3E}">
        <p14:creationId xmlns:p14="http://schemas.microsoft.com/office/powerpoint/2010/main" val="873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DOCUMENTATION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DOCUMENTATION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7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8" y="1020188"/>
            <a:ext cx="7161990" cy="3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=""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085862" y="328346"/>
            <a:ext cx="1294597" cy="153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=""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737909" y="4996172"/>
            <a:ext cx="783000" cy="783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02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56574" y="0"/>
            <a:ext cx="7688700" cy="37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89622" y="547352"/>
            <a:ext cx="8150147" cy="4596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main aim is to handle thousands of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requests(IOT and Web traffic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load) on a web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portal.  When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hits on a certain url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if the requests are more on the url the traffic load will be more. There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 lagging of the site and can’t 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accessed.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Due to this in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commercial sites, there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url,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avoid this problem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are going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the existing policies in AWS Cloud, and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virtual data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AWS Service. W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usage is normal we are going 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created virtual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but the existence of the url will not be lost. 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security consists of the policies and practices to prevent and monitor unauthorized access, misuse, modification, or denial of a computer network and network-accessible resources. </a:t>
            </a: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security can protect you from Trojan horse viruses. Network security involves the authorization of access to data in a system, controlled by the network administrator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5" y="20780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in implementation: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92" y="922102"/>
            <a:ext cx="8028960" cy="41112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website when the requests from users increases on the website.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costs more for maintaining physical servers so creating virtual servers using AWS services costs low.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is low for networking devices. 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72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54237" y="638978"/>
            <a:ext cx="8108414" cy="4186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Nowadays, the E-commerce website is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top-rated,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Online shopping sites are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increased.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websites requesting (or) accessing data will be different day today. For suppose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from monday-friday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sites will get approximately 10,000 requests.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weekends,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requests may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 to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50,000, on festivals and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big billion days, they will get lakhs of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requests. We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have to maintain servers, applications, storage,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etc for these sites. </a:t>
            </a: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weekdays load will be normal, So it may require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or 3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servers and on weekends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 need 10 to 100 servers besides. On offer’s day, we have to maintain thousands of servers.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Mainatinence of servers is dificult.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much of infra of websites building and managing, it is challenging. To overcome this issue, we are moving to the cloud. That is </a:t>
            </a:r>
            <a:r>
              <a:rPr lang="en" sz="1800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CLOUD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and it is providing a feature called load balancing and Auto scaling.</a:t>
            </a:r>
            <a:endParaRPr sz="18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9792" y="210329"/>
            <a:ext cx="7688700" cy="89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,Software,Services used: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49995" y="1090670"/>
            <a:ext cx="7480454" cy="3249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AWS(Cloud Watch,VPC,EC2,LINUX,S3,SSH)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Scripting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Languages (Json)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Cisco Networking devices (Router, Switch)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ad Balancing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Auto Scaling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78606" y="204743"/>
            <a:ext cx="7688700" cy="63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 proposed  approach:</a:t>
            </a:r>
            <a:r>
              <a:rPr lang="en" dirty="0"/>
              <a:t>	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6742" y="1010214"/>
            <a:ext cx="7688700" cy="3742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Handling  millions of requests without any down time.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Automatic  server allocation will be possible without user interaction.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Maintenance  cost will be reduced with AWS.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>
              <a:lnSpc>
                <a:spcPct val="107916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Layer 2 attacks like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ARP SPOOFING, MAC FLOODING, and DHCP SPOOFING </a:t>
            </a: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will be prevented.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 </a:t>
            </a:r>
            <a:r>
              <a:rPr lang="en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connect different branches with security, we are implementing SITE TO SITE VPN.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presentaion Template</Template>
  <TotalTime>1198</TotalTime>
  <Words>1713</Words>
  <Application>Microsoft Office PowerPoint</Application>
  <PresentationFormat>On-screen Show (16:9)</PresentationFormat>
  <Paragraphs>293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Times New Roman</vt:lpstr>
      <vt:lpstr>Wingdings 2</vt:lpstr>
      <vt:lpstr>Arial</vt:lpstr>
      <vt:lpstr>Constantia</vt:lpstr>
      <vt:lpstr>Wingdings</vt:lpstr>
      <vt:lpstr>Monotype Corsiva</vt:lpstr>
      <vt:lpstr>Lucida Calligraphy</vt:lpstr>
      <vt:lpstr>Courier New</vt:lpstr>
      <vt:lpstr>Trebuchet MS</vt:lpstr>
      <vt:lpstr>Calibri</vt:lpstr>
      <vt:lpstr>Flow</vt:lpstr>
      <vt:lpstr>AWS CLOUD &amp; NETWORK SECURITY</vt:lpstr>
      <vt:lpstr>PowerPoint Presentation</vt:lpstr>
      <vt:lpstr>Platforms</vt:lpstr>
      <vt:lpstr>PR0JECT ROADMAP </vt:lpstr>
      <vt:lpstr>Introduction:</vt:lpstr>
      <vt:lpstr>Issues in implementation:</vt:lpstr>
      <vt:lpstr>Objective</vt:lpstr>
      <vt:lpstr>Hardware ,Software,Services used: </vt:lpstr>
      <vt:lpstr>Advantages of  proposed  approach: </vt:lpstr>
      <vt:lpstr>Elastic Load Balancing</vt:lpstr>
      <vt:lpstr>Classic Load Balancer – How It Works</vt:lpstr>
      <vt:lpstr>Application Load Balance – How It Works</vt:lpstr>
      <vt:lpstr>Amazon CloudWatch</vt:lpstr>
      <vt:lpstr>Amazon CloudWatch Facts</vt:lpstr>
      <vt:lpstr>Amazon CloudWatch Architecture</vt:lpstr>
      <vt:lpstr>Auto Scaling</vt:lpstr>
      <vt:lpstr>Launch Configurations</vt:lpstr>
      <vt:lpstr>Auto Scaling Groups</vt:lpstr>
      <vt:lpstr>Auto Scaling Basic Lifecycle</vt:lpstr>
      <vt:lpstr>Auto Scaling Basic Lifecycle</vt:lpstr>
      <vt:lpstr>AWS   Block Diagram</vt:lpstr>
      <vt:lpstr>Cont.. </vt:lpstr>
      <vt:lpstr>IOT BLOCK DIAGRAM</vt:lpstr>
      <vt:lpstr>Network Security</vt:lpstr>
      <vt:lpstr>Cont</vt:lpstr>
      <vt:lpstr>PowerPoint Presentation</vt:lpstr>
      <vt:lpstr>Cont</vt:lpstr>
      <vt:lpstr>Cont..</vt:lpstr>
      <vt:lpstr>APPLICATIONS</vt:lpstr>
      <vt:lpstr>CONCLUSION</vt:lpstr>
      <vt:lpstr>FUTURE WORK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&amp; NETWORK SECURITY</dc:title>
  <dc:creator>srigowri simhadri</dc:creator>
  <cp:lastModifiedBy>Kranthi</cp:lastModifiedBy>
  <cp:revision>89</cp:revision>
  <dcterms:modified xsi:type="dcterms:W3CDTF">2019-02-21T13:55:13Z</dcterms:modified>
</cp:coreProperties>
</file>