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66" r:id="rId5"/>
    <p:sldId id="257" r:id="rId6"/>
    <p:sldId id="271" r:id="rId7"/>
    <p:sldId id="261" r:id="rId8"/>
    <p:sldId id="262" r:id="rId9"/>
    <p:sldId id="268" r:id="rId10"/>
    <p:sldId id="270" r:id="rId11"/>
    <p:sldId id="272" r:id="rId12"/>
    <p:sldId id="274" r:id="rId13"/>
    <p:sldId id="276" r:id="rId14"/>
    <p:sldId id="273"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8" d="100"/>
          <a:sy n="98" d="100"/>
        </p:scale>
        <p:origin x="11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263201C-F6C2-49E1-9C5C-D560AF35958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36948-4B1A-4FB3-B558-334C1D71A1B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263201C-F6C2-49E1-9C5C-D560AF35958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36948-4B1A-4FB3-B558-334C1D71A1B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263201C-F6C2-49E1-9C5C-D560AF35958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36948-4B1A-4FB3-B558-334C1D71A1B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263201C-F6C2-49E1-9C5C-D560AF35958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36948-4B1A-4FB3-B558-334C1D71A1B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63201C-F6C2-49E1-9C5C-D560AF35958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36948-4B1A-4FB3-B558-334C1D71A1B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3263201C-F6C2-49E1-9C5C-D560AF35958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D36948-4B1A-4FB3-B558-334C1D71A1B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3263201C-F6C2-49E1-9C5C-D560AF35958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D36948-4B1A-4FB3-B558-334C1D71A1B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63201C-F6C2-49E1-9C5C-D560AF35958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D36948-4B1A-4FB3-B558-334C1D71A1B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3201C-F6C2-49E1-9C5C-D560AF35958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D36948-4B1A-4FB3-B558-334C1D71A1B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63201C-F6C2-49E1-9C5C-D560AF35958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D36948-4B1A-4FB3-B558-334C1D71A1B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63201C-F6C2-49E1-9C5C-D560AF35958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D36948-4B1A-4FB3-B558-334C1D71A1B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3201C-F6C2-49E1-9C5C-D560AF35958E}"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36948-4B1A-4FB3-B558-334C1D71A1B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225" y="1433830"/>
            <a:ext cx="10786110" cy="1649095"/>
          </a:xfrm>
        </p:spPr>
        <p:txBody>
          <a:bodyPr>
            <a:normAutofit fontScale="90000"/>
          </a:bodyPr>
          <a:lstStyle/>
          <a:p>
            <a:r>
              <a:rPr lang="en-US" altLang="en-IN" sz="3100" b="1" dirty="0">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100"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Department of Data Science</a:t>
            </a:r>
            <a:br>
              <a:rPr lang="en-US" sz="2800" b="1" dirty="0">
                <a:effectLst/>
                <a:latin typeface="Calibri" panose="020F0502020204030204" charset="0"/>
                <a:ea typeface="Times New Roman" panose="02020603050405020304" pitchFamily="18" charset="0"/>
                <a:cs typeface="Calibri" panose="020F0502020204030204" charset="0"/>
                <a:sym typeface="+mn-ea"/>
              </a:rPr>
            </a:br>
            <a:br>
              <a:rPr lang="en-US" sz="2800" b="1" dirty="0">
                <a:solidFill>
                  <a:srgbClr val="002060"/>
                </a:solidFill>
                <a:effectLst/>
                <a:latin typeface="Calibri" panose="020F0502020204030204" charset="0"/>
                <a:ea typeface="Times New Roman" panose="02020603050405020304" pitchFamily="18" charset="0"/>
                <a:cs typeface="Calibri" panose="020F0502020204030204" charset="0"/>
                <a:sym typeface="+mn-ea"/>
              </a:rPr>
            </a:br>
            <a:r>
              <a:rPr lang="en-US" sz="2800" b="1" dirty="0">
                <a:solidFill>
                  <a:srgbClr val="002060"/>
                </a:solidFill>
                <a:latin typeface="Times New Roman" panose="02020603050405020304" pitchFamily="18" charset="0"/>
                <a:cs typeface="Times New Roman" panose="02020603050405020304" pitchFamily="18" charset="0"/>
              </a:rPr>
              <a:t>BEHAVIOURAL RISK CLASSIFIER - Machine Learning Algorithms to Classify Users Based on Online Behavior for Identifying Potential Risks</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02590" y="3199130"/>
            <a:ext cx="10953750" cy="3300095"/>
          </a:xfrm>
        </p:spPr>
        <p:txBody>
          <a:bodyPr>
            <a:normAutofit/>
          </a:bodyPr>
          <a:lstStyle/>
          <a:p>
            <a:pPr algn="l"/>
            <a:endParaRPr lang="en-IN" sz="1800" b="1" dirty="0">
              <a:latin typeface="Times New Roman" panose="02020603050405020304" pitchFamily="18" charset="0"/>
              <a:cs typeface="Times New Roman" panose="02020603050405020304" pitchFamily="18" charset="0"/>
            </a:endParaRPr>
          </a:p>
          <a:p>
            <a:pPr algn="l"/>
            <a:r>
              <a:rPr lang="en-US" altLang="en-IN" sz="2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BATCH NO</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A21</a:t>
            </a:r>
            <a:endParaRPr lang="en-IN" sz="2000" b="1" dirty="0">
              <a:latin typeface="Times New Roman" panose="02020603050405020304" pitchFamily="18" charset="0"/>
              <a:cs typeface="Times New Roman" panose="02020603050405020304" pitchFamily="18" charset="0"/>
            </a:endParaRPr>
          </a:p>
          <a:p>
            <a:pPr algn="l"/>
            <a:r>
              <a:rPr lang="en-US" altLang="en-IN" sz="2000" b="1" dirty="0">
                <a:latin typeface="Times New Roman" panose="02020603050405020304" pitchFamily="18" charset="0"/>
                <a:cs typeface="Times New Roman" panose="02020603050405020304" pitchFamily="18" charset="0"/>
                <a:sym typeface="+mn-ea"/>
              </a:rPr>
              <a:t>      </a:t>
            </a:r>
            <a:r>
              <a:rPr lang="en-IN" sz="2000" b="1" dirty="0">
                <a:latin typeface="Times New Roman" panose="02020603050405020304" pitchFamily="18" charset="0"/>
                <a:cs typeface="Times New Roman" panose="02020603050405020304" pitchFamily="18" charset="0"/>
                <a:sym typeface="+mn-ea"/>
              </a:rPr>
              <a:t>GUIDE NAME: DR</a:t>
            </a:r>
            <a:r>
              <a:rPr lang="en-US" altLang="en-IN" sz="2000" b="1" dirty="0">
                <a:latin typeface="Times New Roman" panose="02020603050405020304" pitchFamily="18" charset="0"/>
                <a:cs typeface="Times New Roman" panose="02020603050405020304" pitchFamily="18" charset="0"/>
                <a:sym typeface="+mn-ea"/>
              </a:rPr>
              <a:t>.N.VIMALA</a:t>
            </a:r>
            <a:endParaRPr lang="en-IN" sz="2000" b="1" dirty="0">
              <a:latin typeface="Times New Roman" panose="02020603050405020304" pitchFamily="18" charset="0"/>
              <a:cs typeface="Times New Roman" panose="02020603050405020304" pitchFamily="18" charset="0"/>
            </a:endParaRPr>
          </a:p>
          <a:p>
            <a:pPr algn="l"/>
            <a:r>
              <a:rPr lang="en-IN" b="1" dirty="0">
                <a:latin typeface="Times New Roman" panose="02020603050405020304" pitchFamily="18" charset="0"/>
                <a:cs typeface="Times New Roman" panose="02020603050405020304" pitchFamily="18" charset="0"/>
              </a:rPr>
              <a:t> </a:t>
            </a:r>
            <a:r>
              <a:rPr lang="en-US" altLang="en-IN"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TEAM MEMBERS:</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US" altLang="en-IN" dirty="0">
                <a:latin typeface="Times New Roman" panose="02020603050405020304" pitchFamily="18" charset="0"/>
                <a:cs typeface="Times New Roman" panose="02020603050405020304" pitchFamily="18" charset="0"/>
              </a:rPr>
              <a:t>                                                                                             </a:t>
            </a:r>
            <a:r>
              <a:rPr lang="en-US" altLang="en-IN" sz="2000" dirty="0">
                <a:latin typeface="Times New Roman" panose="02020603050405020304" pitchFamily="18" charset="0"/>
                <a:cs typeface="Times New Roman" panose="02020603050405020304" pitchFamily="18" charset="0"/>
              </a:rPr>
              <a:t>K</a:t>
            </a:r>
            <a:r>
              <a:rPr lang="en-US" altLang="en-IN"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HARSHINI(2111CS030037)</a:t>
            </a:r>
            <a:endParaRPr lang="en-IN" sz="2000" dirty="0">
              <a:latin typeface="Times New Roman" panose="02020603050405020304" pitchFamily="18" charset="0"/>
              <a:cs typeface="Times New Roman" panose="02020603050405020304" pitchFamily="18" charset="0"/>
            </a:endParaRPr>
          </a:p>
          <a:p>
            <a:r>
              <a:rPr lang="en-US" altLang="en-IN" sz="2000" dirty="0">
                <a:latin typeface="Times New Roman" panose="02020603050405020304" pitchFamily="18" charset="0"/>
                <a:cs typeface="Times New Roman" panose="02020603050405020304" pitchFamily="18" charset="0"/>
              </a:rPr>
              <a:t>                                                                                                     G.</a:t>
            </a:r>
            <a:r>
              <a:rPr lang="en-IN" sz="2000" dirty="0">
                <a:latin typeface="Times New Roman" panose="02020603050405020304" pitchFamily="18" charset="0"/>
                <a:cs typeface="Times New Roman" panose="02020603050405020304" pitchFamily="18" charset="0"/>
              </a:rPr>
              <a:t> KRANTHI VARMA(2111CS030048)</a:t>
            </a:r>
            <a:endParaRPr lang="en-IN" sz="2000" dirty="0">
              <a:latin typeface="Times New Roman" panose="02020603050405020304" pitchFamily="18" charset="0"/>
              <a:cs typeface="Times New Roman" panose="02020603050405020304" pitchFamily="18" charset="0"/>
            </a:endParaRPr>
          </a:p>
          <a:p>
            <a:r>
              <a:rPr lang="en-US" altLang="en-IN" sz="2000" dirty="0">
                <a:latin typeface="Times New Roman" panose="02020603050405020304" pitchFamily="18" charset="0"/>
                <a:cs typeface="Times New Roman" panose="02020603050405020304" pitchFamily="18" charset="0"/>
              </a:rPr>
              <a:t>                                                                                                                       G.</a:t>
            </a:r>
            <a:r>
              <a:rPr lang="en-IN" sz="2000" dirty="0">
                <a:latin typeface="Times New Roman" panose="02020603050405020304" pitchFamily="18" charset="0"/>
                <a:cs typeface="Times New Roman" panose="02020603050405020304" pitchFamily="18" charset="0"/>
              </a:rPr>
              <a:t> NIKESH(2111CS030065)</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a:t>
            </a:r>
            <a:r>
              <a:rPr lang="en-US" alt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PRASUNA(2111CS030079)</a:t>
            </a:r>
            <a:endParaRPr lang="en-IN" dirty="0">
              <a:latin typeface="Times New Roman" panose="02020603050405020304" pitchFamily="18" charset="0"/>
              <a:cs typeface="Times New Roman" panose="02020603050405020304" pitchFamily="18" charset="0"/>
            </a:endParaRPr>
          </a:p>
          <a:p>
            <a:pPr algn="r"/>
            <a:endParaRPr lang="en-IN"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6310" y="0"/>
            <a:ext cx="11897032" cy="13175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615" y="226645"/>
            <a:ext cx="11041185" cy="908783"/>
          </a:xfrm>
        </p:spPr>
        <p:txBody>
          <a:bodyPr>
            <a:normAutofit/>
          </a:bodyPr>
          <a:lstStyle/>
          <a:p>
            <a:r>
              <a:rPr lang="en-IN" sz="5400" b="1" u="sng" dirty="0">
                <a:latin typeface="Times New Roman" panose="02020603050405020304" pitchFamily="18" charset="0"/>
                <a:cs typeface="Times New Roman" panose="02020603050405020304" pitchFamily="18" charset="0"/>
              </a:rPr>
              <a:t>Results</a:t>
            </a:r>
            <a:endParaRPr lang="en-IN" sz="5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2420" y="1069975"/>
            <a:ext cx="11663045" cy="5565775"/>
          </a:xfrm>
        </p:spPr>
        <p:txBody>
          <a:bodyPr/>
          <a:lstStyle/>
          <a:p>
            <a:endParaRPr lang="en-IN" dirty="0"/>
          </a:p>
        </p:txBody>
      </p:sp>
      <p:pic>
        <p:nvPicPr>
          <p:cNvPr id="8" name="Picture 7" descr="Screenshot 4"/>
          <p:cNvPicPr>
            <a:picLocks noChangeAspect="1"/>
          </p:cNvPicPr>
          <p:nvPr/>
        </p:nvPicPr>
        <p:blipFill>
          <a:blip r:embed="rId1"/>
          <a:stretch>
            <a:fillRect/>
          </a:stretch>
        </p:blipFill>
        <p:spPr>
          <a:xfrm>
            <a:off x="312420" y="1069975"/>
            <a:ext cx="5104765" cy="2943860"/>
          </a:xfrm>
          <a:prstGeom prst="rect">
            <a:avLst/>
          </a:prstGeom>
        </p:spPr>
      </p:pic>
      <p:pic>
        <p:nvPicPr>
          <p:cNvPr id="9" name="Picture 8" descr="Screenshot 3"/>
          <p:cNvPicPr>
            <a:picLocks noChangeAspect="1"/>
          </p:cNvPicPr>
          <p:nvPr/>
        </p:nvPicPr>
        <p:blipFill>
          <a:blip r:embed="rId2"/>
          <a:stretch>
            <a:fillRect/>
          </a:stretch>
        </p:blipFill>
        <p:spPr>
          <a:xfrm>
            <a:off x="5505450" y="2863850"/>
            <a:ext cx="6276975" cy="3642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3085" y="250825"/>
            <a:ext cx="11172190" cy="6163310"/>
          </a:xfrm>
        </p:spPr>
        <p:txBody>
          <a:bodyPr/>
          <a:p>
            <a:endParaRPr lang="en-US"/>
          </a:p>
        </p:txBody>
      </p:sp>
      <p:pic>
        <p:nvPicPr>
          <p:cNvPr id="4" name="Picture 3" descr="Screenshot (37)"/>
          <p:cNvPicPr>
            <a:picLocks noChangeAspect="1"/>
          </p:cNvPicPr>
          <p:nvPr/>
        </p:nvPicPr>
        <p:blipFill>
          <a:blip r:embed="rId1"/>
          <a:stretch>
            <a:fillRect/>
          </a:stretch>
        </p:blipFill>
        <p:spPr>
          <a:xfrm>
            <a:off x="652145" y="695325"/>
            <a:ext cx="5000625" cy="5295900"/>
          </a:xfrm>
          <a:prstGeom prst="rect">
            <a:avLst/>
          </a:prstGeom>
        </p:spPr>
      </p:pic>
      <p:pic>
        <p:nvPicPr>
          <p:cNvPr id="5" name="Picture 4" descr="Screenshot (39)"/>
          <p:cNvPicPr>
            <a:picLocks noChangeAspect="1"/>
          </p:cNvPicPr>
          <p:nvPr/>
        </p:nvPicPr>
        <p:blipFill>
          <a:blip r:embed="rId2"/>
          <a:stretch>
            <a:fillRect/>
          </a:stretch>
        </p:blipFill>
        <p:spPr>
          <a:xfrm>
            <a:off x="6300470" y="695325"/>
            <a:ext cx="4962525" cy="5295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30200"/>
            <a:ext cx="10896600" cy="6313170"/>
          </a:xfrm>
        </p:spPr>
        <p:txBody>
          <a:bodyPr/>
          <a:p>
            <a:endParaRPr lang="en-US"/>
          </a:p>
        </p:txBody>
      </p:sp>
      <p:pic>
        <p:nvPicPr>
          <p:cNvPr id="2" name="Picture 1" descr="Screenshot 2"/>
          <p:cNvPicPr>
            <a:picLocks noChangeAspect="1"/>
          </p:cNvPicPr>
          <p:nvPr/>
        </p:nvPicPr>
        <p:blipFill>
          <a:blip r:embed="rId1"/>
          <a:stretch>
            <a:fillRect/>
          </a:stretch>
        </p:blipFill>
        <p:spPr>
          <a:xfrm>
            <a:off x="335280" y="330200"/>
            <a:ext cx="6040755" cy="3098800"/>
          </a:xfrm>
          <a:prstGeom prst="rect">
            <a:avLst/>
          </a:prstGeom>
        </p:spPr>
      </p:pic>
      <p:pic>
        <p:nvPicPr>
          <p:cNvPr id="6" name="Picture 5" descr="Screenshot 1"/>
          <p:cNvPicPr>
            <a:picLocks noChangeAspect="1"/>
          </p:cNvPicPr>
          <p:nvPr/>
        </p:nvPicPr>
        <p:blipFill>
          <a:blip r:embed="rId2"/>
          <a:stretch>
            <a:fillRect/>
          </a:stretch>
        </p:blipFill>
        <p:spPr>
          <a:xfrm>
            <a:off x="5203190" y="3540760"/>
            <a:ext cx="6410325" cy="2962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985" y="365125"/>
            <a:ext cx="11056815" cy="1002567"/>
          </a:xfrm>
        </p:spPr>
        <p:txBody>
          <a:bodyPr>
            <a:normAutofit/>
          </a:bodyPr>
          <a:lstStyle/>
          <a:p>
            <a:r>
              <a:rPr lang="en-IN" sz="5400" b="1" u="sng" dirty="0">
                <a:latin typeface="Times New Roman" panose="02020603050405020304" pitchFamily="18" charset="0"/>
                <a:cs typeface="Times New Roman" panose="02020603050405020304" pitchFamily="18" charset="0"/>
              </a:rPr>
              <a:t>Conclusion</a:t>
            </a:r>
            <a:endParaRPr lang="en-IN" sz="5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56862"/>
            <a:ext cx="10515600" cy="4520101"/>
          </a:xfrm>
        </p:spPr>
        <p:txBody>
          <a:bodyPr/>
          <a:lstStyle/>
          <a:p>
            <a:r>
              <a:rPr lang="en-IN" sz="2400" dirty="0">
                <a:effectLst/>
                <a:latin typeface="Times New Roman" panose="02020603050405020304" pitchFamily="18" charset="0"/>
                <a:ea typeface="DengXian" panose="02010600030101010101" pitchFamily="2" charset="-122"/>
              </a:rPr>
              <a:t>The research successfully </a:t>
            </a:r>
            <a:r>
              <a:rPr lang="en-IN" sz="2400" dirty="0" err="1">
                <a:effectLst/>
                <a:latin typeface="Times New Roman" panose="02020603050405020304" pitchFamily="18" charset="0"/>
                <a:ea typeface="DengXian" panose="02010600030101010101" pitchFamily="2" charset="-122"/>
              </a:rPr>
              <a:t>analyzes</a:t>
            </a:r>
            <a:r>
              <a:rPr lang="en-IN" sz="2400" dirty="0">
                <a:effectLst/>
                <a:latin typeface="Times New Roman" panose="02020603050405020304" pitchFamily="18" charset="0"/>
                <a:ea typeface="DengXian" panose="02010600030101010101" pitchFamily="2" charset="-122"/>
              </a:rPr>
              <a:t> cybersecurity </a:t>
            </a:r>
            <a:r>
              <a:rPr lang="en-IN" sz="2400" dirty="0" err="1">
                <a:effectLst/>
                <a:latin typeface="Times New Roman" panose="02020603050405020304" pitchFamily="18" charset="0"/>
                <a:ea typeface="DengXian" panose="02010600030101010101" pitchFamily="2" charset="-122"/>
              </a:rPr>
              <a:t>behaviors</a:t>
            </a:r>
            <a:r>
              <a:rPr lang="en-IN" sz="2400" dirty="0">
                <a:effectLst/>
                <a:latin typeface="Times New Roman" panose="02020603050405020304" pitchFamily="18" charset="0"/>
                <a:ea typeface="DengXian" panose="02010600030101010101" pitchFamily="2" charset="-122"/>
              </a:rPr>
              <a:t> and online activity patterns using machine learning techniques. By leveraging a dataset containing various security threats, online habits, and risk indicators, the study effectively identifies factors contributing to cybersecurity vulnerabilities. </a:t>
            </a:r>
            <a:endParaRPr lang="en-IN" sz="2400" dirty="0">
              <a:effectLst/>
              <a:latin typeface="Times New Roman" panose="02020603050405020304" pitchFamily="18" charset="0"/>
              <a:ea typeface="DengXian" panose="02010600030101010101" pitchFamily="2" charset="-122"/>
            </a:endParaRPr>
          </a:p>
          <a:p>
            <a:r>
              <a:rPr lang="en-IN" sz="2400" dirty="0">
                <a:effectLst/>
                <a:latin typeface="Times New Roman" panose="02020603050405020304" pitchFamily="18" charset="0"/>
                <a:ea typeface="DengXian" panose="02010600030101010101" pitchFamily="2" charset="-122"/>
              </a:rPr>
              <a:t>The implementation of Gradient Boosting Classifier (GBC) and Deep Neural Network (DNN) classifiers enables accurate categorization of users based on their cybersecurity risk levels.</a:t>
            </a:r>
            <a:endParaRPr lang="en-IN" sz="2400" dirty="0">
              <a:effectLst/>
              <a:latin typeface="Times New Roman" panose="02020603050405020304" pitchFamily="18" charset="0"/>
              <a:ea typeface="DengXian" panose="02010600030101010101" pitchFamily="2" charset="-122"/>
            </a:endParaRPr>
          </a:p>
          <a:p>
            <a:pPr>
              <a:buNone/>
            </a:pPr>
            <a:r>
              <a:rPr lang="en-IN" sz="2400" b="1" dirty="0">
                <a:latin typeface="Times New Roman" panose="02020603050405020304" pitchFamily="18" charset="0"/>
                <a:cs typeface="Times New Roman" panose="02020603050405020304" pitchFamily="18" charset="0"/>
              </a:rPr>
              <a:t>Future Enhancements</a:t>
            </a:r>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Real-time Deployment via a web-based API.</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Explainable AI (XAI) for transparent decision-making.</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Ensemble Learning for improved accuracy.</a:t>
            </a:r>
            <a:r>
              <a:rPr lang="en-IN" sz="24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48" y="235974"/>
            <a:ext cx="4866966" cy="894735"/>
          </a:xfrm>
        </p:spPr>
        <p:txBody>
          <a:bodyPr>
            <a:normAutofit fontScale="90000"/>
          </a:bodyPr>
          <a:lstStyle/>
          <a:p>
            <a:r>
              <a:rPr lang="en-IN" b="1" u="sng" dirty="0">
                <a:latin typeface="Times New Roman" panose="02020603050405020304" pitchFamily="18" charset="0"/>
                <a:cs typeface="Times New Roman" panose="02020603050405020304" pitchFamily="18" charset="0"/>
              </a:rPr>
              <a:t>R</a:t>
            </a:r>
            <a:r>
              <a:rPr lang="en-US" altLang="en-IN" b="1" u="sng" dirty="0">
                <a:latin typeface="Times New Roman" panose="02020603050405020304" pitchFamily="18" charset="0"/>
                <a:cs typeface="Times New Roman" panose="02020603050405020304" pitchFamily="18" charset="0"/>
              </a:rPr>
              <a:t>eference</a:t>
            </a:r>
            <a:endParaRPr lang="en-US" altLang="en-IN" b="1" u="sng"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type="subTitle" idx="1"/>
          </p:nvPr>
        </p:nvSpPr>
        <p:spPr>
          <a:xfrm>
            <a:off x="684644" y="1766140"/>
            <a:ext cx="10598124" cy="5319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just">
              <a:buNone/>
            </a:pPr>
            <a:r>
              <a:rPr lang="en-US" sz="2400" u="sng" dirty="0">
                <a:solidFill>
                  <a:schemeClr val="accent1"/>
                </a:solidFill>
                <a:latin typeface="Times New Roman" panose="02020603050405020304" pitchFamily="18" charset="0"/>
                <a:cs typeface="Times New Roman" panose="02020603050405020304" pitchFamily="18" charset="0"/>
              </a:rPr>
              <a:t>[1] Chen, C. C., Shaw, R. S., &amp; Yang, S. C. (2006). Mitigating information security risks by increasing user security awareness: A case study of an information security awareness system. Information Technology, Learning &amp; Performance Journal, 24(1).</a:t>
            </a:r>
            <a:endParaRPr lang="en-US" sz="2400" u="sng" dirty="0">
              <a:solidFill>
                <a:schemeClr val="accent1"/>
              </a:solidFill>
              <a:latin typeface="Times New Roman" panose="02020603050405020304" pitchFamily="18" charset="0"/>
              <a:cs typeface="Times New Roman" panose="02020603050405020304" pitchFamily="18" charset="0"/>
            </a:endParaRPr>
          </a:p>
          <a:p>
            <a:pPr marL="0" lvl="0" indent="0" algn="just">
              <a:buNone/>
            </a:pPr>
            <a:r>
              <a:rPr lang="en-US" sz="2400" u="sng" dirty="0">
                <a:solidFill>
                  <a:schemeClr val="accent1"/>
                </a:solidFill>
                <a:latin typeface="Times New Roman" panose="02020603050405020304" pitchFamily="18" charset="0"/>
                <a:cs typeface="Times New Roman" panose="02020603050405020304" pitchFamily="18" charset="0"/>
              </a:rPr>
              <a:t>[2] Johnston, A. C., Warkentin, M., McBride, M., &amp; Carter, L. (2016). Dispositional and situational factors: influences on information security policy violations. European Journal of Information Systems, 25(3), 231-251.</a:t>
            </a:r>
            <a:endParaRPr lang="en-US" sz="2400" u="sng" dirty="0">
              <a:solidFill>
                <a:schemeClr val="accent1"/>
              </a:solidFill>
              <a:latin typeface="Times New Roman" panose="02020603050405020304" pitchFamily="18" charset="0"/>
              <a:cs typeface="Times New Roman" panose="02020603050405020304" pitchFamily="18" charset="0"/>
            </a:endParaRPr>
          </a:p>
          <a:p>
            <a:pPr marL="0" lvl="0" indent="0" algn="just">
              <a:buNone/>
            </a:pPr>
            <a:r>
              <a:rPr lang="en-US" sz="2400" u="sng" dirty="0">
                <a:solidFill>
                  <a:schemeClr val="accent1"/>
                </a:solidFill>
                <a:latin typeface="Times New Roman" panose="02020603050405020304" pitchFamily="18" charset="0"/>
                <a:cs typeface="Times New Roman" panose="02020603050405020304" pitchFamily="18" charset="0"/>
              </a:rPr>
              <a:t>[3] Donalds, C., &amp; Osei-Bryson, K. M. (2020). Cybersecurity compliance behavior: Exploring the influences of individual decision style and other antecedents. International Journal of Information Management, 51, 102056.</a:t>
            </a:r>
            <a:endParaRPr lang="en-US" sz="2400" u="sng"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527458" cy="3066179"/>
          </a:xfrm>
        </p:spPr>
        <p:txBody>
          <a:bodyPr>
            <a:normAutofit/>
          </a:bodyPr>
          <a:lstStyle/>
          <a:p>
            <a:endParaRPr lang="en-IN" sz="72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459" y="61993"/>
            <a:ext cx="11798915" cy="67340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4270" y="315578"/>
            <a:ext cx="3613777" cy="867904"/>
          </a:xfrm>
        </p:spPr>
        <p:txBody>
          <a:bodyPr>
            <a:noAutofit/>
          </a:bodyPr>
          <a:lstStyle/>
          <a:p>
            <a:r>
              <a:rPr lang="en-IN" sz="4800" b="1" u="sng" dirty="0">
                <a:latin typeface="Times New Roman" panose="02020603050405020304" pitchFamily="18" charset="0"/>
                <a:cs typeface="Times New Roman" panose="02020603050405020304" pitchFamily="18" charset="0"/>
              </a:rPr>
              <a:t>Introduction</a:t>
            </a:r>
            <a:endParaRPr lang="en-IN" sz="48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1925" y="1418095"/>
            <a:ext cx="10709329" cy="4998202"/>
          </a:xfrm>
        </p:spPr>
        <p:txBody>
          <a:bodyPr>
            <a:normAutofit/>
          </a:bodyPr>
          <a:lstStyle/>
          <a:p>
            <a:pPr algn="l">
              <a:lnSpc>
                <a:spcPct val="100000"/>
              </a:lnSpc>
            </a:pPr>
            <a:r>
              <a:rPr lang="en-US" dirty="0">
                <a:latin typeface="Times New Roman" panose="02020603050405020304" pitchFamily="18" charset="0"/>
                <a:cs typeface="Times New Roman" panose="02020603050405020304" pitchFamily="18" charset="0"/>
              </a:rPr>
              <a:t>With the exponential growth of online activities, classifying users based on behavioral risks has become crucial for cybersecurity, fraud prevention, and personalized marketing. According to recent statistics, 82% of data breaches involved some form of human error or online behavior misuse, and cybercrimes targeting users rose by 50% in the past year alone. Despite the significance, current manual risk detection systems often struggle with real-time analysis and predictive accuracy. In this work, we propose a Behavioral Risk Classifier that uses Gradient Boosting Algorithm to classify the users into categories of "Safe" or "Risky" based on their online behavior. Our system employs preprocessing techniques such as data cleaning, splitting, normalization, and feature extraction to enhance the quality of input data. A machine learning (ML) model, specifically trained to detect patterns in user interactions, is used to predict potential risks. The model is capable of identifying subtle behavior deviations, allowing proactive risk management and improving user safety.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1444" y="519193"/>
            <a:ext cx="5013702" cy="542441"/>
          </a:xfrm>
        </p:spPr>
        <p:txBody>
          <a:bodyPr>
            <a:noAutofit/>
          </a:bodyPr>
          <a:lstStyle/>
          <a:p>
            <a:r>
              <a:rPr lang="en-IN" sz="4800" b="1" u="sng" dirty="0">
                <a:latin typeface="Times New Roman" panose="02020603050405020304" pitchFamily="18" charset="0"/>
                <a:cs typeface="Times New Roman" panose="02020603050405020304" pitchFamily="18" charset="0"/>
              </a:rPr>
              <a:t>Literature Review</a:t>
            </a:r>
            <a:endParaRPr lang="en-IN" sz="48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43455" y="1557580"/>
            <a:ext cx="10144843" cy="4575206"/>
          </a:xfrm>
        </p:spPr>
        <p:txBody>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field of </a:t>
            </a:r>
            <a:r>
              <a:rPr lang="en-US" b="1" dirty="0">
                <a:latin typeface="Times New Roman" panose="02020603050405020304" pitchFamily="18" charset="0"/>
                <a:cs typeface="Times New Roman" panose="02020603050405020304" pitchFamily="18" charset="0"/>
              </a:rPr>
              <a:t>Behavioral Risk Classification</a:t>
            </a:r>
            <a:r>
              <a:rPr lang="en-US" dirty="0">
                <a:latin typeface="Times New Roman" panose="02020603050405020304" pitchFamily="18" charset="0"/>
                <a:cs typeface="Times New Roman" panose="02020603050405020304" pitchFamily="18" charset="0"/>
              </a:rPr>
              <a:t> has evolved from traditional statistical methods to advanced machine learning techniques.</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Earlier systems relied heavily on </a:t>
            </a:r>
            <a:r>
              <a:rPr lang="en-US" b="1" dirty="0">
                <a:latin typeface="Times New Roman" panose="02020603050405020304" pitchFamily="18" charset="0"/>
                <a:cs typeface="Times New Roman" panose="02020603050405020304" pitchFamily="18" charset="0"/>
              </a:rPr>
              <a:t>rule-based approaches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statistical models</a:t>
            </a:r>
            <a:r>
              <a:rPr lang="en-US" dirty="0">
                <a:latin typeface="Times New Roman" panose="02020603050405020304" pitchFamily="18" charset="0"/>
                <a:cs typeface="Times New Roman" panose="02020603050405020304" pitchFamily="18" charset="0"/>
              </a:rPr>
              <a:t> for identifying risky online behaviors.</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Models like </a:t>
            </a:r>
            <a:r>
              <a:rPr lang="en-US" b="1" dirty="0">
                <a:latin typeface="Times New Roman" panose="02020603050405020304" pitchFamily="18" charset="0"/>
                <a:cs typeface="Times New Roman" panose="02020603050405020304" pitchFamily="18" charset="0"/>
              </a:rPr>
              <a:t>Decision Trees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Logistic Regression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Naïve Bayes</a:t>
            </a:r>
            <a:r>
              <a:rPr lang="en-US" dirty="0">
                <a:latin typeface="Times New Roman" panose="02020603050405020304" pitchFamily="18" charset="0"/>
                <a:cs typeface="Times New Roman" panose="02020603050405020304" pitchFamily="18" charset="0"/>
              </a:rPr>
              <a:t>, which faced challenges in handling complex behavioral patterns and imbalanced datasets.</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Faced challenges in accurately predicting intent for new user.</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applicability outside crisis situations.</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a result, many risks go undetected, and the lack of real-time intervention increases the chances of malicious activities or data breaches.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44939"/>
            <a:ext cx="4719484" cy="967504"/>
          </a:xfrm>
        </p:spPr>
        <p:txBody>
          <a:bodyPr>
            <a:normAutofit/>
          </a:bodyPr>
          <a:lstStyle/>
          <a:p>
            <a:r>
              <a:rPr lang="en-IN" sz="5400" b="1" u="sng" dirty="0">
                <a:latin typeface="Times New Roman" panose="02020603050405020304" pitchFamily="18" charset="0"/>
                <a:cs typeface="Times New Roman" panose="02020603050405020304" pitchFamily="18" charset="0"/>
              </a:rPr>
              <a:t>Objectives</a:t>
            </a:r>
            <a:endParaRPr lang="en-IN" sz="5400" b="1" u="sng"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subTitle" idx="1"/>
          </p:nvPr>
        </p:nvSpPr>
        <p:spPr bwMode="auto">
          <a:xfrm>
            <a:off x="477764" y="1849838"/>
            <a:ext cx="6673769" cy="396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objective of the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Behavioral Risk Classifier</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to analyze users online behavior and</a:t>
            </a:r>
            <a:r>
              <a:rPr lang="en-US" altLang="en-US" sz="2800"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categorize them as "Safe," or "Risky" using machine learning techniques.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system enhances cybersecurity and fraud prevention by detecting subtle behavioral deviations for proactive risk management.</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06712" y="1612443"/>
            <a:ext cx="4645572" cy="46192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877" y="365125"/>
            <a:ext cx="11009923" cy="1325563"/>
          </a:xfrm>
        </p:spPr>
        <p:txBody>
          <a:bodyPr>
            <a:normAutofit/>
          </a:bodyPr>
          <a:lstStyle/>
          <a:p>
            <a:r>
              <a:rPr lang="en-IN" sz="5400" b="1" u="sng" dirty="0">
                <a:latin typeface="Times New Roman" panose="02020603050405020304" pitchFamily="18" charset="0"/>
                <a:cs typeface="Times New Roman" panose="02020603050405020304" pitchFamily="18" charset="0"/>
              </a:rPr>
              <a:t>Existing System</a:t>
            </a:r>
            <a:endParaRPr lang="en-IN" sz="5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1108" y="1825625"/>
            <a:ext cx="10892692" cy="4351338"/>
          </a:xfrm>
        </p:spPr>
        <p:txBody>
          <a:bodyPr>
            <a:normAutofit fontScale="70000" lnSpcReduction="20000"/>
          </a:bodyPr>
          <a:lstStyle/>
          <a:p>
            <a:pPr marL="342900" indent="-342900" algn="just" eaLnBrk="0" fontAlgn="base" hangingPunct="0">
              <a:lnSpc>
                <a:spcPct val="120000"/>
              </a:lnSpc>
              <a:spcBef>
                <a:spcPct val="0"/>
              </a:spcBef>
              <a:spcAft>
                <a:spcPct val="0"/>
              </a:spcAft>
              <a:buFont typeface="Arial" panose="020B0604020202020204" pitchFamily="34" charset="0"/>
              <a:buChar char="•"/>
            </a:pPr>
            <a:r>
              <a:rPr kumimoji="0" lang="en-US" altLang="en-US" sz="343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user classification relies on </a:t>
            </a:r>
            <a:r>
              <a:rPr kumimoji="0" lang="en-US" altLang="en-US" sz="343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methods </a:t>
            </a:r>
            <a:r>
              <a:rPr kumimoji="0" lang="en-US" altLang="en-US" sz="343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 rule-based systems with predefined parameters like failed logins, IP changes, or abnormal transactions.</a:t>
            </a:r>
            <a:endParaRPr kumimoji="0" lang="en-US" altLang="en-US" sz="343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eaLnBrk="0" fontAlgn="base" hangingPunct="0">
              <a:lnSpc>
                <a:spcPct val="120000"/>
              </a:lnSpc>
              <a:spcBef>
                <a:spcPct val="0"/>
              </a:spcBef>
              <a:spcAft>
                <a:spcPct val="0"/>
              </a:spcAft>
              <a:buFont typeface="Arial" panose="020B0604020202020204" pitchFamily="34" charset="0"/>
              <a:buChar char="•"/>
            </a:pPr>
            <a:r>
              <a:rPr kumimoji="0" lang="en-US" altLang="en-US" sz="343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a result, many risks go undetected, and the lack of real-time intervention increases the chances of malicious activities or data breaches.</a:t>
            </a:r>
            <a:endParaRPr kumimoji="0" lang="en-US" altLang="en-US" sz="343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l" eaLnBrk="0" fontAlgn="base" hangingPunct="0">
              <a:lnSpc>
                <a:spcPct val="110000"/>
              </a:lnSpc>
              <a:spcBef>
                <a:spcPct val="0"/>
              </a:spcBef>
              <a:spcAft>
                <a:spcPct val="0"/>
              </a:spcAft>
              <a:buNone/>
            </a:pPr>
            <a:r>
              <a:rPr kumimoji="0" lang="en-US" altLang="en-US" sz="62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Drawbacks</a:t>
            </a:r>
            <a:r>
              <a:rPr kumimoji="0" lang="en-US" altLang="en-US" sz="6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6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l" eaLnBrk="0" fontAlgn="base" hangingPunct="0">
              <a:lnSpc>
                <a:spcPct val="110000"/>
              </a:lnSpc>
              <a:spcBef>
                <a:spcPct val="0"/>
              </a:spcBef>
              <a:spcAft>
                <a:spcPct val="0"/>
              </a:spcAft>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indent="-571500" algn="l" eaLnBrk="0" fontAlgn="base" hangingPunct="0">
              <a:lnSpc>
                <a:spcPct val="110000"/>
              </a:lnSpc>
              <a:spcBef>
                <a:spcPct val="0"/>
              </a:spcBef>
              <a:spcAft>
                <a:spcPct val="0"/>
              </a:spcAft>
              <a:buFont typeface="Arial" panose="020B0604020202020204" pitchFamily="34" charset="0"/>
              <a:buChar char="•"/>
            </a:pP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Slow Response Time</a:t>
            </a:r>
            <a:endPar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indent="-571500" algn="l" eaLnBrk="0" fontAlgn="base" hangingPunct="0">
              <a:lnSpc>
                <a:spcPct val="110000"/>
              </a:lnSpc>
              <a:spcBef>
                <a:spcPct val="0"/>
              </a:spcBef>
              <a:spcAft>
                <a:spcPct val="0"/>
              </a:spcAft>
              <a:buFont typeface="Arial" panose="020B0604020202020204" pitchFamily="34" charset="0"/>
              <a:buChar char="•"/>
            </a:pP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False Positives</a:t>
            </a:r>
            <a:endPar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indent="-571500" algn="l" eaLnBrk="0" fontAlgn="base" hangingPunct="0">
              <a:lnSpc>
                <a:spcPct val="110000"/>
              </a:lnSpc>
              <a:spcBef>
                <a:spcPct val="0"/>
              </a:spcBef>
              <a:spcAft>
                <a:spcPct val="0"/>
              </a:spcAft>
              <a:buFont typeface="Arial" panose="020B0604020202020204" pitchFamily="34" charset="0"/>
              <a:buChar char="•"/>
            </a:pP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Human Error</a:t>
            </a:r>
            <a:endPar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indent="-571500" algn="l" eaLnBrk="0" fontAlgn="base" hangingPunct="0">
              <a:lnSpc>
                <a:spcPct val="110000"/>
              </a:lnSpc>
              <a:spcBef>
                <a:spcPct val="0"/>
              </a:spcBef>
              <a:spcAft>
                <a:spcPct val="0"/>
              </a:spcAft>
              <a:buFont typeface="Arial" panose="020B0604020202020204" pitchFamily="34" charset="0"/>
              <a:buChar char="•"/>
            </a:pP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Issues </a:t>
            </a:r>
            <a:endPar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indent="-571500" algn="l" eaLnBrk="0" fontAlgn="base" hangingPunct="0">
              <a:lnSpc>
                <a:spcPct val="110000"/>
              </a:lnSpc>
              <a:spcBef>
                <a:spcPct val="0"/>
              </a:spcBef>
              <a:spcAft>
                <a:spcPct val="0"/>
              </a:spcAft>
              <a:buFont typeface="Arial" panose="020B0604020202020204" pitchFamily="34" charset="0"/>
              <a:buChar char="•"/>
            </a:pPr>
            <a:r>
              <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Real-Time Adaptability </a:t>
            </a:r>
            <a:endParaRPr kumimoji="0" lang="en-US" altLang="en-US" sz="3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968" y="393291"/>
            <a:ext cx="7030065" cy="855406"/>
          </a:xfrm>
        </p:spPr>
        <p:txBody>
          <a:bodyPr>
            <a:normAutofit/>
          </a:bodyPr>
          <a:lstStyle/>
          <a:p>
            <a:r>
              <a:rPr lang="en-IN" sz="5400" b="1" u="sng" dirty="0">
                <a:latin typeface="Times New Roman" panose="02020603050405020304" pitchFamily="18" charset="0"/>
                <a:cs typeface="Times New Roman" panose="02020603050405020304" pitchFamily="18" charset="0"/>
              </a:rPr>
              <a:t>Proposed System</a:t>
            </a:r>
            <a:endParaRPr lang="en-IN" sz="5400" b="1" u="sng" dirty="0"/>
          </a:p>
        </p:txBody>
      </p:sp>
      <p:sp>
        <p:nvSpPr>
          <p:cNvPr id="4" name="Content Placeholder 2"/>
          <p:cNvSpPr>
            <a:spLocks noGrp="1"/>
          </p:cNvSpPr>
          <p:nvPr>
            <p:ph type="subTitle" idx="1"/>
          </p:nvPr>
        </p:nvSpPr>
        <p:spPr>
          <a:xfrm>
            <a:off x="637765" y="1508827"/>
            <a:ext cx="7142518" cy="4726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We suggest a Behavioral Risk Classifier that applies </a:t>
            </a:r>
            <a:r>
              <a:rPr lang="en-US" sz="2400" b="1" dirty="0">
                <a:latin typeface="Times New Roman" panose="02020603050405020304" pitchFamily="18" charset="0"/>
                <a:cs typeface="Times New Roman" panose="02020603050405020304" pitchFamily="18" charset="0"/>
              </a:rPr>
              <a:t>Gradient Boosting Algorithm </a:t>
            </a:r>
            <a:r>
              <a:rPr lang="en-US" sz="2400" dirty="0">
                <a:latin typeface="Times New Roman" panose="02020603050405020304" pitchFamily="18" charset="0"/>
                <a:cs typeface="Times New Roman" panose="02020603050405020304" pitchFamily="18" charset="0"/>
              </a:rPr>
              <a:t>to classify the users as "Safe" or "Risky" on the basis of their online activity.</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model takes user interaction data like browsing history, login frequency, transaction value, and time spent on websites as input.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Preprocessing processes such as data cleaning, normalization, and feature extraction improve input data quality for making accurate predictions.</a:t>
            </a:r>
            <a:endParaRPr lang="en-US" sz="2400" dirty="0">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This method enhances accuracy scales across millions of users, and offers timely interventions to decrease security weaknesses</a:t>
            </a:r>
            <a:r>
              <a:rPr lang="en-US" b="0" i="0" dirty="0">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82759" y="1508826"/>
            <a:ext cx="4133193" cy="47264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08" y="344129"/>
            <a:ext cx="9026770" cy="707923"/>
          </a:xfrm>
        </p:spPr>
        <p:txBody>
          <a:bodyPr>
            <a:normAutofit fontScale="90000"/>
          </a:bodyPr>
          <a:lstStyle/>
          <a:p>
            <a:r>
              <a:rPr lang="en-IN" b="1" u="sng" dirty="0">
                <a:latin typeface="Times New Roman" panose="02020603050405020304" pitchFamily="18" charset="0"/>
                <a:cs typeface="Times New Roman" panose="02020603050405020304" pitchFamily="18" charset="0"/>
              </a:rPr>
              <a:t>Block Diagram/Framework</a:t>
            </a:r>
            <a:endParaRPr lang="en-IN"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54990" y="1258570"/>
            <a:ext cx="11153140" cy="5391785"/>
          </a:xfrm>
        </p:spPr>
        <p:txBody>
          <a:bodyPr/>
          <a:lstStyle/>
          <a:p>
            <a:endParaRPr lang="en-IN"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32177" y="1570990"/>
            <a:ext cx="4104834" cy="4287369"/>
          </a:xfrm>
          <a:prstGeom prst="rect">
            <a:avLst/>
          </a:prstGeom>
        </p:spPr>
      </p:pic>
      <p:pic>
        <p:nvPicPr>
          <p:cNvPr id="1627428952" name="Picture 3" descr="PlantUM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35432" y="1352550"/>
            <a:ext cx="6749510" cy="493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73" y="70657"/>
            <a:ext cx="7771108" cy="1169207"/>
          </a:xfrm>
        </p:spPr>
        <p:txBody>
          <a:bodyPr>
            <a:normAutofit/>
          </a:bodyPr>
          <a:lstStyle/>
          <a:p>
            <a:r>
              <a:rPr lang="en-IN" sz="4800" b="1" u="sng" dirty="0">
                <a:latin typeface="Times New Roman" panose="02020603050405020304" pitchFamily="18" charset="0"/>
                <a:cs typeface="Times New Roman" panose="02020603050405020304" pitchFamily="18" charset="0"/>
              </a:rPr>
              <a:t>Methodology</a:t>
            </a:r>
            <a:endParaRPr lang="en-IN" sz="4800" b="1" u="sng" dirty="0">
              <a:latin typeface="Times New Roman" panose="02020603050405020304" pitchFamily="18" charset="0"/>
              <a:cs typeface="Times New Roman" panose="02020603050405020304" pitchFamily="18" charset="0"/>
            </a:endParaRPr>
          </a:p>
        </p:txBody>
      </p:sp>
      <p:sp>
        <p:nvSpPr>
          <p:cNvPr id="8" name="Rectangle 1"/>
          <p:cNvSpPr>
            <a:spLocks noGrp="1" noChangeArrowheads="1"/>
          </p:cNvSpPr>
          <p:nvPr>
            <p:ph idx="1"/>
          </p:nvPr>
        </p:nvSpPr>
        <p:spPr bwMode="auto">
          <a:xfrm>
            <a:off x="187813" y="1134543"/>
            <a:ext cx="11732217"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Collected user behavior data in</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.csv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Handled missing values using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(numerical) and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(categorical).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Encoded categorical features with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LabelEncoder</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SMOTE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data balancing and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PCA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dimensionality reduction.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Trained models: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Gradient Boosting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DNN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Hyperparameter Tuning:</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Optuna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improved accuracy by tuning key parameters.</a:t>
            </a: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r>
              <a:rPr lang="en-US" altLang="en-US" sz="2400" b="1" dirty="0">
                <a:latin typeface="Times New Roman" panose="02020603050405020304" pitchFamily="18" charset="0"/>
                <a:cs typeface="Times New Roman" panose="02020603050405020304" pitchFamily="18" charset="0"/>
              </a:rPr>
              <a:t>Evaluation:</a:t>
            </a:r>
            <a:endParaRPr lang="en-US" altLang="en-US" sz="2400" b="1"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lang="en-US" altLang="en-US" sz="2400" dirty="0">
                <a:latin typeface="Times New Roman" panose="02020603050405020304" pitchFamily="18" charset="0"/>
                <a:cs typeface="Times New Roman" panose="02020603050405020304" pitchFamily="18" charset="0"/>
              </a:rPr>
              <a:t>Assessed performance using </a:t>
            </a:r>
            <a:r>
              <a:rPr lang="en-US" altLang="en-US" sz="2400" b="1" dirty="0">
                <a:latin typeface="Times New Roman" panose="02020603050405020304" pitchFamily="18" charset="0"/>
                <a:cs typeface="Times New Roman" panose="02020603050405020304" pitchFamily="18" charset="0"/>
              </a:rPr>
              <a:t>Accuracy, Precision, Recall</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F1 Score</a:t>
            </a:r>
            <a:r>
              <a:rPr lang="en-US" altLang="en-US" sz="2400" dirty="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r>
              <a:rPr lang="en-US" altLang="en-US" sz="2400" b="1" dirty="0">
                <a:latin typeface="Times New Roman" panose="02020603050405020304" pitchFamily="18" charset="0"/>
                <a:cs typeface="Times New Roman" panose="02020603050405020304" pitchFamily="18" charset="0"/>
              </a:rPr>
              <a:t>Deployment:</a:t>
            </a:r>
            <a:endParaRPr lang="en-US" altLang="en-US" sz="2400" b="1"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lang="en-US" altLang="en-US" sz="2400" dirty="0">
                <a:latin typeface="Times New Roman" panose="02020603050405020304" pitchFamily="18" charset="0"/>
                <a:cs typeface="Times New Roman" panose="02020603050405020304" pitchFamily="18" charset="0"/>
              </a:rPr>
              <a:t>Saved optimized models using </a:t>
            </a:r>
            <a:r>
              <a:rPr lang="en-US" altLang="en-US" sz="2400" b="1" dirty="0" err="1">
                <a:latin typeface="Times New Roman" panose="02020603050405020304" pitchFamily="18" charset="0"/>
                <a:cs typeface="Times New Roman" panose="02020603050405020304" pitchFamily="18" charset="0"/>
              </a:rPr>
              <a:t>joblib</a:t>
            </a:r>
            <a:r>
              <a:rPr lang="en-US" altLang="en-US" sz="2400" dirty="0">
                <a:latin typeface="Times New Roman" panose="02020603050405020304" pitchFamily="18" charset="0"/>
                <a:cs typeface="Times New Roman" panose="02020603050405020304" pitchFamily="18" charset="0"/>
              </a:rPr>
              <a:t> for future predictions.</a:t>
            </a: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83471" y="1134543"/>
            <a:ext cx="2036559" cy="48866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7349" y="548926"/>
            <a:ext cx="4039892" cy="613447"/>
          </a:xfrm>
        </p:spPr>
        <p:txBody>
          <a:bodyPr>
            <a:normAutofit fontScale="90000"/>
          </a:bodyPr>
          <a:lstStyle/>
          <a:p>
            <a:pPr algn="l"/>
            <a:r>
              <a:rPr lang="en-IN" sz="4800" b="1" u="sng" dirty="0">
                <a:latin typeface="Times New Roman" panose="02020603050405020304" pitchFamily="18" charset="0"/>
                <a:cs typeface="Times New Roman" panose="02020603050405020304" pitchFamily="18" charset="0"/>
              </a:rPr>
              <a:t>Algorithms</a:t>
            </a:r>
            <a:endParaRPr lang="en-IN" sz="48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17349" y="1270861"/>
            <a:ext cx="11308597" cy="27035616"/>
          </a:xfrm>
        </p:spPr>
        <p:txBody>
          <a:bodyPr/>
          <a:lstStyle/>
          <a:p>
            <a:pPr algn="l">
              <a:buNone/>
            </a:pPr>
            <a:r>
              <a:rPr lang="en-US" b="1" dirty="0">
                <a:latin typeface="Times New Roman" panose="02020603050405020304" pitchFamily="18" charset="0"/>
                <a:cs typeface="Times New Roman" panose="02020603050405020304" pitchFamily="18" charset="0"/>
              </a:rPr>
              <a:t>Gradient Boosting Classifier (GBC)</a:t>
            </a:r>
            <a:endParaRPr lang="en-US"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ensemble technique that combines weak learners </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(decision trees) to build a strong predictive model.</a:t>
            </a:r>
            <a:endParaRPr lang="en-US"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Efficient for handling complex patterns and improving </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accuracy.</a:t>
            </a:r>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Neural Network (DNN)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Utilized a multi-layered architecture with Dense layers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 for complex feature extraction and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identifying hidden patterns.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09668" y="1759058"/>
            <a:ext cx="4316278" cy="38280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6268</Words>
  <Application>WPS Slides</Application>
  <PresentationFormat>Widescreen</PresentationFormat>
  <Paragraphs>106</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Times New Roman</vt:lpstr>
      <vt:lpstr>Calibri</vt:lpstr>
      <vt:lpstr>DengXian</vt:lpstr>
      <vt:lpstr>Microsoft YaHei</vt:lpstr>
      <vt:lpstr>Arial Unicode MS</vt:lpstr>
      <vt:lpstr>Calibri Light</vt:lpstr>
      <vt:lpstr>Office Theme</vt:lpstr>
      <vt:lpstr> Department of Data Science  BEHAVIOURAL RISK CLASSIFIER - Machine Learning Algorithms to Classify Users Based on Online Behavior for Identifying Potential Risks</vt:lpstr>
      <vt:lpstr>Introduction</vt:lpstr>
      <vt:lpstr>Literature Review</vt:lpstr>
      <vt:lpstr>Objectives</vt:lpstr>
      <vt:lpstr>Existing System</vt:lpstr>
      <vt:lpstr>Proposed System</vt:lpstr>
      <vt:lpstr>Block Diagram/Framework</vt:lpstr>
      <vt:lpstr>Methodology</vt:lpstr>
      <vt:lpstr>Algorithms</vt:lpstr>
      <vt:lpstr>Results</vt:lpstr>
      <vt:lpstr>PowerPoint 演示文稿</vt:lpstr>
      <vt:lpstr>PowerPoint 演示文稿</vt:lpstr>
      <vt:lpstr>Conclusion</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 Laxmi reddy Laxmi reddy</dc:creator>
  <cp:lastModifiedBy>Likhitha Prasuna</cp:lastModifiedBy>
  <cp:revision>20</cp:revision>
  <dcterms:created xsi:type="dcterms:W3CDTF">2025-02-21T07:05:00Z</dcterms:created>
  <dcterms:modified xsi:type="dcterms:W3CDTF">2025-04-18T15:22:02Z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D2F56E4AE0EF4BDE8884FA98334D13CB_13</vt:lpwstr>
  </property>
  <property fmtid="{D5CDD505-2E9C-101B-9397-08002B2CF9AE}" pid="3" name="KSOProductBuildVer">
    <vt:lpwstr>1033-12.2.0.20795</vt:lpwstr>
  </property>
</Properties>
</file>