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14"/>
  </p:notesMasterIdLst>
  <p:sldIdLst>
    <p:sldId id="321" r:id="rId2"/>
    <p:sldId id="316" r:id="rId3"/>
    <p:sldId id="320" r:id="rId4"/>
    <p:sldId id="311" r:id="rId5"/>
    <p:sldId id="259" r:id="rId6"/>
    <p:sldId id="312" r:id="rId7"/>
    <p:sldId id="317" r:id="rId8"/>
    <p:sldId id="262" r:id="rId9"/>
    <p:sldId id="263" r:id="rId10"/>
    <p:sldId id="318" r:id="rId11"/>
    <p:sldId id="319" r:id="rId12"/>
    <p:sldId id="315"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4BD1CC-0C29-4874-976B-79040D026E89}">
  <a:tblStyle styleId="{574BD1CC-0C29-4874-976B-79040D026E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snapToGrid="0">
      <p:cViewPr>
        <p:scale>
          <a:sx n="85" d="100"/>
          <a:sy n="85" d="100"/>
        </p:scale>
        <p:origin x="1378" y="4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60EA64-D806-43AC-9DF2-F8C432F32B4C}" type="datetimeFigureOut">
              <a:rPr lang="en-US" smtClean="0"/>
              <a:t>12/13/2023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A7A6979-0714-4377-B894-6BE4C2D6E202}" type="slidenum">
              <a:rPr lang="en-US" smtClean="0"/>
              <a:pPr/>
              <a:t>‹#›</a:t>
            </a:fld>
            <a:endParaRPr lang="en-US" dirty="0"/>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1367946"/>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46810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126750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4531208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82314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0704213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0773261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5084079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877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429962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57456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1160EA64-D806-43AC-9DF2-F8C432F32B4C}" type="datetimeFigureOut">
              <a:rPr lang="en-US" smtClean="0"/>
              <a:t>12/13/2023</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9028494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verywellmind.com/the-big-five-personality-dimensions" TargetMode="External"/><Relationship Id="rId2" Type="http://schemas.openxmlformats.org/officeDocument/2006/relationships/hyperlink" Target="https://youtube.com/watch?v=Cavebr_NNq8&amp;feature=sh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38" y="0"/>
            <a:ext cx="9132725" cy="5143500"/>
            <a:chOff x="0" y="0"/>
            <a:chExt cx="9144000" cy="5149850"/>
          </a:xfrm>
        </p:grpSpPr>
        <p:sp>
          <p:nvSpPr>
            <p:cNvPr id="3" name="object 3"/>
            <p:cNvSpPr/>
            <p:nvPr/>
          </p:nvSpPr>
          <p:spPr>
            <a:xfrm>
              <a:off x="376427" y="28956"/>
              <a:ext cx="8768080" cy="5120640"/>
            </a:xfrm>
            <a:custGeom>
              <a:avLst/>
              <a:gdLst/>
              <a:ahLst/>
              <a:cxnLst/>
              <a:rect l="l" t="t" r="r" b="b"/>
              <a:pathLst>
                <a:path w="8768080" h="5120640">
                  <a:moveTo>
                    <a:pt x="8767571" y="0"/>
                  </a:moveTo>
                  <a:lnTo>
                    <a:pt x="0" y="0"/>
                  </a:lnTo>
                  <a:lnTo>
                    <a:pt x="0" y="5120638"/>
                  </a:lnTo>
                  <a:lnTo>
                    <a:pt x="8767571" y="5120638"/>
                  </a:lnTo>
                  <a:lnTo>
                    <a:pt x="8767571" y="0"/>
                  </a:lnTo>
                  <a:close/>
                </a:path>
              </a:pathLst>
            </a:custGeom>
            <a:solidFill>
              <a:srgbClr val="333D50"/>
            </a:solidFill>
          </p:spPr>
          <p:txBody>
            <a:bodyPr wrap="square" lIns="0" tIns="0" rIns="0" bIns="0" rtlCol="0"/>
            <a:lstStyle/>
            <a:p>
              <a:endParaRPr sz="1798"/>
            </a:p>
          </p:txBody>
        </p:sp>
        <p:sp>
          <p:nvSpPr>
            <p:cNvPr id="4" name="object 4"/>
            <p:cNvSpPr/>
            <p:nvPr/>
          </p:nvSpPr>
          <p:spPr>
            <a:xfrm>
              <a:off x="0" y="0"/>
              <a:ext cx="344170" cy="5144770"/>
            </a:xfrm>
            <a:custGeom>
              <a:avLst/>
              <a:gdLst/>
              <a:ahLst/>
              <a:cxnLst/>
              <a:rect l="l" t="t" r="r" b="b"/>
              <a:pathLst>
                <a:path w="344170" h="5144770">
                  <a:moveTo>
                    <a:pt x="344043" y="0"/>
                  </a:moveTo>
                  <a:lnTo>
                    <a:pt x="0" y="0"/>
                  </a:lnTo>
                  <a:lnTo>
                    <a:pt x="0" y="5144643"/>
                  </a:lnTo>
                  <a:lnTo>
                    <a:pt x="344043" y="5144643"/>
                  </a:lnTo>
                  <a:lnTo>
                    <a:pt x="344043" y="0"/>
                  </a:lnTo>
                  <a:close/>
                </a:path>
              </a:pathLst>
            </a:custGeom>
            <a:solidFill>
              <a:srgbClr val="4470C4"/>
            </a:solidFill>
          </p:spPr>
          <p:txBody>
            <a:bodyPr wrap="square" lIns="0" tIns="0" rIns="0" bIns="0" rtlCol="0"/>
            <a:lstStyle/>
            <a:p>
              <a:endParaRPr sz="1798"/>
            </a:p>
          </p:txBody>
        </p:sp>
      </p:grpSp>
      <p:sp>
        <p:nvSpPr>
          <p:cNvPr id="5" name="object 5"/>
          <p:cNvSpPr txBox="1">
            <a:spLocks noGrp="1"/>
          </p:cNvSpPr>
          <p:nvPr>
            <p:ph type="title"/>
          </p:nvPr>
        </p:nvSpPr>
        <p:spPr>
          <a:xfrm>
            <a:off x="1988200" y="786423"/>
            <a:ext cx="5502846" cy="381500"/>
          </a:xfrm>
          <a:prstGeom prst="rect">
            <a:avLst/>
          </a:prstGeom>
        </p:spPr>
        <p:txBody>
          <a:bodyPr vert="horz" wrap="square" lIns="0" tIns="12050" rIns="0" bIns="0" rtlCol="0" anchor="b">
            <a:spAutoFit/>
          </a:bodyPr>
          <a:lstStyle/>
          <a:p>
            <a:pPr marL="12685">
              <a:lnSpc>
                <a:spcPct val="100000"/>
              </a:lnSpc>
              <a:spcBef>
                <a:spcPts val="95"/>
              </a:spcBef>
              <a:tabLst>
                <a:tab pos="2766546" algn="l"/>
              </a:tabLst>
            </a:pPr>
            <a:r>
              <a:rPr lang="en-IN" sz="2400" u="sng" spc="285" dirty="0">
                <a:solidFill>
                  <a:srgbClr val="FFFFFF"/>
                </a:solidFill>
              </a:rPr>
              <a:t>PERSONALITY	</a:t>
            </a:r>
            <a:r>
              <a:rPr lang="en-IN" sz="2400" u="sng" spc="270" dirty="0">
                <a:solidFill>
                  <a:srgbClr val="FFFFFF"/>
                </a:solidFill>
              </a:rPr>
              <a:t>PREDICTION</a:t>
            </a:r>
            <a:endParaRPr sz="2797" u="sng" dirty="0"/>
          </a:p>
        </p:txBody>
      </p:sp>
      <p:sp>
        <p:nvSpPr>
          <p:cNvPr id="6" name="object 6"/>
          <p:cNvSpPr/>
          <p:nvPr/>
        </p:nvSpPr>
        <p:spPr>
          <a:xfrm>
            <a:off x="371353" y="1878678"/>
            <a:ext cx="2248299" cy="2335187"/>
          </a:xfrm>
          <a:custGeom>
            <a:avLst/>
            <a:gdLst/>
            <a:ahLst/>
            <a:cxnLst/>
            <a:rect l="l" t="t" r="r" b="b"/>
            <a:pathLst>
              <a:path w="2251075" h="2338070">
                <a:moveTo>
                  <a:pt x="1944598" y="0"/>
                </a:moveTo>
                <a:lnTo>
                  <a:pt x="0" y="0"/>
                </a:lnTo>
                <a:lnTo>
                  <a:pt x="0" y="15240"/>
                </a:lnTo>
                <a:lnTo>
                  <a:pt x="1944598" y="15240"/>
                </a:lnTo>
                <a:lnTo>
                  <a:pt x="1944598" y="0"/>
                </a:lnTo>
                <a:close/>
              </a:path>
              <a:path w="2251075" h="2338070">
                <a:moveTo>
                  <a:pt x="2010130" y="2322525"/>
                </a:moveTo>
                <a:lnTo>
                  <a:pt x="0" y="2322525"/>
                </a:lnTo>
                <a:lnTo>
                  <a:pt x="0" y="2337765"/>
                </a:lnTo>
                <a:lnTo>
                  <a:pt x="2010130" y="2337765"/>
                </a:lnTo>
                <a:lnTo>
                  <a:pt x="2010130" y="2322525"/>
                </a:lnTo>
                <a:close/>
              </a:path>
              <a:path w="2251075" h="2338070">
                <a:moveTo>
                  <a:pt x="2250922" y="615696"/>
                </a:moveTo>
                <a:lnTo>
                  <a:pt x="0" y="615696"/>
                </a:lnTo>
                <a:lnTo>
                  <a:pt x="0" y="630936"/>
                </a:lnTo>
                <a:lnTo>
                  <a:pt x="2250922" y="630936"/>
                </a:lnTo>
                <a:lnTo>
                  <a:pt x="2250922" y="615696"/>
                </a:lnTo>
                <a:close/>
              </a:path>
            </a:pathLst>
          </a:custGeom>
          <a:solidFill>
            <a:srgbClr val="FFFFFF"/>
          </a:solidFill>
        </p:spPr>
        <p:txBody>
          <a:bodyPr wrap="square" lIns="0" tIns="0" rIns="0" bIns="0" rtlCol="0"/>
          <a:lstStyle/>
          <a:p>
            <a:endParaRPr sz="1798"/>
          </a:p>
        </p:txBody>
      </p:sp>
      <p:sp>
        <p:nvSpPr>
          <p:cNvPr id="7" name="object 7"/>
          <p:cNvSpPr txBox="1"/>
          <p:nvPr/>
        </p:nvSpPr>
        <p:spPr>
          <a:xfrm>
            <a:off x="358871" y="1571210"/>
            <a:ext cx="4669766" cy="2968302"/>
          </a:xfrm>
          <a:prstGeom prst="rect">
            <a:avLst/>
          </a:prstGeom>
        </p:spPr>
        <p:txBody>
          <a:bodyPr vert="horz" wrap="square" lIns="0" tIns="12050" rIns="0" bIns="0" rtlCol="0">
            <a:spAutoFit/>
          </a:bodyPr>
          <a:lstStyle/>
          <a:p>
            <a:pPr marL="12685">
              <a:spcBef>
                <a:spcPts val="2202"/>
              </a:spcBef>
            </a:pPr>
            <a:r>
              <a:rPr lang="en-US" sz="2197" spc="170" dirty="0">
                <a:solidFill>
                  <a:srgbClr val="FFFFFF"/>
                </a:solidFill>
                <a:latin typeface="Cambria"/>
                <a:cs typeface="Cambria"/>
              </a:rPr>
              <a:t>BATCH NO:11A</a:t>
            </a:r>
          </a:p>
          <a:p>
            <a:pPr marL="12685">
              <a:spcBef>
                <a:spcPts val="2202"/>
              </a:spcBef>
            </a:pPr>
            <a:r>
              <a:rPr sz="2197" spc="170" dirty="0">
                <a:solidFill>
                  <a:srgbClr val="FFFFFF"/>
                </a:solidFill>
                <a:latin typeface="Cambria"/>
                <a:cs typeface="Cambria"/>
              </a:rPr>
              <a:t>TEAM</a:t>
            </a:r>
            <a:r>
              <a:rPr sz="2197" spc="305" dirty="0">
                <a:solidFill>
                  <a:srgbClr val="FFFFFF"/>
                </a:solidFill>
                <a:latin typeface="Cambria"/>
                <a:cs typeface="Cambria"/>
              </a:rPr>
              <a:t> </a:t>
            </a:r>
            <a:r>
              <a:rPr sz="2197" spc="155" dirty="0">
                <a:solidFill>
                  <a:srgbClr val="FFFFFF"/>
                </a:solidFill>
                <a:latin typeface="Cambria"/>
                <a:cs typeface="Cambria"/>
              </a:rPr>
              <a:t>DETAILS:</a:t>
            </a:r>
            <a:endParaRPr sz="2197" dirty="0">
              <a:latin typeface="Cambria"/>
              <a:cs typeface="Cambria"/>
            </a:endParaRPr>
          </a:p>
          <a:p>
            <a:pPr marL="12685">
              <a:spcBef>
                <a:spcPts val="10"/>
              </a:spcBef>
            </a:pPr>
            <a:r>
              <a:rPr sz="1798" dirty="0">
                <a:solidFill>
                  <a:srgbClr val="FFFFFF"/>
                </a:solidFill>
                <a:latin typeface="Cambria"/>
                <a:cs typeface="Cambria"/>
              </a:rPr>
              <a:t>S.</a:t>
            </a:r>
            <a:r>
              <a:rPr lang="en-US" sz="1798" dirty="0">
                <a:solidFill>
                  <a:srgbClr val="FFFFFF"/>
                </a:solidFill>
                <a:latin typeface="Cambria"/>
                <a:cs typeface="Cambria"/>
              </a:rPr>
              <a:t> </a:t>
            </a:r>
            <a:r>
              <a:rPr sz="1798" spc="85" dirty="0">
                <a:solidFill>
                  <a:srgbClr val="FFFFFF"/>
                </a:solidFill>
                <a:latin typeface="Cambria"/>
                <a:cs typeface="Cambria"/>
              </a:rPr>
              <a:t>Hema</a:t>
            </a:r>
            <a:r>
              <a:rPr sz="1798" spc="210" dirty="0">
                <a:solidFill>
                  <a:srgbClr val="FFFFFF"/>
                </a:solidFill>
                <a:latin typeface="Cambria"/>
                <a:cs typeface="Cambria"/>
              </a:rPr>
              <a:t> </a:t>
            </a:r>
            <a:r>
              <a:rPr sz="1798" spc="55" dirty="0">
                <a:solidFill>
                  <a:srgbClr val="FFFFFF"/>
                </a:solidFill>
                <a:latin typeface="Cambria"/>
                <a:cs typeface="Cambria"/>
              </a:rPr>
              <a:t>Swaraj</a:t>
            </a:r>
            <a:r>
              <a:rPr sz="1798" spc="210" dirty="0">
                <a:solidFill>
                  <a:srgbClr val="FFFFFF"/>
                </a:solidFill>
                <a:latin typeface="Cambria"/>
                <a:cs typeface="Cambria"/>
              </a:rPr>
              <a:t> </a:t>
            </a:r>
            <a:r>
              <a:rPr sz="1798" spc="25" dirty="0">
                <a:solidFill>
                  <a:srgbClr val="FFFFFF"/>
                </a:solidFill>
                <a:latin typeface="Cambria"/>
                <a:cs typeface="Cambria"/>
              </a:rPr>
              <a:t>(2111CS030041).</a:t>
            </a:r>
            <a:endParaRPr sz="1798" dirty="0">
              <a:latin typeface="Cambria"/>
              <a:cs typeface="Cambria"/>
            </a:endParaRPr>
          </a:p>
          <a:p>
            <a:pPr marL="12685"/>
            <a:r>
              <a:rPr sz="1798" dirty="0">
                <a:solidFill>
                  <a:srgbClr val="FFFFFF"/>
                </a:solidFill>
                <a:latin typeface="Cambria"/>
                <a:cs typeface="Cambria"/>
              </a:rPr>
              <a:t>G</a:t>
            </a:r>
            <a:r>
              <a:rPr lang="en-US" sz="1798" spc="85" dirty="0">
                <a:solidFill>
                  <a:srgbClr val="FFFFFF"/>
                </a:solidFill>
                <a:latin typeface="Cambria"/>
                <a:cs typeface="Cambria"/>
              </a:rPr>
              <a:t>. </a:t>
            </a:r>
            <a:r>
              <a:rPr sz="1798" spc="85" dirty="0">
                <a:solidFill>
                  <a:srgbClr val="FFFFFF"/>
                </a:solidFill>
                <a:latin typeface="Cambria"/>
                <a:cs typeface="Cambria"/>
              </a:rPr>
              <a:t>Kranthi</a:t>
            </a:r>
            <a:r>
              <a:rPr sz="1798" spc="250" dirty="0">
                <a:solidFill>
                  <a:srgbClr val="FFFFFF"/>
                </a:solidFill>
                <a:latin typeface="Cambria"/>
                <a:cs typeface="Cambria"/>
              </a:rPr>
              <a:t> </a:t>
            </a:r>
            <a:r>
              <a:rPr sz="1798" spc="60" dirty="0">
                <a:solidFill>
                  <a:srgbClr val="FFFFFF"/>
                </a:solidFill>
                <a:latin typeface="Cambria"/>
                <a:cs typeface="Cambria"/>
              </a:rPr>
              <a:t>Varma</a:t>
            </a:r>
            <a:r>
              <a:rPr sz="1798" spc="229" dirty="0">
                <a:solidFill>
                  <a:srgbClr val="FFFFFF"/>
                </a:solidFill>
                <a:latin typeface="Cambria"/>
                <a:cs typeface="Cambria"/>
              </a:rPr>
              <a:t> </a:t>
            </a:r>
            <a:r>
              <a:rPr sz="1798" spc="25" dirty="0">
                <a:solidFill>
                  <a:srgbClr val="FFFFFF"/>
                </a:solidFill>
                <a:latin typeface="Cambria"/>
                <a:cs typeface="Cambria"/>
              </a:rPr>
              <a:t>(2111CS030048).</a:t>
            </a:r>
            <a:endParaRPr sz="1798" dirty="0">
              <a:latin typeface="Cambria"/>
              <a:cs typeface="Cambria"/>
            </a:endParaRPr>
          </a:p>
          <a:p>
            <a:pPr marL="12685"/>
            <a:r>
              <a:rPr sz="1798" spc="-40" dirty="0">
                <a:solidFill>
                  <a:srgbClr val="FFFFFF"/>
                </a:solidFill>
                <a:latin typeface="Cambria"/>
                <a:cs typeface="Cambria"/>
              </a:rPr>
              <a:t>P.</a:t>
            </a:r>
            <a:r>
              <a:rPr lang="en-US" sz="1798" spc="-40" dirty="0">
                <a:solidFill>
                  <a:srgbClr val="FFFFFF"/>
                </a:solidFill>
                <a:latin typeface="Cambria"/>
                <a:cs typeface="Cambria"/>
              </a:rPr>
              <a:t> </a:t>
            </a:r>
            <a:r>
              <a:rPr sz="1798" spc="85" dirty="0">
                <a:solidFill>
                  <a:srgbClr val="FFFFFF"/>
                </a:solidFill>
                <a:latin typeface="Cambria"/>
                <a:cs typeface="Cambria"/>
              </a:rPr>
              <a:t>Nithin</a:t>
            </a:r>
            <a:r>
              <a:rPr sz="1798" spc="175" dirty="0">
                <a:solidFill>
                  <a:srgbClr val="FFFFFF"/>
                </a:solidFill>
                <a:latin typeface="Cambria"/>
                <a:cs typeface="Cambria"/>
              </a:rPr>
              <a:t> </a:t>
            </a:r>
            <a:r>
              <a:rPr sz="1798" spc="90" dirty="0">
                <a:solidFill>
                  <a:srgbClr val="FFFFFF"/>
                </a:solidFill>
                <a:latin typeface="Cambria"/>
                <a:cs typeface="Cambria"/>
              </a:rPr>
              <a:t>Kumar</a:t>
            </a:r>
            <a:r>
              <a:rPr lang="en-US" sz="1798" spc="229" dirty="0">
                <a:solidFill>
                  <a:srgbClr val="FFFFFF"/>
                </a:solidFill>
                <a:latin typeface="Cambria"/>
                <a:cs typeface="Cambria"/>
              </a:rPr>
              <a:t> Reddy </a:t>
            </a:r>
            <a:r>
              <a:rPr sz="1798" spc="25" dirty="0">
                <a:solidFill>
                  <a:srgbClr val="FFFFFF"/>
                </a:solidFill>
                <a:latin typeface="Cambria"/>
                <a:cs typeface="Cambria"/>
              </a:rPr>
              <a:t>(2111CS030069).</a:t>
            </a:r>
            <a:endParaRPr sz="1798" dirty="0">
              <a:latin typeface="Cambria"/>
              <a:cs typeface="Cambria"/>
            </a:endParaRPr>
          </a:p>
          <a:p>
            <a:pPr marL="12685"/>
            <a:r>
              <a:rPr sz="1798" spc="110" dirty="0">
                <a:solidFill>
                  <a:srgbClr val="FFFFFF"/>
                </a:solidFill>
                <a:latin typeface="Cambria"/>
                <a:cs typeface="Cambria"/>
              </a:rPr>
              <a:t>M.</a:t>
            </a:r>
            <a:r>
              <a:rPr lang="en-US" sz="1798" spc="110" dirty="0">
                <a:solidFill>
                  <a:srgbClr val="FFFFFF"/>
                </a:solidFill>
                <a:latin typeface="Cambria"/>
                <a:cs typeface="Cambria"/>
              </a:rPr>
              <a:t> </a:t>
            </a:r>
            <a:r>
              <a:rPr sz="1798" spc="55" dirty="0">
                <a:solidFill>
                  <a:srgbClr val="FFFFFF"/>
                </a:solidFill>
                <a:latin typeface="Cambria"/>
                <a:cs typeface="Cambria"/>
              </a:rPr>
              <a:t>Raghavendra</a:t>
            </a:r>
            <a:r>
              <a:rPr sz="1798" spc="185" dirty="0">
                <a:solidFill>
                  <a:srgbClr val="FFFFFF"/>
                </a:solidFill>
                <a:latin typeface="Cambria"/>
                <a:cs typeface="Cambria"/>
              </a:rPr>
              <a:t> </a:t>
            </a:r>
            <a:r>
              <a:rPr sz="1798" spc="25" dirty="0">
                <a:solidFill>
                  <a:srgbClr val="FFFFFF"/>
                </a:solidFill>
                <a:latin typeface="Cambria"/>
                <a:cs typeface="Cambria"/>
              </a:rPr>
              <a:t>(2111CS030083).</a:t>
            </a:r>
            <a:endParaRPr sz="1798" dirty="0">
              <a:latin typeface="Cambria"/>
              <a:cs typeface="Cambria"/>
            </a:endParaRPr>
          </a:p>
          <a:p>
            <a:pPr>
              <a:spcBef>
                <a:spcPts val="45"/>
              </a:spcBef>
            </a:pPr>
            <a:endParaRPr sz="1798" dirty="0">
              <a:latin typeface="Cambria"/>
              <a:cs typeface="Cambria"/>
            </a:endParaRPr>
          </a:p>
          <a:p>
            <a:pPr marL="12685"/>
            <a:r>
              <a:rPr sz="2197" spc="-5" dirty="0">
                <a:solidFill>
                  <a:srgbClr val="FFFFFF"/>
                </a:solidFill>
                <a:latin typeface="Cambria"/>
                <a:cs typeface="Cambria"/>
              </a:rPr>
              <a:t>G</a:t>
            </a:r>
            <a:r>
              <a:rPr sz="2197" spc="-185" dirty="0">
                <a:solidFill>
                  <a:srgbClr val="FFFFFF"/>
                </a:solidFill>
                <a:latin typeface="Cambria"/>
                <a:cs typeface="Cambria"/>
              </a:rPr>
              <a:t> </a:t>
            </a:r>
            <a:r>
              <a:rPr sz="2197" spc="-5" dirty="0">
                <a:solidFill>
                  <a:srgbClr val="FFFFFF"/>
                </a:solidFill>
                <a:latin typeface="Cambria"/>
                <a:cs typeface="Cambria"/>
              </a:rPr>
              <a:t>U</a:t>
            </a:r>
            <a:r>
              <a:rPr sz="2197" spc="-185" dirty="0">
                <a:solidFill>
                  <a:srgbClr val="FFFFFF"/>
                </a:solidFill>
                <a:latin typeface="Cambria"/>
                <a:cs typeface="Cambria"/>
              </a:rPr>
              <a:t> </a:t>
            </a:r>
            <a:r>
              <a:rPr sz="2197" spc="-5" dirty="0">
                <a:solidFill>
                  <a:srgbClr val="FFFFFF"/>
                </a:solidFill>
                <a:latin typeface="Cambria"/>
                <a:cs typeface="Cambria"/>
              </a:rPr>
              <a:t>I</a:t>
            </a:r>
            <a:r>
              <a:rPr sz="2197" spc="-195" dirty="0">
                <a:solidFill>
                  <a:srgbClr val="FFFFFF"/>
                </a:solidFill>
                <a:latin typeface="Cambria"/>
                <a:cs typeface="Cambria"/>
              </a:rPr>
              <a:t> </a:t>
            </a:r>
            <a:r>
              <a:rPr sz="2197" spc="-5" dirty="0">
                <a:solidFill>
                  <a:srgbClr val="FFFFFF"/>
                </a:solidFill>
                <a:latin typeface="Cambria"/>
                <a:cs typeface="Cambria"/>
              </a:rPr>
              <a:t>D</a:t>
            </a:r>
            <a:r>
              <a:rPr sz="2197" spc="-190" dirty="0">
                <a:solidFill>
                  <a:srgbClr val="FFFFFF"/>
                </a:solidFill>
                <a:latin typeface="Cambria"/>
                <a:cs typeface="Cambria"/>
              </a:rPr>
              <a:t> </a:t>
            </a:r>
            <a:r>
              <a:rPr sz="2197" spc="-5" dirty="0">
                <a:solidFill>
                  <a:srgbClr val="FFFFFF"/>
                </a:solidFill>
                <a:latin typeface="Cambria"/>
                <a:cs typeface="Cambria"/>
              </a:rPr>
              <a:t>E</a:t>
            </a:r>
            <a:r>
              <a:rPr sz="2197" dirty="0">
                <a:solidFill>
                  <a:srgbClr val="FFFFFF"/>
                </a:solidFill>
                <a:latin typeface="Cambria"/>
                <a:cs typeface="Cambria"/>
              </a:rPr>
              <a:t> </a:t>
            </a:r>
            <a:r>
              <a:rPr sz="2197" spc="-125" dirty="0">
                <a:solidFill>
                  <a:srgbClr val="FFFFFF"/>
                </a:solidFill>
                <a:latin typeface="Cambria"/>
                <a:cs typeface="Cambria"/>
              </a:rPr>
              <a:t> </a:t>
            </a:r>
            <a:r>
              <a:rPr sz="2197" spc="185" dirty="0">
                <a:solidFill>
                  <a:srgbClr val="FFFFFF"/>
                </a:solidFill>
                <a:latin typeface="Cambria"/>
                <a:cs typeface="Cambria"/>
              </a:rPr>
              <a:t>N</a:t>
            </a:r>
            <a:r>
              <a:rPr sz="2197" spc="220" dirty="0">
                <a:solidFill>
                  <a:srgbClr val="FFFFFF"/>
                </a:solidFill>
                <a:latin typeface="Cambria"/>
                <a:cs typeface="Cambria"/>
              </a:rPr>
              <a:t>A</a:t>
            </a:r>
            <a:r>
              <a:rPr sz="2197" spc="215" dirty="0">
                <a:solidFill>
                  <a:srgbClr val="FFFFFF"/>
                </a:solidFill>
                <a:latin typeface="Cambria"/>
                <a:cs typeface="Cambria"/>
              </a:rPr>
              <a:t>ME</a:t>
            </a:r>
            <a:r>
              <a:rPr sz="2197" spc="-5" dirty="0">
                <a:solidFill>
                  <a:srgbClr val="FFFFFF"/>
                </a:solidFill>
                <a:latin typeface="Cambria"/>
                <a:cs typeface="Cambria"/>
              </a:rPr>
              <a:t>:</a:t>
            </a:r>
            <a:endParaRPr sz="2197" dirty="0">
              <a:latin typeface="Cambria"/>
              <a:cs typeface="Cambria"/>
            </a:endParaRPr>
          </a:p>
          <a:p>
            <a:pPr marL="12685">
              <a:spcBef>
                <a:spcPts val="5"/>
              </a:spcBef>
            </a:pPr>
            <a:r>
              <a:rPr sz="1798" spc="90" dirty="0">
                <a:solidFill>
                  <a:srgbClr val="FFFFFF"/>
                </a:solidFill>
                <a:latin typeface="Cambria"/>
                <a:cs typeface="Cambria"/>
              </a:rPr>
              <a:t>Ms.</a:t>
            </a:r>
            <a:r>
              <a:rPr sz="1798" spc="225" dirty="0">
                <a:solidFill>
                  <a:srgbClr val="FFFFFF"/>
                </a:solidFill>
                <a:latin typeface="Cambria"/>
                <a:cs typeface="Cambria"/>
              </a:rPr>
              <a:t> </a:t>
            </a:r>
            <a:r>
              <a:rPr sz="1798" spc="65" dirty="0">
                <a:solidFill>
                  <a:srgbClr val="FFFFFF"/>
                </a:solidFill>
                <a:latin typeface="Cambria"/>
                <a:cs typeface="Cambria"/>
              </a:rPr>
              <a:t>RubeenaRab</a:t>
            </a:r>
            <a:endParaRPr sz="1798" dirty="0">
              <a:latin typeface="Cambria"/>
              <a:cs typeface="Cambria"/>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4629" y="1571210"/>
            <a:ext cx="3523354" cy="2447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B02C36-355C-AED1-4237-C33F51746008}"/>
              </a:ext>
            </a:extLst>
          </p:cNvPr>
          <p:cNvSpPr>
            <a:spLocks noGrp="1"/>
          </p:cNvSpPr>
          <p:nvPr>
            <p:ph type="sldNum" sz="quarter" idx="12"/>
          </p:nvPr>
        </p:nvSpPr>
        <p:spPr/>
        <p:txBody>
          <a:bodyPr>
            <a:normAutofit fontScale="92500" lnSpcReduction="10000"/>
          </a:bodyPr>
          <a:lstStyle/>
          <a:p>
            <a:fld id="{8A7A6979-0714-4377-B894-6BE4C2D6E202}" type="slidenum">
              <a:rPr lang="en-US" smtClean="0"/>
              <a:pPr/>
              <a:t>10</a:t>
            </a:fld>
            <a:endParaRPr lang="en-US" dirty="0"/>
          </a:p>
        </p:txBody>
      </p:sp>
      <p:sp>
        <p:nvSpPr>
          <p:cNvPr id="7" name="TextBox 6">
            <a:extLst>
              <a:ext uri="{FF2B5EF4-FFF2-40B4-BE49-F238E27FC236}">
                <a16:creationId xmlns:a16="http://schemas.microsoft.com/office/drawing/2014/main" id="{FC5DC09F-BEA8-B8A9-FE2F-FAB95E6742F0}"/>
              </a:ext>
            </a:extLst>
          </p:cNvPr>
          <p:cNvSpPr txBox="1"/>
          <p:nvPr/>
        </p:nvSpPr>
        <p:spPr>
          <a:xfrm>
            <a:off x="858128" y="429065"/>
            <a:ext cx="7392573" cy="620169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RESULTS:</a:t>
            </a:r>
          </a:p>
          <a:p>
            <a:pPr marL="172720" marR="302260" algn="just">
              <a:lnSpc>
                <a:spcPct val="150000"/>
              </a:lnSpc>
              <a:spcBef>
                <a:spcPts val="1060"/>
              </a:spcBef>
            </a:pPr>
            <a:r>
              <a:rPr lang="en-US" sz="1800" b="0" dirty="0">
                <a:effectLst/>
                <a:latin typeface="Times New Roman" panose="02020603050405020304" pitchFamily="18" charset="0"/>
                <a:ea typeface="Times New Roman" panose="02020603050405020304" pitchFamily="18" charset="0"/>
              </a:rPr>
              <a:t>The model will predict the personality of person basing on the rating given to the every personality trait of a person in a particular range(1-8),the system will decide the personality of a person based on highest rating given to the personality trait and decides the Personality factors in a traits.</a:t>
            </a:r>
            <a:endParaRPr lang="en-IN" sz="1800" b="1" dirty="0">
              <a:effectLst/>
              <a:latin typeface="Times New Roman" panose="02020603050405020304" pitchFamily="18" charset="0"/>
              <a:ea typeface="Times New Roman" panose="02020603050405020304" pitchFamily="18" charset="0"/>
            </a:endParaRPr>
          </a:p>
          <a:p>
            <a:pPr marL="172720" marR="302260" algn="just">
              <a:lnSpc>
                <a:spcPct val="150000"/>
              </a:lnSpc>
              <a:spcBef>
                <a:spcPts val="1060"/>
              </a:spcBef>
              <a:spcAft>
                <a:spcPts val="0"/>
              </a:spcAft>
            </a:pPr>
            <a:r>
              <a:rPr lang="en-US" sz="1800" b="0" dirty="0">
                <a:effectLst/>
                <a:latin typeface="Times New Roman" panose="02020603050405020304" pitchFamily="18" charset="0"/>
                <a:ea typeface="Times New Roman" panose="02020603050405020304" pitchFamily="18" charset="0"/>
              </a:rPr>
              <a:t>                                                    </a:t>
            </a:r>
          </a:p>
          <a:p>
            <a:pPr marL="172720" marR="302260" algn="just">
              <a:lnSpc>
                <a:spcPct val="150000"/>
              </a:lnSpc>
              <a:spcBef>
                <a:spcPts val="1060"/>
              </a:spcBef>
              <a:spcAft>
                <a:spcPts val="0"/>
              </a:spcAft>
            </a:pPr>
            <a:endParaRPr lang="en-US" dirty="0">
              <a:latin typeface="Times New Roman" panose="02020603050405020304" pitchFamily="18" charset="0"/>
              <a:ea typeface="Times New Roman" panose="02020603050405020304" pitchFamily="18" charset="0"/>
            </a:endParaRPr>
          </a:p>
          <a:p>
            <a:pPr marL="172720" marR="302260" algn="just">
              <a:lnSpc>
                <a:spcPct val="150000"/>
              </a:lnSpc>
              <a:spcBef>
                <a:spcPts val="1060"/>
              </a:spcBef>
              <a:spcAft>
                <a:spcPts val="0"/>
              </a:spcAft>
            </a:pPr>
            <a:endParaRPr lang="en-US" sz="1800" b="0" dirty="0">
              <a:effectLst/>
              <a:latin typeface="Times New Roman" panose="02020603050405020304" pitchFamily="18" charset="0"/>
              <a:ea typeface="Times New Roman" panose="02020603050405020304" pitchFamily="18" charset="0"/>
            </a:endParaRPr>
          </a:p>
          <a:p>
            <a:pPr marL="172720" marR="302260" algn="just">
              <a:lnSpc>
                <a:spcPct val="150000"/>
              </a:lnSpc>
              <a:spcBef>
                <a:spcPts val="1060"/>
              </a:spcBef>
              <a:spcAft>
                <a:spcPts val="0"/>
              </a:spcAft>
            </a:pPr>
            <a:endParaRPr lang="en-US" dirty="0">
              <a:latin typeface="Times New Roman" panose="02020603050405020304" pitchFamily="18" charset="0"/>
              <a:ea typeface="Times New Roman" panose="02020603050405020304" pitchFamily="18" charset="0"/>
            </a:endParaRPr>
          </a:p>
          <a:p>
            <a:pPr marL="172720" marR="302260" algn="just">
              <a:lnSpc>
                <a:spcPct val="150000"/>
              </a:lnSpc>
              <a:spcBef>
                <a:spcPts val="1060"/>
              </a:spcBef>
              <a:spcAft>
                <a:spcPts val="0"/>
              </a:spcAft>
            </a:pPr>
            <a:r>
              <a:rPr lang="en-US" sz="1800" b="0" dirty="0">
                <a:effectLst/>
                <a:latin typeface="Times New Roman" panose="02020603050405020304" pitchFamily="18" charset="0"/>
                <a:ea typeface="Times New Roman" panose="02020603050405020304" pitchFamily="18" charset="0"/>
              </a:rPr>
              <a:t>             </a:t>
            </a:r>
            <a:endParaRPr lang="en-US" sz="2400" b="1" dirty="0"/>
          </a:p>
          <a:p>
            <a:endParaRPr lang="en-US" sz="2400" b="1" dirty="0"/>
          </a:p>
          <a:p>
            <a:endParaRPr lang="en-IN" sz="2400" b="1" dirty="0"/>
          </a:p>
        </p:txBody>
      </p:sp>
      <p:pic>
        <p:nvPicPr>
          <p:cNvPr id="6" name="Picture 5">
            <a:extLst>
              <a:ext uri="{FF2B5EF4-FFF2-40B4-BE49-F238E27FC236}">
                <a16:creationId xmlns:a16="http://schemas.microsoft.com/office/drawing/2014/main" id="{06D4707E-84B5-9563-591E-D389838F51C8}"/>
              </a:ext>
            </a:extLst>
          </p:cNvPr>
          <p:cNvPicPr>
            <a:picLocks noChangeAspect="1"/>
          </p:cNvPicPr>
          <p:nvPr/>
        </p:nvPicPr>
        <p:blipFill>
          <a:blip r:embed="rId2"/>
          <a:stretch>
            <a:fillRect/>
          </a:stretch>
        </p:blipFill>
        <p:spPr>
          <a:xfrm>
            <a:off x="2997712" y="2571750"/>
            <a:ext cx="2159250" cy="2361815"/>
          </a:xfrm>
          <a:prstGeom prst="rect">
            <a:avLst/>
          </a:prstGeom>
        </p:spPr>
      </p:pic>
    </p:spTree>
    <p:extLst>
      <p:ext uri="{BB962C8B-B14F-4D97-AF65-F5344CB8AC3E}">
        <p14:creationId xmlns:p14="http://schemas.microsoft.com/office/powerpoint/2010/main" val="310792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FC60E8-9729-CFAF-9B04-E4E5E90A0406}"/>
              </a:ext>
            </a:extLst>
          </p:cNvPr>
          <p:cNvSpPr>
            <a:spLocks noGrp="1"/>
          </p:cNvSpPr>
          <p:nvPr>
            <p:ph type="sldNum" sz="quarter" idx="12"/>
          </p:nvPr>
        </p:nvSpPr>
        <p:spPr/>
        <p:txBody>
          <a:bodyPr>
            <a:normAutofit fontScale="92500" lnSpcReduction="10000"/>
          </a:bodyPr>
          <a:lstStyle/>
          <a:p>
            <a:fld id="{8A7A6979-0714-4377-B894-6BE4C2D6E202}" type="slidenum">
              <a:rPr lang="en-US" smtClean="0"/>
              <a:pPr/>
              <a:t>11</a:t>
            </a:fld>
            <a:endParaRPr lang="en-US" dirty="0"/>
          </a:p>
        </p:txBody>
      </p:sp>
      <p:sp>
        <p:nvSpPr>
          <p:cNvPr id="7" name="TextBox 6">
            <a:extLst>
              <a:ext uri="{FF2B5EF4-FFF2-40B4-BE49-F238E27FC236}">
                <a16:creationId xmlns:a16="http://schemas.microsoft.com/office/drawing/2014/main" id="{B9BA5157-5400-D42D-9557-7ACBF8A047F3}"/>
              </a:ext>
            </a:extLst>
          </p:cNvPr>
          <p:cNvSpPr txBox="1"/>
          <p:nvPr/>
        </p:nvSpPr>
        <p:spPr>
          <a:xfrm>
            <a:off x="672077" y="714278"/>
            <a:ext cx="7512147" cy="2904898"/>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CONCLUSION:</a:t>
            </a:r>
          </a:p>
          <a:p>
            <a:pPr algn="just">
              <a:lnSpc>
                <a:spcPct val="150000"/>
              </a:lnSpc>
            </a:pPr>
            <a:r>
              <a:rPr lang="en-US" sz="1800" dirty="0">
                <a:effectLst/>
                <a:latin typeface="Times New Roman" panose="02020603050405020304" pitchFamily="18" charset="0"/>
                <a:ea typeface="Times New Roman" panose="02020603050405020304" pitchFamily="18" charset="0"/>
              </a:rPr>
              <a:t>This project, we discuss about how the personality is identified using different classification algorithms. Here we study relationship between user and his/her personality. In this we used logistic regression because it gives best accuracy while compare to other algorithms that are used previously like naive Bayes, SVM, Logistic regression is fast and give accurate results compared to other algorithms. </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48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CB0D9-C480-FC4E-3688-906F5A484EB0}"/>
              </a:ext>
            </a:extLst>
          </p:cNvPr>
          <p:cNvSpPr>
            <a:spLocks noGrp="1"/>
          </p:cNvSpPr>
          <p:nvPr>
            <p:ph idx="1"/>
          </p:nvPr>
        </p:nvSpPr>
        <p:spPr>
          <a:xfrm>
            <a:off x="738554" y="590843"/>
            <a:ext cx="7418474" cy="4314986"/>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REFERENCES:</a:t>
            </a:r>
          </a:p>
          <a:p>
            <a:pPr lvl="1">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Learning in Data Science using python-Dr.R.Nageshwar Rao</a:t>
            </a:r>
          </a:p>
          <a:p>
            <a:pPr lvl="1">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Referd From IEEE Xplore and Kaggle.       </a:t>
            </a:r>
            <a:r>
              <a:rPr lang="en-US" sz="1800" dirty="0">
                <a:latin typeface="Times New Roman" panose="02020603050405020304" pitchFamily="18" charset="0"/>
                <a:cs typeface="Times New Roman" panose="02020603050405020304" pitchFamily="18" charset="0"/>
                <a:hlinkClick r:id="rId2"/>
              </a:rPr>
              <a:t>https://youtube.com/watch?v=Cavebr_NNq8&amp;feature=share</a:t>
            </a:r>
            <a:r>
              <a:rPr lang="en-US" sz="1800"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hlinkClick r:id="rId3"/>
              </a:rPr>
              <a:t>https://www.verywellmind.com/the-big-five-personality-dimensions</a:t>
            </a:r>
            <a:r>
              <a:rPr lang="en-US" sz="1800" u="sng" dirty="0">
                <a:solidFill>
                  <a:schemeClr val="accent5">
                    <a:lumMod val="75000"/>
                  </a:schemeClr>
                </a:solidFill>
                <a:latin typeface="Times New Roman" panose="02020603050405020304" pitchFamily="18" charset="0"/>
                <a:cs typeface="Times New Roman" panose="02020603050405020304" pitchFamily="18" charset="0"/>
              </a:rPr>
              <a:t>2795422.</a:t>
            </a:r>
            <a:endParaRPr lang="en-IN" sz="1800" u="sng"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74BDFE-9471-5CBB-DDFB-E1ED4EEC088D}"/>
              </a:ext>
            </a:extLst>
          </p:cNvPr>
          <p:cNvSpPr>
            <a:spLocks noGrp="1"/>
          </p:cNvSpPr>
          <p:nvPr>
            <p:ph type="sldNum" sz="quarter" idx="12"/>
          </p:nvPr>
        </p:nvSpPr>
        <p:spPr/>
        <p:txBody>
          <a:bodyPr>
            <a:normAutofit fontScale="92500" lnSpcReduction="10000"/>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300154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473172-DF13-E003-848E-7F04D1EF9972}"/>
              </a:ext>
            </a:extLst>
          </p:cNvPr>
          <p:cNvSpPr>
            <a:spLocks noGrp="1"/>
          </p:cNvSpPr>
          <p:nvPr>
            <p:ph type="sldNum" sz="quarter" idx="12"/>
          </p:nvPr>
        </p:nvSpPr>
        <p:spPr/>
        <p:txBody>
          <a:bodyPr>
            <a:normAutofit fontScale="92500" lnSpcReduction="10000"/>
          </a:bodyPr>
          <a:lstStyle/>
          <a:p>
            <a:fld id="{8A7A6979-0714-4377-B894-6BE4C2D6E202}" type="slidenum">
              <a:rPr lang="en-US" smtClean="0"/>
              <a:t>2</a:t>
            </a:fld>
            <a:endParaRPr lang="en-US" dirty="0"/>
          </a:p>
        </p:txBody>
      </p:sp>
      <p:sp>
        <p:nvSpPr>
          <p:cNvPr id="7" name="TextBox 6">
            <a:extLst>
              <a:ext uri="{FF2B5EF4-FFF2-40B4-BE49-F238E27FC236}">
                <a16:creationId xmlns:a16="http://schemas.microsoft.com/office/drawing/2014/main" id="{7BDAED28-98F6-0E36-05D4-D53A41CC36FE}"/>
              </a:ext>
            </a:extLst>
          </p:cNvPr>
          <p:cNvSpPr txBox="1"/>
          <p:nvPr/>
        </p:nvSpPr>
        <p:spPr>
          <a:xfrm>
            <a:off x="297543" y="362857"/>
            <a:ext cx="8062686" cy="39703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AGENDA :</a:t>
            </a:r>
          </a:p>
          <a:p>
            <a:r>
              <a:rPr lang="en-US" sz="2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Abstract                                                                                       03</a:t>
            </a:r>
          </a:p>
          <a:p>
            <a:r>
              <a:rPr lang="en-US" sz="2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Introduction                                                                                 04               </a:t>
            </a:r>
          </a:p>
          <a:p>
            <a:r>
              <a:rPr lang="en-US" dirty="0">
                <a:latin typeface="Times New Roman" panose="02020603050405020304" pitchFamily="18" charset="0"/>
                <a:cs typeface="Times New Roman" panose="02020603050405020304" pitchFamily="18" charset="0"/>
              </a:rPr>
              <a:t>               Literature Survey                                                                        06                                                                                                          </a:t>
            </a:r>
          </a:p>
          <a:p>
            <a:r>
              <a:rPr lang="en-US" dirty="0">
                <a:latin typeface="Times New Roman" panose="02020603050405020304" pitchFamily="18" charset="0"/>
                <a:cs typeface="Times New Roman" panose="02020603050405020304" pitchFamily="18" charset="0"/>
              </a:rPr>
              <a:t>               Proposed method                                                                        07                                                                                    </a:t>
            </a:r>
          </a:p>
          <a:p>
            <a:r>
              <a:rPr lang="en-US" dirty="0">
                <a:latin typeface="Times New Roman" panose="02020603050405020304" pitchFamily="18" charset="0"/>
                <a:cs typeface="Times New Roman" panose="02020603050405020304" pitchFamily="18" charset="0"/>
              </a:rPr>
              <a:t>               Existing Method                                                                         08</a:t>
            </a:r>
          </a:p>
          <a:p>
            <a:r>
              <a:rPr lang="en-US" dirty="0">
                <a:latin typeface="Times New Roman" panose="02020603050405020304" pitchFamily="18" charset="0"/>
                <a:cs typeface="Times New Roman" panose="02020603050405020304" pitchFamily="18" charset="0"/>
              </a:rPr>
              <a:t>               Implementation                                                                           09</a:t>
            </a:r>
          </a:p>
          <a:p>
            <a:r>
              <a:rPr lang="en-US" dirty="0">
                <a:latin typeface="Times New Roman" panose="02020603050405020304" pitchFamily="18" charset="0"/>
                <a:cs typeface="Times New Roman" panose="02020603050405020304" pitchFamily="18" charset="0"/>
              </a:rPr>
              <a:t>               Results                                                                                        10                                                                                                  </a:t>
            </a:r>
          </a:p>
          <a:p>
            <a:r>
              <a:rPr lang="en-US" dirty="0">
                <a:latin typeface="Times New Roman" panose="02020603050405020304" pitchFamily="18" charset="0"/>
                <a:cs typeface="Times New Roman" panose="02020603050405020304" pitchFamily="18" charset="0"/>
              </a:rPr>
              <a:t>               Conclusion                                                                                  11                                                                                                                                                                   </a:t>
            </a:r>
          </a:p>
          <a:p>
            <a:r>
              <a:rPr lang="en-US" dirty="0">
                <a:latin typeface="Times New Roman" panose="02020603050405020304" pitchFamily="18" charset="0"/>
                <a:cs typeface="Times New Roman" panose="02020603050405020304" pitchFamily="18" charset="0"/>
              </a:rPr>
              <a:t>               References                                                                                  12</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15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34E4E0-1396-E61D-64B1-AE5118C36D69}"/>
              </a:ext>
            </a:extLst>
          </p:cNvPr>
          <p:cNvSpPr>
            <a:spLocks noGrp="1"/>
          </p:cNvSpPr>
          <p:nvPr>
            <p:ph type="sldNum" sz="quarter" idx="12"/>
          </p:nvPr>
        </p:nvSpPr>
        <p:spPr/>
        <p:txBody>
          <a:bodyPr>
            <a:normAutofit fontScale="92500" lnSpcReduction="10000"/>
          </a:bodyPr>
          <a:lstStyle/>
          <a:p>
            <a:fld id="{8A7A6979-0714-4377-B894-6BE4C2D6E202}" type="slidenum">
              <a:rPr lang="en-US" smtClean="0"/>
              <a:t>3</a:t>
            </a:fld>
            <a:endParaRPr lang="en-US" dirty="0"/>
          </a:p>
        </p:txBody>
      </p:sp>
      <p:sp>
        <p:nvSpPr>
          <p:cNvPr id="3" name="TextBox 2">
            <a:extLst>
              <a:ext uri="{FF2B5EF4-FFF2-40B4-BE49-F238E27FC236}">
                <a16:creationId xmlns:a16="http://schemas.microsoft.com/office/drawing/2014/main" id="{BA82072B-587E-A13A-F643-5452E34DEED1}"/>
              </a:ext>
            </a:extLst>
          </p:cNvPr>
          <p:cNvSpPr txBox="1"/>
          <p:nvPr/>
        </p:nvSpPr>
        <p:spPr>
          <a:xfrm>
            <a:off x="682283" y="808892"/>
            <a:ext cx="6921305" cy="4014497"/>
          </a:xfrm>
          <a:prstGeom prst="rect">
            <a:avLst/>
          </a:prstGeom>
          <a:noFill/>
        </p:spPr>
        <p:txBody>
          <a:bodyPr wrap="square" rtlCol="0">
            <a:spAutoFit/>
          </a:bodyPr>
          <a:lstStyle/>
          <a:p>
            <a:pPr marL="299085" marR="187960" indent="-287020">
              <a:lnSpc>
                <a:spcPct val="100000"/>
              </a:lnSpc>
              <a:spcBef>
                <a:spcPts val="100"/>
              </a:spcBef>
              <a:buClr>
                <a:srgbClr val="6EAC46"/>
              </a:buClr>
              <a:buFont typeface="Wingdings"/>
              <a:buChar char=""/>
              <a:tabLst>
                <a:tab pos="299720" algn="l"/>
              </a:tabLst>
            </a:pPr>
            <a:r>
              <a:rPr lang="en-US" sz="1800" spc="50" dirty="0">
                <a:latin typeface="Times New Roman" panose="02020603050405020304" pitchFamily="18" charset="0"/>
                <a:cs typeface="Times New Roman" panose="02020603050405020304" pitchFamily="18" charset="0"/>
              </a:rPr>
              <a:t>The </a:t>
            </a:r>
            <a:r>
              <a:rPr lang="en-US" sz="1800" spc="25" dirty="0">
                <a:latin typeface="Times New Roman" panose="02020603050405020304" pitchFamily="18" charset="0"/>
                <a:cs typeface="Times New Roman" panose="02020603050405020304" pitchFamily="18" charset="0"/>
              </a:rPr>
              <a:t>prediction </a:t>
            </a:r>
            <a:r>
              <a:rPr lang="en-US" sz="1800" dirty="0">
                <a:latin typeface="Times New Roman" panose="02020603050405020304" pitchFamily="18" charset="0"/>
                <a:cs typeface="Times New Roman" panose="02020603050405020304" pitchFamily="18" charset="0"/>
              </a:rPr>
              <a:t>of </a:t>
            </a:r>
            <a:r>
              <a:rPr lang="en-US" sz="1800" spc="50" dirty="0">
                <a:latin typeface="Times New Roman" panose="02020603050405020304" pitchFamily="18" charset="0"/>
                <a:cs typeface="Times New Roman" panose="02020603050405020304" pitchFamily="18" charset="0"/>
              </a:rPr>
              <a:t>an</a:t>
            </a:r>
            <a:r>
              <a:rPr lang="en-US" sz="1800" spc="55"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individual's </a:t>
            </a:r>
            <a:r>
              <a:rPr lang="en-US" sz="1800" spc="45" dirty="0">
                <a:latin typeface="Times New Roman" panose="02020603050405020304" pitchFamily="18" charset="0"/>
                <a:cs typeface="Times New Roman" panose="02020603050405020304" pitchFamily="18" charset="0"/>
              </a:rPr>
              <a:t>personality </a:t>
            </a:r>
            <a:r>
              <a:rPr lang="en-US" sz="1800" spc="50" dirty="0">
                <a:latin typeface="Times New Roman" panose="02020603050405020304" pitchFamily="18" charset="0"/>
                <a:cs typeface="Times New Roman" panose="02020603050405020304" pitchFamily="18" charset="0"/>
              </a:rPr>
              <a:t>traits</a:t>
            </a:r>
            <a:r>
              <a:rPr lang="en-US" sz="1800" spc="55" dirty="0">
                <a:latin typeface="Times New Roman" panose="02020603050405020304" pitchFamily="18" charset="0"/>
                <a:cs typeface="Times New Roman" panose="02020603050405020304" pitchFamily="18" charset="0"/>
              </a:rPr>
              <a:t> </a:t>
            </a:r>
            <a:r>
              <a:rPr lang="en-US" sz="1800" spc="60" dirty="0">
                <a:latin typeface="Times New Roman" panose="02020603050405020304" pitchFamily="18" charset="0"/>
                <a:cs typeface="Times New Roman" panose="02020603050405020304" pitchFamily="18" charset="0"/>
              </a:rPr>
              <a:t>has </a:t>
            </a:r>
            <a:r>
              <a:rPr lang="en-US" sz="1800" spc="65" dirty="0">
                <a:latin typeface="Times New Roman" panose="02020603050405020304" pitchFamily="18" charset="0"/>
                <a:cs typeface="Times New Roman" panose="02020603050405020304" pitchFamily="18" charset="0"/>
              </a:rPr>
              <a:t> </a:t>
            </a:r>
            <a:r>
              <a:rPr lang="en-US" sz="1800" spc="40" dirty="0">
                <a:latin typeface="Times New Roman" panose="02020603050405020304" pitchFamily="18" charset="0"/>
                <a:cs typeface="Times New Roman" panose="02020603050405020304" pitchFamily="18" charset="0"/>
              </a:rPr>
              <a:t>garnered</a:t>
            </a:r>
            <a:r>
              <a:rPr lang="en-US" sz="1800" spc="120" dirty="0">
                <a:latin typeface="Times New Roman" panose="02020603050405020304" pitchFamily="18" charset="0"/>
                <a:cs typeface="Times New Roman" panose="02020603050405020304" pitchFamily="18" charset="0"/>
              </a:rPr>
              <a:t> </a:t>
            </a:r>
            <a:r>
              <a:rPr lang="en-US" sz="1800" spc="60" dirty="0">
                <a:latin typeface="Times New Roman" panose="02020603050405020304" pitchFamily="18" charset="0"/>
                <a:cs typeface="Times New Roman" panose="02020603050405020304" pitchFamily="18" charset="0"/>
              </a:rPr>
              <a:t>significant</a:t>
            </a:r>
            <a:r>
              <a:rPr lang="en-US" sz="1800" spc="125"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attention</a:t>
            </a:r>
            <a:r>
              <a:rPr lang="en-US" sz="1800" spc="165" dirty="0">
                <a:latin typeface="Times New Roman" panose="02020603050405020304" pitchFamily="18" charset="0"/>
                <a:cs typeface="Times New Roman" panose="02020603050405020304" pitchFamily="18" charset="0"/>
              </a:rPr>
              <a:t> </a:t>
            </a:r>
            <a:r>
              <a:rPr lang="en-US" sz="1800" spc="40" dirty="0">
                <a:latin typeface="Times New Roman" panose="02020603050405020304" pitchFamily="18" charset="0"/>
                <a:cs typeface="Times New Roman" panose="02020603050405020304" pitchFamily="18" charset="0"/>
              </a:rPr>
              <a:t>in</a:t>
            </a:r>
            <a:r>
              <a:rPr lang="en-US" sz="1800" spc="180" dirty="0">
                <a:latin typeface="Times New Roman" panose="02020603050405020304" pitchFamily="18" charset="0"/>
                <a:cs typeface="Times New Roman" panose="02020603050405020304" pitchFamily="18" charset="0"/>
              </a:rPr>
              <a:t> </a:t>
            </a:r>
            <a:r>
              <a:rPr lang="en-US" sz="1800" spc="45" dirty="0">
                <a:latin typeface="Times New Roman" panose="02020603050405020304" pitchFamily="18" charset="0"/>
                <a:cs typeface="Times New Roman" panose="02020603050405020304" pitchFamily="18" charset="0"/>
              </a:rPr>
              <a:t>various</a:t>
            </a:r>
            <a:r>
              <a:rPr lang="en-US" sz="1800" spc="95" dirty="0">
                <a:latin typeface="Times New Roman" panose="02020603050405020304" pitchFamily="18" charset="0"/>
                <a:cs typeface="Times New Roman" panose="02020603050405020304" pitchFamily="18" charset="0"/>
              </a:rPr>
              <a:t> </a:t>
            </a:r>
            <a:r>
              <a:rPr lang="en-US" sz="1800" spc="45" dirty="0">
                <a:latin typeface="Times New Roman" panose="02020603050405020304" pitchFamily="18" charset="0"/>
                <a:cs typeface="Times New Roman" panose="02020603050405020304" pitchFamily="18" charset="0"/>
              </a:rPr>
              <a:t>fields,</a:t>
            </a:r>
            <a:r>
              <a:rPr lang="en-US" sz="1800" spc="204" dirty="0">
                <a:latin typeface="Times New Roman" panose="02020603050405020304" pitchFamily="18" charset="0"/>
                <a:cs typeface="Times New Roman" panose="02020603050405020304" pitchFamily="18" charset="0"/>
              </a:rPr>
              <a:t> </a:t>
            </a:r>
            <a:r>
              <a:rPr lang="en-US" sz="1800" spc="60" dirty="0">
                <a:latin typeface="Times New Roman" panose="02020603050405020304" pitchFamily="18" charset="0"/>
                <a:cs typeface="Times New Roman" panose="02020603050405020304" pitchFamily="18" charset="0"/>
              </a:rPr>
              <a:t>including </a:t>
            </a:r>
            <a:r>
              <a:rPr lang="en-US" sz="1800" spc="-38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psychology,</a:t>
            </a:r>
            <a:r>
              <a:rPr lang="en-US" sz="1800" spc="165" dirty="0">
                <a:latin typeface="Times New Roman" panose="02020603050405020304" pitchFamily="18" charset="0"/>
                <a:cs typeface="Times New Roman" panose="02020603050405020304" pitchFamily="18" charset="0"/>
              </a:rPr>
              <a:t> </a:t>
            </a:r>
            <a:r>
              <a:rPr lang="en-US" sz="1800" spc="80" dirty="0">
                <a:latin typeface="Times New Roman" panose="02020603050405020304" pitchFamily="18" charset="0"/>
                <a:cs typeface="Times New Roman" panose="02020603050405020304" pitchFamily="18" charset="0"/>
              </a:rPr>
              <a:t>human</a:t>
            </a:r>
            <a:r>
              <a:rPr lang="en-US" sz="1800" spc="155" dirty="0">
                <a:latin typeface="Times New Roman" panose="02020603050405020304" pitchFamily="18" charset="0"/>
                <a:cs typeface="Times New Roman" panose="02020603050405020304" pitchFamily="18" charset="0"/>
              </a:rPr>
              <a:t> </a:t>
            </a:r>
            <a:r>
              <a:rPr lang="en-US" sz="1800" spc="30" dirty="0">
                <a:latin typeface="Times New Roman" panose="02020603050405020304" pitchFamily="18" charset="0"/>
                <a:cs typeface="Times New Roman" panose="02020603050405020304" pitchFamily="18" charset="0"/>
              </a:rPr>
              <a:t>resources,</a:t>
            </a:r>
            <a:r>
              <a:rPr lang="en-US" sz="1800" spc="140"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and</a:t>
            </a:r>
            <a:r>
              <a:rPr lang="en-US" sz="1800" spc="190" dirty="0">
                <a:latin typeface="Times New Roman" panose="02020603050405020304" pitchFamily="18" charset="0"/>
                <a:cs typeface="Times New Roman" panose="02020603050405020304" pitchFamily="18" charset="0"/>
              </a:rPr>
              <a:t> </a:t>
            </a:r>
            <a:r>
              <a:rPr lang="en-US" sz="1800" spc="65" dirty="0">
                <a:latin typeface="Times New Roman" panose="02020603050405020304" pitchFamily="18" charset="0"/>
                <a:cs typeface="Times New Roman" panose="02020603050405020304" pitchFamily="18" charset="0"/>
              </a:rPr>
              <a:t>marketing</a:t>
            </a:r>
            <a:r>
              <a:rPr lang="en-US" sz="1800" spc="65" dirty="0">
                <a:latin typeface="Cambria"/>
                <a:cs typeface="Cambria"/>
              </a:rPr>
              <a:t>.</a:t>
            </a:r>
            <a:endParaRPr lang="en-US" sz="1800" dirty="0">
              <a:latin typeface="Cambria"/>
              <a:cs typeface="Cambria"/>
            </a:endParaRPr>
          </a:p>
          <a:p>
            <a:pPr>
              <a:lnSpc>
                <a:spcPct val="100000"/>
              </a:lnSpc>
              <a:buClr>
                <a:srgbClr val="6EAC46"/>
              </a:buClr>
            </a:pPr>
            <a:endParaRPr lang="en-US" sz="2100" dirty="0">
              <a:latin typeface="Cambria"/>
              <a:cs typeface="Cambria"/>
            </a:endParaRPr>
          </a:p>
          <a:p>
            <a:pPr>
              <a:lnSpc>
                <a:spcPct val="100000"/>
              </a:lnSpc>
              <a:spcBef>
                <a:spcPts val="25"/>
              </a:spcBef>
              <a:buClr>
                <a:srgbClr val="6EAC46"/>
              </a:buClr>
              <a:buFont typeface="Wingdings"/>
              <a:buChar char=""/>
            </a:pPr>
            <a:endParaRPr lang="en-US" sz="1650" dirty="0">
              <a:latin typeface="Times New Roman" panose="02020603050405020304" pitchFamily="18" charset="0"/>
              <a:cs typeface="Times New Roman" panose="02020603050405020304" pitchFamily="18" charset="0"/>
            </a:endParaRPr>
          </a:p>
          <a:p>
            <a:pPr marL="299085" marR="228600" indent="-287020">
              <a:lnSpc>
                <a:spcPct val="100000"/>
              </a:lnSpc>
              <a:buClr>
                <a:srgbClr val="6EAC46"/>
              </a:buClr>
              <a:buFont typeface="Wingdings"/>
              <a:buChar char=""/>
              <a:tabLst>
                <a:tab pos="299720" algn="l"/>
              </a:tabLst>
            </a:pPr>
            <a:r>
              <a:rPr lang="en-US" sz="1800" spc="70" dirty="0">
                <a:latin typeface="Times New Roman" panose="02020603050405020304" pitchFamily="18" charset="0"/>
                <a:cs typeface="Times New Roman" panose="02020603050405020304" pitchFamily="18" charset="0"/>
              </a:rPr>
              <a:t>Understanding</a:t>
            </a:r>
            <a:r>
              <a:rPr lang="en-US" sz="1800" spc="204" dirty="0">
                <a:latin typeface="Times New Roman" panose="02020603050405020304" pitchFamily="18" charset="0"/>
                <a:cs typeface="Times New Roman" panose="02020603050405020304" pitchFamily="18" charset="0"/>
              </a:rPr>
              <a:t> </a:t>
            </a:r>
            <a:r>
              <a:rPr lang="en-US" sz="1800" spc="45" dirty="0">
                <a:latin typeface="Times New Roman" panose="02020603050405020304" pitchFamily="18" charset="0"/>
                <a:cs typeface="Times New Roman" panose="02020603050405020304" pitchFamily="18" charset="0"/>
              </a:rPr>
              <a:t>personality</a:t>
            </a:r>
            <a:r>
              <a:rPr lang="en-US" sz="1800" spc="95" dirty="0">
                <a:latin typeface="Times New Roman" panose="02020603050405020304" pitchFamily="18" charset="0"/>
                <a:cs typeface="Times New Roman" panose="02020603050405020304" pitchFamily="18" charset="0"/>
              </a:rPr>
              <a:t> </a:t>
            </a:r>
            <a:r>
              <a:rPr lang="en-US" sz="1800" spc="45" dirty="0">
                <a:latin typeface="Times New Roman" panose="02020603050405020304" pitchFamily="18" charset="0"/>
                <a:cs typeface="Times New Roman" panose="02020603050405020304" pitchFamily="18" charset="0"/>
              </a:rPr>
              <a:t>can</a:t>
            </a:r>
            <a:r>
              <a:rPr lang="en-US" sz="1800" spc="16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provide</a:t>
            </a:r>
            <a:r>
              <a:rPr lang="en-US" sz="1800" spc="165" dirty="0">
                <a:latin typeface="Times New Roman" panose="02020603050405020304" pitchFamily="18" charset="0"/>
                <a:cs typeface="Times New Roman" panose="02020603050405020304" pitchFamily="18" charset="0"/>
              </a:rPr>
              <a:t> </a:t>
            </a:r>
            <a:r>
              <a:rPr lang="en-US" sz="1800" spc="55" dirty="0">
                <a:latin typeface="Times New Roman" panose="02020603050405020304" pitchFamily="18" charset="0"/>
                <a:cs typeface="Times New Roman" panose="02020603050405020304" pitchFamily="18" charset="0"/>
              </a:rPr>
              <a:t>valuable</a:t>
            </a:r>
            <a:r>
              <a:rPr lang="en-US" sz="1800" spc="160" dirty="0">
                <a:latin typeface="Times New Roman" panose="02020603050405020304" pitchFamily="18" charset="0"/>
                <a:cs typeface="Times New Roman" panose="02020603050405020304" pitchFamily="18" charset="0"/>
              </a:rPr>
              <a:t> </a:t>
            </a:r>
            <a:r>
              <a:rPr lang="en-US" sz="1800" spc="55" dirty="0">
                <a:latin typeface="Times New Roman" panose="02020603050405020304" pitchFamily="18" charset="0"/>
                <a:cs typeface="Times New Roman" panose="02020603050405020304" pitchFamily="18" charset="0"/>
              </a:rPr>
              <a:t>insights </a:t>
            </a:r>
            <a:r>
              <a:rPr lang="en-US" sz="1800" spc="-380" dirty="0">
                <a:latin typeface="Times New Roman" panose="02020603050405020304" pitchFamily="18" charset="0"/>
                <a:cs typeface="Times New Roman" panose="02020603050405020304" pitchFamily="18" charset="0"/>
              </a:rPr>
              <a:t> </a:t>
            </a:r>
            <a:r>
              <a:rPr lang="en-US" sz="1800" spc="30" dirty="0">
                <a:latin typeface="Times New Roman" panose="02020603050405020304" pitchFamily="18" charset="0"/>
                <a:cs typeface="Times New Roman" panose="02020603050405020304" pitchFamily="18" charset="0"/>
              </a:rPr>
              <a:t>into</a:t>
            </a:r>
            <a:r>
              <a:rPr lang="en-US" sz="1800" spc="135"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an</a:t>
            </a:r>
            <a:r>
              <a:rPr lang="en-US" sz="1800" spc="190"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individual's</a:t>
            </a:r>
            <a:r>
              <a:rPr lang="en-US" sz="1800" spc="114" dirty="0">
                <a:latin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cs typeface="Times New Roman" panose="02020603050405020304" pitchFamily="18" charset="0"/>
              </a:rPr>
              <a:t>behavior,</a:t>
            </a:r>
            <a:r>
              <a:rPr lang="en-US" sz="1800" spc="75" dirty="0">
                <a:latin typeface="Times New Roman" panose="02020603050405020304" pitchFamily="18" charset="0"/>
                <a:cs typeface="Times New Roman" panose="02020603050405020304" pitchFamily="18" charset="0"/>
              </a:rPr>
              <a:t> </a:t>
            </a:r>
            <a:r>
              <a:rPr lang="en-US" sz="1800" spc="30" dirty="0">
                <a:latin typeface="Times New Roman" panose="02020603050405020304" pitchFamily="18" charset="0"/>
                <a:cs typeface="Times New Roman" panose="02020603050405020304" pitchFamily="18" charset="0"/>
              </a:rPr>
              <a:t>preferences,</a:t>
            </a:r>
            <a:r>
              <a:rPr lang="en-US" sz="1800" spc="150"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and</a:t>
            </a:r>
            <a:r>
              <a:rPr lang="en-US" sz="1800" spc="165" dirty="0">
                <a:latin typeface="Times New Roman" panose="02020603050405020304" pitchFamily="18" charset="0"/>
                <a:cs typeface="Times New Roman" panose="02020603050405020304" pitchFamily="18" charset="0"/>
              </a:rPr>
              <a:t> </a:t>
            </a:r>
            <a:r>
              <a:rPr lang="en-US" sz="1800" spc="30" dirty="0">
                <a:latin typeface="Times New Roman" panose="02020603050405020304" pitchFamily="18" charset="0"/>
                <a:cs typeface="Times New Roman" panose="02020603050405020304" pitchFamily="18" charset="0"/>
              </a:rPr>
              <a:t>decision- </a:t>
            </a:r>
            <a:r>
              <a:rPr lang="en-US" sz="1800" spc="35" dirty="0">
                <a:latin typeface="Times New Roman" panose="02020603050405020304" pitchFamily="18" charset="0"/>
                <a:cs typeface="Times New Roman" panose="02020603050405020304" pitchFamily="18" charset="0"/>
              </a:rPr>
              <a:t> </a:t>
            </a:r>
            <a:r>
              <a:rPr lang="en-US" sz="1800" spc="75" dirty="0">
                <a:latin typeface="Times New Roman" panose="02020603050405020304" pitchFamily="18" charset="0"/>
                <a:cs typeface="Times New Roman" panose="02020603050405020304" pitchFamily="18" charset="0"/>
              </a:rPr>
              <a:t>making</a:t>
            </a:r>
            <a:r>
              <a:rPr lang="en-US" sz="1800" spc="155" dirty="0">
                <a:latin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cs typeface="Times New Roman" panose="02020603050405020304" pitchFamily="18" charset="0"/>
              </a:rPr>
              <a:t>processes</a:t>
            </a:r>
            <a:r>
              <a:rPr lang="en-US" sz="1800" spc="25" dirty="0">
                <a:latin typeface="Cambria"/>
                <a:cs typeface="Cambria"/>
              </a:rPr>
              <a:t>.</a:t>
            </a:r>
            <a:endParaRPr lang="en-US" sz="1800" dirty="0">
              <a:latin typeface="Cambria"/>
              <a:cs typeface="Cambria"/>
            </a:endParaRPr>
          </a:p>
          <a:p>
            <a:pPr>
              <a:lnSpc>
                <a:spcPct val="100000"/>
              </a:lnSpc>
              <a:buClr>
                <a:srgbClr val="6EAC46"/>
              </a:buClr>
              <a:buFont typeface="Wingdings"/>
              <a:buChar char=""/>
            </a:pPr>
            <a:endParaRPr lang="en-US" sz="2100" dirty="0">
              <a:latin typeface="Cambria"/>
              <a:cs typeface="Cambria"/>
            </a:endParaRPr>
          </a:p>
          <a:p>
            <a:pPr marL="299085" marR="5080" indent="-287020" algn="just">
              <a:lnSpc>
                <a:spcPct val="101400"/>
              </a:lnSpc>
              <a:spcBef>
                <a:spcPts val="1880"/>
              </a:spcBef>
              <a:buClr>
                <a:srgbClr val="6EAC46"/>
              </a:buClr>
              <a:buFont typeface="Wingdings"/>
              <a:buChar char=""/>
              <a:tabLst>
                <a:tab pos="365125" algn="l"/>
              </a:tabLst>
            </a:pPr>
            <a:r>
              <a:rPr lang="en-US" dirty="0">
                <a:latin typeface="Times New Roman" panose="02020603050405020304" pitchFamily="18" charset="0"/>
                <a:cs typeface="Times New Roman" panose="02020603050405020304" pitchFamily="18" charset="0"/>
              </a:rPr>
              <a:t>	</a:t>
            </a:r>
            <a:r>
              <a:rPr lang="en-US" sz="1800" spc="55" dirty="0">
                <a:latin typeface="Times New Roman" panose="02020603050405020304" pitchFamily="18" charset="0"/>
                <a:cs typeface="Times New Roman" panose="02020603050405020304" pitchFamily="18" charset="0"/>
              </a:rPr>
              <a:t>By </a:t>
            </a:r>
            <a:r>
              <a:rPr lang="en-US" sz="1800" spc="65" dirty="0">
                <a:latin typeface="Times New Roman" panose="02020603050405020304" pitchFamily="18" charset="0"/>
                <a:cs typeface="Times New Roman" panose="02020603050405020304" pitchFamily="18" charset="0"/>
              </a:rPr>
              <a:t>using </a:t>
            </a:r>
            <a:r>
              <a:rPr lang="en-US" sz="1800" spc="40" dirty="0">
                <a:latin typeface="Times New Roman" panose="02020603050405020304" pitchFamily="18" charset="0"/>
                <a:cs typeface="Times New Roman" panose="02020603050405020304" pitchFamily="18" charset="0"/>
              </a:rPr>
              <a:t>advances </a:t>
            </a:r>
            <a:r>
              <a:rPr lang="en-US" sz="1800" spc="35" dirty="0">
                <a:latin typeface="Times New Roman" panose="02020603050405020304" pitchFamily="18" charset="0"/>
                <a:cs typeface="Times New Roman" panose="02020603050405020304" pitchFamily="18" charset="0"/>
              </a:rPr>
              <a:t>in </a:t>
            </a:r>
            <a:r>
              <a:rPr lang="en-US" sz="1800" spc="55" dirty="0">
                <a:latin typeface="Times New Roman" panose="02020603050405020304" pitchFamily="18" charset="0"/>
                <a:cs typeface="Times New Roman" panose="02020603050405020304" pitchFamily="18" charset="0"/>
              </a:rPr>
              <a:t>machine learning and </a:t>
            </a:r>
            <a:r>
              <a:rPr lang="en-US" sz="1800" spc="65" dirty="0">
                <a:latin typeface="Times New Roman" panose="02020603050405020304" pitchFamily="18" charset="0"/>
                <a:cs typeface="Times New Roman" panose="02020603050405020304" pitchFamily="18" charset="0"/>
              </a:rPr>
              <a:t>data </a:t>
            </a:r>
            <a:r>
              <a:rPr lang="en-US" sz="1800" spc="55" dirty="0">
                <a:latin typeface="Times New Roman" panose="02020603050405020304" pitchFamily="18" charset="0"/>
                <a:cs typeface="Times New Roman" panose="02020603050405020304" pitchFamily="18" charset="0"/>
              </a:rPr>
              <a:t>analysis </a:t>
            </a:r>
            <a:r>
              <a:rPr lang="en-US" sz="1800" spc="60"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techniques, </a:t>
            </a:r>
            <a:r>
              <a:rPr lang="en-US" sz="1800" spc="80" dirty="0">
                <a:latin typeface="Times New Roman" panose="02020603050405020304" pitchFamily="18" charset="0"/>
                <a:cs typeface="Times New Roman" panose="02020603050405020304" pitchFamily="18" charset="0"/>
              </a:rPr>
              <a:t>Our </a:t>
            </a:r>
            <a:r>
              <a:rPr lang="en-US" sz="1800" spc="50" dirty="0">
                <a:latin typeface="Times New Roman" panose="02020603050405020304" pitchFamily="18" charset="0"/>
                <a:cs typeface="Times New Roman" panose="02020603050405020304" pitchFamily="18" charset="0"/>
              </a:rPr>
              <a:t>primary </a:t>
            </a:r>
            <a:r>
              <a:rPr lang="en-US" sz="1800" spc="15" dirty="0">
                <a:latin typeface="Times New Roman" panose="02020603050405020304" pitchFamily="18" charset="0"/>
                <a:cs typeface="Times New Roman" panose="02020603050405020304" pitchFamily="18" charset="0"/>
              </a:rPr>
              <a:t>objective </a:t>
            </a:r>
            <a:r>
              <a:rPr lang="en-US" sz="1800" spc="30" dirty="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to </a:t>
            </a:r>
            <a:r>
              <a:rPr lang="en-US" sz="1800" spc="25" dirty="0">
                <a:latin typeface="Times New Roman" panose="02020603050405020304" pitchFamily="18" charset="0"/>
                <a:cs typeface="Times New Roman" panose="02020603050405020304" pitchFamily="18" charset="0"/>
              </a:rPr>
              <a:t>predict </a:t>
            </a:r>
            <a:r>
              <a:rPr lang="en-US" sz="1800" spc="40" dirty="0">
                <a:latin typeface="Times New Roman" panose="02020603050405020304" pitchFamily="18" charset="0"/>
                <a:cs typeface="Times New Roman" panose="02020603050405020304" pitchFamily="18" charset="0"/>
              </a:rPr>
              <a:t>the </a:t>
            </a:r>
            <a:r>
              <a:rPr lang="en-US" sz="1800" spc="45" dirty="0">
                <a:latin typeface="Times New Roman" panose="02020603050405020304" pitchFamily="18" charset="0"/>
                <a:cs typeface="Times New Roman" panose="02020603050405020304" pitchFamily="18" charset="0"/>
              </a:rPr>
              <a:t>reliable </a:t>
            </a:r>
            <a:r>
              <a:rPr lang="en-US" sz="1800" spc="50" dirty="0">
                <a:latin typeface="Times New Roman" panose="02020603050405020304" pitchFamily="18" charset="0"/>
                <a:cs typeface="Times New Roman" panose="02020603050405020304" pitchFamily="18" charset="0"/>
              </a:rPr>
              <a:t> </a:t>
            </a:r>
            <a:r>
              <a:rPr lang="en-US" sz="1800" spc="45" dirty="0">
                <a:latin typeface="Times New Roman" panose="02020603050405020304" pitchFamily="18" charset="0"/>
                <a:cs typeface="Times New Roman" panose="02020603050405020304" pitchFamily="18" charset="0"/>
              </a:rPr>
              <a:t>personality</a:t>
            </a:r>
            <a:r>
              <a:rPr lang="en-US" sz="1800" spc="90"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traits</a:t>
            </a:r>
            <a:r>
              <a:rPr lang="en-US" sz="1800" spc="18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a:t>
            </a:r>
            <a:r>
              <a:rPr lang="en-US" sz="1800" spc="100"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an</a:t>
            </a:r>
            <a:r>
              <a:rPr lang="en-US" sz="1800" spc="190" dirty="0">
                <a:latin typeface="Times New Roman" panose="02020603050405020304" pitchFamily="18" charset="0"/>
                <a:cs typeface="Times New Roman" panose="02020603050405020304" pitchFamily="18" charset="0"/>
              </a:rPr>
              <a:t> </a:t>
            </a:r>
            <a:r>
              <a:rPr lang="en-US" sz="1800" spc="60" dirty="0">
                <a:latin typeface="Times New Roman" panose="02020603050405020304" pitchFamily="18" charset="0"/>
                <a:cs typeface="Times New Roman" panose="02020603050405020304" pitchFamily="18" charset="0"/>
              </a:rPr>
              <a:t>individual.</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F24FE9C-D354-5CF2-C5EC-FBBE1F440C0F}"/>
              </a:ext>
            </a:extLst>
          </p:cNvPr>
          <p:cNvSpPr txBox="1"/>
          <p:nvPr/>
        </p:nvSpPr>
        <p:spPr>
          <a:xfrm>
            <a:off x="815926" y="344658"/>
            <a:ext cx="3938954" cy="461665"/>
          </a:xfrm>
          <a:prstGeom prst="rect">
            <a:avLst/>
          </a:prstGeom>
          <a:noFill/>
        </p:spPr>
        <p:txBody>
          <a:bodyPr wrap="square" rtlCol="0">
            <a:spAutoFit/>
          </a:bodyPr>
          <a:lstStyle/>
          <a:p>
            <a:r>
              <a:rPr lang="en-IN" sz="2400" b="1" u="sng" spc="80" dirty="0">
                <a:latin typeface="Times New Roman" panose="02020603050405020304" pitchFamily="18" charset="0"/>
                <a:cs typeface="Times New Roman" panose="02020603050405020304" pitchFamily="18" charset="0"/>
              </a:rPr>
              <a:t>Abstarct</a:t>
            </a:r>
            <a:r>
              <a:rPr lang="en-IN" sz="2400" b="1" u="sng" spc="125"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95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E4138-9B35-8A3D-ECC3-7FCC59CAEB79}"/>
              </a:ext>
            </a:extLst>
          </p:cNvPr>
          <p:cNvSpPr>
            <a:spLocks noGrp="1"/>
          </p:cNvSpPr>
          <p:nvPr>
            <p:ph idx="1"/>
          </p:nvPr>
        </p:nvSpPr>
        <p:spPr>
          <a:xfrm>
            <a:off x="1071916" y="307361"/>
            <a:ext cx="7000167" cy="4572000"/>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INTRODUCTION</a:t>
            </a:r>
            <a:r>
              <a:rPr lang="en-US" sz="2400" b="1" u="sng" dirty="0"/>
              <a: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personality of a human plays major role in his personal and professional life.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Personality is useful for recognizing how people lead,influence, communicate ,collaborate , negotiate business and manage stress.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project is based on identifying the personality of an individual using machine learning and BIG five model.</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BIG Five model also known as the FIVE-FACTOR model(FFM) (or) ocean model.</a:t>
            </a:r>
            <a:r>
              <a:rPr lang="en-US" sz="1800" b="1" i="0" dirty="0">
                <a:solidFill>
                  <a:srgbClr val="202124"/>
                </a:solidFill>
                <a:effectLst/>
                <a:latin typeface="Times New Roman" panose="02020603050405020304" pitchFamily="18" charset="0"/>
                <a:cs typeface="Times New Roman" panose="02020603050405020304" pitchFamily="18" charset="0"/>
              </a:rPr>
              <a:t> </a:t>
            </a:r>
            <a:r>
              <a:rPr lang="en-US" sz="1800" dirty="0">
                <a:solidFill>
                  <a:srgbClr val="202124"/>
                </a:solidFill>
                <a:latin typeface="Times New Roman" panose="02020603050405020304" pitchFamily="18" charset="0"/>
                <a:cs typeface="Times New Roman" panose="02020603050405020304" pitchFamily="18" charset="0"/>
              </a:rPr>
              <a:t>Those personality traits are extraversion ,agreeableness ,openness ,conscientiousness and neuroticism.</a:t>
            </a:r>
          </a:p>
          <a:p>
            <a:pPr algn="just">
              <a:buFont typeface="Wingdings" panose="05000000000000000000" pitchFamily="2" charset="2"/>
              <a:buChar char="Ø"/>
            </a:pPr>
            <a:r>
              <a:rPr lang="en-US" sz="1800" dirty="0">
                <a:solidFill>
                  <a:srgbClr val="202124"/>
                </a:solidFill>
                <a:latin typeface="Times New Roman" panose="02020603050405020304" pitchFamily="18" charset="0"/>
                <a:cs typeface="Times New Roman" panose="02020603050405020304" pitchFamily="18" charset="0"/>
              </a:rPr>
              <a:t>We have used the logistic regression algorithm to develop the machine learning model</a:t>
            </a:r>
            <a:r>
              <a:rPr lang="en-US" sz="1800" dirty="0">
                <a:solidFill>
                  <a:srgbClr val="202124"/>
                </a:solidFill>
              </a:rPr>
              <a:t>.</a:t>
            </a:r>
          </a:p>
        </p:txBody>
      </p:sp>
      <p:sp>
        <p:nvSpPr>
          <p:cNvPr id="4" name="Slide Number Placeholder 3">
            <a:extLst>
              <a:ext uri="{FF2B5EF4-FFF2-40B4-BE49-F238E27FC236}">
                <a16:creationId xmlns:a16="http://schemas.microsoft.com/office/drawing/2014/main" id="{1676FD60-5E87-278B-A4F9-D0F574F311FA}"/>
              </a:ext>
            </a:extLst>
          </p:cNvPr>
          <p:cNvSpPr>
            <a:spLocks noGrp="1"/>
          </p:cNvSpPr>
          <p:nvPr>
            <p:ph type="sldNum" sz="quarter" idx="12"/>
          </p:nvPr>
        </p:nvSpPr>
        <p:spPr/>
        <p:txBody>
          <a:bodyPr>
            <a:normAutofit fontScale="92500" lnSpcReduction="10000"/>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403150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8600567" y="4636657"/>
            <a:ext cx="252095" cy="397510"/>
          </a:xfrm>
          <a:prstGeom prst="rect">
            <a:avLst/>
          </a:prstGeom>
        </p:spPr>
        <p:txBody>
          <a:bodyPr vert="horz" wrap="square" lIns="0" tIns="0" rIns="0" bIns="0" rtlCol="0">
            <a:spAutoFit/>
          </a:bodyPr>
          <a:lstStyle>
            <a:defPPr>
              <a:defRPr lang="en-US"/>
            </a:defPPr>
            <a:lvl1pPr marL="0" algn="l" defTabSz="914400" rtl="0" eaLnBrk="1" latinLnBrk="0" hangingPunct="1">
              <a:defRPr sz="2500" b="0" i="0" kern="1200">
                <a:solidFill>
                  <a:srgbClr val="8495AE"/>
                </a:solidFill>
                <a:latin typeface="Cambria"/>
                <a:ea typeface="+mn-ea"/>
                <a:cs typeface="Cambri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0"/>
              </a:lnSpc>
            </a:pPr>
            <a:fld id="{81D60167-4931-47E6-BA6A-407CBD079E47}" type="slidenum">
              <a:rPr lang="en-IN" spc="-5" smtClean="0"/>
              <a:pPr marL="38100">
                <a:lnSpc>
                  <a:spcPts val="2970"/>
                </a:lnSpc>
              </a:pPr>
              <a:t>5</a:t>
            </a:fld>
            <a:endParaRPr spc="-5"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 y="0"/>
            <a:ext cx="844777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E1A159-9A8F-CD26-BC47-8003019A6867}"/>
              </a:ext>
            </a:extLst>
          </p:cNvPr>
          <p:cNvSpPr>
            <a:spLocks noGrp="1"/>
          </p:cNvSpPr>
          <p:nvPr>
            <p:ph type="sldNum" sz="quarter" idx="12"/>
          </p:nvPr>
        </p:nvSpPr>
        <p:spPr/>
        <p:txBody>
          <a:bodyPr>
            <a:normAutofit fontScale="92500" lnSpcReduction="10000"/>
          </a:bodyPr>
          <a:lstStyle/>
          <a:p>
            <a:fld id="{8A7A6979-0714-4377-B894-6BE4C2D6E202}" type="slidenum">
              <a:rPr lang="en-US" smtClean="0"/>
              <a:pPr/>
              <a:t>6</a:t>
            </a:fld>
            <a:endParaRPr lang="en-US" dirty="0"/>
          </a:p>
        </p:txBody>
      </p:sp>
      <p:sp>
        <p:nvSpPr>
          <p:cNvPr id="10" name="Title 5">
            <a:extLst>
              <a:ext uri="{FF2B5EF4-FFF2-40B4-BE49-F238E27FC236}">
                <a16:creationId xmlns:a16="http://schemas.microsoft.com/office/drawing/2014/main" id="{CDAC5EAA-489B-B941-25D7-3279E7899972}"/>
              </a:ext>
            </a:extLst>
          </p:cNvPr>
          <p:cNvSpPr>
            <a:spLocks noGrp="1"/>
          </p:cNvSpPr>
          <p:nvPr>
            <p:ph idx="1"/>
          </p:nvPr>
        </p:nvSpPr>
        <p:spPr>
          <a:xfrm>
            <a:off x="914401" y="211015"/>
            <a:ext cx="6683828" cy="4424485"/>
          </a:xfrm>
        </p:spPr>
        <p:txBody>
          <a:bodyPr>
            <a:normAutofit/>
          </a:bodyPr>
          <a:lstStyle/>
          <a:p>
            <a:pPr marL="0" indent="0">
              <a:buNone/>
            </a:pPr>
            <a:r>
              <a:rPr lang="en-IN" sz="2400" b="1" u="sng" dirty="0">
                <a:latin typeface="Times New Roman" panose="02020603050405020304" pitchFamily="18" charset="0"/>
                <a:cs typeface="Times New Roman" panose="02020603050405020304" pitchFamily="18" charset="0"/>
              </a:rPr>
              <a:t>LITERATURE SURVEY:</a:t>
            </a:r>
          </a:p>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To analyse data , Machine learning has given many Solutions by its algorithms.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Educational Game (Detecting personality of players in an educational game)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 System for Personality and Happiness Detection  Using Twitter Content to Predict Psychopathy.</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An Examination of Online learning effectiveness using data mining.</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 finally we opted to develop ML model by using  logistic regression and Big five personality traits to  get best accuracy score compared to previous models.</a:t>
            </a:r>
            <a:endParaRPr lang="en-IN" sz="1800" dirty="0">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404270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33AC34-6997-F85A-879F-CF3EC668FCEE}"/>
              </a:ext>
            </a:extLst>
          </p:cNvPr>
          <p:cNvSpPr>
            <a:spLocks noGrp="1"/>
          </p:cNvSpPr>
          <p:nvPr>
            <p:ph type="sldNum" sz="quarter" idx="12"/>
          </p:nvPr>
        </p:nvSpPr>
        <p:spPr/>
        <p:txBody>
          <a:bodyPr>
            <a:normAutofit fontScale="92500" lnSpcReduction="10000"/>
          </a:bodyPr>
          <a:lstStyle/>
          <a:p>
            <a:fld id="{8A7A6979-0714-4377-B894-6BE4C2D6E202}" type="slidenum">
              <a:rPr lang="en-US" smtClean="0"/>
              <a:pPr/>
              <a:t>7</a:t>
            </a:fld>
            <a:endParaRPr lang="en-US" dirty="0"/>
          </a:p>
        </p:txBody>
      </p:sp>
      <p:sp>
        <p:nvSpPr>
          <p:cNvPr id="5" name="TextBox 4">
            <a:extLst>
              <a:ext uri="{FF2B5EF4-FFF2-40B4-BE49-F238E27FC236}">
                <a16:creationId xmlns:a16="http://schemas.microsoft.com/office/drawing/2014/main" id="{682351E8-0C8D-A729-EB76-6DC21F2EFDBF}"/>
              </a:ext>
            </a:extLst>
          </p:cNvPr>
          <p:cNvSpPr txBox="1"/>
          <p:nvPr/>
        </p:nvSpPr>
        <p:spPr>
          <a:xfrm>
            <a:off x="184417" y="261257"/>
            <a:ext cx="8014447" cy="3231654"/>
          </a:xfrm>
          <a:prstGeom prst="rect">
            <a:avLst/>
          </a:prstGeom>
          <a:noFill/>
        </p:spPr>
        <p:txBody>
          <a:bodyPr wrap="square" rtlCol="0">
            <a:spAutoFit/>
          </a:bodyPr>
          <a:lstStyle/>
          <a:p>
            <a:pPr indent="268288"/>
            <a:r>
              <a:rPr lang="en-US" sz="2400" b="1" u="sng" dirty="0">
                <a:latin typeface="Times New Roman" panose="02020603050405020304" pitchFamily="18" charset="0"/>
                <a:cs typeface="Times New Roman" panose="02020603050405020304" pitchFamily="18" charset="0"/>
              </a:rPr>
              <a:t>PROPOSED METHOD:</a:t>
            </a:r>
          </a:p>
          <a:p>
            <a:endParaRPr lang="en-US" sz="2400" b="1" u="sng" dirty="0">
              <a:latin typeface="Times New Roman" panose="02020603050405020304" pitchFamily="18" charset="0"/>
              <a:cs typeface="Times New Roman" panose="02020603050405020304" pitchFamily="18" charset="0"/>
            </a:endParaRPr>
          </a:p>
          <a:p>
            <a:pPr marL="554038"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are going to predict the personality of a person by using the  machine learning algorithm.</a:t>
            </a:r>
          </a:p>
          <a:p>
            <a:pPr marL="554038"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have choosen the logistic regression algorithm to develop the model because it is the best algorithm we have in machine learning</a:t>
            </a:r>
          </a:p>
          <a:p>
            <a:pPr indent="268288"/>
            <a:r>
              <a:rPr lang="en-US" dirty="0">
                <a:latin typeface="Times New Roman" panose="02020603050405020304" pitchFamily="18" charset="0"/>
                <a:cs typeface="Times New Roman" panose="02020603050405020304" pitchFamily="18" charset="0"/>
              </a:rPr>
              <a:t>     algorithms  to predict the categorical dependent variable.</a:t>
            </a:r>
          </a:p>
          <a:p>
            <a:pPr indent="268288"/>
            <a:r>
              <a:rPr lang="en-US" dirty="0">
                <a:latin typeface="Times New Roman" panose="02020603050405020304" pitchFamily="18" charset="0"/>
                <a:cs typeface="Times New Roman" panose="02020603050405020304" pitchFamily="18" charset="0"/>
              </a:rPr>
              <a:t>     It also gives the best accuracy score</a:t>
            </a:r>
            <a:r>
              <a:rPr lang="en-US" dirty="0"/>
              <a:t>.</a:t>
            </a:r>
          </a:p>
          <a:p>
            <a:pPr marL="176213" indent="-176213"/>
            <a:endParaRPr lang="en-US" sz="2400" dirty="0"/>
          </a:p>
          <a:p>
            <a:r>
              <a:rPr lang="en-US" sz="2400" dirty="0"/>
              <a:t>  </a:t>
            </a:r>
          </a:p>
        </p:txBody>
      </p:sp>
    </p:spTree>
    <p:extLst>
      <p:ext uri="{BB962C8B-B14F-4D97-AF65-F5344CB8AC3E}">
        <p14:creationId xmlns:p14="http://schemas.microsoft.com/office/powerpoint/2010/main" val="163208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1130" y="567677"/>
            <a:ext cx="3933153" cy="382140"/>
          </a:xfrm>
          <a:prstGeom prst="rect">
            <a:avLst/>
          </a:prstGeom>
        </p:spPr>
        <p:txBody>
          <a:bodyPr vert="horz" wrap="square" lIns="0" tIns="12684" rIns="0" bIns="0" rtlCol="0" anchor="b">
            <a:spAutoFit/>
          </a:bodyPr>
          <a:lstStyle/>
          <a:p>
            <a:pPr marL="12685">
              <a:lnSpc>
                <a:spcPct val="100000"/>
              </a:lnSpc>
              <a:spcBef>
                <a:spcPts val="100"/>
              </a:spcBef>
            </a:pPr>
            <a:r>
              <a:rPr sz="2400" b="1" u="sng" spc="110" dirty="0">
                <a:latin typeface="Times New Roman" panose="02020603050405020304" pitchFamily="18" charset="0"/>
                <a:cs typeface="Times New Roman" panose="02020603050405020304" pitchFamily="18" charset="0"/>
              </a:rPr>
              <a:t>Existing</a:t>
            </a:r>
            <a:r>
              <a:rPr sz="2400" b="1" u="sng" spc="140" dirty="0">
                <a:latin typeface="Times New Roman" panose="02020603050405020304" pitchFamily="18" charset="0"/>
                <a:cs typeface="Times New Roman" panose="02020603050405020304" pitchFamily="18" charset="0"/>
              </a:rPr>
              <a:t> </a:t>
            </a:r>
            <a:r>
              <a:rPr sz="2400" b="1" u="sng" spc="75" dirty="0">
                <a:latin typeface="Times New Roman" panose="02020603050405020304" pitchFamily="18" charset="0"/>
                <a:cs typeface="Times New Roman" panose="02020603050405020304" pitchFamily="18" charset="0"/>
              </a:rPr>
              <a:t>Method</a:t>
            </a:r>
            <a:r>
              <a:rPr lang="en-IN" sz="2400" b="1" u="sng" spc="75" dirty="0">
                <a:latin typeface="Times New Roman" panose="02020603050405020304" pitchFamily="18" charset="0"/>
                <a:cs typeface="Times New Roman" panose="02020603050405020304" pitchFamily="18" charset="0"/>
              </a:rPr>
              <a:t>:</a:t>
            </a:r>
            <a:r>
              <a:rPr lang="en-US" sz="2400" b="1" u="sng" spc="75" dirty="0">
                <a:latin typeface="Times New Roman" panose="02020603050405020304" pitchFamily="18" charset="0"/>
                <a:cs typeface="Times New Roman" panose="02020603050405020304" pitchFamily="18" charset="0"/>
              </a:rPr>
              <a:t> </a:t>
            </a:r>
            <a:endParaRPr sz="2400" b="1" u="sng" spc="7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xfrm>
            <a:off x="8600567" y="4636657"/>
            <a:ext cx="252095" cy="397510"/>
          </a:xfrm>
          <a:prstGeom prst="rect">
            <a:avLst/>
          </a:prstGeom>
        </p:spPr>
        <p:txBody>
          <a:bodyPr vert="horz" wrap="square" lIns="0" tIns="0" rIns="0" bIns="0" rtlCol="0">
            <a:spAutoFit/>
          </a:bodyPr>
          <a:lstStyle>
            <a:defPPr>
              <a:defRPr lang="en-US"/>
            </a:defPPr>
            <a:lvl1pPr marL="0" algn="l" defTabSz="914400" rtl="0" eaLnBrk="1" latinLnBrk="0" hangingPunct="1">
              <a:defRPr sz="2500" b="0" i="0" kern="1200">
                <a:solidFill>
                  <a:srgbClr val="8495AE"/>
                </a:solidFill>
                <a:latin typeface="Cambria"/>
                <a:ea typeface="+mn-ea"/>
                <a:cs typeface="Cambri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0"/>
              </a:lnSpc>
            </a:pPr>
            <a:fld id="{81D60167-4931-47E6-BA6A-407CBD079E47}" type="slidenum">
              <a:rPr lang="en-IN" spc="-5" smtClean="0"/>
              <a:pPr marL="38100">
                <a:lnSpc>
                  <a:spcPts val="2970"/>
                </a:lnSpc>
              </a:pPr>
              <a:t>8</a:t>
            </a:fld>
            <a:endParaRPr spc="-5" dirty="0"/>
          </a:p>
        </p:txBody>
      </p:sp>
      <p:sp>
        <p:nvSpPr>
          <p:cNvPr id="3" name="object 3"/>
          <p:cNvSpPr txBox="1"/>
          <p:nvPr/>
        </p:nvSpPr>
        <p:spPr>
          <a:xfrm>
            <a:off x="1252825" y="1254821"/>
            <a:ext cx="6638350" cy="2101348"/>
          </a:xfrm>
          <a:prstGeom prst="rect">
            <a:avLst/>
          </a:prstGeom>
        </p:spPr>
        <p:txBody>
          <a:bodyPr vert="horz" wrap="square" lIns="0" tIns="152212" rIns="0" bIns="0" rtlCol="0">
            <a:spAutoFit/>
          </a:bodyPr>
          <a:lstStyle/>
          <a:p>
            <a:pPr marL="297800" indent="-285750">
              <a:spcBef>
                <a:spcPts val="1104"/>
              </a:spcBef>
              <a:buClr>
                <a:srgbClr val="C00000"/>
              </a:buClr>
              <a:buFont typeface="Wingdings" panose="05000000000000000000" pitchFamily="2" charset="2"/>
              <a:buChar char="Ø"/>
              <a:tabLst>
                <a:tab pos="299360" algn="l"/>
              </a:tabLst>
            </a:pPr>
            <a:r>
              <a:rPr sz="1798" spc="75" dirty="0">
                <a:latin typeface="Times New Roman" panose="02020603050405020304" pitchFamily="18" charset="0"/>
                <a:cs typeface="Times New Roman" panose="02020603050405020304" pitchFamily="18" charset="0"/>
              </a:rPr>
              <a:t>Machine</a:t>
            </a:r>
            <a:r>
              <a:rPr sz="1798" spc="125" dirty="0">
                <a:latin typeface="Times New Roman" panose="02020603050405020304" pitchFamily="18" charset="0"/>
                <a:cs typeface="Times New Roman" panose="02020603050405020304" pitchFamily="18" charset="0"/>
              </a:rPr>
              <a:t> </a:t>
            </a:r>
            <a:r>
              <a:rPr sz="1798" spc="80" dirty="0">
                <a:latin typeface="Times New Roman" panose="02020603050405020304" pitchFamily="18" charset="0"/>
                <a:cs typeface="Times New Roman" panose="02020603050405020304" pitchFamily="18" charset="0"/>
              </a:rPr>
              <a:t>Learning</a:t>
            </a:r>
            <a:r>
              <a:rPr sz="1798" spc="165" dirty="0">
                <a:latin typeface="Times New Roman" panose="02020603050405020304" pitchFamily="18" charset="0"/>
                <a:cs typeface="Times New Roman" panose="02020603050405020304" pitchFamily="18" charset="0"/>
              </a:rPr>
              <a:t> </a:t>
            </a:r>
            <a:endParaRPr lang="en-US" sz="1798" spc="165" dirty="0">
              <a:latin typeface="Times New Roman" panose="02020603050405020304" pitchFamily="18" charset="0"/>
              <a:cs typeface="Times New Roman" panose="02020603050405020304" pitchFamily="18" charset="0"/>
            </a:endParaRPr>
          </a:p>
          <a:p>
            <a:pPr marL="297800" indent="-285750">
              <a:spcBef>
                <a:spcPts val="1104"/>
              </a:spcBef>
              <a:buClr>
                <a:srgbClr val="C00000"/>
              </a:buClr>
              <a:buFont typeface="Wingdings" panose="05000000000000000000" pitchFamily="2" charset="2"/>
              <a:buChar char="Ø"/>
              <a:tabLst>
                <a:tab pos="299360" algn="l"/>
              </a:tabLst>
            </a:pPr>
            <a:r>
              <a:rPr sz="1798" spc="80" dirty="0">
                <a:latin typeface="Times New Roman" panose="02020603050405020304" pitchFamily="18" charset="0"/>
                <a:cs typeface="Times New Roman" panose="02020603050405020304" pitchFamily="18" charset="0"/>
              </a:rPr>
              <a:t>Natural</a:t>
            </a:r>
            <a:r>
              <a:rPr sz="1798" spc="280" dirty="0">
                <a:latin typeface="Times New Roman" panose="02020603050405020304" pitchFamily="18" charset="0"/>
                <a:cs typeface="Times New Roman" panose="02020603050405020304" pitchFamily="18" charset="0"/>
              </a:rPr>
              <a:t> </a:t>
            </a:r>
            <a:r>
              <a:rPr sz="1798" spc="85" dirty="0">
                <a:latin typeface="Times New Roman" panose="02020603050405020304" pitchFamily="18" charset="0"/>
                <a:cs typeface="Times New Roman" panose="02020603050405020304" pitchFamily="18" charset="0"/>
              </a:rPr>
              <a:t>Language</a:t>
            </a:r>
            <a:r>
              <a:rPr sz="1798" spc="185" dirty="0">
                <a:latin typeface="Times New Roman" panose="02020603050405020304" pitchFamily="18" charset="0"/>
                <a:cs typeface="Times New Roman" panose="02020603050405020304" pitchFamily="18" charset="0"/>
              </a:rPr>
              <a:t> </a:t>
            </a:r>
            <a:r>
              <a:rPr sz="1798" spc="45" dirty="0">
                <a:latin typeface="Times New Roman" panose="02020603050405020304" pitchFamily="18" charset="0"/>
                <a:cs typeface="Times New Roman" panose="02020603050405020304" pitchFamily="18" charset="0"/>
              </a:rPr>
              <a:t>Processing</a:t>
            </a:r>
            <a:r>
              <a:rPr sz="1798" spc="70" dirty="0">
                <a:latin typeface="Times New Roman" panose="02020603050405020304" pitchFamily="18" charset="0"/>
                <a:cs typeface="Times New Roman" panose="02020603050405020304" pitchFamily="18" charset="0"/>
              </a:rPr>
              <a:t> </a:t>
            </a:r>
            <a:r>
              <a:rPr sz="1798" spc="65" dirty="0">
                <a:latin typeface="Times New Roman" panose="02020603050405020304" pitchFamily="18" charset="0"/>
                <a:cs typeface="Times New Roman" panose="02020603050405020304" pitchFamily="18" charset="0"/>
              </a:rPr>
              <a:t>(NLP)</a:t>
            </a:r>
            <a:endParaRPr lang="en-IN" sz="1798" dirty="0">
              <a:latin typeface="Times New Roman" panose="02020603050405020304" pitchFamily="18" charset="0"/>
              <a:cs typeface="Times New Roman" panose="02020603050405020304" pitchFamily="18" charset="0"/>
            </a:endParaRPr>
          </a:p>
          <a:p>
            <a:pPr marL="297800" indent="-285750">
              <a:spcBef>
                <a:spcPts val="1104"/>
              </a:spcBef>
              <a:buClr>
                <a:srgbClr val="C00000"/>
              </a:buClr>
              <a:buFont typeface="Wingdings" panose="05000000000000000000" pitchFamily="2" charset="2"/>
              <a:buChar char="Ø"/>
              <a:tabLst>
                <a:tab pos="299360" algn="l"/>
              </a:tabLst>
            </a:pPr>
            <a:r>
              <a:rPr lang="en-IN" sz="1798" spc="25" dirty="0">
                <a:latin typeface="Times New Roman" panose="02020603050405020304" pitchFamily="18" charset="0"/>
                <a:cs typeface="Times New Roman" panose="02020603050405020304" pitchFamily="18" charset="0"/>
              </a:rPr>
              <a:t>u</a:t>
            </a:r>
            <a:r>
              <a:rPr sz="1798" spc="25" dirty="0">
                <a:latin typeface="Times New Roman" panose="02020603050405020304" pitchFamily="18" charset="0"/>
                <a:cs typeface="Times New Roman" panose="02020603050405020304" pitchFamily="18" charset="0"/>
              </a:rPr>
              <a:t>ser</a:t>
            </a:r>
            <a:r>
              <a:rPr sz="1798" spc="125" dirty="0">
                <a:latin typeface="Times New Roman" panose="02020603050405020304" pitchFamily="18" charset="0"/>
                <a:cs typeface="Times New Roman" panose="02020603050405020304" pitchFamily="18" charset="0"/>
              </a:rPr>
              <a:t> </a:t>
            </a:r>
            <a:r>
              <a:rPr sz="1798" spc="55" dirty="0">
                <a:latin typeface="Times New Roman" panose="02020603050405020304" pitchFamily="18" charset="0"/>
                <a:cs typeface="Times New Roman" panose="02020603050405020304" pitchFamily="18" charset="0"/>
              </a:rPr>
              <a:t>Behavior</a:t>
            </a:r>
            <a:r>
              <a:rPr sz="1798" spc="75" dirty="0">
                <a:latin typeface="Times New Roman" panose="02020603050405020304" pitchFamily="18" charset="0"/>
                <a:cs typeface="Times New Roman" panose="02020603050405020304" pitchFamily="18" charset="0"/>
              </a:rPr>
              <a:t> </a:t>
            </a:r>
            <a:r>
              <a:rPr sz="1798" spc="70" dirty="0">
                <a:latin typeface="Times New Roman" panose="02020603050405020304" pitchFamily="18" charset="0"/>
                <a:cs typeface="Times New Roman" panose="02020603050405020304" pitchFamily="18" charset="0"/>
              </a:rPr>
              <a:t>Analysis</a:t>
            </a:r>
            <a:endParaRPr lang="en-IN" sz="1798" dirty="0">
              <a:latin typeface="Times New Roman" panose="02020603050405020304" pitchFamily="18" charset="0"/>
              <a:cs typeface="Times New Roman" panose="02020603050405020304" pitchFamily="18" charset="0"/>
            </a:endParaRPr>
          </a:p>
          <a:p>
            <a:pPr marL="297800" indent="-285750">
              <a:spcBef>
                <a:spcPts val="1104"/>
              </a:spcBef>
              <a:buClr>
                <a:srgbClr val="C00000"/>
              </a:buClr>
              <a:buFont typeface="Wingdings" panose="05000000000000000000" pitchFamily="2" charset="2"/>
              <a:buChar char="Ø"/>
              <a:tabLst>
                <a:tab pos="299360" algn="l"/>
              </a:tabLst>
            </a:pPr>
            <a:r>
              <a:rPr sz="1798" spc="70" dirty="0">
                <a:latin typeface="Times New Roman" panose="02020603050405020304" pitchFamily="18" charset="0"/>
                <a:cs typeface="Times New Roman" panose="02020603050405020304" pitchFamily="18" charset="0"/>
              </a:rPr>
              <a:t>Gamification</a:t>
            </a:r>
            <a:r>
              <a:rPr sz="1798" spc="95" dirty="0">
                <a:latin typeface="Times New Roman" panose="02020603050405020304" pitchFamily="18" charset="0"/>
                <a:cs typeface="Times New Roman" panose="02020603050405020304" pitchFamily="18" charset="0"/>
              </a:rPr>
              <a:t> </a:t>
            </a:r>
            <a:r>
              <a:rPr sz="1798" spc="50" dirty="0">
                <a:latin typeface="Times New Roman" panose="02020603050405020304" pitchFamily="18" charset="0"/>
                <a:cs typeface="Times New Roman" panose="02020603050405020304" pitchFamily="18" charset="0"/>
              </a:rPr>
              <a:t>and</a:t>
            </a:r>
            <a:r>
              <a:rPr sz="1798" spc="160" dirty="0">
                <a:latin typeface="Times New Roman" panose="02020603050405020304" pitchFamily="18" charset="0"/>
                <a:cs typeface="Times New Roman" panose="02020603050405020304" pitchFamily="18" charset="0"/>
              </a:rPr>
              <a:t> </a:t>
            </a:r>
            <a:r>
              <a:rPr sz="1798" spc="65" dirty="0">
                <a:latin typeface="Times New Roman" panose="02020603050405020304" pitchFamily="18" charset="0"/>
                <a:cs typeface="Times New Roman" panose="02020603050405020304" pitchFamily="18" charset="0"/>
              </a:rPr>
              <a:t>Quizzes</a:t>
            </a:r>
            <a:endParaRPr lang="en-IN" sz="1798" dirty="0">
              <a:latin typeface="Times New Roman" panose="02020603050405020304" pitchFamily="18" charset="0"/>
              <a:cs typeface="Times New Roman" panose="02020603050405020304" pitchFamily="18" charset="0"/>
            </a:endParaRPr>
          </a:p>
          <a:p>
            <a:pPr marL="297800" indent="-285750">
              <a:spcBef>
                <a:spcPts val="1104"/>
              </a:spcBef>
              <a:buClr>
                <a:srgbClr val="C00000"/>
              </a:buClr>
              <a:buFont typeface="Wingdings" panose="05000000000000000000" pitchFamily="2" charset="2"/>
              <a:buChar char="Ø"/>
              <a:tabLst>
                <a:tab pos="299360" algn="l"/>
              </a:tabLst>
            </a:pPr>
            <a:r>
              <a:rPr sz="1798" spc="55" dirty="0">
                <a:latin typeface="Times New Roman" panose="02020603050405020304" pitchFamily="18" charset="0"/>
                <a:cs typeface="Times New Roman" panose="02020603050405020304" pitchFamily="18" charset="0"/>
              </a:rPr>
              <a:t>Social</a:t>
            </a:r>
            <a:r>
              <a:rPr sz="1798" spc="135" dirty="0">
                <a:latin typeface="Times New Roman" panose="02020603050405020304" pitchFamily="18" charset="0"/>
                <a:cs typeface="Times New Roman" panose="02020603050405020304" pitchFamily="18" charset="0"/>
              </a:rPr>
              <a:t> </a:t>
            </a:r>
            <a:r>
              <a:rPr sz="1798" spc="70" dirty="0">
                <a:latin typeface="Times New Roman" panose="02020603050405020304" pitchFamily="18" charset="0"/>
                <a:cs typeface="Times New Roman" panose="02020603050405020304" pitchFamily="18" charset="0"/>
              </a:rPr>
              <a:t>Media</a:t>
            </a:r>
            <a:r>
              <a:rPr sz="1798" spc="114" dirty="0">
                <a:latin typeface="Times New Roman" panose="02020603050405020304" pitchFamily="18" charset="0"/>
                <a:cs typeface="Times New Roman" panose="02020603050405020304" pitchFamily="18" charset="0"/>
              </a:rPr>
              <a:t> </a:t>
            </a:r>
            <a:r>
              <a:rPr sz="1798" spc="60" dirty="0">
                <a:latin typeface="Times New Roman" panose="02020603050405020304" pitchFamily="18" charset="0"/>
                <a:cs typeface="Times New Roman" panose="02020603050405020304" pitchFamily="18" charset="0"/>
              </a:rPr>
              <a:t>Analysis</a:t>
            </a:r>
            <a:endParaRPr sz="1798"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7909" y="336809"/>
            <a:ext cx="4775180" cy="382140"/>
          </a:xfrm>
          <a:prstGeom prst="rect">
            <a:avLst/>
          </a:prstGeom>
        </p:spPr>
        <p:txBody>
          <a:bodyPr vert="horz" wrap="square" lIns="0" tIns="12684" rIns="0" bIns="0" rtlCol="0" anchor="b">
            <a:spAutoFit/>
          </a:bodyPr>
          <a:lstStyle/>
          <a:p>
            <a:pPr marL="12685">
              <a:lnSpc>
                <a:spcPct val="100000"/>
              </a:lnSpc>
              <a:spcBef>
                <a:spcPts val="100"/>
              </a:spcBef>
            </a:pPr>
            <a:r>
              <a:rPr sz="2400" b="1" u="heavy" spc="200" dirty="0">
                <a:uFill>
                  <a:solidFill>
                    <a:srgbClr val="000000"/>
                  </a:solidFill>
                </a:uFill>
                <a:latin typeface="Times New Roman" panose="02020603050405020304" pitchFamily="18" charset="0"/>
                <a:cs typeface="Times New Roman" panose="02020603050405020304" pitchFamily="18" charset="0"/>
              </a:rPr>
              <a:t>I</a:t>
            </a:r>
            <a:r>
              <a:rPr sz="2400" b="1" u="heavy" spc="335" dirty="0">
                <a:uFill>
                  <a:solidFill>
                    <a:srgbClr val="000000"/>
                  </a:solidFill>
                </a:uFill>
                <a:latin typeface="Times New Roman" panose="02020603050405020304" pitchFamily="18" charset="0"/>
                <a:cs typeface="Times New Roman" panose="02020603050405020304" pitchFamily="18" charset="0"/>
              </a:rPr>
              <a:t>M</a:t>
            </a:r>
            <a:r>
              <a:rPr sz="2400" b="1" u="heavy" spc="240" dirty="0">
                <a:uFill>
                  <a:solidFill>
                    <a:srgbClr val="000000"/>
                  </a:solidFill>
                </a:uFill>
                <a:latin typeface="Times New Roman" panose="02020603050405020304" pitchFamily="18" charset="0"/>
                <a:cs typeface="Times New Roman" panose="02020603050405020304" pitchFamily="18" charset="0"/>
              </a:rPr>
              <a:t>P</a:t>
            </a:r>
            <a:r>
              <a:rPr sz="2400" b="1" u="heavy" spc="330" dirty="0">
                <a:uFill>
                  <a:solidFill>
                    <a:srgbClr val="000000"/>
                  </a:solidFill>
                </a:uFill>
                <a:latin typeface="Times New Roman" panose="02020603050405020304" pitchFamily="18" charset="0"/>
                <a:cs typeface="Times New Roman" panose="02020603050405020304" pitchFamily="18" charset="0"/>
              </a:rPr>
              <a:t>L</a:t>
            </a:r>
            <a:r>
              <a:rPr sz="2400" b="1" u="heavy" dirty="0">
                <a:uFill>
                  <a:solidFill>
                    <a:srgbClr val="000000"/>
                  </a:solidFill>
                </a:uFill>
                <a:latin typeface="Times New Roman" panose="02020603050405020304" pitchFamily="18" charset="0"/>
                <a:cs typeface="Times New Roman" panose="02020603050405020304" pitchFamily="18" charset="0"/>
              </a:rPr>
              <a:t>E</a:t>
            </a:r>
            <a:r>
              <a:rPr sz="2400" b="1" u="heavy" spc="-275" dirty="0">
                <a:uFill>
                  <a:solidFill>
                    <a:srgbClr val="000000"/>
                  </a:solidFill>
                </a:uFill>
                <a:latin typeface="Times New Roman" panose="02020603050405020304" pitchFamily="18" charset="0"/>
                <a:cs typeface="Times New Roman" panose="02020603050405020304" pitchFamily="18" charset="0"/>
              </a:rPr>
              <a:t> </a:t>
            </a:r>
            <a:r>
              <a:rPr sz="2400" b="1" u="heavy" spc="335" dirty="0">
                <a:uFill>
                  <a:solidFill>
                    <a:srgbClr val="000000"/>
                  </a:solidFill>
                </a:uFill>
                <a:latin typeface="Times New Roman" panose="02020603050405020304" pitchFamily="18" charset="0"/>
                <a:cs typeface="Times New Roman" panose="02020603050405020304" pitchFamily="18" charset="0"/>
              </a:rPr>
              <a:t>M</a:t>
            </a:r>
            <a:r>
              <a:rPr sz="2400" b="1" u="heavy" dirty="0">
                <a:uFill>
                  <a:solidFill>
                    <a:srgbClr val="000000"/>
                  </a:solidFill>
                </a:uFill>
                <a:latin typeface="Times New Roman" panose="02020603050405020304" pitchFamily="18" charset="0"/>
                <a:cs typeface="Times New Roman" panose="02020603050405020304" pitchFamily="18" charset="0"/>
              </a:rPr>
              <a:t>E</a:t>
            </a:r>
            <a:r>
              <a:rPr sz="2400" b="1" u="heavy" spc="-275" dirty="0">
                <a:uFill>
                  <a:solidFill>
                    <a:srgbClr val="000000"/>
                  </a:solidFill>
                </a:uFill>
                <a:latin typeface="Times New Roman" panose="02020603050405020304" pitchFamily="18" charset="0"/>
                <a:cs typeface="Times New Roman" panose="02020603050405020304" pitchFamily="18" charset="0"/>
              </a:rPr>
              <a:t> </a:t>
            </a:r>
            <a:r>
              <a:rPr sz="2400" b="1" u="heavy" spc="370" dirty="0">
                <a:uFill>
                  <a:solidFill>
                    <a:srgbClr val="000000"/>
                  </a:solidFill>
                </a:uFill>
                <a:latin typeface="Times New Roman" panose="02020603050405020304" pitchFamily="18" charset="0"/>
                <a:cs typeface="Times New Roman" panose="02020603050405020304" pitchFamily="18" charset="0"/>
              </a:rPr>
              <a:t>N</a:t>
            </a:r>
            <a:r>
              <a:rPr sz="2400" b="1" u="heavy" spc="150" dirty="0">
                <a:uFill>
                  <a:solidFill>
                    <a:srgbClr val="000000"/>
                  </a:solidFill>
                </a:uFill>
                <a:latin typeface="Times New Roman" panose="02020603050405020304" pitchFamily="18" charset="0"/>
                <a:cs typeface="Times New Roman" panose="02020603050405020304" pitchFamily="18" charset="0"/>
              </a:rPr>
              <a:t>T</a:t>
            </a:r>
            <a:r>
              <a:rPr sz="2400" b="1" u="heavy" spc="265" dirty="0">
                <a:uFill>
                  <a:solidFill>
                    <a:srgbClr val="000000"/>
                  </a:solidFill>
                </a:uFill>
                <a:latin typeface="Times New Roman" panose="02020603050405020304" pitchFamily="18" charset="0"/>
                <a:cs typeface="Times New Roman" panose="02020603050405020304" pitchFamily="18" charset="0"/>
              </a:rPr>
              <a:t>A</a:t>
            </a:r>
            <a:r>
              <a:rPr sz="2400" b="1" u="heavy" spc="150" dirty="0">
                <a:uFill>
                  <a:solidFill>
                    <a:srgbClr val="000000"/>
                  </a:solidFill>
                </a:uFill>
                <a:latin typeface="Times New Roman" panose="02020603050405020304" pitchFamily="18" charset="0"/>
                <a:cs typeface="Times New Roman" panose="02020603050405020304" pitchFamily="18" charset="0"/>
              </a:rPr>
              <a:t>T</a:t>
            </a:r>
            <a:r>
              <a:rPr sz="2400" b="1" u="heavy" spc="225" dirty="0">
                <a:uFill>
                  <a:solidFill>
                    <a:srgbClr val="000000"/>
                  </a:solidFill>
                </a:uFill>
                <a:latin typeface="Times New Roman" panose="02020603050405020304" pitchFamily="18" charset="0"/>
                <a:cs typeface="Times New Roman" panose="02020603050405020304" pitchFamily="18" charset="0"/>
              </a:rPr>
              <a:t>I</a:t>
            </a:r>
            <a:r>
              <a:rPr sz="2400" b="1" u="heavy" spc="330" dirty="0">
                <a:uFill>
                  <a:solidFill>
                    <a:srgbClr val="000000"/>
                  </a:solidFill>
                </a:uFill>
                <a:latin typeface="Times New Roman" panose="02020603050405020304" pitchFamily="18" charset="0"/>
                <a:cs typeface="Times New Roman" panose="02020603050405020304" pitchFamily="18" charset="0"/>
              </a:rPr>
              <a:t>O</a:t>
            </a:r>
            <a:r>
              <a:rPr sz="2400" b="1" u="heavy" spc="345" dirty="0">
                <a:uFill>
                  <a:solidFill>
                    <a:srgbClr val="000000"/>
                  </a:solidFill>
                </a:uFill>
                <a:latin typeface="Times New Roman" panose="02020603050405020304" pitchFamily="18" charset="0"/>
                <a:cs typeface="Times New Roman" panose="02020603050405020304" pitchFamily="18" charset="0"/>
              </a:rPr>
              <a:t>N</a:t>
            </a:r>
            <a:r>
              <a:rPr sz="2400" b="1" u="heavy" dirty="0">
                <a:uFill>
                  <a:solidFill>
                    <a:srgbClr val="000000"/>
                  </a:solidFill>
                </a:uFill>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xfrm>
            <a:off x="8600567" y="4636657"/>
            <a:ext cx="252095" cy="397510"/>
          </a:xfrm>
          <a:prstGeom prst="rect">
            <a:avLst/>
          </a:prstGeom>
        </p:spPr>
        <p:txBody>
          <a:bodyPr vert="horz" wrap="square" lIns="0" tIns="0" rIns="0" bIns="0" rtlCol="0">
            <a:spAutoFit/>
          </a:bodyPr>
          <a:lstStyle>
            <a:defPPr>
              <a:defRPr lang="en-US"/>
            </a:defPPr>
            <a:lvl1pPr marL="0" algn="l" defTabSz="914400" rtl="0" eaLnBrk="1" latinLnBrk="0" hangingPunct="1">
              <a:defRPr sz="2500" b="0" i="0" kern="1200">
                <a:solidFill>
                  <a:srgbClr val="8495AE"/>
                </a:solidFill>
                <a:latin typeface="Cambria"/>
                <a:ea typeface="+mn-ea"/>
                <a:cs typeface="Cambri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0"/>
              </a:lnSpc>
            </a:pPr>
            <a:fld id="{81D60167-4931-47E6-BA6A-407CBD079E47}" type="slidenum">
              <a:rPr lang="en-IN" spc="-5" smtClean="0"/>
              <a:pPr marL="38100">
                <a:lnSpc>
                  <a:spcPts val="2970"/>
                </a:lnSpc>
              </a:pPr>
              <a:t>9</a:t>
            </a:fld>
            <a:endParaRPr spc="-5" dirty="0"/>
          </a:p>
        </p:txBody>
      </p:sp>
      <p:sp>
        <p:nvSpPr>
          <p:cNvPr id="3" name="object 3"/>
          <p:cNvSpPr txBox="1"/>
          <p:nvPr/>
        </p:nvSpPr>
        <p:spPr>
          <a:xfrm>
            <a:off x="1477908" y="841156"/>
            <a:ext cx="5579841" cy="3460357"/>
          </a:xfrm>
          <a:prstGeom prst="rect">
            <a:avLst/>
          </a:prstGeom>
        </p:spPr>
        <p:txBody>
          <a:bodyPr vert="horz" wrap="square" lIns="0" tIns="165531" rIns="0" bIns="0" rtlCol="0">
            <a:spAutoFit/>
          </a:bodyPr>
          <a:lstStyle/>
          <a:p>
            <a:pPr marL="12685">
              <a:spcBef>
                <a:spcPts val="1303"/>
              </a:spcBef>
            </a:pPr>
            <a:r>
              <a:rPr spc="110" dirty="0">
                <a:latin typeface="Times New Roman" panose="02020603050405020304" pitchFamily="18" charset="0"/>
                <a:cs typeface="Times New Roman" panose="02020603050405020304" pitchFamily="18" charset="0"/>
              </a:rPr>
              <a:t>STEP1:</a:t>
            </a:r>
            <a:endParaRPr dirty="0">
              <a:latin typeface="Times New Roman" panose="02020603050405020304" pitchFamily="18" charset="0"/>
              <a:cs typeface="Times New Roman" panose="02020603050405020304" pitchFamily="18" charset="0"/>
            </a:endParaRPr>
          </a:p>
          <a:p>
            <a:pPr marL="792163">
              <a:spcBef>
                <a:spcPts val="1199"/>
              </a:spcBef>
            </a:pPr>
            <a:r>
              <a:rPr spc="60" dirty="0">
                <a:latin typeface="Times New Roman" panose="02020603050405020304" pitchFamily="18" charset="0"/>
                <a:cs typeface="Times New Roman" panose="02020603050405020304" pitchFamily="18" charset="0"/>
              </a:rPr>
              <a:t>Collecting</a:t>
            </a:r>
            <a:r>
              <a:rPr spc="240"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the</a:t>
            </a:r>
            <a:r>
              <a:rPr spc="195"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data.</a:t>
            </a:r>
            <a:endParaRPr dirty="0">
              <a:latin typeface="Times New Roman" panose="02020603050405020304" pitchFamily="18" charset="0"/>
              <a:cs typeface="Times New Roman" panose="02020603050405020304" pitchFamily="18" charset="0"/>
            </a:endParaRPr>
          </a:p>
          <a:p>
            <a:pPr marL="12685">
              <a:spcBef>
                <a:spcPts val="1199"/>
              </a:spcBef>
            </a:pPr>
            <a:r>
              <a:rPr spc="110" dirty="0">
                <a:latin typeface="Times New Roman" panose="02020603050405020304" pitchFamily="18" charset="0"/>
                <a:cs typeface="Times New Roman" panose="02020603050405020304" pitchFamily="18" charset="0"/>
              </a:rPr>
              <a:t>STEP2:</a:t>
            </a:r>
            <a:endParaRPr dirty="0">
              <a:latin typeface="Times New Roman" panose="02020603050405020304" pitchFamily="18" charset="0"/>
              <a:cs typeface="Times New Roman" panose="02020603050405020304" pitchFamily="18" charset="0"/>
            </a:endParaRPr>
          </a:p>
          <a:p>
            <a:pPr marL="792163">
              <a:spcBef>
                <a:spcPts val="1204"/>
              </a:spcBef>
            </a:pPr>
            <a:r>
              <a:rPr spc="70" dirty="0">
                <a:latin typeface="Times New Roman" panose="02020603050405020304" pitchFamily="18" charset="0"/>
                <a:cs typeface="Times New Roman" panose="02020603050405020304" pitchFamily="18" charset="0"/>
              </a:rPr>
              <a:t>Classification</a:t>
            </a:r>
            <a:r>
              <a:rPr spc="260"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Algorithm.</a:t>
            </a:r>
            <a:endParaRPr dirty="0">
              <a:latin typeface="Times New Roman" panose="02020603050405020304" pitchFamily="18" charset="0"/>
              <a:cs typeface="Times New Roman" panose="02020603050405020304" pitchFamily="18" charset="0"/>
            </a:endParaRPr>
          </a:p>
          <a:p>
            <a:pPr marL="12685">
              <a:spcBef>
                <a:spcPts val="1199"/>
              </a:spcBef>
            </a:pPr>
            <a:r>
              <a:rPr spc="110" dirty="0">
                <a:latin typeface="Times New Roman" panose="02020603050405020304" pitchFamily="18" charset="0"/>
                <a:cs typeface="Times New Roman" panose="02020603050405020304" pitchFamily="18" charset="0"/>
              </a:rPr>
              <a:t>STEP3:</a:t>
            </a:r>
            <a:endParaRPr dirty="0">
              <a:latin typeface="Times New Roman" panose="02020603050405020304" pitchFamily="18" charset="0"/>
              <a:cs typeface="Times New Roman" panose="02020603050405020304" pitchFamily="18" charset="0"/>
            </a:endParaRPr>
          </a:p>
          <a:p>
            <a:pPr marL="722397">
              <a:spcBef>
                <a:spcPts val="1199"/>
              </a:spcBef>
            </a:pPr>
            <a:r>
              <a:rPr spc="70" dirty="0">
                <a:latin typeface="Times New Roman" panose="02020603050405020304" pitchFamily="18" charset="0"/>
                <a:cs typeface="Times New Roman" panose="02020603050405020304" pitchFamily="18" charset="0"/>
              </a:rPr>
              <a:t>Evaluation</a:t>
            </a:r>
            <a:r>
              <a:rPr spc="2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00"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Big</a:t>
            </a:r>
            <a:r>
              <a:rPr spc="250"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Five</a:t>
            </a:r>
            <a:r>
              <a:rPr spc="254"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Personality</a:t>
            </a:r>
            <a:r>
              <a:rPr spc="285"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Traits.</a:t>
            </a:r>
            <a:endParaRPr dirty="0">
              <a:latin typeface="Times New Roman" panose="02020603050405020304" pitchFamily="18" charset="0"/>
              <a:cs typeface="Times New Roman" panose="02020603050405020304" pitchFamily="18" charset="0"/>
            </a:endParaRPr>
          </a:p>
          <a:p>
            <a:pPr marL="12685">
              <a:spcBef>
                <a:spcPts val="1199"/>
              </a:spcBef>
            </a:pPr>
            <a:r>
              <a:rPr spc="110" dirty="0">
                <a:latin typeface="Times New Roman" panose="02020603050405020304" pitchFamily="18" charset="0"/>
                <a:cs typeface="Times New Roman" panose="02020603050405020304" pitchFamily="18" charset="0"/>
              </a:rPr>
              <a:t>STEP4:</a:t>
            </a:r>
            <a:endParaRPr dirty="0">
              <a:latin typeface="Times New Roman" panose="02020603050405020304" pitchFamily="18" charset="0"/>
              <a:cs typeface="Times New Roman" panose="02020603050405020304" pitchFamily="18" charset="0"/>
            </a:endParaRPr>
          </a:p>
          <a:p>
            <a:pPr marL="648825">
              <a:spcBef>
                <a:spcPts val="1199"/>
              </a:spcBef>
            </a:pPr>
            <a:r>
              <a:rPr spc="55" dirty="0">
                <a:latin typeface="Times New Roman" panose="02020603050405020304" pitchFamily="18" charset="0"/>
                <a:cs typeface="Times New Roman" panose="02020603050405020304" pitchFamily="18" charset="0"/>
              </a:rPr>
              <a:t>Personality</a:t>
            </a:r>
            <a:r>
              <a:rPr spc="235"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Classification.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2890</TotalTime>
  <Words>642</Words>
  <Application>Microsoft Office PowerPoint</Application>
  <PresentationFormat>On-screen Show (16:9)</PresentationFormat>
  <Paragraphs>89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Cambria</vt:lpstr>
      <vt:lpstr>Century Schoolbook</vt:lpstr>
      <vt:lpstr>Times New Roman</vt:lpstr>
      <vt:lpstr>Wingdings</vt:lpstr>
      <vt:lpstr>Wingdings 2</vt:lpstr>
      <vt:lpstr>View</vt:lpstr>
      <vt:lpstr>PERSONALITY PREDICTION</vt:lpstr>
      <vt:lpstr>PowerPoint Presentation</vt:lpstr>
      <vt:lpstr>PowerPoint Presentation</vt:lpstr>
      <vt:lpstr>PowerPoint Presentation</vt:lpstr>
      <vt:lpstr>PowerPoint Presentation</vt:lpstr>
      <vt:lpstr>PowerPoint Presentation</vt:lpstr>
      <vt:lpstr>PowerPoint Presentation</vt:lpstr>
      <vt:lpstr>Existing Method: </vt:lpstr>
      <vt:lpstr>IMPLE ME 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PRANATHI NSN</dc:creator>
  <cp:lastModifiedBy>SURESH POTHUMARTHI</cp:lastModifiedBy>
  <cp:revision>24</cp:revision>
  <dcterms:created xsi:type="dcterms:W3CDTF">2022-08-07T15:53:01Z</dcterms:created>
  <dcterms:modified xsi:type="dcterms:W3CDTF">2023-12-12T23:03:38Z</dcterms:modified>
</cp:coreProperties>
</file>