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2" r:id="rId13"/>
    <p:sldId id="273" r:id="rId14"/>
    <p:sldId id="269" r:id="rId15"/>
    <p:sldId id="270" r:id="rId16"/>
    <p:sldId id="271" r:id="rId17"/>
    <p:sldId id="274" r:id="rId18"/>
    <p:sldId id="275" r:id="rId19"/>
    <p:sldId id="276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mma\OneDrive\Documents\product%20top%20sellin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mma\OneDrive\Documents\Quantity%20in%20stock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mma\OneDrive\Documents\price%20affect%20on%20sale%20volum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7049789096699618"/>
          <c:y val="0.15847215856911834"/>
          <c:w val="0.48436820352917515"/>
          <c:h val="0.720582608852631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'product top selling'!$C$1</c:f>
              <c:strCache>
                <c:ptCount val="1"/>
                <c:pt idx="0">
                  <c:v>totalSold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'product top selling'!$B$2:$B$11</c:f>
              <c:strCache>
                <c:ptCount val="10"/>
                <c:pt idx="0">
                  <c:v>1992 Ferrari 360 Spider red</c:v>
                </c:pt>
                <c:pt idx="1">
                  <c:v>1937 Lincoln Berline</c:v>
                </c:pt>
                <c:pt idx="2">
                  <c:v>American Airlines: MD-11S</c:v>
                </c:pt>
                <c:pt idx="3">
                  <c:v>1941 Chevrolet Special Deluxe Cabriolet</c:v>
                </c:pt>
                <c:pt idx="4">
                  <c:v>1930 Buick Marquette Phaeton</c:v>
                </c:pt>
                <c:pt idx="5">
                  <c:v>1940s Ford truck</c:v>
                </c:pt>
                <c:pt idx="6">
                  <c:v>1969 Harley Davidson Ultimate Chopper</c:v>
                </c:pt>
                <c:pt idx="7">
                  <c:v>1957 Chevy Pickup</c:v>
                </c:pt>
                <c:pt idx="8">
                  <c:v>1964 Mercedes Tour Bus</c:v>
                </c:pt>
                <c:pt idx="9">
                  <c:v>1956 Porsche 356A Coupe</c:v>
                </c:pt>
              </c:strCache>
            </c:strRef>
          </c:cat>
          <c:val>
            <c:numRef>
              <c:f>'product top selling'!$C$2:$C$11</c:f>
              <c:numCache>
                <c:formatCode>General</c:formatCode>
                <c:ptCount val="10"/>
                <c:pt idx="0">
                  <c:v>1808</c:v>
                </c:pt>
                <c:pt idx="1">
                  <c:v>1111</c:v>
                </c:pt>
                <c:pt idx="2">
                  <c:v>1085</c:v>
                </c:pt>
                <c:pt idx="3">
                  <c:v>1076</c:v>
                </c:pt>
                <c:pt idx="4">
                  <c:v>1074</c:v>
                </c:pt>
                <c:pt idx="5">
                  <c:v>1061</c:v>
                </c:pt>
                <c:pt idx="6">
                  <c:v>1057</c:v>
                </c:pt>
                <c:pt idx="7">
                  <c:v>1056</c:v>
                </c:pt>
                <c:pt idx="8">
                  <c:v>1053</c:v>
                </c:pt>
                <c:pt idx="9">
                  <c:v>1052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6-4582-A794-F081D941974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87539823"/>
        <c:axId val="587538383"/>
      </c:barChart>
      <c:catAx>
        <c:axId val="587539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538383"/>
        <c:crosses val="autoZero"/>
        <c:auto val="1"/>
        <c:lblAlgn val="ctr"/>
        <c:lblOffset val="100"/>
        <c:noMultiLvlLbl val="0"/>
      </c:catAx>
      <c:valAx>
        <c:axId val="5875383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539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'Quantity in stock'!$B$1</c:f>
              <c:strCache>
                <c:ptCount val="1"/>
                <c:pt idx="0">
                  <c:v>quantityINstock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'Quantity in stock'!$A$2:$A$5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West</c:v>
                </c:pt>
                <c:pt idx="3">
                  <c:v>South</c:v>
                </c:pt>
              </c:strCache>
            </c:strRef>
          </c:cat>
          <c:val>
            <c:numRef>
              <c:f>'Quantity in stock'!$B$2:$B$5</c:f>
              <c:numCache>
                <c:formatCode>General</c:formatCode>
                <c:ptCount val="4"/>
                <c:pt idx="0">
                  <c:v>219183</c:v>
                </c:pt>
                <c:pt idx="1">
                  <c:v>131688</c:v>
                </c:pt>
                <c:pt idx="2">
                  <c:v>124880</c:v>
                </c:pt>
                <c:pt idx="3">
                  <c:v>79380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2-47D2-8318-2B9AE3FE91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62064479"/>
        <c:axId val="962071199"/>
      </c:barChart>
      <c:catAx>
        <c:axId val="96206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071199"/>
        <c:crosses val="autoZero"/>
        <c:auto val="1"/>
        <c:lblAlgn val="ctr"/>
        <c:lblOffset val="100"/>
        <c:noMultiLvlLbl val="0"/>
      </c:catAx>
      <c:valAx>
        <c:axId val="96207119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6206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Price V TotalSold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'price affect on sale volume'!$C$1</c:f>
              <c:strCache>
                <c:ptCount val="1"/>
                <c:pt idx="0">
                  <c:v>totalSold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'price affect on sale volume'!$B$2:$B$110</c:f>
              <c:numCache>
                <c:formatCode>General</c:formatCode>
                <c:ptCount val="109"/>
                <c:pt idx="0">
                  <c:v>15.91</c:v>
                </c:pt>
                <c:pt idx="1">
                  <c:v>16.239999999999998</c:v>
                </c:pt>
                <c:pt idx="2">
                  <c:v>20.61</c:v>
                </c:pt>
                <c:pt idx="3">
                  <c:v>21.75</c:v>
                </c:pt>
                <c:pt idx="4">
                  <c:v>22.57</c:v>
                </c:pt>
                <c:pt idx="5">
                  <c:v>23.14</c:v>
                </c:pt>
                <c:pt idx="6">
                  <c:v>24.14</c:v>
                </c:pt>
                <c:pt idx="7">
                  <c:v>24.23</c:v>
                </c:pt>
                <c:pt idx="8">
                  <c:v>24.26</c:v>
                </c:pt>
                <c:pt idx="9">
                  <c:v>24.92</c:v>
                </c:pt>
                <c:pt idx="10">
                  <c:v>25.98</c:v>
                </c:pt>
                <c:pt idx="11">
                  <c:v>26.3</c:v>
                </c:pt>
                <c:pt idx="12">
                  <c:v>26.72</c:v>
                </c:pt>
                <c:pt idx="13">
                  <c:v>27.06</c:v>
                </c:pt>
                <c:pt idx="14">
                  <c:v>29.18</c:v>
                </c:pt>
                <c:pt idx="15">
                  <c:v>29.34</c:v>
                </c:pt>
                <c:pt idx="16">
                  <c:v>31.92</c:v>
                </c:pt>
                <c:pt idx="17">
                  <c:v>32.33</c:v>
                </c:pt>
                <c:pt idx="18">
                  <c:v>32.369999999999997</c:v>
                </c:pt>
                <c:pt idx="19">
                  <c:v>32.770000000000003</c:v>
                </c:pt>
                <c:pt idx="20">
                  <c:v>32.950000000000003</c:v>
                </c:pt>
                <c:pt idx="21">
                  <c:v>33.020000000000003</c:v>
                </c:pt>
                <c:pt idx="22">
                  <c:v>33.299999999999997</c:v>
                </c:pt>
                <c:pt idx="23">
                  <c:v>33.299999999999997</c:v>
                </c:pt>
                <c:pt idx="24">
                  <c:v>33.61</c:v>
                </c:pt>
                <c:pt idx="25">
                  <c:v>33.97</c:v>
                </c:pt>
                <c:pt idx="26">
                  <c:v>34</c:v>
                </c:pt>
                <c:pt idx="27">
                  <c:v>34.17</c:v>
                </c:pt>
                <c:pt idx="28">
                  <c:v>34.21</c:v>
                </c:pt>
                <c:pt idx="29">
                  <c:v>34.25</c:v>
                </c:pt>
                <c:pt idx="30">
                  <c:v>34.35</c:v>
                </c:pt>
                <c:pt idx="31">
                  <c:v>36.229999999999997</c:v>
                </c:pt>
                <c:pt idx="32">
                  <c:v>36.270000000000003</c:v>
                </c:pt>
                <c:pt idx="33">
                  <c:v>37.32</c:v>
                </c:pt>
                <c:pt idx="34">
                  <c:v>37.49</c:v>
                </c:pt>
                <c:pt idx="35">
                  <c:v>38.58</c:v>
                </c:pt>
                <c:pt idx="36">
                  <c:v>39.83</c:v>
                </c:pt>
                <c:pt idx="37">
                  <c:v>43.26</c:v>
                </c:pt>
                <c:pt idx="38">
                  <c:v>43.3</c:v>
                </c:pt>
                <c:pt idx="39">
                  <c:v>46.53</c:v>
                </c:pt>
                <c:pt idx="40">
                  <c:v>46.91</c:v>
                </c:pt>
                <c:pt idx="41">
                  <c:v>47.1</c:v>
                </c:pt>
                <c:pt idx="42">
                  <c:v>47.25</c:v>
                </c:pt>
                <c:pt idx="43">
                  <c:v>48.64</c:v>
                </c:pt>
                <c:pt idx="44">
                  <c:v>48.81</c:v>
                </c:pt>
                <c:pt idx="45">
                  <c:v>49</c:v>
                </c:pt>
                <c:pt idx="46">
                  <c:v>49.05</c:v>
                </c:pt>
                <c:pt idx="47">
                  <c:v>49.24</c:v>
                </c:pt>
                <c:pt idx="48">
                  <c:v>50.51</c:v>
                </c:pt>
                <c:pt idx="49">
                  <c:v>51.09</c:v>
                </c:pt>
                <c:pt idx="50">
                  <c:v>51.15</c:v>
                </c:pt>
                <c:pt idx="51">
                  <c:v>51.61</c:v>
                </c:pt>
                <c:pt idx="52">
                  <c:v>52.66</c:v>
                </c:pt>
                <c:pt idx="53">
                  <c:v>53.63</c:v>
                </c:pt>
                <c:pt idx="54">
                  <c:v>53.9</c:v>
                </c:pt>
                <c:pt idx="55">
                  <c:v>53.93</c:v>
                </c:pt>
                <c:pt idx="56">
                  <c:v>54.4</c:v>
                </c:pt>
                <c:pt idx="57">
                  <c:v>55.7</c:v>
                </c:pt>
                <c:pt idx="58">
                  <c:v>56.13</c:v>
                </c:pt>
                <c:pt idx="59">
                  <c:v>56.76</c:v>
                </c:pt>
                <c:pt idx="60">
                  <c:v>57.46</c:v>
                </c:pt>
                <c:pt idx="61">
                  <c:v>57.54</c:v>
                </c:pt>
                <c:pt idx="62">
                  <c:v>58.33</c:v>
                </c:pt>
                <c:pt idx="63">
                  <c:v>58.48</c:v>
                </c:pt>
                <c:pt idx="64">
                  <c:v>58.73</c:v>
                </c:pt>
                <c:pt idx="65">
                  <c:v>59.33</c:v>
                </c:pt>
                <c:pt idx="66">
                  <c:v>60.62</c:v>
                </c:pt>
                <c:pt idx="67">
                  <c:v>60.74</c:v>
                </c:pt>
                <c:pt idx="68">
                  <c:v>60.78</c:v>
                </c:pt>
                <c:pt idx="69">
                  <c:v>60.86</c:v>
                </c:pt>
                <c:pt idx="70">
                  <c:v>61.34</c:v>
                </c:pt>
                <c:pt idx="71">
                  <c:v>62.11</c:v>
                </c:pt>
                <c:pt idx="72">
                  <c:v>62.16</c:v>
                </c:pt>
                <c:pt idx="73">
                  <c:v>64.58</c:v>
                </c:pt>
                <c:pt idx="74">
                  <c:v>65.959999999999994</c:v>
                </c:pt>
                <c:pt idx="75">
                  <c:v>66.27</c:v>
                </c:pt>
                <c:pt idx="76">
                  <c:v>66.739999999999995</c:v>
                </c:pt>
                <c:pt idx="77">
                  <c:v>66.92</c:v>
                </c:pt>
                <c:pt idx="78">
                  <c:v>67.56</c:v>
                </c:pt>
                <c:pt idx="79">
                  <c:v>68.290000000000006</c:v>
                </c:pt>
                <c:pt idx="80">
                  <c:v>68.3</c:v>
                </c:pt>
                <c:pt idx="81">
                  <c:v>68.8</c:v>
                </c:pt>
                <c:pt idx="82">
                  <c:v>68.989999999999995</c:v>
                </c:pt>
                <c:pt idx="83">
                  <c:v>69.78</c:v>
                </c:pt>
                <c:pt idx="84">
                  <c:v>69.930000000000007</c:v>
                </c:pt>
                <c:pt idx="85">
                  <c:v>72.56</c:v>
                </c:pt>
                <c:pt idx="86">
                  <c:v>72.819999999999993</c:v>
                </c:pt>
                <c:pt idx="87">
                  <c:v>73.489999999999995</c:v>
                </c:pt>
                <c:pt idx="88">
                  <c:v>74.86</c:v>
                </c:pt>
                <c:pt idx="89">
                  <c:v>75.16</c:v>
                </c:pt>
                <c:pt idx="90">
                  <c:v>77.27</c:v>
                </c:pt>
                <c:pt idx="91">
                  <c:v>77.900000000000006</c:v>
                </c:pt>
                <c:pt idx="92">
                  <c:v>77.900000000000006</c:v>
                </c:pt>
                <c:pt idx="93">
                  <c:v>82.34</c:v>
                </c:pt>
                <c:pt idx="94">
                  <c:v>83.05</c:v>
                </c:pt>
                <c:pt idx="95">
                  <c:v>83.51</c:v>
                </c:pt>
                <c:pt idx="96">
                  <c:v>84.76</c:v>
                </c:pt>
                <c:pt idx="97">
                  <c:v>85.68</c:v>
                </c:pt>
                <c:pt idx="98">
                  <c:v>86.7</c:v>
                </c:pt>
                <c:pt idx="99">
                  <c:v>89.14</c:v>
                </c:pt>
                <c:pt idx="100">
                  <c:v>91.02</c:v>
                </c:pt>
                <c:pt idx="101">
                  <c:v>91.92</c:v>
                </c:pt>
                <c:pt idx="102">
                  <c:v>93.89</c:v>
                </c:pt>
                <c:pt idx="103">
                  <c:v>95.34</c:v>
                </c:pt>
                <c:pt idx="104">
                  <c:v>95.59</c:v>
                </c:pt>
                <c:pt idx="105">
                  <c:v>98.3</c:v>
                </c:pt>
                <c:pt idx="106">
                  <c:v>98.58</c:v>
                </c:pt>
                <c:pt idx="107">
                  <c:v>101.51</c:v>
                </c:pt>
                <c:pt idx="108">
                  <c:v>103.42</c:v>
                </c:pt>
              </c:numCache>
            </c:numRef>
          </c:xVal>
          <c:yVal>
            <c:numRef>
              <c:f>'price affect on sale volume'!$C$2:$C$110</c:f>
              <c:numCache>
                <c:formatCode>General</c:formatCode>
                <c:ptCount val="109"/>
                <c:pt idx="0">
                  <c:v>983</c:v>
                </c:pt>
                <c:pt idx="1">
                  <c:v>912</c:v>
                </c:pt>
                <c:pt idx="2">
                  <c:v>955</c:v>
                </c:pt>
                <c:pt idx="3">
                  <c:v>824</c:v>
                </c:pt>
                <c:pt idx="4">
                  <c:v>937</c:v>
                </c:pt>
                <c:pt idx="5">
                  <c:v>995</c:v>
                </c:pt>
                <c:pt idx="6">
                  <c:v>906</c:v>
                </c:pt>
                <c:pt idx="7">
                  <c:v>945</c:v>
                </c:pt>
                <c:pt idx="8">
                  <c:v>960</c:v>
                </c:pt>
                <c:pt idx="9">
                  <c:v>998</c:v>
                </c:pt>
                <c:pt idx="10">
                  <c:v>955</c:v>
                </c:pt>
                <c:pt idx="11">
                  <c:v>884</c:v>
                </c:pt>
                <c:pt idx="12">
                  <c:v>934</c:v>
                </c:pt>
                <c:pt idx="13">
                  <c:v>1074</c:v>
                </c:pt>
                <c:pt idx="14">
                  <c:v>915</c:v>
                </c:pt>
                <c:pt idx="15">
                  <c:v>1051</c:v>
                </c:pt>
                <c:pt idx="16">
                  <c:v>900</c:v>
                </c:pt>
                <c:pt idx="17">
                  <c:v>941</c:v>
                </c:pt>
                <c:pt idx="18">
                  <c:v>976</c:v>
                </c:pt>
                <c:pt idx="19">
                  <c:v>960</c:v>
                </c:pt>
                <c:pt idx="20">
                  <c:v>959</c:v>
                </c:pt>
                <c:pt idx="21">
                  <c:v>972</c:v>
                </c:pt>
                <c:pt idx="22">
                  <c:v>832</c:v>
                </c:pt>
                <c:pt idx="23">
                  <c:v>958</c:v>
                </c:pt>
                <c:pt idx="24">
                  <c:v>988</c:v>
                </c:pt>
                <c:pt idx="25">
                  <c:v>1020</c:v>
                </c:pt>
                <c:pt idx="26">
                  <c:v>934</c:v>
                </c:pt>
                <c:pt idx="27">
                  <c:v>992</c:v>
                </c:pt>
                <c:pt idx="28">
                  <c:v>767</c:v>
                </c:pt>
                <c:pt idx="29">
                  <c:v>940</c:v>
                </c:pt>
                <c:pt idx="30">
                  <c:v>985</c:v>
                </c:pt>
                <c:pt idx="31">
                  <c:v>1009</c:v>
                </c:pt>
                <c:pt idx="32">
                  <c:v>1085</c:v>
                </c:pt>
                <c:pt idx="33">
                  <c:v>1015</c:v>
                </c:pt>
                <c:pt idx="34">
                  <c:v>966</c:v>
                </c:pt>
                <c:pt idx="35">
                  <c:v>969</c:v>
                </c:pt>
                <c:pt idx="36">
                  <c:v>897</c:v>
                </c:pt>
                <c:pt idx="37">
                  <c:v>866</c:v>
                </c:pt>
                <c:pt idx="38">
                  <c:v>898</c:v>
                </c:pt>
                <c:pt idx="39">
                  <c:v>997</c:v>
                </c:pt>
                <c:pt idx="40">
                  <c:v>991</c:v>
                </c:pt>
                <c:pt idx="41">
                  <c:v>947</c:v>
                </c:pt>
                <c:pt idx="42">
                  <c:v>949</c:v>
                </c:pt>
                <c:pt idx="43">
                  <c:v>923</c:v>
                </c:pt>
                <c:pt idx="44">
                  <c:v>1057</c:v>
                </c:pt>
                <c:pt idx="45">
                  <c:v>917</c:v>
                </c:pt>
                <c:pt idx="46">
                  <c:v>974</c:v>
                </c:pt>
                <c:pt idx="47">
                  <c:v>803</c:v>
                </c:pt>
                <c:pt idx="48">
                  <c:v>870</c:v>
                </c:pt>
                <c:pt idx="49">
                  <c:v>952</c:v>
                </c:pt>
                <c:pt idx="50">
                  <c:v>894</c:v>
                </c:pt>
                <c:pt idx="51">
                  <c:v>966</c:v>
                </c:pt>
                <c:pt idx="52">
                  <c:v>990</c:v>
                </c:pt>
                <c:pt idx="53">
                  <c:v>896</c:v>
                </c:pt>
                <c:pt idx="54">
                  <c:v>972</c:v>
                </c:pt>
                <c:pt idx="55">
                  <c:v>911</c:v>
                </c:pt>
                <c:pt idx="56">
                  <c:v>1047</c:v>
                </c:pt>
                <c:pt idx="57">
                  <c:v>1056</c:v>
                </c:pt>
                <c:pt idx="58">
                  <c:v>898</c:v>
                </c:pt>
                <c:pt idx="59">
                  <c:v>855</c:v>
                </c:pt>
                <c:pt idx="60">
                  <c:v>983</c:v>
                </c:pt>
                <c:pt idx="61">
                  <c:v>992</c:v>
                </c:pt>
                <c:pt idx="62">
                  <c:v>999</c:v>
                </c:pt>
                <c:pt idx="63">
                  <c:v>957</c:v>
                </c:pt>
                <c:pt idx="64">
                  <c:v>992</c:v>
                </c:pt>
                <c:pt idx="65">
                  <c:v>973</c:v>
                </c:pt>
                <c:pt idx="66">
                  <c:v>1111</c:v>
                </c:pt>
                <c:pt idx="67">
                  <c:v>907</c:v>
                </c:pt>
                <c:pt idx="68">
                  <c:v>1038</c:v>
                </c:pt>
                <c:pt idx="69">
                  <c:v>1033</c:v>
                </c:pt>
                <c:pt idx="70">
                  <c:v>1029</c:v>
                </c:pt>
                <c:pt idx="71">
                  <c:v>894</c:v>
                </c:pt>
                <c:pt idx="72">
                  <c:v>948</c:v>
                </c:pt>
                <c:pt idx="73">
                  <c:v>1076</c:v>
                </c:pt>
                <c:pt idx="74">
                  <c:v>914</c:v>
                </c:pt>
                <c:pt idx="75">
                  <c:v>1028</c:v>
                </c:pt>
                <c:pt idx="76">
                  <c:v>972</c:v>
                </c:pt>
                <c:pt idx="77">
                  <c:v>1014</c:v>
                </c:pt>
                <c:pt idx="78">
                  <c:v>918</c:v>
                </c:pt>
                <c:pt idx="79">
                  <c:v>979</c:v>
                </c:pt>
                <c:pt idx="80">
                  <c:v>883</c:v>
                </c:pt>
                <c:pt idx="81">
                  <c:v>984</c:v>
                </c:pt>
                <c:pt idx="82">
                  <c:v>999</c:v>
                </c:pt>
                <c:pt idx="83">
                  <c:v>867</c:v>
                </c:pt>
                <c:pt idx="84">
                  <c:v>1013</c:v>
                </c:pt>
                <c:pt idx="85">
                  <c:v>880</c:v>
                </c:pt>
                <c:pt idx="86">
                  <c:v>873</c:v>
                </c:pt>
                <c:pt idx="87">
                  <c:v>915</c:v>
                </c:pt>
                <c:pt idx="88">
                  <c:v>1053</c:v>
                </c:pt>
                <c:pt idx="89">
                  <c:v>925</c:v>
                </c:pt>
                <c:pt idx="90">
                  <c:v>1040</c:v>
                </c:pt>
                <c:pt idx="91">
                  <c:v>972</c:v>
                </c:pt>
                <c:pt idx="92">
                  <c:v>1808</c:v>
                </c:pt>
                <c:pt idx="93">
                  <c:v>1011</c:v>
                </c:pt>
                <c:pt idx="94">
                  <c:v>965</c:v>
                </c:pt>
                <c:pt idx="95">
                  <c:v>947</c:v>
                </c:pt>
                <c:pt idx="96">
                  <c:v>1061</c:v>
                </c:pt>
                <c:pt idx="97">
                  <c:v>1030</c:v>
                </c:pt>
                <c:pt idx="98">
                  <c:v>918</c:v>
                </c:pt>
                <c:pt idx="99">
                  <c:v>963</c:v>
                </c:pt>
                <c:pt idx="100">
                  <c:v>985</c:v>
                </c:pt>
                <c:pt idx="101">
                  <c:v>945</c:v>
                </c:pt>
                <c:pt idx="102">
                  <c:v>917</c:v>
                </c:pt>
                <c:pt idx="103">
                  <c:v>933</c:v>
                </c:pt>
                <c:pt idx="104">
                  <c:v>1019</c:v>
                </c:pt>
                <c:pt idx="105">
                  <c:v>1052</c:v>
                </c:pt>
                <c:pt idx="106">
                  <c:v>961</c:v>
                </c:pt>
                <c:pt idx="107">
                  <c:v>986</c:v>
                </c:pt>
                <c:pt idx="108">
                  <c:v>932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5B-47E5-81B9-6E1C390C4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7993984"/>
        <c:axId val="607986304"/>
      </c:scatterChart>
      <c:valAx>
        <c:axId val="60799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Buy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86304"/>
        <c:crosses val="autoZero"/>
        <c:crossBetween val="midCat"/>
      </c:valAx>
      <c:valAx>
        <c:axId val="60798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9398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47AA-4E0F-5B07-6929-FF8D1D04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7A935-9CF0-6572-B7C1-8A148593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DB56-FEB0-8B85-AC98-1FE31D34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80C5C-70D5-7EB5-F22F-042C8950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560D-36D1-7E60-E224-744909BF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E89F-F072-5BEC-3A4E-D35B810B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09DC4-A65C-7E1E-538E-7298A86F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7EF0-C9BA-EDCC-D464-9F4DA9E3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1B35-9170-0C3D-B117-7726C287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B374-46C1-973F-8BEB-302CCE88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D48F2-0A37-FD01-5D7B-5A7A75AD1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04176-0B19-768F-6084-BCDEDE3B9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2CD0-C4B5-6A24-F8D0-DF9D0AAF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EAA10-2B3A-159F-5B13-277166CE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3C3D-9332-A9ED-22FB-8590AE87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884F-28C1-D523-C830-7B64319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7C86-CCE2-BA65-41EE-6A75C033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9852-B444-1BF6-07EB-0522B96D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47DBB-28CF-E2E8-024A-B30CB886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78C7-D500-75B9-DCA9-CE6A2C9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CE14-EDAB-8A2C-A75F-7DD93F9C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95A49-9C5D-E736-5DCB-01C8029A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A944-66E8-5AF6-D456-E7FE70F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C620-5E9B-F57F-053F-B82E5162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4601-A479-194E-F1D2-2ADA807B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6071-949B-F775-7992-29D27C1C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7BE6-C97C-FABA-FE25-D4C4F87C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326C7-B693-0A58-0E60-2E61CA671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7ABAE-1B4A-2B07-EDA1-1BA2D5FE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3FC6-0320-E0C0-60B4-25B25C90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6E039-E810-CCCE-9967-F4C71829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716E-78FB-0D47-A839-624FE1ED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16C1-89D0-10BA-99AC-CF1C4C51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E695-19CE-9CF2-5365-6F692BDC9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77FA5-BEF3-0519-8E98-5234260A7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13560-91C7-392C-8DC0-744CBCAC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5E6A0-12A7-02A8-CA94-9C9C4F47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EFE6F-18D1-DD1C-D9C2-6E48C124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F657D-D25F-9BB9-DD44-F1B1862D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8BD5-D1DD-5CB9-E7AF-54DF78A3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7BAE8-3EA4-61E6-CBAF-F7E218FA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1B10E-6F97-6EC2-D776-478E9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A7DC8-79BE-4199-419E-5A61482B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12F14-2866-EB9B-C744-E24A3E71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ECC8C-9B1B-D0FA-EFE5-24B8F346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DAAF-F46D-2DCD-D0F7-1FDF4140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4D0D-C4CF-6184-26F6-6280DC43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C989-B958-8764-6E04-E5CC3D72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AFF64-FB63-E978-C556-0966CD3AB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7838-7249-170D-FFB0-E7284E59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61674-FA30-8B39-A2CF-E768B9F3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8B086-31CD-182C-1C08-32ACF958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6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ED62-DC22-1F32-BA97-ACD1ADC2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9BA7E-F659-804C-CE66-C454B9D93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20EB8-BD17-6223-26CF-A4F91FC96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E7B1C-7302-3B47-1C21-23DF73B0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7FBF3-C053-A14A-7514-D49514D2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E3609-7B17-6DD4-B8DC-0CC77F6E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1CD40-D39F-C871-D402-D7F412E5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E372-D4FB-EBC0-27E9-784F4272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A688-0BB1-95C0-B174-0880C75E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47F7-8E0E-4076-BFBE-4C60B41027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E345-97F2-1057-568F-8D270409F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E734-E3D0-A51E-AAEA-BEF482F09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435A-0756-4324-B895-4A1B95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9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mac-nevera">
            <a:extLst>
              <a:ext uri="{FF2B5EF4-FFF2-40B4-BE49-F238E27FC236}">
                <a16:creationId xmlns:a16="http://schemas.microsoft.com/office/drawing/2014/main" id="{8825AD79-7D25-E326-060A-81AEB07F9D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B4158C6-5D6A-D63A-A5E0-787512978E66}"/>
              </a:ext>
            </a:extLst>
          </p:cNvPr>
          <p:cNvSpPr/>
          <p:nvPr/>
        </p:nvSpPr>
        <p:spPr>
          <a:xfrm rot="19245272">
            <a:off x="-2407567" y="-489683"/>
            <a:ext cx="7828432" cy="4733452"/>
          </a:xfrm>
          <a:prstGeom prst="triangle">
            <a:avLst/>
          </a:prstGeom>
          <a:solidFill>
            <a:srgbClr val="EEEAE3"/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77E4D-CD9D-E975-FABD-3EDFCC197092}"/>
              </a:ext>
            </a:extLst>
          </p:cNvPr>
          <p:cNvSpPr txBox="1"/>
          <p:nvPr/>
        </p:nvSpPr>
        <p:spPr>
          <a:xfrm>
            <a:off x="157317" y="1012723"/>
            <a:ext cx="49849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242424"/>
                </a:solidFill>
                <a:effectLst/>
                <a:latin typeface="sohne"/>
              </a:rPr>
              <a:t>Data Analysis Project on the Mint Classics Company Database using CRISP-DM Methodology with SQL Workbench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1ABDA-CABA-CFA6-1F2F-4D4A148C0755}"/>
              </a:ext>
            </a:extLst>
          </p:cNvPr>
          <p:cNvSpPr txBox="1"/>
          <p:nvPr/>
        </p:nvSpPr>
        <p:spPr>
          <a:xfrm>
            <a:off x="157317" y="3842570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Krantikumar Marathe</a:t>
            </a:r>
          </a:p>
        </p:txBody>
      </p:sp>
    </p:spTree>
    <p:extLst>
      <p:ext uri="{BB962C8B-B14F-4D97-AF65-F5344CB8AC3E}">
        <p14:creationId xmlns:p14="http://schemas.microsoft.com/office/powerpoint/2010/main" val="109511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8854620" y="68038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8547931" y="29933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9B8D6-A929-81BB-164F-16541CEBD462}"/>
              </a:ext>
            </a:extLst>
          </p:cNvPr>
          <p:cNvSpPr txBox="1"/>
          <p:nvPr/>
        </p:nvSpPr>
        <p:spPr>
          <a:xfrm>
            <a:off x="245749" y="351188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Company Revenue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F7295-E18D-FD17-A8BF-464357AE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9" y="543072"/>
            <a:ext cx="6430272" cy="2286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0245F-0422-08B3-214A-3D8C063E6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743" y="1094676"/>
            <a:ext cx="3467584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AF11A-1B26-224E-2710-22B2178D3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80" y="3353824"/>
            <a:ext cx="6163535" cy="1991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9E878-0739-2A88-BCB2-73593E88D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982" y="3429000"/>
            <a:ext cx="357237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1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9080944" y="4561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9256146" y="324433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9B8D6-A929-81BB-164F-16541CEBD462}"/>
              </a:ext>
            </a:extLst>
          </p:cNvPr>
          <p:cNvSpPr txBox="1"/>
          <p:nvPr/>
        </p:nvSpPr>
        <p:spPr>
          <a:xfrm>
            <a:off x="245749" y="351188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Company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4EFA5-261D-22CE-D50A-DC107A31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3" y="616033"/>
            <a:ext cx="5613195" cy="1745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DF2E8-8292-89E7-CBC4-DC3282D29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52" y="747551"/>
            <a:ext cx="5321205" cy="2413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3B7CD-6B6E-45F9-73AF-7396B5751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83" y="3540690"/>
            <a:ext cx="6582694" cy="2010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0D4F83-C2AC-FDE1-6211-0FE62951F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482" y="3847474"/>
            <a:ext cx="483937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0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854097" y="345958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Customer Analysis</a:t>
            </a: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C1A9D-9BEF-DF27-721E-317F1D9D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3" y="557930"/>
            <a:ext cx="10162385" cy="2788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2CFC5-20DF-24E7-A878-DED2A2B4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53" y="3346111"/>
            <a:ext cx="7361722" cy="32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1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8569467" y="48449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Customer Analysis</a:t>
            </a:r>
            <a:endParaRPr 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D2C53-1FD3-FEBD-C122-6070E7011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" b="6598"/>
          <a:stretch/>
        </p:blipFill>
        <p:spPr>
          <a:xfrm>
            <a:off x="8476665" y="865972"/>
            <a:ext cx="3496192" cy="1645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04A24-D7B2-2549-A490-C673A6585FCC}"/>
              </a:ext>
            </a:extLst>
          </p:cNvPr>
          <p:cNvSpPr txBox="1"/>
          <p:nvPr/>
        </p:nvSpPr>
        <p:spPr>
          <a:xfrm>
            <a:off x="264810" y="3059668"/>
            <a:ext cx="3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F4B641-0D64-B606-62BC-41EDC0A0C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12" y="527567"/>
            <a:ext cx="7249537" cy="1533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8E65DF-8A02-348B-DE88-1A0DA6CAA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28" y="3220848"/>
            <a:ext cx="4599229" cy="3475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DE6AA8-C008-ED8E-91BB-B8D027281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67" y="2999870"/>
            <a:ext cx="6601746" cy="20576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ACB46D-DDA6-0234-7807-FE9B6F90609F}"/>
              </a:ext>
            </a:extLst>
          </p:cNvPr>
          <p:cNvSpPr txBox="1"/>
          <p:nvPr/>
        </p:nvSpPr>
        <p:spPr>
          <a:xfrm>
            <a:off x="6593533" y="505755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2068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9080944" y="4561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859398" y="147352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8" y="161598"/>
            <a:ext cx="353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Conduct What-if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696E5-944E-CB30-A369-871EC2E0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3" y="578305"/>
            <a:ext cx="11021963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11214-684C-D18A-0682-D88B18D2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72" y="1473523"/>
            <a:ext cx="60587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6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9080944" y="4561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1183863" y="526132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3349181" y="161598"/>
            <a:ext cx="5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Formulate Suggestions and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9D210-B207-2CA8-3C35-AD5AC57F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9" y="543072"/>
            <a:ext cx="7354326" cy="1724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4BF33-A6AA-BF1B-E8DD-C2201993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18" y="837627"/>
            <a:ext cx="3962953" cy="1362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76E77-9043-E936-5ACB-999F60F8B77C}"/>
              </a:ext>
            </a:extLst>
          </p:cNvPr>
          <p:cNvSpPr txBox="1"/>
          <p:nvPr/>
        </p:nvSpPr>
        <p:spPr>
          <a:xfrm>
            <a:off x="219143" y="27607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03FA3-CC9E-88F8-090F-016442DF6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43" y="2799792"/>
            <a:ext cx="8230749" cy="2372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564EF-7AED-5047-D31E-E24FFF137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684" y="5261327"/>
            <a:ext cx="4096322" cy="88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DF8700-26E1-A369-087D-027F547129F5}"/>
              </a:ext>
            </a:extLst>
          </p:cNvPr>
          <p:cNvSpPr txBox="1"/>
          <p:nvPr/>
        </p:nvSpPr>
        <p:spPr>
          <a:xfrm>
            <a:off x="6512006" y="5261327"/>
            <a:ext cx="501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no Slow Moving Products all products Giving their best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281EB5-142D-6825-FCA7-A07099289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372" y="1794910"/>
            <a:ext cx="371526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1803623" y="332513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3349181" y="161598"/>
            <a:ext cx="5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Formulate Suggestions and 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36171-A1B4-E4D1-826F-50D19271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5" y="640819"/>
            <a:ext cx="8611802" cy="2543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35740-7DB5-F23E-3BB0-0EFB72C4B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519" y="3184349"/>
            <a:ext cx="474411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3349181" y="161598"/>
            <a:ext cx="5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Evaluation and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63277-9F5A-0134-5F49-4A5371C7ACFA}"/>
              </a:ext>
            </a:extLst>
          </p:cNvPr>
          <p:cNvSpPr txBox="1"/>
          <p:nvPr/>
        </p:nvSpPr>
        <p:spPr>
          <a:xfrm>
            <a:off x="548640" y="680386"/>
            <a:ext cx="931672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Closing the Least Utilized Warehouse:</a:t>
            </a:r>
            <a:endParaRPr lang="en-US" sz="15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Redistribute inventory to other warehouses.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Analyze fulfillment and delivery times before and after closure.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Reducing Inventory of Slow-Moving Products:</a:t>
            </a:r>
            <a:endParaRPr lang="en-US" sz="15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Implement a 5% reduction in inventory levels for slow-moving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Present the potential reduction in storage needs.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4E059-202E-C39B-F208-FE3E02FA5562}"/>
              </a:ext>
            </a:extLst>
          </p:cNvPr>
          <p:cNvSpPr txBox="1"/>
          <p:nvPr/>
        </p:nvSpPr>
        <p:spPr>
          <a:xfrm>
            <a:off x="528319" y="2481019"/>
            <a:ext cx="1024565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ource-serif-pro"/>
              </a:rPr>
              <a:t>In deployment step, the task is to present the findings. Therefore, I will attempt to recommend some policies that the company may consider, including:</a:t>
            </a:r>
          </a:p>
          <a:p>
            <a:pPr algn="l"/>
            <a:endParaRPr lang="en-US" sz="1500" b="1" i="0" dirty="0">
              <a:solidFill>
                <a:schemeClr val="bg1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Evaluating which products should be added and which should be reduced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Promoting in the countries with the highest order rates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Adjusting product prices so that the products can be sold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Implementing policies for customers with payment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Recognizing employees with good performance and providing training for those with lower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01903-C975-DD51-CF04-B6E02BB6A026}"/>
              </a:ext>
            </a:extLst>
          </p:cNvPr>
          <p:cNvSpPr txBox="1"/>
          <p:nvPr/>
        </p:nvSpPr>
        <p:spPr>
          <a:xfrm>
            <a:off x="548640" y="4573900"/>
            <a:ext cx="1111504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1"/>
                </a:solidFill>
                <a:effectLst/>
                <a:latin typeface="source-serif-pro"/>
              </a:rPr>
              <a:t>In evaluation step</a:t>
            </a:r>
            <a:endParaRPr lang="en-US" sz="1500" b="1" i="0" dirty="0">
              <a:solidFill>
                <a:schemeClr val="bg1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There are warehouses with a significant product stock but generate relatively low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Some products have a high stock quantity but low sales or vice versa.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Certain product lines have substantial stock quantities but yield low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There are customers with good payments, but there are also customers with payment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bg1"/>
                </a:solidFill>
                <a:effectLst/>
                <a:latin typeface="source-serif-pro"/>
              </a:rPr>
              <a:t>Some employees exhibit high sales performance, while others have lower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2244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6" y="149456"/>
            <a:ext cx="11903393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84941" y="161598"/>
            <a:ext cx="183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Visualization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CAEA5F0-5B2C-06DE-4C82-1A0BC5220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665467"/>
              </p:ext>
            </p:extLst>
          </p:nvPr>
        </p:nvGraphicFramePr>
        <p:xfrm>
          <a:off x="146366" y="543072"/>
          <a:ext cx="5923280" cy="616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E0BC9CD-F95D-27D5-C7D0-B83CEE7E1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66188"/>
              </p:ext>
            </p:extLst>
          </p:nvPr>
        </p:nvGraphicFramePr>
        <p:xfrm>
          <a:off x="6122353" y="543072"/>
          <a:ext cx="5923280" cy="615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124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84941" y="161598"/>
            <a:ext cx="183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Visualization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E5CFA5C-F81B-D81F-47F9-58E1E50606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502693"/>
              </p:ext>
            </p:extLst>
          </p:nvPr>
        </p:nvGraphicFramePr>
        <p:xfrm>
          <a:off x="146367" y="543072"/>
          <a:ext cx="11826490" cy="6153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9F7E66-46A3-74AC-1F6E-86098788E333}"/>
              </a:ext>
            </a:extLst>
          </p:cNvPr>
          <p:cNvSpPr txBox="1"/>
          <p:nvPr/>
        </p:nvSpPr>
        <p:spPr>
          <a:xfrm>
            <a:off x="7955280" y="1263134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S18_3232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09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69D21-F290-CA7D-C842-DFF61F474366}"/>
              </a:ext>
            </a:extLst>
          </p:cNvPr>
          <p:cNvSpPr txBox="1"/>
          <p:nvPr/>
        </p:nvSpPr>
        <p:spPr>
          <a:xfrm>
            <a:off x="1818967" y="555040"/>
            <a:ext cx="85540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Data plays a crucial role in decision-making within a company. With numerous datasets at hand, it’s essential to process data in such a way that it becomes valuable. In this project, I will attempt to put into practice how to conduct data analysis from a company’s database. The database used is a fictional one from a classic vehicle and car company known as Mint Classics Company. The project’s goal is to explore the data to provide insights and address issues within the company. I am using SQL Workbench software to facilitate data analysis from the database.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Overview: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Business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B14E6-36EA-434A-C6A9-EC0AFE1B463E}"/>
              </a:ext>
            </a:extLst>
          </p:cNvPr>
          <p:cNvSpPr txBox="1"/>
          <p:nvPr/>
        </p:nvSpPr>
        <p:spPr>
          <a:xfrm>
            <a:off x="265471" y="555040"/>
            <a:ext cx="12880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6568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69D21-F290-CA7D-C842-DFF61F474366}"/>
              </a:ext>
            </a:extLst>
          </p:cNvPr>
          <p:cNvSpPr txBox="1"/>
          <p:nvPr/>
        </p:nvSpPr>
        <p:spPr>
          <a:xfrm>
            <a:off x="373626" y="997408"/>
            <a:ext cx="1040253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i="0" dirty="0">
                <a:solidFill>
                  <a:srgbClr val="242424"/>
                </a:solidFill>
                <a:effectLst/>
                <a:latin typeface="source-serif-pro"/>
              </a:rPr>
              <a:t>Business Goal Summary for Mint Classics Company</a:t>
            </a:r>
          </a:p>
          <a:p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Objective: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Mint Classics Company aims to optimize its inventory management and warehouse utilization to enhance operational efficiency and cost-effectiveness. The primary focus is on evaluating the viability of closing one of their storage facilities while maintaining timely service to customers.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Key Goals: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1. Analyze Sales Patterns:  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2. Inventory Optimization:  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3. Warehouse Utilization: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4. Customer Service Impact:  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5. Cost Reduction: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Final Outcome: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Provide data-driven recommendations to Mint Classics Company on whether to close a storage facility, how to reorganize or reduce inventory, and strategies to maintain or improve customer service levels while reducing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129044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D2B068-EFCD-21E6-9F3A-8C912D55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6" y="147484"/>
            <a:ext cx="6272980" cy="5926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1F3A1-090D-C0E2-6B3C-08B43F2783FD}"/>
              </a:ext>
            </a:extLst>
          </p:cNvPr>
          <p:cNvSpPr txBox="1"/>
          <p:nvPr/>
        </p:nvSpPr>
        <p:spPr>
          <a:xfrm>
            <a:off x="6469157" y="253205"/>
            <a:ext cx="55266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Warehouses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compile data on the company’s warehouses used to store product inventory.</a:t>
            </a:r>
          </a:p>
          <a:p>
            <a:pPr algn="l"/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Products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compile data about the product types, stock quantities, sales quantities, purchase prices, and more.</a:t>
            </a:r>
          </a:p>
          <a:p>
            <a:pPr algn="l"/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Product lines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compile data about the descriptions of each product line they sell.</a:t>
            </a:r>
          </a:p>
          <a:p>
            <a:pPr algn="l"/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Customers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compile data about the company’s customer profiles, such as customer names, addresses, credit limits, and others.</a:t>
            </a:r>
          </a:p>
          <a:p>
            <a:pPr algn="l"/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Payments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compile data about payments made by customers, including payment dates and amounts.</a:t>
            </a:r>
          </a:p>
          <a:p>
            <a:pPr algn="l"/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Orders 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compile data regarding customer orders for specific products.</a:t>
            </a:r>
          </a:p>
          <a:p>
            <a:pPr algn="l"/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Order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details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compile data about orders for specific products, including the quantity of products ordered and the price of each product.</a:t>
            </a:r>
          </a:p>
          <a:p>
            <a:pPr algn="l"/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Employees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compile data about company employees, including names, addresses, offices, and more.</a:t>
            </a:r>
          </a:p>
          <a:p>
            <a:pPr algn="l"/>
            <a:endParaRPr lang="en-US" sz="15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500" b="1" i="0" dirty="0">
                <a:solidFill>
                  <a:srgbClr val="242424"/>
                </a:solidFill>
                <a:effectLst/>
                <a:latin typeface="source-serif-pro"/>
              </a:rPr>
              <a:t>Offices</a:t>
            </a:r>
            <a:r>
              <a:rPr lang="en-US" sz="1500" b="0" i="0" dirty="0">
                <a:solidFill>
                  <a:srgbClr val="242424"/>
                </a:solidFill>
                <a:effectLst/>
                <a:latin typeface="source-serif-pro"/>
              </a:rPr>
              <a:t> compile data about company office profiles.</a:t>
            </a:r>
          </a:p>
        </p:txBody>
      </p:sp>
    </p:spTree>
    <p:extLst>
      <p:ext uri="{BB962C8B-B14F-4D97-AF65-F5344CB8AC3E}">
        <p14:creationId xmlns:p14="http://schemas.microsoft.com/office/powerpoint/2010/main" val="10149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1BD4B-6468-ECB9-23A1-205F6008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64" y="518788"/>
            <a:ext cx="7030431" cy="126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BED7E8-B533-8C8B-7556-BD51F865E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074" y="1785790"/>
            <a:ext cx="2038635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B1068-EB84-0DBA-9BB5-109C5FA70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698" y="4203825"/>
            <a:ext cx="4582164" cy="2553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93F9D4-8A4F-D13F-9206-E7D476273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64" y="3175280"/>
            <a:ext cx="5163271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146367" y="178579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146368" y="442534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9B8D6-A929-81BB-164F-16541CEBD462}"/>
              </a:ext>
            </a:extLst>
          </p:cNvPr>
          <p:cNvSpPr txBox="1"/>
          <p:nvPr/>
        </p:nvSpPr>
        <p:spPr>
          <a:xfrm>
            <a:off x="219143" y="316845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Inventory Analysis</a:t>
            </a:r>
          </a:p>
        </p:txBody>
      </p:sp>
    </p:spTree>
    <p:extLst>
      <p:ext uri="{BB962C8B-B14F-4D97-AF65-F5344CB8AC3E}">
        <p14:creationId xmlns:p14="http://schemas.microsoft.com/office/powerpoint/2010/main" val="142877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146367" y="161864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146368" y="516277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9B8D6-A929-81BB-164F-16541CEBD462}"/>
              </a:ext>
            </a:extLst>
          </p:cNvPr>
          <p:cNvSpPr txBox="1"/>
          <p:nvPr/>
        </p:nvSpPr>
        <p:spPr>
          <a:xfrm>
            <a:off x="219143" y="37682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Inventory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25DBF-5DBD-36EF-863F-B1521907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7" y="543072"/>
            <a:ext cx="4230459" cy="891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C6558-9D06-40D2-E817-49F80E941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149" y="1445397"/>
            <a:ext cx="3676094" cy="2197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DE4CD-084A-B24B-1BAB-FC29912E2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41" y="3721936"/>
            <a:ext cx="7399211" cy="1158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2A2BD1-1E81-D845-3EBC-AB9FDE198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624" y="4880745"/>
            <a:ext cx="3246205" cy="17423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690B1E-FF98-8D77-6A45-DD012DB99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79" y="553482"/>
            <a:ext cx="4684718" cy="8919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E16B38-C4EC-905C-2CB6-B0B97B63E05F}"/>
              </a:ext>
            </a:extLst>
          </p:cNvPr>
          <p:cNvSpPr txBox="1"/>
          <p:nvPr/>
        </p:nvSpPr>
        <p:spPr>
          <a:xfrm>
            <a:off x="6657856" y="60003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78A6B-5A42-199D-C681-7318C4A270C5}"/>
              </a:ext>
            </a:extLst>
          </p:cNvPr>
          <p:cNvSpPr txBox="1"/>
          <p:nvPr/>
        </p:nvSpPr>
        <p:spPr>
          <a:xfrm>
            <a:off x="6248025" y="15595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89A935-4850-BA74-4698-3A2714190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2452" y="1434987"/>
            <a:ext cx="378195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146367" y="161864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8622522" y="590995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9B8D6-A929-81BB-164F-16541CEBD462}"/>
              </a:ext>
            </a:extLst>
          </p:cNvPr>
          <p:cNvSpPr txBox="1"/>
          <p:nvPr/>
        </p:nvSpPr>
        <p:spPr>
          <a:xfrm>
            <a:off x="219143" y="418917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-Product sale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48896-D6A2-FBD8-3F8A-9251FE60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9" y="549530"/>
            <a:ext cx="11318338" cy="1113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47073-32C9-8212-B89E-F51E1E0DD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265" y="1613684"/>
            <a:ext cx="4793767" cy="2368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3DBC90-7358-2666-8C94-570739EC1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19" y="4253159"/>
            <a:ext cx="7390578" cy="1472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D85ED-12BD-86BC-7D26-4A171AF94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222" y="3868867"/>
            <a:ext cx="2038635" cy="28578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D47F05-B903-ACCE-522E-5D40BD35AF13}"/>
              </a:ext>
            </a:extLst>
          </p:cNvPr>
          <p:cNvSpPr txBox="1"/>
          <p:nvPr/>
        </p:nvSpPr>
        <p:spPr>
          <a:xfrm>
            <a:off x="2867205" y="5811412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Avg Order is 35.2190</a:t>
            </a:r>
          </a:p>
        </p:txBody>
      </p:sp>
    </p:spTree>
    <p:extLst>
      <p:ext uri="{BB962C8B-B14F-4D97-AF65-F5344CB8AC3E}">
        <p14:creationId xmlns:p14="http://schemas.microsoft.com/office/powerpoint/2010/main" val="329845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8569380" y="68038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172974" y="42239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9B8D6-A929-81BB-164F-16541CEBD462}"/>
              </a:ext>
            </a:extLst>
          </p:cNvPr>
          <p:cNvSpPr txBox="1"/>
          <p:nvPr/>
        </p:nvSpPr>
        <p:spPr>
          <a:xfrm>
            <a:off x="219143" y="302627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-Product sale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EB149-1C56-89EC-DA43-38FC9490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76" y="543072"/>
            <a:ext cx="4735635" cy="1268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94188-B7AA-D8CD-DB8F-F3D778AB7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181" y="558805"/>
            <a:ext cx="2044267" cy="2361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4F546-D1B8-DB17-83DC-CFD890CD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17" y="2450436"/>
            <a:ext cx="8278380" cy="1505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67E31-49D7-F7A2-ED50-2B2E2C33F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245" y="3898277"/>
            <a:ext cx="563006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printed automobile chalk white icon on dark background. Innovative  automotive project. Car prototype. Vehicle production. Sustainable future.  Isolated vector chalkboard illustration on black 4291250 Vector Art at  Vecteezy">
            <a:extLst>
              <a:ext uri="{FF2B5EF4-FFF2-40B4-BE49-F238E27FC236}">
                <a16:creationId xmlns:a16="http://schemas.microsoft.com/office/drawing/2014/main" id="{62C8FC3E-299C-2313-4D0D-115D587F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6E9F8B-42D9-98F5-90F4-6CA09C7A7F00}"/>
              </a:ext>
            </a:extLst>
          </p:cNvPr>
          <p:cNvSpPr txBox="1"/>
          <p:nvPr/>
        </p:nvSpPr>
        <p:spPr>
          <a:xfrm>
            <a:off x="8854620" y="68038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73133-1196-1FEA-E7A0-9E896C827CAF}"/>
              </a:ext>
            </a:extLst>
          </p:cNvPr>
          <p:cNvSpPr txBox="1"/>
          <p:nvPr/>
        </p:nvSpPr>
        <p:spPr>
          <a:xfrm>
            <a:off x="172974" y="42239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84B38-D9E3-09F5-FACE-6FBAF131611C}"/>
              </a:ext>
            </a:extLst>
          </p:cNvPr>
          <p:cNvSpPr txBox="1"/>
          <p:nvPr/>
        </p:nvSpPr>
        <p:spPr>
          <a:xfrm>
            <a:off x="219143" y="5042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9B8D6-A929-81BB-164F-16541CEBD462}"/>
              </a:ext>
            </a:extLst>
          </p:cNvPr>
          <p:cNvSpPr txBox="1"/>
          <p:nvPr/>
        </p:nvSpPr>
        <p:spPr>
          <a:xfrm>
            <a:off x="219143" y="302627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8AF39-3341-1B33-0217-1D497FF0A03D}"/>
              </a:ext>
            </a:extLst>
          </p:cNvPr>
          <p:cNvSpPr/>
          <p:nvPr/>
        </p:nvSpPr>
        <p:spPr>
          <a:xfrm>
            <a:off x="146367" y="149456"/>
            <a:ext cx="11826490" cy="38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A717-3949-8B76-DB9A-58BC094247D5}"/>
              </a:ext>
            </a:extLst>
          </p:cNvPr>
          <p:cNvSpPr txBox="1"/>
          <p:nvPr/>
        </p:nvSpPr>
        <p:spPr>
          <a:xfrm>
            <a:off x="4941529" y="161598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-Product sale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0E539-5809-E068-3C97-A981D6E82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94" y="543072"/>
            <a:ext cx="7110209" cy="1393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CD36D-D512-3FF4-1A55-34F767892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170" y="543072"/>
            <a:ext cx="1876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725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sohne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Marathe</dc:creator>
  <cp:lastModifiedBy>Pavan Marathe</cp:lastModifiedBy>
  <cp:revision>1</cp:revision>
  <dcterms:created xsi:type="dcterms:W3CDTF">2024-07-05T05:30:00Z</dcterms:created>
  <dcterms:modified xsi:type="dcterms:W3CDTF">2024-07-05T11:18:01Z</dcterms:modified>
</cp:coreProperties>
</file>