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mma\OneDrive\Documents\Quantity%20in%20stock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mma\OneDrive\Documents\Quantity%20in%20stock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prmma\OneDrive\Documents\Quantity%20in%20stock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'Quantity in stock'!$B$1</c:f>
              <c:strCache>
                <c:ptCount val="1"/>
                <c:pt idx="0">
                  <c:v>Orders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'Quantity in stock'!$A$2:$A$6</c:f>
              <c:strCache>
                <c:ptCount val="5"/>
                <c:pt idx="0">
                  <c:v>L</c:v>
                </c:pt>
                <c:pt idx="1">
                  <c:v>M</c:v>
                </c:pt>
                <c:pt idx="2">
                  <c:v>S</c:v>
                </c:pt>
                <c:pt idx="3">
                  <c:v>XL</c:v>
                </c:pt>
                <c:pt idx="4">
                  <c:v>XXL</c:v>
                </c:pt>
              </c:strCache>
            </c:strRef>
          </c:cat>
          <c:val>
            <c:numRef>
              <c:f>'Quantity in stock'!$B$2:$B$6</c:f>
              <c:numCache>
                <c:formatCode>General</c:formatCode>
                <c:ptCount val="5"/>
                <c:pt idx="0">
                  <c:v>18526</c:v>
                </c:pt>
                <c:pt idx="1">
                  <c:v>15385</c:v>
                </c:pt>
                <c:pt idx="2">
                  <c:v>14137</c:v>
                </c:pt>
                <c:pt idx="3">
                  <c:v>544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54-44E9-8FF2-055FDD1AF3F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71599871"/>
        <c:axId val="1671629631"/>
      </c:barChart>
      <c:catAx>
        <c:axId val="1671599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629631"/>
        <c:crosses val="autoZero"/>
        <c:auto val="1"/>
        <c:lblAlgn val="ctr"/>
        <c:lblOffset val="100"/>
        <c:noMultiLvlLbl val="0"/>
      </c:catAx>
      <c:valAx>
        <c:axId val="16716296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1599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'Quantity in stock'!$B$1</c:f>
              <c:strCache>
                <c:ptCount val="1"/>
                <c:pt idx="0">
                  <c:v>Quantity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'Quantity in stock'!$A$2:$A$10</c:f>
              <c:strCache>
                <c:ptCount val="9"/>
                <c:pt idx="0">
                  <c:v>The Classic Deluxe Pizza</c:v>
                </c:pt>
                <c:pt idx="1">
                  <c:v>The Barbecue Chicken Pizza</c:v>
                </c:pt>
                <c:pt idx="2">
                  <c:v>The Hawaiian Pizza</c:v>
                </c:pt>
                <c:pt idx="3">
                  <c:v>The Pepperoni Pizza</c:v>
                </c:pt>
                <c:pt idx="4">
                  <c:v>The Thai Chicken Pizza</c:v>
                </c:pt>
                <c:pt idx="5">
                  <c:v>The California Chicken Pizza</c:v>
                </c:pt>
                <c:pt idx="6">
                  <c:v>The Sicilian Pizza</c:v>
                </c:pt>
                <c:pt idx="7">
                  <c:v>The Spicy Italian Pizza</c:v>
                </c:pt>
                <c:pt idx="8">
                  <c:v>The Southwest Chicken Pizza</c:v>
                </c:pt>
              </c:strCache>
            </c:strRef>
          </c:cat>
          <c:val>
            <c:numRef>
              <c:f>'Quantity in stock'!$B$2:$B$10</c:f>
              <c:numCache>
                <c:formatCode>General</c:formatCode>
                <c:ptCount val="9"/>
                <c:pt idx="0">
                  <c:v>2453</c:v>
                </c:pt>
                <c:pt idx="1">
                  <c:v>2432</c:v>
                </c:pt>
                <c:pt idx="2">
                  <c:v>2422</c:v>
                </c:pt>
                <c:pt idx="3">
                  <c:v>2418</c:v>
                </c:pt>
                <c:pt idx="4">
                  <c:v>2371</c:v>
                </c:pt>
                <c:pt idx="5">
                  <c:v>2370</c:v>
                </c:pt>
                <c:pt idx="6">
                  <c:v>1938</c:v>
                </c:pt>
                <c:pt idx="7">
                  <c:v>1924</c:v>
                </c:pt>
                <c:pt idx="8">
                  <c:v>1917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95-4487-8199-BBA0D7F01C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39887456"/>
        <c:axId val="1339886496"/>
      </c:barChart>
      <c:catAx>
        <c:axId val="1339887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886496"/>
        <c:crosses val="autoZero"/>
        <c:auto val="1"/>
        <c:lblAlgn val="ctr"/>
        <c:lblOffset val="100"/>
        <c:noMultiLvlLbl val="0"/>
      </c:catAx>
      <c:valAx>
        <c:axId val="13398864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88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'Quantity in stock'!$A$2:$A$5</cx:f>
        <cx:lvl ptCount="4">
          <cx:pt idx="0">Classic</cx:pt>
          <cx:pt idx="1">Supreme</cx:pt>
          <cx:pt idx="2">Veggie</cx:pt>
          <cx:pt idx="3">Chicken</cx:pt>
        </cx:lvl>
      </cx:strDim>
      <cx:numDim type="val">
        <cx:f>'Quantity in stock'!$B$2:$B$5</cx:f>
        <cx:lvl ptCount="4" formatCode="General">
          <cx:pt idx="0">14888</cx:pt>
          <cx:pt idx="1">11987</cx:pt>
          <cx:pt idx="2">11649</cx:pt>
          <cx:pt idx="3">11050</cx:pt>
        </cx:lvl>
      </cx:numDim>
    </cx:data>
  </cx:chartData>
  <cx:chart>
    <cx:title pos="t" align="ctr" overlay="0"/>
    <cx:plotArea>
      <cx:plotAreaRegion>
        <cx:series layoutId="funnel" uniqueId="{A460C230-D0F6-45DC-B478-30F94AE7B774}">
          <cx:tx>
            <cx:txData>
              <cx:f>'Quantity in stock'!$B$1</cx:f>
              <cx:v>Quantity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500"/>
            </a:pPr>
            <a:endParaRPr lang="en-US" sz="1500" b="0" i="0" u="none" strike="noStrike" baseline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E4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3247" y="517017"/>
            <a:ext cx="1510156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9810" y="2994152"/>
            <a:ext cx="10368379" cy="275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microsoft.com/office/2014/relationships/chartEx" Target="../charts/chartEx1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85633" y="266700"/>
            <a:ext cx="1704975" cy="2079625"/>
            <a:chOff x="15745149" y="0"/>
            <a:chExt cx="1704975" cy="2079625"/>
          </a:xfrm>
        </p:grpSpPr>
        <p:sp>
          <p:nvSpPr>
            <p:cNvPr id="4" name="object 4"/>
            <p:cNvSpPr/>
            <p:nvPr/>
          </p:nvSpPr>
          <p:spPr>
            <a:xfrm>
              <a:off x="15745149" y="0"/>
              <a:ext cx="1704975" cy="2079625"/>
            </a:xfrm>
            <a:custGeom>
              <a:avLst/>
              <a:gdLst/>
              <a:ahLst/>
              <a:cxnLst/>
              <a:rect l="l" t="t" r="r" b="b"/>
              <a:pathLst>
                <a:path w="1704975" h="2079625">
                  <a:moveTo>
                    <a:pt x="1423629" y="2079217"/>
                  </a:moveTo>
                  <a:lnTo>
                    <a:pt x="281019" y="2079217"/>
                  </a:lnTo>
                  <a:lnTo>
                    <a:pt x="240778" y="2076032"/>
                  </a:lnTo>
                  <a:lnTo>
                    <a:pt x="197319" y="2065565"/>
                  </a:lnTo>
                  <a:lnTo>
                    <a:pt x="156141" y="2048508"/>
                  </a:lnTo>
                  <a:lnTo>
                    <a:pt x="118010" y="2025180"/>
                  </a:lnTo>
                  <a:lnTo>
                    <a:pt x="83694" y="1995897"/>
                  </a:lnTo>
                  <a:lnTo>
                    <a:pt x="54412" y="1961581"/>
                  </a:lnTo>
                  <a:lnTo>
                    <a:pt x="31083" y="1923450"/>
                  </a:lnTo>
                  <a:lnTo>
                    <a:pt x="14026" y="1882271"/>
                  </a:lnTo>
                  <a:lnTo>
                    <a:pt x="3559" y="1838813"/>
                  </a:lnTo>
                  <a:lnTo>
                    <a:pt x="0" y="1793849"/>
                  </a:lnTo>
                  <a:lnTo>
                    <a:pt x="0" y="0"/>
                  </a:lnTo>
                  <a:lnTo>
                    <a:pt x="1704649" y="0"/>
                  </a:lnTo>
                  <a:lnTo>
                    <a:pt x="1704649" y="1793849"/>
                  </a:lnTo>
                  <a:lnTo>
                    <a:pt x="1701090" y="1838813"/>
                  </a:lnTo>
                  <a:lnTo>
                    <a:pt x="1690623" y="1882271"/>
                  </a:lnTo>
                  <a:lnTo>
                    <a:pt x="1673566" y="1923450"/>
                  </a:lnTo>
                  <a:lnTo>
                    <a:pt x="1650238" y="1961581"/>
                  </a:lnTo>
                  <a:lnTo>
                    <a:pt x="1620956" y="1995897"/>
                  </a:lnTo>
                  <a:lnTo>
                    <a:pt x="1586640" y="2025180"/>
                  </a:lnTo>
                  <a:lnTo>
                    <a:pt x="1548508" y="2048508"/>
                  </a:lnTo>
                  <a:lnTo>
                    <a:pt x="1507330" y="2065565"/>
                  </a:lnTo>
                  <a:lnTo>
                    <a:pt x="1463871" y="2076032"/>
                  </a:lnTo>
                  <a:lnTo>
                    <a:pt x="1423629" y="2079217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52297" y="583523"/>
              <a:ext cx="885825" cy="885190"/>
            </a:xfrm>
            <a:custGeom>
              <a:avLst/>
              <a:gdLst/>
              <a:ahLst/>
              <a:cxnLst/>
              <a:rect l="l" t="t" r="r" b="b"/>
              <a:pathLst>
                <a:path w="885825" h="885190">
                  <a:moveTo>
                    <a:pt x="504563" y="885189"/>
                  </a:moveTo>
                  <a:lnTo>
                    <a:pt x="385625" y="885189"/>
                  </a:lnTo>
                  <a:lnTo>
                    <a:pt x="349603" y="878839"/>
                  </a:lnTo>
                  <a:lnTo>
                    <a:pt x="304399" y="867409"/>
                  </a:lnTo>
                  <a:lnTo>
                    <a:pt x="261251" y="849629"/>
                  </a:lnTo>
                  <a:lnTo>
                    <a:pt x="220431" y="829309"/>
                  </a:lnTo>
                  <a:lnTo>
                    <a:pt x="182209" y="803909"/>
                  </a:lnTo>
                  <a:lnTo>
                    <a:pt x="146859" y="774699"/>
                  </a:lnTo>
                  <a:lnTo>
                    <a:pt x="114650" y="742949"/>
                  </a:lnTo>
                  <a:lnTo>
                    <a:pt x="85855" y="707389"/>
                  </a:lnTo>
                  <a:lnTo>
                    <a:pt x="60745" y="669289"/>
                  </a:lnTo>
                  <a:lnTo>
                    <a:pt x="39591" y="628649"/>
                  </a:lnTo>
                  <a:lnTo>
                    <a:pt x="22666" y="585469"/>
                  </a:lnTo>
                  <a:lnTo>
                    <a:pt x="10240" y="539749"/>
                  </a:lnTo>
                  <a:lnTo>
                    <a:pt x="2586" y="492759"/>
                  </a:lnTo>
                  <a:lnTo>
                    <a:pt x="0" y="444499"/>
                  </a:lnTo>
                  <a:lnTo>
                    <a:pt x="2586" y="396239"/>
                  </a:lnTo>
                  <a:lnTo>
                    <a:pt x="10240" y="349249"/>
                  </a:lnTo>
                  <a:lnTo>
                    <a:pt x="22666" y="303529"/>
                  </a:lnTo>
                  <a:lnTo>
                    <a:pt x="39591" y="260349"/>
                  </a:lnTo>
                  <a:lnTo>
                    <a:pt x="60745" y="219709"/>
                  </a:lnTo>
                  <a:lnTo>
                    <a:pt x="85855" y="181609"/>
                  </a:lnTo>
                  <a:lnTo>
                    <a:pt x="114650" y="146049"/>
                  </a:lnTo>
                  <a:lnTo>
                    <a:pt x="146859" y="114299"/>
                  </a:lnTo>
                  <a:lnTo>
                    <a:pt x="182209" y="85089"/>
                  </a:lnTo>
                  <a:lnTo>
                    <a:pt x="220431" y="59689"/>
                  </a:lnTo>
                  <a:lnTo>
                    <a:pt x="261251" y="39369"/>
                  </a:lnTo>
                  <a:lnTo>
                    <a:pt x="304399" y="21589"/>
                  </a:lnTo>
                  <a:lnTo>
                    <a:pt x="349603" y="10159"/>
                  </a:lnTo>
                  <a:lnTo>
                    <a:pt x="396592" y="2539"/>
                  </a:lnTo>
                  <a:lnTo>
                    <a:pt x="444547" y="0"/>
                  </a:lnTo>
                  <a:lnTo>
                    <a:pt x="445639" y="0"/>
                  </a:lnTo>
                  <a:lnTo>
                    <a:pt x="493596" y="2539"/>
                  </a:lnTo>
                  <a:lnTo>
                    <a:pt x="540586" y="10159"/>
                  </a:lnTo>
                  <a:lnTo>
                    <a:pt x="560677" y="15239"/>
                  </a:lnTo>
                  <a:lnTo>
                    <a:pt x="445093" y="15239"/>
                  </a:lnTo>
                  <a:lnTo>
                    <a:pt x="398340" y="17779"/>
                  </a:lnTo>
                  <a:lnTo>
                    <a:pt x="353045" y="25399"/>
                  </a:lnTo>
                  <a:lnTo>
                    <a:pt x="309469" y="36829"/>
                  </a:lnTo>
                  <a:lnTo>
                    <a:pt x="267876" y="53339"/>
                  </a:lnTo>
                  <a:lnTo>
                    <a:pt x="228526" y="73659"/>
                  </a:lnTo>
                  <a:lnTo>
                    <a:pt x="191681" y="97789"/>
                  </a:lnTo>
                  <a:lnTo>
                    <a:pt x="157603" y="125729"/>
                  </a:lnTo>
                  <a:lnTo>
                    <a:pt x="126554" y="157479"/>
                  </a:lnTo>
                  <a:lnTo>
                    <a:pt x="98796" y="190499"/>
                  </a:lnTo>
                  <a:lnTo>
                    <a:pt x="74590" y="227329"/>
                  </a:lnTo>
                  <a:lnTo>
                    <a:pt x="54197" y="266699"/>
                  </a:lnTo>
                  <a:lnTo>
                    <a:pt x="37881" y="308609"/>
                  </a:lnTo>
                  <a:lnTo>
                    <a:pt x="25903" y="351789"/>
                  </a:lnTo>
                  <a:lnTo>
                    <a:pt x="18524" y="397509"/>
                  </a:lnTo>
                  <a:lnTo>
                    <a:pt x="16006" y="444499"/>
                  </a:lnTo>
                  <a:lnTo>
                    <a:pt x="18524" y="491489"/>
                  </a:lnTo>
                  <a:lnTo>
                    <a:pt x="25903" y="535939"/>
                  </a:lnTo>
                  <a:lnTo>
                    <a:pt x="37881" y="580389"/>
                  </a:lnTo>
                  <a:lnTo>
                    <a:pt x="54197" y="622299"/>
                  </a:lnTo>
                  <a:lnTo>
                    <a:pt x="74590" y="660399"/>
                  </a:lnTo>
                  <a:lnTo>
                    <a:pt x="98796" y="698499"/>
                  </a:lnTo>
                  <a:lnTo>
                    <a:pt x="126554" y="731519"/>
                  </a:lnTo>
                  <a:lnTo>
                    <a:pt x="157603" y="763269"/>
                  </a:lnTo>
                  <a:lnTo>
                    <a:pt x="191681" y="791209"/>
                  </a:lnTo>
                  <a:lnTo>
                    <a:pt x="228526" y="815339"/>
                  </a:lnTo>
                  <a:lnTo>
                    <a:pt x="267876" y="835659"/>
                  </a:lnTo>
                  <a:lnTo>
                    <a:pt x="309469" y="852169"/>
                  </a:lnTo>
                  <a:lnTo>
                    <a:pt x="353045" y="863599"/>
                  </a:lnTo>
                  <a:lnTo>
                    <a:pt x="398340" y="871219"/>
                  </a:lnTo>
                  <a:lnTo>
                    <a:pt x="445093" y="873759"/>
                  </a:lnTo>
                  <a:lnTo>
                    <a:pt x="516001" y="873759"/>
                  </a:lnTo>
                  <a:lnTo>
                    <a:pt x="504563" y="885189"/>
                  </a:lnTo>
                  <a:close/>
                </a:path>
                <a:path w="885825" h="885190">
                  <a:moveTo>
                    <a:pt x="866318" y="523682"/>
                  </a:moveTo>
                  <a:lnTo>
                    <a:pt x="871662" y="491489"/>
                  </a:lnTo>
                  <a:lnTo>
                    <a:pt x="874180" y="444499"/>
                  </a:lnTo>
                  <a:lnTo>
                    <a:pt x="871662" y="397509"/>
                  </a:lnTo>
                  <a:lnTo>
                    <a:pt x="864283" y="351789"/>
                  </a:lnTo>
                  <a:lnTo>
                    <a:pt x="852305" y="308609"/>
                  </a:lnTo>
                  <a:lnTo>
                    <a:pt x="835989" y="266699"/>
                  </a:lnTo>
                  <a:lnTo>
                    <a:pt x="815597" y="227329"/>
                  </a:lnTo>
                  <a:lnTo>
                    <a:pt x="791391" y="190499"/>
                  </a:lnTo>
                  <a:lnTo>
                    <a:pt x="763632" y="157479"/>
                  </a:lnTo>
                  <a:lnTo>
                    <a:pt x="732583" y="125729"/>
                  </a:lnTo>
                  <a:lnTo>
                    <a:pt x="698505" y="97789"/>
                  </a:lnTo>
                  <a:lnTo>
                    <a:pt x="661660" y="73659"/>
                  </a:lnTo>
                  <a:lnTo>
                    <a:pt x="622310" y="53339"/>
                  </a:lnTo>
                  <a:lnTo>
                    <a:pt x="580717" y="36829"/>
                  </a:lnTo>
                  <a:lnTo>
                    <a:pt x="537142" y="25399"/>
                  </a:lnTo>
                  <a:lnTo>
                    <a:pt x="491846" y="17779"/>
                  </a:lnTo>
                  <a:lnTo>
                    <a:pt x="445093" y="15239"/>
                  </a:lnTo>
                  <a:lnTo>
                    <a:pt x="560677" y="15239"/>
                  </a:lnTo>
                  <a:lnTo>
                    <a:pt x="628940" y="39369"/>
                  </a:lnTo>
                  <a:lnTo>
                    <a:pt x="669762" y="59689"/>
                  </a:lnTo>
                  <a:lnTo>
                    <a:pt x="707984" y="85089"/>
                  </a:lnTo>
                  <a:lnTo>
                    <a:pt x="743335" y="114299"/>
                  </a:lnTo>
                  <a:lnTo>
                    <a:pt x="775545" y="146049"/>
                  </a:lnTo>
                  <a:lnTo>
                    <a:pt x="804341" y="181609"/>
                  </a:lnTo>
                  <a:lnTo>
                    <a:pt x="829451" y="219709"/>
                  </a:lnTo>
                  <a:lnTo>
                    <a:pt x="850605" y="260349"/>
                  </a:lnTo>
                  <a:lnTo>
                    <a:pt x="867531" y="303529"/>
                  </a:lnTo>
                  <a:lnTo>
                    <a:pt x="879957" y="349249"/>
                  </a:lnTo>
                  <a:lnTo>
                    <a:pt x="885824" y="384809"/>
                  </a:lnTo>
                  <a:lnTo>
                    <a:pt x="885824" y="504189"/>
                  </a:lnTo>
                  <a:lnTo>
                    <a:pt x="866318" y="523682"/>
                  </a:lnTo>
                  <a:close/>
                </a:path>
                <a:path w="885825" h="885190">
                  <a:moveTo>
                    <a:pt x="445097" y="852169"/>
                  </a:moveTo>
                  <a:lnTo>
                    <a:pt x="397560" y="849629"/>
                  </a:lnTo>
                  <a:lnTo>
                    <a:pt x="351635" y="840739"/>
                  </a:lnTo>
                  <a:lnTo>
                    <a:pt x="307626" y="828039"/>
                  </a:lnTo>
                  <a:lnTo>
                    <a:pt x="265839" y="810259"/>
                  </a:lnTo>
                  <a:lnTo>
                    <a:pt x="226581" y="788669"/>
                  </a:lnTo>
                  <a:lnTo>
                    <a:pt x="190156" y="761999"/>
                  </a:lnTo>
                  <a:lnTo>
                    <a:pt x="156872" y="732789"/>
                  </a:lnTo>
                  <a:lnTo>
                    <a:pt x="127033" y="699769"/>
                  </a:lnTo>
                  <a:lnTo>
                    <a:pt x="100946" y="662939"/>
                  </a:lnTo>
                  <a:lnTo>
                    <a:pt x="78916" y="623569"/>
                  </a:lnTo>
                  <a:lnTo>
                    <a:pt x="61249" y="581659"/>
                  </a:lnTo>
                  <a:lnTo>
                    <a:pt x="48252" y="538479"/>
                  </a:lnTo>
                  <a:lnTo>
                    <a:pt x="40229" y="491489"/>
                  </a:lnTo>
                  <a:lnTo>
                    <a:pt x="37487" y="444499"/>
                  </a:lnTo>
                  <a:lnTo>
                    <a:pt x="40229" y="397509"/>
                  </a:lnTo>
                  <a:lnTo>
                    <a:pt x="48252" y="350519"/>
                  </a:lnTo>
                  <a:lnTo>
                    <a:pt x="61249" y="307339"/>
                  </a:lnTo>
                  <a:lnTo>
                    <a:pt x="78916" y="265429"/>
                  </a:lnTo>
                  <a:lnTo>
                    <a:pt x="100946" y="226059"/>
                  </a:lnTo>
                  <a:lnTo>
                    <a:pt x="127033" y="189229"/>
                  </a:lnTo>
                  <a:lnTo>
                    <a:pt x="156872" y="156209"/>
                  </a:lnTo>
                  <a:lnTo>
                    <a:pt x="190156" y="126999"/>
                  </a:lnTo>
                  <a:lnTo>
                    <a:pt x="226581" y="100329"/>
                  </a:lnTo>
                  <a:lnTo>
                    <a:pt x="265839" y="78739"/>
                  </a:lnTo>
                  <a:lnTo>
                    <a:pt x="307626" y="60959"/>
                  </a:lnTo>
                  <a:lnTo>
                    <a:pt x="351635" y="46989"/>
                  </a:lnTo>
                  <a:lnTo>
                    <a:pt x="397560" y="39369"/>
                  </a:lnTo>
                  <a:lnTo>
                    <a:pt x="445097" y="36829"/>
                  </a:lnTo>
                  <a:lnTo>
                    <a:pt x="492633" y="39369"/>
                  </a:lnTo>
                  <a:lnTo>
                    <a:pt x="538558" y="46989"/>
                  </a:lnTo>
                  <a:lnTo>
                    <a:pt x="582566" y="60959"/>
                  </a:lnTo>
                  <a:lnTo>
                    <a:pt x="612414" y="73659"/>
                  </a:lnTo>
                  <a:lnTo>
                    <a:pt x="445097" y="73659"/>
                  </a:lnTo>
                  <a:lnTo>
                    <a:pt x="398624" y="77469"/>
                  </a:lnTo>
                  <a:lnTo>
                    <a:pt x="353875" y="85089"/>
                  </a:lnTo>
                  <a:lnTo>
                    <a:pt x="311195" y="99059"/>
                  </a:lnTo>
                  <a:lnTo>
                    <a:pt x="270933" y="116839"/>
                  </a:lnTo>
                  <a:lnTo>
                    <a:pt x="233434" y="140969"/>
                  </a:lnTo>
                  <a:lnTo>
                    <a:pt x="199048" y="167639"/>
                  </a:lnTo>
                  <a:lnTo>
                    <a:pt x="168120" y="198119"/>
                  </a:lnTo>
                  <a:lnTo>
                    <a:pt x="140997" y="232409"/>
                  </a:lnTo>
                  <a:lnTo>
                    <a:pt x="118028" y="270509"/>
                  </a:lnTo>
                  <a:lnTo>
                    <a:pt x="99558" y="311149"/>
                  </a:lnTo>
                  <a:lnTo>
                    <a:pt x="85936" y="353059"/>
                  </a:lnTo>
                  <a:lnTo>
                    <a:pt x="77508" y="397509"/>
                  </a:lnTo>
                  <a:lnTo>
                    <a:pt x="74621" y="444499"/>
                  </a:lnTo>
                  <a:lnTo>
                    <a:pt x="78777" y="500379"/>
                  </a:lnTo>
                  <a:lnTo>
                    <a:pt x="90838" y="553719"/>
                  </a:lnTo>
                  <a:lnTo>
                    <a:pt x="110198" y="603249"/>
                  </a:lnTo>
                  <a:lnTo>
                    <a:pt x="136250" y="648969"/>
                  </a:lnTo>
                  <a:lnTo>
                    <a:pt x="168384" y="690879"/>
                  </a:lnTo>
                  <a:lnTo>
                    <a:pt x="188514" y="690879"/>
                  </a:lnTo>
                  <a:lnTo>
                    <a:pt x="188514" y="711199"/>
                  </a:lnTo>
                  <a:lnTo>
                    <a:pt x="208205" y="728979"/>
                  </a:lnTo>
                  <a:lnTo>
                    <a:pt x="229119" y="745489"/>
                  </a:lnTo>
                  <a:lnTo>
                    <a:pt x="251182" y="759459"/>
                  </a:lnTo>
                  <a:lnTo>
                    <a:pt x="274321" y="773429"/>
                  </a:lnTo>
                  <a:lnTo>
                    <a:pt x="409876" y="773429"/>
                  </a:lnTo>
                  <a:lnTo>
                    <a:pt x="409876" y="812799"/>
                  </a:lnTo>
                  <a:lnTo>
                    <a:pt x="418602" y="814069"/>
                  </a:lnTo>
                  <a:lnTo>
                    <a:pt x="427381" y="814069"/>
                  </a:lnTo>
                  <a:lnTo>
                    <a:pt x="436212" y="815339"/>
                  </a:lnTo>
                  <a:lnTo>
                    <a:pt x="574461" y="815339"/>
                  </a:lnTo>
                  <a:lnTo>
                    <a:pt x="553302" y="836485"/>
                  </a:lnTo>
                  <a:lnTo>
                    <a:pt x="538558" y="840739"/>
                  </a:lnTo>
                  <a:lnTo>
                    <a:pt x="492633" y="849629"/>
                  </a:lnTo>
                  <a:lnTo>
                    <a:pt x="445097" y="852169"/>
                  </a:lnTo>
                  <a:close/>
                </a:path>
                <a:path w="885825" h="885190">
                  <a:moveTo>
                    <a:pt x="771134" y="618802"/>
                  </a:moveTo>
                  <a:lnTo>
                    <a:pt x="779995" y="603249"/>
                  </a:lnTo>
                  <a:lnTo>
                    <a:pt x="799353" y="553719"/>
                  </a:lnTo>
                  <a:lnTo>
                    <a:pt x="811413" y="500379"/>
                  </a:lnTo>
                  <a:lnTo>
                    <a:pt x="815568" y="444499"/>
                  </a:lnTo>
                  <a:lnTo>
                    <a:pt x="812682" y="397509"/>
                  </a:lnTo>
                  <a:lnTo>
                    <a:pt x="804254" y="353059"/>
                  </a:lnTo>
                  <a:lnTo>
                    <a:pt x="790632" y="311149"/>
                  </a:lnTo>
                  <a:lnTo>
                    <a:pt x="772163" y="270509"/>
                  </a:lnTo>
                  <a:lnTo>
                    <a:pt x="749194" y="232409"/>
                  </a:lnTo>
                  <a:lnTo>
                    <a:pt x="722072" y="198119"/>
                  </a:lnTo>
                  <a:lnTo>
                    <a:pt x="691144" y="167639"/>
                  </a:lnTo>
                  <a:lnTo>
                    <a:pt x="656758" y="140969"/>
                  </a:lnTo>
                  <a:lnTo>
                    <a:pt x="619260" y="116839"/>
                  </a:lnTo>
                  <a:lnTo>
                    <a:pt x="578998" y="99059"/>
                  </a:lnTo>
                  <a:lnTo>
                    <a:pt x="536319" y="85089"/>
                  </a:lnTo>
                  <a:lnTo>
                    <a:pt x="491569" y="77469"/>
                  </a:lnTo>
                  <a:lnTo>
                    <a:pt x="445097" y="73659"/>
                  </a:lnTo>
                  <a:lnTo>
                    <a:pt x="612414" y="73659"/>
                  </a:lnTo>
                  <a:lnTo>
                    <a:pt x="663611" y="100329"/>
                  </a:lnTo>
                  <a:lnTo>
                    <a:pt x="700036" y="126999"/>
                  </a:lnTo>
                  <a:lnTo>
                    <a:pt x="733320" y="156209"/>
                  </a:lnTo>
                  <a:lnTo>
                    <a:pt x="763159" y="189229"/>
                  </a:lnTo>
                  <a:lnTo>
                    <a:pt x="789247" y="226059"/>
                  </a:lnTo>
                  <a:lnTo>
                    <a:pt x="811277" y="265429"/>
                  </a:lnTo>
                  <a:lnTo>
                    <a:pt x="828944" y="307339"/>
                  </a:lnTo>
                  <a:lnTo>
                    <a:pt x="841942" y="350519"/>
                  </a:lnTo>
                  <a:lnTo>
                    <a:pt x="849965" y="397509"/>
                  </a:lnTo>
                  <a:lnTo>
                    <a:pt x="852707" y="444499"/>
                  </a:lnTo>
                  <a:lnTo>
                    <a:pt x="849965" y="491489"/>
                  </a:lnTo>
                  <a:lnTo>
                    <a:pt x="841942" y="538479"/>
                  </a:lnTo>
                  <a:lnTo>
                    <a:pt x="837825" y="552156"/>
                  </a:lnTo>
                  <a:lnTo>
                    <a:pt x="771134" y="618802"/>
                  </a:lnTo>
                  <a:close/>
                </a:path>
                <a:path w="885825" h="885190">
                  <a:moveTo>
                    <a:pt x="367566" y="383539"/>
                  </a:moveTo>
                  <a:lnTo>
                    <a:pt x="341107" y="365759"/>
                  </a:lnTo>
                  <a:lnTo>
                    <a:pt x="341107" y="246379"/>
                  </a:lnTo>
                  <a:lnTo>
                    <a:pt x="506766" y="143509"/>
                  </a:lnTo>
                  <a:lnTo>
                    <a:pt x="577924" y="191769"/>
                  </a:lnTo>
                  <a:lnTo>
                    <a:pt x="480311" y="191769"/>
                  </a:lnTo>
                  <a:lnTo>
                    <a:pt x="367566" y="261619"/>
                  </a:lnTo>
                  <a:lnTo>
                    <a:pt x="367566" y="383539"/>
                  </a:lnTo>
                  <a:close/>
                </a:path>
                <a:path w="885825" h="885190">
                  <a:moveTo>
                    <a:pt x="480311" y="476249"/>
                  </a:moveTo>
                  <a:lnTo>
                    <a:pt x="480311" y="191769"/>
                  </a:lnTo>
                  <a:lnTo>
                    <a:pt x="577924" y="191769"/>
                  </a:lnTo>
                  <a:lnTo>
                    <a:pt x="658445" y="246379"/>
                  </a:lnTo>
                  <a:lnTo>
                    <a:pt x="658445" y="398779"/>
                  </a:lnTo>
                  <a:lnTo>
                    <a:pt x="605974" y="398779"/>
                  </a:lnTo>
                  <a:lnTo>
                    <a:pt x="480311" y="476249"/>
                  </a:lnTo>
                  <a:close/>
                </a:path>
                <a:path w="885825" h="885190">
                  <a:moveTo>
                    <a:pt x="188514" y="690879"/>
                  </a:moveTo>
                  <a:lnTo>
                    <a:pt x="168384" y="690879"/>
                  </a:lnTo>
                  <a:lnTo>
                    <a:pt x="168384" y="430529"/>
                  </a:lnTo>
                  <a:lnTo>
                    <a:pt x="294451" y="351789"/>
                  </a:lnTo>
                  <a:lnTo>
                    <a:pt x="348440" y="388619"/>
                  </a:lnTo>
                  <a:lnTo>
                    <a:pt x="274321" y="388619"/>
                  </a:lnTo>
                  <a:lnTo>
                    <a:pt x="188514" y="441959"/>
                  </a:lnTo>
                  <a:lnTo>
                    <a:pt x="188514" y="690879"/>
                  </a:lnTo>
                  <a:close/>
                </a:path>
                <a:path w="885825" h="885190">
                  <a:moveTo>
                    <a:pt x="409876" y="773429"/>
                  </a:moveTo>
                  <a:lnTo>
                    <a:pt x="274321" y="773429"/>
                  </a:lnTo>
                  <a:lnTo>
                    <a:pt x="274321" y="388619"/>
                  </a:lnTo>
                  <a:lnTo>
                    <a:pt x="348440" y="388619"/>
                  </a:lnTo>
                  <a:lnTo>
                    <a:pt x="409876" y="430529"/>
                  </a:lnTo>
                  <a:lnTo>
                    <a:pt x="409876" y="773429"/>
                  </a:lnTo>
                  <a:close/>
                </a:path>
                <a:path w="885825" h="885190">
                  <a:moveTo>
                    <a:pt x="658445" y="433069"/>
                  </a:moveTo>
                  <a:lnTo>
                    <a:pt x="605974" y="398779"/>
                  </a:lnTo>
                  <a:lnTo>
                    <a:pt x="658445" y="398779"/>
                  </a:lnTo>
                  <a:lnTo>
                    <a:pt x="658445" y="433069"/>
                  </a:lnTo>
                  <a:close/>
                </a:path>
                <a:path w="885825" h="885190">
                  <a:moveTo>
                    <a:pt x="574461" y="815339"/>
                  </a:moveTo>
                  <a:lnTo>
                    <a:pt x="453981" y="815339"/>
                  </a:lnTo>
                  <a:lnTo>
                    <a:pt x="462811" y="814069"/>
                  </a:lnTo>
                  <a:lnTo>
                    <a:pt x="471587" y="814069"/>
                  </a:lnTo>
                  <a:lnTo>
                    <a:pt x="480311" y="812799"/>
                  </a:lnTo>
                  <a:lnTo>
                    <a:pt x="480311" y="494029"/>
                  </a:lnTo>
                  <a:lnTo>
                    <a:pt x="606392" y="415289"/>
                  </a:lnTo>
                  <a:lnTo>
                    <a:pt x="658518" y="450849"/>
                  </a:lnTo>
                  <a:lnTo>
                    <a:pt x="586255" y="450849"/>
                  </a:lnTo>
                  <a:lnTo>
                    <a:pt x="500447" y="504189"/>
                  </a:lnTo>
                  <a:lnTo>
                    <a:pt x="500447" y="810259"/>
                  </a:lnTo>
                  <a:lnTo>
                    <a:pt x="579545" y="810259"/>
                  </a:lnTo>
                  <a:lnTo>
                    <a:pt x="574461" y="815339"/>
                  </a:lnTo>
                  <a:close/>
                </a:path>
                <a:path w="885825" h="885190">
                  <a:moveTo>
                    <a:pt x="579545" y="810259"/>
                  </a:moveTo>
                  <a:lnTo>
                    <a:pt x="500447" y="810259"/>
                  </a:lnTo>
                  <a:lnTo>
                    <a:pt x="522663" y="806449"/>
                  </a:lnTo>
                  <a:lnTo>
                    <a:pt x="544395" y="801369"/>
                  </a:lnTo>
                  <a:lnTo>
                    <a:pt x="565606" y="795019"/>
                  </a:lnTo>
                  <a:lnTo>
                    <a:pt x="586255" y="787399"/>
                  </a:lnTo>
                  <a:lnTo>
                    <a:pt x="586255" y="450849"/>
                  </a:lnTo>
                  <a:lnTo>
                    <a:pt x="658518" y="450849"/>
                  </a:lnTo>
                  <a:lnTo>
                    <a:pt x="721813" y="494029"/>
                  </a:lnTo>
                  <a:lnTo>
                    <a:pt x="721813" y="668088"/>
                  </a:lnTo>
                  <a:lnTo>
                    <a:pt x="579545" y="810259"/>
                  </a:lnTo>
                  <a:close/>
                </a:path>
                <a:path w="885825" h="885190">
                  <a:moveTo>
                    <a:pt x="504563" y="885189"/>
                  </a:moveTo>
                  <a:lnTo>
                    <a:pt x="523947" y="865819"/>
                  </a:lnTo>
                  <a:lnTo>
                    <a:pt x="537142" y="863599"/>
                  </a:lnTo>
                  <a:lnTo>
                    <a:pt x="580717" y="852169"/>
                  </a:lnTo>
                  <a:lnTo>
                    <a:pt x="622310" y="835659"/>
                  </a:lnTo>
                  <a:lnTo>
                    <a:pt x="661660" y="815339"/>
                  </a:lnTo>
                  <a:lnTo>
                    <a:pt x="698505" y="791209"/>
                  </a:lnTo>
                  <a:lnTo>
                    <a:pt x="732583" y="763269"/>
                  </a:lnTo>
                  <a:lnTo>
                    <a:pt x="763632" y="731519"/>
                  </a:lnTo>
                  <a:lnTo>
                    <a:pt x="791391" y="698499"/>
                  </a:lnTo>
                  <a:lnTo>
                    <a:pt x="815597" y="660399"/>
                  </a:lnTo>
                  <a:lnTo>
                    <a:pt x="835989" y="622299"/>
                  </a:lnTo>
                  <a:lnTo>
                    <a:pt x="852305" y="580389"/>
                  </a:lnTo>
                  <a:lnTo>
                    <a:pt x="864283" y="535939"/>
                  </a:lnTo>
                  <a:lnTo>
                    <a:pt x="866318" y="523682"/>
                  </a:lnTo>
                  <a:lnTo>
                    <a:pt x="885824" y="504189"/>
                  </a:lnTo>
                  <a:lnTo>
                    <a:pt x="867531" y="585469"/>
                  </a:lnTo>
                  <a:lnTo>
                    <a:pt x="850605" y="628649"/>
                  </a:lnTo>
                  <a:lnTo>
                    <a:pt x="829451" y="669289"/>
                  </a:lnTo>
                  <a:lnTo>
                    <a:pt x="804341" y="707389"/>
                  </a:lnTo>
                  <a:lnTo>
                    <a:pt x="775545" y="742949"/>
                  </a:lnTo>
                  <a:lnTo>
                    <a:pt x="743335" y="774699"/>
                  </a:lnTo>
                  <a:lnTo>
                    <a:pt x="707984" y="803909"/>
                  </a:lnTo>
                  <a:lnTo>
                    <a:pt x="669762" y="829309"/>
                  </a:lnTo>
                  <a:lnTo>
                    <a:pt x="628940" y="849629"/>
                  </a:lnTo>
                  <a:lnTo>
                    <a:pt x="585791" y="867409"/>
                  </a:lnTo>
                  <a:lnTo>
                    <a:pt x="540586" y="878839"/>
                  </a:lnTo>
                  <a:lnTo>
                    <a:pt x="504563" y="885189"/>
                  </a:lnTo>
                  <a:close/>
                </a:path>
                <a:path w="885825" h="885190">
                  <a:moveTo>
                    <a:pt x="885824" y="885189"/>
                  </a:moveTo>
                  <a:lnTo>
                    <a:pt x="504563" y="885189"/>
                  </a:lnTo>
                  <a:lnTo>
                    <a:pt x="540586" y="878839"/>
                  </a:lnTo>
                  <a:lnTo>
                    <a:pt x="585791" y="867409"/>
                  </a:lnTo>
                  <a:lnTo>
                    <a:pt x="628940" y="849629"/>
                  </a:lnTo>
                  <a:lnTo>
                    <a:pt x="669762" y="829309"/>
                  </a:lnTo>
                  <a:lnTo>
                    <a:pt x="707984" y="803909"/>
                  </a:lnTo>
                  <a:lnTo>
                    <a:pt x="743335" y="774699"/>
                  </a:lnTo>
                  <a:lnTo>
                    <a:pt x="775545" y="742949"/>
                  </a:lnTo>
                  <a:lnTo>
                    <a:pt x="804341" y="707389"/>
                  </a:lnTo>
                  <a:lnTo>
                    <a:pt x="829451" y="669289"/>
                  </a:lnTo>
                  <a:lnTo>
                    <a:pt x="850605" y="628649"/>
                  </a:lnTo>
                  <a:lnTo>
                    <a:pt x="867531" y="585469"/>
                  </a:lnTo>
                  <a:lnTo>
                    <a:pt x="879957" y="539749"/>
                  </a:lnTo>
                  <a:lnTo>
                    <a:pt x="885824" y="504189"/>
                  </a:lnTo>
                  <a:lnTo>
                    <a:pt x="885824" y="885189"/>
                  </a:lnTo>
                  <a:close/>
                </a:path>
                <a:path w="885825" h="885190">
                  <a:moveTo>
                    <a:pt x="523947" y="865819"/>
                  </a:moveTo>
                  <a:lnTo>
                    <a:pt x="553302" y="836485"/>
                  </a:lnTo>
                  <a:lnTo>
                    <a:pt x="582566" y="828039"/>
                  </a:lnTo>
                  <a:lnTo>
                    <a:pt x="624353" y="810259"/>
                  </a:lnTo>
                  <a:lnTo>
                    <a:pt x="663611" y="788669"/>
                  </a:lnTo>
                  <a:lnTo>
                    <a:pt x="700036" y="761999"/>
                  </a:lnTo>
                  <a:lnTo>
                    <a:pt x="733320" y="732789"/>
                  </a:lnTo>
                  <a:lnTo>
                    <a:pt x="763159" y="699769"/>
                  </a:lnTo>
                  <a:lnTo>
                    <a:pt x="789247" y="662939"/>
                  </a:lnTo>
                  <a:lnTo>
                    <a:pt x="811277" y="623569"/>
                  </a:lnTo>
                  <a:lnTo>
                    <a:pt x="828944" y="581659"/>
                  </a:lnTo>
                  <a:lnTo>
                    <a:pt x="837825" y="552156"/>
                  </a:lnTo>
                  <a:lnTo>
                    <a:pt x="866318" y="523682"/>
                  </a:lnTo>
                  <a:lnTo>
                    <a:pt x="852305" y="580389"/>
                  </a:lnTo>
                  <a:lnTo>
                    <a:pt x="835989" y="622299"/>
                  </a:lnTo>
                  <a:lnTo>
                    <a:pt x="815597" y="660399"/>
                  </a:lnTo>
                  <a:lnTo>
                    <a:pt x="791391" y="698499"/>
                  </a:lnTo>
                  <a:lnTo>
                    <a:pt x="763632" y="731519"/>
                  </a:lnTo>
                  <a:lnTo>
                    <a:pt x="732583" y="763269"/>
                  </a:lnTo>
                  <a:lnTo>
                    <a:pt x="698505" y="791209"/>
                  </a:lnTo>
                  <a:lnTo>
                    <a:pt x="661660" y="815339"/>
                  </a:lnTo>
                  <a:lnTo>
                    <a:pt x="622310" y="835659"/>
                  </a:lnTo>
                  <a:lnTo>
                    <a:pt x="580717" y="852169"/>
                  </a:lnTo>
                  <a:lnTo>
                    <a:pt x="537142" y="863599"/>
                  </a:lnTo>
                  <a:lnTo>
                    <a:pt x="523947" y="865819"/>
                  </a:lnTo>
                  <a:close/>
                </a:path>
                <a:path w="885825" h="885190">
                  <a:moveTo>
                    <a:pt x="769456" y="690879"/>
                  </a:moveTo>
                  <a:lnTo>
                    <a:pt x="721813" y="690879"/>
                  </a:lnTo>
                  <a:lnTo>
                    <a:pt x="753946" y="648969"/>
                  </a:lnTo>
                  <a:lnTo>
                    <a:pt x="771134" y="618802"/>
                  </a:lnTo>
                  <a:lnTo>
                    <a:pt x="837825" y="552156"/>
                  </a:lnTo>
                  <a:lnTo>
                    <a:pt x="828944" y="581659"/>
                  </a:lnTo>
                  <a:lnTo>
                    <a:pt x="811277" y="623569"/>
                  </a:lnTo>
                  <a:lnTo>
                    <a:pt x="789247" y="662939"/>
                  </a:lnTo>
                  <a:lnTo>
                    <a:pt x="769456" y="690879"/>
                  </a:lnTo>
                  <a:close/>
                </a:path>
                <a:path w="885825" h="885190">
                  <a:moveTo>
                    <a:pt x="721813" y="690879"/>
                  </a:moveTo>
                  <a:lnTo>
                    <a:pt x="721813" y="668088"/>
                  </a:lnTo>
                  <a:lnTo>
                    <a:pt x="771134" y="618802"/>
                  </a:lnTo>
                  <a:lnTo>
                    <a:pt x="753946" y="648969"/>
                  </a:lnTo>
                  <a:lnTo>
                    <a:pt x="721813" y="690879"/>
                  </a:lnTo>
                  <a:close/>
                </a:path>
                <a:path w="885825" h="885190">
                  <a:moveTo>
                    <a:pt x="553302" y="836485"/>
                  </a:moveTo>
                  <a:lnTo>
                    <a:pt x="721813" y="668088"/>
                  </a:lnTo>
                  <a:lnTo>
                    <a:pt x="721813" y="690879"/>
                  </a:lnTo>
                  <a:lnTo>
                    <a:pt x="769456" y="690879"/>
                  </a:lnTo>
                  <a:lnTo>
                    <a:pt x="733320" y="732789"/>
                  </a:lnTo>
                  <a:lnTo>
                    <a:pt x="700036" y="761999"/>
                  </a:lnTo>
                  <a:lnTo>
                    <a:pt x="663611" y="788669"/>
                  </a:lnTo>
                  <a:lnTo>
                    <a:pt x="624353" y="810259"/>
                  </a:lnTo>
                  <a:lnTo>
                    <a:pt x="582566" y="828039"/>
                  </a:lnTo>
                  <a:lnTo>
                    <a:pt x="553302" y="836485"/>
                  </a:lnTo>
                  <a:close/>
                </a:path>
                <a:path w="885825" h="885190">
                  <a:moveTo>
                    <a:pt x="516001" y="873759"/>
                  </a:moveTo>
                  <a:lnTo>
                    <a:pt x="445093" y="873759"/>
                  </a:lnTo>
                  <a:lnTo>
                    <a:pt x="491846" y="871219"/>
                  </a:lnTo>
                  <a:lnTo>
                    <a:pt x="523947" y="865819"/>
                  </a:lnTo>
                  <a:lnTo>
                    <a:pt x="516001" y="873759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74" name="Picture 2" descr="Pizza hand drawn title design Royalty Free Vector Image">
            <a:extLst>
              <a:ext uri="{FF2B5EF4-FFF2-40B4-BE49-F238E27FC236}">
                <a16:creationId xmlns:a16="http://schemas.microsoft.com/office/drawing/2014/main" id="{D3490176-B27F-C6A0-7253-133579A52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0"/>
          <a:stretch/>
        </p:blipFill>
        <p:spPr bwMode="auto">
          <a:xfrm>
            <a:off x="2590800" y="-3687"/>
            <a:ext cx="11770797" cy="81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79214" y="6987193"/>
            <a:ext cx="16399392" cy="1317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880" marR="5080" indent="-424815">
              <a:lnSpc>
                <a:spcPts val="10950"/>
              </a:lnSpc>
            </a:pPr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Sales R</a:t>
            </a:r>
            <a:r>
              <a:rPr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eport </a:t>
            </a:r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nd </a:t>
            </a:r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uture </a:t>
            </a:r>
            <a:r>
              <a:rPr lang="en-US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</a:t>
            </a:r>
            <a:r>
              <a:rPr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oals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5003" y="8458856"/>
            <a:ext cx="126352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8020" algn="l"/>
                <a:tab pos="2919730" algn="l"/>
                <a:tab pos="5163185" algn="l"/>
                <a:tab pos="6339840" algn="l"/>
                <a:tab pos="7872095" algn="l"/>
                <a:tab pos="8789670" algn="l"/>
                <a:tab pos="11054080" algn="l"/>
              </a:tabLst>
            </a:pPr>
            <a:r>
              <a:rPr sz="2500" spc="160" dirty="0">
                <a:latin typeface="Arial MT"/>
                <a:cs typeface="Arial MT"/>
              </a:rPr>
              <a:t>T</a:t>
            </a:r>
            <a:r>
              <a:rPr lang="en-US" sz="2500" spc="160" dirty="0">
                <a:latin typeface="Arial MT"/>
                <a:cs typeface="Arial MT"/>
              </a:rPr>
              <a:t>O</a:t>
            </a:r>
            <a:r>
              <a:rPr sz="2500" spc="160" dirty="0">
                <a:latin typeface="Arial MT"/>
                <a:cs typeface="Arial MT"/>
              </a:rPr>
              <a:t>WARDS	</a:t>
            </a:r>
            <a:r>
              <a:rPr sz="2500" spc="225" dirty="0">
                <a:latin typeface="Arial MT"/>
                <a:cs typeface="Arial MT"/>
              </a:rPr>
              <a:t>NEW	</a:t>
            </a:r>
            <a:r>
              <a:rPr sz="2500" spc="280" dirty="0">
                <a:latin typeface="Arial MT"/>
                <a:cs typeface="Arial MT"/>
              </a:rPr>
              <a:t>HORIZONS:	</a:t>
            </a:r>
            <a:r>
              <a:rPr sz="2500" spc="-10" dirty="0">
                <a:latin typeface="Arial MT"/>
                <a:cs typeface="Arial MT"/>
              </a:rPr>
              <a:t>SALES	</a:t>
            </a:r>
            <a:r>
              <a:rPr sz="2500" spc="65" dirty="0">
                <a:latin typeface="Arial MT"/>
                <a:cs typeface="Arial MT"/>
              </a:rPr>
              <a:t>REPORT	</a:t>
            </a:r>
            <a:r>
              <a:rPr sz="2500" spc="240" dirty="0">
                <a:latin typeface="Arial MT"/>
                <a:cs typeface="Arial MT"/>
              </a:rPr>
              <a:t>AND	</a:t>
            </a:r>
            <a:r>
              <a:rPr sz="2500" spc="350" dirty="0">
                <a:latin typeface="Arial MT"/>
                <a:cs typeface="Arial MT"/>
              </a:rPr>
              <a:t>UPCOMING	</a:t>
            </a:r>
            <a:r>
              <a:rPr sz="2500" spc="70" dirty="0">
                <a:latin typeface="Arial MT"/>
                <a:cs typeface="Arial MT"/>
              </a:rPr>
              <a:t>TARGETS</a:t>
            </a:r>
            <a:endParaRPr sz="2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6095" y="2376647"/>
            <a:ext cx="14368016" cy="7510145"/>
            <a:chOff x="1951208" y="2556159"/>
            <a:chExt cx="14368016" cy="7510145"/>
          </a:xfrm>
        </p:grpSpPr>
        <p:sp>
          <p:nvSpPr>
            <p:cNvPr id="3" name="object 3"/>
            <p:cNvSpPr/>
            <p:nvPr/>
          </p:nvSpPr>
          <p:spPr>
            <a:xfrm>
              <a:off x="1958609" y="2565684"/>
              <a:ext cx="14356715" cy="7500620"/>
            </a:xfrm>
            <a:custGeom>
              <a:avLst/>
              <a:gdLst/>
              <a:ahLst/>
              <a:cxnLst/>
              <a:rect l="l" t="t" r="r" b="b"/>
              <a:pathLst>
                <a:path w="14356715" h="7500620">
                  <a:moveTo>
                    <a:pt x="14266009" y="7500484"/>
                  </a:moveTo>
                  <a:lnTo>
                    <a:pt x="104772" y="7500484"/>
                  </a:lnTo>
                  <a:lnTo>
                    <a:pt x="84238" y="7498452"/>
                  </a:lnTo>
                  <a:lnTo>
                    <a:pt x="46645" y="7482881"/>
                  </a:lnTo>
                  <a:lnTo>
                    <a:pt x="17603" y="7453838"/>
                  </a:lnTo>
                  <a:lnTo>
                    <a:pt x="2031" y="7416245"/>
                  </a:lnTo>
                  <a:lnTo>
                    <a:pt x="0" y="7395709"/>
                  </a:lnTo>
                  <a:lnTo>
                    <a:pt x="0" y="104774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4" y="0"/>
                  </a:lnTo>
                  <a:lnTo>
                    <a:pt x="14266008" y="0"/>
                  </a:lnTo>
                  <a:lnTo>
                    <a:pt x="14306103" y="7975"/>
                  </a:lnTo>
                  <a:lnTo>
                    <a:pt x="14340094" y="30687"/>
                  </a:lnTo>
                  <a:lnTo>
                    <a:pt x="14356395" y="52670"/>
                  </a:lnTo>
                  <a:lnTo>
                    <a:pt x="14356395" y="7447813"/>
                  </a:lnTo>
                  <a:lnTo>
                    <a:pt x="14324137" y="7482881"/>
                  </a:lnTo>
                  <a:lnTo>
                    <a:pt x="14286543" y="7498452"/>
                  </a:lnTo>
                  <a:lnTo>
                    <a:pt x="14266009" y="7500484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63474" y="2565684"/>
              <a:ext cx="14255750" cy="7496175"/>
            </a:xfrm>
            <a:custGeom>
              <a:avLst/>
              <a:gdLst/>
              <a:ahLst/>
              <a:cxnLst/>
              <a:rect l="l" t="t" r="r" b="b"/>
              <a:pathLst>
                <a:path w="14255750" h="7496175">
                  <a:moveTo>
                    <a:pt x="0" y="0"/>
                  </a:moveTo>
                  <a:lnTo>
                    <a:pt x="14160964" y="0"/>
                  </a:lnTo>
                  <a:lnTo>
                    <a:pt x="14181500" y="2031"/>
                  </a:lnTo>
                  <a:lnTo>
                    <a:pt x="14201060" y="7975"/>
                  </a:lnTo>
                  <a:lnTo>
                    <a:pt x="14219093" y="17603"/>
                  </a:lnTo>
                  <a:lnTo>
                    <a:pt x="14235050" y="30687"/>
                  </a:lnTo>
                  <a:lnTo>
                    <a:pt x="14248134" y="46644"/>
                  </a:lnTo>
                  <a:lnTo>
                    <a:pt x="14255228" y="59930"/>
                  </a:lnTo>
                </a:path>
                <a:path w="14255750" h="7496175">
                  <a:moveTo>
                    <a:pt x="14244998" y="7457522"/>
                  </a:moveTo>
                  <a:lnTo>
                    <a:pt x="14235050" y="7469655"/>
                  </a:lnTo>
                  <a:lnTo>
                    <a:pt x="14219093" y="7482739"/>
                  </a:lnTo>
                  <a:lnTo>
                    <a:pt x="14201060" y="7492367"/>
                  </a:lnTo>
                  <a:lnTo>
                    <a:pt x="14188529" y="749617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1208" y="2556159"/>
              <a:ext cx="121791" cy="1032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8769" y="2565684"/>
              <a:ext cx="14192249" cy="30575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3114" y="5684975"/>
              <a:ext cx="4419600" cy="382903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24468" y="125470"/>
            <a:ext cx="1363916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850"/>
              </a:lnSpc>
              <a:spcBef>
                <a:spcPts val="100"/>
              </a:spcBef>
            </a:pPr>
            <a:r>
              <a:rPr sz="5000" b="1" spc="145" dirty="0">
                <a:solidFill>
                  <a:srgbClr val="FFDE58"/>
                </a:solidFill>
                <a:latin typeface="Tahoma"/>
                <a:cs typeface="Tahoma"/>
              </a:rPr>
              <a:t>Intermediate:</a:t>
            </a:r>
            <a:endParaRPr sz="5000">
              <a:latin typeface="Tahoma"/>
              <a:cs typeface="Tahoma"/>
            </a:endParaRPr>
          </a:p>
          <a:p>
            <a:pPr marL="12065" marR="5080" algn="ctr">
              <a:lnSpc>
                <a:spcPts val="5700"/>
              </a:lnSpc>
              <a:spcBef>
                <a:spcPts val="250"/>
              </a:spcBef>
            </a:pPr>
            <a:r>
              <a:rPr sz="5000" b="1" spc="65" dirty="0">
                <a:solidFill>
                  <a:srgbClr val="FFFFFF"/>
                </a:solidFill>
                <a:latin typeface="Tahoma"/>
                <a:cs typeface="Tahoma"/>
              </a:rPr>
              <a:t>Join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6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20" dirty="0">
                <a:solidFill>
                  <a:srgbClr val="FFFFFF"/>
                </a:solidFill>
                <a:latin typeface="Tahoma"/>
                <a:cs typeface="Tahoma"/>
              </a:rPr>
              <a:t>necessary</a:t>
            </a:r>
            <a:r>
              <a:rPr sz="5000" b="1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10" dirty="0">
                <a:solidFill>
                  <a:srgbClr val="FFFFFF"/>
                </a:solidFill>
                <a:latin typeface="Tahoma"/>
                <a:cs typeface="Tahoma"/>
              </a:rPr>
              <a:t>tables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5000" b="1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325" dirty="0">
                <a:solidFill>
                  <a:srgbClr val="FFFFFF"/>
                </a:solidFill>
                <a:latin typeface="Tahoma"/>
                <a:cs typeface="Tahoma"/>
              </a:rPr>
              <a:t>find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6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5000" b="1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55" dirty="0">
                <a:solidFill>
                  <a:srgbClr val="FFFFFF"/>
                </a:solidFill>
                <a:latin typeface="Tahoma"/>
                <a:cs typeface="Tahoma"/>
              </a:rPr>
              <a:t>total </a:t>
            </a:r>
            <a:r>
              <a:rPr sz="5000" b="1" spc="-1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60" dirty="0">
                <a:solidFill>
                  <a:srgbClr val="FFFFFF"/>
                </a:solidFill>
                <a:latin typeface="Tahoma"/>
                <a:cs typeface="Tahoma"/>
              </a:rPr>
              <a:t>quantity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8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1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60" dirty="0">
                <a:solidFill>
                  <a:srgbClr val="FFFFFF"/>
                </a:solidFill>
                <a:latin typeface="Tahoma"/>
                <a:cs typeface="Tahoma"/>
              </a:rPr>
              <a:t>pizza</a:t>
            </a:r>
            <a:r>
              <a:rPr sz="5000" b="1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95" dirty="0">
                <a:solidFill>
                  <a:srgbClr val="FFFFFF"/>
                </a:solidFill>
                <a:latin typeface="Tahoma"/>
                <a:cs typeface="Tahoma"/>
              </a:rPr>
              <a:t>category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85" dirty="0">
                <a:solidFill>
                  <a:srgbClr val="FFFFFF"/>
                </a:solidFill>
                <a:latin typeface="Tahoma"/>
                <a:cs typeface="Tahoma"/>
              </a:rPr>
              <a:t>ordered.</a:t>
            </a:r>
            <a:endParaRPr sz="500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AB03FD50-6BA7-FA78-0834-EC5B3594E7C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99273475"/>
                  </p:ext>
                </p:extLst>
              </p:nvPr>
            </p:nvGraphicFramePr>
            <p:xfrm>
              <a:off x="8534399" y="5505463"/>
              <a:ext cx="7371505" cy="43768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AB03FD50-6BA7-FA78-0834-EC5B3594E7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4399" y="5505463"/>
                <a:ext cx="7371505" cy="437688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1208" y="2556159"/>
            <a:ext cx="14380625" cy="7510145"/>
            <a:chOff x="1951208" y="2556159"/>
            <a:chExt cx="14380625" cy="7510145"/>
          </a:xfrm>
        </p:grpSpPr>
        <p:sp>
          <p:nvSpPr>
            <p:cNvPr id="3" name="object 3"/>
            <p:cNvSpPr/>
            <p:nvPr/>
          </p:nvSpPr>
          <p:spPr>
            <a:xfrm>
              <a:off x="1958609" y="2565684"/>
              <a:ext cx="14356715" cy="7500620"/>
            </a:xfrm>
            <a:custGeom>
              <a:avLst/>
              <a:gdLst/>
              <a:ahLst/>
              <a:cxnLst/>
              <a:rect l="l" t="t" r="r" b="b"/>
              <a:pathLst>
                <a:path w="14356715" h="7500620">
                  <a:moveTo>
                    <a:pt x="14266009" y="7500484"/>
                  </a:moveTo>
                  <a:lnTo>
                    <a:pt x="104772" y="7500484"/>
                  </a:lnTo>
                  <a:lnTo>
                    <a:pt x="84238" y="7498452"/>
                  </a:lnTo>
                  <a:lnTo>
                    <a:pt x="46645" y="7482881"/>
                  </a:lnTo>
                  <a:lnTo>
                    <a:pt x="17603" y="7453838"/>
                  </a:lnTo>
                  <a:lnTo>
                    <a:pt x="2031" y="7416245"/>
                  </a:lnTo>
                  <a:lnTo>
                    <a:pt x="0" y="7395709"/>
                  </a:lnTo>
                  <a:lnTo>
                    <a:pt x="0" y="104774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4" y="0"/>
                  </a:lnTo>
                  <a:lnTo>
                    <a:pt x="14266008" y="0"/>
                  </a:lnTo>
                  <a:lnTo>
                    <a:pt x="14306103" y="7975"/>
                  </a:lnTo>
                  <a:lnTo>
                    <a:pt x="14340094" y="30687"/>
                  </a:lnTo>
                  <a:lnTo>
                    <a:pt x="14356395" y="52670"/>
                  </a:lnTo>
                  <a:lnTo>
                    <a:pt x="14356395" y="7447813"/>
                  </a:lnTo>
                  <a:lnTo>
                    <a:pt x="14324137" y="7482881"/>
                  </a:lnTo>
                  <a:lnTo>
                    <a:pt x="14286543" y="7498452"/>
                  </a:lnTo>
                  <a:lnTo>
                    <a:pt x="14266009" y="7500484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63474" y="2565684"/>
              <a:ext cx="14255750" cy="7496175"/>
            </a:xfrm>
            <a:custGeom>
              <a:avLst/>
              <a:gdLst/>
              <a:ahLst/>
              <a:cxnLst/>
              <a:rect l="l" t="t" r="r" b="b"/>
              <a:pathLst>
                <a:path w="14255750" h="7496175">
                  <a:moveTo>
                    <a:pt x="0" y="0"/>
                  </a:moveTo>
                  <a:lnTo>
                    <a:pt x="14160964" y="0"/>
                  </a:lnTo>
                  <a:lnTo>
                    <a:pt x="14181500" y="2031"/>
                  </a:lnTo>
                  <a:lnTo>
                    <a:pt x="14201060" y="7975"/>
                  </a:lnTo>
                  <a:lnTo>
                    <a:pt x="14219093" y="17603"/>
                  </a:lnTo>
                  <a:lnTo>
                    <a:pt x="14235050" y="30687"/>
                  </a:lnTo>
                  <a:lnTo>
                    <a:pt x="14248134" y="46644"/>
                  </a:lnTo>
                  <a:lnTo>
                    <a:pt x="14255228" y="59930"/>
                  </a:lnTo>
                </a:path>
                <a:path w="14255750" h="7496175">
                  <a:moveTo>
                    <a:pt x="14244998" y="7457522"/>
                  </a:moveTo>
                  <a:lnTo>
                    <a:pt x="14235050" y="7469655"/>
                  </a:lnTo>
                  <a:lnTo>
                    <a:pt x="14219093" y="7482739"/>
                  </a:lnTo>
                  <a:lnTo>
                    <a:pt x="14201060" y="7492367"/>
                  </a:lnTo>
                  <a:lnTo>
                    <a:pt x="14188529" y="749617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1208" y="2556159"/>
              <a:ext cx="121791" cy="1032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8609" y="2565684"/>
              <a:ext cx="14373224" cy="15049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3200" y="4070633"/>
              <a:ext cx="4029074" cy="59912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73011" y="552513"/>
            <a:ext cx="131419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Determine</a:t>
            </a:r>
            <a:r>
              <a:rPr spc="-345" dirty="0"/>
              <a:t> </a:t>
            </a:r>
            <a:r>
              <a:rPr spc="165" dirty="0"/>
              <a:t>the</a:t>
            </a:r>
            <a:r>
              <a:rPr spc="-345" dirty="0"/>
              <a:t> </a:t>
            </a:r>
            <a:r>
              <a:rPr spc="200" dirty="0"/>
              <a:t>distribution</a:t>
            </a:r>
            <a:r>
              <a:rPr spc="-345" dirty="0"/>
              <a:t> </a:t>
            </a:r>
            <a:r>
              <a:rPr spc="280" dirty="0"/>
              <a:t>of</a:t>
            </a:r>
            <a:r>
              <a:rPr spc="-345" dirty="0"/>
              <a:t> </a:t>
            </a:r>
            <a:r>
              <a:rPr spc="150" dirty="0"/>
              <a:t>orders</a:t>
            </a:r>
            <a:r>
              <a:rPr spc="-345" dirty="0"/>
              <a:t> </a:t>
            </a:r>
            <a:r>
              <a:rPr spc="100" dirty="0"/>
              <a:t>by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04008" y="1276413"/>
            <a:ext cx="52800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2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5000" b="1" spc="1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000" b="1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5000" b="1" spc="1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000" b="1" spc="39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000" b="1" spc="2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5000" b="1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5000" b="1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000" b="1" spc="1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5000" b="1" spc="39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8609" y="4990158"/>
            <a:ext cx="14380210" cy="5078730"/>
            <a:chOff x="1958609" y="4990158"/>
            <a:chExt cx="14380210" cy="5078730"/>
          </a:xfrm>
        </p:grpSpPr>
        <p:sp>
          <p:nvSpPr>
            <p:cNvPr id="3" name="object 3"/>
            <p:cNvSpPr/>
            <p:nvPr/>
          </p:nvSpPr>
          <p:spPr>
            <a:xfrm>
              <a:off x="1958609" y="4999683"/>
              <a:ext cx="14368780" cy="5066665"/>
            </a:xfrm>
            <a:custGeom>
              <a:avLst/>
              <a:gdLst/>
              <a:ahLst/>
              <a:cxnLst/>
              <a:rect l="l" t="t" r="r" b="b"/>
              <a:pathLst>
                <a:path w="14368780" h="5066665">
                  <a:moveTo>
                    <a:pt x="14266008" y="5066484"/>
                  </a:moveTo>
                  <a:lnTo>
                    <a:pt x="104773" y="5066484"/>
                  </a:lnTo>
                  <a:lnTo>
                    <a:pt x="84238" y="5064453"/>
                  </a:lnTo>
                  <a:lnTo>
                    <a:pt x="46645" y="5048881"/>
                  </a:lnTo>
                  <a:lnTo>
                    <a:pt x="17603" y="5019839"/>
                  </a:lnTo>
                  <a:lnTo>
                    <a:pt x="2031" y="4982246"/>
                  </a:lnTo>
                  <a:lnTo>
                    <a:pt x="0" y="4961709"/>
                  </a:lnTo>
                  <a:lnTo>
                    <a:pt x="0" y="104774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3" y="0"/>
                  </a:lnTo>
                  <a:lnTo>
                    <a:pt x="14266009" y="0"/>
                  </a:lnTo>
                  <a:lnTo>
                    <a:pt x="14306102" y="7975"/>
                  </a:lnTo>
                  <a:lnTo>
                    <a:pt x="14340095" y="30687"/>
                  </a:lnTo>
                  <a:lnTo>
                    <a:pt x="14362806" y="64679"/>
                  </a:lnTo>
                  <a:lnTo>
                    <a:pt x="14368233" y="82539"/>
                  </a:lnTo>
                  <a:lnTo>
                    <a:pt x="14368233" y="4983945"/>
                  </a:lnTo>
                  <a:lnTo>
                    <a:pt x="14353179" y="5019839"/>
                  </a:lnTo>
                  <a:lnTo>
                    <a:pt x="14324137" y="5048881"/>
                  </a:lnTo>
                  <a:lnTo>
                    <a:pt x="14286543" y="5064453"/>
                  </a:lnTo>
                  <a:lnTo>
                    <a:pt x="14266008" y="5066484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3653" y="4999683"/>
              <a:ext cx="14345919" cy="5059045"/>
            </a:xfrm>
            <a:custGeom>
              <a:avLst/>
              <a:gdLst/>
              <a:ahLst/>
              <a:cxnLst/>
              <a:rect l="l" t="t" r="r" b="b"/>
              <a:pathLst>
                <a:path w="14345919" h="5059045">
                  <a:moveTo>
                    <a:pt x="79795" y="0"/>
                  </a:moveTo>
                  <a:lnTo>
                    <a:pt x="14240808" y="0"/>
                  </a:lnTo>
                  <a:lnTo>
                    <a:pt x="14261344" y="2031"/>
                  </a:lnTo>
                  <a:lnTo>
                    <a:pt x="14298936" y="17603"/>
                  </a:lnTo>
                  <a:lnTo>
                    <a:pt x="14327978" y="46645"/>
                  </a:lnTo>
                  <a:lnTo>
                    <a:pt x="14343549" y="84237"/>
                  </a:lnTo>
                  <a:lnTo>
                    <a:pt x="14345581" y="104773"/>
                  </a:lnTo>
                  <a:lnTo>
                    <a:pt x="14345581" y="4961632"/>
                  </a:lnTo>
                  <a:lnTo>
                    <a:pt x="14337605" y="5001728"/>
                  </a:lnTo>
                  <a:lnTo>
                    <a:pt x="14314893" y="5035719"/>
                  </a:lnTo>
                  <a:lnTo>
                    <a:pt x="14298936" y="5048803"/>
                  </a:lnTo>
                  <a:lnTo>
                    <a:pt x="14280903" y="5058431"/>
                  </a:lnTo>
                </a:path>
                <a:path w="14345919" h="5059045">
                  <a:moveTo>
                    <a:pt x="0" y="37651"/>
                  </a:moveTo>
                  <a:lnTo>
                    <a:pt x="5709" y="30687"/>
                  </a:lnTo>
                  <a:lnTo>
                    <a:pt x="21667" y="17603"/>
                  </a:lnTo>
                  <a:lnTo>
                    <a:pt x="39700" y="7975"/>
                  </a:lnTo>
                  <a:lnTo>
                    <a:pt x="59260" y="2031"/>
                  </a:lnTo>
                  <a:lnTo>
                    <a:pt x="79795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7234" y="5143500"/>
              <a:ext cx="12849224" cy="14763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3640" y="6630248"/>
              <a:ext cx="5610224" cy="3438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7834" y="2320607"/>
            <a:ext cx="135921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Join</a:t>
            </a:r>
            <a:r>
              <a:rPr spc="-350" dirty="0"/>
              <a:t> </a:t>
            </a:r>
            <a:r>
              <a:rPr spc="165" dirty="0"/>
              <a:t>relevant</a:t>
            </a:r>
            <a:r>
              <a:rPr spc="-350" dirty="0"/>
              <a:t> </a:t>
            </a:r>
            <a:r>
              <a:rPr spc="110" dirty="0"/>
              <a:t>tables</a:t>
            </a:r>
            <a:r>
              <a:rPr spc="-350" dirty="0"/>
              <a:t> </a:t>
            </a:r>
            <a:r>
              <a:rPr spc="170" dirty="0"/>
              <a:t>to</a:t>
            </a:r>
            <a:r>
              <a:rPr spc="-350" dirty="0"/>
              <a:t> </a:t>
            </a:r>
            <a:r>
              <a:rPr spc="325" dirty="0"/>
              <a:t>find</a:t>
            </a:r>
            <a:r>
              <a:rPr spc="-345" dirty="0"/>
              <a:t> </a:t>
            </a:r>
            <a:r>
              <a:rPr spc="165" dirty="0"/>
              <a:t>the</a:t>
            </a:r>
            <a:r>
              <a:rPr spc="-350" dirty="0"/>
              <a:t> </a:t>
            </a:r>
            <a:r>
              <a:rPr spc="204" dirty="0"/>
              <a:t>category-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0588" y="3044507"/>
            <a:ext cx="90468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25" dirty="0">
                <a:solidFill>
                  <a:srgbClr val="FFFFFF"/>
                </a:solidFill>
                <a:latin typeface="Tahoma"/>
                <a:cs typeface="Tahoma"/>
              </a:rPr>
              <a:t>wise</a:t>
            </a:r>
            <a:r>
              <a:rPr sz="5000" b="1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00" dirty="0">
                <a:solidFill>
                  <a:srgbClr val="FFFFFF"/>
                </a:solidFill>
                <a:latin typeface="Tahoma"/>
                <a:cs typeface="Tahoma"/>
              </a:rPr>
              <a:t>distribution</a:t>
            </a:r>
            <a:r>
              <a:rPr sz="5000" b="1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8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5000" b="1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85" dirty="0">
                <a:solidFill>
                  <a:srgbClr val="FFFFFF"/>
                </a:solidFill>
                <a:latin typeface="Tahoma"/>
                <a:cs typeface="Tahoma"/>
              </a:rPr>
              <a:t>pizzas.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8609" y="4990158"/>
            <a:ext cx="14380210" cy="5078095"/>
            <a:chOff x="1958609" y="4990158"/>
            <a:chExt cx="14380210" cy="5078095"/>
          </a:xfrm>
        </p:grpSpPr>
        <p:sp>
          <p:nvSpPr>
            <p:cNvPr id="3" name="object 3"/>
            <p:cNvSpPr/>
            <p:nvPr/>
          </p:nvSpPr>
          <p:spPr>
            <a:xfrm>
              <a:off x="1958609" y="4999683"/>
              <a:ext cx="14368780" cy="5066665"/>
            </a:xfrm>
            <a:custGeom>
              <a:avLst/>
              <a:gdLst/>
              <a:ahLst/>
              <a:cxnLst/>
              <a:rect l="l" t="t" r="r" b="b"/>
              <a:pathLst>
                <a:path w="14368780" h="5066665">
                  <a:moveTo>
                    <a:pt x="14266008" y="5066484"/>
                  </a:moveTo>
                  <a:lnTo>
                    <a:pt x="104773" y="5066484"/>
                  </a:lnTo>
                  <a:lnTo>
                    <a:pt x="84238" y="5064453"/>
                  </a:lnTo>
                  <a:lnTo>
                    <a:pt x="46645" y="5048881"/>
                  </a:lnTo>
                  <a:lnTo>
                    <a:pt x="17603" y="5019839"/>
                  </a:lnTo>
                  <a:lnTo>
                    <a:pt x="2031" y="4982246"/>
                  </a:lnTo>
                  <a:lnTo>
                    <a:pt x="0" y="4961709"/>
                  </a:lnTo>
                  <a:lnTo>
                    <a:pt x="0" y="104774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3" y="0"/>
                  </a:lnTo>
                  <a:lnTo>
                    <a:pt x="14266009" y="0"/>
                  </a:lnTo>
                  <a:lnTo>
                    <a:pt x="14306102" y="7975"/>
                  </a:lnTo>
                  <a:lnTo>
                    <a:pt x="14340095" y="30687"/>
                  </a:lnTo>
                  <a:lnTo>
                    <a:pt x="14362806" y="64679"/>
                  </a:lnTo>
                  <a:lnTo>
                    <a:pt x="14368233" y="82539"/>
                  </a:lnTo>
                  <a:lnTo>
                    <a:pt x="14368233" y="4983945"/>
                  </a:lnTo>
                  <a:lnTo>
                    <a:pt x="14353179" y="5019839"/>
                  </a:lnTo>
                  <a:lnTo>
                    <a:pt x="14324137" y="5048881"/>
                  </a:lnTo>
                  <a:lnTo>
                    <a:pt x="14286543" y="5064453"/>
                  </a:lnTo>
                  <a:lnTo>
                    <a:pt x="14266008" y="5066484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3653" y="4999683"/>
              <a:ext cx="14345919" cy="5059045"/>
            </a:xfrm>
            <a:custGeom>
              <a:avLst/>
              <a:gdLst/>
              <a:ahLst/>
              <a:cxnLst/>
              <a:rect l="l" t="t" r="r" b="b"/>
              <a:pathLst>
                <a:path w="14345919" h="5059045">
                  <a:moveTo>
                    <a:pt x="79795" y="0"/>
                  </a:moveTo>
                  <a:lnTo>
                    <a:pt x="14240808" y="0"/>
                  </a:lnTo>
                  <a:lnTo>
                    <a:pt x="14261344" y="2031"/>
                  </a:lnTo>
                  <a:lnTo>
                    <a:pt x="14298936" y="17603"/>
                  </a:lnTo>
                  <a:lnTo>
                    <a:pt x="14327978" y="46645"/>
                  </a:lnTo>
                  <a:lnTo>
                    <a:pt x="14343549" y="84237"/>
                  </a:lnTo>
                  <a:lnTo>
                    <a:pt x="14345581" y="104773"/>
                  </a:lnTo>
                  <a:lnTo>
                    <a:pt x="14345581" y="4961632"/>
                  </a:lnTo>
                  <a:lnTo>
                    <a:pt x="14337605" y="5001728"/>
                  </a:lnTo>
                  <a:lnTo>
                    <a:pt x="14314893" y="5035719"/>
                  </a:lnTo>
                  <a:lnTo>
                    <a:pt x="14298936" y="5048803"/>
                  </a:lnTo>
                  <a:lnTo>
                    <a:pt x="14280903" y="5058431"/>
                  </a:lnTo>
                </a:path>
                <a:path w="14345919" h="5059045">
                  <a:moveTo>
                    <a:pt x="0" y="37651"/>
                  </a:moveTo>
                  <a:lnTo>
                    <a:pt x="5709" y="30687"/>
                  </a:lnTo>
                  <a:lnTo>
                    <a:pt x="21667" y="17603"/>
                  </a:lnTo>
                  <a:lnTo>
                    <a:pt x="39700" y="7975"/>
                  </a:lnTo>
                  <a:lnTo>
                    <a:pt x="59260" y="2031"/>
                  </a:lnTo>
                  <a:lnTo>
                    <a:pt x="79795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8609" y="4999683"/>
              <a:ext cx="14373224" cy="2266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1580" y="7268753"/>
              <a:ext cx="4467224" cy="27622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60497" y="2320607"/>
            <a:ext cx="1398714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Group</a:t>
            </a:r>
            <a:r>
              <a:rPr spc="-355" dirty="0"/>
              <a:t> </a:t>
            </a:r>
            <a:r>
              <a:rPr spc="165" dirty="0"/>
              <a:t>the</a:t>
            </a:r>
            <a:r>
              <a:rPr spc="-350" dirty="0"/>
              <a:t> </a:t>
            </a:r>
            <a:r>
              <a:rPr spc="150" dirty="0"/>
              <a:t>orders</a:t>
            </a:r>
            <a:r>
              <a:rPr spc="-355" dirty="0"/>
              <a:t> </a:t>
            </a:r>
            <a:r>
              <a:rPr spc="100" dirty="0"/>
              <a:t>by</a:t>
            </a:r>
            <a:r>
              <a:rPr spc="-350" dirty="0"/>
              <a:t> </a:t>
            </a:r>
            <a:r>
              <a:rPr spc="110" dirty="0"/>
              <a:t>date</a:t>
            </a:r>
            <a:r>
              <a:rPr spc="-355" dirty="0"/>
              <a:t> </a:t>
            </a:r>
            <a:r>
              <a:rPr spc="195" dirty="0"/>
              <a:t>and</a:t>
            </a:r>
            <a:r>
              <a:rPr spc="-350" dirty="0"/>
              <a:t> </a:t>
            </a:r>
            <a:r>
              <a:rPr spc="120" dirty="0"/>
              <a:t>calculate</a:t>
            </a:r>
            <a:r>
              <a:rPr spc="-355" dirty="0"/>
              <a:t> </a:t>
            </a:r>
            <a:r>
              <a:rPr spc="165" dirty="0"/>
              <a:t>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00073" y="3044507"/>
            <a:ext cx="1410779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65" dirty="0">
                <a:solidFill>
                  <a:srgbClr val="FFFFFF"/>
                </a:solidFill>
                <a:latin typeface="Tahoma"/>
                <a:cs typeface="Tahoma"/>
              </a:rPr>
              <a:t>average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04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8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50" dirty="0">
                <a:solidFill>
                  <a:srgbClr val="FFFFFF"/>
                </a:solidFill>
                <a:latin typeface="Tahoma"/>
                <a:cs typeface="Tahoma"/>
              </a:rPr>
              <a:t>pizzas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55" dirty="0">
                <a:solidFill>
                  <a:srgbClr val="FFFFFF"/>
                </a:solidFill>
                <a:latin typeface="Tahoma"/>
                <a:cs typeface="Tahoma"/>
              </a:rPr>
              <a:t>ordered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25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85" dirty="0">
                <a:solidFill>
                  <a:srgbClr val="FFFFFF"/>
                </a:solidFill>
                <a:latin typeface="Tahoma"/>
                <a:cs typeface="Tahoma"/>
              </a:rPr>
              <a:t>day.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1218" y="3530098"/>
            <a:ext cx="14387830" cy="6541134"/>
            <a:chOff x="1951218" y="3530098"/>
            <a:chExt cx="14387830" cy="6541134"/>
          </a:xfrm>
        </p:grpSpPr>
        <p:sp>
          <p:nvSpPr>
            <p:cNvPr id="3" name="object 3"/>
            <p:cNvSpPr/>
            <p:nvPr/>
          </p:nvSpPr>
          <p:spPr>
            <a:xfrm>
              <a:off x="1958609" y="3530099"/>
              <a:ext cx="14371319" cy="6536690"/>
            </a:xfrm>
            <a:custGeom>
              <a:avLst/>
              <a:gdLst/>
              <a:ahLst/>
              <a:cxnLst/>
              <a:rect l="l" t="t" r="r" b="b"/>
              <a:pathLst>
                <a:path w="14371319" h="6536690">
                  <a:moveTo>
                    <a:pt x="14266007" y="6536068"/>
                  </a:moveTo>
                  <a:lnTo>
                    <a:pt x="104773" y="6536068"/>
                  </a:lnTo>
                  <a:lnTo>
                    <a:pt x="84238" y="6534037"/>
                  </a:lnTo>
                  <a:lnTo>
                    <a:pt x="46645" y="6518465"/>
                  </a:lnTo>
                  <a:lnTo>
                    <a:pt x="17603" y="6489423"/>
                  </a:lnTo>
                  <a:lnTo>
                    <a:pt x="2031" y="6451830"/>
                  </a:lnTo>
                  <a:lnTo>
                    <a:pt x="0" y="6431294"/>
                  </a:lnTo>
                  <a:lnTo>
                    <a:pt x="0" y="104774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4" y="0"/>
                  </a:lnTo>
                  <a:lnTo>
                    <a:pt x="14266006" y="0"/>
                  </a:lnTo>
                  <a:lnTo>
                    <a:pt x="14306101" y="7975"/>
                  </a:lnTo>
                  <a:lnTo>
                    <a:pt x="14340094" y="30687"/>
                  </a:lnTo>
                  <a:lnTo>
                    <a:pt x="14362805" y="64679"/>
                  </a:lnTo>
                  <a:lnTo>
                    <a:pt x="14370781" y="104774"/>
                  </a:lnTo>
                  <a:lnTo>
                    <a:pt x="14370781" y="6431294"/>
                  </a:lnTo>
                  <a:lnTo>
                    <a:pt x="14362805" y="6471389"/>
                  </a:lnTo>
                  <a:lnTo>
                    <a:pt x="14340094" y="6505380"/>
                  </a:lnTo>
                  <a:lnTo>
                    <a:pt x="14306101" y="6528093"/>
                  </a:lnTo>
                  <a:lnTo>
                    <a:pt x="14266007" y="6536068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93813" y="3573574"/>
              <a:ext cx="35560" cy="6466205"/>
            </a:xfrm>
            <a:custGeom>
              <a:avLst/>
              <a:gdLst/>
              <a:ahLst/>
              <a:cxnLst/>
              <a:rect l="l" t="t" r="r" b="b"/>
              <a:pathLst>
                <a:path w="35559" h="6466205">
                  <a:moveTo>
                    <a:pt x="15184" y="0"/>
                  </a:moveTo>
                  <a:lnTo>
                    <a:pt x="17783" y="3169"/>
                  </a:lnTo>
                  <a:lnTo>
                    <a:pt x="27411" y="21202"/>
                  </a:lnTo>
                  <a:lnTo>
                    <a:pt x="33354" y="40761"/>
                  </a:lnTo>
                  <a:lnTo>
                    <a:pt x="35386" y="61297"/>
                  </a:lnTo>
                  <a:lnTo>
                    <a:pt x="35386" y="6387687"/>
                  </a:lnTo>
                  <a:lnTo>
                    <a:pt x="33354" y="6408223"/>
                  </a:lnTo>
                  <a:lnTo>
                    <a:pt x="27411" y="6427782"/>
                  </a:lnTo>
                  <a:lnTo>
                    <a:pt x="17783" y="6445815"/>
                  </a:lnTo>
                  <a:lnTo>
                    <a:pt x="4699" y="6461773"/>
                  </a:lnTo>
                  <a:lnTo>
                    <a:pt x="0" y="646562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1218" y="9972272"/>
              <a:ext cx="92169" cy="984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5373" y="3530098"/>
              <a:ext cx="11439524" cy="32670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9513" y="6877532"/>
              <a:ext cx="7591424" cy="30479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9745" y="1287305"/>
            <a:ext cx="131483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D</a:t>
            </a:r>
            <a:r>
              <a:rPr spc="50" dirty="0"/>
              <a:t>e</a:t>
            </a:r>
            <a:r>
              <a:rPr spc="170" dirty="0"/>
              <a:t>t</a:t>
            </a:r>
            <a:r>
              <a:rPr spc="50" dirty="0"/>
              <a:t>e</a:t>
            </a:r>
            <a:r>
              <a:rPr spc="185" dirty="0"/>
              <a:t>r</a:t>
            </a:r>
            <a:r>
              <a:rPr spc="520" dirty="0"/>
              <a:t>m</a:t>
            </a:r>
            <a:r>
              <a:rPr spc="310" dirty="0"/>
              <a:t>i</a:t>
            </a:r>
            <a:r>
              <a:rPr spc="370" dirty="0"/>
              <a:t>n</a:t>
            </a:r>
            <a:r>
              <a:rPr spc="55" dirty="0"/>
              <a:t>e</a:t>
            </a:r>
            <a:r>
              <a:rPr spc="-350" dirty="0"/>
              <a:t> </a:t>
            </a:r>
            <a:r>
              <a:rPr spc="170" dirty="0"/>
              <a:t>t</a:t>
            </a:r>
            <a:r>
              <a:rPr spc="270" dirty="0"/>
              <a:t>h</a:t>
            </a:r>
            <a:r>
              <a:rPr spc="55" dirty="0"/>
              <a:t>e</a:t>
            </a:r>
            <a:r>
              <a:rPr spc="-350" dirty="0"/>
              <a:t> </a:t>
            </a:r>
            <a:r>
              <a:rPr spc="170" dirty="0"/>
              <a:t>t</a:t>
            </a:r>
            <a:r>
              <a:rPr spc="165" dirty="0"/>
              <a:t>o</a:t>
            </a:r>
            <a:r>
              <a:rPr spc="145" dirty="0"/>
              <a:t>p</a:t>
            </a:r>
            <a:r>
              <a:rPr spc="-350" dirty="0"/>
              <a:t> </a:t>
            </a:r>
            <a:r>
              <a:rPr spc="-465" dirty="0"/>
              <a:t>3</a:t>
            </a:r>
            <a:r>
              <a:rPr spc="-350" dirty="0"/>
              <a:t> </a:t>
            </a:r>
            <a:r>
              <a:rPr spc="520" dirty="0"/>
              <a:t>m</a:t>
            </a:r>
            <a:r>
              <a:rPr spc="165" dirty="0"/>
              <a:t>o</a:t>
            </a:r>
            <a:r>
              <a:rPr spc="95" dirty="0"/>
              <a:t>s</a:t>
            </a:r>
            <a:r>
              <a:rPr spc="175" dirty="0"/>
              <a:t>t</a:t>
            </a:r>
            <a:r>
              <a:rPr spc="-350" dirty="0"/>
              <a:t> </a:t>
            </a:r>
            <a:r>
              <a:rPr spc="165" dirty="0"/>
              <a:t>o</a:t>
            </a:r>
            <a:r>
              <a:rPr spc="185" dirty="0"/>
              <a:t>r</a:t>
            </a:r>
            <a:r>
              <a:rPr spc="220" dirty="0"/>
              <a:t>d</a:t>
            </a:r>
            <a:r>
              <a:rPr spc="50" dirty="0"/>
              <a:t>e</a:t>
            </a:r>
            <a:r>
              <a:rPr spc="185" dirty="0"/>
              <a:t>r</a:t>
            </a:r>
            <a:r>
              <a:rPr spc="50" dirty="0"/>
              <a:t>e</a:t>
            </a:r>
            <a:r>
              <a:rPr spc="225" dirty="0"/>
              <a:t>d</a:t>
            </a:r>
            <a:r>
              <a:rPr spc="-350" dirty="0"/>
              <a:t> </a:t>
            </a:r>
            <a:r>
              <a:rPr spc="140" dirty="0"/>
              <a:t>p</a:t>
            </a:r>
            <a:r>
              <a:rPr spc="310" dirty="0"/>
              <a:t>i</a:t>
            </a:r>
            <a:r>
              <a:rPr spc="175" dirty="0"/>
              <a:t>zz</a:t>
            </a:r>
            <a:r>
              <a:rPr dirty="0"/>
              <a:t>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33041" y="2011205"/>
            <a:ext cx="80422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14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r>
              <a:rPr sz="5000" b="1" spc="-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85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5000" b="1" spc="-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7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5000" b="1" spc="-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70" dirty="0">
                <a:solidFill>
                  <a:srgbClr val="FFFFFF"/>
                </a:solidFill>
                <a:latin typeface="Tahoma"/>
                <a:cs typeface="Tahoma"/>
              </a:rPr>
              <a:t>revenue.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9090" y="2362592"/>
            <a:ext cx="14389735" cy="7934325"/>
            <a:chOff x="1949090" y="2362592"/>
            <a:chExt cx="14389735" cy="7934325"/>
          </a:xfrm>
        </p:grpSpPr>
        <p:sp>
          <p:nvSpPr>
            <p:cNvPr id="3" name="object 3"/>
            <p:cNvSpPr/>
            <p:nvPr/>
          </p:nvSpPr>
          <p:spPr>
            <a:xfrm>
              <a:off x="1958609" y="2372117"/>
              <a:ext cx="14371319" cy="7915275"/>
            </a:xfrm>
            <a:custGeom>
              <a:avLst/>
              <a:gdLst/>
              <a:ahLst/>
              <a:cxnLst/>
              <a:rect l="l" t="t" r="r" b="b"/>
              <a:pathLst>
                <a:path w="14371319" h="7915275">
                  <a:moveTo>
                    <a:pt x="14266014" y="7914881"/>
                  </a:moveTo>
                  <a:lnTo>
                    <a:pt x="104767" y="7914881"/>
                  </a:lnTo>
                  <a:lnTo>
                    <a:pt x="84238" y="7912850"/>
                  </a:lnTo>
                  <a:lnTo>
                    <a:pt x="46645" y="7897279"/>
                  </a:lnTo>
                  <a:lnTo>
                    <a:pt x="17603" y="7868236"/>
                  </a:lnTo>
                  <a:lnTo>
                    <a:pt x="2031" y="7830643"/>
                  </a:lnTo>
                  <a:lnTo>
                    <a:pt x="0" y="7810107"/>
                  </a:lnTo>
                  <a:lnTo>
                    <a:pt x="0" y="104774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3" y="0"/>
                  </a:lnTo>
                  <a:lnTo>
                    <a:pt x="14266008" y="0"/>
                  </a:lnTo>
                  <a:lnTo>
                    <a:pt x="14306102" y="7975"/>
                  </a:lnTo>
                  <a:lnTo>
                    <a:pt x="14340093" y="30687"/>
                  </a:lnTo>
                  <a:lnTo>
                    <a:pt x="14362806" y="64679"/>
                  </a:lnTo>
                  <a:lnTo>
                    <a:pt x="14370781" y="104774"/>
                  </a:lnTo>
                  <a:lnTo>
                    <a:pt x="14370781" y="7810107"/>
                  </a:lnTo>
                  <a:lnTo>
                    <a:pt x="14362806" y="7850202"/>
                  </a:lnTo>
                  <a:lnTo>
                    <a:pt x="14340093" y="7884194"/>
                  </a:lnTo>
                  <a:lnTo>
                    <a:pt x="14306102" y="7906906"/>
                  </a:lnTo>
                  <a:lnTo>
                    <a:pt x="14266014" y="7914881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58615" y="2372117"/>
              <a:ext cx="14370685" cy="7915275"/>
            </a:xfrm>
            <a:custGeom>
              <a:avLst/>
              <a:gdLst/>
              <a:ahLst/>
              <a:cxnLst/>
              <a:rect l="l" t="t" r="r" b="b"/>
              <a:pathLst>
                <a:path w="14370685" h="7915275">
                  <a:moveTo>
                    <a:pt x="104774" y="0"/>
                  </a:moveTo>
                  <a:lnTo>
                    <a:pt x="14265909" y="0"/>
                  </a:lnTo>
                  <a:lnTo>
                    <a:pt x="14286445" y="2031"/>
                  </a:lnTo>
                  <a:lnTo>
                    <a:pt x="14324038" y="17603"/>
                  </a:lnTo>
                  <a:lnTo>
                    <a:pt x="14353079" y="46645"/>
                  </a:lnTo>
                  <a:lnTo>
                    <a:pt x="14368651" y="84238"/>
                  </a:lnTo>
                  <a:lnTo>
                    <a:pt x="14370683" y="104774"/>
                  </a:lnTo>
                  <a:lnTo>
                    <a:pt x="14370683" y="7810054"/>
                  </a:lnTo>
                  <a:lnTo>
                    <a:pt x="14362707" y="7850149"/>
                  </a:lnTo>
                  <a:lnTo>
                    <a:pt x="14339995" y="7884140"/>
                  </a:lnTo>
                  <a:lnTo>
                    <a:pt x="14306005" y="7906853"/>
                  </a:lnTo>
                  <a:lnTo>
                    <a:pt x="14265909" y="7914829"/>
                  </a:lnTo>
                  <a:lnTo>
                    <a:pt x="104774" y="7914829"/>
                  </a:lnTo>
                  <a:lnTo>
                    <a:pt x="64678" y="7906853"/>
                  </a:lnTo>
                  <a:lnTo>
                    <a:pt x="30687" y="7884140"/>
                  </a:lnTo>
                  <a:lnTo>
                    <a:pt x="7975" y="7850149"/>
                  </a:lnTo>
                  <a:lnTo>
                    <a:pt x="2031" y="7830590"/>
                  </a:lnTo>
                  <a:lnTo>
                    <a:pt x="0" y="781005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9090" y="2362592"/>
              <a:ext cx="123824" cy="1238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8609" y="2368246"/>
              <a:ext cx="14373224" cy="5638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90436" y="7067058"/>
              <a:ext cx="4543424" cy="32194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5560" y="70306"/>
            <a:ext cx="170967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850"/>
              </a:lnSpc>
              <a:spcBef>
                <a:spcPts val="100"/>
              </a:spcBef>
            </a:pPr>
            <a:r>
              <a:rPr sz="5000" b="1" spc="204" dirty="0">
                <a:solidFill>
                  <a:srgbClr val="FFDE8E"/>
                </a:solidFill>
                <a:latin typeface="Tahoma"/>
                <a:cs typeface="Tahoma"/>
              </a:rPr>
              <a:t>Advanced:</a:t>
            </a:r>
            <a:endParaRPr sz="5000">
              <a:latin typeface="Tahoma"/>
              <a:cs typeface="Tahoma"/>
            </a:endParaRPr>
          </a:p>
          <a:p>
            <a:pPr marL="12065" marR="5080" algn="ctr">
              <a:lnSpc>
                <a:spcPts val="5700"/>
              </a:lnSpc>
              <a:spcBef>
                <a:spcPts val="250"/>
              </a:spcBef>
            </a:pPr>
            <a:r>
              <a:rPr sz="5000" b="1" spc="135" dirty="0">
                <a:solidFill>
                  <a:srgbClr val="FFFFFF"/>
                </a:solidFill>
                <a:latin typeface="Tahoma"/>
                <a:cs typeface="Tahoma"/>
              </a:rPr>
              <a:t>Calculate</a:t>
            </a:r>
            <a:r>
              <a:rPr sz="5000" b="1" spc="-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6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10" dirty="0">
                <a:solidFill>
                  <a:srgbClr val="FFFFFF"/>
                </a:solidFill>
                <a:latin typeface="Tahoma"/>
                <a:cs typeface="Tahoma"/>
              </a:rPr>
              <a:t>percentage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04" dirty="0">
                <a:solidFill>
                  <a:srgbClr val="FFFFFF"/>
                </a:solidFill>
                <a:latin typeface="Tahoma"/>
                <a:cs typeface="Tahoma"/>
              </a:rPr>
              <a:t>contribution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8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1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60" dirty="0">
                <a:solidFill>
                  <a:srgbClr val="FFFFFF"/>
                </a:solidFill>
                <a:latin typeface="Tahoma"/>
                <a:cs typeface="Tahoma"/>
              </a:rPr>
              <a:t>pizza </a:t>
            </a:r>
            <a:r>
              <a:rPr sz="5000" b="1" spc="-1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20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5000" b="1" spc="-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55" dirty="0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70" dirty="0">
                <a:solidFill>
                  <a:srgbClr val="FFFFFF"/>
                </a:solidFill>
                <a:latin typeface="Tahoma"/>
                <a:cs typeface="Tahoma"/>
              </a:rPr>
              <a:t>revenue.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9090" y="2362592"/>
            <a:ext cx="14587855" cy="7934325"/>
            <a:chOff x="1949090" y="2362592"/>
            <a:chExt cx="14587855" cy="7934325"/>
          </a:xfrm>
        </p:grpSpPr>
        <p:sp>
          <p:nvSpPr>
            <p:cNvPr id="3" name="object 3"/>
            <p:cNvSpPr/>
            <p:nvPr/>
          </p:nvSpPr>
          <p:spPr>
            <a:xfrm>
              <a:off x="1958609" y="2372117"/>
              <a:ext cx="14371319" cy="7915275"/>
            </a:xfrm>
            <a:custGeom>
              <a:avLst/>
              <a:gdLst/>
              <a:ahLst/>
              <a:cxnLst/>
              <a:rect l="l" t="t" r="r" b="b"/>
              <a:pathLst>
                <a:path w="14371319" h="7915275">
                  <a:moveTo>
                    <a:pt x="14266014" y="7914881"/>
                  </a:moveTo>
                  <a:lnTo>
                    <a:pt x="104767" y="7914881"/>
                  </a:lnTo>
                  <a:lnTo>
                    <a:pt x="84238" y="7912850"/>
                  </a:lnTo>
                  <a:lnTo>
                    <a:pt x="46645" y="7897279"/>
                  </a:lnTo>
                  <a:lnTo>
                    <a:pt x="17603" y="7868236"/>
                  </a:lnTo>
                  <a:lnTo>
                    <a:pt x="2031" y="7830643"/>
                  </a:lnTo>
                  <a:lnTo>
                    <a:pt x="0" y="7810107"/>
                  </a:lnTo>
                  <a:lnTo>
                    <a:pt x="0" y="104774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3" y="0"/>
                  </a:lnTo>
                  <a:lnTo>
                    <a:pt x="14266008" y="0"/>
                  </a:lnTo>
                  <a:lnTo>
                    <a:pt x="14306102" y="7975"/>
                  </a:lnTo>
                  <a:lnTo>
                    <a:pt x="14340093" y="30687"/>
                  </a:lnTo>
                  <a:lnTo>
                    <a:pt x="14362806" y="64679"/>
                  </a:lnTo>
                  <a:lnTo>
                    <a:pt x="14370781" y="104774"/>
                  </a:lnTo>
                  <a:lnTo>
                    <a:pt x="14370781" y="7810107"/>
                  </a:lnTo>
                  <a:lnTo>
                    <a:pt x="14362806" y="7850202"/>
                  </a:lnTo>
                  <a:lnTo>
                    <a:pt x="14340093" y="7884194"/>
                  </a:lnTo>
                  <a:lnTo>
                    <a:pt x="14306102" y="7906906"/>
                  </a:lnTo>
                  <a:lnTo>
                    <a:pt x="14266014" y="7914881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58615" y="2372117"/>
              <a:ext cx="14370685" cy="7915275"/>
            </a:xfrm>
            <a:custGeom>
              <a:avLst/>
              <a:gdLst/>
              <a:ahLst/>
              <a:cxnLst/>
              <a:rect l="l" t="t" r="r" b="b"/>
              <a:pathLst>
                <a:path w="14370685" h="7915275">
                  <a:moveTo>
                    <a:pt x="104774" y="0"/>
                  </a:moveTo>
                  <a:lnTo>
                    <a:pt x="14265909" y="0"/>
                  </a:lnTo>
                  <a:lnTo>
                    <a:pt x="14286445" y="2031"/>
                  </a:lnTo>
                  <a:lnTo>
                    <a:pt x="14324038" y="17603"/>
                  </a:lnTo>
                  <a:lnTo>
                    <a:pt x="14353079" y="46645"/>
                  </a:lnTo>
                  <a:lnTo>
                    <a:pt x="14368651" y="84238"/>
                  </a:lnTo>
                  <a:lnTo>
                    <a:pt x="14370683" y="104774"/>
                  </a:lnTo>
                  <a:lnTo>
                    <a:pt x="14370683" y="7810054"/>
                  </a:lnTo>
                  <a:lnTo>
                    <a:pt x="14362707" y="7850149"/>
                  </a:lnTo>
                  <a:lnTo>
                    <a:pt x="14339995" y="7884140"/>
                  </a:lnTo>
                  <a:lnTo>
                    <a:pt x="14306005" y="7906853"/>
                  </a:lnTo>
                  <a:lnTo>
                    <a:pt x="14265909" y="7914829"/>
                  </a:lnTo>
                  <a:lnTo>
                    <a:pt x="104774" y="7914829"/>
                  </a:lnTo>
                  <a:lnTo>
                    <a:pt x="64678" y="7906853"/>
                  </a:lnTo>
                  <a:lnTo>
                    <a:pt x="30687" y="7884140"/>
                  </a:lnTo>
                  <a:lnTo>
                    <a:pt x="7975" y="7850149"/>
                  </a:lnTo>
                  <a:lnTo>
                    <a:pt x="2031" y="7830590"/>
                  </a:lnTo>
                  <a:lnTo>
                    <a:pt x="0" y="781005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9090" y="2362592"/>
              <a:ext cx="123824" cy="1238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8609" y="2372117"/>
              <a:ext cx="14373224" cy="30003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55199" y="4627701"/>
              <a:ext cx="4181474" cy="56578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1435" y="930338"/>
            <a:ext cx="17865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Analyze</a:t>
            </a:r>
            <a:r>
              <a:rPr spc="-345" dirty="0"/>
              <a:t> </a:t>
            </a:r>
            <a:r>
              <a:rPr spc="165" dirty="0"/>
              <a:t>the</a:t>
            </a:r>
            <a:r>
              <a:rPr spc="-345" dirty="0"/>
              <a:t> </a:t>
            </a:r>
            <a:r>
              <a:rPr spc="175" dirty="0"/>
              <a:t>cumulative</a:t>
            </a:r>
            <a:r>
              <a:rPr spc="-340" dirty="0"/>
              <a:t> </a:t>
            </a:r>
            <a:r>
              <a:rPr spc="140" dirty="0"/>
              <a:t>revenue</a:t>
            </a:r>
            <a:r>
              <a:rPr spc="-345" dirty="0"/>
              <a:t> </a:t>
            </a:r>
            <a:r>
              <a:rPr spc="114" dirty="0"/>
              <a:t>generated</a:t>
            </a:r>
            <a:r>
              <a:rPr spc="-340" dirty="0"/>
              <a:t> </a:t>
            </a:r>
            <a:r>
              <a:rPr spc="160" dirty="0"/>
              <a:t>over</a:t>
            </a:r>
            <a:r>
              <a:rPr spc="-345" dirty="0"/>
              <a:t> </a:t>
            </a:r>
            <a:r>
              <a:rPr spc="290" dirty="0"/>
              <a:t>time.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32152" y="9432988"/>
            <a:ext cx="30359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10" dirty="0">
                <a:latin typeface="Tahoma"/>
                <a:cs typeface="Tahoma"/>
              </a:rPr>
              <a:t>2</a:t>
            </a:r>
            <a:r>
              <a:rPr sz="5000" b="1" spc="-405" dirty="0">
                <a:latin typeface="Tahoma"/>
                <a:cs typeface="Tahoma"/>
              </a:rPr>
              <a:t>5</a:t>
            </a:r>
            <a:r>
              <a:rPr sz="5000" b="1" spc="-350" dirty="0">
                <a:latin typeface="Tahoma"/>
                <a:cs typeface="Tahoma"/>
              </a:rPr>
              <a:t> </a:t>
            </a:r>
            <a:r>
              <a:rPr sz="5000" b="1" spc="85" dirty="0">
                <a:latin typeface="Tahoma"/>
                <a:cs typeface="Tahoma"/>
              </a:rPr>
              <a:t>R</a:t>
            </a:r>
            <a:r>
              <a:rPr sz="5000" b="1" spc="50" dirty="0">
                <a:latin typeface="Tahoma"/>
                <a:cs typeface="Tahoma"/>
              </a:rPr>
              <a:t>e</a:t>
            </a:r>
            <a:r>
              <a:rPr sz="5000" b="1" spc="95" dirty="0">
                <a:latin typeface="Tahoma"/>
                <a:cs typeface="Tahoma"/>
              </a:rPr>
              <a:t>s</a:t>
            </a:r>
            <a:r>
              <a:rPr sz="5000" b="1" spc="40" dirty="0">
                <a:latin typeface="Tahoma"/>
                <a:cs typeface="Tahoma"/>
              </a:rPr>
              <a:t>u</a:t>
            </a:r>
            <a:r>
              <a:rPr sz="5000" b="1" spc="280" dirty="0">
                <a:latin typeface="Tahoma"/>
                <a:cs typeface="Tahoma"/>
              </a:rPr>
              <a:t>l</a:t>
            </a:r>
            <a:r>
              <a:rPr sz="5000" b="1" spc="175" dirty="0">
                <a:latin typeface="Tahoma"/>
                <a:cs typeface="Tahoma"/>
              </a:rPr>
              <a:t>t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062" y="2372117"/>
            <a:ext cx="17352010" cy="7924800"/>
            <a:chOff x="466062" y="2372117"/>
            <a:chExt cx="17352010" cy="7924800"/>
          </a:xfrm>
        </p:grpSpPr>
        <p:sp>
          <p:nvSpPr>
            <p:cNvPr id="3" name="object 3"/>
            <p:cNvSpPr/>
            <p:nvPr/>
          </p:nvSpPr>
          <p:spPr>
            <a:xfrm>
              <a:off x="466062" y="2372117"/>
              <a:ext cx="17345025" cy="7915275"/>
            </a:xfrm>
            <a:custGeom>
              <a:avLst/>
              <a:gdLst/>
              <a:ahLst/>
              <a:cxnLst/>
              <a:rect l="l" t="t" r="r" b="b"/>
              <a:pathLst>
                <a:path w="17345025" h="7915275">
                  <a:moveTo>
                    <a:pt x="17251107" y="7914881"/>
                  </a:moveTo>
                  <a:lnTo>
                    <a:pt x="104767" y="7914881"/>
                  </a:lnTo>
                  <a:lnTo>
                    <a:pt x="84238" y="7912850"/>
                  </a:lnTo>
                  <a:lnTo>
                    <a:pt x="46645" y="7897279"/>
                  </a:lnTo>
                  <a:lnTo>
                    <a:pt x="17603" y="7868236"/>
                  </a:lnTo>
                  <a:lnTo>
                    <a:pt x="2031" y="7830643"/>
                  </a:lnTo>
                  <a:lnTo>
                    <a:pt x="0" y="7810107"/>
                  </a:lnTo>
                  <a:lnTo>
                    <a:pt x="0" y="104774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3" y="0"/>
                  </a:lnTo>
                  <a:lnTo>
                    <a:pt x="17251101" y="0"/>
                  </a:lnTo>
                  <a:lnTo>
                    <a:pt x="17291195" y="7975"/>
                  </a:lnTo>
                  <a:lnTo>
                    <a:pt x="17325186" y="30687"/>
                  </a:lnTo>
                  <a:lnTo>
                    <a:pt x="17344723" y="58730"/>
                  </a:lnTo>
                  <a:lnTo>
                    <a:pt x="17344723" y="7856151"/>
                  </a:lnTo>
                  <a:lnTo>
                    <a:pt x="17309228" y="7897279"/>
                  </a:lnTo>
                  <a:lnTo>
                    <a:pt x="17271635" y="7912850"/>
                  </a:lnTo>
                  <a:lnTo>
                    <a:pt x="17251107" y="7914881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91115" y="24028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0" y="0"/>
                  </a:moveTo>
                  <a:lnTo>
                    <a:pt x="95" y="11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276" y="10280648"/>
              <a:ext cx="17201515" cy="6350"/>
            </a:xfrm>
            <a:custGeom>
              <a:avLst/>
              <a:gdLst/>
              <a:ahLst/>
              <a:cxnLst/>
              <a:rect l="l" t="t" r="r" b="b"/>
              <a:pathLst>
                <a:path w="17201515" h="6350">
                  <a:moveTo>
                    <a:pt x="-9524" y="3146"/>
                  </a:moveTo>
                  <a:lnTo>
                    <a:pt x="17210811" y="3146"/>
                  </a:lnTo>
                </a:path>
              </a:pathLst>
            </a:custGeom>
            <a:ln w="25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062" y="2372117"/>
              <a:ext cx="10487024" cy="42005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4205" y="4962322"/>
              <a:ext cx="7343774" cy="53244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D</a:t>
            </a:r>
            <a:r>
              <a:rPr spc="50" dirty="0"/>
              <a:t>e</a:t>
            </a:r>
            <a:r>
              <a:rPr spc="170" dirty="0"/>
              <a:t>t</a:t>
            </a:r>
            <a:r>
              <a:rPr spc="50" dirty="0"/>
              <a:t>e</a:t>
            </a:r>
            <a:r>
              <a:rPr spc="185" dirty="0"/>
              <a:t>r</a:t>
            </a:r>
            <a:r>
              <a:rPr spc="520" dirty="0"/>
              <a:t>m</a:t>
            </a:r>
            <a:r>
              <a:rPr spc="310" dirty="0"/>
              <a:t>i</a:t>
            </a:r>
            <a:r>
              <a:rPr spc="370" dirty="0"/>
              <a:t>n</a:t>
            </a:r>
            <a:r>
              <a:rPr spc="55" dirty="0"/>
              <a:t>e</a:t>
            </a:r>
            <a:r>
              <a:rPr spc="-350" dirty="0"/>
              <a:t> </a:t>
            </a:r>
            <a:r>
              <a:rPr spc="170" dirty="0"/>
              <a:t>t</a:t>
            </a:r>
            <a:r>
              <a:rPr spc="270" dirty="0"/>
              <a:t>h</a:t>
            </a:r>
            <a:r>
              <a:rPr spc="55" dirty="0"/>
              <a:t>e</a:t>
            </a:r>
            <a:r>
              <a:rPr spc="-350" dirty="0"/>
              <a:t> </a:t>
            </a:r>
            <a:r>
              <a:rPr spc="170" dirty="0"/>
              <a:t>t</a:t>
            </a:r>
            <a:r>
              <a:rPr spc="165" dirty="0"/>
              <a:t>o</a:t>
            </a:r>
            <a:r>
              <a:rPr spc="145" dirty="0"/>
              <a:t>p</a:t>
            </a:r>
            <a:r>
              <a:rPr spc="-350" dirty="0"/>
              <a:t> </a:t>
            </a:r>
            <a:r>
              <a:rPr spc="-465" dirty="0"/>
              <a:t>3</a:t>
            </a:r>
            <a:r>
              <a:rPr spc="-350" dirty="0"/>
              <a:t> </a:t>
            </a:r>
            <a:r>
              <a:rPr spc="520" dirty="0"/>
              <a:t>m</a:t>
            </a:r>
            <a:r>
              <a:rPr spc="165" dirty="0"/>
              <a:t>o</a:t>
            </a:r>
            <a:r>
              <a:rPr spc="95" dirty="0"/>
              <a:t>s</a:t>
            </a:r>
            <a:r>
              <a:rPr spc="175" dirty="0"/>
              <a:t>t</a:t>
            </a:r>
            <a:r>
              <a:rPr spc="-350" dirty="0"/>
              <a:t> </a:t>
            </a:r>
            <a:r>
              <a:rPr spc="165" dirty="0"/>
              <a:t>o</a:t>
            </a:r>
            <a:r>
              <a:rPr spc="185" dirty="0"/>
              <a:t>r</a:t>
            </a:r>
            <a:r>
              <a:rPr spc="220" dirty="0"/>
              <a:t>d</a:t>
            </a:r>
            <a:r>
              <a:rPr spc="50" dirty="0"/>
              <a:t>e</a:t>
            </a:r>
            <a:r>
              <a:rPr spc="185" dirty="0"/>
              <a:t>r</a:t>
            </a:r>
            <a:r>
              <a:rPr spc="50" dirty="0"/>
              <a:t>e</a:t>
            </a:r>
            <a:r>
              <a:rPr spc="225" dirty="0"/>
              <a:t>d</a:t>
            </a:r>
            <a:r>
              <a:rPr spc="-350" dirty="0"/>
              <a:t> </a:t>
            </a:r>
            <a:r>
              <a:rPr spc="140" dirty="0"/>
              <a:t>p</a:t>
            </a:r>
            <a:r>
              <a:rPr spc="310" dirty="0"/>
              <a:t>i</a:t>
            </a:r>
            <a:r>
              <a:rPr spc="175" dirty="0"/>
              <a:t>zz</a:t>
            </a:r>
            <a:r>
              <a:rPr dirty="0"/>
              <a:t>a</a:t>
            </a:r>
            <a:r>
              <a:rPr spc="-350" dirty="0"/>
              <a:t> </a:t>
            </a:r>
            <a:r>
              <a:rPr spc="170" dirty="0"/>
              <a:t>t</a:t>
            </a:r>
            <a:r>
              <a:rPr spc="125" dirty="0"/>
              <a:t>y</a:t>
            </a:r>
            <a:r>
              <a:rPr spc="140" dirty="0"/>
              <a:t>p</a:t>
            </a:r>
            <a:r>
              <a:rPr spc="50" dirty="0"/>
              <a:t>e</a:t>
            </a:r>
            <a:r>
              <a:rPr spc="100"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13562" y="1240917"/>
            <a:ext cx="138607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85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7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40" dirty="0">
                <a:solidFill>
                  <a:srgbClr val="FFFFFF"/>
                </a:solidFill>
                <a:latin typeface="Tahoma"/>
                <a:cs typeface="Tahoma"/>
              </a:rPr>
              <a:t>revenue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1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60" dirty="0">
                <a:solidFill>
                  <a:srgbClr val="FFFFFF"/>
                </a:solidFill>
                <a:latin typeface="Tahoma"/>
                <a:cs typeface="Tahoma"/>
              </a:rPr>
              <a:t>pizza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30" dirty="0">
                <a:solidFill>
                  <a:srgbClr val="FFFFFF"/>
                </a:solidFill>
                <a:latin typeface="Tahoma"/>
                <a:cs typeface="Tahoma"/>
              </a:rPr>
              <a:t>category.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zza Shop Images – Browse 268,697 Stock Photos, Vectors, and Video | Adobe  Stock">
            <a:extLst>
              <a:ext uri="{FF2B5EF4-FFF2-40B4-BE49-F238E27FC236}">
                <a16:creationId xmlns:a16="http://schemas.microsoft.com/office/drawing/2014/main" id="{D3300B37-E122-D736-5532-032B2F42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8285542" cy="103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21683" y="1257300"/>
            <a:ext cx="7265034" cy="219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700"/>
              </a:lnSpc>
            </a:pPr>
            <a:r>
              <a:rPr sz="7000" spc="940" dirty="0">
                <a:latin typeface="Trebuchet MS"/>
                <a:cs typeface="Trebuchet MS"/>
              </a:rPr>
              <a:t>I</a:t>
            </a:r>
            <a:r>
              <a:rPr sz="7000" spc="869" dirty="0">
                <a:latin typeface="Trebuchet MS"/>
                <a:cs typeface="Trebuchet MS"/>
              </a:rPr>
              <a:t>n</a:t>
            </a:r>
            <a:r>
              <a:rPr sz="7000" spc="375" dirty="0">
                <a:latin typeface="Trebuchet MS"/>
                <a:cs typeface="Trebuchet MS"/>
              </a:rPr>
              <a:t>t</a:t>
            </a:r>
            <a:r>
              <a:rPr sz="7000" spc="305" dirty="0">
                <a:latin typeface="Trebuchet MS"/>
                <a:cs typeface="Trebuchet MS"/>
              </a:rPr>
              <a:t>r</a:t>
            </a:r>
            <a:r>
              <a:rPr sz="7000" spc="595" dirty="0">
                <a:latin typeface="Trebuchet MS"/>
                <a:cs typeface="Trebuchet MS"/>
              </a:rPr>
              <a:t>o</a:t>
            </a:r>
            <a:r>
              <a:rPr sz="7000" spc="655" dirty="0">
                <a:latin typeface="Trebuchet MS"/>
                <a:cs typeface="Trebuchet MS"/>
              </a:rPr>
              <a:t>d</a:t>
            </a:r>
            <a:r>
              <a:rPr sz="7000" spc="405" dirty="0">
                <a:latin typeface="Trebuchet MS"/>
                <a:cs typeface="Trebuchet MS"/>
              </a:rPr>
              <a:t>u</a:t>
            </a:r>
            <a:r>
              <a:rPr sz="7000" spc="290" dirty="0">
                <a:latin typeface="Trebuchet MS"/>
                <a:cs typeface="Trebuchet MS"/>
              </a:rPr>
              <a:t>c</a:t>
            </a:r>
            <a:r>
              <a:rPr sz="7000" spc="375" dirty="0">
                <a:latin typeface="Trebuchet MS"/>
                <a:cs typeface="Trebuchet MS"/>
              </a:rPr>
              <a:t>t</a:t>
            </a:r>
            <a:r>
              <a:rPr sz="7000" spc="465" dirty="0">
                <a:latin typeface="Trebuchet MS"/>
                <a:cs typeface="Trebuchet MS"/>
              </a:rPr>
              <a:t>i</a:t>
            </a:r>
            <a:r>
              <a:rPr sz="7000" spc="595" dirty="0">
                <a:latin typeface="Trebuchet MS"/>
                <a:cs typeface="Trebuchet MS"/>
              </a:rPr>
              <a:t>o</a:t>
            </a:r>
            <a:r>
              <a:rPr sz="7000" spc="875" dirty="0">
                <a:latin typeface="Trebuchet MS"/>
                <a:cs typeface="Trebuchet MS"/>
              </a:rPr>
              <a:t>n</a:t>
            </a:r>
            <a:r>
              <a:rPr sz="7000" spc="-545" dirty="0">
                <a:latin typeface="Trebuchet MS"/>
                <a:cs typeface="Trebuchet MS"/>
              </a:rPr>
              <a:t> </a:t>
            </a:r>
            <a:r>
              <a:rPr sz="7000" spc="375" dirty="0">
                <a:latin typeface="Trebuchet MS"/>
                <a:cs typeface="Trebuchet MS"/>
              </a:rPr>
              <a:t>t</a:t>
            </a:r>
            <a:r>
              <a:rPr sz="7000" spc="409" dirty="0">
                <a:latin typeface="Trebuchet MS"/>
                <a:cs typeface="Trebuchet MS"/>
              </a:rPr>
              <a:t>o  </a:t>
            </a:r>
            <a:r>
              <a:rPr sz="7000" spc="375" dirty="0">
                <a:latin typeface="Trebuchet MS"/>
                <a:cs typeface="Trebuchet MS"/>
              </a:rPr>
              <a:t>t</a:t>
            </a:r>
            <a:r>
              <a:rPr sz="7000" spc="715" dirty="0">
                <a:latin typeface="Trebuchet MS"/>
                <a:cs typeface="Trebuchet MS"/>
              </a:rPr>
              <a:t>h</a:t>
            </a:r>
            <a:r>
              <a:rPr sz="7000" spc="210" dirty="0">
                <a:latin typeface="Trebuchet MS"/>
                <a:cs typeface="Trebuchet MS"/>
              </a:rPr>
              <a:t>e</a:t>
            </a:r>
            <a:r>
              <a:rPr sz="7000" spc="-545" dirty="0">
                <a:latin typeface="Trebuchet MS"/>
                <a:cs typeface="Trebuchet MS"/>
              </a:rPr>
              <a:t> </a:t>
            </a:r>
            <a:r>
              <a:rPr sz="7000" spc="725" dirty="0">
                <a:latin typeface="Trebuchet MS"/>
                <a:cs typeface="Trebuchet MS"/>
              </a:rPr>
              <a:t>s</a:t>
            </a:r>
            <a:r>
              <a:rPr sz="7000" spc="455" dirty="0">
                <a:latin typeface="Trebuchet MS"/>
                <a:cs typeface="Trebuchet MS"/>
              </a:rPr>
              <a:t>a</a:t>
            </a:r>
            <a:r>
              <a:rPr sz="7000" spc="445" dirty="0">
                <a:latin typeface="Trebuchet MS"/>
                <a:cs typeface="Trebuchet MS"/>
              </a:rPr>
              <a:t>l</a:t>
            </a:r>
            <a:r>
              <a:rPr sz="7000" spc="204" dirty="0">
                <a:latin typeface="Trebuchet MS"/>
                <a:cs typeface="Trebuchet MS"/>
              </a:rPr>
              <a:t>e</a:t>
            </a:r>
            <a:r>
              <a:rPr sz="7000" spc="730" dirty="0">
                <a:latin typeface="Trebuchet MS"/>
                <a:cs typeface="Trebuchet MS"/>
              </a:rPr>
              <a:t>s</a:t>
            </a:r>
            <a:r>
              <a:rPr sz="7000" spc="-545" dirty="0">
                <a:latin typeface="Trebuchet MS"/>
                <a:cs typeface="Trebuchet MS"/>
              </a:rPr>
              <a:t> </a:t>
            </a:r>
            <a:r>
              <a:rPr sz="7000" spc="305" dirty="0">
                <a:latin typeface="Trebuchet MS"/>
                <a:cs typeface="Trebuchet MS"/>
              </a:rPr>
              <a:t>r</a:t>
            </a:r>
            <a:r>
              <a:rPr sz="7000" spc="204" dirty="0">
                <a:latin typeface="Trebuchet MS"/>
                <a:cs typeface="Trebuchet MS"/>
              </a:rPr>
              <a:t>e</a:t>
            </a:r>
            <a:r>
              <a:rPr sz="7000" spc="530" dirty="0">
                <a:latin typeface="Trebuchet MS"/>
                <a:cs typeface="Trebuchet MS"/>
              </a:rPr>
              <a:t>p</a:t>
            </a:r>
            <a:r>
              <a:rPr sz="7000" spc="595" dirty="0">
                <a:latin typeface="Trebuchet MS"/>
                <a:cs typeface="Trebuchet MS"/>
              </a:rPr>
              <a:t>o</a:t>
            </a:r>
            <a:r>
              <a:rPr sz="7000" spc="305" dirty="0">
                <a:latin typeface="Trebuchet MS"/>
                <a:cs typeface="Trebuchet MS"/>
              </a:rPr>
              <a:t>r</a:t>
            </a:r>
            <a:r>
              <a:rPr sz="7000" spc="380" dirty="0">
                <a:latin typeface="Trebuchet MS"/>
                <a:cs typeface="Trebuchet MS"/>
              </a:rPr>
              <a:t>t</a:t>
            </a:r>
            <a:endParaRPr sz="7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3200" y="6438900"/>
            <a:ext cx="8001000" cy="20821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7305">
              <a:lnSpc>
                <a:spcPct val="113799"/>
              </a:lnSpc>
              <a:spcBef>
                <a:spcPts val="90"/>
              </a:spcBef>
            </a:pPr>
            <a:r>
              <a:rPr sz="2000" spc="90" dirty="0">
                <a:latin typeface="Verdana"/>
                <a:cs typeface="Verdana"/>
              </a:rPr>
              <a:t>This</a:t>
            </a:r>
            <a:r>
              <a:rPr sz="2000" spc="70" dirty="0">
                <a:latin typeface="Verdana"/>
                <a:cs typeface="Verdana"/>
              </a:rPr>
              <a:t> </a:t>
            </a:r>
            <a:r>
              <a:rPr sz="2000" spc="135" dirty="0">
                <a:latin typeface="Verdana"/>
                <a:cs typeface="Verdana"/>
              </a:rPr>
              <a:t>script</a:t>
            </a:r>
            <a:r>
              <a:rPr sz="2000" spc="7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is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80" dirty="0">
                <a:latin typeface="Verdana"/>
                <a:cs typeface="Verdana"/>
              </a:rPr>
              <a:t>designed</a:t>
            </a:r>
            <a:r>
              <a:rPr sz="2000" spc="7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to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35" dirty="0">
                <a:latin typeface="Verdana"/>
                <a:cs typeface="Verdana"/>
              </a:rPr>
              <a:t>create</a:t>
            </a:r>
            <a:r>
              <a:rPr sz="2000" spc="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70" dirty="0">
                <a:latin typeface="Verdana"/>
                <a:cs typeface="Verdana"/>
              </a:rPr>
              <a:t> </a:t>
            </a:r>
            <a:r>
              <a:rPr sz="2000" spc="170" dirty="0">
                <a:latin typeface="Verdana"/>
                <a:cs typeface="Verdana"/>
              </a:rPr>
              <a:t>comprehensive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sales </a:t>
            </a:r>
            <a:r>
              <a:rPr sz="2000" spc="-725" dirty="0">
                <a:latin typeface="Verdana"/>
                <a:cs typeface="Verdana"/>
              </a:rPr>
              <a:t> </a:t>
            </a:r>
            <a:r>
              <a:rPr sz="2000" spc="135" dirty="0">
                <a:latin typeface="Verdana"/>
                <a:cs typeface="Verdana"/>
              </a:rPr>
              <a:t>report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for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80" dirty="0">
                <a:latin typeface="Verdana"/>
                <a:cs typeface="Verdana"/>
              </a:rPr>
              <a:t> </a:t>
            </a:r>
            <a:r>
              <a:rPr sz="2000" spc="120" dirty="0">
                <a:latin typeface="Verdana"/>
                <a:cs typeface="Verdana"/>
              </a:rPr>
              <a:t>pizza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restaurant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using</a:t>
            </a:r>
            <a:r>
              <a:rPr sz="2000" spc="8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SQL.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The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35" dirty="0">
                <a:latin typeface="Verdana"/>
                <a:cs typeface="Verdana"/>
              </a:rPr>
              <a:t>report</a:t>
            </a:r>
            <a:endParaRPr sz="2000" dirty="0">
              <a:latin typeface="Verdana"/>
              <a:cs typeface="Verdana"/>
            </a:endParaRPr>
          </a:p>
          <a:p>
            <a:pPr marL="12700" marR="5080">
              <a:lnSpc>
                <a:spcPct val="113799"/>
              </a:lnSpc>
            </a:pPr>
            <a:r>
              <a:rPr sz="2000" spc="165" dirty="0">
                <a:latin typeface="Verdana"/>
                <a:cs typeface="Verdana"/>
              </a:rPr>
              <a:t>includes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05" dirty="0">
                <a:latin typeface="Verdana"/>
                <a:cs typeface="Verdana"/>
              </a:rPr>
              <a:t>various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05" dirty="0">
                <a:latin typeface="Verdana"/>
                <a:cs typeface="Verdana"/>
              </a:rPr>
              <a:t>analyses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such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as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total</a:t>
            </a:r>
            <a:r>
              <a:rPr sz="2000" spc="75" dirty="0">
                <a:latin typeface="Verdana"/>
                <a:cs typeface="Verdana"/>
              </a:rPr>
              <a:t> orders, </a:t>
            </a:r>
            <a:r>
              <a:rPr sz="2000" spc="95" dirty="0">
                <a:latin typeface="Verdana"/>
                <a:cs typeface="Verdana"/>
              </a:rPr>
              <a:t>revenue, </a:t>
            </a:r>
            <a:r>
              <a:rPr sz="2000" spc="-720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most</a:t>
            </a:r>
            <a:r>
              <a:rPr sz="2000" spc="70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popular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pizzas,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and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order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distribution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over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time.</a:t>
            </a:r>
            <a:endParaRPr sz="2000" dirty="0">
              <a:latin typeface="Verdana"/>
              <a:cs typeface="Verdana"/>
            </a:endParaRPr>
          </a:p>
          <a:p>
            <a:pPr marL="12700" marR="1276350">
              <a:lnSpc>
                <a:spcPct val="113799"/>
              </a:lnSpc>
            </a:pPr>
            <a:r>
              <a:rPr sz="2000" spc="110" dirty="0">
                <a:latin typeface="Verdana"/>
                <a:cs typeface="Verdana"/>
              </a:rPr>
              <a:t>The </a:t>
            </a:r>
            <a:r>
              <a:rPr sz="2000" spc="170" dirty="0">
                <a:latin typeface="Verdana"/>
                <a:cs typeface="Verdana"/>
              </a:rPr>
              <a:t>following </a:t>
            </a:r>
            <a:r>
              <a:rPr sz="2000" spc="140" dirty="0">
                <a:latin typeface="Verdana"/>
                <a:cs typeface="Verdana"/>
              </a:rPr>
              <a:t>queries </a:t>
            </a:r>
            <a:r>
              <a:rPr sz="2000" spc="80" dirty="0">
                <a:latin typeface="Verdana"/>
                <a:cs typeface="Verdana"/>
              </a:rPr>
              <a:t>are </a:t>
            </a:r>
            <a:r>
              <a:rPr sz="2000" spc="150" dirty="0">
                <a:latin typeface="Verdana"/>
                <a:cs typeface="Verdana"/>
              </a:rPr>
              <a:t>used </a:t>
            </a:r>
            <a:r>
              <a:rPr sz="2000" spc="110" dirty="0">
                <a:latin typeface="Verdana"/>
                <a:cs typeface="Verdana"/>
              </a:rPr>
              <a:t>to </a:t>
            </a:r>
            <a:r>
              <a:rPr sz="2000" spc="114" dirty="0">
                <a:latin typeface="Verdana"/>
                <a:cs typeface="Verdana"/>
              </a:rPr>
              <a:t>extract </a:t>
            </a:r>
            <a:r>
              <a:rPr sz="2000" spc="165" dirty="0">
                <a:latin typeface="Verdana"/>
                <a:cs typeface="Verdana"/>
              </a:rPr>
              <a:t>and </a:t>
            </a:r>
            <a:r>
              <a:rPr sz="2000" spc="170" dirty="0">
                <a:latin typeface="Verdana"/>
                <a:cs typeface="Verdana"/>
              </a:rPr>
              <a:t> aggregate</a:t>
            </a:r>
            <a:r>
              <a:rPr sz="2000" spc="70" dirty="0">
                <a:latin typeface="Verdana"/>
                <a:cs typeface="Verdana"/>
              </a:rPr>
              <a:t> </a:t>
            </a:r>
            <a:r>
              <a:rPr sz="2000" spc="135" dirty="0">
                <a:latin typeface="Verdana"/>
                <a:cs typeface="Verdana"/>
              </a:rPr>
              <a:t>data</a:t>
            </a:r>
            <a:r>
              <a:rPr sz="2000" spc="65" dirty="0">
                <a:latin typeface="Verdana"/>
                <a:cs typeface="Verdana"/>
              </a:rPr>
              <a:t> </a:t>
            </a:r>
            <a:r>
              <a:rPr sz="2000" spc="150" dirty="0">
                <a:latin typeface="Verdana"/>
                <a:cs typeface="Verdana"/>
              </a:rPr>
              <a:t>from</a:t>
            </a:r>
            <a:r>
              <a:rPr sz="2000" spc="70" dirty="0">
                <a:latin typeface="Verdana"/>
                <a:cs typeface="Verdana"/>
              </a:rPr>
              <a:t> </a:t>
            </a:r>
            <a:r>
              <a:rPr sz="2000" spc="145" dirty="0">
                <a:latin typeface="Verdana"/>
                <a:cs typeface="Verdana"/>
              </a:rPr>
              <a:t>the</a:t>
            </a:r>
            <a:r>
              <a:rPr sz="2000" spc="7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PIZZA</a:t>
            </a:r>
            <a:r>
              <a:rPr lang="en-US" sz="2000" spc="11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database.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Custom Mural Wallpaper for Pizza Restaurant (㎡)">
            <a:extLst>
              <a:ext uri="{FF2B5EF4-FFF2-40B4-BE49-F238E27FC236}">
                <a16:creationId xmlns:a16="http://schemas.microsoft.com/office/drawing/2014/main" id="{2C7D207F-F126-9B31-0817-5E7C24146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" y="-2"/>
            <a:ext cx="18265878" cy="1110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266700"/>
            <a:ext cx="6271260" cy="219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700"/>
              </a:lnSpc>
            </a:pPr>
            <a:r>
              <a:rPr sz="7000" spc="135" dirty="0"/>
              <a:t>Sales </a:t>
            </a:r>
            <a:r>
              <a:rPr sz="7000" spc="215" dirty="0"/>
              <a:t>report </a:t>
            </a:r>
            <a:r>
              <a:rPr sz="7000" spc="220" dirty="0"/>
              <a:t> </a:t>
            </a:r>
            <a:r>
              <a:rPr sz="7000" spc="730" dirty="0"/>
              <a:t>m</a:t>
            </a:r>
            <a:r>
              <a:rPr sz="7000" spc="70" dirty="0"/>
              <a:t>e</a:t>
            </a:r>
            <a:r>
              <a:rPr sz="7000" spc="240" dirty="0"/>
              <a:t>t</a:t>
            </a:r>
            <a:r>
              <a:rPr sz="7000" spc="385" dirty="0"/>
              <a:t>h</a:t>
            </a:r>
            <a:r>
              <a:rPr sz="7000" spc="235" dirty="0"/>
              <a:t>o</a:t>
            </a:r>
            <a:r>
              <a:rPr sz="7000" spc="310" dirty="0"/>
              <a:t>d</a:t>
            </a:r>
            <a:r>
              <a:rPr sz="7000" spc="235" dirty="0"/>
              <a:t>o</a:t>
            </a:r>
            <a:r>
              <a:rPr sz="7000" spc="400" dirty="0"/>
              <a:t>l</a:t>
            </a:r>
            <a:r>
              <a:rPr sz="7000" spc="235" dirty="0"/>
              <a:t>o</a:t>
            </a:r>
            <a:r>
              <a:rPr sz="7000" spc="-50" dirty="0"/>
              <a:t>g</a:t>
            </a:r>
            <a:r>
              <a:rPr sz="7000" spc="180" dirty="0"/>
              <a:t>y</a:t>
            </a:r>
            <a:endParaRPr sz="7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B0755-5F57-D83D-6AB3-01035664092C}"/>
              </a:ext>
            </a:extLst>
          </p:cNvPr>
          <p:cNvSpPr/>
          <p:nvPr/>
        </p:nvSpPr>
        <p:spPr>
          <a:xfrm>
            <a:off x="1600200" y="6438900"/>
            <a:ext cx="164592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1600200" y="6485713"/>
            <a:ext cx="16383000" cy="308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100"/>
              </a:spcBef>
            </a:pPr>
            <a:r>
              <a:rPr sz="3600" spc="75" dirty="0">
                <a:latin typeface="Verdana"/>
                <a:cs typeface="Verdana"/>
              </a:rPr>
              <a:t>The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following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145" dirty="0">
                <a:latin typeface="Verdana"/>
                <a:cs typeface="Verdana"/>
              </a:rPr>
              <a:t>methodology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114" dirty="0">
                <a:latin typeface="Verdana"/>
                <a:cs typeface="Verdana"/>
              </a:rPr>
              <a:t>outlines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110" dirty="0">
                <a:latin typeface="Verdana"/>
                <a:cs typeface="Verdana"/>
              </a:rPr>
              <a:t>the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steps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125" dirty="0">
                <a:latin typeface="Verdana"/>
                <a:cs typeface="Verdana"/>
              </a:rPr>
              <a:t>and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SQL </a:t>
            </a:r>
            <a:r>
              <a:rPr sz="3600" spc="-655" dirty="0">
                <a:latin typeface="Verdana"/>
                <a:cs typeface="Verdana"/>
              </a:rPr>
              <a:t> </a:t>
            </a:r>
            <a:r>
              <a:rPr sz="3600" spc="105" dirty="0">
                <a:latin typeface="Verdana"/>
                <a:cs typeface="Verdana"/>
              </a:rPr>
              <a:t>queries </a:t>
            </a:r>
            <a:r>
              <a:rPr sz="3600" spc="114" dirty="0">
                <a:latin typeface="Verdana"/>
                <a:cs typeface="Verdana"/>
              </a:rPr>
              <a:t>used </a:t>
            </a:r>
            <a:r>
              <a:rPr sz="3600" spc="85" dirty="0">
                <a:latin typeface="Verdana"/>
                <a:cs typeface="Verdana"/>
              </a:rPr>
              <a:t>to </a:t>
            </a:r>
            <a:r>
              <a:rPr sz="3600" spc="120" dirty="0">
                <a:latin typeface="Verdana"/>
                <a:cs typeface="Verdana"/>
              </a:rPr>
              <a:t>generate </a:t>
            </a:r>
            <a:r>
              <a:rPr sz="3600" spc="-25" dirty="0">
                <a:latin typeface="Verdana"/>
                <a:cs typeface="Verdana"/>
              </a:rPr>
              <a:t>a </a:t>
            </a:r>
            <a:r>
              <a:rPr sz="3600" spc="130" dirty="0">
                <a:latin typeface="Verdana"/>
                <a:cs typeface="Verdana"/>
              </a:rPr>
              <a:t>comprehensive </a:t>
            </a:r>
            <a:r>
              <a:rPr sz="3600" spc="90" dirty="0">
                <a:latin typeface="Verdana"/>
                <a:cs typeface="Verdana"/>
              </a:rPr>
              <a:t>pizza </a:t>
            </a:r>
            <a:r>
              <a:rPr sz="3600" spc="60" dirty="0">
                <a:latin typeface="Verdana"/>
                <a:cs typeface="Verdana"/>
              </a:rPr>
              <a:t>sales </a:t>
            </a:r>
            <a:r>
              <a:rPr sz="3600" spc="65" dirty="0">
                <a:latin typeface="Verdana"/>
                <a:cs typeface="Verdana"/>
              </a:rPr>
              <a:t> </a:t>
            </a:r>
            <a:r>
              <a:rPr sz="3600" spc="105" dirty="0">
                <a:latin typeface="Verdana"/>
                <a:cs typeface="Verdana"/>
              </a:rPr>
              <a:t>report </a:t>
            </a:r>
            <a:r>
              <a:rPr sz="3600" spc="60" dirty="0">
                <a:latin typeface="Verdana"/>
                <a:cs typeface="Verdana"/>
              </a:rPr>
              <a:t>for </a:t>
            </a:r>
            <a:r>
              <a:rPr sz="3600" spc="110" dirty="0">
                <a:latin typeface="Verdana"/>
                <a:cs typeface="Verdana"/>
              </a:rPr>
              <a:t>the </a:t>
            </a:r>
            <a:r>
              <a:rPr sz="3600" spc="75" dirty="0">
                <a:latin typeface="Verdana"/>
                <a:cs typeface="Verdana"/>
              </a:rPr>
              <a:t>PIZZA_HUT database. The </a:t>
            </a:r>
            <a:r>
              <a:rPr sz="3600" spc="105" dirty="0">
                <a:latin typeface="Verdana"/>
                <a:cs typeface="Verdana"/>
              </a:rPr>
              <a:t>report </a:t>
            </a:r>
            <a:r>
              <a:rPr sz="3600" spc="100" dirty="0">
                <a:latin typeface="Verdana"/>
                <a:cs typeface="Verdana"/>
              </a:rPr>
              <a:t>aims </a:t>
            </a:r>
            <a:r>
              <a:rPr sz="3600" spc="85" dirty="0">
                <a:latin typeface="Verdana"/>
                <a:cs typeface="Verdana"/>
              </a:rPr>
              <a:t>to </a:t>
            </a:r>
            <a:r>
              <a:rPr sz="3600" spc="-655" dirty="0">
                <a:latin typeface="Verdana"/>
                <a:cs typeface="Verdana"/>
              </a:rPr>
              <a:t> </a:t>
            </a:r>
            <a:r>
              <a:rPr sz="3600" spc="105" dirty="0">
                <a:latin typeface="Verdana"/>
                <a:cs typeface="Verdana"/>
              </a:rPr>
              <a:t>provide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114" dirty="0">
                <a:latin typeface="Verdana"/>
                <a:cs typeface="Verdana"/>
              </a:rPr>
              <a:t>insights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114" dirty="0">
                <a:latin typeface="Verdana"/>
                <a:cs typeface="Verdana"/>
              </a:rPr>
              <a:t>into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sales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105" dirty="0">
                <a:latin typeface="Verdana"/>
                <a:cs typeface="Verdana"/>
              </a:rPr>
              <a:t>performance,</a:t>
            </a:r>
            <a:r>
              <a:rPr sz="3600" spc="60" dirty="0">
                <a:latin typeface="Verdana"/>
                <a:cs typeface="Verdana"/>
              </a:rPr>
              <a:t> </a:t>
            </a:r>
            <a:r>
              <a:rPr sz="3600" spc="125" dirty="0">
                <a:latin typeface="Verdana"/>
                <a:cs typeface="Verdana"/>
              </a:rPr>
              <a:t>popular</a:t>
            </a:r>
            <a:endParaRPr sz="3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3600" spc="100" dirty="0">
                <a:latin typeface="Verdana"/>
                <a:cs typeface="Verdana"/>
              </a:rPr>
              <a:t>products,</a:t>
            </a:r>
            <a:r>
              <a:rPr sz="3600" spc="60" dirty="0">
                <a:latin typeface="Verdana"/>
                <a:cs typeface="Verdana"/>
              </a:rPr>
              <a:t> </a:t>
            </a:r>
            <a:r>
              <a:rPr sz="3600" spc="100" dirty="0">
                <a:latin typeface="Verdana"/>
                <a:cs typeface="Verdana"/>
              </a:rPr>
              <a:t>revenue</a:t>
            </a:r>
            <a:r>
              <a:rPr sz="3600" spc="65" dirty="0">
                <a:latin typeface="Verdana"/>
                <a:cs typeface="Verdana"/>
              </a:rPr>
              <a:t> </a:t>
            </a:r>
            <a:r>
              <a:rPr sz="3600" spc="100" dirty="0">
                <a:latin typeface="Verdana"/>
                <a:cs typeface="Verdana"/>
              </a:rPr>
              <a:t>distribution,</a:t>
            </a:r>
            <a:r>
              <a:rPr sz="3600" spc="60" dirty="0">
                <a:latin typeface="Verdana"/>
                <a:cs typeface="Verdana"/>
              </a:rPr>
              <a:t> </a:t>
            </a:r>
            <a:r>
              <a:rPr sz="3600" spc="125" dirty="0">
                <a:latin typeface="Verdana"/>
                <a:cs typeface="Verdana"/>
              </a:rPr>
              <a:t>and</a:t>
            </a:r>
            <a:r>
              <a:rPr sz="3600" spc="65" dirty="0">
                <a:latin typeface="Verdana"/>
                <a:cs typeface="Verdana"/>
              </a:rPr>
              <a:t> </a:t>
            </a:r>
            <a:r>
              <a:rPr sz="3600" spc="125" dirty="0">
                <a:latin typeface="Verdana"/>
                <a:cs typeface="Verdana"/>
              </a:rPr>
              <a:t>ordering</a:t>
            </a:r>
            <a:r>
              <a:rPr sz="3600" spc="65" dirty="0">
                <a:latin typeface="Verdana"/>
                <a:cs typeface="Verdana"/>
              </a:rPr>
              <a:t> </a:t>
            </a:r>
            <a:r>
              <a:rPr sz="3600" spc="75" dirty="0">
                <a:latin typeface="Verdana"/>
                <a:cs typeface="Verdana"/>
              </a:rPr>
              <a:t>patterns.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E4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51198" y="5036082"/>
            <a:ext cx="14386560" cy="3514725"/>
            <a:chOff x="1951198" y="5036082"/>
            <a:chExt cx="14386560" cy="3514725"/>
          </a:xfrm>
        </p:grpSpPr>
        <p:sp>
          <p:nvSpPr>
            <p:cNvPr id="4" name="object 4"/>
            <p:cNvSpPr/>
            <p:nvPr/>
          </p:nvSpPr>
          <p:spPr>
            <a:xfrm>
              <a:off x="1958609" y="5045607"/>
              <a:ext cx="14371319" cy="3497579"/>
            </a:xfrm>
            <a:custGeom>
              <a:avLst/>
              <a:gdLst/>
              <a:ahLst/>
              <a:cxnLst/>
              <a:rect l="l" t="t" r="r" b="b"/>
              <a:pathLst>
                <a:path w="14371319" h="3497579">
                  <a:moveTo>
                    <a:pt x="14266008" y="3497521"/>
                  </a:moveTo>
                  <a:lnTo>
                    <a:pt x="104773" y="3497521"/>
                  </a:lnTo>
                  <a:lnTo>
                    <a:pt x="84238" y="3495490"/>
                  </a:lnTo>
                  <a:lnTo>
                    <a:pt x="46645" y="3479918"/>
                  </a:lnTo>
                  <a:lnTo>
                    <a:pt x="17603" y="3450876"/>
                  </a:lnTo>
                  <a:lnTo>
                    <a:pt x="2031" y="3413283"/>
                  </a:lnTo>
                  <a:lnTo>
                    <a:pt x="0" y="3392746"/>
                  </a:lnTo>
                  <a:lnTo>
                    <a:pt x="0" y="104775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4" y="0"/>
                  </a:lnTo>
                  <a:lnTo>
                    <a:pt x="14266006" y="0"/>
                  </a:lnTo>
                  <a:lnTo>
                    <a:pt x="14306102" y="7975"/>
                  </a:lnTo>
                  <a:lnTo>
                    <a:pt x="14340093" y="30687"/>
                  </a:lnTo>
                  <a:lnTo>
                    <a:pt x="14362805" y="64679"/>
                  </a:lnTo>
                  <a:lnTo>
                    <a:pt x="14370781" y="104775"/>
                  </a:lnTo>
                  <a:lnTo>
                    <a:pt x="14370781" y="3392746"/>
                  </a:lnTo>
                  <a:lnTo>
                    <a:pt x="14362805" y="3432842"/>
                  </a:lnTo>
                  <a:lnTo>
                    <a:pt x="14340093" y="3466834"/>
                  </a:lnTo>
                  <a:lnTo>
                    <a:pt x="14306102" y="3489546"/>
                  </a:lnTo>
                  <a:lnTo>
                    <a:pt x="14266008" y="3497521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63464" y="5045607"/>
              <a:ext cx="14264640" cy="92075"/>
            </a:xfrm>
            <a:custGeom>
              <a:avLst/>
              <a:gdLst/>
              <a:ahLst/>
              <a:cxnLst/>
              <a:rect l="l" t="t" r="r" b="b"/>
              <a:pathLst>
                <a:path w="14264640" h="92075">
                  <a:moveTo>
                    <a:pt x="0" y="0"/>
                  </a:moveTo>
                  <a:lnTo>
                    <a:pt x="14160984" y="0"/>
                  </a:lnTo>
                  <a:lnTo>
                    <a:pt x="14181519" y="2031"/>
                  </a:lnTo>
                  <a:lnTo>
                    <a:pt x="14201079" y="7975"/>
                  </a:lnTo>
                  <a:lnTo>
                    <a:pt x="14219112" y="17603"/>
                  </a:lnTo>
                  <a:lnTo>
                    <a:pt x="14225287" y="22666"/>
                  </a:lnTo>
                </a:path>
                <a:path w="14264640" h="92075">
                  <a:moveTo>
                    <a:pt x="14245309" y="43175"/>
                  </a:moveTo>
                  <a:lnTo>
                    <a:pt x="14248154" y="46644"/>
                  </a:lnTo>
                  <a:lnTo>
                    <a:pt x="14257782" y="64678"/>
                  </a:lnTo>
                  <a:lnTo>
                    <a:pt x="14263725" y="84237"/>
                  </a:lnTo>
                  <a:lnTo>
                    <a:pt x="14264487" y="9193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5459" y="8449212"/>
              <a:ext cx="101265" cy="1013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03494" y="8523954"/>
              <a:ext cx="33655" cy="15875"/>
            </a:xfrm>
            <a:custGeom>
              <a:avLst/>
              <a:gdLst/>
              <a:ahLst/>
              <a:cxnLst/>
              <a:rect l="l" t="t" r="r" b="b"/>
              <a:pathLst>
                <a:path w="33655" h="15875">
                  <a:moveTo>
                    <a:pt x="33519" y="15284"/>
                  </a:moveTo>
                  <a:lnTo>
                    <a:pt x="19875" y="11138"/>
                  </a:lnTo>
                  <a:lnTo>
                    <a:pt x="1842" y="151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1198" y="5036082"/>
              <a:ext cx="121791" cy="1032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67818" y="3214766"/>
            <a:ext cx="113525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S</a:t>
            </a:r>
            <a:r>
              <a:rPr spc="170" dirty="0"/>
              <a:t>t</a:t>
            </a:r>
            <a:r>
              <a:rPr spc="50" dirty="0"/>
              <a:t>e</a:t>
            </a:r>
            <a:r>
              <a:rPr spc="145" dirty="0"/>
              <a:t>p</a:t>
            </a:r>
            <a:r>
              <a:rPr spc="-350" dirty="0"/>
              <a:t> </a:t>
            </a:r>
            <a:r>
              <a:rPr spc="-760" dirty="0"/>
              <a:t>1</a:t>
            </a:r>
            <a:r>
              <a:rPr spc="140" dirty="0"/>
              <a:t>:</a:t>
            </a:r>
            <a:r>
              <a:rPr spc="-350" dirty="0"/>
              <a:t> </a:t>
            </a:r>
            <a:r>
              <a:rPr spc="254" dirty="0"/>
              <a:t>C</a:t>
            </a:r>
            <a:r>
              <a:rPr spc="185" dirty="0"/>
              <a:t>r</a:t>
            </a:r>
            <a:r>
              <a:rPr spc="50" dirty="0"/>
              <a:t>e</a:t>
            </a:r>
            <a:r>
              <a:rPr spc="-5" dirty="0"/>
              <a:t>a</a:t>
            </a:r>
            <a:r>
              <a:rPr spc="170" dirty="0"/>
              <a:t>t</a:t>
            </a:r>
            <a:r>
              <a:rPr spc="55" dirty="0"/>
              <a:t>e</a:t>
            </a:r>
            <a:r>
              <a:rPr spc="-350" dirty="0"/>
              <a:t> </a:t>
            </a:r>
            <a:r>
              <a:rPr spc="-5" dirty="0"/>
              <a:t>a</a:t>
            </a:r>
            <a:r>
              <a:rPr spc="370" dirty="0"/>
              <a:t>n</a:t>
            </a:r>
            <a:r>
              <a:rPr spc="225" dirty="0"/>
              <a:t>d</a:t>
            </a:r>
            <a:r>
              <a:rPr spc="-350" dirty="0"/>
              <a:t> </a:t>
            </a:r>
            <a:r>
              <a:rPr spc="40" dirty="0"/>
              <a:t>S</a:t>
            </a:r>
            <a:r>
              <a:rPr spc="50" dirty="0"/>
              <a:t>e</a:t>
            </a:r>
            <a:r>
              <a:rPr spc="280" dirty="0"/>
              <a:t>l</a:t>
            </a:r>
            <a:r>
              <a:rPr spc="50" dirty="0"/>
              <a:t>e</a:t>
            </a:r>
            <a:r>
              <a:rPr spc="125" dirty="0"/>
              <a:t>c</a:t>
            </a:r>
            <a:r>
              <a:rPr spc="175" dirty="0"/>
              <a:t>t</a:t>
            </a:r>
            <a:r>
              <a:rPr spc="-350" dirty="0"/>
              <a:t> </a:t>
            </a:r>
            <a:r>
              <a:rPr spc="150" dirty="0"/>
              <a:t>D</a:t>
            </a:r>
            <a:r>
              <a:rPr spc="-5" dirty="0"/>
              <a:t>a</a:t>
            </a:r>
            <a:r>
              <a:rPr spc="170" dirty="0"/>
              <a:t>t</a:t>
            </a:r>
            <a:r>
              <a:rPr spc="-5" dirty="0"/>
              <a:t>a</a:t>
            </a:r>
            <a:r>
              <a:rPr spc="75" dirty="0"/>
              <a:t>b</a:t>
            </a:r>
            <a:r>
              <a:rPr spc="-5" dirty="0"/>
              <a:t>a</a:t>
            </a:r>
            <a:r>
              <a:rPr spc="95" dirty="0"/>
              <a:t>s</a:t>
            </a:r>
            <a:r>
              <a:rPr spc="55" dirty="0"/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99944" y="5531309"/>
            <a:ext cx="11088370" cy="20999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2000" spc="-135" dirty="0">
                <a:latin typeface="Verdana"/>
                <a:cs typeface="Verdana"/>
              </a:rPr>
              <a:t>S</a:t>
            </a:r>
            <a:r>
              <a:rPr sz="2000" spc="30" dirty="0">
                <a:latin typeface="Verdana"/>
                <a:cs typeface="Verdana"/>
              </a:rPr>
              <a:t>t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114" dirty="0">
                <a:latin typeface="Verdana"/>
                <a:cs typeface="Verdana"/>
              </a:rPr>
              <a:t>p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40" dirty="0">
                <a:latin typeface="Verdana"/>
                <a:cs typeface="Verdana"/>
              </a:rPr>
              <a:t>1</a:t>
            </a:r>
            <a:r>
              <a:rPr sz="2000" spc="-455" dirty="0">
                <a:latin typeface="Verdana"/>
                <a:cs typeface="Verdana"/>
              </a:rPr>
              <a:t>: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C</a:t>
            </a:r>
            <a:r>
              <a:rPr sz="2000" spc="-40" dirty="0">
                <a:latin typeface="Verdana"/>
                <a:cs typeface="Verdana"/>
              </a:rPr>
              <a:t>r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30" dirty="0">
                <a:latin typeface="Verdana"/>
                <a:cs typeface="Verdana"/>
              </a:rPr>
              <a:t>te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90" dirty="0">
                <a:latin typeface="Verdana"/>
                <a:cs typeface="Verdana"/>
              </a:rPr>
              <a:t>n</a:t>
            </a:r>
            <a:r>
              <a:rPr sz="2000" spc="114" dirty="0">
                <a:latin typeface="Verdana"/>
                <a:cs typeface="Verdana"/>
              </a:rPr>
              <a:t>d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95" dirty="0">
                <a:latin typeface="Verdana"/>
                <a:cs typeface="Verdana"/>
              </a:rPr>
              <a:t>c</a:t>
            </a:r>
            <a:r>
              <a:rPr sz="2000" spc="35" dirty="0">
                <a:latin typeface="Verdana"/>
                <a:cs typeface="Verdana"/>
              </a:rPr>
              <a:t>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105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3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110" dirty="0">
                <a:latin typeface="Verdana"/>
                <a:cs typeface="Verdana"/>
              </a:rPr>
              <a:t>b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45" dirty="0">
                <a:latin typeface="Verdana"/>
                <a:cs typeface="Verdana"/>
              </a:rPr>
              <a:t>s</a:t>
            </a:r>
            <a:r>
              <a:rPr sz="2000" spc="30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3000" spc="70" dirty="0">
                <a:latin typeface="Verdana"/>
                <a:cs typeface="Verdana"/>
              </a:rPr>
              <a:t>C</a:t>
            </a:r>
            <a:r>
              <a:rPr sz="3000" spc="95" dirty="0">
                <a:latin typeface="Verdana"/>
                <a:cs typeface="Verdana"/>
              </a:rPr>
              <a:t>R</a:t>
            </a:r>
            <a:r>
              <a:rPr sz="3000" spc="110" dirty="0">
                <a:latin typeface="Verdana"/>
                <a:cs typeface="Verdana"/>
              </a:rPr>
              <a:t>E</a:t>
            </a:r>
            <a:r>
              <a:rPr sz="3000" spc="145" dirty="0">
                <a:latin typeface="Verdana"/>
                <a:cs typeface="Verdana"/>
              </a:rPr>
              <a:t>A</a:t>
            </a:r>
            <a:r>
              <a:rPr sz="3000" spc="-90" dirty="0">
                <a:latin typeface="Verdana"/>
                <a:cs typeface="Verdana"/>
              </a:rPr>
              <a:t>T</a:t>
            </a:r>
            <a:r>
              <a:rPr sz="3000" spc="110" dirty="0">
                <a:latin typeface="Verdana"/>
                <a:cs typeface="Verdana"/>
              </a:rPr>
              <a:t>E</a:t>
            </a:r>
            <a:r>
              <a:rPr sz="3000" spc="-250" dirty="0">
                <a:latin typeface="Verdana"/>
                <a:cs typeface="Verdana"/>
              </a:rPr>
              <a:t> </a:t>
            </a:r>
            <a:r>
              <a:rPr sz="3000" spc="165" dirty="0">
                <a:latin typeface="Verdana"/>
                <a:cs typeface="Verdana"/>
              </a:rPr>
              <a:t>D</a:t>
            </a:r>
            <a:r>
              <a:rPr sz="3000" spc="145" dirty="0">
                <a:latin typeface="Verdana"/>
                <a:cs typeface="Verdana"/>
              </a:rPr>
              <a:t>A</a:t>
            </a:r>
            <a:r>
              <a:rPr sz="3000" spc="-90" dirty="0">
                <a:latin typeface="Verdana"/>
                <a:cs typeface="Verdana"/>
              </a:rPr>
              <a:t>T</a:t>
            </a:r>
            <a:r>
              <a:rPr sz="3000" spc="145" dirty="0">
                <a:latin typeface="Verdana"/>
                <a:cs typeface="Verdana"/>
              </a:rPr>
              <a:t>A</a:t>
            </a:r>
            <a:r>
              <a:rPr sz="3000" spc="210" dirty="0">
                <a:latin typeface="Verdana"/>
                <a:cs typeface="Verdana"/>
              </a:rPr>
              <a:t>B</a:t>
            </a:r>
            <a:r>
              <a:rPr sz="3000" spc="145" dirty="0">
                <a:latin typeface="Verdana"/>
                <a:cs typeface="Verdana"/>
              </a:rPr>
              <a:t>A</a:t>
            </a:r>
            <a:r>
              <a:rPr sz="3000" spc="-190" dirty="0">
                <a:latin typeface="Verdana"/>
                <a:cs typeface="Verdana"/>
              </a:rPr>
              <a:t>S</a:t>
            </a:r>
            <a:r>
              <a:rPr sz="3000" spc="110" dirty="0">
                <a:latin typeface="Verdana"/>
                <a:cs typeface="Verdana"/>
              </a:rPr>
              <a:t>E</a:t>
            </a:r>
            <a:r>
              <a:rPr sz="3000" spc="-250" dirty="0">
                <a:latin typeface="Verdana"/>
                <a:cs typeface="Verdana"/>
              </a:rPr>
              <a:t> </a:t>
            </a:r>
            <a:r>
              <a:rPr sz="3000" spc="355" dirty="0">
                <a:latin typeface="Verdana"/>
                <a:cs typeface="Verdana"/>
              </a:rPr>
              <a:t>P</a:t>
            </a:r>
            <a:r>
              <a:rPr sz="3000" spc="-335" dirty="0">
                <a:latin typeface="Verdana"/>
                <a:cs typeface="Verdana"/>
              </a:rPr>
              <a:t>I</a:t>
            </a:r>
            <a:r>
              <a:rPr sz="3000" spc="-85" dirty="0">
                <a:latin typeface="Verdana"/>
                <a:cs typeface="Verdana"/>
              </a:rPr>
              <a:t>ZZ</a:t>
            </a:r>
            <a:r>
              <a:rPr sz="3000" spc="145" dirty="0">
                <a:latin typeface="Verdana"/>
                <a:cs typeface="Verdana"/>
              </a:rPr>
              <a:t>A</a:t>
            </a:r>
            <a:r>
              <a:rPr sz="3000" spc="-114" dirty="0">
                <a:latin typeface="Verdana"/>
                <a:cs typeface="Verdana"/>
              </a:rPr>
              <a:t>_H</a:t>
            </a:r>
            <a:r>
              <a:rPr sz="3000" spc="175" dirty="0">
                <a:latin typeface="Verdana"/>
                <a:cs typeface="Verdana"/>
              </a:rPr>
              <a:t>U</a:t>
            </a:r>
            <a:r>
              <a:rPr sz="3000" spc="-90" dirty="0">
                <a:latin typeface="Verdana"/>
                <a:cs typeface="Verdana"/>
              </a:rPr>
              <a:t>T</a:t>
            </a:r>
            <a:r>
              <a:rPr sz="3000" spc="-685" dirty="0">
                <a:latin typeface="Verdana"/>
                <a:cs typeface="Verdana"/>
              </a:rPr>
              <a:t>;</a:t>
            </a:r>
            <a:endParaRPr sz="3000">
              <a:latin typeface="Verdana"/>
              <a:cs typeface="Verdana"/>
            </a:endParaRPr>
          </a:p>
          <a:p>
            <a:pPr marL="12700" marR="5080" algn="ctr">
              <a:lnSpc>
                <a:spcPct val="115599"/>
              </a:lnSpc>
              <a:spcBef>
                <a:spcPts val="250"/>
              </a:spcBef>
            </a:pPr>
            <a:r>
              <a:rPr sz="2000" spc="30" dirty="0">
                <a:latin typeface="Verdana"/>
                <a:cs typeface="Verdana"/>
              </a:rPr>
              <a:t>Use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Database: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The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script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switches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to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the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PIZZA_HUT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database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to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perform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subsequent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operations.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3000" spc="175" dirty="0">
                <a:latin typeface="Verdana"/>
                <a:cs typeface="Verdana"/>
              </a:rPr>
              <a:t>U</a:t>
            </a:r>
            <a:r>
              <a:rPr sz="3000" spc="-190" dirty="0">
                <a:latin typeface="Verdana"/>
                <a:cs typeface="Verdana"/>
              </a:rPr>
              <a:t>S</a:t>
            </a:r>
            <a:r>
              <a:rPr sz="3000" spc="110" dirty="0">
                <a:latin typeface="Verdana"/>
                <a:cs typeface="Verdana"/>
              </a:rPr>
              <a:t>E</a:t>
            </a:r>
            <a:r>
              <a:rPr sz="3000" spc="-250" dirty="0">
                <a:latin typeface="Verdana"/>
                <a:cs typeface="Verdana"/>
              </a:rPr>
              <a:t> </a:t>
            </a:r>
            <a:r>
              <a:rPr sz="3000" spc="355" dirty="0">
                <a:latin typeface="Verdana"/>
                <a:cs typeface="Verdana"/>
              </a:rPr>
              <a:t>P</a:t>
            </a:r>
            <a:r>
              <a:rPr sz="3000" spc="-335" dirty="0">
                <a:latin typeface="Verdana"/>
                <a:cs typeface="Verdana"/>
              </a:rPr>
              <a:t>I</a:t>
            </a:r>
            <a:r>
              <a:rPr sz="3000" spc="-85" dirty="0">
                <a:latin typeface="Verdana"/>
                <a:cs typeface="Verdana"/>
              </a:rPr>
              <a:t>ZZ</a:t>
            </a:r>
            <a:r>
              <a:rPr sz="3000" spc="145" dirty="0">
                <a:latin typeface="Verdana"/>
                <a:cs typeface="Verdana"/>
              </a:rPr>
              <a:t>A</a:t>
            </a:r>
            <a:r>
              <a:rPr sz="3000" spc="-409" dirty="0">
                <a:latin typeface="Verdana"/>
                <a:cs typeface="Verdana"/>
              </a:rPr>
              <a:t>_</a:t>
            </a:r>
            <a:r>
              <a:rPr sz="3000" spc="180" dirty="0">
                <a:latin typeface="Verdana"/>
                <a:cs typeface="Verdana"/>
              </a:rPr>
              <a:t>H</a:t>
            </a:r>
            <a:r>
              <a:rPr sz="3000" spc="175" dirty="0">
                <a:latin typeface="Verdana"/>
                <a:cs typeface="Verdana"/>
              </a:rPr>
              <a:t>U</a:t>
            </a:r>
            <a:r>
              <a:rPr sz="3000" spc="-90" dirty="0">
                <a:latin typeface="Verdana"/>
                <a:cs typeface="Verdana"/>
              </a:rPr>
              <a:t>T</a:t>
            </a:r>
            <a:r>
              <a:rPr sz="3000" spc="-685" dirty="0">
                <a:latin typeface="Verdana"/>
                <a:cs typeface="Verdana"/>
              </a:rPr>
              <a:t>;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8609" y="3752228"/>
            <a:ext cx="14370050" cy="4798695"/>
            <a:chOff x="1958609" y="3752228"/>
            <a:chExt cx="14370050" cy="4798695"/>
          </a:xfrm>
        </p:grpSpPr>
        <p:sp>
          <p:nvSpPr>
            <p:cNvPr id="3" name="object 3"/>
            <p:cNvSpPr/>
            <p:nvPr/>
          </p:nvSpPr>
          <p:spPr>
            <a:xfrm>
              <a:off x="1958609" y="3759722"/>
              <a:ext cx="14369415" cy="4783455"/>
            </a:xfrm>
            <a:custGeom>
              <a:avLst/>
              <a:gdLst/>
              <a:ahLst/>
              <a:cxnLst/>
              <a:rect l="l" t="t" r="r" b="b"/>
              <a:pathLst>
                <a:path w="14369415" h="4783455">
                  <a:moveTo>
                    <a:pt x="14266009" y="4783407"/>
                  </a:moveTo>
                  <a:lnTo>
                    <a:pt x="104771" y="4783407"/>
                  </a:lnTo>
                  <a:lnTo>
                    <a:pt x="84238" y="4781376"/>
                  </a:lnTo>
                  <a:lnTo>
                    <a:pt x="46645" y="4765804"/>
                  </a:lnTo>
                  <a:lnTo>
                    <a:pt x="17603" y="4736762"/>
                  </a:lnTo>
                  <a:lnTo>
                    <a:pt x="2031" y="4699169"/>
                  </a:lnTo>
                  <a:lnTo>
                    <a:pt x="0" y="4678633"/>
                  </a:lnTo>
                  <a:lnTo>
                    <a:pt x="0" y="104774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4" y="0"/>
                  </a:lnTo>
                  <a:lnTo>
                    <a:pt x="14266005" y="0"/>
                  </a:lnTo>
                  <a:lnTo>
                    <a:pt x="14306102" y="7975"/>
                  </a:lnTo>
                  <a:lnTo>
                    <a:pt x="14340094" y="30687"/>
                  </a:lnTo>
                  <a:lnTo>
                    <a:pt x="14362805" y="64679"/>
                  </a:lnTo>
                  <a:lnTo>
                    <a:pt x="14368909" y="85863"/>
                  </a:lnTo>
                  <a:lnTo>
                    <a:pt x="14368909" y="4697544"/>
                  </a:lnTo>
                  <a:lnTo>
                    <a:pt x="14353177" y="4736762"/>
                  </a:lnTo>
                  <a:lnTo>
                    <a:pt x="14324135" y="4765804"/>
                  </a:lnTo>
                  <a:lnTo>
                    <a:pt x="14286542" y="4781376"/>
                  </a:lnTo>
                  <a:lnTo>
                    <a:pt x="14266009" y="4783407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45000" y="3761753"/>
              <a:ext cx="74295" cy="4779645"/>
            </a:xfrm>
            <a:custGeom>
              <a:avLst/>
              <a:gdLst/>
              <a:ahLst/>
              <a:cxnLst/>
              <a:rect l="l" t="t" r="r" b="b"/>
              <a:pathLst>
                <a:path w="74294" h="4779645">
                  <a:moveTo>
                    <a:pt x="0" y="0"/>
                  </a:moveTo>
                  <a:lnTo>
                    <a:pt x="19559" y="5943"/>
                  </a:lnTo>
                  <a:lnTo>
                    <a:pt x="37592" y="15571"/>
                  </a:lnTo>
                  <a:lnTo>
                    <a:pt x="53549" y="28655"/>
                  </a:lnTo>
                  <a:lnTo>
                    <a:pt x="66634" y="44613"/>
                  </a:lnTo>
                  <a:lnTo>
                    <a:pt x="69252" y="49517"/>
                  </a:lnTo>
                </a:path>
                <a:path w="74294" h="4779645">
                  <a:moveTo>
                    <a:pt x="73698" y="4721425"/>
                  </a:moveTo>
                  <a:lnTo>
                    <a:pt x="66634" y="4734658"/>
                  </a:lnTo>
                  <a:lnTo>
                    <a:pt x="53549" y="4750616"/>
                  </a:lnTo>
                  <a:lnTo>
                    <a:pt x="37592" y="4763700"/>
                  </a:lnTo>
                  <a:lnTo>
                    <a:pt x="19559" y="4773328"/>
                  </a:lnTo>
                  <a:lnTo>
                    <a:pt x="0" y="477927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1356" y="3759721"/>
              <a:ext cx="10067924" cy="286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7772" y="6626259"/>
              <a:ext cx="3686174" cy="1914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52648" y="1852169"/>
            <a:ext cx="95827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Total</a:t>
            </a:r>
            <a:r>
              <a:rPr spc="-355" dirty="0"/>
              <a:t> </a:t>
            </a:r>
            <a:r>
              <a:rPr spc="130" dirty="0"/>
              <a:t>Orders:</a:t>
            </a:r>
            <a:r>
              <a:rPr spc="-350" dirty="0"/>
              <a:t> </a:t>
            </a:r>
            <a:r>
              <a:rPr spc="200" dirty="0"/>
              <a:t>Count</a:t>
            </a:r>
            <a:r>
              <a:rPr spc="-350" dirty="0"/>
              <a:t> </a:t>
            </a:r>
            <a:r>
              <a:rPr spc="165" dirty="0"/>
              <a:t>the</a:t>
            </a:r>
            <a:r>
              <a:rPr spc="-355" dirty="0"/>
              <a:t> </a:t>
            </a:r>
            <a:r>
              <a:rPr spc="155" dirty="0"/>
              <a:t>total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68511" y="2576069"/>
            <a:ext cx="8151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204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5000" b="1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8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5000" b="1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50" dirty="0">
                <a:solidFill>
                  <a:srgbClr val="FFFFFF"/>
                </a:solidFill>
                <a:latin typeface="Tahoma"/>
                <a:cs typeface="Tahoma"/>
              </a:rPr>
              <a:t>orders</a:t>
            </a:r>
            <a:r>
              <a:rPr sz="5000" b="1" spc="-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35" dirty="0">
                <a:solidFill>
                  <a:srgbClr val="FFFFFF"/>
                </a:solidFill>
                <a:latin typeface="Tahoma"/>
                <a:cs typeface="Tahoma"/>
              </a:rPr>
              <a:t>placed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7177" y="3759721"/>
            <a:ext cx="14371319" cy="5505450"/>
            <a:chOff x="1957177" y="3759721"/>
            <a:chExt cx="14371319" cy="5505450"/>
          </a:xfrm>
        </p:grpSpPr>
        <p:sp>
          <p:nvSpPr>
            <p:cNvPr id="3" name="object 3"/>
            <p:cNvSpPr/>
            <p:nvPr/>
          </p:nvSpPr>
          <p:spPr>
            <a:xfrm>
              <a:off x="1958609" y="3759721"/>
              <a:ext cx="14369415" cy="5499100"/>
            </a:xfrm>
            <a:custGeom>
              <a:avLst/>
              <a:gdLst/>
              <a:ahLst/>
              <a:cxnLst/>
              <a:rect l="l" t="t" r="r" b="b"/>
              <a:pathLst>
                <a:path w="14369415" h="5499100">
                  <a:moveTo>
                    <a:pt x="14266013" y="5498577"/>
                  </a:moveTo>
                  <a:lnTo>
                    <a:pt x="104766" y="5498577"/>
                  </a:lnTo>
                  <a:lnTo>
                    <a:pt x="84238" y="5496546"/>
                  </a:lnTo>
                  <a:lnTo>
                    <a:pt x="46645" y="5480975"/>
                  </a:lnTo>
                  <a:lnTo>
                    <a:pt x="17603" y="5451932"/>
                  </a:lnTo>
                  <a:lnTo>
                    <a:pt x="2031" y="5414339"/>
                  </a:lnTo>
                  <a:lnTo>
                    <a:pt x="0" y="5393803"/>
                  </a:lnTo>
                  <a:lnTo>
                    <a:pt x="0" y="104775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5" y="0"/>
                  </a:lnTo>
                  <a:lnTo>
                    <a:pt x="14266005" y="0"/>
                  </a:lnTo>
                  <a:lnTo>
                    <a:pt x="14306102" y="7975"/>
                  </a:lnTo>
                  <a:lnTo>
                    <a:pt x="14340093" y="30687"/>
                  </a:lnTo>
                  <a:lnTo>
                    <a:pt x="14362805" y="64679"/>
                  </a:lnTo>
                  <a:lnTo>
                    <a:pt x="14369330" y="90113"/>
                  </a:lnTo>
                  <a:lnTo>
                    <a:pt x="14369330" y="5408465"/>
                  </a:lnTo>
                  <a:lnTo>
                    <a:pt x="14353177" y="5451932"/>
                  </a:lnTo>
                  <a:lnTo>
                    <a:pt x="14324135" y="5480975"/>
                  </a:lnTo>
                  <a:lnTo>
                    <a:pt x="14286541" y="5496546"/>
                  </a:lnTo>
                  <a:lnTo>
                    <a:pt x="14266013" y="5498577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6702" y="3787777"/>
              <a:ext cx="14351000" cy="5467985"/>
            </a:xfrm>
            <a:custGeom>
              <a:avLst/>
              <a:gdLst/>
              <a:ahLst/>
              <a:cxnLst/>
              <a:rect l="l" t="t" r="r" b="b"/>
              <a:pathLst>
                <a:path w="14351000" h="5467984">
                  <a:moveTo>
                    <a:pt x="14328586" y="0"/>
                  </a:moveTo>
                  <a:lnTo>
                    <a:pt x="14331794" y="2630"/>
                  </a:lnTo>
                  <a:lnTo>
                    <a:pt x="14338268" y="10526"/>
                  </a:lnTo>
                </a:path>
                <a:path w="14351000" h="5467984">
                  <a:moveTo>
                    <a:pt x="14350558" y="5413115"/>
                  </a:moveTo>
                  <a:lnTo>
                    <a:pt x="14344878" y="5423753"/>
                  </a:lnTo>
                  <a:lnTo>
                    <a:pt x="14331794" y="5439710"/>
                  </a:lnTo>
                  <a:lnTo>
                    <a:pt x="14315837" y="5452794"/>
                  </a:lnTo>
                  <a:lnTo>
                    <a:pt x="14297804" y="5462422"/>
                  </a:lnTo>
                  <a:lnTo>
                    <a:pt x="14279884" y="5467868"/>
                  </a:lnTo>
                </a:path>
                <a:path w="14351000" h="5467984">
                  <a:moveTo>
                    <a:pt x="74622" y="5467868"/>
                  </a:moveTo>
                  <a:lnTo>
                    <a:pt x="56702" y="5462422"/>
                  </a:lnTo>
                  <a:lnTo>
                    <a:pt x="38669" y="5452794"/>
                  </a:lnTo>
                  <a:lnTo>
                    <a:pt x="22711" y="5439710"/>
                  </a:lnTo>
                  <a:lnTo>
                    <a:pt x="9627" y="5423753"/>
                  </a:lnTo>
                  <a:lnTo>
                    <a:pt x="0" y="540572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2904" y="3759721"/>
              <a:ext cx="10458449" cy="3438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8428" y="7197298"/>
              <a:ext cx="2952749" cy="20573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51346" y="1852169"/>
            <a:ext cx="89852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Calculate</a:t>
            </a:r>
            <a:r>
              <a:rPr spc="-370" dirty="0"/>
              <a:t> </a:t>
            </a:r>
            <a:r>
              <a:rPr spc="165" dirty="0"/>
              <a:t>the</a:t>
            </a:r>
            <a:r>
              <a:rPr spc="-365" dirty="0"/>
              <a:t> </a:t>
            </a:r>
            <a:r>
              <a:rPr spc="155" dirty="0"/>
              <a:t>total</a:t>
            </a:r>
            <a:r>
              <a:rPr spc="-365" dirty="0"/>
              <a:t> </a:t>
            </a:r>
            <a:r>
              <a:rPr spc="140" dirty="0"/>
              <a:t>revenue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47167" y="2576069"/>
            <a:ext cx="91935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14" dirty="0">
                <a:solidFill>
                  <a:srgbClr val="FFFFFF"/>
                </a:solidFill>
                <a:latin typeface="Tahoma"/>
                <a:cs typeface="Tahoma"/>
              </a:rPr>
              <a:t>generated</a:t>
            </a:r>
            <a:r>
              <a:rPr sz="5000" b="1" spc="-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3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5000" b="1" spc="-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60" dirty="0">
                <a:solidFill>
                  <a:srgbClr val="FFFFFF"/>
                </a:solidFill>
                <a:latin typeface="Tahoma"/>
                <a:cs typeface="Tahoma"/>
              </a:rPr>
              <a:t>pizza</a:t>
            </a:r>
            <a:r>
              <a:rPr sz="5000" b="1" spc="-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50" dirty="0">
                <a:solidFill>
                  <a:srgbClr val="FFFFFF"/>
                </a:solidFill>
                <a:latin typeface="Tahoma"/>
                <a:cs typeface="Tahoma"/>
              </a:rPr>
              <a:t>sales.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7177" y="3759721"/>
            <a:ext cx="14375130" cy="5505450"/>
            <a:chOff x="1957177" y="3759721"/>
            <a:chExt cx="14375130" cy="5505450"/>
          </a:xfrm>
        </p:grpSpPr>
        <p:sp>
          <p:nvSpPr>
            <p:cNvPr id="3" name="object 3"/>
            <p:cNvSpPr/>
            <p:nvPr/>
          </p:nvSpPr>
          <p:spPr>
            <a:xfrm>
              <a:off x="1958609" y="3759721"/>
              <a:ext cx="14369415" cy="5499100"/>
            </a:xfrm>
            <a:custGeom>
              <a:avLst/>
              <a:gdLst/>
              <a:ahLst/>
              <a:cxnLst/>
              <a:rect l="l" t="t" r="r" b="b"/>
              <a:pathLst>
                <a:path w="14369415" h="5499100">
                  <a:moveTo>
                    <a:pt x="14266013" y="5498577"/>
                  </a:moveTo>
                  <a:lnTo>
                    <a:pt x="104766" y="5498577"/>
                  </a:lnTo>
                  <a:lnTo>
                    <a:pt x="84238" y="5496546"/>
                  </a:lnTo>
                  <a:lnTo>
                    <a:pt x="46645" y="5480975"/>
                  </a:lnTo>
                  <a:lnTo>
                    <a:pt x="17603" y="5451932"/>
                  </a:lnTo>
                  <a:lnTo>
                    <a:pt x="2031" y="5414339"/>
                  </a:lnTo>
                  <a:lnTo>
                    <a:pt x="0" y="5393803"/>
                  </a:lnTo>
                  <a:lnTo>
                    <a:pt x="0" y="104775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5" y="0"/>
                  </a:lnTo>
                  <a:lnTo>
                    <a:pt x="14266005" y="0"/>
                  </a:lnTo>
                  <a:lnTo>
                    <a:pt x="14306102" y="7975"/>
                  </a:lnTo>
                  <a:lnTo>
                    <a:pt x="14340093" y="30687"/>
                  </a:lnTo>
                  <a:lnTo>
                    <a:pt x="14362805" y="64679"/>
                  </a:lnTo>
                  <a:lnTo>
                    <a:pt x="14369330" y="90113"/>
                  </a:lnTo>
                  <a:lnTo>
                    <a:pt x="14369330" y="5408465"/>
                  </a:lnTo>
                  <a:lnTo>
                    <a:pt x="14353177" y="5451932"/>
                  </a:lnTo>
                  <a:lnTo>
                    <a:pt x="14324135" y="5480975"/>
                  </a:lnTo>
                  <a:lnTo>
                    <a:pt x="14286541" y="5496546"/>
                  </a:lnTo>
                  <a:lnTo>
                    <a:pt x="14266013" y="5498577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6702" y="3787777"/>
              <a:ext cx="14351000" cy="5467985"/>
            </a:xfrm>
            <a:custGeom>
              <a:avLst/>
              <a:gdLst/>
              <a:ahLst/>
              <a:cxnLst/>
              <a:rect l="l" t="t" r="r" b="b"/>
              <a:pathLst>
                <a:path w="14351000" h="5467984">
                  <a:moveTo>
                    <a:pt x="14328586" y="0"/>
                  </a:moveTo>
                  <a:lnTo>
                    <a:pt x="14331794" y="2630"/>
                  </a:lnTo>
                  <a:lnTo>
                    <a:pt x="14338268" y="10526"/>
                  </a:lnTo>
                </a:path>
                <a:path w="14351000" h="5467984">
                  <a:moveTo>
                    <a:pt x="14350558" y="5413115"/>
                  </a:moveTo>
                  <a:lnTo>
                    <a:pt x="14344878" y="5423753"/>
                  </a:lnTo>
                  <a:lnTo>
                    <a:pt x="14331794" y="5439710"/>
                  </a:lnTo>
                  <a:lnTo>
                    <a:pt x="14315837" y="5452794"/>
                  </a:lnTo>
                  <a:lnTo>
                    <a:pt x="14297804" y="5462422"/>
                  </a:lnTo>
                  <a:lnTo>
                    <a:pt x="14279884" y="5467868"/>
                  </a:lnTo>
                </a:path>
                <a:path w="14351000" h="5467984">
                  <a:moveTo>
                    <a:pt x="74622" y="5467868"/>
                  </a:moveTo>
                  <a:lnTo>
                    <a:pt x="56702" y="5462422"/>
                  </a:lnTo>
                  <a:lnTo>
                    <a:pt x="38669" y="5452794"/>
                  </a:lnTo>
                  <a:lnTo>
                    <a:pt x="22711" y="5439710"/>
                  </a:lnTo>
                  <a:lnTo>
                    <a:pt x="9627" y="5423753"/>
                  </a:lnTo>
                  <a:lnTo>
                    <a:pt x="0" y="540572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8609" y="3759721"/>
              <a:ext cx="14373224" cy="2771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794" y="6533413"/>
              <a:ext cx="6172199" cy="27241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8506" y="1852169"/>
            <a:ext cx="91909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70" dirty="0">
                <a:latin typeface="Trebuchet MS"/>
                <a:cs typeface="Trebuchet MS"/>
              </a:rPr>
              <a:t>I</a:t>
            </a:r>
            <a:r>
              <a:rPr spc="465" dirty="0">
                <a:latin typeface="Trebuchet MS"/>
                <a:cs typeface="Trebuchet MS"/>
              </a:rPr>
              <a:t>d</a:t>
            </a:r>
            <a:r>
              <a:rPr spc="145" dirty="0">
                <a:latin typeface="Trebuchet MS"/>
                <a:cs typeface="Trebuchet MS"/>
              </a:rPr>
              <a:t>e</a:t>
            </a:r>
            <a:r>
              <a:rPr spc="620" dirty="0">
                <a:latin typeface="Trebuchet MS"/>
                <a:cs typeface="Trebuchet MS"/>
              </a:rPr>
              <a:t>n</a:t>
            </a:r>
            <a:r>
              <a:rPr spc="265" dirty="0">
                <a:latin typeface="Trebuchet MS"/>
                <a:cs typeface="Trebuchet MS"/>
              </a:rPr>
              <a:t>t</a:t>
            </a:r>
            <a:r>
              <a:rPr spc="325" dirty="0">
                <a:latin typeface="Trebuchet MS"/>
                <a:cs typeface="Trebuchet MS"/>
              </a:rPr>
              <a:t>i</a:t>
            </a:r>
            <a:r>
              <a:rPr spc="455" dirty="0">
                <a:latin typeface="Trebuchet MS"/>
                <a:cs typeface="Trebuchet MS"/>
              </a:rPr>
              <a:t>f</a:t>
            </a:r>
            <a:r>
              <a:rPr spc="340" dirty="0">
                <a:latin typeface="Trebuchet MS"/>
                <a:cs typeface="Trebuchet MS"/>
              </a:rPr>
              <a:t>y</a:t>
            </a:r>
            <a:r>
              <a:rPr spc="-390" dirty="0">
                <a:latin typeface="Trebuchet MS"/>
                <a:cs typeface="Trebuchet MS"/>
              </a:rPr>
              <a:t> </a:t>
            </a:r>
            <a:r>
              <a:rPr spc="265" dirty="0">
                <a:latin typeface="Trebuchet MS"/>
                <a:cs typeface="Trebuchet MS"/>
              </a:rPr>
              <a:t>t</a:t>
            </a:r>
            <a:r>
              <a:rPr spc="509" dirty="0">
                <a:latin typeface="Trebuchet MS"/>
                <a:cs typeface="Trebuchet MS"/>
              </a:rPr>
              <a:t>h</a:t>
            </a:r>
            <a:r>
              <a:rPr spc="150" dirty="0">
                <a:latin typeface="Trebuchet MS"/>
                <a:cs typeface="Trebuchet MS"/>
              </a:rPr>
              <a:t>e</a:t>
            </a:r>
            <a:r>
              <a:rPr spc="-390" dirty="0">
                <a:latin typeface="Trebuchet MS"/>
                <a:cs typeface="Trebuchet MS"/>
              </a:rPr>
              <a:t> </a:t>
            </a:r>
            <a:r>
              <a:rPr spc="509" dirty="0">
                <a:latin typeface="Trebuchet MS"/>
                <a:cs typeface="Trebuchet MS"/>
              </a:rPr>
              <a:t>h</a:t>
            </a:r>
            <a:r>
              <a:rPr spc="325" dirty="0">
                <a:latin typeface="Trebuchet MS"/>
                <a:cs typeface="Trebuchet MS"/>
              </a:rPr>
              <a:t>i</a:t>
            </a:r>
            <a:r>
              <a:rPr spc="600" dirty="0">
                <a:latin typeface="Trebuchet MS"/>
                <a:cs typeface="Trebuchet MS"/>
              </a:rPr>
              <a:t>g</a:t>
            </a:r>
            <a:r>
              <a:rPr spc="509" dirty="0">
                <a:latin typeface="Trebuchet MS"/>
                <a:cs typeface="Trebuchet MS"/>
              </a:rPr>
              <a:t>h</a:t>
            </a:r>
            <a:r>
              <a:rPr spc="145" dirty="0">
                <a:latin typeface="Trebuchet MS"/>
                <a:cs typeface="Trebuchet MS"/>
              </a:rPr>
              <a:t>e</a:t>
            </a:r>
            <a:r>
              <a:rPr spc="515" dirty="0">
                <a:latin typeface="Trebuchet MS"/>
                <a:cs typeface="Trebuchet MS"/>
              </a:rPr>
              <a:t>s</a:t>
            </a:r>
            <a:r>
              <a:rPr spc="265" dirty="0">
                <a:latin typeface="Trebuchet MS"/>
                <a:cs typeface="Trebuchet MS"/>
              </a:rPr>
              <a:t>t</a:t>
            </a:r>
            <a:r>
              <a:rPr spc="1380" dirty="0">
                <a:latin typeface="Trebuchet MS"/>
                <a:cs typeface="Trebuchet MS"/>
              </a:rPr>
              <a:t>-</a:t>
            </a:r>
            <a:r>
              <a:rPr spc="375" dirty="0">
                <a:latin typeface="Trebuchet MS"/>
                <a:cs typeface="Trebuchet MS"/>
              </a:rPr>
              <a:t>p</a:t>
            </a:r>
            <a:r>
              <a:rPr spc="215" dirty="0">
                <a:latin typeface="Trebuchet MS"/>
                <a:cs typeface="Trebuchet MS"/>
              </a:rPr>
              <a:t>r</a:t>
            </a:r>
            <a:r>
              <a:rPr spc="325" dirty="0">
                <a:latin typeface="Trebuchet MS"/>
                <a:cs typeface="Trebuchet MS"/>
              </a:rPr>
              <a:t>i</a:t>
            </a:r>
            <a:r>
              <a:rPr spc="204" dirty="0">
                <a:latin typeface="Trebuchet MS"/>
                <a:cs typeface="Trebuchet MS"/>
              </a:rPr>
              <a:t>c</a:t>
            </a:r>
            <a:r>
              <a:rPr spc="145" dirty="0">
                <a:latin typeface="Trebuchet MS"/>
                <a:cs typeface="Trebuchet MS"/>
              </a:rPr>
              <a:t>e</a:t>
            </a:r>
            <a:r>
              <a:rPr spc="470" dirty="0">
                <a:latin typeface="Trebuchet MS"/>
                <a:cs typeface="Trebuchet MS"/>
              </a:rPr>
              <a:t>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34817" y="2576069"/>
            <a:ext cx="201866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5000" b="1" spc="3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000" b="1" spc="160" dirty="0">
                <a:solidFill>
                  <a:srgbClr val="FFFFFF"/>
                </a:solidFill>
                <a:latin typeface="Trebuchet MS"/>
                <a:cs typeface="Trebuchet MS"/>
              </a:rPr>
              <a:t>zz</a:t>
            </a:r>
            <a:r>
              <a:rPr sz="5000" b="1" spc="3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000" b="1" spc="12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5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58861"/>
            <a:ext cx="18288000" cy="8696309"/>
            <a:chOff x="0" y="1558861"/>
            <a:chExt cx="18288000" cy="8696309"/>
          </a:xfrm>
        </p:grpSpPr>
        <p:sp>
          <p:nvSpPr>
            <p:cNvPr id="3" name="object 3"/>
            <p:cNvSpPr/>
            <p:nvPr/>
          </p:nvSpPr>
          <p:spPr>
            <a:xfrm>
              <a:off x="0" y="1558861"/>
              <a:ext cx="18288000" cy="8696309"/>
            </a:xfrm>
            <a:custGeom>
              <a:avLst/>
              <a:gdLst/>
              <a:ahLst/>
              <a:cxnLst/>
              <a:rect l="l" t="t" r="r" b="b"/>
              <a:pathLst>
                <a:path w="14356715" h="7500620">
                  <a:moveTo>
                    <a:pt x="14266009" y="7500484"/>
                  </a:moveTo>
                  <a:lnTo>
                    <a:pt x="104772" y="7500484"/>
                  </a:lnTo>
                  <a:lnTo>
                    <a:pt x="84238" y="7498452"/>
                  </a:lnTo>
                  <a:lnTo>
                    <a:pt x="46645" y="7482881"/>
                  </a:lnTo>
                  <a:lnTo>
                    <a:pt x="17603" y="7453838"/>
                  </a:lnTo>
                  <a:lnTo>
                    <a:pt x="2031" y="7416245"/>
                  </a:lnTo>
                  <a:lnTo>
                    <a:pt x="0" y="7395709"/>
                  </a:lnTo>
                  <a:lnTo>
                    <a:pt x="0" y="104774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4" y="0"/>
                  </a:lnTo>
                  <a:lnTo>
                    <a:pt x="14266008" y="0"/>
                  </a:lnTo>
                  <a:lnTo>
                    <a:pt x="14306103" y="7975"/>
                  </a:lnTo>
                  <a:lnTo>
                    <a:pt x="14340094" y="30687"/>
                  </a:lnTo>
                  <a:lnTo>
                    <a:pt x="14356395" y="52670"/>
                  </a:lnTo>
                  <a:lnTo>
                    <a:pt x="14356395" y="7447813"/>
                  </a:lnTo>
                  <a:lnTo>
                    <a:pt x="14324137" y="7482881"/>
                  </a:lnTo>
                  <a:lnTo>
                    <a:pt x="14286543" y="7498452"/>
                  </a:lnTo>
                  <a:lnTo>
                    <a:pt x="14266009" y="7500484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063474" y="2565684"/>
              <a:ext cx="14255750" cy="7496175"/>
            </a:xfrm>
            <a:custGeom>
              <a:avLst/>
              <a:gdLst/>
              <a:ahLst/>
              <a:cxnLst/>
              <a:rect l="l" t="t" r="r" b="b"/>
              <a:pathLst>
                <a:path w="14255750" h="7496175">
                  <a:moveTo>
                    <a:pt x="0" y="0"/>
                  </a:moveTo>
                  <a:lnTo>
                    <a:pt x="14160964" y="0"/>
                  </a:lnTo>
                  <a:lnTo>
                    <a:pt x="14181500" y="2031"/>
                  </a:lnTo>
                  <a:lnTo>
                    <a:pt x="14201060" y="7975"/>
                  </a:lnTo>
                  <a:lnTo>
                    <a:pt x="14219093" y="17603"/>
                  </a:lnTo>
                  <a:lnTo>
                    <a:pt x="14235050" y="30687"/>
                  </a:lnTo>
                  <a:lnTo>
                    <a:pt x="14248134" y="46644"/>
                  </a:lnTo>
                  <a:lnTo>
                    <a:pt x="14255228" y="59930"/>
                  </a:lnTo>
                </a:path>
                <a:path w="14255750" h="7496175">
                  <a:moveTo>
                    <a:pt x="14244998" y="7457522"/>
                  </a:moveTo>
                  <a:lnTo>
                    <a:pt x="14235050" y="7469655"/>
                  </a:lnTo>
                  <a:lnTo>
                    <a:pt x="14219093" y="7482739"/>
                  </a:lnTo>
                  <a:lnTo>
                    <a:pt x="14201060" y="7492367"/>
                  </a:lnTo>
                  <a:lnTo>
                    <a:pt x="14188529" y="749617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1208" y="2556159"/>
              <a:ext cx="121791" cy="1032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2719" y="1663842"/>
              <a:ext cx="14373224" cy="24955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2719" y="4264372"/>
              <a:ext cx="4381499" cy="49244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000" y="31829"/>
            <a:ext cx="89795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Identify</a:t>
            </a:r>
            <a:r>
              <a:rPr spc="-365" dirty="0"/>
              <a:t> </a:t>
            </a:r>
            <a:r>
              <a:rPr spc="165" dirty="0"/>
              <a:t>the</a:t>
            </a:r>
            <a:r>
              <a:rPr spc="-360" dirty="0"/>
              <a:t> </a:t>
            </a:r>
            <a:r>
              <a:rPr spc="240" dirty="0"/>
              <a:t>most</a:t>
            </a:r>
            <a:r>
              <a:rPr spc="-360" dirty="0"/>
              <a:t> </a:t>
            </a:r>
            <a:r>
              <a:rPr spc="310" dirty="0"/>
              <a:t>common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0" y="771462"/>
            <a:ext cx="62541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000" b="1" spc="3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000" b="1" spc="175" dirty="0">
                <a:solidFill>
                  <a:srgbClr val="FFFFFF"/>
                </a:solidFill>
                <a:latin typeface="Tahoma"/>
                <a:cs typeface="Tahoma"/>
              </a:rPr>
              <a:t>zz</a:t>
            </a:r>
            <a:r>
              <a:rPr sz="50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000" b="1" spc="3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000" b="1" spc="1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5000" b="1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0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000" b="1" spc="1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000" b="1" spc="2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5000" b="1" spc="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000" b="1" spc="1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000" b="1" spc="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000" b="1" spc="2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5000" b="1" spc="39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5000" dirty="0">
              <a:latin typeface="Tahoma"/>
              <a:cs typeface="Tahoma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4DA7BDD-1AC8-60CE-D0E6-8459BB348D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556634"/>
              </p:ext>
            </p:extLst>
          </p:nvPr>
        </p:nvGraphicFramePr>
        <p:xfrm>
          <a:off x="5996484" y="4168917"/>
          <a:ext cx="9758063" cy="5019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14500"/>
            <a:ext cx="18287724" cy="8528630"/>
            <a:chOff x="1951208" y="2556159"/>
            <a:chExt cx="14533025" cy="7510145"/>
          </a:xfrm>
        </p:grpSpPr>
        <p:sp>
          <p:nvSpPr>
            <p:cNvPr id="3" name="object 3"/>
            <p:cNvSpPr/>
            <p:nvPr/>
          </p:nvSpPr>
          <p:spPr>
            <a:xfrm>
              <a:off x="1958609" y="2565684"/>
              <a:ext cx="14356715" cy="7500620"/>
            </a:xfrm>
            <a:custGeom>
              <a:avLst/>
              <a:gdLst/>
              <a:ahLst/>
              <a:cxnLst/>
              <a:rect l="l" t="t" r="r" b="b"/>
              <a:pathLst>
                <a:path w="14356715" h="7500620">
                  <a:moveTo>
                    <a:pt x="14266009" y="7500484"/>
                  </a:moveTo>
                  <a:lnTo>
                    <a:pt x="104772" y="7500484"/>
                  </a:lnTo>
                  <a:lnTo>
                    <a:pt x="84238" y="7498452"/>
                  </a:lnTo>
                  <a:lnTo>
                    <a:pt x="46645" y="7482881"/>
                  </a:lnTo>
                  <a:lnTo>
                    <a:pt x="17603" y="7453838"/>
                  </a:lnTo>
                  <a:lnTo>
                    <a:pt x="2031" y="7416245"/>
                  </a:lnTo>
                  <a:lnTo>
                    <a:pt x="0" y="7395709"/>
                  </a:lnTo>
                  <a:lnTo>
                    <a:pt x="0" y="104774"/>
                  </a:lnTo>
                  <a:lnTo>
                    <a:pt x="7975" y="64679"/>
                  </a:lnTo>
                  <a:lnTo>
                    <a:pt x="30687" y="30687"/>
                  </a:lnTo>
                  <a:lnTo>
                    <a:pt x="64679" y="7975"/>
                  </a:lnTo>
                  <a:lnTo>
                    <a:pt x="104774" y="0"/>
                  </a:lnTo>
                  <a:lnTo>
                    <a:pt x="14266008" y="0"/>
                  </a:lnTo>
                  <a:lnTo>
                    <a:pt x="14306103" y="7975"/>
                  </a:lnTo>
                  <a:lnTo>
                    <a:pt x="14340094" y="30687"/>
                  </a:lnTo>
                  <a:lnTo>
                    <a:pt x="14356395" y="52670"/>
                  </a:lnTo>
                  <a:lnTo>
                    <a:pt x="14356395" y="7447813"/>
                  </a:lnTo>
                  <a:lnTo>
                    <a:pt x="14324137" y="7482881"/>
                  </a:lnTo>
                  <a:lnTo>
                    <a:pt x="14286543" y="7498452"/>
                  </a:lnTo>
                  <a:lnTo>
                    <a:pt x="14266009" y="7500484"/>
                  </a:lnTo>
                  <a:close/>
                </a:path>
              </a:pathLst>
            </a:custGeom>
            <a:solidFill>
              <a:srgbClr val="FF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63474" y="2565684"/>
              <a:ext cx="14255750" cy="7496175"/>
            </a:xfrm>
            <a:custGeom>
              <a:avLst/>
              <a:gdLst/>
              <a:ahLst/>
              <a:cxnLst/>
              <a:rect l="l" t="t" r="r" b="b"/>
              <a:pathLst>
                <a:path w="14255750" h="7496175">
                  <a:moveTo>
                    <a:pt x="0" y="0"/>
                  </a:moveTo>
                  <a:lnTo>
                    <a:pt x="14160964" y="0"/>
                  </a:lnTo>
                  <a:lnTo>
                    <a:pt x="14181500" y="2031"/>
                  </a:lnTo>
                  <a:lnTo>
                    <a:pt x="14201060" y="7975"/>
                  </a:lnTo>
                  <a:lnTo>
                    <a:pt x="14219093" y="17603"/>
                  </a:lnTo>
                  <a:lnTo>
                    <a:pt x="14235050" y="30687"/>
                  </a:lnTo>
                  <a:lnTo>
                    <a:pt x="14248134" y="46644"/>
                  </a:lnTo>
                  <a:lnTo>
                    <a:pt x="14255228" y="59930"/>
                  </a:lnTo>
                </a:path>
                <a:path w="14255750" h="7496175">
                  <a:moveTo>
                    <a:pt x="14244998" y="7457522"/>
                  </a:moveTo>
                  <a:lnTo>
                    <a:pt x="14235050" y="7469655"/>
                  </a:lnTo>
                  <a:lnTo>
                    <a:pt x="14219093" y="7482739"/>
                  </a:lnTo>
                  <a:lnTo>
                    <a:pt x="14201060" y="7492367"/>
                  </a:lnTo>
                  <a:lnTo>
                    <a:pt x="14188529" y="749617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1208" y="2556159"/>
              <a:ext cx="121791" cy="1032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8609" y="2565684"/>
              <a:ext cx="14525624" cy="2905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6010" y="5544284"/>
              <a:ext cx="6382222" cy="40290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5705" y="38100"/>
            <a:ext cx="108165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L</a:t>
            </a:r>
            <a:r>
              <a:rPr spc="310" dirty="0"/>
              <a:t>i</a:t>
            </a:r>
            <a:r>
              <a:rPr spc="95" dirty="0"/>
              <a:t>s</a:t>
            </a:r>
            <a:r>
              <a:rPr spc="175" dirty="0"/>
              <a:t>t</a:t>
            </a:r>
            <a:r>
              <a:rPr spc="-350" dirty="0"/>
              <a:t> </a:t>
            </a:r>
            <a:r>
              <a:rPr spc="170" dirty="0"/>
              <a:t>t</a:t>
            </a:r>
            <a:r>
              <a:rPr spc="270" dirty="0"/>
              <a:t>h</a:t>
            </a:r>
            <a:r>
              <a:rPr spc="55" dirty="0"/>
              <a:t>e</a:t>
            </a:r>
            <a:r>
              <a:rPr spc="-350" dirty="0"/>
              <a:t> </a:t>
            </a:r>
            <a:r>
              <a:rPr spc="170" dirty="0"/>
              <a:t>t</a:t>
            </a:r>
            <a:r>
              <a:rPr spc="165" dirty="0"/>
              <a:t>o</a:t>
            </a:r>
            <a:r>
              <a:rPr spc="145" dirty="0"/>
              <a:t>p</a:t>
            </a:r>
            <a:r>
              <a:rPr spc="-350" dirty="0"/>
              <a:t> </a:t>
            </a:r>
            <a:r>
              <a:rPr spc="-405" dirty="0"/>
              <a:t>5</a:t>
            </a:r>
            <a:r>
              <a:rPr spc="-350" dirty="0"/>
              <a:t> </a:t>
            </a:r>
            <a:r>
              <a:rPr spc="520" dirty="0"/>
              <a:t>m</a:t>
            </a:r>
            <a:r>
              <a:rPr spc="165" dirty="0"/>
              <a:t>o</a:t>
            </a:r>
            <a:r>
              <a:rPr spc="95" dirty="0"/>
              <a:t>s</a:t>
            </a:r>
            <a:r>
              <a:rPr spc="175" dirty="0"/>
              <a:t>t</a:t>
            </a:r>
            <a:r>
              <a:rPr spc="-350" dirty="0"/>
              <a:t> </a:t>
            </a:r>
            <a:r>
              <a:rPr spc="165" dirty="0"/>
              <a:t>o</a:t>
            </a:r>
            <a:r>
              <a:rPr spc="185" dirty="0"/>
              <a:t>r</a:t>
            </a:r>
            <a:r>
              <a:rPr spc="220" dirty="0"/>
              <a:t>d</a:t>
            </a:r>
            <a:r>
              <a:rPr spc="50" dirty="0"/>
              <a:t>e</a:t>
            </a:r>
            <a:r>
              <a:rPr spc="185" dirty="0"/>
              <a:t>r</a:t>
            </a:r>
            <a:r>
              <a:rPr spc="50" dirty="0"/>
              <a:t>e</a:t>
            </a:r>
            <a:r>
              <a:rPr spc="225" dirty="0"/>
              <a:t>d</a:t>
            </a:r>
            <a:r>
              <a:rPr spc="-350" dirty="0"/>
              <a:t> </a:t>
            </a:r>
            <a:r>
              <a:rPr spc="140" dirty="0"/>
              <a:t>p</a:t>
            </a:r>
            <a:r>
              <a:rPr spc="310" dirty="0"/>
              <a:t>i</a:t>
            </a:r>
            <a:r>
              <a:rPr spc="175" dirty="0"/>
              <a:t>zz</a:t>
            </a:r>
            <a:r>
              <a:rPr dirty="0"/>
              <a:t>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82670" y="784352"/>
            <a:ext cx="111226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14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r>
              <a:rPr sz="5000" b="1" spc="-3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55" dirty="0">
                <a:solidFill>
                  <a:srgbClr val="FFFFFF"/>
                </a:solidFill>
                <a:latin typeface="Tahoma"/>
                <a:cs typeface="Tahoma"/>
              </a:rPr>
              <a:t>along</a:t>
            </a:r>
            <a:r>
              <a:rPr sz="5000" b="1" spc="-3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5000" b="1" spc="-3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0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5000" b="1" spc="-3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85" dirty="0">
                <a:solidFill>
                  <a:srgbClr val="FFFFFF"/>
                </a:solidFill>
                <a:latin typeface="Tahoma"/>
                <a:cs typeface="Tahoma"/>
              </a:rPr>
              <a:t>quantities.</a:t>
            </a:r>
            <a:endParaRPr sz="5000" dirty="0">
              <a:latin typeface="Tahoma"/>
              <a:cs typeface="Tahoma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7CAE46D-3F18-F243-1C43-F8119EAA2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817103"/>
              </p:ext>
            </p:extLst>
          </p:nvPr>
        </p:nvGraphicFramePr>
        <p:xfrm>
          <a:off x="8244611" y="5016775"/>
          <a:ext cx="9662389" cy="5061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332</Words>
  <Application>Microsoft Office PowerPoint</Application>
  <PresentationFormat>Custom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MT</vt:lpstr>
      <vt:lpstr>Calibri</vt:lpstr>
      <vt:lpstr>Tahoma</vt:lpstr>
      <vt:lpstr>Trebuchet MS</vt:lpstr>
      <vt:lpstr>Verdana</vt:lpstr>
      <vt:lpstr>Office Theme</vt:lpstr>
      <vt:lpstr>PowerPoint Presentation</vt:lpstr>
      <vt:lpstr>Introduction to  the sales report</vt:lpstr>
      <vt:lpstr>Sales report  methodology</vt:lpstr>
      <vt:lpstr>Step 1: Create and Select Database</vt:lpstr>
      <vt:lpstr>Total Orders: Count the total</vt:lpstr>
      <vt:lpstr>Calculate the total revenue</vt:lpstr>
      <vt:lpstr>Identify the highest-priced</vt:lpstr>
      <vt:lpstr>Identify the most common</vt:lpstr>
      <vt:lpstr>List the top 5 most ordered pizza</vt:lpstr>
      <vt:lpstr>PowerPoint Presentation</vt:lpstr>
      <vt:lpstr>Determine the distribution of orders by</vt:lpstr>
      <vt:lpstr>Join relevant tables to find the category-</vt:lpstr>
      <vt:lpstr>Group the orders by date and calculate the</vt:lpstr>
      <vt:lpstr>Determine the top 3 most ordered pizza</vt:lpstr>
      <vt:lpstr>PowerPoint Presentation</vt:lpstr>
      <vt:lpstr>Analyze the cumulative revenue generated over time.</vt:lpstr>
      <vt:lpstr>Determine the top 3 most ordered pizza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report and future goals</dc:title>
  <dc:creator>GanesH M</dc:creator>
  <cp:keywords>DAGHDU2APUk,BAEzPk6HKmQ</cp:keywords>
  <cp:lastModifiedBy>Pavan Marathe</cp:lastModifiedBy>
  <cp:revision>2</cp:revision>
  <dcterms:created xsi:type="dcterms:W3CDTF">2024-07-17T13:32:57Z</dcterms:created>
  <dcterms:modified xsi:type="dcterms:W3CDTF">2024-07-18T07:44:59Z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Canva</vt:lpwstr>
  </property>
  <property fmtid="{D5CDD505-2E9C-101B-9397-08002B2CF9AE}" pid="4" name="LastSaved">
    <vt:filetime>2024-07-17T00:00:00Z</vt:filetime>
  </property>
</Properties>
</file>