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2" r:id="rId5"/>
    <p:sldId id="273" r:id="rId6"/>
    <p:sldId id="274" r:id="rId7"/>
    <p:sldId id="275" r:id="rId8"/>
    <p:sldId id="276" r:id="rId9"/>
    <p:sldId id="277" r:id="rId10"/>
    <p:sldId id="278" r:id="rId11"/>
    <p:sldId id="263" r:id="rId12"/>
    <p:sldId id="264" r:id="rId13"/>
    <p:sldId id="270" r:id="rId14"/>
    <p:sldId id="260"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3A8EB8-61BF-45AB-ADC4-B2183DA50004}"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9047E-AAB8-4C5E-B232-34AF17F5BDD7}" type="slidenum">
              <a:rPr lang="en-US" smtClean="0"/>
              <a:t>‹#›</a:t>
            </a:fld>
            <a:endParaRPr lang="en-US"/>
          </a:p>
        </p:txBody>
      </p:sp>
    </p:spTree>
    <p:extLst>
      <p:ext uri="{BB962C8B-B14F-4D97-AF65-F5344CB8AC3E}">
        <p14:creationId xmlns:p14="http://schemas.microsoft.com/office/powerpoint/2010/main" val="284712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A8EB8-61BF-45AB-ADC4-B2183DA50004}"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9047E-AAB8-4C5E-B232-34AF17F5BDD7}" type="slidenum">
              <a:rPr lang="en-US" smtClean="0"/>
              <a:t>‹#›</a:t>
            </a:fld>
            <a:endParaRPr lang="en-US"/>
          </a:p>
        </p:txBody>
      </p:sp>
    </p:spTree>
    <p:extLst>
      <p:ext uri="{BB962C8B-B14F-4D97-AF65-F5344CB8AC3E}">
        <p14:creationId xmlns:p14="http://schemas.microsoft.com/office/powerpoint/2010/main" val="3600043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A8EB8-61BF-45AB-ADC4-B2183DA50004}"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9047E-AAB8-4C5E-B232-34AF17F5BDD7}" type="slidenum">
              <a:rPr lang="en-US" smtClean="0"/>
              <a:t>‹#›</a:t>
            </a:fld>
            <a:endParaRPr lang="en-US"/>
          </a:p>
        </p:txBody>
      </p:sp>
    </p:spTree>
    <p:extLst>
      <p:ext uri="{BB962C8B-B14F-4D97-AF65-F5344CB8AC3E}">
        <p14:creationId xmlns:p14="http://schemas.microsoft.com/office/powerpoint/2010/main" val="2661470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A8EB8-61BF-45AB-ADC4-B2183DA50004}"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9047E-AAB8-4C5E-B232-34AF17F5BDD7}" type="slidenum">
              <a:rPr lang="en-US" smtClean="0"/>
              <a:t>‹#›</a:t>
            </a:fld>
            <a:endParaRPr lang="en-US"/>
          </a:p>
        </p:txBody>
      </p:sp>
    </p:spTree>
    <p:extLst>
      <p:ext uri="{BB962C8B-B14F-4D97-AF65-F5344CB8AC3E}">
        <p14:creationId xmlns:p14="http://schemas.microsoft.com/office/powerpoint/2010/main" val="291453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3A8EB8-61BF-45AB-ADC4-B2183DA50004}"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9047E-AAB8-4C5E-B232-34AF17F5BDD7}" type="slidenum">
              <a:rPr lang="en-US" smtClean="0"/>
              <a:t>‹#›</a:t>
            </a:fld>
            <a:endParaRPr lang="en-US"/>
          </a:p>
        </p:txBody>
      </p:sp>
    </p:spTree>
    <p:extLst>
      <p:ext uri="{BB962C8B-B14F-4D97-AF65-F5344CB8AC3E}">
        <p14:creationId xmlns:p14="http://schemas.microsoft.com/office/powerpoint/2010/main" val="186905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3A8EB8-61BF-45AB-ADC4-B2183DA50004}"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9047E-AAB8-4C5E-B232-34AF17F5BDD7}" type="slidenum">
              <a:rPr lang="en-US" smtClean="0"/>
              <a:t>‹#›</a:t>
            </a:fld>
            <a:endParaRPr lang="en-US"/>
          </a:p>
        </p:txBody>
      </p:sp>
    </p:spTree>
    <p:extLst>
      <p:ext uri="{BB962C8B-B14F-4D97-AF65-F5344CB8AC3E}">
        <p14:creationId xmlns:p14="http://schemas.microsoft.com/office/powerpoint/2010/main" val="3741625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3A8EB8-61BF-45AB-ADC4-B2183DA50004}" type="datetimeFigureOut">
              <a:rPr lang="en-US" smtClean="0"/>
              <a:t>4/1/2017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9047E-AAB8-4C5E-B232-34AF17F5BDD7}" type="slidenum">
              <a:rPr lang="en-US" smtClean="0"/>
              <a:t>‹#›</a:t>
            </a:fld>
            <a:endParaRPr lang="en-US"/>
          </a:p>
        </p:txBody>
      </p:sp>
    </p:spTree>
    <p:extLst>
      <p:ext uri="{BB962C8B-B14F-4D97-AF65-F5344CB8AC3E}">
        <p14:creationId xmlns:p14="http://schemas.microsoft.com/office/powerpoint/2010/main" val="4178087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3A8EB8-61BF-45AB-ADC4-B2183DA50004}" type="datetimeFigureOut">
              <a:rPr lang="en-US" smtClean="0"/>
              <a:t>4/1/2017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9047E-AAB8-4C5E-B232-34AF17F5BDD7}" type="slidenum">
              <a:rPr lang="en-US" smtClean="0"/>
              <a:t>‹#›</a:t>
            </a:fld>
            <a:endParaRPr lang="en-US"/>
          </a:p>
        </p:txBody>
      </p:sp>
    </p:spTree>
    <p:extLst>
      <p:ext uri="{BB962C8B-B14F-4D97-AF65-F5344CB8AC3E}">
        <p14:creationId xmlns:p14="http://schemas.microsoft.com/office/powerpoint/2010/main" val="102291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3A8EB8-61BF-45AB-ADC4-B2183DA50004}" type="datetimeFigureOut">
              <a:rPr lang="en-US" smtClean="0"/>
              <a:t>4/1/2017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9047E-AAB8-4C5E-B232-34AF17F5BDD7}" type="slidenum">
              <a:rPr lang="en-US" smtClean="0"/>
              <a:t>‹#›</a:t>
            </a:fld>
            <a:endParaRPr lang="en-US"/>
          </a:p>
        </p:txBody>
      </p:sp>
    </p:spTree>
    <p:extLst>
      <p:ext uri="{BB962C8B-B14F-4D97-AF65-F5344CB8AC3E}">
        <p14:creationId xmlns:p14="http://schemas.microsoft.com/office/powerpoint/2010/main" val="1485685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3A8EB8-61BF-45AB-ADC4-B2183DA50004}"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9047E-AAB8-4C5E-B232-34AF17F5BDD7}" type="slidenum">
              <a:rPr lang="en-US" smtClean="0"/>
              <a:t>‹#›</a:t>
            </a:fld>
            <a:endParaRPr lang="en-US"/>
          </a:p>
        </p:txBody>
      </p:sp>
    </p:spTree>
    <p:extLst>
      <p:ext uri="{BB962C8B-B14F-4D97-AF65-F5344CB8AC3E}">
        <p14:creationId xmlns:p14="http://schemas.microsoft.com/office/powerpoint/2010/main" val="1243340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3A8EB8-61BF-45AB-ADC4-B2183DA50004}"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9047E-AAB8-4C5E-B232-34AF17F5BDD7}" type="slidenum">
              <a:rPr lang="en-US" smtClean="0"/>
              <a:t>‹#›</a:t>
            </a:fld>
            <a:endParaRPr lang="en-US"/>
          </a:p>
        </p:txBody>
      </p:sp>
    </p:spTree>
    <p:extLst>
      <p:ext uri="{BB962C8B-B14F-4D97-AF65-F5344CB8AC3E}">
        <p14:creationId xmlns:p14="http://schemas.microsoft.com/office/powerpoint/2010/main" val="803621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A8EB8-61BF-45AB-ADC4-B2183DA50004}" type="datetimeFigureOut">
              <a:rPr lang="en-US" smtClean="0"/>
              <a:t>4/1/2017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59047E-AAB8-4C5E-B232-34AF17F5BDD7}" type="slidenum">
              <a:rPr lang="en-US" smtClean="0"/>
              <a:t>‹#›</a:t>
            </a:fld>
            <a:endParaRPr lang="en-US"/>
          </a:p>
        </p:txBody>
      </p:sp>
    </p:spTree>
    <p:extLst>
      <p:ext uri="{BB962C8B-B14F-4D97-AF65-F5344CB8AC3E}">
        <p14:creationId xmlns:p14="http://schemas.microsoft.com/office/powerpoint/2010/main" val="4221522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jp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hyperlink" Target="mailto:info@swashconvergence.com"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txBox="1">
            <a:spLocks/>
          </p:cNvSpPr>
          <p:nvPr/>
        </p:nvSpPr>
        <p:spPr>
          <a:xfrm>
            <a:off x="1524000" y="6597352"/>
            <a:ext cx="3896072" cy="26064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2015 SWASH Convergence Technologies Limited</a:t>
            </a:r>
          </a:p>
        </p:txBody>
      </p:sp>
      <p:sp>
        <p:nvSpPr>
          <p:cNvPr id="9" name="Footer Placeholder 5"/>
          <p:cNvSpPr txBox="1">
            <a:spLocks/>
          </p:cNvSpPr>
          <p:nvPr/>
        </p:nvSpPr>
        <p:spPr>
          <a:xfrm>
            <a:off x="-304653" y="6611207"/>
            <a:ext cx="3896072" cy="26064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a:t>
            </a:r>
            <a:r>
              <a:rPr lang="en-US" dirty="0" smtClean="0">
                <a:solidFill>
                  <a:schemeClr val="bg1"/>
                </a:solidFill>
              </a:rPr>
              <a:t>2017 </a:t>
            </a:r>
            <a:r>
              <a:rPr lang="en-US" dirty="0">
                <a:solidFill>
                  <a:schemeClr val="bg1"/>
                </a:solidFill>
              </a:rPr>
              <a:t>SWASH Convergence Technologies Limited</a:t>
            </a:r>
          </a:p>
        </p:txBody>
      </p:sp>
      <p:pic>
        <p:nvPicPr>
          <p:cNvPr id="17" name="Picture 2" descr="C:\Users\sourav.d\Desktop\swash-newlogo.png"/>
          <p:cNvPicPr>
            <a:picLocks noChangeAspect="1" noChangeArrowheads="1"/>
          </p:cNvPicPr>
          <p:nvPr/>
        </p:nvPicPr>
        <p:blipFill rotWithShape="1">
          <a:blip r:embed="rId2">
            <a:extLst>
              <a:ext uri="{28A0092B-C50C-407E-A947-70E740481C1C}">
                <a14:useLocalDpi xmlns:a14="http://schemas.microsoft.com/office/drawing/2010/main" val="0"/>
              </a:ext>
            </a:extLst>
          </a:blip>
          <a:srcRect r="87198" b="39119"/>
          <a:stretch/>
        </p:blipFill>
        <p:spPr bwMode="auto">
          <a:xfrm>
            <a:off x="10380351" y="4437511"/>
            <a:ext cx="1811649" cy="2304256"/>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1" y="6722373"/>
            <a:ext cx="12192001" cy="260322"/>
          </a:xfrm>
          <a:prstGeom prst="rect">
            <a:avLst/>
          </a:prstGeom>
          <a:solidFill>
            <a:srgbClr val="DE4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970" y="203577"/>
            <a:ext cx="1059779" cy="692337"/>
          </a:xfrm>
          <a:prstGeom prst="rect">
            <a:avLst/>
          </a:prstGeom>
        </p:spPr>
      </p:pic>
      <p:sp>
        <p:nvSpPr>
          <p:cNvPr id="20" name="Footer Placeholder 5"/>
          <p:cNvSpPr txBox="1">
            <a:spLocks/>
          </p:cNvSpPr>
          <p:nvPr/>
        </p:nvSpPr>
        <p:spPr>
          <a:xfrm>
            <a:off x="-152253" y="6763607"/>
            <a:ext cx="3896072" cy="26064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a:t>
            </a:r>
            <a:r>
              <a:rPr lang="en-US" dirty="0" smtClean="0">
                <a:solidFill>
                  <a:schemeClr val="bg1"/>
                </a:solidFill>
              </a:rPr>
              <a:t>2017 </a:t>
            </a:r>
            <a:r>
              <a:rPr lang="en-US" dirty="0">
                <a:solidFill>
                  <a:schemeClr val="bg1"/>
                </a:solidFill>
              </a:rPr>
              <a:t>SWASH Convergence Technologies Limited</a:t>
            </a:r>
          </a:p>
        </p:txBody>
      </p:sp>
      <p:pic>
        <p:nvPicPr>
          <p:cNvPr id="10" name="Picture 1" descr="C:\Users\Sourav\Desktop\SWASH-OG-TAG-LOGO.jpg"/>
          <p:cNvPicPr>
            <a:picLocks noChangeAspect="1" noChangeArrowheads="1"/>
          </p:cNvPicPr>
          <p:nvPr/>
        </p:nvPicPr>
        <p:blipFill>
          <a:blip r:embed="rId4"/>
          <a:srcRect t="35393" b="34385"/>
          <a:stretch>
            <a:fillRect/>
          </a:stretch>
        </p:blipFill>
        <p:spPr bwMode="auto">
          <a:xfrm>
            <a:off x="9791181" y="236070"/>
            <a:ext cx="2003738" cy="605569"/>
          </a:xfrm>
          <a:prstGeom prst="rect">
            <a:avLst/>
          </a:prstGeom>
          <a:noFill/>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0" y="571500"/>
            <a:ext cx="7620000" cy="5715000"/>
          </a:xfrm>
          <a:prstGeom prst="rect">
            <a:avLst/>
          </a:prstGeom>
        </p:spPr>
      </p:pic>
    </p:spTree>
    <p:extLst>
      <p:ext uri="{BB962C8B-B14F-4D97-AF65-F5344CB8AC3E}">
        <p14:creationId xmlns:p14="http://schemas.microsoft.com/office/powerpoint/2010/main" val="1124256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C:\Users\Sourav\Desktop\SWASH-OG-TAG-LOGO.jpg"/>
          <p:cNvPicPr>
            <a:picLocks noChangeAspect="1" noChangeArrowheads="1"/>
          </p:cNvPicPr>
          <p:nvPr/>
        </p:nvPicPr>
        <p:blipFill>
          <a:blip r:embed="rId2"/>
          <a:srcRect t="35393" b="34385"/>
          <a:stretch>
            <a:fillRect/>
          </a:stretch>
        </p:blipFill>
        <p:spPr bwMode="auto">
          <a:xfrm>
            <a:off x="9791181" y="236070"/>
            <a:ext cx="2003738" cy="605569"/>
          </a:xfrm>
          <a:prstGeom prst="rect">
            <a:avLst/>
          </a:prstGeom>
          <a:noFill/>
        </p:spPr>
      </p:pic>
      <p:sp>
        <p:nvSpPr>
          <p:cNvPr id="6" name="Footer Placeholder 5"/>
          <p:cNvSpPr txBox="1">
            <a:spLocks/>
          </p:cNvSpPr>
          <p:nvPr/>
        </p:nvSpPr>
        <p:spPr>
          <a:xfrm>
            <a:off x="1524000" y="6597352"/>
            <a:ext cx="3896072" cy="26064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2015 SWASH Convergence Technologies Limited</a:t>
            </a:r>
          </a:p>
        </p:txBody>
      </p:sp>
      <p:pic>
        <p:nvPicPr>
          <p:cNvPr id="5122" name="Picture 2" descr="C:\Users\sourav.d\Desktop\swash-new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r="87198" b="39119"/>
          <a:stretch/>
        </p:blipFill>
        <p:spPr bwMode="auto">
          <a:xfrm>
            <a:off x="10380351" y="4298963"/>
            <a:ext cx="1811649" cy="230425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 y="6597678"/>
            <a:ext cx="12192001" cy="260322"/>
          </a:xfrm>
          <a:prstGeom prst="rect">
            <a:avLst/>
          </a:prstGeom>
          <a:solidFill>
            <a:srgbClr val="DE4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5"/>
          <p:cNvSpPr txBox="1">
            <a:spLocks/>
          </p:cNvSpPr>
          <p:nvPr/>
        </p:nvSpPr>
        <p:spPr>
          <a:xfrm>
            <a:off x="-304653" y="6611207"/>
            <a:ext cx="3896072" cy="26064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a:t>
            </a:r>
            <a:r>
              <a:rPr lang="en-US" dirty="0" smtClean="0">
                <a:solidFill>
                  <a:schemeClr val="bg1"/>
                </a:solidFill>
              </a:rPr>
              <a:t>2017 </a:t>
            </a:r>
            <a:r>
              <a:rPr lang="en-US" dirty="0">
                <a:solidFill>
                  <a:schemeClr val="bg1"/>
                </a:solidFill>
              </a:rPr>
              <a:t>SWASH Convergence Technologies Limited</a:t>
            </a: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970" y="203577"/>
            <a:ext cx="1059779" cy="692337"/>
          </a:xfrm>
          <a:prstGeom prst="rect">
            <a:avLst/>
          </a:prstGeom>
        </p:spPr>
      </p:pic>
      <p:sp>
        <p:nvSpPr>
          <p:cNvPr id="12" name="Content Placeholder 2"/>
          <p:cNvSpPr txBox="1">
            <a:spLocks/>
          </p:cNvSpPr>
          <p:nvPr/>
        </p:nvSpPr>
        <p:spPr>
          <a:xfrm>
            <a:off x="443346" y="1218619"/>
            <a:ext cx="11102191" cy="43275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dirty="0"/>
              <a:t> </a:t>
            </a:r>
            <a:r>
              <a:rPr lang="en-US" sz="1800" b="1" dirty="0" smtClean="0"/>
              <a:t>Enhance Marketing:</a:t>
            </a:r>
          </a:p>
          <a:p>
            <a:pPr algn="l"/>
            <a:endParaRPr lang="en-US" sz="1800" b="1" dirty="0"/>
          </a:p>
          <a:p>
            <a:pPr algn="l"/>
            <a:r>
              <a:rPr lang="en-US" sz="1800" dirty="0"/>
              <a:t>Enrich your customer database by adding the customer details you receive with each booking. Run promo email marketing campaigns to increase sales. Notify and keep them up to date by distributing Email &amp; SMS alerts.</a:t>
            </a:r>
          </a:p>
          <a:p>
            <a:pPr algn="l"/>
            <a:r>
              <a:rPr lang="en-US" sz="1800" dirty="0" smtClean="0">
                <a:solidFill>
                  <a:schemeClr val="tx1">
                    <a:lumMod val="75000"/>
                    <a:lumOff val="25000"/>
                  </a:schemeClr>
                </a:solidFill>
              </a:rPr>
              <a:t> 1.  Add </a:t>
            </a:r>
            <a:r>
              <a:rPr lang="en-US" sz="1800" b="1" dirty="0">
                <a:solidFill>
                  <a:schemeClr val="tx1">
                    <a:lumMod val="75000"/>
                    <a:lumOff val="25000"/>
                  </a:schemeClr>
                </a:solidFill>
              </a:rPr>
              <a:t>vouchers and discounts</a:t>
            </a:r>
            <a:r>
              <a:rPr lang="en-US" sz="1800" dirty="0">
                <a:solidFill>
                  <a:schemeClr val="tx1">
                    <a:lumMod val="75000"/>
                    <a:lumOff val="25000"/>
                  </a:schemeClr>
                </a:solidFill>
              </a:rPr>
              <a:t> for a specific date (range) and inform clients about them. </a:t>
            </a:r>
          </a:p>
          <a:p>
            <a:pPr algn="l"/>
            <a:r>
              <a:rPr lang="en-US" sz="1800" b="1" dirty="0" smtClean="0">
                <a:solidFill>
                  <a:schemeClr val="tx1">
                    <a:lumMod val="75000"/>
                    <a:lumOff val="25000"/>
                  </a:schemeClr>
                </a:solidFill>
              </a:rPr>
              <a:t> 2.  Confirmation </a:t>
            </a:r>
            <a:r>
              <a:rPr lang="en-US" sz="1800" b="1" dirty="0">
                <a:solidFill>
                  <a:schemeClr val="tx1">
                    <a:lumMod val="75000"/>
                    <a:lumOff val="25000"/>
                  </a:schemeClr>
                </a:solidFill>
              </a:rPr>
              <a:t>emails</a:t>
            </a:r>
            <a:r>
              <a:rPr lang="en-US" sz="1800" dirty="0">
                <a:solidFill>
                  <a:schemeClr val="tx1">
                    <a:lumMod val="75000"/>
                    <a:lumOff val="25000"/>
                  </a:schemeClr>
                </a:solidFill>
              </a:rPr>
              <a:t> to clients and admins - upon new booking, inquiry, payment or cancellation.</a:t>
            </a:r>
          </a:p>
          <a:p>
            <a:pPr algn="l"/>
            <a:r>
              <a:rPr lang="en-US" sz="1800" b="1" dirty="0">
                <a:solidFill>
                  <a:schemeClr val="tx1">
                    <a:lumMod val="75000"/>
                    <a:lumOff val="25000"/>
                  </a:schemeClr>
                </a:solidFill>
              </a:rPr>
              <a:t> </a:t>
            </a:r>
            <a:r>
              <a:rPr lang="en-US" sz="1800" b="1" dirty="0" smtClean="0">
                <a:solidFill>
                  <a:schemeClr val="tx1">
                    <a:lumMod val="75000"/>
                    <a:lumOff val="25000"/>
                  </a:schemeClr>
                </a:solidFill>
              </a:rPr>
              <a:t>3.  Email </a:t>
            </a:r>
            <a:r>
              <a:rPr lang="en-US" sz="1800" b="1" dirty="0">
                <a:solidFill>
                  <a:schemeClr val="tx1">
                    <a:lumMod val="75000"/>
                    <a:lumOff val="25000"/>
                  </a:schemeClr>
                </a:solidFill>
              </a:rPr>
              <a:t>&amp; SMS Reminders</a:t>
            </a:r>
            <a:r>
              <a:rPr lang="en-US" sz="1800" dirty="0">
                <a:solidFill>
                  <a:schemeClr val="tx1">
                    <a:lumMod val="75000"/>
                    <a:lumOff val="25000"/>
                  </a:schemeClr>
                </a:solidFill>
              </a:rPr>
              <a:t> - Send reminders to customers using predefined tokens</a:t>
            </a:r>
            <a:r>
              <a:rPr lang="en-US" sz="1800" dirty="0">
                <a:solidFill>
                  <a:schemeClr val="bg2">
                    <a:lumMod val="10000"/>
                  </a:schemeClr>
                </a:solidFill>
              </a:rPr>
              <a:t>.</a:t>
            </a:r>
          </a:p>
          <a:p>
            <a:pPr algn="l"/>
            <a:r>
              <a:rPr lang="en-US" sz="1800" dirty="0" smtClean="0">
                <a:solidFill>
                  <a:schemeClr val="bg2">
                    <a:lumMod val="10000"/>
                  </a:schemeClr>
                </a:solidFill>
              </a:rPr>
              <a:t> 4.  Use </a:t>
            </a:r>
            <a:r>
              <a:rPr lang="en-US" sz="1800" dirty="0">
                <a:solidFill>
                  <a:schemeClr val="bg2">
                    <a:lumMod val="10000"/>
                  </a:schemeClr>
                </a:solidFill>
              </a:rPr>
              <a:t>your client database to </a:t>
            </a:r>
            <a:r>
              <a:rPr lang="en-US" sz="1800" b="1" dirty="0">
                <a:solidFill>
                  <a:schemeClr val="bg2">
                    <a:lumMod val="10000"/>
                  </a:schemeClr>
                </a:solidFill>
              </a:rPr>
              <a:t>send out other updates</a:t>
            </a:r>
            <a:r>
              <a:rPr lang="en-US" sz="1800" dirty="0">
                <a:solidFill>
                  <a:schemeClr val="bg2">
                    <a:lumMod val="10000"/>
                  </a:schemeClr>
                </a:solidFill>
              </a:rPr>
              <a:t> to your customers.</a:t>
            </a:r>
          </a:p>
          <a:p>
            <a:pPr algn="l"/>
            <a:r>
              <a:rPr lang="en-US" sz="1800" dirty="0" smtClean="0">
                <a:solidFill>
                  <a:schemeClr val="bg2">
                    <a:lumMod val="10000"/>
                  </a:schemeClr>
                </a:solidFill>
              </a:rPr>
              <a:t> 5</a:t>
            </a:r>
            <a:r>
              <a:rPr lang="en-US" sz="1800" smtClean="0">
                <a:solidFill>
                  <a:schemeClr val="bg2">
                    <a:lumMod val="10000"/>
                  </a:schemeClr>
                </a:solidFill>
              </a:rPr>
              <a:t>.  </a:t>
            </a:r>
            <a:r>
              <a:rPr lang="en-US" sz="1800" dirty="0" smtClean="0">
                <a:solidFill>
                  <a:schemeClr val="bg2">
                    <a:lumMod val="10000"/>
                  </a:schemeClr>
                </a:solidFill>
              </a:rPr>
              <a:t>Launch </a:t>
            </a:r>
            <a:r>
              <a:rPr lang="en-US" sz="1800" b="1" dirty="0">
                <a:solidFill>
                  <a:schemeClr val="bg2">
                    <a:lumMod val="10000"/>
                  </a:schemeClr>
                </a:solidFill>
              </a:rPr>
              <a:t>client satisfaction surveys</a:t>
            </a:r>
            <a:r>
              <a:rPr lang="en-US" sz="1800" dirty="0">
                <a:solidFill>
                  <a:schemeClr val="bg2">
                    <a:lumMod val="10000"/>
                  </a:schemeClr>
                </a:solidFill>
              </a:rPr>
              <a:t> using email marketing.</a:t>
            </a:r>
          </a:p>
          <a:p>
            <a:pPr algn="l"/>
            <a:endParaRPr lang="en-US" sz="1800" dirty="0">
              <a:solidFill>
                <a:schemeClr val="bg2">
                  <a:lumMod val="10000"/>
                </a:schemeClr>
              </a:solidFill>
            </a:endParaRPr>
          </a:p>
          <a:p>
            <a:pPr algn="l"/>
            <a:r>
              <a:rPr lang="en-US" sz="1800" dirty="0">
                <a:solidFill>
                  <a:schemeClr val="tx1">
                    <a:lumMod val="95000"/>
                    <a:lumOff val="5000"/>
                  </a:schemeClr>
                </a:solidFill>
              </a:rPr>
              <a:t> </a:t>
            </a:r>
          </a:p>
          <a:p>
            <a:endParaRPr lang="en-US" sz="1800" dirty="0" smtClean="0"/>
          </a:p>
          <a:p>
            <a:endParaRPr lang="en-US" sz="1800" dirty="0" smtClean="0"/>
          </a:p>
          <a:p>
            <a:endParaRPr lang="en-US" sz="1800" dirty="0"/>
          </a:p>
          <a:p>
            <a:pPr algn="just">
              <a:buFont typeface="Wingdings" panose="05000000000000000000" pitchFamily="2" charset="2"/>
              <a:buChar char="q"/>
              <a:defRPr/>
            </a:pPr>
            <a:endParaRPr lang="en-US" sz="1700" dirty="0" smtClean="0"/>
          </a:p>
          <a:p>
            <a:pPr algn="just">
              <a:defRPr/>
            </a:pPr>
            <a:endParaRPr lang="en-US" sz="1700" dirty="0" smtClean="0"/>
          </a:p>
          <a:p>
            <a:pPr algn="l">
              <a:defRPr/>
            </a:pPr>
            <a:endParaRPr lang="en-US" sz="1700" dirty="0"/>
          </a:p>
        </p:txBody>
      </p:sp>
    </p:spTree>
    <p:extLst>
      <p:ext uri="{BB962C8B-B14F-4D97-AF65-F5344CB8AC3E}">
        <p14:creationId xmlns:p14="http://schemas.microsoft.com/office/powerpoint/2010/main" val="2279194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C:\Users\Sourav\Desktop\SWASH-OG-TAG-LOGO.jpg"/>
          <p:cNvPicPr>
            <a:picLocks noChangeAspect="1" noChangeArrowheads="1"/>
          </p:cNvPicPr>
          <p:nvPr/>
        </p:nvPicPr>
        <p:blipFill>
          <a:blip r:embed="rId2"/>
          <a:srcRect t="35393" b="34385"/>
          <a:stretch>
            <a:fillRect/>
          </a:stretch>
        </p:blipFill>
        <p:spPr bwMode="auto">
          <a:xfrm>
            <a:off x="9791181" y="236070"/>
            <a:ext cx="2003738" cy="605569"/>
          </a:xfrm>
          <a:prstGeom prst="rect">
            <a:avLst/>
          </a:prstGeom>
          <a:noFill/>
        </p:spPr>
      </p:pic>
      <p:sp>
        <p:nvSpPr>
          <p:cNvPr id="6" name="Footer Placeholder 5"/>
          <p:cNvSpPr txBox="1">
            <a:spLocks/>
          </p:cNvSpPr>
          <p:nvPr/>
        </p:nvSpPr>
        <p:spPr>
          <a:xfrm>
            <a:off x="1524000" y="6597352"/>
            <a:ext cx="3896072" cy="26064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2015 SWASH Convergence Technologies Limited</a:t>
            </a:r>
          </a:p>
        </p:txBody>
      </p:sp>
      <p:pic>
        <p:nvPicPr>
          <p:cNvPr id="5122" name="Picture 2" descr="C:\Users\sourav.d\Desktop\swash-new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r="87198" b="39119"/>
          <a:stretch/>
        </p:blipFill>
        <p:spPr bwMode="auto">
          <a:xfrm>
            <a:off x="10380351" y="4298963"/>
            <a:ext cx="1811649" cy="230425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 y="6597678"/>
            <a:ext cx="12192001" cy="260322"/>
          </a:xfrm>
          <a:prstGeom prst="rect">
            <a:avLst/>
          </a:prstGeom>
          <a:solidFill>
            <a:srgbClr val="DE4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5"/>
          <p:cNvSpPr txBox="1">
            <a:spLocks/>
          </p:cNvSpPr>
          <p:nvPr/>
        </p:nvSpPr>
        <p:spPr>
          <a:xfrm>
            <a:off x="-304653" y="6611207"/>
            <a:ext cx="3896072" cy="26064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a:t>
            </a:r>
            <a:r>
              <a:rPr lang="en-US" dirty="0" smtClean="0">
                <a:solidFill>
                  <a:schemeClr val="bg1"/>
                </a:solidFill>
              </a:rPr>
              <a:t>2017 </a:t>
            </a:r>
            <a:r>
              <a:rPr lang="en-US" dirty="0">
                <a:solidFill>
                  <a:schemeClr val="bg1"/>
                </a:solidFill>
              </a:rPr>
              <a:t>SWASH Convergence Technologies Limited</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970" y="203577"/>
            <a:ext cx="1059779" cy="692337"/>
          </a:xfrm>
          <a:prstGeom prst="rect">
            <a:avLst/>
          </a:prstGeom>
        </p:spPr>
      </p:pic>
      <p:sp>
        <p:nvSpPr>
          <p:cNvPr id="18" name="Content Placeholder 2"/>
          <p:cNvSpPr txBox="1">
            <a:spLocks/>
          </p:cNvSpPr>
          <p:nvPr/>
        </p:nvSpPr>
        <p:spPr>
          <a:xfrm>
            <a:off x="5288807" y="1647003"/>
            <a:ext cx="5091544" cy="29867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700" dirty="0" smtClean="0"/>
          </a:p>
          <a:p>
            <a:pPr algn="l">
              <a:defRPr/>
            </a:pPr>
            <a:endParaRPr lang="en-US" sz="1700" dirty="0"/>
          </a:p>
          <a:p>
            <a:pPr algn="l">
              <a:buFont typeface="Wingdings" panose="05000000000000000000" pitchFamily="2" charset="2"/>
              <a:buChar char="q"/>
              <a:defRPr/>
            </a:pPr>
            <a:r>
              <a:rPr lang="en-US" sz="1700" dirty="0" smtClean="0"/>
              <a:t> Discover</a:t>
            </a:r>
            <a:r>
              <a:rPr lang="en-US" sz="1700" dirty="0"/>
              <a:t>, reserve, and manage restaurant reservations free and instantly—anytime, anywhere</a:t>
            </a:r>
            <a:r>
              <a:rPr lang="en-US" sz="1700" dirty="0" smtClean="0"/>
              <a:t>.</a:t>
            </a:r>
          </a:p>
          <a:p>
            <a:pPr algn="l">
              <a:buFont typeface="Wingdings" panose="05000000000000000000" pitchFamily="2" charset="2"/>
              <a:buChar char="q"/>
              <a:defRPr/>
            </a:pPr>
            <a:r>
              <a:rPr lang="en-US" sz="1700" dirty="0" smtClean="0"/>
              <a:t> Get </a:t>
            </a:r>
            <a:r>
              <a:rPr lang="en-US" sz="1700" dirty="0"/>
              <a:t>last-minute access to more restaurants around the world with the leader in restaurant reservations. </a:t>
            </a:r>
            <a:endParaRPr lang="en-US" sz="1700" dirty="0" smtClean="0"/>
          </a:p>
          <a:p>
            <a:pPr algn="l">
              <a:buFont typeface="Wingdings" panose="05000000000000000000" pitchFamily="2" charset="2"/>
              <a:buChar char="q"/>
              <a:defRPr/>
            </a:pPr>
            <a:r>
              <a:rPr lang="en-US" sz="1700" dirty="0"/>
              <a:t> </a:t>
            </a:r>
            <a:r>
              <a:rPr lang="en-US" sz="1700" dirty="0" smtClean="0"/>
              <a:t>Plus</a:t>
            </a:r>
            <a:r>
              <a:rPr lang="en-US" sz="1700" dirty="0"/>
              <a:t>, earn points towards rewards every time you dine with the </a:t>
            </a:r>
            <a:r>
              <a:rPr lang="en-US" sz="1700" dirty="0" err="1" smtClean="0"/>
              <a:t>KENRestaurant</a:t>
            </a:r>
            <a:r>
              <a:rPr lang="en-US" sz="1700" dirty="0" smtClean="0"/>
              <a:t> app.</a:t>
            </a:r>
            <a:endParaRPr lang="en-US" sz="1700" dirty="0"/>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4731" y="997527"/>
            <a:ext cx="2505489" cy="4984787"/>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44732" y="1260764"/>
            <a:ext cx="2505488" cy="4354601"/>
          </a:xfrm>
          <a:prstGeom prst="rect">
            <a:avLst/>
          </a:prstGeom>
        </p:spPr>
      </p:pic>
    </p:spTree>
    <p:extLst>
      <p:ext uri="{BB962C8B-B14F-4D97-AF65-F5344CB8AC3E}">
        <p14:creationId xmlns:p14="http://schemas.microsoft.com/office/powerpoint/2010/main" val="1394442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C:\Users\Sourav\Desktop\SWASH-OG-TAG-LOGO.jpg"/>
          <p:cNvPicPr>
            <a:picLocks noChangeAspect="1" noChangeArrowheads="1"/>
          </p:cNvPicPr>
          <p:nvPr/>
        </p:nvPicPr>
        <p:blipFill>
          <a:blip r:embed="rId2"/>
          <a:srcRect t="35393" b="34385"/>
          <a:stretch>
            <a:fillRect/>
          </a:stretch>
        </p:blipFill>
        <p:spPr bwMode="auto">
          <a:xfrm>
            <a:off x="9791181" y="236070"/>
            <a:ext cx="2003738" cy="605569"/>
          </a:xfrm>
          <a:prstGeom prst="rect">
            <a:avLst/>
          </a:prstGeom>
          <a:noFill/>
        </p:spPr>
      </p:pic>
      <p:sp>
        <p:nvSpPr>
          <p:cNvPr id="6" name="Footer Placeholder 5"/>
          <p:cNvSpPr txBox="1">
            <a:spLocks/>
          </p:cNvSpPr>
          <p:nvPr/>
        </p:nvSpPr>
        <p:spPr>
          <a:xfrm>
            <a:off x="1524000" y="6597352"/>
            <a:ext cx="3896072" cy="26064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2015 SWASH Convergence Technologies Limited</a:t>
            </a:r>
          </a:p>
        </p:txBody>
      </p:sp>
      <p:pic>
        <p:nvPicPr>
          <p:cNvPr id="5122" name="Picture 2" descr="C:\Users\sourav.d\Desktop\swash-new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r="87198" b="39119"/>
          <a:stretch/>
        </p:blipFill>
        <p:spPr bwMode="auto">
          <a:xfrm>
            <a:off x="10380351" y="4298963"/>
            <a:ext cx="1811649" cy="230425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 y="6597678"/>
            <a:ext cx="12192001" cy="260322"/>
          </a:xfrm>
          <a:prstGeom prst="rect">
            <a:avLst/>
          </a:prstGeom>
          <a:solidFill>
            <a:srgbClr val="DE4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5"/>
          <p:cNvSpPr txBox="1">
            <a:spLocks/>
          </p:cNvSpPr>
          <p:nvPr/>
        </p:nvSpPr>
        <p:spPr>
          <a:xfrm>
            <a:off x="-304653" y="6611207"/>
            <a:ext cx="3896072" cy="26064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a:t>
            </a:r>
            <a:r>
              <a:rPr lang="en-US" dirty="0" smtClean="0">
                <a:solidFill>
                  <a:schemeClr val="bg1"/>
                </a:solidFill>
              </a:rPr>
              <a:t>2017 </a:t>
            </a:r>
            <a:r>
              <a:rPr lang="en-US" dirty="0">
                <a:solidFill>
                  <a:schemeClr val="bg1"/>
                </a:solidFill>
              </a:rPr>
              <a:t>SWASH Convergence Technologies Limited</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970" y="203577"/>
            <a:ext cx="1059779" cy="692337"/>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3658" y="1071464"/>
            <a:ext cx="2505489" cy="4896221"/>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2004" y="1076130"/>
            <a:ext cx="2505489" cy="4896221"/>
          </a:xfrm>
          <a:prstGeom prst="rect">
            <a:avLst/>
          </a:prstGeom>
        </p:spPr>
      </p:pic>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70489" y="1361194"/>
            <a:ext cx="2470947" cy="4291461"/>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7085" y="1376261"/>
            <a:ext cx="2442698" cy="4200041"/>
          </a:xfrm>
          <a:prstGeom prst="rect">
            <a:avLst/>
          </a:prstGeom>
        </p:spPr>
      </p:pic>
    </p:spTree>
    <p:extLst>
      <p:ext uri="{BB962C8B-B14F-4D97-AF65-F5344CB8AC3E}">
        <p14:creationId xmlns:p14="http://schemas.microsoft.com/office/powerpoint/2010/main" val="33236408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C:\Users\Sourav\Desktop\SWASH-OG-TAG-LOGO.jpg"/>
          <p:cNvPicPr>
            <a:picLocks noChangeAspect="1" noChangeArrowheads="1"/>
          </p:cNvPicPr>
          <p:nvPr/>
        </p:nvPicPr>
        <p:blipFill>
          <a:blip r:embed="rId2"/>
          <a:srcRect t="35393" b="34385"/>
          <a:stretch>
            <a:fillRect/>
          </a:stretch>
        </p:blipFill>
        <p:spPr bwMode="auto">
          <a:xfrm>
            <a:off x="9791181" y="236070"/>
            <a:ext cx="2003738" cy="605569"/>
          </a:xfrm>
          <a:prstGeom prst="rect">
            <a:avLst/>
          </a:prstGeom>
          <a:noFill/>
        </p:spPr>
      </p:pic>
      <p:sp>
        <p:nvSpPr>
          <p:cNvPr id="6" name="Footer Placeholder 5"/>
          <p:cNvSpPr txBox="1">
            <a:spLocks/>
          </p:cNvSpPr>
          <p:nvPr/>
        </p:nvSpPr>
        <p:spPr>
          <a:xfrm>
            <a:off x="1524000" y="6597352"/>
            <a:ext cx="3896072" cy="26064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2015 SWASH Convergence Technologies Limited</a:t>
            </a:r>
          </a:p>
        </p:txBody>
      </p:sp>
      <p:pic>
        <p:nvPicPr>
          <p:cNvPr id="5122" name="Picture 2" descr="C:\Users\sourav.d\Desktop\swash-new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r="87198" b="39119"/>
          <a:stretch/>
        </p:blipFill>
        <p:spPr bwMode="auto">
          <a:xfrm>
            <a:off x="10380351" y="4298963"/>
            <a:ext cx="1811649" cy="230425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 y="6597678"/>
            <a:ext cx="12192001" cy="260322"/>
          </a:xfrm>
          <a:prstGeom prst="rect">
            <a:avLst/>
          </a:prstGeom>
          <a:solidFill>
            <a:srgbClr val="DE4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5"/>
          <p:cNvSpPr txBox="1">
            <a:spLocks/>
          </p:cNvSpPr>
          <p:nvPr/>
        </p:nvSpPr>
        <p:spPr>
          <a:xfrm>
            <a:off x="-304653" y="6611207"/>
            <a:ext cx="3896072" cy="26064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a:t>
            </a:r>
            <a:r>
              <a:rPr lang="en-US" dirty="0" smtClean="0">
                <a:solidFill>
                  <a:schemeClr val="bg1"/>
                </a:solidFill>
              </a:rPr>
              <a:t>2017 </a:t>
            </a:r>
            <a:r>
              <a:rPr lang="en-US" dirty="0">
                <a:solidFill>
                  <a:schemeClr val="bg1"/>
                </a:solidFill>
              </a:rPr>
              <a:t>SWASH Convergence Technologies Limited</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970" y="203577"/>
            <a:ext cx="1059779" cy="692337"/>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6014" y="1024970"/>
            <a:ext cx="2505489" cy="4896221"/>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7467" y="1024970"/>
            <a:ext cx="2505489" cy="4896221"/>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56607" y="1310264"/>
            <a:ext cx="2480851" cy="4222632"/>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26224" y="1310264"/>
            <a:ext cx="2378785" cy="4222632"/>
          </a:xfrm>
          <a:prstGeom prst="rect">
            <a:avLst/>
          </a:prstGeom>
        </p:spPr>
      </p:pic>
    </p:spTree>
    <p:extLst>
      <p:ext uri="{BB962C8B-B14F-4D97-AF65-F5344CB8AC3E}">
        <p14:creationId xmlns:p14="http://schemas.microsoft.com/office/powerpoint/2010/main" val="1157022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C:\Users\Sourav\Desktop\SWASH-OG-TAG-LOGO.jpg"/>
          <p:cNvPicPr>
            <a:picLocks noChangeAspect="1" noChangeArrowheads="1"/>
          </p:cNvPicPr>
          <p:nvPr/>
        </p:nvPicPr>
        <p:blipFill>
          <a:blip r:embed="rId2"/>
          <a:srcRect t="35393" b="34385"/>
          <a:stretch>
            <a:fillRect/>
          </a:stretch>
        </p:blipFill>
        <p:spPr bwMode="auto">
          <a:xfrm>
            <a:off x="9791181" y="236070"/>
            <a:ext cx="2003738" cy="605569"/>
          </a:xfrm>
          <a:prstGeom prst="rect">
            <a:avLst/>
          </a:prstGeom>
          <a:noFill/>
        </p:spPr>
      </p:pic>
      <p:sp>
        <p:nvSpPr>
          <p:cNvPr id="6" name="Footer Placeholder 5"/>
          <p:cNvSpPr txBox="1">
            <a:spLocks/>
          </p:cNvSpPr>
          <p:nvPr/>
        </p:nvSpPr>
        <p:spPr>
          <a:xfrm>
            <a:off x="1524000" y="6597352"/>
            <a:ext cx="3896072" cy="26064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2015 SWASH Convergence Technologies Limited</a:t>
            </a:r>
          </a:p>
        </p:txBody>
      </p:sp>
      <p:pic>
        <p:nvPicPr>
          <p:cNvPr id="5122" name="Picture 2" descr="C:\Users\sourav.d\Desktop\swash-new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r="87198" b="39119"/>
          <a:stretch/>
        </p:blipFill>
        <p:spPr bwMode="auto">
          <a:xfrm>
            <a:off x="10380351" y="4298963"/>
            <a:ext cx="1811649" cy="230425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 y="6597678"/>
            <a:ext cx="12192001" cy="260322"/>
          </a:xfrm>
          <a:prstGeom prst="rect">
            <a:avLst/>
          </a:prstGeom>
          <a:solidFill>
            <a:srgbClr val="DE4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5"/>
          <p:cNvSpPr txBox="1">
            <a:spLocks/>
          </p:cNvSpPr>
          <p:nvPr/>
        </p:nvSpPr>
        <p:spPr>
          <a:xfrm>
            <a:off x="-304653" y="6611207"/>
            <a:ext cx="3896072" cy="26064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a:t>
            </a:r>
            <a:r>
              <a:rPr lang="en-US" dirty="0" smtClean="0">
                <a:solidFill>
                  <a:schemeClr val="bg1"/>
                </a:solidFill>
              </a:rPr>
              <a:t>2017 </a:t>
            </a:r>
            <a:r>
              <a:rPr lang="en-US" dirty="0">
                <a:solidFill>
                  <a:schemeClr val="bg1"/>
                </a:solidFill>
              </a:rPr>
              <a:t>SWASH Convergence Technologies Limited</a:t>
            </a:r>
          </a:p>
        </p:txBody>
      </p:sp>
      <p:sp>
        <p:nvSpPr>
          <p:cNvPr id="12" name="Text Placeholder 3"/>
          <p:cNvSpPr txBox="1">
            <a:spLocks/>
          </p:cNvSpPr>
          <p:nvPr/>
        </p:nvSpPr>
        <p:spPr>
          <a:xfrm>
            <a:off x="2135560" y="1823271"/>
            <a:ext cx="7772400" cy="272400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altLang="en-US" b="1" i="1" dirty="0">
              <a:solidFill>
                <a:schemeClr val="accent1"/>
              </a:solidFill>
              <a:latin typeface="Arial"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970" y="203577"/>
            <a:ext cx="1059779" cy="692337"/>
          </a:xfrm>
          <a:prstGeom prst="rect">
            <a:avLst/>
          </a:prstGeom>
        </p:spPr>
      </p:pic>
      <p:sp>
        <p:nvSpPr>
          <p:cNvPr id="13" name="Title 1"/>
          <p:cNvSpPr txBox="1">
            <a:spLocks/>
          </p:cNvSpPr>
          <p:nvPr/>
        </p:nvSpPr>
        <p:spPr>
          <a:xfrm>
            <a:off x="0" y="365126"/>
            <a:ext cx="12192000" cy="93720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smtClean="0"/>
              <a:t>Notifications</a:t>
            </a:r>
            <a:endParaRPr lang="en-US" sz="3600" dirty="0"/>
          </a:p>
        </p:txBody>
      </p:sp>
      <p:sp>
        <p:nvSpPr>
          <p:cNvPr id="14" name="Content Placeholder 2"/>
          <p:cNvSpPr txBox="1">
            <a:spLocks/>
          </p:cNvSpPr>
          <p:nvPr/>
        </p:nvSpPr>
        <p:spPr>
          <a:xfrm>
            <a:off x="692728" y="1674499"/>
            <a:ext cx="11102191" cy="43275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defRPr/>
            </a:pPr>
            <a:r>
              <a:rPr lang="en-US" sz="1700" b="1" dirty="0" smtClean="0"/>
              <a:t>Get </a:t>
            </a:r>
            <a:r>
              <a:rPr lang="en-US" sz="1700" b="1" dirty="0"/>
              <a:t>an alert when your </a:t>
            </a:r>
            <a:r>
              <a:rPr lang="en-US" sz="1700" b="1" dirty="0" smtClean="0"/>
              <a:t>food </a:t>
            </a:r>
            <a:r>
              <a:rPr lang="en-US" sz="1700" b="1" dirty="0"/>
              <a:t>is </a:t>
            </a:r>
            <a:r>
              <a:rPr lang="en-US" sz="1700" b="1" dirty="0" smtClean="0"/>
              <a:t>ready</a:t>
            </a:r>
          </a:p>
          <a:p>
            <a:pPr algn="l">
              <a:defRPr/>
            </a:pPr>
            <a:endParaRPr lang="en-US" sz="1700" dirty="0" smtClean="0"/>
          </a:p>
          <a:p>
            <a:pPr algn="l">
              <a:buFont typeface="Wingdings" panose="05000000000000000000" pitchFamily="2" charset="2"/>
              <a:buChar char="q"/>
              <a:defRPr/>
            </a:pPr>
            <a:r>
              <a:rPr lang="en-US" sz="1700" dirty="0" smtClean="0"/>
              <a:t> What </a:t>
            </a:r>
            <a:r>
              <a:rPr lang="en-US" sz="1700" dirty="0"/>
              <a:t>we </a:t>
            </a:r>
            <a:r>
              <a:rPr lang="en-US" sz="1700" dirty="0" smtClean="0"/>
              <a:t>do:</a:t>
            </a:r>
          </a:p>
          <a:p>
            <a:pPr algn="l">
              <a:defRPr/>
            </a:pPr>
            <a:r>
              <a:rPr lang="en-US" sz="1700" dirty="0" smtClean="0"/>
              <a:t>           *</a:t>
            </a:r>
            <a:r>
              <a:rPr lang="en-US" sz="1700" dirty="0"/>
              <a:t>Send you free push notification, e-mail, and SMS text-message alerts as soon as your </a:t>
            </a:r>
            <a:r>
              <a:rPr lang="en-US" sz="1700" dirty="0" smtClean="0"/>
              <a:t>food ready. </a:t>
            </a:r>
          </a:p>
          <a:p>
            <a:pPr algn="l">
              <a:defRPr/>
            </a:pPr>
            <a:endParaRPr lang="en-US" sz="1700" dirty="0" smtClean="0"/>
          </a:p>
          <a:p>
            <a:pPr algn="l">
              <a:buFont typeface="Wingdings" panose="05000000000000000000" pitchFamily="2" charset="2"/>
              <a:buChar char="q"/>
              <a:defRPr/>
            </a:pPr>
            <a:r>
              <a:rPr lang="en-US" sz="1700" dirty="0"/>
              <a:t> </a:t>
            </a:r>
            <a:r>
              <a:rPr lang="en-US" sz="1700" dirty="0" smtClean="0"/>
              <a:t>What </a:t>
            </a:r>
            <a:r>
              <a:rPr lang="en-US" sz="1700" dirty="0"/>
              <a:t>we DON’T </a:t>
            </a:r>
            <a:r>
              <a:rPr lang="en-US" sz="1700" dirty="0" smtClean="0"/>
              <a:t>do:</a:t>
            </a:r>
          </a:p>
          <a:p>
            <a:pPr algn="l">
              <a:defRPr/>
            </a:pPr>
            <a:r>
              <a:rPr lang="en-US" sz="1700" dirty="0" smtClean="0"/>
              <a:t>        *</a:t>
            </a:r>
            <a:r>
              <a:rPr lang="en-US" sz="1700" dirty="0"/>
              <a:t>Charge </a:t>
            </a:r>
            <a:r>
              <a:rPr lang="en-US" sz="1700" dirty="0" smtClean="0"/>
              <a:t>you</a:t>
            </a:r>
          </a:p>
          <a:p>
            <a:pPr algn="l">
              <a:defRPr/>
            </a:pPr>
            <a:r>
              <a:rPr lang="en-US" sz="1700" dirty="0" smtClean="0"/>
              <a:t>        *</a:t>
            </a:r>
            <a:r>
              <a:rPr lang="en-US" sz="1700" dirty="0"/>
              <a:t>Spam you </a:t>
            </a:r>
            <a:endParaRPr lang="en-US" sz="1700" dirty="0" smtClean="0"/>
          </a:p>
          <a:p>
            <a:pPr algn="l">
              <a:defRPr/>
            </a:pPr>
            <a:r>
              <a:rPr lang="en-US" sz="1700" dirty="0" smtClean="0"/>
              <a:t>        *</a:t>
            </a:r>
            <a:r>
              <a:rPr lang="en-US" sz="1700" dirty="0"/>
              <a:t>Sell or </a:t>
            </a:r>
            <a:r>
              <a:rPr lang="en-US" sz="1700" dirty="0" smtClean="0"/>
              <a:t>Relinquish </a:t>
            </a:r>
            <a:r>
              <a:rPr lang="en-US" sz="1700" dirty="0"/>
              <a:t>any of your personal </a:t>
            </a:r>
            <a:r>
              <a:rPr lang="en-US" sz="1700" dirty="0" smtClean="0"/>
              <a:t>information</a:t>
            </a:r>
            <a:endParaRPr lang="en-US" sz="1700" dirty="0"/>
          </a:p>
        </p:txBody>
      </p:sp>
    </p:spTree>
    <p:extLst>
      <p:ext uri="{BB962C8B-B14F-4D97-AF65-F5344CB8AC3E}">
        <p14:creationId xmlns:p14="http://schemas.microsoft.com/office/powerpoint/2010/main" val="2858651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C:\Users\Sourav\Desktop\SWASH-OG-TAG-LOGO.jpg"/>
          <p:cNvPicPr>
            <a:picLocks noChangeAspect="1" noChangeArrowheads="1"/>
          </p:cNvPicPr>
          <p:nvPr/>
        </p:nvPicPr>
        <p:blipFill>
          <a:blip r:embed="rId2"/>
          <a:srcRect t="35393" b="34385"/>
          <a:stretch>
            <a:fillRect/>
          </a:stretch>
        </p:blipFill>
        <p:spPr bwMode="auto">
          <a:xfrm>
            <a:off x="9791181" y="236070"/>
            <a:ext cx="2003738" cy="605569"/>
          </a:xfrm>
          <a:prstGeom prst="rect">
            <a:avLst/>
          </a:prstGeom>
          <a:noFill/>
        </p:spPr>
      </p:pic>
      <p:sp>
        <p:nvSpPr>
          <p:cNvPr id="6" name="Footer Placeholder 5"/>
          <p:cNvSpPr txBox="1">
            <a:spLocks/>
          </p:cNvSpPr>
          <p:nvPr/>
        </p:nvSpPr>
        <p:spPr>
          <a:xfrm>
            <a:off x="1524000" y="6597352"/>
            <a:ext cx="3896072" cy="26064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2015 SWASH Convergence Technologies Limited</a:t>
            </a:r>
          </a:p>
        </p:txBody>
      </p:sp>
      <p:pic>
        <p:nvPicPr>
          <p:cNvPr id="5122" name="Picture 2" descr="C:\Users\sourav.d\Desktop\swash-new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r="87198" b="39119"/>
          <a:stretch/>
        </p:blipFill>
        <p:spPr bwMode="auto">
          <a:xfrm>
            <a:off x="10380351" y="4298963"/>
            <a:ext cx="1811649" cy="230425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 y="6597678"/>
            <a:ext cx="12192001" cy="260322"/>
          </a:xfrm>
          <a:prstGeom prst="rect">
            <a:avLst/>
          </a:prstGeom>
          <a:solidFill>
            <a:srgbClr val="DE4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5"/>
          <p:cNvSpPr txBox="1">
            <a:spLocks/>
          </p:cNvSpPr>
          <p:nvPr/>
        </p:nvSpPr>
        <p:spPr>
          <a:xfrm>
            <a:off x="-304653" y="6611207"/>
            <a:ext cx="3896072" cy="26064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a:t>
            </a:r>
            <a:r>
              <a:rPr lang="en-US" dirty="0" smtClean="0">
                <a:solidFill>
                  <a:schemeClr val="bg1"/>
                </a:solidFill>
              </a:rPr>
              <a:t>2017 </a:t>
            </a:r>
            <a:r>
              <a:rPr lang="en-US" dirty="0">
                <a:solidFill>
                  <a:schemeClr val="bg1"/>
                </a:solidFill>
              </a:rPr>
              <a:t>SWASH Convergence Technologies Limited</a:t>
            </a:r>
          </a:p>
        </p:txBody>
      </p:sp>
      <p:sp>
        <p:nvSpPr>
          <p:cNvPr id="12" name="Text Placeholder 3"/>
          <p:cNvSpPr txBox="1">
            <a:spLocks/>
          </p:cNvSpPr>
          <p:nvPr/>
        </p:nvSpPr>
        <p:spPr>
          <a:xfrm>
            <a:off x="2135560" y="1823271"/>
            <a:ext cx="7772400" cy="272400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altLang="en-US" b="1" i="1" dirty="0">
              <a:solidFill>
                <a:schemeClr val="accent1"/>
              </a:solidFill>
              <a:latin typeface="Arial"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970" y="203577"/>
            <a:ext cx="1059779" cy="692337"/>
          </a:xfrm>
          <a:prstGeom prst="rect">
            <a:avLst/>
          </a:prstGeom>
        </p:spPr>
      </p:pic>
      <p:sp>
        <p:nvSpPr>
          <p:cNvPr id="11" name="Title 1"/>
          <p:cNvSpPr txBox="1">
            <a:spLocks/>
          </p:cNvSpPr>
          <p:nvPr/>
        </p:nvSpPr>
        <p:spPr>
          <a:xfrm>
            <a:off x="0" y="365126"/>
            <a:ext cx="12192000" cy="93720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smtClean="0">
                <a:effectLst>
                  <a:outerShdw blurRad="38100" dist="38100" dir="2700000" algn="tl">
                    <a:srgbClr val="000000">
                      <a:alpha val="43137"/>
                    </a:srgbClr>
                  </a:outerShdw>
                </a:effectLst>
              </a:rPr>
              <a:t>Contact Us</a:t>
            </a:r>
            <a:endParaRPr lang="en-US" sz="3600" dirty="0">
              <a:effectLst>
                <a:outerShdw blurRad="38100" dist="38100" dir="2700000" algn="tl">
                  <a:srgbClr val="000000">
                    <a:alpha val="43137"/>
                  </a:srgbClr>
                </a:outerShdw>
              </a:effectLst>
            </a:endParaRPr>
          </a:p>
        </p:txBody>
      </p:sp>
      <p:sp>
        <p:nvSpPr>
          <p:cNvPr id="13" name="Content Placeholder 2"/>
          <p:cNvSpPr txBox="1">
            <a:spLocks/>
          </p:cNvSpPr>
          <p:nvPr/>
        </p:nvSpPr>
        <p:spPr>
          <a:xfrm>
            <a:off x="1246914" y="1352440"/>
            <a:ext cx="10141527" cy="478422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700" dirty="0" smtClean="0"/>
          </a:p>
          <a:p>
            <a:pPr algn="l">
              <a:defRPr/>
            </a:pPr>
            <a:r>
              <a:rPr lang="en-US" sz="1700" dirty="0" smtClean="0"/>
              <a:t>Contact Us to Explore Further</a:t>
            </a:r>
          </a:p>
          <a:p>
            <a:pPr algn="l">
              <a:defRPr/>
            </a:pPr>
            <a:endParaRPr lang="en-US" sz="1700" dirty="0" smtClean="0"/>
          </a:p>
          <a:p>
            <a:pPr algn="l">
              <a:defRPr/>
            </a:pPr>
            <a:r>
              <a:rPr lang="en-US" sz="1700" b="1" dirty="0" smtClean="0"/>
              <a:t>SWASH </a:t>
            </a:r>
            <a:r>
              <a:rPr lang="en-US" sz="1700" b="1" dirty="0"/>
              <a:t>Convergence Technologies Limited</a:t>
            </a:r>
            <a:r>
              <a:rPr lang="en-US" sz="1700" dirty="0"/>
              <a:t> </a:t>
            </a:r>
            <a:endParaRPr lang="en-US" sz="1700" dirty="0" smtClean="0"/>
          </a:p>
          <a:p>
            <a:pPr algn="l">
              <a:buFont typeface="Wingdings" panose="05000000000000000000" pitchFamily="2" charset="2"/>
              <a:buChar char="q"/>
              <a:defRPr/>
            </a:pPr>
            <a:r>
              <a:rPr lang="en-US" sz="1700" dirty="0"/>
              <a:t> </a:t>
            </a:r>
            <a:r>
              <a:rPr lang="en-US" sz="1700" dirty="0" smtClean="0"/>
              <a:t>Address</a:t>
            </a:r>
            <a:r>
              <a:rPr lang="en-US" sz="1700" dirty="0"/>
              <a:t>: Development Office II, Plot No. B15, 2nd </a:t>
            </a:r>
            <a:r>
              <a:rPr lang="en-US" sz="1700" dirty="0" smtClean="0"/>
              <a:t>Floor</a:t>
            </a:r>
            <a:endParaRPr lang="en-US" sz="1700" dirty="0"/>
          </a:p>
          <a:p>
            <a:pPr algn="l">
              <a:defRPr/>
            </a:pPr>
            <a:r>
              <a:rPr lang="en-US" sz="1700" dirty="0"/>
              <a:t> </a:t>
            </a:r>
            <a:r>
              <a:rPr lang="en-US" sz="1700" dirty="0" smtClean="0"/>
              <a:t>                                        Arihanth </a:t>
            </a:r>
            <a:r>
              <a:rPr lang="en-US" sz="1700" dirty="0"/>
              <a:t>Plaza, </a:t>
            </a:r>
            <a:r>
              <a:rPr lang="en-US" sz="1700" dirty="0" smtClean="0"/>
              <a:t>Saheed Nagar, </a:t>
            </a:r>
            <a:r>
              <a:rPr lang="en-US" sz="1700" dirty="0"/>
              <a:t>Bhubaneswar, Odisha </a:t>
            </a:r>
            <a:r>
              <a:rPr lang="en-US" sz="1700" dirty="0" smtClean="0"/>
              <a:t>- 751007.</a:t>
            </a:r>
          </a:p>
          <a:p>
            <a:pPr algn="l">
              <a:buFont typeface="Wingdings" panose="05000000000000000000" pitchFamily="2" charset="2"/>
              <a:buChar char="q"/>
              <a:defRPr/>
            </a:pPr>
            <a:r>
              <a:rPr lang="en-US" sz="1700" dirty="0" smtClean="0"/>
              <a:t> </a:t>
            </a:r>
            <a:r>
              <a:rPr lang="en-US" sz="1700" dirty="0"/>
              <a:t>Phone: 0674 </a:t>
            </a:r>
            <a:r>
              <a:rPr lang="en-US" sz="1700" dirty="0" smtClean="0"/>
              <a:t>7112 300 / 254 </a:t>
            </a:r>
            <a:r>
              <a:rPr lang="en-US" sz="1700" dirty="0"/>
              <a:t>2674</a:t>
            </a:r>
          </a:p>
          <a:p>
            <a:pPr algn="l">
              <a:buFont typeface="Wingdings" panose="05000000000000000000" pitchFamily="2" charset="2"/>
              <a:buChar char="q"/>
              <a:defRPr/>
            </a:pPr>
            <a:r>
              <a:rPr lang="en-US" sz="1700" dirty="0" smtClean="0"/>
              <a:t> Email</a:t>
            </a:r>
            <a:r>
              <a:rPr lang="en-US" sz="1700" dirty="0"/>
              <a:t>: </a:t>
            </a:r>
            <a:r>
              <a:rPr lang="en-US" sz="1700" dirty="0" smtClean="0">
                <a:hlinkClick r:id="rId5"/>
              </a:rPr>
              <a:t>info@swashconvergence.com</a:t>
            </a:r>
            <a:endParaRPr lang="en-US" sz="1700" dirty="0" smtClean="0"/>
          </a:p>
          <a:p>
            <a:pPr algn="l">
              <a:buFont typeface="Wingdings" panose="05000000000000000000" pitchFamily="2" charset="2"/>
              <a:buChar char="q"/>
              <a:defRPr/>
            </a:pPr>
            <a:endParaRPr lang="en-US" sz="1700" dirty="0"/>
          </a:p>
          <a:p>
            <a:pPr algn="l">
              <a:defRPr/>
            </a:pPr>
            <a:r>
              <a:rPr lang="en-US" sz="1700" dirty="0" smtClean="0"/>
              <a:t/>
            </a:r>
            <a:br>
              <a:rPr lang="en-US" sz="1700" dirty="0" smtClean="0"/>
            </a:br>
            <a:r>
              <a:rPr lang="en-US" sz="1700" dirty="0" smtClean="0"/>
              <a:t>  </a:t>
            </a:r>
            <a:endParaRPr lang="en-US" sz="1700" dirty="0"/>
          </a:p>
        </p:txBody>
      </p:sp>
    </p:spTree>
    <p:extLst>
      <p:ext uri="{BB962C8B-B14F-4D97-AF65-F5344CB8AC3E}">
        <p14:creationId xmlns:p14="http://schemas.microsoft.com/office/powerpoint/2010/main" val="193338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C:\Users\Sourav\Desktop\SWASH-OG-TAG-LOGO.jpg"/>
          <p:cNvPicPr>
            <a:picLocks noChangeAspect="1" noChangeArrowheads="1"/>
          </p:cNvPicPr>
          <p:nvPr/>
        </p:nvPicPr>
        <p:blipFill>
          <a:blip r:embed="rId2"/>
          <a:srcRect t="35393" b="34385"/>
          <a:stretch>
            <a:fillRect/>
          </a:stretch>
        </p:blipFill>
        <p:spPr bwMode="auto">
          <a:xfrm>
            <a:off x="9791181" y="236070"/>
            <a:ext cx="2003738" cy="605569"/>
          </a:xfrm>
          <a:prstGeom prst="rect">
            <a:avLst/>
          </a:prstGeom>
          <a:noFill/>
        </p:spPr>
      </p:pic>
      <p:sp>
        <p:nvSpPr>
          <p:cNvPr id="6" name="Footer Placeholder 5"/>
          <p:cNvSpPr txBox="1">
            <a:spLocks/>
          </p:cNvSpPr>
          <p:nvPr/>
        </p:nvSpPr>
        <p:spPr>
          <a:xfrm>
            <a:off x="1524000" y="6597352"/>
            <a:ext cx="3896072" cy="26064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2015 SWASH Convergence Technologies Limited</a:t>
            </a:r>
          </a:p>
        </p:txBody>
      </p:sp>
      <p:pic>
        <p:nvPicPr>
          <p:cNvPr id="5122" name="Picture 2" descr="C:\Users\sourav.d\Desktop\swash-new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r="87198" b="39119"/>
          <a:stretch/>
        </p:blipFill>
        <p:spPr bwMode="auto">
          <a:xfrm>
            <a:off x="10380351" y="4298963"/>
            <a:ext cx="1811649" cy="230425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 y="6597678"/>
            <a:ext cx="12192001" cy="260322"/>
          </a:xfrm>
          <a:prstGeom prst="rect">
            <a:avLst/>
          </a:prstGeom>
          <a:solidFill>
            <a:srgbClr val="DE4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5"/>
          <p:cNvSpPr txBox="1">
            <a:spLocks/>
          </p:cNvSpPr>
          <p:nvPr/>
        </p:nvSpPr>
        <p:spPr>
          <a:xfrm>
            <a:off x="-304653" y="6611207"/>
            <a:ext cx="3896072" cy="26064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a:t>
            </a:r>
            <a:r>
              <a:rPr lang="en-US" dirty="0" smtClean="0">
                <a:solidFill>
                  <a:schemeClr val="bg1"/>
                </a:solidFill>
              </a:rPr>
              <a:t>2017 </a:t>
            </a:r>
            <a:r>
              <a:rPr lang="en-US" dirty="0">
                <a:solidFill>
                  <a:schemeClr val="bg1"/>
                </a:solidFill>
              </a:rPr>
              <a:t>SWASH Convergence Technologies Limited</a:t>
            </a:r>
          </a:p>
        </p:txBody>
      </p:sp>
      <p:sp>
        <p:nvSpPr>
          <p:cNvPr id="12" name="Text Placeholder 3"/>
          <p:cNvSpPr txBox="1">
            <a:spLocks/>
          </p:cNvSpPr>
          <p:nvPr/>
        </p:nvSpPr>
        <p:spPr>
          <a:xfrm>
            <a:off x="2135560" y="1823271"/>
            <a:ext cx="7772400" cy="272400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altLang="en-US" b="1" i="1" dirty="0">
              <a:solidFill>
                <a:schemeClr val="accent1"/>
              </a:solidFill>
              <a:latin typeface="Arial"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970" y="203577"/>
            <a:ext cx="1059779" cy="692337"/>
          </a:xfrm>
          <a:prstGeom prst="rect">
            <a:avLst/>
          </a:prstGeom>
        </p:spPr>
      </p:pic>
      <p:sp>
        <p:nvSpPr>
          <p:cNvPr id="33" name="Content Placeholder 2"/>
          <p:cNvSpPr txBox="1">
            <a:spLocks/>
          </p:cNvSpPr>
          <p:nvPr/>
        </p:nvSpPr>
        <p:spPr>
          <a:xfrm>
            <a:off x="1511792" y="1549098"/>
            <a:ext cx="9774383" cy="41038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altLang="en-US" sz="1700" dirty="0" smtClean="0"/>
          </a:p>
          <a:p>
            <a:pPr algn="just"/>
            <a:r>
              <a:rPr lang="en-US" sz="1700" b="1" dirty="0" smtClean="0"/>
              <a:t>Order </a:t>
            </a:r>
            <a:r>
              <a:rPr lang="en-US" sz="1700" b="1" dirty="0"/>
              <a:t>your </a:t>
            </a:r>
            <a:r>
              <a:rPr lang="en-US" sz="1700" b="1" dirty="0" smtClean="0"/>
              <a:t>favorite </a:t>
            </a:r>
            <a:r>
              <a:rPr lang="en-US" sz="1700" b="1" dirty="0"/>
              <a:t>food online and have it delivered to your doorstep in </a:t>
            </a:r>
            <a:r>
              <a:rPr lang="en-US" sz="1700" b="1" dirty="0" smtClean="0"/>
              <a:t>just some seconds !</a:t>
            </a:r>
          </a:p>
          <a:p>
            <a:pPr algn="just"/>
            <a:r>
              <a:rPr lang="en-US" sz="1700" b="1" dirty="0" smtClean="0"/>
              <a:t> </a:t>
            </a:r>
          </a:p>
          <a:p>
            <a:pPr algn="just"/>
            <a:r>
              <a:rPr lang="en-US" sz="1700" dirty="0" smtClean="0"/>
              <a:t>• Book your Food SIMPLY</a:t>
            </a:r>
            <a:r>
              <a:rPr lang="en-US" sz="1700" dirty="0"/>
              <a:t>, INSTANTLY, and FREE </a:t>
            </a:r>
            <a:endParaRPr lang="en-US" sz="1700" dirty="0" smtClean="0"/>
          </a:p>
          <a:p>
            <a:pPr algn="just"/>
            <a:r>
              <a:rPr lang="en-US" sz="1700" dirty="0" smtClean="0"/>
              <a:t>• </a:t>
            </a:r>
            <a:r>
              <a:rPr lang="en-US" sz="1700" dirty="0"/>
              <a:t>Discover the widest variety of cuisines</a:t>
            </a:r>
            <a:r>
              <a:rPr lang="en-US" sz="1700" dirty="0" smtClean="0"/>
              <a:t>.</a:t>
            </a:r>
          </a:p>
          <a:p>
            <a:pPr algn="just"/>
            <a:r>
              <a:rPr lang="en-US" sz="1700" dirty="0"/>
              <a:t>• Enjoy the fastest delivery service in your city</a:t>
            </a:r>
            <a:r>
              <a:rPr lang="en-US" sz="1700" dirty="0" smtClean="0"/>
              <a:t>.</a:t>
            </a:r>
          </a:p>
          <a:p>
            <a:pPr algn="just"/>
            <a:r>
              <a:rPr lang="en-US" sz="1700" dirty="0"/>
              <a:t>• GET SPECIAL OFFERS </a:t>
            </a:r>
            <a:endParaRPr lang="en-US" sz="1700" dirty="0" smtClean="0"/>
          </a:p>
          <a:p>
            <a:pPr algn="just"/>
            <a:r>
              <a:rPr lang="en-US" sz="1700" dirty="0" smtClean="0"/>
              <a:t>• GET </a:t>
            </a:r>
            <a:r>
              <a:rPr lang="en-US" sz="1700" dirty="0"/>
              <a:t>REWARDED with points when you dine out and save on future </a:t>
            </a:r>
            <a:r>
              <a:rPr lang="en-US" sz="1700" dirty="0" smtClean="0"/>
              <a:t>meals</a:t>
            </a:r>
          </a:p>
          <a:p>
            <a:pPr algn="just"/>
            <a:r>
              <a:rPr lang="en-US" sz="1700" dirty="0"/>
              <a:t>• </a:t>
            </a:r>
            <a:r>
              <a:rPr lang="en-US" sz="1700" dirty="0" smtClean="0"/>
              <a:t>MANAGE </a:t>
            </a:r>
            <a:r>
              <a:rPr lang="en-US" sz="1700" dirty="0"/>
              <a:t>BOOKINGS on the go </a:t>
            </a:r>
            <a:r>
              <a:rPr lang="en-US" sz="1700" dirty="0" smtClean="0"/>
              <a:t>- it’s </a:t>
            </a:r>
            <a:r>
              <a:rPr lang="en-US" sz="1700" dirty="0"/>
              <a:t>easy to change, cancel, and re-book </a:t>
            </a:r>
            <a:endParaRPr lang="en-US" sz="1700" dirty="0" smtClean="0"/>
          </a:p>
          <a:p>
            <a:pPr algn="just"/>
            <a:r>
              <a:rPr lang="en-US" sz="1700" dirty="0"/>
              <a:t>• </a:t>
            </a:r>
            <a:r>
              <a:rPr lang="en-US" sz="1700" dirty="0" smtClean="0"/>
              <a:t>DISCOVER </a:t>
            </a:r>
            <a:r>
              <a:rPr lang="en-US" sz="1700" dirty="0"/>
              <a:t>&amp; EXPLORE restaurant reviews, photos, menus, and </a:t>
            </a:r>
            <a:r>
              <a:rPr lang="en-US" sz="1700" dirty="0" smtClean="0"/>
              <a:t>more</a:t>
            </a:r>
            <a:endParaRPr lang="en-US" sz="1700" dirty="0"/>
          </a:p>
        </p:txBody>
      </p:sp>
      <p:sp>
        <p:nvSpPr>
          <p:cNvPr id="34" name="Title 1"/>
          <p:cNvSpPr txBox="1">
            <a:spLocks/>
          </p:cNvSpPr>
          <p:nvPr/>
        </p:nvSpPr>
        <p:spPr>
          <a:xfrm>
            <a:off x="0" y="365126"/>
            <a:ext cx="12192000" cy="93720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smtClean="0"/>
              <a:t>About </a:t>
            </a:r>
            <a:r>
              <a:rPr lang="en-US" sz="3600" dirty="0" err="1" smtClean="0">
                <a:effectLst>
                  <a:outerShdw blurRad="38100" dist="38100" dir="2700000" algn="tl">
                    <a:srgbClr val="000000">
                      <a:alpha val="43137"/>
                    </a:srgbClr>
                  </a:outerShdw>
                </a:effectLst>
              </a:rPr>
              <a:t>KENRestaurant</a:t>
            </a:r>
            <a:r>
              <a:rPr lang="en-US" sz="3600" dirty="0" smtClean="0"/>
              <a:t> App</a:t>
            </a:r>
            <a:endParaRPr lang="en-US" sz="3600" dirty="0"/>
          </a:p>
        </p:txBody>
      </p:sp>
    </p:spTree>
    <p:extLst>
      <p:ext uri="{BB962C8B-B14F-4D97-AF65-F5344CB8AC3E}">
        <p14:creationId xmlns:p14="http://schemas.microsoft.com/office/powerpoint/2010/main" val="776929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C:\Users\Sourav\Desktop\SWASH-OG-TAG-LOGO.jpg"/>
          <p:cNvPicPr>
            <a:picLocks noChangeAspect="1" noChangeArrowheads="1"/>
          </p:cNvPicPr>
          <p:nvPr/>
        </p:nvPicPr>
        <p:blipFill>
          <a:blip r:embed="rId2"/>
          <a:srcRect t="35393" b="34385"/>
          <a:stretch>
            <a:fillRect/>
          </a:stretch>
        </p:blipFill>
        <p:spPr bwMode="auto">
          <a:xfrm>
            <a:off x="9791181" y="236070"/>
            <a:ext cx="2003738" cy="605569"/>
          </a:xfrm>
          <a:prstGeom prst="rect">
            <a:avLst/>
          </a:prstGeom>
          <a:noFill/>
        </p:spPr>
      </p:pic>
      <p:sp>
        <p:nvSpPr>
          <p:cNvPr id="6" name="Footer Placeholder 5"/>
          <p:cNvSpPr txBox="1">
            <a:spLocks/>
          </p:cNvSpPr>
          <p:nvPr/>
        </p:nvSpPr>
        <p:spPr>
          <a:xfrm>
            <a:off x="1524000" y="6597352"/>
            <a:ext cx="3896072" cy="26064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2015 SWASH Convergence Technologies Limited</a:t>
            </a:r>
          </a:p>
        </p:txBody>
      </p:sp>
      <p:pic>
        <p:nvPicPr>
          <p:cNvPr id="5122" name="Picture 2" descr="C:\Users\sourav.d\Desktop\swash-new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r="87198" b="39119"/>
          <a:stretch/>
        </p:blipFill>
        <p:spPr bwMode="auto">
          <a:xfrm>
            <a:off x="10380351" y="4298963"/>
            <a:ext cx="1811649" cy="230425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 y="6597678"/>
            <a:ext cx="12192001" cy="260322"/>
          </a:xfrm>
          <a:prstGeom prst="rect">
            <a:avLst/>
          </a:prstGeom>
          <a:solidFill>
            <a:srgbClr val="DE4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5"/>
          <p:cNvSpPr txBox="1">
            <a:spLocks/>
          </p:cNvSpPr>
          <p:nvPr/>
        </p:nvSpPr>
        <p:spPr>
          <a:xfrm>
            <a:off x="-304653" y="6611207"/>
            <a:ext cx="3896072" cy="26064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a:t>
            </a:r>
            <a:r>
              <a:rPr lang="en-US" dirty="0" smtClean="0">
                <a:solidFill>
                  <a:schemeClr val="bg1"/>
                </a:solidFill>
              </a:rPr>
              <a:t>2017 </a:t>
            </a:r>
            <a:r>
              <a:rPr lang="en-US" dirty="0">
                <a:solidFill>
                  <a:schemeClr val="bg1"/>
                </a:solidFill>
              </a:rPr>
              <a:t>SWASH Convergence Technologies Limited</a:t>
            </a:r>
          </a:p>
        </p:txBody>
      </p:sp>
      <p:sp>
        <p:nvSpPr>
          <p:cNvPr id="12" name="Text Placeholder 3"/>
          <p:cNvSpPr txBox="1">
            <a:spLocks/>
          </p:cNvSpPr>
          <p:nvPr/>
        </p:nvSpPr>
        <p:spPr>
          <a:xfrm>
            <a:off x="2135560" y="1823271"/>
            <a:ext cx="7772400" cy="272400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altLang="en-US" b="1" i="1" dirty="0">
              <a:solidFill>
                <a:schemeClr val="accent1"/>
              </a:solidFill>
              <a:latin typeface="Arial" charset="0"/>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970" y="203577"/>
            <a:ext cx="1059779" cy="692337"/>
          </a:xfrm>
          <a:prstGeom prst="rect">
            <a:avLst/>
          </a:prstGeom>
        </p:spPr>
      </p:pic>
      <p:sp>
        <p:nvSpPr>
          <p:cNvPr id="16" name="Content Placeholder 2"/>
          <p:cNvSpPr txBox="1">
            <a:spLocks/>
          </p:cNvSpPr>
          <p:nvPr/>
        </p:nvSpPr>
        <p:spPr>
          <a:xfrm>
            <a:off x="2291929" y="1472946"/>
            <a:ext cx="5630221" cy="45767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defRPr/>
            </a:pPr>
            <a:endParaRPr lang="en-US" sz="1700" b="1" dirty="0" smtClean="0"/>
          </a:p>
          <a:p>
            <a:pPr algn="l">
              <a:buFont typeface="Wingdings" panose="05000000000000000000" pitchFamily="2" charset="2"/>
              <a:buChar char="q"/>
              <a:defRPr/>
            </a:pPr>
            <a:r>
              <a:rPr lang="en-US" sz="1700" dirty="0" smtClean="0"/>
              <a:t> User Friendly</a:t>
            </a:r>
          </a:p>
          <a:p>
            <a:pPr algn="l">
              <a:buFont typeface="Wingdings" panose="05000000000000000000" pitchFamily="2" charset="2"/>
              <a:buChar char="q"/>
              <a:defRPr/>
            </a:pPr>
            <a:r>
              <a:rPr lang="en-US" sz="1700" dirty="0" smtClean="0"/>
              <a:t> Easy To Use</a:t>
            </a:r>
          </a:p>
          <a:p>
            <a:pPr algn="l">
              <a:buFont typeface="Wingdings" panose="05000000000000000000" pitchFamily="2" charset="2"/>
              <a:buChar char="q"/>
              <a:defRPr/>
            </a:pPr>
            <a:r>
              <a:rPr lang="en-US" sz="1700" dirty="0"/>
              <a:t> </a:t>
            </a:r>
            <a:r>
              <a:rPr lang="en-US" sz="1700" dirty="0" smtClean="0"/>
              <a:t>Productive and Efficient</a:t>
            </a:r>
          </a:p>
          <a:p>
            <a:pPr algn="l">
              <a:buFont typeface="Wingdings" panose="05000000000000000000" pitchFamily="2" charset="2"/>
              <a:buChar char="q"/>
              <a:defRPr/>
            </a:pPr>
            <a:r>
              <a:rPr lang="en-US" sz="1700" dirty="0"/>
              <a:t> </a:t>
            </a:r>
            <a:r>
              <a:rPr lang="en-US" sz="1700" dirty="0" smtClean="0"/>
              <a:t>Affordable Pricing</a:t>
            </a:r>
          </a:p>
          <a:p>
            <a:pPr algn="l">
              <a:buFont typeface="Wingdings" panose="05000000000000000000" pitchFamily="2" charset="2"/>
              <a:buChar char="q"/>
              <a:defRPr/>
            </a:pPr>
            <a:r>
              <a:rPr lang="en-US" sz="1700" dirty="0" smtClean="0"/>
              <a:t> Cloud Based</a:t>
            </a:r>
          </a:p>
          <a:p>
            <a:pPr algn="l">
              <a:buFont typeface="Wingdings" panose="05000000000000000000" pitchFamily="2" charset="2"/>
              <a:buChar char="q"/>
              <a:defRPr/>
            </a:pPr>
            <a:r>
              <a:rPr lang="en-US" sz="1700" dirty="0"/>
              <a:t> </a:t>
            </a:r>
            <a:r>
              <a:rPr lang="en-US" sz="1700" dirty="0" smtClean="0"/>
              <a:t>Customization Ready</a:t>
            </a:r>
          </a:p>
          <a:p>
            <a:pPr algn="l">
              <a:buFont typeface="Wingdings" panose="05000000000000000000" pitchFamily="2" charset="2"/>
              <a:buChar char="q"/>
              <a:defRPr/>
            </a:pPr>
            <a:r>
              <a:rPr lang="en-US" sz="1700" dirty="0"/>
              <a:t> </a:t>
            </a:r>
            <a:r>
              <a:rPr lang="en-US" sz="1700" dirty="0" smtClean="0"/>
              <a:t>Secure Access</a:t>
            </a:r>
          </a:p>
          <a:p>
            <a:pPr algn="l">
              <a:buFont typeface="Wingdings" panose="05000000000000000000" pitchFamily="2" charset="2"/>
              <a:buChar char="q"/>
              <a:defRPr/>
            </a:pPr>
            <a:r>
              <a:rPr lang="en-US" sz="1700" dirty="0"/>
              <a:t> </a:t>
            </a:r>
            <a:r>
              <a:rPr lang="en-US" sz="1700" dirty="0" smtClean="0"/>
              <a:t>Data Privacy</a:t>
            </a:r>
            <a:endParaRPr lang="en-US" sz="1700" dirty="0"/>
          </a:p>
          <a:p>
            <a:pPr algn="l">
              <a:buFont typeface="Wingdings" panose="05000000000000000000" pitchFamily="2" charset="2"/>
              <a:buChar char="q"/>
              <a:defRPr/>
            </a:pPr>
            <a:r>
              <a:rPr lang="en-US" sz="1700" dirty="0"/>
              <a:t> Excellent Support</a:t>
            </a:r>
          </a:p>
          <a:p>
            <a:pPr algn="l">
              <a:buFont typeface="Wingdings" panose="05000000000000000000" pitchFamily="2" charset="2"/>
              <a:buChar char="q"/>
              <a:defRPr/>
            </a:pPr>
            <a:r>
              <a:rPr lang="en-US" sz="1700" dirty="0"/>
              <a:t> </a:t>
            </a:r>
            <a:r>
              <a:rPr lang="en-US" sz="1700" dirty="0" smtClean="0"/>
              <a:t>Push Notification</a:t>
            </a:r>
          </a:p>
          <a:p>
            <a:pPr algn="l">
              <a:buFont typeface="Wingdings" panose="05000000000000000000" pitchFamily="2" charset="2"/>
              <a:buChar char="q"/>
              <a:defRPr/>
            </a:pPr>
            <a:r>
              <a:rPr lang="en-US" sz="1700" dirty="0"/>
              <a:t> </a:t>
            </a:r>
            <a:r>
              <a:rPr lang="en-US" sz="1700" dirty="0" smtClean="0"/>
              <a:t>Location Tracking</a:t>
            </a:r>
          </a:p>
          <a:p>
            <a:pPr algn="l">
              <a:buFont typeface="Wingdings" panose="05000000000000000000" pitchFamily="2" charset="2"/>
              <a:buChar char="q"/>
              <a:defRPr/>
            </a:pPr>
            <a:r>
              <a:rPr lang="en-US" sz="1700" dirty="0"/>
              <a:t> </a:t>
            </a:r>
            <a:r>
              <a:rPr lang="en-US" sz="1700" dirty="0" smtClean="0"/>
              <a:t>Track your Order</a:t>
            </a:r>
          </a:p>
          <a:p>
            <a:pPr algn="l">
              <a:defRPr/>
            </a:pPr>
            <a:endParaRPr lang="en-US" sz="1700" dirty="0"/>
          </a:p>
          <a:p>
            <a:pPr algn="l">
              <a:defRPr/>
            </a:pPr>
            <a:endParaRPr lang="en-US" sz="1700" dirty="0"/>
          </a:p>
        </p:txBody>
      </p:sp>
      <p:sp>
        <p:nvSpPr>
          <p:cNvPr id="17" name="Title 1"/>
          <p:cNvSpPr txBox="1">
            <a:spLocks/>
          </p:cNvSpPr>
          <p:nvPr/>
        </p:nvSpPr>
        <p:spPr>
          <a:xfrm>
            <a:off x="0" y="365126"/>
            <a:ext cx="12192000" cy="93720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smtClean="0"/>
              <a:t>Why Choose </a:t>
            </a:r>
            <a:r>
              <a:rPr lang="en-US" sz="3600" dirty="0" err="1">
                <a:effectLst>
                  <a:outerShdw blurRad="38100" dist="38100" dir="2700000" algn="tl">
                    <a:srgbClr val="000000">
                      <a:alpha val="43137"/>
                    </a:srgbClr>
                  </a:outerShdw>
                </a:effectLst>
              </a:rPr>
              <a:t>KENRestaurant</a:t>
            </a:r>
            <a:r>
              <a:rPr lang="en-US" sz="3600" dirty="0">
                <a:effectLst>
                  <a:outerShdw blurRad="38100" dist="38100" dir="2700000" algn="tl">
                    <a:srgbClr val="000000">
                      <a:alpha val="43137"/>
                    </a:srgbClr>
                  </a:outerShdw>
                </a:effectLst>
              </a:rPr>
              <a:t> </a:t>
            </a:r>
            <a:r>
              <a:rPr lang="en-US" sz="3600" dirty="0" smtClean="0"/>
              <a:t>App ?</a:t>
            </a:r>
            <a:endParaRPr lang="en-US" sz="3600" dirty="0"/>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1796" y="1501729"/>
            <a:ext cx="2505489" cy="4896221"/>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94581" y="1775127"/>
            <a:ext cx="2409041" cy="4234978"/>
          </a:xfrm>
          <a:prstGeom prst="rect">
            <a:avLst/>
          </a:prstGeom>
        </p:spPr>
      </p:pic>
    </p:spTree>
    <p:extLst>
      <p:ext uri="{BB962C8B-B14F-4D97-AF65-F5344CB8AC3E}">
        <p14:creationId xmlns:p14="http://schemas.microsoft.com/office/powerpoint/2010/main" val="6373965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C:\Users\Sourav\Desktop\SWASH-OG-TAG-LOGO.jpg"/>
          <p:cNvPicPr>
            <a:picLocks noChangeAspect="1" noChangeArrowheads="1"/>
          </p:cNvPicPr>
          <p:nvPr/>
        </p:nvPicPr>
        <p:blipFill>
          <a:blip r:embed="rId2"/>
          <a:srcRect t="35393" b="34385"/>
          <a:stretch>
            <a:fillRect/>
          </a:stretch>
        </p:blipFill>
        <p:spPr bwMode="auto">
          <a:xfrm>
            <a:off x="9791181" y="236070"/>
            <a:ext cx="2003738" cy="605569"/>
          </a:xfrm>
          <a:prstGeom prst="rect">
            <a:avLst/>
          </a:prstGeom>
          <a:noFill/>
        </p:spPr>
      </p:pic>
      <p:sp>
        <p:nvSpPr>
          <p:cNvPr id="6" name="Footer Placeholder 5"/>
          <p:cNvSpPr txBox="1">
            <a:spLocks/>
          </p:cNvSpPr>
          <p:nvPr/>
        </p:nvSpPr>
        <p:spPr>
          <a:xfrm>
            <a:off x="1524000" y="6597352"/>
            <a:ext cx="3896072" cy="26064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2015 SWASH Convergence Technologies Limited</a:t>
            </a:r>
          </a:p>
        </p:txBody>
      </p:sp>
      <p:pic>
        <p:nvPicPr>
          <p:cNvPr id="5122" name="Picture 2" descr="C:\Users\sourav.d\Desktop\swash-new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r="87198" b="39119"/>
          <a:stretch/>
        </p:blipFill>
        <p:spPr bwMode="auto">
          <a:xfrm>
            <a:off x="10380351" y="4298963"/>
            <a:ext cx="1811649" cy="230425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 y="6597678"/>
            <a:ext cx="12192001" cy="260322"/>
          </a:xfrm>
          <a:prstGeom prst="rect">
            <a:avLst/>
          </a:prstGeom>
          <a:solidFill>
            <a:srgbClr val="DE4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5"/>
          <p:cNvSpPr txBox="1">
            <a:spLocks/>
          </p:cNvSpPr>
          <p:nvPr/>
        </p:nvSpPr>
        <p:spPr>
          <a:xfrm>
            <a:off x="-304653" y="6611207"/>
            <a:ext cx="3896072" cy="26064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a:t>
            </a:r>
            <a:r>
              <a:rPr lang="en-US" dirty="0" smtClean="0">
                <a:solidFill>
                  <a:schemeClr val="bg1"/>
                </a:solidFill>
              </a:rPr>
              <a:t>2017 </a:t>
            </a:r>
            <a:r>
              <a:rPr lang="en-US" dirty="0">
                <a:solidFill>
                  <a:schemeClr val="bg1"/>
                </a:solidFill>
              </a:rPr>
              <a:t>SWASH Convergence Technologies Limited</a:t>
            </a: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970" y="203577"/>
            <a:ext cx="1059779" cy="692337"/>
          </a:xfrm>
          <a:prstGeom prst="rect">
            <a:avLst/>
          </a:prstGeom>
        </p:spPr>
      </p:pic>
      <p:sp>
        <p:nvSpPr>
          <p:cNvPr id="17" name="Title 1"/>
          <p:cNvSpPr txBox="1">
            <a:spLocks/>
          </p:cNvSpPr>
          <p:nvPr/>
        </p:nvSpPr>
        <p:spPr>
          <a:xfrm>
            <a:off x="0" y="365126"/>
            <a:ext cx="12192000" cy="93720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smtClean="0"/>
              <a:t>Benefits of </a:t>
            </a:r>
            <a:r>
              <a:rPr lang="en-US" sz="3600" dirty="0" err="1">
                <a:effectLst>
                  <a:outerShdw blurRad="38100" dist="38100" dir="2700000" algn="tl">
                    <a:srgbClr val="000000">
                      <a:alpha val="43137"/>
                    </a:srgbClr>
                  </a:outerShdw>
                </a:effectLst>
              </a:rPr>
              <a:t>KENRestaurant</a:t>
            </a:r>
            <a:r>
              <a:rPr lang="en-US" sz="3600" dirty="0">
                <a:effectLst>
                  <a:outerShdw blurRad="38100" dist="38100" dir="2700000" algn="tl">
                    <a:srgbClr val="000000">
                      <a:alpha val="43137"/>
                    </a:srgbClr>
                  </a:outerShdw>
                </a:effectLst>
              </a:rPr>
              <a:t> </a:t>
            </a:r>
            <a:r>
              <a:rPr lang="en-US" sz="3600" dirty="0"/>
              <a:t>App</a:t>
            </a:r>
          </a:p>
        </p:txBody>
      </p:sp>
      <p:sp>
        <p:nvSpPr>
          <p:cNvPr id="11" name="Content Placeholder 2"/>
          <p:cNvSpPr txBox="1">
            <a:spLocks/>
          </p:cNvSpPr>
          <p:nvPr/>
        </p:nvSpPr>
        <p:spPr>
          <a:xfrm>
            <a:off x="1618540" y="1559959"/>
            <a:ext cx="9022602" cy="40298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700" dirty="0" smtClean="0"/>
          </a:p>
          <a:p>
            <a:pPr algn="l">
              <a:defRPr/>
            </a:pPr>
            <a:r>
              <a:rPr lang="en-US" sz="1700" dirty="0" smtClean="0"/>
              <a:t>Benefits:</a:t>
            </a:r>
          </a:p>
          <a:p>
            <a:pPr algn="l">
              <a:buFont typeface="Wingdings" panose="05000000000000000000" pitchFamily="2" charset="2"/>
              <a:buChar char="q"/>
              <a:defRPr/>
            </a:pPr>
            <a:r>
              <a:rPr lang="en-US" sz="1700" dirty="0" smtClean="0"/>
              <a:t> </a:t>
            </a:r>
            <a:r>
              <a:rPr lang="en-US" sz="1700" dirty="0"/>
              <a:t>The </a:t>
            </a:r>
            <a:r>
              <a:rPr lang="en-US" sz="1700" dirty="0" err="1" smtClean="0"/>
              <a:t>KENRestaurant</a:t>
            </a:r>
            <a:r>
              <a:rPr lang="en-US" sz="1700" dirty="0" smtClean="0"/>
              <a:t> </a:t>
            </a:r>
            <a:r>
              <a:rPr lang="en-US" sz="1700" dirty="0"/>
              <a:t>app is easy, fast and convenient:</a:t>
            </a:r>
          </a:p>
          <a:p>
            <a:pPr algn="l">
              <a:buFont typeface="Wingdings" panose="05000000000000000000" pitchFamily="2" charset="2"/>
              <a:buChar char="q"/>
              <a:defRPr/>
            </a:pPr>
            <a:r>
              <a:rPr lang="en-US" sz="1700" dirty="0"/>
              <a:t> </a:t>
            </a:r>
            <a:r>
              <a:rPr lang="en-US" sz="1700" dirty="0" smtClean="0"/>
              <a:t>Choose </a:t>
            </a:r>
            <a:r>
              <a:rPr lang="en-US" sz="1700" dirty="0"/>
              <a:t>your meal from a variety of carefully selected restaurants.</a:t>
            </a:r>
          </a:p>
          <a:p>
            <a:pPr algn="l">
              <a:buFont typeface="Wingdings" panose="05000000000000000000" pitchFamily="2" charset="2"/>
              <a:buChar char="q"/>
              <a:defRPr/>
            </a:pPr>
            <a:r>
              <a:rPr lang="en-US" sz="1700" dirty="0"/>
              <a:t> </a:t>
            </a:r>
            <a:r>
              <a:rPr lang="en-US" sz="1700" dirty="0" smtClean="0"/>
              <a:t>Order </a:t>
            </a:r>
            <a:r>
              <a:rPr lang="en-US" sz="1700" dirty="0"/>
              <a:t>food on the go, wherever you are. </a:t>
            </a:r>
          </a:p>
          <a:p>
            <a:pPr algn="l">
              <a:buFont typeface="Wingdings" panose="05000000000000000000" pitchFamily="2" charset="2"/>
              <a:buChar char="q"/>
              <a:defRPr/>
            </a:pPr>
            <a:r>
              <a:rPr lang="en-US" sz="1700" dirty="0"/>
              <a:t> </a:t>
            </a:r>
            <a:r>
              <a:rPr lang="en-US" sz="1700" dirty="0" smtClean="0"/>
              <a:t>Get </a:t>
            </a:r>
            <a:r>
              <a:rPr lang="en-US" sz="1700" dirty="0"/>
              <a:t>access to live status updates to track your food from the restaurant to your </a:t>
            </a:r>
            <a:r>
              <a:rPr lang="en-US" sz="1700" dirty="0" smtClean="0"/>
              <a:t>door/ your table. </a:t>
            </a:r>
          </a:p>
          <a:p>
            <a:pPr algn="l">
              <a:buFont typeface="Wingdings" panose="05000000000000000000" pitchFamily="2" charset="2"/>
              <a:buChar char="q"/>
              <a:defRPr/>
            </a:pPr>
            <a:r>
              <a:rPr lang="en-US" sz="1700" dirty="0"/>
              <a:t> Save money by using our exclusive deals, discounts, vouchers and coupons.</a:t>
            </a:r>
          </a:p>
          <a:p>
            <a:pPr algn="l">
              <a:buFont typeface="Wingdings" panose="05000000000000000000" pitchFamily="2" charset="2"/>
              <a:buChar char="q"/>
              <a:defRPr/>
            </a:pPr>
            <a:r>
              <a:rPr lang="en-US" sz="1700" dirty="0"/>
              <a:t> </a:t>
            </a:r>
            <a:r>
              <a:rPr lang="en-US" sz="1700" dirty="0" smtClean="0"/>
              <a:t>Customize </a:t>
            </a:r>
            <a:r>
              <a:rPr lang="en-US" sz="1700" dirty="0"/>
              <a:t>your dishes with sauces and toppings, just like you would do in the restaurants.</a:t>
            </a:r>
          </a:p>
          <a:p>
            <a:pPr algn="l">
              <a:buFont typeface="Wingdings" panose="05000000000000000000" pitchFamily="2" charset="2"/>
              <a:buChar char="q"/>
              <a:defRPr/>
            </a:pPr>
            <a:r>
              <a:rPr lang="en-US" sz="1700" dirty="0"/>
              <a:t> </a:t>
            </a:r>
            <a:r>
              <a:rPr lang="en-US" sz="1700" dirty="0" smtClean="0"/>
              <a:t>Fast </a:t>
            </a:r>
            <a:r>
              <a:rPr lang="en-US" sz="1700" dirty="0"/>
              <a:t>&amp; secure online payment methods</a:t>
            </a:r>
            <a:r>
              <a:rPr lang="en-US" sz="1700" dirty="0" smtClean="0"/>
              <a:t>.</a:t>
            </a:r>
            <a:endParaRPr lang="en-US" sz="1700" dirty="0"/>
          </a:p>
        </p:txBody>
      </p:sp>
    </p:spTree>
    <p:extLst>
      <p:ext uri="{BB962C8B-B14F-4D97-AF65-F5344CB8AC3E}">
        <p14:creationId xmlns:p14="http://schemas.microsoft.com/office/powerpoint/2010/main" val="1622690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C:\Users\Sourav\Desktop\SWASH-OG-TAG-LOGO.jpg"/>
          <p:cNvPicPr>
            <a:picLocks noChangeAspect="1" noChangeArrowheads="1"/>
          </p:cNvPicPr>
          <p:nvPr/>
        </p:nvPicPr>
        <p:blipFill>
          <a:blip r:embed="rId2"/>
          <a:srcRect t="35393" b="34385"/>
          <a:stretch>
            <a:fillRect/>
          </a:stretch>
        </p:blipFill>
        <p:spPr bwMode="auto">
          <a:xfrm>
            <a:off x="9791181" y="236070"/>
            <a:ext cx="2003738" cy="605569"/>
          </a:xfrm>
          <a:prstGeom prst="rect">
            <a:avLst/>
          </a:prstGeom>
          <a:noFill/>
        </p:spPr>
      </p:pic>
      <p:sp>
        <p:nvSpPr>
          <p:cNvPr id="6" name="Footer Placeholder 5"/>
          <p:cNvSpPr txBox="1">
            <a:spLocks/>
          </p:cNvSpPr>
          <p:nvPr/>
        </p:nvSpPr>
        <p:spPr>
          <a:xfrm>
            <a:off x="1524000" y="6597352"/>
            <a:ext cx="3896072" cy="26064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2015 SWASH Convergence Technologies Limited</a:t>
            </a:r>
          </a:p>
        </p:txBody>
      </p:sp>
      <p:pic>
        <p:nvPicPr>
          <p:cNvPr id="5122" name="Picture 2" descr="C:\Users\sourav.d\Desktop\swash-new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r="87198" b="39119"/>
          <a:stretch/>
        </p:blipFill>
        <p:spPr bwMode="auto">
          <a:xfrm>
            <a:off x="10380351" y="4298963"/>
            <a:ext cx="1811649" cy="230425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 y="6597678"/>
            <a:ext cx="12192001" cy="260322"/>
          </a:xfrm>
          <a:prstGeom prst="rect">
            <a:avLst/>
          </a:prstGeom>
          <a:solidFill>
            <a:srgbClr val="DE4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5"/>
          <p:cNvSpPr txBox="1">
            <a:spLocks/>
          </p:cNvSpPr>
          <p:nvPr/>
        </p:nvSpPr>
        <p:spPr>
          <a:xfrm>
            <a:off x="-304653" y="6611207"/>
            <a:ext cx="3896072" cy="26064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a:t>
            </a:r>
            <a:r>
              <a:rPr lang="en-US" dirty="0" smtClean="0">
                <a:solidFill>
                  <a:schemeClr val="bg1"/>
                </a:solidFill>
              </a:rPr>
              <a:t>2017 </a:t>
            </a:r>
            <a:r>
              <a:rPr lang="en-US" dirty="0">
                <a:solidFill>
                  <a:schemeClr val="bg1"/>
                </a:solidFill>
              </a:rPr>
              <a:t>SWASH Convergence Technologies Limited</a:t>
            </a: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970" y="203577"/>
            <a:ext cx="1059779" cy="692337"/>
          </a:xfrm>
          <a:prstGeom prst="rect">
            <a:avLst/>
          </a:prstGeom>
        </p:spPr>
      </p:pic>
      <p:sp>
        <p:nvSpPr>
          <p:cNvPr id="17" name="Title 1"/>
          <p:cNvSpPr txBox="1">
            <a:spLocks/>
          </p:cNvSpPr>
          <p:nvPr/>
        </p:nvSpPr>
        <p:spPr>
          <a:xfrm>
            <a:off x="0" y="365126"/>
            <a:ext cx="12192000" cy="93720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smtClean="0"/>
              <a:t>Features of </a:t>
            </a:r>
            <a:r>
              <a:rPr lang="en-US" sz="3600" dirty="0" err="1">
                <a:effectLst>
                  <a:outerShdw blurRad="38100" dist="38100" dir="2700000" algn="tl">
                    <a:srgbClr val="000000">
                      <a:alpha val="43137"/>
                    </a:srgbClr>
                  </a:outerShdw>
                </a:effectLst>
              </a:rPr>
              <a:t>KENRestaurant</a:t>
            </a:r>
            <a:r>
              <a:rPr lang="en-US" sz="3600" dirty="0">
                <a:effectLst>
                  <a:outerShdw blurRad="38100" dist="38100" dir="2700000" algn="tl">
                    <a:srgbClr val="000000">
                      <a:alpha val="43137"/>
                    </a:srgbClr>
                  </a:outerShdw>
                </a:effectLst>
              </a:rPr>
              <a:t> </a:t>
            </a:r>
            <a:r>
              <a:rPr lang="en-US" sz="3600" dirty="0"/>
              <a:t>App</a:t>
            </a:r>
          </a:p>
        </p:txBody>
      </p:sp>
      <p:sp>
        <p:nvSpPr>
          <p:cNvPr id="11" name="Content Placeholder 2"/>
          <p:cNvSpPr txBox="1">
            <a:spLocks/>
          </p:cNvSpPr>
          <p:nvPr/>
        </p:nvSpPr>
        <p:spPr>
          <a:xfrm>
            <a:off x="1618540" y="1559959"/>
            <a:ext cx="9022602" cy="40298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defRPr/>
            </a:pPr>
            <a:endParaRPr lang="en-US" sz="1700" dirty="0" smtClean="0"/>
          </a:p>
          <a:p>
            <a:pPr algn="l">
              <a:buFont typeface="Wingdings" panose="05000000000000000000" pitchFamily="2" charset="2"/>
              <a:buChar char="q"/>
              <a:defRPr/>
            </a:pPr>
            <a:r>
              <a:rPr lang="en-US" sz="1700" dirty="0" smtClean="0"/>
              <a:t> Manage Table Bookings and Status (Add/Update/Delete Table Bookings)</a:t>
            </a:r>
          </a:p>
          <a:p>
            <a:pPr algn="l">
              <a:buFont typeface="Wingdings" panose="05000000000000000000" pitchFamily="2" charset="2"/>
              <a:buChar char="q"/>
              <a:defRPr/>
            </a:pPr>
            <a:r>
              <a:rPr lang="en-US" sz="1700" dirty="0" smtClean="0"/>
              <a:t> Manage </a:t>
            </a:r>
            <a:r>
              <a:rPr lang="en-US" sz="1700" dirty="0"/>
              <a:t>Orders (Add/Close/Modify/Cancel/Shift Order)</a:t>
            </a:r>
          </a:p>
          <a:p>
            <a:pPr algn="l">
              <a:buFont typeface="Wingdings" panose="05000000000000000000" pitchFamily="2" charset="2"/>
              <a:buChar char="q"/>
              <a:defRPr/>
            </a:pPr>
            <a:r>
              <a:rPr lang="en-US" sz="1700" dirty="0"/>
              <a:t> </a:t>
            </a:r>
            <a:r>
              <a:rPr lang="en-US" sz="1700" dirty="0" smtClean="0"/>
              <a:t>Home </a:t>
            </a:r>
            <a:r>
              <a:rPr lang="en-US" sz="1700" dirty="0"/>
              <a:t>Delivery Booking (Add/Update and Delete Home delivery booking)</a:t>
            </a:r>
          </a:p>
          <a:p>
            <a:pPr algn="l">
              <a:buFont typeface="Wingdings" panose="05000000000000000000" pitchFamily="2" charset="2"/>
              <a:buChar char="q"/>
              <a:defRPr/>
            </a:pPr>
            <a:r>
              <a:rPr lang="en-US" sz="1700" dirty="0"/>
              <a:t> </a:t>
            </a:r>
            <a:r>
              <a:rPr lang="en-US" sz="1700" dirty="0" smtClean="0"/>
              <a:t>Manage </a:t>
            </a:r>
            <a:r>
              <a:rPr lang="en-US" sz="1700" dirty="0"/>
              <a:t>Billings (Bill Statement, Bill Cancellation, Advance billing)</a:t>
            </a:r>
          </a:p>
          <a:p>
            <a:pPr algn="l">
              <a:buFont typeface="Wingdings" panose="05000000000000000000" pitchFamily="2" charset="2"/>
              <a:buChar char="q"/>
              <a:defRPr/>
            </a:pPr>
            <a:r>
              <a:rPr lang="en-US" sz="1700" dirty="0"/>
              <a:t> </a:t>
            </a:r>
            <a:r>
              <a:rPr lang="en-US" sz="1700" dirty="0" smtClean="0"/>
              <a:t>Manage </a:t>
            </a:r>
            <a:r>
              <a:rPr lang="en-US" sz="1700" dirty="0"/>
              <a:t>Reports (Audit Reports, Booking Status, Booking Summary, Kitchen Reports, Sale Reports, Tax Reports)</a:t>
            </a:r>
          </a:p>
          <a:p>
            <a:pPr algn="l">
              <a:buFont typeface="Wingdings" panose="05000000000000000000" pitchFamily="2" charset="2"/>
              <a:buChar char="q"/>
              <a:defRPr/>
            </a:pPr>
            <a:r>
              <a:rPr lang="en-US" sz="1700" dirty="0"/>
              <a:t> </a:t>
            </a:r>
            <a:r>
              <a:rPr lang="en-US" sz="1700" dirty="0" smtClean="0"/>
              <a:t>Manage </a:t>
            </a:r>
            <a:r>
              <a:rPr lang="en-US" sz="1700" dirty="0"/>
              <a:t>Company Credit List</a:t>
            </a:r>
          </a:p>
          <a:p>
            <a:pPr algn="l">
              <a:buFont typeface="Wingdings" panose="05000000000000000000" pitchFamily="2" charset="2"/>
              <a:buChar char="q"/>
              <a:defRPr/>
            </a:pPr>
            <a:r>
              <a:rPr lang="en-US" sz="1700" dirty="0"/>
              <a:t> </a:t>
            </a:r>
            <a:r>
              <a:rPr lang="en-US" sz="1700" dirty="0" smtClean="0"/>
              <a:t>Manage </a:t>
            </a:r>
            <a:r>
              <a:rPr lang="en-US" sz="1700" dirty="0"/>
              <a:t>Company Discount offers</a:t>
            </a:r>
          </a:p>
          <a:p>
            <a:pPr algn="l">
              <a:buFont typeface="Wingdings" panose="05000000000000000000" pitchFamily="2" charset="2"/>
              <a:buChar char="q"/>
              <a:defRPr/>
            </a:pPr>
            <a:r>
              <a:rPr lang="en-US" sz="1700" dirty="0"/>
              <a:t> </a:t>
            </a:r>
            <a:r>
              <a:rPr lang="en-US" sz="1700" dirty="0" smtClean="0"/>
              <a:t>Manage </a:t>
            </a:r>
            <a:r>
              <a:rPr lang="en-US" sz="1700" dirty="0"/>
              <a:t>Waiter status</a:t>
            </a:r>
          </a:p>
          <a:p>
            <a:pPr algn="l">
              <a:buFont typeface="Wingdings" panose="05000000000000000000" pitchFamily="2" charset="2"/>
              <a:buChar char="q"/>
              <a:defRPr/>
            </a:pPr>
            <a:r>
              <a:rPr lang="en-US" sz="1700" dirty="0"/>
              <a:t> </a:t>
            </a:r>
            <a:r>
              <a:rPr lang="en-US" sz="1700" dirty="0" smtClean="0"/>
              <a:t>Manage </a:t>
            </a:r>
            <a:r>
              <a:rPr lang="en-US" sz="1700" dirty="0"/>
              <a:t>food items (Items Head, Items Sub head, Items Category)</a:t>
            </a:r>
          </a:p>
        </p:txBody>
      </p:sp>
    </p:spTree>
    <p:extLst>
      <p:ext uri="{BB962C8B-B14F-4D97-AF65-F5344CB8AC3E}">
        <p14:creationId xmlns:p14="http://schemas.microsoft.com/office/powerpoint/2010/main" val="2813793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C:\Users\Sourav\Desktop\SWASH-OG-TAG-LOGO.jpg"/>
          <p:cNvPicPr>
            <a:picLocks noChangeAspect="1" noChangeArrowheads="1"/>
          </p:cNvPicPr>
          <p:nvPr/>
        </p:nvPicPr>
        <p:blipFill>
          <a:blip r:embed="rId2"/>
          <a:srcRect t="35393" b="34385"/>
          <a:stretch>
            <a:fillRect/>
          </a:stretch>
        </p:blipFill>
        <p:spPr bwMode="auto">
          <a:xfrm>
            <a:off x="9791181" y="236070"/>
            <a:ext cx="2003738" cy="605569"/>
          </a:xfrm>
          <a:prstGeom prst="rect">
            <a:avLst/>
          </a:prstGeom>
          <a:noFill/>
        </p:spPr>
      </p:pic>
      <p:sp>
        <p:nvSpPr>
          <p:cNvPr id="6" name="Footer Placeholder 5"/>
          <p:cNvSpPr txBox="1">
            <a:spLocks/>
          </p:cNvSpPr>
          <p:nvPr/>
        </p:nvSpPr>
        <p:spPr>
          <a:xfrm>
            <a:off x="1524000" y="6597352"/>
            <a:ext cx="3896072" cy="26064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2015 SWASH Convergence Technologies Limited</a:t>
            </a:r>
          </a:p>
        </p:txBody>
      </p:sp>
      <p:pic>
        <p:nvPicPr>
          <p:cNvPr id="5122" name="Picture 2" descr="C:\Users\sourav.d\Desktop\swash-new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r="87198" b="39119"/>
          <a:stretch/>
        </p:blipFill>
        <p:spPr bwMode="auto">
          <a:xfrm>
            <a:off x="10380351" y="4298963"/>
            <a:ext cx="1811649" cy="230425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 y="6597678"/>
            <a:ext cx="12192001" cy="260322"/>
          </a:xfrm>
          <a:prstGeom prst="rect">
            <a:avLst/>
          </a:prstGeom>
          <a:solidFill>
            <a:srgbClr val="DE4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5"/>
          <p:cNvSpPr txBox="1">
            <a:spLocks/>
          </p:cNvSpPr>
          <p:nvPr/>
        </p:nvSpPr>
        <p:spPr>
          <a:xfrm>
            <a:off x="-304653" y="6611207"/>
            <a:ext cx="3896072" cy="26064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a:t>
            </a:r>
            <a:r>
              <a:rPr lang="en-US" dirty="0" smtClean="0">
                <a:solidFill>
                  <a:schemeClr val="bg1"/>
                </a:solidFill>
              </a:rPr>
              <a:t>2017 </a:t>
            </a:r>
            <a:r>
              <a:rPr lang="en-US" dirty="0">
                <a:solidFill>
                  <a:schemeClr val="bg1"/>
                </a:solidFill>
              </a:rPr>
              <a:t>SWASH Convergence Technologies Limited</a:t>
            </a: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970" y="203577"/>
            <a:ext cx="1059779" cy="692337"/>
          </a:xfrm>
          <a:prstGeom prst="rect">
            <a:avLst/>
          </a:prstGeom>
        </p:spPr>
      </p:pic>
      <p:sp>
        <p:nvSpPr>
          <p:cNvPr id="12" name="Content Placeholder 2"/>
          <p:cNvSpPr txBox="1">
            <a:spLocks/>
          </p:cNvSpPr>
          <p:nvPr/>
        </p:nvSpPr>
        <p:spPr>
          <a:xfrm>
            <a:off x="678873" y="1286571"/>
            <a:ext cx="11102191" cy="43275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defRPr/>
            </a:pPr>
            <a:r>
              <a:rPr lang="en-US" sz="1700" b="1" dirty="0" smtClean="0"/>
              <a:t>Online Table Booking:</a:t>
            </a:r>
            <a:endParaRPr lang="en-US" sz="1700" dirty="0" smtClean="0"/>
          </a:p>
          <a:p>
            <a:pPr algn="l">
              <a:buFont typeface="Wingdings" panose="05000000000000000000" pitchFamily="2" charset="2"/>
              <a:buChar char="q"/>
              <a:defRPr/>
            </a:pPr>
            <a:r>
              <a:rPr lang="en-US" sz="1700" dirty="0" smtClean="0"/>
              <a:t> Our </a:t>
            </a:r>
            <a:r>
              <a:rPr lang="en-US" sz="1700" dirty="0"/>
              <a:t>online restaurant reservation system is a feature-rich web solution which enables users to </a:t>
            </a:r>
            <a:r>
              <a:rPr lang="en-US" sz="1700" dirty="0" smtClean="0"/>
              <a:t>set it </a:t>
            </a:r>
            <a:r>
              <a:rPr lang="en-US" sz="1700" dirty="0"/>
              <a:t>up as per their specific needs, manage restaurant working time and availability online, </a:t>
            </a:r>
            <a:r>
              <a:rPr lang="en-US" sz="1700" dirty="0" smtClean="0"/>
              <a:t>handle </a:t>
            </a:r>
            <a:r>
              <a:rPr lang="en-US" sz="1700" dirty="0"/>
              <a:t>clients data and requests, add staff to manage reservations, and </a:t>
            </a:r>
            <a:r>
              <a:rPr lang="en-US" sz="1700" dirty="0" smtClean="0"/>
              <a:t>more.</a:t>
            </a:r>
          </a:p>
          <a:p>
            <a:pPr algn="l">
              <a:buFont typeface="Wingdings" panose="05000000000000000000" pitchFamily="2" charset="2"/>
              <a:buChar char="q"/>
              <a:defRPr/>
            </a:pPr>
            <a:endParaRPr lang="en-US" sz="1700" dirty="0"/>
          </a:p>
          <a:p>
            <a:pPr algn="l">
              <a:defRPr/>
            </a:pPr>
            <a:r>
              <a:rPr lang="en-US" sz="1700" b="1" dirty="0" smtClean="0"/>
              <a:t>Reservations Management:</a:t>
            </a:r>
            <a:endParaRPr lang="en-US" sz="1700" dirty="0"/>
          </a:p>
          <a:p>
            <a:pPr algn="l">
              <a:buFont typeface="Wingdings" panose="05000000000000000000" pitchFamily="2" charset="2"/>
              <a:buChar char="q"/>
              <a:defRPr/>
            </a:pPr>
            <a:r>
              <a:rPr lang="en-US" sz="1700" dirty="0"/>
              <a:t> </a:t>
            </a:r>
            <a:r>
              <a:rPr lang="en-US" sz="1700" dirty="0" smtClean="0"/>
              <a:t>The </a:t>
            </a:r>
            <a:r>
              <a:rPr lang="en-US" sz="1700" dirty="0"/>
              <a:t>reservation management system allows you to add, edit and delete bookings, manage client details and availability. Reservations schedule - See daily bookings per table and a timeline showing reserved hours. </a:t>
            </a:r>
          </a:p>
          <a:p>
            <a:pPr algn="l">
              <a:buFont typeface="Wingdings" panose="05000000000000000000" pitchFamily="2" charset="2"/>
              <a:buChar char="q"/>
              <a:defRPr/>
            </a:pPr>
            <a:r>
              <a:rPr lang="en-US" sz="1700" dirty="0" smtClean="0"/>
              <a:t> Check </a:t>
            </a:r>
            <a:r>
              <a:rPr lang="en-US" sz="1700" dirty="0"/>
              <a:t>all bookings for a selected date using an intuitive drop-down calendar.</a:t>
            </a:r>
          </a:p>
          <a:p>
            <a:pPr algn="l">
              <a:buFont typeface="Wingdings" panose="05000000000000000000" pitchFamily="2" charset="2"/>
              <a:buChar char="q"/>
              <a:defRPr/>
            </a:pPr>
            <a:r>
              <a:rPr lang="en-US" sz="1700" dirty="0" smtClean="0"/>
              <a:t> Add </a:t>
            </a:r>
            <a:r>
              <a:rPr lang="en-US" sz="1700" dirty="0"/>
              <a:t>reservations manually - Just click on the given hour and fill in the booking details.</a:t>
            </a:r>
          </a:p>
          <a:p>
            <a:pPr algn="l">
              <a:buFont typeface="Wingdings" panose="05000000000000000000" pitchFamily="2" charset="2"/>
              <a:buChar char="q"/>
              <a:defRPr/>
            </a:pPr>
            <a:r>
              <a:rPr lang="en-US" sz="1700" dirty="0" smtClean="0"/>
              <a:t> Reservations </a:t>
            </a:r>
            <a:r>
              <a:rPr lang="en-US" sz="1700" dirty="0"/>
              <a:t>list - See all bookings ordered by date. Check status and all booking details.</a:t>
            </a:r>
          </a:p>
          <a:p>
            <a:pPr algn="l">
              <a:buFont typeface="Wingdings" panose="05000000000000000000" pitchFamily="2" charset="2"/>
              <a:buChar char="q"/>
              <a:defRPr/>
            </a:pPr>
            <a:r>
              <a:rPr lang="en-US" sz="1700" dirty="0" smtClean="0"/>
              <a:t> Client </a:t>
            </a:r>
            <a:r>
              <a:rPr lang="en-US" sz="1700" dirty="0"/>
              <a:t>details - Review customer's name and a detailed contact information</a:t>
            </a:r>
          </a:p>
        </p:txBody>
      </p:sp>
    </p:spTree>
    <p:extLst>
      <p:ext uri="{BB962C8B-B14F-4D97-AF65-F5344CB8AC3E}">
        <p14:creationId xmlns:p14="http://schemas.microsoft.com/office/powerpoint/2010/main" val="2224134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C:\Users\Sourav\Desktop\SWASH-OG-TAG-LOGO.jpg"/>
          <p:cNvPicPr>
            <a:picLocks noChangeAspect="1" noChangeArrowheads="1"/>
          </p:cNvPicPr>
          <p:nvPr/>
        </p:nvPicPr>
        <p:blipFill>
          <a:blip r:embed="rId2"/>
          <a:srcRect t="35393" b="34385"/>
          <a:stretch>
            <a:fillRect/>
          </a:stretch>
        </p:blipFill>
        <p:spPr bwMode="auto">
          <a:xfrm>
            <a:off x="9791181" y="236070"/>
            <a:ext cx="2003738" cy="605569"/>
          </a:xfrm>
          <a:prstGeom prst="rect">
            <a:avLst/>
          </a:prstGeom>
          <a:noFill/>
        </p:spPr>
      </p:pic>
      <p:sp>
        <p:nvSpPr>
          <p:cNvPr id="6" name="Footer Placeholder 5"/>
          <p:cNvSpPr txBox="1">
            <a:spLocks/>
          </p:cNvSpPr>
          <p:nvPr/>
        </p:nvSpPr>
        <p:spPr>
          <a:xfrm>
            <a:off x="1524000" y="6597352"/>
            <a:ext cx="3896072" cy="26064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2015 SWASH Convergence Technologies Limited</a:t>
            </a:r>
          </a:p>
        </p:txBody>
      </p:sp>
      <p:pic>
        <p:nvPicPr>
          <p:cNvPr id="5122" name="Picture 2" descr="C:\Users\sourav.d\Desktop\swash-new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r="87198" b="39119"/>
          <a:stretch/>
        </p:blipFill>
        <p:spPr bwMode="auto">
          <a:xfrm>
            <a:off x="10380351" y="4298963"/>
            <a:ext cx="1811649" cy="230425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 y="6597678"/>
            <a:ext cx="12192001" cy="260322"/>
          </a:xfrm>
          <a:prstGeom prst="rect">
            <a:avLst/>
          </a:prstGeom>
          <a:solidFill>
            <a:srgbClr val="DE4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5"/>
          <p:cNvSpPr txBox="1">
            <a:spLocks/>
          </p:cNvSpPr>
          <p:nvPr/>
        </p:nvSpPr>
        <p:spPr>
          <a:xfrm>
            <a:off x="-304653" y="6611207"/>
            <a:ext cx="3896072" cy="26064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a:t>
            </a:r>
            <a:r>
              <a:rPr lang="en-US" dirty="0" smtClean="0">
                <a:solidFill>
                  <a:schemeClr val="bg1"/>
                </a:solidFill>
              </a:rPr>
              <a:t>2017 </a:t>
            </a:r>
            <a:r>
              <a:rPr lang="en-US" dirty="0">
                <a:solidFill>
                  <a:schemeClr val="bg1"/>
                </a:solidFill>
              </a:rPr>
              <a:t>SWASH Convergence Technologies Limited</a:t>
            </a: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970" y="203577"/>
            <a:ext cx="1059779" cy="692337"/>
          </a:xfrm>
          <a:prstGeom prst="rect">
            <a:avLst/>
          </a:prstGeom>
        </p:spPr>
      </p:pic>
      <p:sp>
        <p:nvSpPr>
          <p:cNvPr id="12" name="Content Placeholder 2"/>
          <p:cNvSpPr txBox="1">
            <a:spLocks/>
          </p:cNvSpPr>
          <p:nvPr/>
        </p:nvSpPr>
        <p:spPr>
          <a:xfrm>
            <a:off x="443346" y="1218619"/>
            <a:ext cx="11102191" cy="43275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defRPr/>
            </a:pPr>
            <a:r>
              <a:rPr lang="en-US" sz="1700" b="1" dirty="0" smtClean="0"/>
              <a:t>Online Food Ordering:</a:t>
            </a:r>
            <a:endParaRPr lang="en-US" sz="1700" dirty="0" smtClean="0"/>
          </a:p>
          <a:p>
            <a:r>
              <a:rPr lang="en-US" sz="1700" dirty="0" smtClean="0"/>
              <a:t> </a:t>
            </a:r>
            <a:endParaRPr lang="en-US" b="1" dirty="0"/>
          </a:p>
          <a:p>
            <a:pPr algn="just"/>
            <a:r>
              <a:rPr lang="en-US" sz="1800" dirty="0"/>
              <a:t>With </a:t>
            </a:r>
            <a:r>
              <a:rPr lang="en-US" sz="1800" dirty="0" err="1" smtClean="0"/>
              <a:t>KENRestaurant</a:t>
            </a:r>
            <a:r>
              <a:rPr lang="en-US" sz="1800" dirty="0" smtClean="0"/>
              <a:t> Android App, </a:t>
            </a:r>
            <a:r>
              <a:rPr lang="en-US" sz="1800" dirty="0"/>
              <a:t>you can also take &amp; accept online orders from your customers to your store, and then deliver it </a:t>
            </a:r>
            <a:r>
              <a:rPr lang="en-US" sz="1800" dirty="0" smtClean="0"/>
              <a:t>to them</a:t>
            </a:r>
            <a:r>
              <a:rPr lang="en-US" sz="1800" dirty="0"/>
              <a:t>. The online ordering system is directly linked to your store, and your users can see the orders </a:t>
            </a:r>
            <a:r>
              <a:rPr lang="en-US" sz="1800" dirty="0" smtClean="0"/>
              <a:t>received online . Not  only </a:t>
            </a:r>
            <a:r>
              <a:rPr lang="en-US" sz="1800" dirty="0"/>
              <a:t>this, all orders are verified through SMS &amp; Email before being pushed to your </a:t>
            </a:r>
            <a:r>
              <a:rPr lang="en-US" sz="1800" dirty="0" smtClean="0"/>
              <a:t>store.</a:t>
            </a:r>
          </a:p>
          <a:p>
            <a:pPr algn="just"/>
            <a:endParaRPr lang="en-US" sz="1800" dirty="0"/>
          </a:p>
          <a:p>
            <a:pPr algn="just">
              <a:defRPr/>
            </a:pPr>
            <a:r>
              <a:rPr lang="en-US" sz="1700" b="1" dirty="0" smtClean="0"/>
              <a:t>Manage Billings through Online Payments:</a:t>
            </a:r>
            <a:endParaRPr lang="en-US" sz="1800" b="1" dirty="0"/>
          </a:p>
          <a:p>
            <a:pPr algn="just"/>
            <a:r>
              <a:rPr lang="en-US" sz="1800" dirty="0"/>
              <a:t>This is the age of e-business and commerce. You have an edge if your restaurant provides customers the facility to pay online. Get the power to go completely paperless, and handle billing transactions online with ease and efficiency as never before. Our online payment and credit card processing system is just what your business needs! </a:t>
            </a:r>
            <a:r>
              <a:rPr lang="en-US" sz="1800" dirty="0" err="1"/>
              <a:t>Vrindi</a:t>
            </a:r>
            <a:r>
              <a:rPr lang="en-US" sz="1800" dirty="0"/>
              <a:t> employs highest security standards, measures and protocols to ensure that your customers can pay for services availed through electronic gateways and credit cards, without having to worry about the safety and surety of </a:t>
            </a:r>
            <a:r>
              <a:rPr lang="en-US" sz="1800" dirty="0" smtClean="0"/>
              <a:t>the transactions</a:t>
            </a:r>
            <a:r>
              <a:rPr lang="en-US" sz="1800" dirty="0"/>
              <a:t>. Your customers can go cashless now! </a:t>
            </a:r>
          </a:p>
          <a:p>
            <a:pPr algn="just">
              <a:buFont typeface="Wingdings" panose="05000000000000000000" pitchFamily="2" charset="2"/>
              <a:buChar char="q"/>
              <a:defRPr/>
            </a:pPr>
            <a:endParaRPr lang="en-US" sz="1700" dirty="0" smtClean="0"/>
          </a:p>
          <a:p>
            <a:pPr algn="just">
              <a:defRPr/>
            </a:pPr>
            <a:endParaRPr lang="en-US" sz="1700" dirty="0" smtClean="0"/>
          </a:p>
          <a:p>
            <a:pPr algn="l">
              <a:defRPr/>
            </a:pPr>
            <a:endParaRPr lang="en-US" sz="1700" dirty="0"/>
          </a:p>
        </p:txBody>
      </p:sp>
    </p:spTree>
    <p:extLst>
      <p:ext uri="{BB962C8B-B14F-4D97-AF65-F5344CB8AC3E}">
        <p14:creationId xmlns:p14="http://schemas.microsoft.com/office/powerpoint/2010/main" val="4085416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C:\Users\Sourav\Desktop\SWASH-OG-TAG-LOGO.jpg"/>
          <p:cNvPicPr>
            <a:picLocks noChangeAspect="1" noChangeArrowheads="1"/>
          </p:cNvPicPr>
          <p:nvPr/>
        </p:nvPicPr>
        <p:blipFill>
          <a:blip r:embed="rId2"/>
          <a:srcRect t="35393" b="34385"/>
          <a:stretch>
            <a:fillRect/>
          </a:stretch>
        </p:blipFill>
        <p:spPr bwMode="auto">
          <a:xfrm>
            <a:off x="9791181" y="236070"/>
            <a:ext cx="2003738" cy="605569"/>
          </a:xfrm>
          <a:prstGeom prst="rect">
            <a:avLst/>
          </a:prstGeom>
          <a:noFill/>
        </p:spPr>
      </p:pic>
      <p:sp>
        <p:nvSpPr>
          <p:cNvPr id="6" name="Footer Placeholder 5"/>
          <p:cNvSpPr txBox="1">
            <a:spLocks/>
          </p:cNvSpPr>
          <p:nvPr/>
        </p:nvSpPr>
        <p:spPr>
          <a:xfrm>
            <a:off x="1524000" y="6597352"/>
            <a:ext cx="3896072" cy="26064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2015 SWASH Convergence Technologies Limited</a:t>
            </a:r>
          </a:p>
        </p:txBody>
      </p:sp>
      <p:pic>
        <p:nvPicPr>
          <p:cNvPr id="5122" name="Picture 2" descr="C:\Users\sourav.d\Desktop\swash-new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r="87198" b="39119"/>
          <a:stretch/>
        </p:blipFill>
        <p:spPr bwMode="auto">
          <a:xfrm>
            <a:off x="10380351" y="4298963"/>
            <a:ext cx="1811649" cy="230425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 y="6597678"/>
            <a:ext cx="12192001" cy="260322"/>
          </a:xfrm>
          <a:prstGeom prst="rect">
            <a:avLst/>
          </a:prstGeom>
          <a:solidFill>
            <a:srgbClr val="DE4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5"/>
          <p:cNvSpPr txBox="1">
            <a:spLocks/>
          </p:cNvSpPr>
          <p:nvPr/>
        </p:nvSpPr>
        <p:spPr>
          <a:xfrm>
            <a:off x="-304653" y="6611207"/>
            <a:ext cx="3896072" cy="26064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a:t>
            </a:r>
            <a:r>
              <a:rPr lang="en-US" dirty="0" smtClean="0">
                <a:solidFill>
                  <a:schemeClr val="bg1"/>
                </a:solidFill>
              </a:rPr>
              <a:t>2017 </a:t>
            </a:r>
            <a:r>
              <a:rPr lang="en-US" dirty="0">
                <a:solidFill>
                  <a:schemeClr val="bg1"/>
                </a:solidFill>
              </a:rPr>
              <a:t>SWASH Convergence Technologies Limited</a:t>
            </a: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970" y="203577"/>
            <a:ext cx="1059779" cy="692337"/>
          </a:xfrm>
          <a:prstGeom prst="rect">
            <a:avLst/>
          </a:prstGeom>
        </p:spPr>
      </p:pic>
      <p:sp>
        <p:nvSpPr>
          <p:cNvPr id="12" name="Content Placeholder 2"/>
          <p:cNvSpPr txBox="1">
            <a:spLocks/>
          </p:cNvSpPr>
          <p:nvPr/>
        </p:nvSpPr>
        <p:spPr>
          <a:xfrm>
            <a:off x="443346" y="1218619"/>
            <a:ext cx="11102191" cy="43275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dirty="0" smtClean="0"/>
              <a:t> Home Delivery Booking</a:t>
            </a:r>
            <a:r>
              <a:rPr lang="en-US" sz="1800" dirty="0" smtClean="0"/>
              <a:t>:</a:t>
            </a:r>
          </a:p>
          <a:p>
            <a:pPr algn="l"/>
            <a:r>
              <a:rPr lang="en-US" sz="1800" dirty="0"/>
              <a:t>It is a known fact that many customers prefer their food to be delivered to their door step for various reasons. Also, revenue from home delivery has become a significant contributor to many restaurants</a:t>
            </a:r>
            <a:r>
              <a:rPr lang="en-US" sz="1800" dirty="0" smtClean="0"/>
              <a:t>. The several features are:-</a:t>
            </a:r>
            <a:endParaRPr lang="en-US" sz="1800" dirty="0"/>
          </a:p>
          <a:p>
            <a:pPr algn="l"/>
            <a:endParaRPr lang="en-US" sz="1800" b="1" dirty="0"/>
          </a:p>
          <a:p>
            <a:pPr algn="l"/>
            <a:r>
              <a:rPr lang="en-US" sz="1800" dirty="0" smtClean="0"/>
              <a:t>1.    Identify </a:t>
            </a:r>
            <a:r>
              <a:rPr lang="en-US" sz="1800" dirty="0"/>
              <a:t>guests based on their phone number.</a:t>
            </a:r>
          </a:p>
          <a:p>
            <a:pPr algn="l"/>
            <a:r>
              <a:rPr lang="en-US" sz="1800" dirty="0" smtClean="0"/>
              <a:t>2.    Track </a:t>
            </a:r>
            <a:r>
              <a:rPr lang="en-US" sz="1800" dirty="0"/>
              <a:t>guest’s order history, preferences and favorites.</a:t>
            </a:r>
          </a:p>
          <a:p>
            <a:pPr algn="l"/>
            <a:r>
              <a:rPr lang="en-US" sz="1800" dirty="0" smtClean="0"/>
              <a:t>3.    Effortlessly </a:t>
            </a:r>
            <a:r>
              <a:rPr lang="en-US" sz="1800" dirty="0"/>
              <a:t>manage order taking.</a:t>
            </a:r>
          </a:p>
          <a:p>
            <a:pPr algn="l"/>
            <a:r>
              <a:rPr lang="en-US" sz="1800" dirty="0" smtClean="0"/>
              <a:t>4.    With </a:t>
            </a:r>
            <a:r>
              <a:rPr lang="en-US" sz="1800" dirty="0"/>
              <a:t>its CRM capabilities, you can inform the guests about their order confirmation or </a:t>
            </a:r>
            <a:r>
              <a:rPr lang="en-US" sz="1800" dirty="0" smtClean="0"/>
              <a:t>dispatch.</a:t>
            </a:r>
            <a:endParaRPr lang="en-US" sz="1800" dirty="0"/>
          </a:p>
          <a:p>
            <a:pPr algn="l"/>
            <a:r>
              <a:rPr lang="en-US" sz="1800" dirty="0" smtClean="0"/>
              <a:t>5.    Print </a:t>
            </a:r>
            <a:r>
              <a:rPr lang="en-US" sz="1800" dirty="0"/>
              <a:t>invoices with customer address.</a:t>
            </a:r>
          </a:p>
          <a:p>
            <a:pPr algn="l"/>
            <a:r>
              <a:rPr lang="en-US" sz="1800" dirty="0" smtClean="0"/>
              <a:t>6.    Manage </a:t>
            </a:r>
            <a:r>
              <a:rPr lang="en-US" sz="1800" dirty="0"/>
              <a:t>multi-mode payment settlement options.</a:t>
            </a:r>
          </a:p>
          <a:p>
            <a:r>
              <a:rPr lang="en-US" sz="1800" dirty="0"/>
              <a:t> </a:t>
            </a:r>
          </a:p>
          <a:p>
            <a:endParaRPr lang="en-US" sz="1800" dirty="0" smtClean="0"/>
          </a:p>
          <a:p>
            <a:endParaRPr lang="en-US" sz="1800" dirty="0" smtClean="0"/>
          </a:p>
          <a:p>
            <a:endParaRPr lang="en-US" sz="1800" dirty="0"/>
          </a:p>
          <a:p>
            <a:pPr algn="just">
              <a:buFont typeface="Wingdings" panose="05000000000000000000" pitchFamily="2" charset="2"/>
              <a:buChar char="q"/>
              <a:defRPr/>
            </a:pPr>
            <a:endParaRPr lang="en-US" sz="1700" dirty="0" smtClean="0"/>
          </a:p>
          <a:p>
            <a:pPr algn="just">
              <a:defRPr/>
            </a:pPr>
            <a:endParaRPr lang="en-US" sz="1700" dirty="0" smtClean="0"/>
          </a:p>
          <a:p>
            <a:pPr algn="l">
              <a:defRPr/>
            </a:pPr>
            <a:endParaRPr lang="en-US" sz="1700" dirty="0"/>
          </a:p>
        </p:txBody>
      </p:sp>
    </p:spTree>
    <p:extLst>
      <p:ext uri="{BB962C8B-B14F-4D97-AF65-F5344CB8AC3E}">
        <p14:creationId xmlns:p14="http://schemas.microsoft.com/office/powerpoint/2010/main" val="40250738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C:\Users\Sourav\Desktop\SWASH-OG-TAG-LOGO.jpg"/>
          <p:cNvPicPr>
            <a:picLocks noChangeAspect="1" noChangeArrowheads="1"/>
          </p:cNvPicPr>
          <p:nvPr/>
        </p:nvPicPr>
        <p:blipFill>
          <a:blip r:embed="rId2"/>
          <a:srcRect t="35393" b="34385"/>
          <a:stretch>
            <a:fillRect/>
          </a:stretch>
        </p:blipFill>
        <p:spPr bwMode="auto">
          <a:xfrm>
            <a:off x="9791181" y="236070"/>
            <a:ext cx="2003738" cy="605569"/>
          </a:xfrm>
          <a:prstGeom prst="rect">
            <a:avLst/>
          </a:prstGeom>
          <a:noFill/>
        </p:spPr>
      </p:pic>
      <p:sp>
        <p:nvSpPr>
          <p:cNvPr id="6" name="Footer Placeholder 5"/>
          <p:cNvSpPr txBox="1">
            <a:spLocks/>
          </p:cNvSpPr>
          <p:nvPr/>
        </p:nvSpPr>
        <p:spPr>
          <a:xfrm>
            <a:off x="1524000" y="6597352"/>
            <a:ext cx="3896072" cy="26064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2015 SWASH Convergence Technologies Limited</a:t>
            </a:r>
          </a:p>
        </p:txBody>
      </p:sp>
      <p:pic>
        <p:nvPicPr>
          <p:cNvPr id="5122" name="Picture 2" descr="C:\Users\sourav.d\Desktop\swash-new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r="87198" b="39119"/>
          <a:stretch/>
        </p:blipFill>
        <p:spPr bwMode="auto">
          <a:xfrm>
            <a:off x="10380351" y="4298963"/>
            <a:ext cx="1811649" cy="230425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 y="6597678"/>
            <a:ext cx="12192001" cy="260322"/>
          </a:xfrm>
          <a:prstGeom prst="rect">
            <a:avLst/>
          </a:prstGeom>
          <a:solidFill>
            <a:srgbClr val="DE4D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5"/>
          <p:cNvSpPr txBox="1">
            <a:spLocks/>
          </p:cNvSpPr>
          <p:nvPr/>
        </p:nvSpPr>
        <p:spPr>
          <a:xfrm>
            <a:off x="-304653" y="6611207"/>
            <a:ext cx="3896072" cy="26064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a:t>
            </a:r>
            <a:r>
              <a:rPr lang="en-US" dirty="0" smtClean="0">
                <a:solidFill>
                  <a:schemeClr val="bg1"/>
                </a:solidFill>
              </a:rPr>
              <a:t>2017 </a:t>
            </a:r>
            <a:r>
              <a:rPr lang="en-US" dirty="0">
                <a:solidFill>
                  <a:schemeClr val="bg1"/>
                </a:solidFill>
              </a:rPr>
              <a:t>SWASH Convergence Technologies Limited</a:t>
            </a: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970" y="203577"/>
            <a:ext cx="1059779" cy="692337"/>
          </a:xfrm>
          <a:prstGeom prst="rect">
            <a:avLst/>
          </a:prstGeom>
        </p:spPr>
      </p:pic>
      <p:sp>
        <p:nvSpPr>
          <p:cNvPr id="12" name="Content Placeholder 2"/>
          <p:cNvSpPr txBox="1">
            <a:spLocks/>
          </p:cNvSpPr>
          <p:nvPr/>
        </p:nvSpPr>
        <p:spPr>
          <a:xfrm>
            <a:off x="443346" y="1218619"/>
            <a:ext cx="11102191" cy="43275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dirty="0"/>
              <a:t> </a:t>
            </a:r>
            <a:r>
              <a:rPr lang="en-US" sz="1800" b="1" dirty="0" smtClean="0"/>
              <a:t>Restaurant Management System:</a:t>
            </a:r>
            <a:endParaRPr lang="en-US" sz="1800" b="1" dirty="0"/>
          </a:p>
          <a:p>
            <a:pPr algn="l"/>
            <a:r>
              <a:rPr lang="en-US" sz="1800" dirty="0"/>
              <a:t>Our online restaurant reservation system is a feature-rich web solution which enables users to set</a:t>
            </a:r>
            <a:br>
              <a:rPr lang="en-US" sz="1800" dirty="0"/>
            </a:br>
            <a:r>
              <a:rPr lang="en-US" sz="1800" dirty="0"/>
              <a:t>it up as per their specific needs, manage restaurant working time and availability online, </a:t>
            </a:r>
            <a:br>
              <a:rPr lang="en-US" sz="1800" dirty="0"/>
            </a:br>
            <a:r>
              <a:rPr lang="en-US" sz="1800" dirty="0"/>
              <a:t>handle clients data and requests, add staff to manage reservations, and more</a:t>
            </a:r>
            <a:r>
              <a:rPr lang="en-US" sz="1800" dirty="0" smtClean="0"/>
              <a:t>.</a:t>
            </a:r>
          </a:p>
          <a:p>
            <a:pPr algn="l"/>
            <a:endParaRPr lang="en-US" sz="1800" dirty="0"/>
          </a:p>
          <a:p>
            <a:pPr algn="l"/>
            <a:r>
              <a:rPr lang="en-US" sz="1800" dirty="0" smtClean="0">
                <a:solidFill>
                  <a:schemeClr val="tx1">
                    <a:lumMod val="85000"/>
                    <a:lumOff val="15000"/>
                  </a:schemeClr>
                </a:solidFill>
              </a:rPr>
              <a:t>1. Upload </a:t>
            </a:r>
            <a:r>
              <a:rPr lang="en-US" sz="1800" dirty="0">
                <a:solidFill>
                  <a:schemeClr val="tx1">
                    <a:lumMod val="85000"/>
                    <a:lumOff val="15000"/>
                  </a:schemeClr>
                </a:solidFill>
              </a:rPr>
              <a:t>an </a:t>
            </a:r>
            <a:r>
              <a:rPr lang="en-US" sz="1800" b="1" dirty="0">
                <a:solidFill>
                  <a:schemeClr val="tx1">
                    <a:lumMod val="85000"/>
                    <a:lumOff val="15000"/>
                  </a:schemeClr>
                </a:solidFill>
              </a:rPr>
              <a:t>interactive restaurant &amp; table map</a:t>
            </a:r>
            <a:r>
              <a:rPr lang="en-US" sz="1800" dirty="0">
                <a:solidFill>
                  <a:schemeClr val="tx1">
                    <a:lumMod val="85000"/>
                    <a:lumOff val="15000"/>
                  </a:schemeClr>
                </a:solidFill>
              </a:rPr>
              <a:t> to your website.</a:t>
            </a:r>
          </a:p>
          <a:p>
            <a:pPr algn="l"/>
            <a:r>
              <a:rPr lang="en-US" sz="1800" dirty="0" smtClean="0">
                <a:solidFill>
                  <a:schemeClr val="tx1">
                    <a:lumMod val="85000"/>
                    <a:lumOff val="15000"/>
                  </a:schemeClr>
                </a:solidFill>
              </a:rPr>
              <a:t>2. Add </a:t>
            </a:r>
            <a:r>
              <a:rPr lang="en-US" sz="1800" dirty="0">
                <a:solidFill>
                  <a:schemeClr val="tx1">
                    <a:lumMod val="85000"/>
                    <a:lumOff val="15000"/>
                  </a:schemeClr>
                </a:solidFill>
              </a:rPr>
              <a:t>your </a:t>
            </a:r>
            <a:r>
              <a:rPr lang="en-US" sz="1800" b="1" dirty="0">
                <a:solidFill>
                  <a:schemeClr val="tx1">
                    <a:lumMod val="85000"/>
                    <a:lumOff val="15000"/>
                  </a:schemeClr>
                </a:solidFill>
              </a:rPr>
              <a:t>terms &amp; conditions</a:t>
            </a:r>
            <a:r>
              <a:rPr lang="en-US" sz="1800" dirty="0">
                <a:solidFill>
                  <a:schemeClr val="tx1">
                    <a:lumMod val="85000"/>
                    <a:lumOff val="15000"/>
                  </a:schemeClr>
                </a:solidFill>
              </a:rPr>
              <a:t> each customer has to accept before booking.</a:t>
            </a:r>
          </a:p>
          <a:p>
            <a:pPr algn="l"/>
            <a:r>
              <a:rPr lang="en-US" sz="1800" dirty="0" smtClean="0">
                <a:solidFill>
                  <a:schemeClr val="tx1">
                    <a:lumMod val="85000"/>
                    <a:lumOff val="15000"/>
                  </a:schemeClr>
                </a:solidFill>
              </a:rPr>
              <a:t>3. Manage </a:t>
            </a:r>
            <a:r>
              <a:rPr lang="en-US" sz="1800" b="1" dirty="0">
                <a:solidFill>
                  <a:schemeClr val="tx1">
                    <a:lumMod val="85000"/>
                    <a:lumOff val="15000"/>
                  </a:schemeClr>
                </a:solidFill>
              </a:rPr>
              <a:t>table capacity</a:t>
            </a:r>
            <a:r>
              <a:rPr lang="en-US" sz="1800" dirty="0">
                <a:solidFill>
                  <a:schemeClr val="tx1">
                    <a:lumMod val="85000"/>
                    <a:lumOff val="15000"/>
                  </a:schemeClr>
                </a:solidFill>
              </a:rPr>
              <a:t> and adjust booking availability accordingly. </a:t>
            </a:r>
          </a:p>
          <a:p>
            <a:pPr algn="l"/>
            <a:r>
              <a:rPr lang="en-US" sz="1800" b="1" dirty="0" smtClean="0">
                <a:solidFill>
                  <a:schemeClr val="tx1">
                    <a:lumMod val="85000"/>
                    <a:lumOff val="15000"/>
                  </a:schemeClr>
                </a:solidFill>
              </a:rPr>
              <a:t>4. Print </a:t>
            </a:r>
            <a:r>
              <a:rPr lang="en-US" sz="1800" b="1" dirty="0">
                <a:solidFill>
                  <a:schemeClr val="tx1">
                    <a:lumMod val="85000"/>
                    <a:lumOff val="15000"/>
                  </a:schemeClr>
                </a:solidFill>
              </a:rPr>
              <a:t>booking schedule &amp; details</a:t>
            </a:r>
            <a:r>
              <a:rPr lang="en-US" sz="1800" dirty="0">
                <a:solidFill>
                  <a:schemeClr val="tx1">
                    <a:lumMod val="85000"/>
                    <a:lumOff val="15000"/>
                  </a:schemeClr>
                </a:solidFill>
              </a:rPr>
              <a:t> to organize your work better.</a:t>
            </a:r>
          </a:p>
          <a:p>
            <a:pPr algn="l"/>
            <a:r>
              <a:rPr lang="en-US" sz="1800" dirty="0" smtClean="0">
                <a:solidFill>
                  <a:schemeClr val="tx1">
                    <a:lumMod val="85000"/>
                    <a:lumOff val="15000"/>
                  </a:schemeClr>
                </a:solidFill>
              </a:rPr>
              <a:t>5. Add </a:t>
            </a:r>
            <a:r>
              <a:rPr lang="en-US" sz="1800" dirty="0">
                <a:solidFill>
                  <a:schemeClr val="tx1">
                    <a:lumMod val="85000"/>
                    <a:lumOff val="15000"/>
                  </a:schemeClr>
                </a:solidFill>
              </a:rPr>
              <a:t>and edit your </a:t>
            </a:r>
            <a:r>
              <a:rPr lang="en-US" sz="1800" b="1" dirty="0">
                <a:solidFill>
                  <a:schemeClr val="tx1">
                    <a:lumMod val="85000"/>
                    <a:lumOff val="15000"/>
                  </a:schemeClr>
                </a:solidFill>
              </a:rPr>
              <a:t>restaurant opening hours</a:t>
            </a:r>
            <a:r>
              <a:rPr lang="en-US" sz="1800" dirty="0">
                <a:solidFill>
                  <a:schemeClr val="tx1">
                    <a:lumMod val="85000"/>
                    <a:lumOff val="15000"/>
                  </a:schemeClr>
                </a:solidFill>
              </a:rPr>
              <a:t> online</a:t>
            </a:r>
          </a:p>
          <a:p>
            <a:pPr algn="l"/>
            <a:r>
              <a:rPr lang="en-US" sz="1800" dirty="0">
                <a:solidFill>
                  <a:schemeClr val="tx1">
                    <a:lumMod val="85000"/>
                    <a:lumOff val="15000"/>
                  </a:schemeClr>
                </a:solidFill>
              </a:rPr>
              <a:t> </a:t>
            </a:r>
          </a:p>
          <a:p>
            <a:endParaRPr lang="en-US" sz="1800" dirty="0" smtClean="0"/>
          </a:p>
          <a:p>
            <a:endParaRPr lang="en-US" sz="1800" dirty="0" smtClean="0"/>
          </a:p>
          <a:p>
            <a:endParaRPr lang="en-US" sz="1800" dirty="0"/>
          </a:p>
          <a:p>
            <a:pPr algn="just">
              <a:buFont typeface="Wingdings" panose="05000000000000000000" pitchFamily="2" charset="2"/>
              <a:buChar char="q"/>
              <a:defRPr/>
            </a:pPr>
            <a:endParaRPr lang="en-US" sz="1700" dirty="0" smtClean="0"/>
          </a:p>
          <a:p>
            <a:pPr algn="just">
              <a:defRPr/>
            </a:pPr>
            <a:endParaRPr lang="en-US" sz="1700" dirty="0" smtClean="0"/>
          </a:p>
          <a:p>
            <a:pPr algn="l">
              <a:defRPr/>
            </a:pPr>
            <a:endParaRPr lang="en-US" sz="1700" dirty="0"/>
          </a:p>
        </p:txBody>
      </p:sp>
    </p:spTree>
    <p:extLst>
      <p:ext uri="{BB962C8B-B14F-4D97-AF65-F5344CB8AC3E}">
        <p14:creationId xmlns:p14="http://schemas.microsoft.com/office/powerpoint/2010/main" val="17569290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TotalTime>
  <Words>1275</Words>
  <Application>Microsoft Office PowerPoint</Application>
  <PresentationFormat>Widescreen</PresentationFormat>
  <Paragraphs>160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Kranti Bijay Mohanty</dc:creator>
  <cp:lastModifiedBy>Yasmin Nihar</cp:lastModifiedBy>
  <cp:revision>99</cp:revision>
  <dcterms:created xsi:type="dcterms:W3CDTF">2017-03-30T07:03:25Z</dcterms:created>
  <dcterms:modified xsi:type="dcterms:W3CDTF">2017-04-01T13:41:37Z</dcterms:modified>
</cp:coreProperties>
</file>