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4fab281b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4fab281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94fab281b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4fab281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4fab281b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4fab28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4fab281b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4fab28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4fab281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4fab28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4fab281b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4fab28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4fab281b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4fab28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4fab281b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4fab281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4fab281b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4fab28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4fab281b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4fab28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4fab281b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4fab281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pages.eiu.com/rs/753-RIQ-438/images/The_Global_Liveability_Index_2018.pdf" TargetMode="External"/><Relationship Id="rId4" Type="http://schemas.openxmlformats.org/officeDocument/2006/relationships/hyperlink" Target="https://en.wikipedia.org/wiki/Districts_of_Vienna" TargetMode="External"/><Relationship Id="rId5" Type="http://schemas.openxmlformats.org/officeDocument/2006/relationships/hyperlink" Target="https://www.melbourne.vic.gov.au/about-melbourne/melbourne-profile/Pages/city-maps.aspx" TargetMode="External"/><Relationship Id="rId6" Type="http://schemas.openxmlformats.org/officeDocument/2006/relationships/hyperlink" Target="https://en.wikipedia.org/wiki/Wards_of_Japan" TargetMode="External"/><Relationship Id="rId7"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78975" y="1603804"/>
            <a:ext cx="8222100" cy="1935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None/>
            </a:pPr>
            <a:r>
              <a:rPr b="1" lang="pt-BR" sz="3000"/>
              <a:t>Comparison of the most liveable cities in the world</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400">
                <a:solidFill>
                  <a:srgbClr val="000000"/>
                </a:solidFill>
                <a:highlight>
                  <a:srgbClr val="F8F9FA"/>
                </a:highlight>
                <a:latin typeface="Times New Roman"/>
                <a:ea typeface="Times New Roman"/>
                <a:cs typeface="Times New Roman"/>
                <a:sym typeface="Times New Roman"/>
              </a:rPr>
              <a:t>In the final section I did the same for the cities.</a:t>
            </a:r>
            <a:endParaRPr/>
          </a:p>
        </p:txBody>
      </p:sp>
      <p:pic>
        <p:nvPicPr>
          <p:cNvPr id="146" name="Google Shape;146;p22"/>
          <p:cNvPicPr preferRelativeResize="0"/>
          <p:nvPr/>
        </p:nvPicPr>
        <p:blipFill>
          <a:blip r:embed="rId3">
            <a:alphaModFix/>
          </a:blip>
          <a:stretch>
            <a:fillRect/>
          </a:stretch>
        </p:blipFill>
        <p:spPr>
          <a:xfrm>
            <a:off x="1310275" y="941275"/>
            <a:ext cx="6523426" cy="391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nvSpPr>
        <p:spPr>
          <a:xfrm>
            <a:off x="2214150" y="1824450"/>
            <a:ext cx="4715700" cy="1494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pt-BR">
                <a:solidFill>
                  <a:srgbClr val="222222"/>
                </a:solidFill>
                <a:highlight>
                  <a:srgbClr val="F8F9FA"/>
                </a:highlight>
                <a:latin typeface="Times New Roman"/>
                <a:ea typeface="Times New Roman"/>
                <a:cs typeface="Times New Roman"/>
                <a:sym typeface="Times New Roman"/>
              </a:rPr>
              <a:t>I made a word cloud to see the main locations of each cluster</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t>When we examine above graph we can label each cluster as follows</a:t>
            </a:r>
            <a:r>
              <a:rPr lang="pt-BR"/>
              <a:t> </a:t>
            </a:r>
            <a:endParaRPr/>
          </a:p>
        </p:txBody>
      </p:sp>
      <p:sp>
        <p:nvSpPr>
          <p:cNvPr id="157" name="Google Shape;157;p2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FF0000"/>
              </a:solidFill>
            </a:endParaRPr>
          </a:p>
        </p:txBody>
      </p:sp>
      <p:sp>
        <p:nvSpPr>
          <p:cNvPr id="158" name="Google Shape;158;p2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a:solidFill>
                  <a:schemeClr val="lt1"/>
                </a:solidFill>
              </a:rPr>
              <a:t>Cluster 0</a:t>
            </a:r>
            <a:endParaRPr>
              <a:solidFill>
                <a:schemeClr val="lt1"/>
              </a:solidFill>
            </a:endParaRPr>
          </a:p>
        </p:txBody>
      </p:sp>
      <p:sp>
        <p:nvSpPr>
          <p:cNvPr id="159" name="Google Shape;159;p24"/>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solidFill>
                  <a:srgbClr val="000000"/>
                </a:solidFill>
                <a:latin typeface="Times New Roman"/>
                <a:ea typeface="Times New Roman"/>
                <a:cs typeface="Times New Roman"/>
                <a:sym typeface="Times New Roman"/>
              </a:rPr>
              <a:t>In cluster 0 are the majority of the districts of the city of Osaka, that stand out by its large number of convenience stores and restaurants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800"/>
              </a:spcAft>
              <a:buNone/>
            </a:pPr>
            <a:r>
              <a:rPr lang="pt-BR" sz="1600"/>
              <a:t> </a:t>
            </a:r>
            <a:endParaRPr sz="1600"/>
          </a:p>
        </p:txBody>
      </p:sp>
      <p:sp>
        <p:nvSpPr>
          <p:cNvPr id="160" name="Google Shape;160;p2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p2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a:solidFill>
                  <a:schemeClr val="lt1"/>
                </a:solidFill>
              </a:rPr>
              <a:t>Cluster 1</a:t>
            </a:r>
            <a:endParaRPr>
              <a:solidFill>
                <a:schemeClr val="lt1"/>
              </a:solidFill>
            </a:endParaRPr>
          </a:p>
        </p:txBody>
      </p:sp>
      <p:sp>
        <p:nvSpPr>
          <p:cNvPr id="162" name="Google Shape;162;p2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solidFill>
                  <a:srgbClr val="000000"/>
                </a:solidFill>
                <a:latin typeface="Times New Roman"/>
                <a:ea typeface="Times New Roman"/>
                <a:cs typeface="Times New Roman"/>
                <a:sym typeface="Times New Roman"/>
              </a:rPr>
              <a:t>In cluster 1 are the majority of the districts of the city of Vienna and Melbourne, and two districts of Osaka, where the highlight are multiple social venues</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800"/>
              </a:spcAft>
              <a:buNone/>
            </a:pPr>
            <a:r>
              <a:t/>
            </a:r>
            <a:endParaRPr b="1" sz="1600"/>
          </a:p>
        </p:txBody>
      </p:sp>
      <p:sp>
        <p:nvSpPr>
          <p:cNvPr id="163" name="Google Shape;163;p2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a:solidFill>
                  <a:schemeClr val="lt1"/>
                </a:solidFill>
              </a:rPr>
              <a:t>Cluster 2</a:t>
            </a:r>
            <a:endParaRPr>
              <a:solidFill>
                <a:schemeClr val="lt1"/>
              </a:solidFill>
            </a:endParaRPr>
          </a:p>
        </p:txBody>
      </p:sp>
      <p:sp>
        <p:nvSpPr>
          <p:cNvPr id="165" name="Google Shape;165;p2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solidFill>
                  <a:srgbClr val="000000"/>
                </a:solidFill>
                <a:latin typeface="Times New Roman"/>
                <a:ea typeface="Times New Roman"/>
                <a:cs typeface="Times New Roman"/>
                <a:sym typeface="Times New Roman"/>
              </a:rPr>
              <a:t>In cluster 2 were a neighborhood of vienna and a district of Melbourne where the highlight here is Asian restaurants and Zoo Exhibit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800"/>
              </a:spcAft>
              <a:buNone/>
            </a:pPr>
            <a:r>
              <a:t/>
            </a:r>
            <a:endParaRPr b="1" sz="1600"/>
          </a:p>
        </p:txBody>
      </p:sp>
      <p:sp>
        <p:nvSpPr>
          <p:cNvPr id="166" name="Google Shape;166;p24"/>
          <p:cNvSpPr/>
          <p:nvPr/>
        </p:nvSpPr>
        <p:spPr>
          <a:xfrm>
            <a:off x="2340025" y="1480825"/>
            <a:ext cx="255900" cy="25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5243200" y="1480825"/>
            <a:ext cx="255900" cy="2559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8146375" y="1480825"/>
            <a:ext cx="255900" cy="255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p:nvPr/>
        </p:nvSpPr>
        <p:spPr>
          <a:xfrm>
            <a:off x="381300" y="41542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FF0000"/>
              </a:solidFill>
            </a:endParaRPr>
          </a:p>
        </p:txBody>
      </p:sp>
      <p:sp>
        <p:nvSpPr>
          <p:cNvPr id="174" name="Google Shape;174;p25"/>
          <p:cNvSpPr txBox="1"/>
          <p:nvPr>
            <p:ph idx="4294967295" type="body"/>
          </p:nvPr>
        </p:nvSpPr>
        <p:spPr>
          <a:xfrm>
            <a:off x="487350" y="5621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a:solidFill>
                  <a:schemeClr val="lt1"/>
                </a:solidFill>
              </a:rPr>
              <a:t>Cluster 0 </a:t>
            </a:r>
            <a:r>
              <a:rPr lang="pt-BR">
                <a:solidFill>
                  <a:schemeClr val="lt1"/>
                </a:solidFill>
              </a:rPr>
              <a:t>WC</a:t>
            </a:r>
            <a:endParaRPr>
              <a:solidFill>
                <a:schemeClr val="lt1"/>
              </a:solidFill>
            </a:endParaRPr>
          </a:p>
        </p:txBody>
      </p:sp>
      <p:pic>
        <p:nvPicPr>
          <p:cNvPr id="175" name="Google Shape;175;p25"/>
          <p:cNvPicPr preferRelativeResize="0"/>
          <p:nvPr/>
        </p:nvPicPr>
        <p:blipFill>
          <a:blip r:embed="rId3">
            <a:alphaModFix/>
          </a:blip>
          <a:stretch>
            <a:fillRect/>
          </a:stretch>
        </p:blipFill>
        <p:spPr>
          <a:xfrm>
            <a:off x="3192575" y="858575"/>
            <a:ext cx="5700500" cy="349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p:nvPr/>
        </p:nvSpPr>
        <p:spPr>
          <a:xfrm>
            <a:off x="381300" y="41542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FF0000"/>
              </a:solidFill>
            </a:endParaRPr>
          </a:p>
        </p:txBody>
      </p:sp>
      <p:sp>
        <p:nvSpPr>
          <p:cNvPr id="181" name="Google Shape;181;p26"/>
          <p:cNvSpPr txBox="1"/>
          <p:nvPr>
            <p:ph idx="4294967295" type="body"/>
          </p:nvPr>
        </p:nvSpPr>
        <p:spPr>
          <a:xfrm>
            <a:off x="487350" y="5621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a:solidFill>
                  <a:schemeClr val="lt1"/>
                </a:solidFill>
              </a:rPr>
              <a:t>Cluster 1 WC</a:t>
            </a:r>
            <a:endParaRPr>
              <a:solidFill>
                <a:schemeClr val="lt1"/>
              </a:solidFill>
            </a:endParaRPr>
          </a:p>
        </p:txBody>
      </p:sp>
      <p:pic>
        <p:nvPicPr>
          <p:cNvPr id="182" name="Google Shape;182;p26"/>
          <p:cNvPicPr preferRelativeResize="0"/>
          <p:nvPr/>
        </p:nvPicPr>
        <p:blipFill>
          <a:blip r:embed="rId3">
            <a:alphaModFix/>
          </a:blip>
          <a:stretch>
            <a:fillRect/>
          </a:stretch>
        </p:blipFill>
        <p:spPr>
          <a:xfrm>
            <a:off x="3116075" y="828388"/>
            <a:ext cx="5684250" cy="348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p:nvPr/>
        </p:nvSpPr>
        <p:spPr>
          <a:xfrm>
            <a:off x="381300" y="41542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FF0000"/>
              </a:solidFill>
            </a:endParaRPr>
          </a:p>
        </p:txBody>
      </p:sp>
      <p:sp>
        <p:nvSpPr>
          <p:cNvPr id="188" name="Google Shape;188;p27"/>
          <p:cNvSpPr txBox="1"/>
          <p:nvPr>
            <p:ph idx="4294967295" type="body"/>
          </p:nvPr>
        </p:nvSpPr>
        <p:spPr>
          <a:xfrm>
            <a:off x="487350" y="5621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a:solidFill>
                  <a:schemeClr val="lt1"/>
                </a:solidFill>
              </a:rPr>
              <a:t>Cluster 2 WC</a:t>
            </a:r>
            <a:endParaRPr>
              <a:solidFill>
                <a:schemeClr val="lt1"/>
              </a:solidFill>
            </a:endParaRPr>
          </a:p>
        </p:txBody>
      </p:sp>
      <p:pic>
        <p:nvPicPr>
          <p:cNvPr id="189" name="Google Shape;189;p27"/>
          <p:cNvPicPr preferRelativeResize="0"/>
          <p:nvPr/>
        </p:nvPicPr>
        <p:blipFill>
          <a:blip r:embed="rId3">
            <a:alphaModFix/>
          </a:blip>
          <a:stretch>
            <a:fillRect/>
          </a:stretch>
        </p:blipFill>
        <p:spPr>
          <a:xfrm>
            <a:off x="3308825" y="858563"/>
            <a:ext cx="5584250" cy="3426375"/>
          </a:xfrm>
          <a:prstGeom prst="rect">
            <a:avLst/>
          </a:prstGeom>
          <a:noFill/>
          <a:ln>
            <a:noFill/>
          </a:ln>
        </p:spPr>
      </p:pic>
      <p:pic>
        <p:nvPicPr>
          <p:cNvPr id="190" name="Google Shape;190;p27"/>
          <p:cNvPicPr preferRelativeResize="0"/>
          <p:nvPr/>
        </p:nvPicPr>
        <p:blipFill>
          <a:blip r:embed="rId4">
            <a:alphaModFix/>
          </a:blip>
          <a:stretch>
            <a:fillRect/>
          </a:stretch>
        </p:blipFill>
        <p:spPr>
          <a:xfrm>
            <a:off x="3308825" y="858575"/>
            <a:ext cx="5584250" cy="33075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Discussion</a:t>
            </a:r>
            <a:endParaRPr/>
          </a:p>
        </p:txBody>
      </p:sp>
      <p:sp>
        <p:nvSpPr>
          <p:cNvPr id="196" name="Google Shape;196;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400"/>
              <a:t>When we compared the neighborhoods, we saw that there are neighborhoods that flee from the pattern of their respective cities, which is very interesting and that Osaka has a great similarity between its neighborhoods.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pt-BR" sz="1400"/>
              <a:t>When comparing the cities, there are a large number of restaurants among them, but individually, Vienna and Melbourne stand out by number of Café and Osaka by the number of Convenience Store.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pt-BR" sz="1400"/>
              <a:t>We could also observe that the two top cities in the ranking of livable cities, Vienna and Melbourne are quite similar.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txBox="1"/>
          <p:nvPr>
            <p:ph type="title"/>
          </p:nvPr>
        </p:nvSpPr>
        <p:spPr>
          <a:xfrm>
            <a:off x="265500" y="705050"/>
            <a:ext cx="4045200" cy="8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Conclusion</a:t>
            </a:r>
            <a:endParaRPr/>
          </a:p>
        </p:txBody>
      </p:sp>
      <p:sp>
        <p:nvSpPr>
          <p:cNvPr id="203" name="Google Shape;203;p29"/>
          <p:cNvSpPr txBox="1"/>
          <p:nvPr>
            <p:ph idx="1" type="subTitle"/>
          </p:nvPr>
        </p:nvSpPr>
        <p:spPr>
          <a:xfrm>
            <a:off x="265500" y="1778136"/>
            <a:ext cx="4045200" cy="306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200">
                <a:solidFill>
                  <a:srgbClr val="000000"/>
                </a:solidFill>
              </a:rPr>
              <a:t>Well, with this research, we can conclude that Vienna and Melbourne are quite similar in terms of their neighborhoods, with several of their main places in common such as Café, Hotels and Italian Restaurants that are in the top five places of the two cities, we note that despite the dissimilarity of Osaka with these two cities, it is still at the top inhabited cities of the world, finally, we can also notice that despite multicultural cities, there are similar neighborhoods between the three, which is of great help for those who want to visit these places and is already accustomed to some of them.</a:t>
            </a:r>
            <a:endParaRPr sz="1200"/>
          </a:p>
        </p:txBody>
      </p:sp>
      <p:grpSp>
        <p:nvGrpSpPr>
          <p:cNvPr id="204" name="Google Shape;204;p29"/>
          <p:cNvGrpSpPr/>
          <p:nvPr/>
        </p:nvGrpSpPr>
        <p:grpSpPr>
          <a:xfrm>
            <a:off x="4939534" y="2017046"/>
            <a:ext cx="3825543" cy="1573620"/>
            <a:chOff x="1000000" y="2393988"/>
            <a:chExt cx="4144235" cy="1704713"/>
          </a:xfrm>
        </p:grpSpPr>
        <p:sp>
          <p:nvSpPr>
            <p:cNvPr id="205" name="Google Shape;205;p29"/>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06" name="Google Shape;206;p29"/>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9"/>
          <p:cNvGrpSpPr/>
          <p:nvPr/>
        </p:nvGrpSpPr>
        <p:grpSpPr>
          <a:xfrm>
            <a:off x="4939557" y="1778136"/>
            <a:ext cx="3836911" cy="1503799"/>
            <a:chOff x="1000025" y="2059300"/>
            <a:chExt cx="4156550" cy="1629075"/>
          </a:xfrm>
        </p:grpSpPr>
        <p:sp>
          <p:nvSpPr>
            <p:cNvPr id="215" name="Google Shape;215;p29"/>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16" name="Google Shape;216;p29"/>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9"/>
          <p:cNvGrpSpPr/>
          <p:nvPr/>
        </p:nvGrpSpPr>
        <p:grpSpPr>
          <a:xfrm>
            <a:off x="4939500" y="1219611"/>
            <a:ext cx="3837000" cy="2704200"/>
            <a:chOff x="4939500" y="1219611"/>
            <a:chExt cx="3837000" cy="2704200"/>
          </a:xfrm>
        </p:grpSpPr>
        <p:cxnSp>
          <p:nvCxnSpPr>
            <p:cNvPr id="225" name="Google Shape;225;p29"/>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6" name="Google Shape;226;p29"/>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7" name="Google Shape;227;p29"/>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8" name="Google Shape;228;p29"/>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9" name="Google Shape;229;p29"/>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0" name="Google Shape;230;p29"/>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1" name="Google Shape;231;p29"/>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2" name="Google Shape;232;p29"/>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3" name="Google Shape;233;p29"/>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4" name="Google Shape;234;p29"/>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Introduction</a:t>
            </a:r>
            <a:endParaRPr/>
          </a:p>
        </p:txBody>
      </p:sp>
      <p:sp>
        <p:nvSpPr>
          <p:cNvPr id="91" name="Google Shape;91;p14"/>
          <p:cNvSpPr txBox="1"/>
          <p:nvPr/>
        </p:nvSpPr>
        <p:spPr>
          <a:xfrm>
            <a:off x="311700" y="1017800"/>
            <a:ext cx="8832300" cy="332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Vienna, Melbourne, Osaka are the most livable cities in the world. They are located in different countries, are multicultural, and the only capital of their respective country is Vienna.</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pt-BR">
                <a:latin typeface="Times New Roman"/>
                <a:ea typeface="Times New Roman"/>
                <a:cs typeface="Times New Roman"/>
                <a:sym typeface="Times New Roman"/>
              </a:rPr>
              <a:t>We want to explore how similar they are, to find out if there is any pattern in the city's view of restaurants, parks and places that make these cities the most livable in the world, or even discover the different aspects between them .</a:t>
            </a:r>
            <a:endParaRPr>
              <a:latin typeface="Times New Roman"/>
              <a:ea typeface="Times New Roman"/>
              <a:cs typeface="Times New Roman"/>
              <a:sym typeface="Times New Roman"/>
            </a:endParaRPr>
          </a:p>
          <a:p>
            <a:pPr indent="0" lvl="0" marL="0" rtl="0" algn="l">
              <a:spcBef>
                <a:spcPts val="0"/>
              </a:spcBef>
              <a:spcAft>
                <a:spcPts val="0"/>
              </a:spcAft>
              <a:buNone/>
            </a:pPr>
            <a:r>
              <a:rPr lang="pt-BR">
                <a:latin typeface="Times New Roman"/>
                <a:ea typeface="Times New Roman"/>
                <a:cs typeface="Times New Roman"/>
                <a:sym typeface="Times New Roman"/>
              </a:rPr>
              <a:t>Comparing the four cities will help people who are looking for the best places to live or who would like to know them to choose the specific places, and the curious ones who would like to know the main places that exist in those cities and if that tends to be similarity between them.</a:t>
            </a:r>
            <a:endParaRPr/>
          </a:p>
        </p:txBody>
      </p:sp>
      <p:pic>
        <p:nvPicPr>
          <p:cNvPr id="92" name="Google Shape;92;p14"/>
          <p:cNvPicPr preferRelativeResize="0"/>
          <p:nvPr/>
        </p:nvPicPr>
        <p:blipFill>
          <a:blip r:embed="rId3">
            <a:alphaModFix/>
          </a:blip>
          <a:stretch>
            <a:fillRect/>
          </a:stretch>
        </p:blipFill>
        <p:spPr>
          <a:xfrm>
            <a:off x="1166800" y="1849013"/>
            <a:ext cx="6810375" cy="107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Data Description</a:t>
            </a:r>
            <a:endParaRPr/>
          </a:p>
        </p:txBody>
      </p:sp>
      <p:sp>
        <p:nvSpPr>
          <p:cNvPr id="98" name="Google Shape;98;p15"/>
          <p:cNvSpPr txBox="1"/>
          <p:nvPr/>
        </p:nvSpPr>
        <p:spPr>
          <a:xfrm>
            <a:off x="311700" y="1017800"/>
            <a:ext cx="8832300" cy="332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To consider the problem we can list the datas as below:</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The Global Liveability Index of 2018: [</a:t>
            </a:r>
            <a:r>
              <a:rPr lang="pt-BR" u="sng">
                <a:solidFill>
                  <a:srgbClr val="1155CC"/>
                </a:solidFill>
                <a:latin typeface="Times New Roman"/>
                <a:ea typeface="Times New Roman"/>
                <a:cs typeface="Times New Roman"/>
                <a:sym typeface="Times New Roman"/>
                <a:hlinkClick r:id="rId3"/>
              </a:rPr>
              <a:t>Link</a:t>
            </a:r>
            <a:r>
              <a:rPr lang="pt-BR">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Vienna Neighborhoods: [</a:t>
            </a:r>
            <a:r>
              <a:rPr lang="pt-BR" u="sng">
                <a:solidFill>
                  <a:srgbClr val="1155CC"/>
                </a:solidFill>
                <a:latin typeface="Times New Roman"/>
                <a:ea typeface="Times New Roman"/>
                <a:cs typeface="Times New Roman"/>
                <a:sym typeface="Times New Roman"/>
                <a:hlinkClick r:id="rId4"/>
              </a:rPr>
              <a:t>Link</a:t>
            </a:r>
            <a:r>
              <a:rPr lang="pt-BR">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Melbourne Neighborhoods: [</a:t>
            </a:r>
            <a:r>
              <a:rPr lang="pt-BR" u="sng">
                <a:solidFill>
                  <a:srgbClr val="1155CC"/>
                </a:solidFill>
                <a:latin typeface="Times New Roman"/>
                <a:ea typeface="Times New Roman"/>
                <a:cs typeface="Times New Roman"/>
                <a:sym typeface="Times New Roman"/>
                <a:hlinkClick r:id="rId5"/>
              </a:rPr>
              <a:t>Link</a:t>
            </a:r>
            <a:r>
              <a:rPr lang="pt-BR">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Osaka Neighborhoods: [</a:t>
            </a:r>
            <a:r>
              <a:rPr lang="pt-BR" u="sng">
                <a:solidFill>
                  <a:srgbClr val="1155CC"/>
                </a:solidFill>
                <a:latin typeface="Times New Roman"/>
                <a:ea typeface="Times New Roman"/>
                <a:cs typeface="Times New Roman"/>
                <a:sym typeface="Times New Roman"/>
                <a:hlinkClick r:id="rId6"/>
              </a:rPr>
              <a:t>Link</a:t>
            </a:r>
            <a:r>
              <a:rPr lang="pt-BR">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I used </a:t>
            </a:r>
            <a:r>
              <a:rPr lang="pt-BR">
                <a:latin typeface="Times New Roman"/>
                <a:ea typeface="Times New Roman"/>
                <a:cs typeface="Times New Roman"/>
                <a:sym typeface="Times New Roman"/>
              </a:rPr>
              <a:t>Foursquare</a:t>
            </a:r>
            <a:r>
              <a:rPr lang="pt-BR">
                <a:latin typeface="Times New Roman"/>
                <a:ea typeface="Times New Roman"/>
                <a:cs typeface="Times New Roman"/>
                <a:sym typeface="Times New Roman"/>
              </a:rPr>
              <a:t> API to get the most common venues of given Neighborhoods of cities [</a:t>
            </a:r>
            <a:r>
              <a:rPr lang="pt-BR" u="sng">
                <a:solidFill>
                  <a:srgbClr val="1155CC"/>
                </a:solidFill>
                <a:latin typeface="Times New Roman"/>
                <a:ea typeface="Times New Roman"/>
                <a:cs typeface="Times New Roman"/>
                <a:sym typeface="Times New Roman"/>
                <a:hlinkClick r:id="rId7"/>
              </a:rPr>
              <a:t>Link</a:t>
            </a:r>
            <a:r>
              <a:rPr lang="pt-BR">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Methodology</a:t>
            </a:r>
            <a:endParaRPr/>
          </a:p>
        </p:txBody>
      </p:sp>
      <p:sp>
        <p:nvSpPr>
          <p:cNvPr id="104" name="Google Shape;104;p16"/>
          <p:cNvSpPr txBox="1"/>
          <p:nvPr/>
        </p:nvSpPr>
        <p:spPr>
          <a:xfrm>
            <a:off x="311700" y="1157950"/>
            <a:ext cx="8520600" cy="114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As a database, I used GitHub repository in my study. My master data which has the main components </a:t>
            </a:r>
            <a:r>
              <a:rPr i="1" lang="pt-BR">
                <a:latin typeface="Times New Roman"/>
                <a:ea typeface="Times New Roman"/>
                <a:cs typeface="Times New Roman"/>
                <a:sym typeface="Times New Roman"/>
              </a:rPr>
              <a:t>Neighborhood, Latitude</a:t>
            </a:r>
            <a:r>
              <a:rPr lang="pt-BR">
                <a:latin typeface="Times New Roman"/>
                <a:ea typeface="Times New Roman"/>
                <a:cs typeface="Times New Roman"/>
                <a:sym typeface="Times New Roman"/>
              </a:rPr>
              <a:t> and </a:t>
            </a:r>
            <a:r>
              <a:rPr i="1" lang="pt-BR">
                <a:latin typeface="Times New Roman"/>
                <a:ea typeface="Times New Roman"/>
                <a:cs typeface="Times New Roman"/>
                <a:sym typeface="Times New Roman"/>
              </a:rPr>
              <a:t>Longitude</a:t>
            </a:r>
            <a:r>
              <a:rPr lang="pt-BR">
                <a:latin typeface="Times New Roman"/>
                <a:ea typeface="Times New Roman"/>
                <a:cs typeface="Times New Roman"/>
                <a:sym typeface="Times New Roman"/>
              </a:rPr>
              <a:t> informations of the cities.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105" name="Google Shape;105;p16"/>
          <p:cNvPicPr preferRelativeResize="0"/>
          <p:nvPr/>
        </p:nvPicPr>
        <p:blipFill>
          <a:blip r:embed="rId3">
            <a:alphaModFix/>
          </a:blip>
          <a:stretch>
            <a:fillRect/>
          </a:stretch>
        </p:blipFill>
        <p:spPr>
          <a:xfrm>
            <a:off x="3038475" y="2107713"/>
            <a:ext cx="3067050" cy="153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311700" y="578950"/>
            <a:ext cx="8520600" cy="114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I used python </a:t>
            </a:r>
            <a:r>
              <a:rPr b="1" lang="pt-BR">
                <a:latin typeface="Times New Roman"/>
                <a:ea typeface="Times New Roman"/>
                <a:cs typeface="Times New Roman"/>
                <a:sym typeface="Times New Roman"/>
              </a:rPr>
              <a:t>folium</a:t>
            </a:r>
            <a:r>
              <a:rPr lang="pt-BR">
                <a:latin typeface="Times New Roman"/>
                <a:ea typeface="Times New Roman"/>
                <a:cs typeface="Times New Roman"/>
                <a:sym typeface="Times New Roman"/>
              </a:rPr>
              <a:t> library to visualize geographic details of Vienna, Melbourne and Osaka, and its boroughs and I created a map of cities with Neighborhoods superimposed on top. I used latitude and longitude values to get the visual as below:</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111" name="Google Shape;111;p17"/>
          <p:cNvPicPr preferRelativeResize="0"/>
          <p:nvPr/>
        </p:nvPicPr>
        <p:blipFill>
          <a:blip r:embed="rId3">
            <a:alphaModFix/>
          </a:blip>
          <a:stretch>
            <a:fillRect/>
          </a:stretch>
        </p:blipFill>
        <p:spPr>
          <a:xfrm>
            <a:off x="6115050" y="1875850"/>
            <a:ext cx="2867025" cy="17335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133725" y="1874425"/>
            <a:ext cx="2886075" cy="1755448"/>
          </a:xfrm>
          <a:prstGeom prst="rect">
            <a:avLst/>
          </a:prstGeom>
          <a:noFill/>
          <a:ln>
            <a:noFill/>
          </a:ln>
        </p:spPr>
      </p:pic>
      <p:pic>
        <p:nvPicPr>
          <p:cNvPr id="113" name="Google Shape;113;p17"/>
          <p:cNvPicPr preferRelativeResize="0"/>
          <p:nvPr/>
        </p:nvPicPr>
        <p:blipFill>
          <a:blip r:embed="rId5">
            <a:alphaModFix/>
          </a:blip>
          <a:stretch>
            <a:fillRect/>
          </a:stretch>
        </p:blipFill>
        <p:spPr>
          <a:xfrm>
            <a:off x="152400" y="1875850"/>
            <a:ext cx="2886075" cy="1752600"/>
          </a:xfrm>
          <a:prstGeom prst="rect">
            <a:avLst/>
          </a:prstGeom>
          <a:noFill/>
          <a:ln>
            <a:noFill/>
          </a:ln>
        </p:spPr>
      </p:pic>
      <p:sp>
        <p:nvSpPr>
          <p:cNvPr id="114" name="Google Shape;114;p17"/>
          <p:cNvSpPr txBox="1"/>
          <p:nvPr/>
        </p:nvSpPr>
        <p:spPr>
          <a:xfrm>
            <a:off x="609600" y="6096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nvSpPr>
        <p:spPr>
          <a:xfrm>
            <a:off x="311700" y="578950"/>
            <a:ext cx="8520600" cy="114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I utilized the Foursquare API to explore the Neighborhoods and segment them. I designed the limit as </a:t>
            </a:r>
            <a:r>
              <a:rPr b="1" lang="pt-BR">
                <a:latin typeface="Times New Roman"/>
                <a:ea typeface="Times New Roman"/>
                <a:cs typeface="Times New Roman"/>
                <a:sym typeface="Times New Roman"/>
              </a:rPr>
              <a:t>100 venue</a:t>
            </a:r>
            <a:r>
              <a:rPr lang="pt-BR">
                <a:latin typeface="Times New Roman"/>
                <a:ea typeface="Times New Roman"/>
                <a:cs typeface="Times New Roman"/>
                <a:sym typeface="Times New Roman"/>
              </a:rPr>
              <a:t> and the radius </a:t>
            </a:r>
            <a:r>
              <a:rPr b="1" lang="pt-BR">
                <a:latin typeface="Times New Roman"/>
                <a:ea typeface="Times New Roman"/>
                <a:cs typeface="Times New Roman"/>
                <a:sym typeface="Times New Roman"/>
              </a:rPr>
              <a:t>500 meter</a:t>
            </a:r>
            <a:r>
              <a:rPr lang="pt-BR">
                <a:latin typeface="Times New Roman"/>
                <a:ea typeface="Times New Roman"/>
                <a:cs typeface="Times New Roman"/>
                <a:sym typeface="Times New Roman"/>
              </a:rPr>
              <a:t> for each Neighborhood from their given latitude and longitude informations. Here is a head of the list Venues name, category, latitude and longitude informations from Forsquare API.</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120" name="Google Shape;120;p18"/>
          <p:cNvPicPr preferRelativeResize="0"/>
          <p:nvPr/>
        </p:nvPicPr>
        <p:blipFill>
          <a:blip r:embed="rId3">
            <a:alphaModFix/>
          </a:blip>
          <a:stretch>
            <a:fillRect/>
          </a:stretch>
        </p:blipFill>
        <p:spPr>
          <a:xfrm>
            <a:off x="508938" y="1869825"/>
            <a:ext cx="8126126" cy="140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nvSpPr>
        <p:spPr>
          <a:xfrm>
            <a:off x="311700" y="578950"/>
            <a:ext cx="8520600" cy="149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In summary of this data </a:t>
            </a:r>
            <a:r>
              <a:rPr b="1" lang="pt-BR">
                <a:highlight>
                  <a:srgbClr val="FFFFFF"/>
                </a:highlight>
                <a:latin typeface="Times New Roman"/>
                <a:ea typeface="Times New Roman"/>
                <a:cs typeface="Times New Roman"/>
                <a:sym typeface="Times New Roman"/>
              </a:rPr>
              <a:t>1777</a:t>
            </a:r>
            <a:r>
              <a:rPr lang="pt-BR">
                <a:latin typeface="Times New Roman"/>
                <a:ea typeface="Times New Roman"/>
                <a:cs typeface="Times New Roman"/>
                <a:sym typeface="Times New Roman"/>
              </a:rPr>
              <a:t> venues were returned by Foursquare. Here is a merged table of boroughs and venues.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In this graph </a:t>
            </a:r>
            <a:r>
              <a:rPr b="1" lang="pt-BR">
                <a:latin typeface="Times New Roman"/>
                <a:ea typeface="Times New Roman"/>
                <a:cs typeface="Times New Roman"/>
                <a:sym typeface="Times New Roman"/>
              </a:rPr>
              <a:t>251</a:t>
            </a:r>
            <a:r>
              <a:rPr lang="pt-BR">
                <a:latin typeface="Times New Roman"/>
                <a:ea typeface="Times New Roman"/>
                <a:cs typeface="Times New Roman"/>
                <a:sym typeface="Times New Roman"/>
              </a:rPr>
              <a:t> unique categories were returned by Foursquare, then I created a table which shows list of top 10 venue category for each neighborhood in below table.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578963" y="2225950"/>
            <a:ext cx="7986075" cy="208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nvSpPr>
        <p:spPr>
          <a:xfrm>
            <a:off x="688500" y="1824450"/>
            <a:ext cx="7767000" cy="149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a:latin typeface="Times New Roman"/>
                <a:ea typeface="Times New Roman"/>
                <a:cs typeface="Times New Roman"/>
                <a:sym typeface="Times New Roman"/>
              </a:rPr>
              <a:t>We have some common venue categories in neighborhoods. In this reason I used unsupervised learning K-means algorithm to cluster the neighborhoods. K-Means algorithm is one of the most common cluster method of unsupervised learning.</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Results</a:t>
            </a:r>
            <a:endParaRPr/>
          </a:p>
        </p:txBody>
      </p:sp>
      <p:sp>
        <p:nvSpPr>
          <p:cNvPr id="137" name="Google Shape;137;p21"/>
          <p:cNvSpPr txBox="1"/>
          <p:nvPr/>
        </p:nvSpPr>
        <p:spPr>
          <a:xfrm>
            <a:off x="311700" y="1157950"/>
            <a:ext cx="8520600" cy="1144500"/>
          </a:xfrm>
          <a:prstGeom prst="rect">
            <a:avLst/>
          </a:prstGeom>
          <a:noFill/>
          <a:ln>
            <a:noFill/>
          </a:ln>
        </p:spPr>
        <p:txBody>
          <a:bodyPr anchorCtr="0" anchor="ctr" bIns="91425" lIns="91425" spcFirstLastPara="1" rIns="91425" wrap="square" tIns="91425">
            <a:noAutofit/>
          </a:bodyPr>
          <a:lstStyle/>
          <a:p>
            <a:pPr indent="0" lvl="0" marL="0" rtl="0" algn="l">
              <a:lnSpc>
                <a:spcPct val="122727"/>
              </a:lnSpc>
              <a:spcBef>
                <a:spcPts val="0"/>
              </a:spcBef>
              <a:spcAft>
                <a:spcPts val="0"/>
              </a:spcAft>
              <a:buNone/>
            </a:pPr>
            <a:r>
              <a:rPr lang="pt-BR">
                <a:highlight>
                  <a:srgbClr val="F8F9FA"/>
                </a:highlight>
                <a:latin typeface="Times New Roman"/>
                <a:ea typeface="Times New Roman"/>
                <a:cs typeface="Times New Roman"/>
                <a:sym typeface="Times New Roman"/>
              </a:rPr>
              <a:t>The result of the grouping was this: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138" name="Google Shape;138;p21"/>
          <p:cNvPicPr preferRelativeResize="0"/>
          <p:nvPr/>
        </p:nvPicPr>
        <p:blipFill>
          <a:blip r:embed="rId3">
            <a:alphaModFix/>
          </a:blip>
          <a:stretch>
            <a:fillRect/>
          </a:stretch>
        </p:blipFill>
        <p:spPr>
          <a:xfrm>
            <a:off x="6129338" y="1984613"/>
            <a:ext cx="2790825" cy="1666875"/>
          </a:xfrm>
          <a:prstGeom prst="rect">
            <a:avLst/>
          </a:prstGeom>
          <a:noFill/>
          <a:ln>
            <a:noFill/>
          </a:ln>
        </p:spPr>
      </p:pic>
      <p:pic>
        <p:nvPicPr>
          <p:cNvPr id="139" name="Google Shape;139;p21"/>
          <p:cNvPicPr preferRelativeResize="0"/>
          <p:nvPr/>
        </p:nvPicPr>
        <p:blipFill>
          <a:blip r:embed="rId4">
            <a:alphaModFix/>
          </a:blip>
          <a:stretch>
            <a:fillRect/>
          </a:stretch>
        </p:blipFill>
        <p:spPr>
          <a:xfrm>
            <a:off x="3205163" y="1984613"/>
            <a:ext cx="2771775" cy="1666875"/>
          </a:xfrm>
          <a:prstGeom prst="rect">
            <a:avLst/>
          </a:prstGeom>
          <a:noFill/>
          <a:ln>
            <a:noFill/>
          </a:ln>
        </p:spPr>
      </p:pic>
      <p:pic>
        <p:nvPicPr>
          <p:cNvPr id="140" name="Google Shape;140;p21"/>
          <p:cNvPicPr preferRelativeResize="0"/>
          <p:nvPr/>
        </p:nvPicPr>
        <p:blipFill>
          <a:blip r:embed="rId5">
            <a:alphaModFix/>
          </a:blip>
          <a:stretch>
            <a:fillRect/>
          </a:stretch>
        </p:blipFill>
        <p:spPr>
          <a:xfrm>
            <a:off x="223838" y="1984613"/>
            <a:ext cx="2828925" cy="168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