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5" d="100"/>
          <a:sy n="95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527F-A7DA-AE40-8FF1-2C930CEEE129}" type="datetimeFigureOut">
              <a:rPr lang="en-US" smtClean="0"/>
              <a:t>4/25/10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3A7-93B3-5F48-BE71-2C2BCC5ED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527F-A7DA-AE40-8FF1-2C930CEEE129}" type="datetimeFigureOut">
              <a:rPr lang="en-US" smtClean="0"/>
              <a:t>4/25/10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3A7-93B3-5F48-BE71-2C2BCC5ED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527F-A7DA-AE40-8FF1-2C930CEEE129}" type="datetimeFigureOut">
              <a:rPr lang="en-US" smtClean="0"/>
              <a:t>4/25/10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3A7-93B3-5F48-BE71-2C2BCC5ED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527F-A7DA-AE40-8FF1-2C930CEEE129}" type="datetimeFigureOut">
              <a:rPr lang="en-US" smtClean="0"/>
              <a:t>4/25/10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3A7-93B3-5F48-BE71-2C2BCC5ED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527F-A7DA-AE40-8FF1-2C930CEEE129}" type="datetimeFigureOut">
              <a:rPr lang="en-US" smtClean="0"/>
              <a:t>4/25/10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3A7-93B3-5F48-BE71-2C2BCC5ED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527F-A7DA-AE40-8FF1-2C930CEEE129}" type="datetimeFigureOut">
              <a:rPr lang="en-US" smtClean="0"/>
              <a:t>4/25/10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3A7-93B3-5F48-BE71-2C2BCC5ED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527F-A7DA-AE40-8FF1-2C930CEEE129}" type="datetimeFigureOut">
              <a:rPr lang="en-US" smtClean="0"/>
              <a:t>4/25/10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3A7-93B3-5F48-BE71-2C2BCC5ED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527F-A7DA-AE40-8FF1-2C930CEEE129}" type="datetimeFigureOut">
              <a:rPr lang="en-US" smtClean="0"/>
              <a:t>4/25/10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3A7-93B3-5F48-BE71-2C2BCC5ED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527F-A7DA-AE40-8FF1-2C930CEEE129}" type="datetimeFigureOut">
              <a:rPr lang="en-US" smtClean="0"/>
              <a:t>4/25/10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3A7-93B3-5F48-BE71-2C2BCC5ED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527F-A7DA-AE40-8FF1-2C930CEEE129}" type="datetimeFigureOut">
              <a:rPr lang="en-US" smtClean="0"/>
              <a:t>4/25/10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3A7-93B3-5F48-BE71-2C2BCC5ED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527F-A7DA-AE40-8FF1-2C930CEEE129}" type="datetimeFigureOut">
              <a:rPr lang="en-US" smtClean="0"/>
              <a:t>4/25/10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3A7-93B3-5F48-BE71-2C2BCC5ED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5527F-A7DA-AE40-8FF1-2C930CEEE129}" type="datetimeFigureOut">
              <a:rPr lang="en-US" smtClean="0"/>
              <a:t>4/25/10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113A7-93B3-5F48-BE71-2C2BCC5ED0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Trust and reputation in agent marketplaces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 descr="Screen shot 2010-04-25 at 9.11.5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44" y="0"/>
            <a:ext cx="677451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Buyer and seller agents in a distributed environment</a:t>
            </a:r>
          </a:p>
          <a:p>
            <a:r>
              <a:rPr lang="en-US" dirty="0" smtClean="0"/>
              <a:t>Central authority for service advertisement</a:t>
            </a:r>
          </a:p>
          <a:p>
            <a:r>
              <a:rPr lang="en-US" dirty="0" smtClean="0"/>
              <a:t>Heterogeneous trust and reputation mechanisms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agent is both seller and buyer of services that belong to categories</a:t>
            </a:r>
          </a:p>
          <a:p>
            <a:r>
              <a:rPr lang="en-US" dirty="0" smtClean="0"/>
              <a:t>Seller advertises services in the central authority</a:t>
            </a:r>
          </a:p>
          <a:p>
            <a:r>
              <a:rPr lang="en-US" dirty="0" smtClean="0"/>
              <a:t>Buyer discovers services from central authority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society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Agents live in neighborhoods</a:t>
            </a:r>
          </a:p>
          <a:p>
            <a:r>
              <a:rPr lang="en-US" dirty="0" smtClean="0"/>
              <a:t>Neighborhoods change dynamically</a:t>
            </a:r>
          </a:p>
          <a:p>
            <a:r>
              <a:rPr lang="en-US" dirty="0" smtClean="0"/>
              <a:t>Each agent can talk with the agents in its neighborhood and directly to service providers</a:t>
            </a:r>
          </a:p>
          <a:p>
            <a:r>
              <a:rPr lang="en-US" dirty="0" smtClean="0"/>
              <a:t>Each agent can buy and sell to agents irrespective of their neighborhood.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and reputation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Each agent keeps a score for every agent with whom a transaction has been made based on the outcome.</a:t>
            </a:r>
          </a:p>
          <a:p>
            <a:r>
              <a:rPr lang="en-US" dirty="0" smtClean="0"/>
              <a:t>Each agent can ask the opinion of his neighborhood’s agents for the reputation of any other agent they have been in transaction with</a:t>
            </a:r>
          </a:p>
          <a:p>
            <a:r>
              <a:rPr lang="en-US" dirty="0" smtClean="0"/>
              <a:t>Each agent can provide references that have been acquired from other agents at the end of transactions</a:t>
            </a:r>
          </a:p>
          <a:p>
            <a:r>
              <a:rPr lang="en-US" dirty="0" smtClean="0"/>
              <a:t>Each agent keeps a score for every other agent by whom it has gathered information for another agent generating a score of trustworthiness.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 advertisement and querying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600200"/>
            <a:ext cx="6324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 authority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57200" y="3124200"/>
            <a:ext cx="2971800" cy="2057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5715000" y="2590800"/>
            <a:ext cx="2971800" cy="2057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276600" y="4648200"/>
            <a:ext cx="2971800" cy="2057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2209800" y="34290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2057400" y="44196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685800" y="38100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5410200" y="51816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3886200" y="59436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4495800" y="53340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7543800" y="29718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/>
          <p:cNvSpPr/>
          <p:nvPr/>
        </p:nvSpPr>
        <p:spPr>
          <a:xfrm>
            <a:off x="6477000" y="32766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7696200" y="36576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6781800" y="41148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8" idx="0"/>
          </p:cNvCxnSpPr>
          <p:nvPr/>
        </p:nvCxnSpPr>
        <p:spPr>
          <a:xfrm rot="5400000" flipH="1" flipV="1">
            <a:off x="1714500" y="27813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14600" y="2406134"/>
            <a:ext cx="226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advertisement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12" idx="7"/>
          </p:cNvCxnSpPr>
          <p:nvPr/>
        </p:nvCxnSpPr>
        <p:spPr>
          <a:xfrm rot="5400000">
            <a:off x="527261" y="2553097"/>
            <a:ext cx="1720243" cy="882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2457" y="2325469"/>
            <a:ext cx="134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services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Reputation mechanism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600200"/>
            <a:ext cx="6324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 authority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57200" y="3124200"/>
            <a:ext cx="2971800" cy="2057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5715000" y="2590800"/>
            <a:ext cx="2971800" cy="2057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276600" y="4648200"/>
            <a:ext cx="2971800" cy="2057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2209800" y="34290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2057400" y="44196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685800" y="38100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5410200" y="51816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3886200" y="59436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4495800" y="53340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7543800" y="29718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/>
          <p:cNvSpPr/>
          <p:nvPr/>
        </p:nvSpPr>
        <p:spPr>
          <a:xfrm>
            <a:off x="6477000" y="32766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7696200" y="36576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6781800" y="41148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57801" y="5486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Seller of A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12" idx="7"/>
          </p:cNvCxnSpPr>
          <p:nvPr/>
        </p:nvCxnSpPr>
        <p:spPr>
          <a:xfrm rot="5400000">
            <a:off x="527261" y="2553097"/>
            <a:ext cx="1720243" cy="882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3400" y="4114800"/>
            <a:ext cx="134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Buyer of A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3" idx="1"/>
          </p:cNvCxnSpPr>
          <p:nvPr/>
        </p:nvCxnSpPr>
        <p:spPr>
          <a:xfrm rot="16200000" flipV="1">
            <a:off x="3810001" y="3581400"/>
            <a:ext cx="3092637" cy="197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0"/>
          </p:cNvCxnSpPr>
          <p:nvPr/>
        </p:nvCxnSpPr>
        <p:spPr>
          <a:xfrm rot="16200000" flipV="1">
            <a:off x="5601097" y="2248297"/>
            <a:ext cx="1142206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3581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Seller of 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0" y="23738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Sellers’ sockets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Reputation mechanism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333500"/>
            <a:ext cx="6324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 authority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57200" y="3124200"/>
            <a:ext cx="2971800" cy="2057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5715000" y="2590800"/>
            <a:ext cx="2971800" cy="2057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276600" y="4648200"/>
            <a:ext cx="2971800" cy="2057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2209800" y="34290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2057400" y="44196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685800" y="38100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5410200" y="51816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3886200" y="59436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4495800" y="53340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7543800" y="29718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/>
          <p:cNvSpPr/>
          <p:nvPr/>
        </p:nvSpPr>
        <p:spPr>
          <a:xfrm>
            <a:off x="6477000" y="32766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7696200" y="36576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6781800" y="41148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57801" y="5486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Seller of 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3400" y="4114800"/>
            <a:ext cx="134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Buyer of 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400800" y="3581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Seller of 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2" idx="6"/>
            <a:endCxn id="17" idx="3"/>
          </p:cNvCxnSpPr>
          <p:nvPr/>
        </p:nvCxnSpPr>
        <p:spPr>
          <a:xfrm flipV="1">
            <a:off x="990600" y="3536763"/>
            <a:ext cx="5531037" cy="4256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3" idx="1"/>
          </p:cNvCxnSpPr>
          <p:nvPr/>
        </p:nvCxnSpPr>
        <p:spPr>
          <a:xfrm>
            <a:off x="990600" y="3962400"/>
            <a:ext cx="4464237" cy="12638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62200" y="1866900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Buyer contacts the sellers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Sellers send their references and the price of their service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Buyer estimates each seller’s reputation and offer in its own way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Seller and buyer decide if they will proceed to agreement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Based on transaction outcome each of them updates its</a:t>
            </a:r>
            <a:br>
              <a:rPr lang="en-US" sz="1200" dirty="0" smtClean="0"/>
            </a:br>
            <a:r>
              <a:rPr lang="en-US" sz="1200" dirty="0" smtClean="0"/>
              <a:t>scores and references.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Reputation mechanism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333500"/>
            <a:ext cx="6324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 authority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57200" y="3124200"/>
            <a:ext cx="2971800" cy="2057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5715000" y="2590800"/>
            <a:ext cx="2971800" cy="2057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276600" y="4648200"/>
            <a:ext cx="2971800" cy="2057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2209800" y="34290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2057400" y="44196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685800" y="38100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5410200" y="51816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3886200" y="59436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4495800" y="53340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7543800" y="29718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/>
          <p:cNvSpPr/>
          <p:nvPr/>
        </p:nvSpPr>
        <p:spPr>
          <a:xfrm>
            <a:off x="6477000" y="32766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7696200" y="36576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6781800" y="4114800"/>
            <a:ext cx="304800" cy="304800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57801" y="5486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Seller of 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3400" y="4114800"/>
            <a:ext cx="134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Buyer of 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400800" y="3581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Seller of 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2" idx="6"/>
            <a:endCxn id="17" idx="3"/>
          </p:cNvCxnSpPr>
          <p:nvPr/>
        </p:nvCxnSpPr>
        <p:spPr>
          <a:xfrm flipV="1">
            <a:off x="990600" y="3536763"/>
            <a:ext cx="5531037" cy="4256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3" idx="1"/>
          </p:cNvCxnSpPr>
          <p:nvPr/>
        </p:nvCxnSpPr>
        <p:spPr>
          <a:xfrm>
            <a:off x="990600" y="3962400"/>
            <a:ext cx="4464237" cy="12638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6"/>
            <a:endCxn id="8" idx="2"/>
          </p:cNvCxnSpPr>
          <p:nvPr/>
        </p:nvCxnSpPr>
        <p:spPr>
          <a:xfrm flipV="1">
            <a:off x="990600" y="3581400"/>
            <a:ext cx="1219200" cy="381000"/>
          </a:xfrm>
          <a:prstGeom prst="straightConnector1">
            <a:avLst/>
          </a:prstGeom>
          <a:ln>
            <a:solidFill>
              <a:srgbClr val="FFFF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4"/>
            <a:endCxn id="11" idx="1"/>
          </p:cNvCxnSpPr>
          <p:nvPr/>
        </p:nvCxnSpPr>
        <p:spPr>
          <a:xfrm rot="16200000" flipH="1">
            <a:off x="1295400" y="3657599"/>
            <a:ext cx="349437" cy="1263837"/>
          </a:xfrm>
          <a:prstGeom prst="straightConnector1">
            <a:avLst/>
          </a:prstGeom>
          <a:ln>
            <a:solidFill>
              <a:srgbClr val="FFFF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282</Words>
  <Application>Microsoft Macintosh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Trust and reputation in agent marketplaces</vt:lpstr>
      <vt:lpstr>Basic description</vt:lpstr>
      <vt:lpstr>Agents</vt:lpstr>
      <vt:lpstr>Agent society</vt:lpstr>
      <vt:lpstr>Trust and reputation</vt:lpstr>
      <vt:lpstr>Service advertisement and querying</vt:lpstr>
      <vt:lpstr>Reputation mechanism</vt:lpstr>
      <vt:lpstr>Reputation mechanism</vt:lpstr>
      <vt:lpstr>Reputation mechanism</vt:lpstr>
      <vt:lpstr>Class diagram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 and reputation in agent marketplaces</dc:title>
  <dc:creator>- -</dc:creator>
  <cp:lastModifiedBy>- -</cp:lastModifiedBy>
  <cp:revision>31</cp:revision>
  <dcterms:created xsi:type="dcterms:W3CDTF">2010-04-25T17:20:36Z</dcterms:created>
  <dcterms:modified xsi:type="dcterms:W3CDTF">2010-04-25T18:12:35Z</dcterms:modified>
</cp:coreProperties>
</file>