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4/10/2020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4/10/2020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4/10/2020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vladmihalcea.com/jpa-entity-version-property-hibernat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3074" y="915366"/>
            <a:ext cx="10171611" cy="2677648"/>
          </a:xfrm>
        </p:spPr>
        <p:txBody>
          <a:bodyPr/>
          <a:lstStyle/>
          <a:p>
            <a:r>
              <a:rPr lang="en-US" sz="4800" dirty="0" smtClean="0"/>
              <a:t>Hibernate Concurrency Control</a:t>
            </a:r>
            <a:endParaRPr lang="en-US" sz="4800" dirty="0"/>
          </a:p>
        </p:txBody>
      </p:sp>
    </p:spTree>
    <p:extLst>
      <p:ext uri="{BB962C8B-B14F-4D97-AF65-F5344CB8AC3E}">
        <p14:creationId xmlns:p14="http://schemas.microsoft.com/office/powerpoint/2010/main" val="337265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828" y="1323703"/>
            <a:ext cx="9718766" cy="3970318"/>
          </a:xfrm>
          <a:prstGeom prst="rect">
            <a:avLst/>
          </a:prstGeom>
          <a:noFill/>
        </p:spPr>
        <p:txBody>
          <a:bodyPr wrap="square" rtlCol="0">
            <a:spAutoFit/>
          </a:bodyPr>
          <a:lstStyle/>
          <a:p>
            <a:r>
              <a:rPr lang="en-US" dirty="0" smtClean="0">
                <a:solidFill>
                  <a:schemeClr val="bg1"/>
                </a:solidFill>
              </a:rPr>
              <a:t>What is Concurrency Control?</a:t>
            </a:r>
          </a:p>
          <a:p>
            <a:endParaRPr lang="en-US" dirty="0" smtClean="0">
              <a:solidFill>
                <a:schemeClr val="bg1"/>
              </a:solidFill>
            </a:endParaRPr>
          </a:p>
          <a:p>
            <a:r>
              <a:rPr lang="en-US" dirty="0">
                <a:solidFill>
                  <a:schemeClr val="bg1"/>
                </a:solidFill>
              </a:rPr>
              <a:t>Concurrency </a:t>
            </a:r>
            <a:r>
              <a:rPr lang="en-US" dirty="0" smtClean="0">
                <a:solidFill>
                  <a:schemeClr val="bg1"/>
                </a:solidFill>
              </a:rPr>
              <a:t>control meant </a:t>
            </a:r>
            <a:r>
              <a:rPr lang="en-US" dirty="0">
                <a:solidFill>
                  <a:schemeClr val="bg1"/>
                </a:solidFill>
              </a:rPr>
              <a:t>to coordinate simultaneous transactions while preserving data integrity. </a:t>
            </a:r>
            <a:r>
              <a:rPr lang="en-US" dirty="0" smtClean="0">
                <a:solidFill>
                  <a:schemeClr val="bg1"/>
                </a:solidFill>
              </a:rPr>
              <a:t>The </a:t>
            </a:r>
            <a:r>
              <a:rPr lang="en-US" dirty="0">
                <a:solidFill>
                  <a:schemeClr val="bg1"/>
                </a:solidFill>
              </a:rPr>
              <a:t>Concurrency is about to control the multi-user access of </a:t>
            </a:r>
            <a:r>
              <a:rPr lang="en-US" dirty="0" smtClean="0">
                <a:solidFill>
                  <a:schemeClr val="bg1"/>
                </a:solidFill>
              </a:rPr>
              <a:t>Entity.</a:t>
            </a:r>
          </a:p>
          <a:p>
            <a:endParaRPr lang="en-US" dirty="0">
              <a:solidFill>
                <a:schemeClr val="bg1"/>
              </a:solidFill>
            </a:endParaRPr>
          </a:p>
          <a:p>
            <a:r>
              <a:rPr lang="en-US" dirty="0">
                <a:solidFill>
                  <a:schemeClr val="bg1"/>
                </a:solidFill>
              </a:rPr>
              <a:t>Ex: consider two travelers who go to electronic kiosks at the same time to purchase a train ticket to the same destination on the same train</a:t>
            </a:r>
            <a:r>
              <a:rPr lang="en-US" dirty="0" smtClean="0">
                <a:solidFill>
                  <a:schemeClr val="bg1"/>
                </a:solidFill>
              </a:rPr>
              <a:t>.</a:t>
            </a:r>
          </a:p>
          <a:p>
            <a:endParaRPr lang="en-US" dirty="0">
              <a:solidFill>
                <a:schemeClr val="bg1"/>
              </a:solidFill>
            </a:endParaRPr>
          </a:p>
          <a:p>
            <a:r>
              <a:rPr lang="en-US" dirty="0">
                <a:solidFill>
                  <a:schemeClr val="bg1"/>
                </a:solidFill>
              </a:rPr>
              <a:t>without concurrency control, it's possible that both travelers will end up purchasing a ticket for that one seat</a:t>
            </a:r>
            <a:r>
              <a:rPr lang="en-US" dirty="0" smtClean="0">
                <a:solidFill>
                  <a:schemeClr val="bg1"/>
                </a:solidFill>
              </a:rPr>
              <a:t>.</a:t>
            </a:r>
          </a:p>
          <a:p>
            <a:endParaRPr lang="en-US" dirty="0">
              <a:solidFill>
                <a:schemeClr val="bg1"/>
              </a:solidFill>
            </a:endParaRPr>
          </a:p>
          <a:p>
            <a:r>
              <a:rPr lang="en-US" dirty="0">
                <a:solidFill>
                  <a:schemeClr val="bg1"/>
                </a:solidFill>
              </a:rPr>
              <a:t>with concurrency control, </a:t>
            </a:r>
            <a:r>
              <a:rPr lang="en-US" dirty="0" smtClean="0">
                <a:solidFill>
                  <a:schemeClr val="bg1"/>
                </a:solidFill>
              </a:rPr>
              <a:t>hibernate wouldn't </a:t>
            </a:r>
            <a:r>
              <a:rPr lang="en-US" dirty="0">
                <a:solidFill>
                  <a:schemeClr val="bg1"/>
                </a:solidFill>
              </a:rPr>
              <a:t>allow this to happen. Both travelers would still be able to access the train seating database, but concurrency control would preserve data accuracy and allow only one traveler to purchase the seat.</a:t>
            </a:r>
          </a:p>
        </p:txBody>
      </p:sp>
    </p:spTree>
    <p:extLst>
      <p:ext uri="{BB962C8B-B14F-4D97-AF65-F5344CB8AC3E}">
        <p14:creationId xmlns:p14="http://schemas.microsoft.com/office/powerpoint/2010/main" val="90936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4662" y="1341120"/>
            <a:ext cx="9649097" cy="646331"/>
          </a:xfrm>
          <a:prstGeom prst="rect">
            <a:avLst/>
          </a:prstGeom>
          <a:noFill/>
        </p:spPr>
        <p:txBody>
          <a:bodyPr wrap="square" rtlCol="0">
            <a:spAutoFit/>
          </a:bodyPr>
          <a:lstStyle/>
          <a:p>
            <a:r>
              <a:rPr lang="en-US" b="1" dirty="0" smtClean="0">
                <a:solidFill>
                  <a:schemeClr val="bg1"/>
                </a:solidFill>
              </a:rPr>
              <a:t>We can achieve the hibernate concurrency control  by optimistic </a:t>
            </a:r>
            <a:r>
              <a:rPr lang="en-US" b="1" dirty="0">
                <a:solidFill>
                  <a:schemeClr val="bg1"/>
                </a:solidFill>
              </a:rPr>
              <a:t>and pessimistic concurrency control.</a:t>
            </a:r>
          </a:p>
        </p:txBody>
      </p:sp>
      <p:sp>
        <p:nvSpPr>
          <p:cNvPr id="3" name="TextBox 2"/>
          <p:cNvSpPr txBox="1"/>
          <p:nvPr/>
        </p:nvSpPr>
        <p:spPr>
          <a:xfrm>
            <a:off x="1384662" y="1987451"/>
            <a:ext cx="9553302" cy="4431983"/>
          </a:xfrm>
          <a:prstGeom prst="rect">
            <a:avLst/>
          </a:prstGeom>
          <a:noFill/>
        </p:spPr>
        <p:txBody>
          <a:bodyPr wrap="square" rtlCol="0">
            <a:spAutoFit/>
          </a:bodyPr>
          <a:lstStyle/>
          <a:p>
            <a:r>
              <a:rPr lang="en-US" dirty="0">
                <a:ln w="0"/>
                <a:solidFill>
                  <a:schemeClr val="bg1"/>
                </a:solidFill>
                <a:effectLst>
                  <a:outerShdw blurRad="38100" dist="19050" dir="2700000" algn="tl" rotWithShape="0">
                    <a:schemeClr val="dk1">
                      <a:alpha val="40000"/>
                    </a:schemeClr>
                  </a:outerShdw>
                </a:effectLst>
              </a:rPr>
              <a:t>Optimistic concurrency </a:t>
            </a:r>
            <a:r>
              <a:rPr lang="en-US" dirty="0" smtClean="0">
                <a:ln w="0"/>
                <a:solidFill>
                  <a:schemeClr val="bg1"/>
                </a:solidFill>
                <a:effectLst>
                  <a:outerShdw blurRad="38100" dist="19050" dir="2700000" algn="tl" rotWithShape="0">
                    <a:schemeClr val="dk1">
                      <a:alpha val="40000"/>
                    </a:schemeClr>
                  </a:outerShdw>
                </a:effectLst>
              </a:rPr>
              <a:t>control :</a:t>
            </a:r>
          </a:p>
          <a:p>
            <a:endParaRPr lang="en-US" dirty="0" smtClean="0">
              <a:ln w="0"/>
              <a:solidFill>
                <a:schemeClr val="bg1"/>
              </a:solidFill>
              <a:effectLst>
                <a:outerShdw blurRad="38100" dist="19050" dir="2700000" algn="tl" rotWithShape="0">
                  <a:schemeClr val="dk1">
                    <a:alpha val="40000"/>
                  </a:schemeClr>
                </a:outerShdw>
              </a:effectLst>
            </a:endParaRPr>
          </a:p>
          <a:p>
            <a:r>
              <a:rPr lang="en-US" b="1" dirty="0"/>
              <a:t>Application version checking</a:t>
            </a:r>
          </a:p>
          <a:p>
            <a:endParaRPr lang="en-US" dirty="0">
              <a:ln w="0"/>
              <a:solidFill>
                <a:schemeClr val="bg1"/>
              </a:solidFill>
              <a:effectLst>
                <a:outerShdw blurRad="38100" dist="19050" dir="2700000" algn="tl" rotWithShape="0">
                  <a:schemeClr val="dk1">
                    <a:alpha val="40000"/>
                  </a:schemeClr>
                </a:outerShdw>
              </a:effectLst>
            </a:endParaRPr>
          </a:p>
          <a:p>
            <a:r>
              <a:rPr lang="en-US" sz="1600" dirty="0" smtClean="0">
                <a:ln w="0"/>
                <a:solidFill>
                  <a:schemeClr val="bg1"/>
                </a:solidFill>
                <a:effectLst>
                  <a:outerShdw blurRad="38100" dist="19050" dir="2700000" algn="tl" rotWithShape="0">
                    <a:schemeClr val="dk1">
                      <a:alpha val="40000"/>
                    </a:schemeClr>
                  </a:outerShdw>
                </a:effectLst>
              </a:rPr>
              <a:t>This approach </a:t>
            </a:r>
            <a:r>
              <a:rPr lang="en-US" sz="1600" dirty="0">
                <a:ln w="0"/>
                <a:solidFill>
                  <a:schemeClr val="bg1"/>
                </a:solidFill>
                <a:effectLst>
                  <a:outerShdw blurRad="38100" dist="19050" dir="2700000" algn="tl" rotWithShape="0">
                    <a:schemeClr val="dk1">
                      <a:alpha val="40000"/>
                    </a:schemeClr>
                  </a:outerShdw>
                </a:effectLst>
              </a:rPr>
              <a:t>uses a version number or timestamps to detect conflicting and prevent lost updates. </a:t>
            </a:r>
            <a:endParaRPr lang="en-US" sz="1600" dirty="0" smtClean="0">
              <a:ln w="0"/>
              <a:solidFill>
                <a:schemeClr val="bg1"/>
              </a:solidFill>
              <a:effectLst>
                <a:outerShdw blurRad="38100" dist="19050" dir="2700000" algn="tl" rotWithShape="0">
                  <a:schemeClr val="dk1">
                    <a:alpha val="40000"/>
                  </a:schemeClr>
                </a:outerShdw>
              </a:effectLst>
            </a:endParaRPr>
          </a:p>
          <a:p>
            <a:endParaRPr lang="en-US" sz="1600" dirty="0">
              <a:ln w="0"/>
              <a:solidFill>
                <a:schemeClr val="bg1"/>
              </a:solidFill>
              <a:effectLst>
                <a:outerShdw blurRad="38100" dist="19050" dir="2700000" algn="tl" rotWithShape="0">
                  <a:schemeClr val="dk1">
                    <a:alpha val="40000"/>
                  </a:schemeClr>
                </a:outerShdw>
              </a:effectLst>
            </a:endParaRPr>
          </a:p>
          <a:p>
            <a:r>
              <a:rPr lang="en-US" sz="1600" dirty="0">
                <a:ln w="0"/>
                <a:solidFill>
                  <a:schemeClr val="bg1"/>
                </a:solidFill>
                <a:effectLst>
                  <a:outerShdw blurRad="38100" dist="19050" dir="2700000" algn="tl" rotWithShape="0">
                    <a:schemeClr val="dk1">
                      <a:alpha val="40000"/>
                    </a:schemeClr>
                  </a:outerShdw>
                </a:effectLst>
              </a:rPr>
              <a:t>With this approach an application has to manually maintain the versions of the entities. This means the developer is responsible to load the actual entity state from the database before manipulating them. When the object is flushed by Hibernate the version is automatically incremented — so the developer does not need to increment this property.</a:t>
            </a:r>
          </a:p>
          <a:p>
            <a:endParaRPr lang="en-US" sz="1600" dirty="0">
              <a:ln w="0"/>
              <a:solidFill>
                <a:schemeClr val="bg1"/>
              </a:solidFill>
              <a:effectLst>
                <a:outerShdw blurRad="38100" dist="19050" dir="2700000" algn="tl" rotWithShape="0">
                  <a:schemeClr val="dk1">
                    <a:alpha val="40000"/>
                  </a:schemeClr>
                </a:outerShdw>
              </a:effectLst>
            </a:endParaRPr>
          </a:p>
          <a:p>
            <a:r>
              <a:rPr lang="en-US" sz="1600" dirty="0">
                <a:ln w="0"/>
                <a:solidFill>
                  <a:schemeClr val="bg1"/>
                </a:solidFill>
                <a:effectLst>
                  <a:outerShdw blurRad="38100" dist="19050" dir="2700000" algn="tl" rotWithShape="0">
                    <a:schemeClr val="dk1">
                      <a:alpha val="40000"/>
                    </a:schemeClr>
                  </a:outerShdw>
                </a:effectLst>
              </a:rPr>
              <a:t>You can use this approach if your application has low-concurrency and skip version control. In this case always the last commit wins and the object is updated according to that state. And this is why it is required to always load the actual state of the entity from the database prior manipulating it.</a:t>
            </a:r>
            <a:endParaRPr lang="en-US" dirty="0">
              <a:ln w="0"/>
              <a:solidFill>
                <a:schemeClr val="bg1"/>
              </a:solidFill>
              <a:effectLst>
                <a:outerShdw blurRad="38100" dist="19050" dir="2700000" algn="tl" rotWithShape="0">
                  <a:schemeClr val="dk1">
                    <a:alpha val="40000"/>
                  </a:schemeClr>
                </a:outerShdw>
              </a:effectLst>
            </a:endParaRPr>
          </a:p>
          <a:p>
            <a:endParaRPr lang="en-US"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104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5657" y="1053737"/>
            <a:ext cx="9562012" cy="3354765"/>
          </a:xfrm>
          <a:prstGeom prst="rect">
            <a:avLst/>
          </a:prstGeom>
          <a:noFill/>
        </p:spPr>
        <p:txBody>
          <a:bodyPr wrap="square" rtlCol="0">
            <a:spAutoFit/>
          </a:bodyPr>
          <a:lstStyle/>
          <a:p>
            <a:r>
              <a:rPr lang="en-US" b="1" dirty="0"/>
              <a:t>Automatic versioning</a:t>
            </a:r>
          </a:p>
          <a:p>
            <a:endParaRPr lang="en-US" dirty="0" smtClean="0"/>
          </a:p>
          <a:p>
            <a:r>
              <a:rPr lang="en-US" sz="1600" dirty="0">
                <a:solidFill>
                  <a:schemeClr val="bg1"/>
                </a:solidFill>
              </a:rPr>
              <a:t>To use automatic versioning, simply add one field or a method to your entity you want to have under optimistic locking’s version control and annotate it with the </a:t>
            </a:r>
            <a:r>
              <a:rPr lang="en-US" sz="1600" dirty="0" err="1">
                <a:solidFill>
                  <a:schemeClr val="bg1"/>
                </a:solidFill>
              </a:rPr>
              <a:t>javax.persistence.@Version</a:t>
            </a:r>
            <a:r>
              <a:rPr lang="en-US" sz="1600" dirty="0">
                <a:solidFill>
                  <a:schemeClr val="bg1"/>
                </a:solidFill>
              </a:rPr>
              <a:t> annotation. As the documentation states this annotation can be used for following types: </a:t>
            </a:r>
            <a:r>
              <a:rPr lang="en-US" sz="1600" dirty="0" err="1">
                <a:solidFill>
                  <a:schemeClr val="bg1"/>
                </a:solidFill>
              </a:rPr>
              <a:t>int</a:t>
            </a:r>
            <a:r>
              <a:rPr lang="en-US" sz="1600" dirty="0">
                <a:solidFill>
                  <a:schemeClr val="bg1"/>
                </a:solidFill>
              </a:rPr>
              <a:t>, Integer, short, Short, long, Long, </a:t>
            </a:r>
            <a:r>
              <a:rPr lang="en-US" sz="1600" dirty="0" err="1">
                <a:solidFill>
                  <a:schemeClr val="bg1"/>
                </a:solidFill>
              </a:rPr>
              <a:t>java.sql.Timestamp</a:t>
            </a:r>
            <a:r>
              <a:rPr lang="en-US" sz="1600" dirty="0">
                <a:solidFill>
                  <a:schemeClr val="bg1"/>
                </a:solidFill>
              </a:rPr>
              <a:t>.</a:t>
            </a:r>
          </a:p>
          <a:p>
            <a:endParaRPr lang="en-US" sz="1600" dirty="0">
              <a:solidFill>
                <a:schemeClr val="bg1"/>
              </a:solidFill>
            </a:endParaRPr>
          </a:p>
          <a:p>
            <a:r>
              <a:rPr lang="en-US" sz="1600" dirty="0">
                <a:solidFill>
                  <a:schemeClr val="bg1"/>
                </a:solidFill>
              </a:rPr>
              <a:t>If some updates happen between loading the entity and flushing it back to the database you get an error message from Hibernate:</a:t>
            </a:r>
          </a:p>
          <a:p>
            <a:endParaRPr lang="en-US" sz="1600" dirty="0">
              <a:solidFill>
                <a:schemeClr val="bg1"/>
              </a:solidFill>
            </a:endParaRPr>
          </a:p>
          <a:p>
            <a:r>
              <a:rPr lang="en-US" sz="1600" dirty="0">
                <a:solidFill>
                  <a:schemeClr val="bg1"/>
                </a:solidFill>
              </a:rPr>
              <a:t>Exception in thread “main” </a:t>
            </a:r>
            <a:r>
              <a:rPr lang="en-US" sz="1600" dirty="0" err="1">
                <a:solidFill>
                  <a:schemeClr val="bg1"/>
                </a:solidFill>
              </a:rPr>
              <a:t>org.hibernate.StaleObjectStateException</a:t>
            </a:r>
            <a:r>
              <a:rPr lang="en-US" sz="1600" dirty="0">
                <a:solidFill>
                  <a:schemeClr val="bg1"/>
                </a:solidFill>
              </a:rPr>
              <a:t>: Row was updated or deleted by another transaction (or unsaved-value mapping was incorrect) : [hibernate_example.joined.Book#1]</a:t>
            </a:r>
          </a:p>
        </p:txBody>
      </p:sp>
    </p:spTree>
    <p:extLst>
      <p:ext uri="{BB962C8B-B14F-4D97-AF65-F5344CB8AC3E}">
        <p14:creationId xmlns:p14="http://schemas.microsoft.com/office/powerpoint/2010/main" val="2252925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0" y="1114697"/>
            <a:ext cx="9117874" cy="4185761"/>
          </a:xfrm>
          <a:prstGeom prst="rect">
            <a:avLst/>
          </a:prstGeom>
          <a:noFill/>
        </p:spPr>
        <p:txBody>
          <a:bodyPr wrap="square" rtlCol="0">
            <a:spAutoFit/>
          </a:bodyPr>
          <a:lstStyle/>
          <a:p>
            <a:r>
              <a:rPr lang="en-US" b="1" dirty="0">
                <a:solidFill>
                  <a:schemeClr val="bg1"/>
                </a:solidFill>
              </a:rPr>
              <a:t>Pessimistic concurrency </a:t>
            </a:r>
            <a:r>
              <a:rPr lang="en-US" b="1" dirty="0" smtClean="0">
                <a:solidFill>
                  <a:schemeClr val="bg1"/>
                </a:solidFill>
              </a:rPr>
              <a:t>control:</a:t>
            </a:r>
          </a:p>
          <a:p>
            <a:endParaRPr lang="en-US" b="1" dirty="0">
              <a:solidFill>
                <a:schemeClr val="bg1"/>
              </a:solidFill>
            </a:endParaRPr>
          </a:p>
          <a:p>
            <a:r>
              <a:rPr lang="en-US" b="1" dirty="0">
                <a:solidFill>
                  <a:schemeClr val="bg1"/>
                </a:solidFill>
              </a:rPr>
              <a:t>Hibernate does not lock objects in memory, it will always use the locking mechanism of the underlying database</a:t>
            </a:r>
            <a:r>
              <a:rPr lang="en-US" b="1" dirty="0" smtClean="0">
                <a:solidFill>
                  <a:schemeClr val="bg1"/>
                </a:solidFill>
              </a:rPr>
              <a:t>.</a:t>
            </a:r>
          </a:p>
          <a:p>
            <a:endParaRPr lang="en-US" b="1" dirty="0">
              <a:solidFill>
                <a:schemeClr val="bg1"/>
              </a:solidFill>
            </a:endParaRPr>
          </a:p>
          <a:p>
            <a:r>
              <a:rPr lang="en-US" sz="1600" dirty="0" err="1">
                <a:solidFill>
                  <a:schemeClr val="bg1"/>
                </a:solidFill>
              </a:rPr>
              <a:t>LockMode</a:t>
            </a:r>
            <a:r>
              <a:rPr lang="en-US" sz="1600" dirty="0">
                <a:solidFill>
                  <a:schemeClr val="bg1"/>
                </a:solidFill>
              </a:rPr>
              <a:t> class defines some mechanisms which can be obtained by Hibernate:</a:t>
            </a:r>
          </a:p>
          <a:p>
            <a:endParaRPr lang="en-US" sz="1600" dirty="0">
              <a:solidFill>
                <a:schemeClr val="bg1"/>
              </a:solidFill>
            </a:endParaRPr>
          </a:p>
          <a:p>
            <a:r>
              <a:rPr lang="en-US" sz="1600" dirty="0">
                <a:solidFill>
                  <a:schemeClr val="bg1"/>
                </a:solidFill>
              </a:rPr>
              <a:t>WRITE: is acquired automatically when Hibernate updates or inserts a row</a:t>
            </a:r>
          </a:p>
          <a:p>
            <a:r>
              <a:rPr lang="en-US" sz="1600" dirty="0">
                <a:solidFill>
                  <a:schemeClr val="bg1"/>
                </a:solidFill>
              </a:rPr>
              <a:t>UPGRADE: can be acquired upon explicit user request using SELECT … FOR UPDATE on databases which support this syntax</a:t>
            </a:r>
          </a:p>
          <a:p>
            <a:r>
              <a:rPr lang="en-US" sz="1600" dirty="0">
                <a:solidFill>
                  <a:schemeClr val="bg1"/>
                </a:solidFill>
              </a:rPr>
              <a:t>UPGRADE_NOWAIT: can be acquired upon explicit user request using a SELECT … FOR UPDATE NOWAIT under Oracle</a:t>
            </a:r>
          </a:p>
          <a:p>
            <a:r>
              <a:rPr lang="en-US" sz="1600" dirty="0">
                <a:solidFill>
                  <a:schemeClr val="bg1"/>
                </a:solidFill>
              </a:rPr>
              <a:t>READ: is acquired automatically when Hibernate reads data</a:t>
            </a:r>
          </a:p>
          <a:p>
            <a:r>
              <a:rPr lang="en-US" sz="1600" dirty="0">
                <a:solidFill>
                  <a:schemeClr val="bg1"/>
                </a:solidFill>
              </a:rPr>
              <a:t>NONE: represents the absence of a lock, all objects switch to this lock mode at the end of the transaction</a:t>
            </a:r>
          </a:p>
          <a:p>
            <a:r>
              <a:rPr lang="en-US" sz="1600" dirty="0">
                <a:solidFill>
                  <a:schemeClr val="bg1"/>
                </a:solidFill>
              </a:rPr>
              <a:t>PESSIMISTIC_FORCE_INCREMENT: forces incrementing the version upon loading the entity.</a:t>
            </a:r>
            <a:endParaRPr lang="en-US" sz="1600" dirty="0">
              <a:solidFill>
                <a:schemeClr val="bg1"/>
              </a:solidFill>
            </a:endParaRPr>
          </a:p>
        </p:txBody>
      </p:sp>
    </p:spTree>
    <p:extLst>
      <p:ext uri="{BB962C8B-B14F-4D97-AF65-F5344CB8AC3E}">
        <p14:creationId xmlns:p14="http://schemas.microsoft.com/office/powerpoint/2010/main" val="130387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9829" y="1123406"/>
            <a:ext cx="8647611" cy="4616648"/>
          </a:xfrm>
          <a:prstGeom prst="rect">
            <a:avLst/>
          </a:prstGeom>
          <a:noFill/>
        </p:spPr>
        <p:txBody>
          <a:bodyPr wrap="square" rtlCol="0">
            <a:spAutoFit/>
          </a:bodyPr>
          <a:lstStyle/>
          <a:p>
            <a:r>
              <a:rPr lang="en-US" dirty="0">
                <a:solidFill>
                  <a:schemeClr val="bg1"/>
                </a:solidFill>
              </a:rPr>
              <a:t>Examples on setting lock </a:t>
            </a:r>
            <a:r>
              <a:rPr lang="en-US" dirty="0" smtClean="0">
                <a:solidFill>
                  <a:schemeClr val="bg1"/>
                </a:solidFill>
              </a:rPr>
              <a:t>modes</a:t>
            </a:r>
          </a:p>
          <a:p>
            <a:endParaRPr lang="en-US" dirty="0">
              <a:solidFill>
                <a:schemeClr val="bg1"/>
              </a:solidFill>
            </a:endParaRPr>
          </a:p>
          <a:p>
            <a:endParaRPr lang="en-US" dirty="0" smtClean="0">
              <a:solidFill>
                <a:schemeClr val="bg1"/>
              </a:solidFill>
            </a:endParaRPr>
          </a:p>
          <a:p>
            <a:r>
              <a:rPr lang="en-US" dirty="0" err="1">
                <a:solidFill>
                  <a:schemeClr val="bg1"/>
                </a:solidFill>
              </a:rPr>
              <a:t>getBooks</a:t>
            </a:r>
            <a:r>
              <a:rPr lang="en-US" dirty="0">
                <a:solidFill>
                  <a:schemeClr val="bg1"/>
                </a:solidFill>
              </a:rPr>
              <a:t>(session).stream().</a:t>
            </a:r>
            <a:r>
              <a:rPr lang="en-US" dirty="0" err="1">
                <a:solidFill>
                  <a:schemeClr val="bg1"/>
                </a:solidFill>
              </a:rPr>
              <a:t>forEach</a:t>
            </a:r>
            <a:r>
              <a:rPr lang="en-US" dirty="0">
                <a:solidFill>
                  <a:schemeClr val="bg1"/>
                </a:solidFill>
              </a:rPr>
              <a:t>(b -&gt; </a:t>
            </a:r>
            <a:r>
              <a:rPr lang="en-US" dirty="0" err="1">
                <a:solidFill>
                  <a:schemeClr val="bg1"/>
                </a:solidFill>
              </a:rPr>
              <a:t>session.load</a:t>
            </a:r>
            <a:r>
              <a:rPr lang="en-US" dirty="0">
                <a:solidFill>
                  <a:schemeClr val="bg1"/>
                </a:solidFill>
              </a:rPr>
              <a:t>(</a:t>
            </a:r>
            <a:r>
              <a:rPr lang="en-US" dirty="0" err="1">
                <a:solidFill>
                  <a:schemeClr val="bg1"/>
                </a:solidFill>
              </a:rPr>
              <a:t>Book.class</a:t>
            </a:r>
            <a:r>
              <a:rPr lang="en-US" dirty="0">
                <a:solidFill>
                  <a:schemeClr val="bg1"/>
                </a:solidFill>
              </a:rPr>
              <a:t>, </a:t>
            </a:r>
            <a:r>
              <a:rPr lang="en-US" dirty="0" err="1">
                <a:solidFill>
                  <a:schemeClr val="bg1"/>
                </a:solidFill>
              </a:rPr>
              <a:t>b.getId</a:t>
            </a:r>
            <a:r>
              <a:rPr lang="en-US" dirty="0">
                <a:solidFill>
                  <a:schemeClr val="bg1"/>
                </a:solidFill>
              </a:rPr>
              <a:t>(), </a:t>
            </a:r>
          </a:p>
          <a:p>
            <a:r>
              <a:rPr lang="en-US" dirty="0">
                <a:solidFill>
                  <a:schemeClr val="bg1"/>
                </a:solidFill>
              </a:rPr>
              <a:t>new </a:t>
            </a:r>
            <a:r>
              <a:rPr lang="en-US" dirty="0" err="1">
                <a:solidFill>
                  <a:schemeClr val="bg1"/>
                </a:solidFill>
              </a:rPr>
              <a:t>LockOptions</a:t>
            </a:r>
            <a:r>
              <a:rPr lang="en-US" dirty="0">
                <a:solidFill>
                  <a:schemeClr val="bg1"/>
                </a:solidFill>
              </a:rPr>
              <a:t>(</a:t>
            </a:r>
            <a:r>
              <a:rPr lang="en-US" dirty="0" err="1">
                <a:solidFill>
                  <a:schemeClr val="bg1"/>
                </a:solidFill>
              </a:rPr>
              <a:t>LockMode.PESSIMISTIC_FORCE_INCREMENT</a:t>
            </a:r>
            <a:r>
              <a:rPr lang="en-US" dirty="0">
                <a:solidFill>
                  <a:schemeClr val="bg1"/>
                </a:solidFill>
              </a:rPr>
              <a:t>)));</a:t>
            </a:r>
          </a:p>
          <a:p>
            <a:r>
              <a:rPr lang="en-US" dirty="0">
                <a:solidFill>
                  <a:schemeClr val="bg1"/>
                </a:solidFill>
              </a:rPr>
              <a:t> </a:t>
            </a:r>
            <a:r>
              <a:rPr lang="en-US" dirty="0" err="1">
                <a:solidFill>
                  <a:schemeClr val="bg1"/>
                </a:solidFill>
              </a:rPr>
              <a:t>getBooks</a:t>
            </a:r>
            <a:r>
              <a:rPr lang="en-US" dirty="0">
                <a:solidFill>
                  <a:schemeClr val="bg1"/>
                </a:solidFill>
              </a:rPr>
              <a:t>(session).stream().</a:t>
            </a:r>
            <a:r>
              <a:rPr lang="en-US" dirty="0" err="1">
                <a:solidFill>
                  <a:schemeClr val="bg1"/>
                </a:solidFill>
              </a:rPr>
              <a:t>forEach</a:t>
            </a:r>
            <a:r>
              <a:rPr lang="en-US" dirty="0">
                <a:solidFill>
                  <a:schemeClr val="bg1"/>
                </a:solidFill>
              </a:rPr>
              <a:t>(</a:t>
            </a:r>
            <a:r>
              <a:rPr lang="en-US" dirty="0" err="1">
                <a:solidFill>
                  <a:schemeClr val="bg1"/>
                </a:solidFill>
              </a:rPr>
              <a:t>System.out</a:t>
            </a:r>
            <a:r>
              <a:rPr lang="en-US" dirty="0">
                <a:solidFill>
                  <a:schemeClr val="bg1"/>
                </a:solidFill>
              </a:rPr>
              <a:t>::</a:t>
            </a:r>
            <a:r>
              <a:rPr lang="en-US" dirty="0" err="1">
                <a:solidFill>
                  <a:schemeClr val="bg1"/>
                </a:solidFill>
              </a:rPr>
              <a:t>println</a:t>
            </a:r>
            <a:r>
              <a:rPr lang="en-US" dirty="0" smtClean="0">
                <a:solidFill>
                  <a:schemeClr val="bg1"/>
                </a:solidFill>
              </a:rPr>
              <a:t>);</a:t>
            </a:r>
          </a:p>
          <a:p>
            <a:endParaRPr lang="en-US" dirty="0">
              <a:solidFill>
                <a:schemeClr val="bg1"/>
              </a:solidFill>
            </a:endParaRPr>
          </a:p>
          <a:p>
            <a:r>
              <a:rPr lang="en-US" sz="1400" dirty="0">
                <a:solidFill>
                  <a:schemeClr val="bg1"/>
                </a:solidFill>
              </a:rPr>
              <a:t>The block above does two things: loading the entities from the database setting a lock mode for forcing the version </a:t>
            </a:r>
            <a:r>
              <a:rPr lang="en-US" sz="1400" dirty="0" err="1">
                <a:solidFill>
                  <a:schemeClr val="bg1"/>
                </a:solidFill>
              </a:rPr>
              <a:t>incrementation</a:t>
            </a:r>
            <a:r>
              <a:rPr lang="en-US" sz="1400" dirty="0">
                <a:solidFill>
                  <a:schemeClr val="bg1"/>
                </a:solidFill>
              </a:rPr>
              <a:t> and then it prints out the books to the console. The result would be something like the following</a:t>
            </a:r>
            <a:r>
              <a:rPr lang="en-US" sz="1400" dirty="0" smtClean="0">
                <a:solidFill>
                  <a:schemeClr val="bg1"/>
                </a:solidFill>
              </a:rPr>
              <a:t>:</a:t>
            </a:r>
          </a:p>
          <a:p>
            <a:endParaRPr lang="en-US" sz="1400" dirty="0">
              <a:solidFill>
                <a:schemeClr val="bg1"/>
              </a:solidFill>
            </a:endParaRPr>
          </a:p>
          <a:p>
            <a:r>
              <a:rPr lang="en-US" sz="1400" dirty="0">
                <a:solidFill>
                  <a:schemeClr val="bg1"/>
                </a:solidFill>
              </a:rPr>
              <a:t>Java 8 in Action by Raoul-Gabriel </a:t>
            </a:r>
            <a:r>
              <a:rPr lang="en-US" sz="1400" dirty="0" err="1">
                <a:solidFill>
                  <a:schemeClr val="bg1"/>
                </a:solidFill>
              </a:rPr>
              <a:t>Urma</a:t>
            </a:r>
            <a:r>
              <a:rPr lang="en-US" sz="1400" dirty="0">
                <a:solidFill>
                  <a:schemeClr val="bg1"/>
                </a:solidFill>
              </a:rPr>
              <a:t>, Mario Fusco, Alan Mycroft (ISBN: 9781617291999), published 2015.07.29. 0:00 [1]</a:t>
            </a:r>
          </a:p>
          <a:p>
            <a:r>
              <a:rPr lang="en-US" sz="1400" dirty="0">
                <a:solidFill>
                  <a:schemeClr val="bg1"/>
                </a:solidFill>
              </a:rPr>
              <a:t> Java 8 in Action by Raoul-Gabriel </a:t>
            </a:r>
            <a:r>
              <a:rPr lang="en-US" sz="1400" dirty="0" err="1">
                <a:solidFill>
                  <a:schemeClr val="bg1"/>
                </a:solidFill>
              </a:rPr>
              <a:t>Urma</a:t>
            </a:r>
            <a:r>
              <a:rPr lang="en-US" sz="1400" dirty="0">
                <a:solidFill>
                  <a:schemeClr val="bg1"/>
                </a:solidFill>
              </a:rPr>
              <a:t>, Mario Fusco, Alan Mycroft (ISBN: 9781617291999), published 2015.07.29. 0:00 [1]</a:t>
            </a:r>
          </a:p>
          <a:p>
            <a:r>
              <a:rPr lang="en-US" sz="1400" dirty="0">
                <a:solidFill>
                  <a:schemeClr val="bg1"/>
                </a:solidFill>
              </a:rPr>
              <a:t> Java 8 in Action by Raoul-Gabriel </a:t>
            </a:r>
            <a:r>
              <a:rPr lang="en-US" sz="1400" dirty="0" err="1">
                <a:solidFill>
                  <a:schemeClr val="bg1"/>
                </a:solidFill>
              </a:rPr>
              <a:t>Urma</a:t>
            </a:r>
            <a:r>
              <a:rPr lang="en-US" sz="1400" dirty="0">
                <a:solidFill>
                  <a:schemeClr val="bg1"/>
                </a:solidFill>
              </a:rPr>
              <a:t>, Mario Fusco, Alan Mycroft (ISBN: 9781617291999), published 2015.07.29. 0:00 [1]</a:t>
            </a:r>
          </a:p>
          <a:p>
            <a:r>
              <a:rPr lang="en-US" sz="1400" dirty="0">
                <a:solidFill>
                  <a:schemeClr val="bg1"/>
                </a:solidFill>
              </a:rPr>
              <a:t> Java 8 in Action by Raoul-Gabriel </a:t>
            </a:r>
            <a:r>
              <a:rPr lang="en-US" sz="1400" dirty="0" err="1">
                <a:solidFill>
                  <a:schemeClr val="bg1"/>
                </a:solidFill>
              </a:rPr>
              <a:t>Urma</a:t>
            </a:r>
            <a:r>
              <a:rPr lang="en-US" sz="1400" dirty="0">
                <a:solidFill>
                  <a:schemeClr val="bg1"/>
                </a:solidFill>
              </a:rPr>
              <a:t>, Mario Fusco, Alan Mycroft (ISBN: 9781617291999), published 2015.07.29. 16:14 [1]</a:t>
            </a:r>
          </a:p>
        </p:txBody>
      </p:sp>
    </p:spTree>
    <p:extLst>
      <p:ext uri="{BB962C8B-B14F-4D97-AF65-F5344CB8AC3E}">
        <p14:creationId xmlns:p14="http://schemas.microsoft.com/office/powerpoint/2010/main" val="28066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3075" y="1105989"/>
            <a:ext cx="9135291" cy="2862322"/>
          </a:xfrm>
          <a:prstGeom prst="rect">
            <a:avLst/>
          </a:prstGeom>
          <a:noFill/>
        </p:spPr>
        <p:txBody>
          <a:bodyPr wrap="square" rtlCol="0">
            <a:spAutoFit/>
          </a:bodyPr>
          <a:lstStyle/>
          <a:p>
            <a:r>
              <a:rPr lang="en-US" dirty="0" smtClean="0"/>
              <a:t>Important Note:</a:t>
            </a:r>
          </a:p>
          <a:p>
            <a:endParaRPr lang="en-US" dirty="0"/>
          </a:p>
          <a:p>
            <a:r>
              <a:rPr lang="en-US" dirty="0">
                <a:solidFill>
                  <a:schemeClr val="bg1"/>
                </a:solidFill>
              </a:rPr>
              <a:t>The version numbers are updated only in the current session until you update the entities and save them to the database.</a:t>
            </a:r>
          </a:p>
          <a:p>
            <a:endParaRPr lang="en-US" dirty="0">
              <a:solidFill>
                <a:schemeClr val="bg1"/>
              </a:solidFill>
            </a:endParaRPr>
          </a:p>
          <a:p>
            <a:r>
              <a:rPr lang="en-US" dirty="0">
                <a:solidFill>
                  <a:schemeClr val="bg1"/>
                </a:solidFill>
              </a:rPr>
              <a:t>If you do not do this you see version increments in your application but they aren’t saved to the database — even if you use some *_</a:t>
            </a:r>
            <a:r>
              <a:rPr lang="en-US">
                <a:solidFill>
                  <a:schemeClr val="bg1"/>
                </a:solidFill>
              </a:rPr>
              <a:t>FORCE_INCREMENT </a:t>
            </a:r>
            <a:r>
              <a:rPr lang="en-US" smtClean="0">
                <a:solidFill>
                  <a:schemeClr val="bg1"/>
                </a:solidFill>
              </a:rPr>
              <a:t>strategy. </a:t>
            </a:r>
            <a:endParaRPr lang="en-US" dirty="0" smtClean="0">
              <a:solidFill>
                <a:schemeClr val="bg1"/>
              </a:solidFill>
            </a:endParaRPr>
          </a:p>
          <a:p>
            <a:endParaRPr lang="en-US" dirty="0">
              <a:solidFill>
                <a:schemeClr val="bg1"/>
              </a:solidFill>
            </a:endParaRPr>
          </a:p>
          <a:p>
            <a:r>
              <a:rPr lang="en-US" dirty="0">
                <a:hlinkClick r:id="rId2"/>
              </a:rPr>
              <a:t>https://vladmihalcea.com/jpa-entity-version-property-hibernate</a:t>
            </a:r>
            <a:r>
              <a:rPr lang="en-US" dirty="0" smtClean="0">
                <a:hlinkClick r:id="rId2"/>
              </a:rPr>
              <a:t>/</a:t>
            </a:r>
            <a:endParaRPr lang="en-US" dirty="0">
              <a:solidFill>
                <a:schemeClr val="bg1"/>
              </a:solidFill>
            </a:endParaRPr>
          </a:p>
        </p:txBody>
      </p:sp>
    </p:spTree>
    <p:extLst>
      <p:ext uri="{BB962C8B-B14F-4D97-AF65-F5344CB8AC3E}">
        <p14:creationId xmlns:p14="http://schemas.microsoft.com/office/powerpoint/2010/main" val="612367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4008</TotalTime>
  <Words>744</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Hibernate Concurrency Control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Concurrency Control</dc:title>
  <dc:creator>VIJAYA KUMAR KOLLI</dc:creator>
  <cp:lastModifiedBy>VIJAYA KUMAR KOLLI</cp:lastModifiedBy>
  <cp:revision>10</cp:revision>
  <dcterms:created xsi:type="dcterms:W3CDTF">2020-04-10T04:50:22Z</dcterms:created>
  <dcterms:modified xsi:type="dcterms:W3CDTF">2020-04-12T23:38:26Z</dcterms:modified>
</cp:coreProperties>
</file>