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62" r:id="rId7"/>
    <p:sldId id="258" r:id="rId8"/>
    <p:sldId id="259" r:id="rId9"/>
    <p:sldId id="264" r:id="rId10"/>
    <p:sldId id="268" r:id="rId11"/>
    <p:sldId id="272" r:id="rId12"/>
    <p:sldId id="273" r:id="rId13"/>
    <p:sldId id="275" r:id="rId14"/>
    <p:sldId id="276" r:id="rId15"/>
    <p:sldId id="261" r:id="rId16"/>
    <p:sldId id="267" r:id="rId17"/>
    <p:sldId id="260" r:id="rId18"/>
    <p:sldId id="269" r:id="rId19"/>
    <p:sldId id="270" r:id="rId20"/>
    <p:sldId id="271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a.ct.gov/default.asp" TargetMode="External"/><Relationship Id="rId2" Type="http://schemas.openxmlformats.org/officeDocument/2006/relationships/hyperlink" Target="https://data.ct.gov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" TargetMode="External"/><Relationship Id="rId2" Type="http://schemas.openxmlformats.org/officeDocument/2006/relationships/hyperlink" Target="https://catalog.data.gov/dataset/accidental-drug-related-deaths-january-2012-sept-20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nsusreporter.org/profiles/35000US72850-danbury-ct-metropolitan-necta/" TargetMode="External"/><Relationship Id="rId5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s://www.census.gov/quickfacts/C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60A3-10D8-462D-B3B4-AF7F4B5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Fentanyl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0129-DA90-46EC-8EF1-7D23BD0B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13482"/>
            <a:ext cx="8915400" cy="3777622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Fentanyl is a synthetic opioid similar to heroin, gives the user feelings of euphoria and sedation</a:t>
            </a:r>
          </a:p>
          <a:p>
            <a:r>
              <a:rPr lang="en-US" sz="2000" dirty="0"/>
              <a:t>30-50 times more potent than heroin</a:t>
            </a:r>
          </a:p>
          <a:p>
            <a:r>
              <a:rPr lang="en-US" sz="2000" dirty="0"/>
              <a:t>50-100 times more potent than morphine</a:t>
            </a:r>
          </a:p>
          <a:p>
            <a:r>
              <a:rPr lang="en-US" sz="2000" dirty="0"/>
              <a:t>Because of its potency, it provides a high profit margin for drug traffickers</a:t>
            </a:r>
          </a:p>
          <a:p>
            <a:r>
              <a:rPr lang="en-US" sz="2000" dirty="0"/>
              <a:t>It is usually combined with other drugs, so it can vary in potency, in some cases leading to an overdose.</a:t>
            </a:r>
          </a:p>
          <a:p>
            <a:r>
              <a:rPr lang="en-US" sz="2000" dirty="0"/>
              <a:t>Naloxone is effective against </a:t>
            </a:r>
            <a:r>
              <a:rPr lang="en-US" sz="2000" dirty="0" err="1"/>
              <a:t>Fentynal</a:t>
            </a:r>
            <a:r>
              <a:rPr lang="en-US" sz="2000" dirty="0"/>
              <a:t>, however since it is more powerful than heroin, it may take more than one dose</a:t>
            </a:r>
          </a:p>
          <a:p>
            <a:r>
              <a:rPr lang="en-US" sz="2000" dirty="0"/>
              <a:t>Street names are: Apache, China Girl, China Town, Dance Fever, Friend, Goodfellas, Great Bear, He-Man, Jackpot, King Ivory, Murder 8, and Tango &amp; Cash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707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A3BEE-6BC8-4049-A21D-6907C402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Opioid abuse/misuse is at unprecedented levels. </a:t>
            </a:r>
          </a:p>
          <a:p>
            <a:r>
              <a:rPr lang="en-US" dirty="0"/>
              <a:t>Naloxone (Narcan) is the antidote to an opioid overdose.</a:t>
            </a:r>
          </a:p>
          <a:p>
            <a:r>
              <a:rPr lang="en-US" b="1" dirty="0"/>
              <a:t>AN ACT CONCERNING SUBSTANCE ABUSE AND OPIOID OVERDOSE PREVENTION in 2015</a:t>
            </a:r>
          </a:p>
          <a:p>
            <a:r>
              <a:rPr lang="en-US" sz="1400" b="1" dirty="0"/>
              <a:t>Allowed pharmacists to prescribe opioid antagonists like naloxone. The change was intended to make it easier for relatives or friends of those at risk to have an overdose-reversing drug on hand. In 2015 there were 723 deaths from drug overdoses in Connecticut.</a:t>
            </a:r>
          </a:p>
          <a:p>
            <a:r>
              <a:rPr lang="en-US" dirty="0"/>
              <a:t>Naloxone Pharmacies in Connecticut (Updated, June 14, 2018)</a:t>
            </a:r>
          </a:p>
          <a:p>
            <a:r>
              <a:rPr lang="en-US" dirty="0"/>
              <a:t>Source: The Connecticut Open Data Portal: </a:t>
            </a:r>
            <a:r>
              <a:rPr lang="en-US" dirty="0">
                <a:hlinkClick r:id="rId2"/>
              </a:rPr>
              <a:t>https://data.ct.gov</a:t>
            </a:r>
            <a:endParaRPr lang="en-US" dirty="0"/>
          </a:p>
          <a:p>
            <a:r>
              <a:rPr lang="en-US" dirty="0"/>
              <a:t>Source: Connecticut General Assembly: </a:t>
            </a:r>
            <a:r>
              <a:rPr lang="en-US" dirty="0">
                <a:hlinkClick r:id="rId3"/>
              </a:rPr>
              <a:t>https://www.cga.ct.gov/default.asp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8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2CC4C-4076-413C-B758-171D13D327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3384" y="1825839"/>
            <a:ext cx="6298127" cy="49019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B84271-D29B-4877-BEF9-298CAC43D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31511" y="1905000"/>
            <a:ext cx="4007407" cy="46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3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CFC-B062-4D1A-9BDB-4D73640E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04224"/>
            <a:ext cx="8911687" cy="1280890"/>
          </a:xfrm>
        </p:spPr>
        <p:txBody>
          <a:bodyPr>
            <a:noAutofit/>
          </a:bodyPr>
          <a:lstStyle/>
          <a:p>
            <a:r>
              <a:rPr lang="en-US" sz="2800" dirty="0"/>
              <a:t>Relationship between deaths (due to opioids overdose) and Naloxone prescribing pharmacies in Connecticut </a:t>
            </a:r>
            <a:r>
              <a:rPr lang="en-US" sz="2000" b="1" i="1" dirty="0"/>
              <a:t>(Deaths (Right) &amp; Pharmacies (Left)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3E6818F-D8E1-46A5-A23B-012F3901AB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9146" y="1631090"/>
            <a:ext cx="5432854" cy="495505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43F5CF1-D2A1-485B-AE17-0D0D20A7E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5802" y="1631091"/>
            <a:ext cx="6143344" cy="49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2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960E-CDBC-4821-BB0E-862963C4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811" y="313711"/>
            <a:ext cx="9213194" cy="929529"/>
          </a:xfrm>
        </p:spPr>
        <p:txBody>
          <a:bodyPr>
            <a:noAutofit/>
          </a:bodyPr>
          <a:lstStyle/>
          <a:p>
            <a:r>
              <a:rPr lang="en-US" sz="2000" b="1" dirty="0"/>
              <a:t>Relationship between Opioids related deaths and Naloxone prescribing pharmacies in Connecticut.</a:t>
            </a:r>
            <a:r>
              <a:rPr lang="en-US" sz="2000" dirty="0"/>
              <a:t> </a:t>
            </a:r>
            <a:r>
              <a:rPr lang="en-US" sz="1800" b="1" i="1" dirty="0"/>
              <a:t>(Deaths (Right) &amp; Pharmacies (Left)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F55303-74FE-4F2C-9E70-7F1D10843A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6184" y="1396315"/>
            <a:ext cx="5301047" cy="53010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D39B5D-F442-41BC-9850-D99D39A0A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4599" y="1310577"/>
            <a:ext cx="5500912" cy="5386786"/>
          </a:xfrm>
        </p:spPr>
      </p:pic>
    </p:spTree>
    <p:extLst>
      <p:ext uri="{BB962C8B-B14F-4D97-AF65-F5344CB8AC3E}">
        <p14:creationId xmlns:p14="http://schemas.microsoft.com/office/powerpoint/2010/main" val="282122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Total Mortality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A595C-4A89-4C5B-A82C-48FA5ABE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97" y="1928070"/>
            <a:ext cx="10148347" cy="4742833"/>
          </a:xfrm>
        </p:spPr>
      </p:pic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833-8695-4CE9-B8D7-AA855B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County per 100K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01428-BCFB-4FC4-96B2-C4DE4AF7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25" y="1905000"/>
            <a:ext cx="8990188" cy="4625503"/>
          </a:xfrm>
        </p:spPr>
      </p:pic>
    </p:spTree>
    <p:extLst>
      <p:ext uri="{BB962C8B-B14F-4D97-AF65-F5344CB8AC3E}">
        <p14:creationId xmlns:p14="http://schemas.microsoft.com/office/powerpoint/2010/main" val="93496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E963A-EC7A-429A-A734-12256F46F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04563"/>
            <a:ext cx="7710572" cy="5209380"/>
          </a:xfrm>
        </p:spPr>
      </p:pic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420DF-FD1F-40BD-9A95-C1A7513FC1FC}"/>
              </a:ext>
            </a:extLst>
          </p:cNvPr>
          <p:cNvSpPr txBox="1"/>
          <p:nvPr/>
        </p:nvSpPr>
        <p:spPr>
          <a:xfrm>
            <a:off x="2818614" y="5976593"/>
            <a:ext cx="781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Chi-Squared test on both cases gives a p-value of almost 0, rejecting null hypothesis. (Some groups are affected more than others).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6BA4ED2-2DB2-4756-A3F1-9D907519D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84132"/>
              </p:ext>
            </p:extLst>
          </p:nvPr>
        </p:nvGraphicFramePr>
        <p:xfrm>
          <a:off x="2941162" y="2133597"/>
          <a:ext cx="7286920" cy="3778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730">
                  <a:extLst>
                    <a:ext uri="{9D8B030D-6E8A-4147-A177-3AD203B41FA5}">
                      <a16:colId xmlns:a16="http://schemas.microsoft.com/office/drawing/2014/main" val="1858910488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1894328362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3677548323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1768132450"/>
                    </a:ext>
                  </a:extLst>
                </a:gridCol>
              </a:tblGrid>
              <a:tr h="17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Age Group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Population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Expected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Observed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09622279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584.8696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73712571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547.5062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17588545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40-49 years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705.4916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50741914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668.1282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19784344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436.0044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60903798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5455060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3331287035"/>
                  </a:ext>
                </a:extLst>
              </a:tr>
              <a:tr h="179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Chi-Squared Test p-value: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4.34786E-48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91638597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29391563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317320872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Population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Expected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Observed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2943097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2904.248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89873215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 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70942610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383.426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502412046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 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63398421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168005990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346.715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92114366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34455059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501455775"/>
                  </a:ext>
                </a:extLst>
              </a:tr>
              <a:tr h="179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Chi-Squared Test p-value: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9.3448E-120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67130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9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23AE-D532-4482-9398-887DF1CE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97F-85AA-49F5-8F1E-E13B6B79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4468306"/>
            <a:ext cx="8911688" cy="1999098"/>
          </a:xfrm>
        </p:spPr>
        <p:txBody>
          <a:bodyPr/>
          <a:lstStyle/>
          <a:p>
            <a:r>
              <a:rPr lang="en-US" dirty="0"/>
              <a:t>Fitting linear regression: </a:t>
            </a:r>
          </a:p>
          <a:p>
            <a:pPr lvl="1"/>
            <a:r>
              <a:rPr lang="en-US" dirty="0"/>
              <a:t>Independent variable: Year number</a:t>
            </a:r>
          </a:p>
          <a:p>
            <a:pPr lvl="1"/>
            <a:r>
              <a:rPr lang="en-US" dirty="0"/>
              <a:t>Dependent variable : Number of deaths in that year</a:t>
            </a:r>
          </a:p>
          <a:p>
            <a:r>
              <a:rPr lang="en-US" dirty="0"/>
              <a:t>Intercept = 193.33, Slope = 139</a:t>
            </a:r>
          </a:p>
          <a:p>
            <a:r>
              <a:rPr lang="en-US" dirty="0"/>
              <a:t>Prediction for 2018 = 1166 deaths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1A697-F142-409D-AA3B-1BA8B218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60" y="1497168"/>
            <a:ext cx="5055752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A979-029E-4483-9B62-80931FA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06EF-A9EA-40FF-BBB5-63FB3B8B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5427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Drug related mortality is expected to go up year-over-year.</a:t>
            </a:r>
          </a:p>
          <a:p>
            <a:r>
              <a:rPr lang="en-US" sz="2800" dirty="0"/>
              <a:t>Fentanyl is fueling the increase.</a:t>
            </a:r>
          </a:p>
          <a:p>
            <a:r>
              <a:rPr lang="en-US" sz="2800" dirty="0"/>
              <a:t>Some groups (Males; White and Hispanic White; 30-39 age group) are affected disproportionately.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6422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A5E7-0948-45E3-9385-57DF166E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1576-46BD-475B-876F-09CD641E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1813"/>
            <a:ext cx="8915400" cy="5131266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hlinkClick r:id="rId2"/>
              </a:rPr>
              <a:t>Accidental Drug Overdose Related Deaths in Connecticut 2012-2017.csv</a:t>
            </a:r>
            <a:r>
              <a:rPr lang="en-US" dirty="0"/>
              <a:t>. (</a:t>
            </a:r>
            <a:r>
              <a:rPr lang="en-US" dirty="0" err="1"/>
              <a:t>source:</a:t>
            </a:r>
            <a:r>
              <a:rPr lang="en-US" dirty="0" err="1">
                <a:hlinkClick r:id="rId3"/>
              </a:rPr>
              <a:t>Data.gov</a:t>
            </a:r>
            <a:r>
              <a:rPr lang="en-US" dirty="0"/>
              <a:t>)</a:t>
            </a:r>
          </a:p>
          <a:p>
            <a:r>
              <a:rPr lang="en-US" i="1" dirty="0"/>
              <a:t>2016 Education Attainment Connecticut.csv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2016 Employment Status by Age.csv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2016 Median Household Income County.csv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FairfieldCountyPopulation.csv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HartfordCountyPopulation.csv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LitchfieldCountyPopulation.csv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MiddlesexCountyPopulation.csv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NewHavenCountyPopulation.csv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NewLondonCountyPopulation.csv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TollandCountyPopulation.csv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WindhamCountyPopulation.csv</a:t>
            </a:r>
            <a:r>
              <a:rPr lang="en-US" dirty="0"/>
              <a:t> 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dirty="0"/>
              <a:t>DEC_10_DP_DPDP1_with_ann.csv (source: </a:t>
            </a:r>
            <a:r>
              <a:rPr lang="en-US" dirty="0">
                <a:hlinkClick r:id="rId4"/>
              </a:rPr>
              <a:t>census.gov</a:t>
            </a:r>
            <a:r>
              <a:rPr lang="en-US" dirty="0"/>
              <a:t>)</a:t>
            </a:r>
          </a:p>
          <a:p>
            <a:r>
              <a:rPr lang="en-US" i="1" dirty="0"/>
              <a:t>PopByCountyByYear.csv</a:t>
            </a:r>
            <a:r>
              <a:rPr lang="en-US" dirty="0"/>
              <a:t> (source: </a:t>
            </a:r>
            <a:r>
              <a:rPr lang="en-US" dirty="0">
                <a:hlinkClick r:id="rId5"/>
              </a:rPr>
              <a:t>factfinder.census.gov</a:t>
            </a:r>
            <a:r>
              <a:rPr lang="en-US" dirty="0"/>
              <a:t>)</a:t>
            </a:r>
          </a:p>
          <a:p>
            <a:r>
              <a:rPr lang="en-US" i="1" dirty="0"/>
              <a:t>tl_2010_09_county10.json</a:t>
            </a:r>
            <a:r>
              <a:rPr lang="en-US" dirty="0"/>
              <a:t> (source: </a:t>
            </a:r>
            <a:r>
              <a:rPr lang="en-US" dirty="0">
                <a:hlinkClick r:id="rId5"/>
              </a:rPr>
              <a:t>factfinder.census.gov</a:t>
            </a:r>
            <a:r>
              <a:rPr lang="en-US" dirty="0"/>
              <a:t>)</a:t>
            </a:r>
          </a:p>
          <a:p>
            <a:r>
              <a:rPr lang="en-US" i="1" dirty="0"/>
              <a:t>Unemployment Rate by County.csv</a:t>
            </a:r>
            <a:r>
              <a:rPr lang="en-US" dirty="0"/>
              <a:t> (source: </a:t>
            </a:r>
            <a:r>
              <a:rPr lang="en-US" dirty="0">
                <a:hlinkClick r:id="rId6"/>
              </a:rPr>
              <a:t>BLS Public Data API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5F10-362B-4B06-93C4-B8AD9B0B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A12D4-6F01-4935-80F1-DD235392C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4"/>
            <a:ext cx="8789582" cy="5203357"/>
          </a:xfrm>
        </p:spPr>
      </p:pic>
    </p:spTree>
    <p:extLst>
      <p:ext uri="{BB962C8B-B14F-4D97-AF65-F5344CB8AC3E}">
        <p14:creationId xmlns:p14="http://schemas.microsoft.com/office/powerpoint/2010/main" val="182567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9349-F98A-4DC1-94BB-95E497A7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20E1D-68FA-456D-AE98-442692779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264554"/>
            <a:ext cx="5687009" cy="5529737"/>
          </a:xfrm>
        </p:spPr>
      </p:pic>
    </p:spTree>
    <p:extLst>
      <p:ext uri="{BB962C8B-B14F-4D97-AF65-F5344CB8AC3E}">
        <p14:creationId xmlns:p14="http://schemas.microsoft.com/office/powerpoint/2010/main" val="171130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12" y="236704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Drug-induced Mortality and Unemployment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55759-06C9-4FBF-8E38-B3BBAF82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676" y="1588314"/>
            <a:ext cx="5192371" cy="5192371"/>
          </a:xfrm>
        </p:spPr>
      </p:pic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were not able to find reliable data to analyze and plot these trends:  </a:t>
            </a:r>
          </a:p>
          <a:p>
            <a:r>
              <a:rPr lang="en-US" sz="2800" dirty="0"/>
              <a:t>Drug-induced mortality rates and income</a:t>
            </a:r>
          </a:p>
          <a:p>
            <a:r>
              <a:rPr lang="en-US" sz="2800" dirty="0"/>
              <a:t>Drug-induced mortality rates and education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35" y="607332"/>
            <a:ext cx="8911687" cy="1280890"/>
          </a:xfrm>
        </p:spPr>
        <p:txBody>
          <a:bodyPr/>
          <a:lstStyle/>
          <a:p>
            <a:r>
              <a:rPr lang="en-US" dirty="0"/>
              <a:t>Drug-Induced Mortality and Age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BE9DDE-8F5B-46ED-B87A-C3E7956FE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429" y="1247777"/>
            <a:ext cx="8177313" cy="5451543"/>
          </a:xfrm>
        </p:spPr>
      </p:pic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 by Drug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7AE71-0B7A-462D-932A-2B550F2B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82001"/>
            <a:ext cx="7968620" cy="5312414"/>
          </a:xfrm>
        </p:spPr>
      </p:pic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337</TotalTime>
  <Words>614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Drug Mortality and Socio-Economic conditions in Connecticut</vt:lpstr>
      <vt:lpstr>Project Description</vt:lpstr>
      <vt:lpstr>Data Sources</vt:lpstr>
      <vt:lpstr>Data Cleanup &amp; Analysis</vt:lpstr>
      <vt:lpstr>Additional Data</vt:lpstr>
      <vt:lpstr>Drug-induced Mortality and Unemployment rates</vt:lpstr>
      <vt:lpstr>Struggles with data</vt:lpstr>
      <vt:lpstr>Drug-Induced Mortality and Age </vt:lpstr>
      <vt:lpstr>Drug-Induced Mortality by Drug</vt:lpstr>
      <vt:lpstr>Fentanyl</vt:lpstr>
      <vt:lpstr>Drug-induced mortality rates and barriers to medical treatment</vt:lpstr>
      <vt:lpstr>Drug-induced mortality rates and barriers to medical treatment</vt:lpstr>
      <vt:lpstr>Relationship between deaths (due to opioids overdose) and Naloxone prescribing pharmacies in Connecticut (Deaths (Right) &amp; Pharmacies (Left)</vt:lpstr>
      <vt:lpstr>Relationship between Opioids related deaths and Naloxone prescribing pharmacies in Connecticut. (Deaths (Right) &amp; Pharmacies (Left)</vt:lpstr>
      <vt:lpstr>Drug-Induced Total Mortality by County</vt:lpstr>
      <vt:lpstr>Drug-Induced Mortality by County per 100K</vt:lpstr>
      <vt:lpstr>Drug-Induced Mortality by Gender, Race, and Sex</vt:lpstr>
      <vt:lpstr>Drug-Induced Mortality by Gender, Race, and Sex</vt:lpstr>
      <vt:lpstr>Drug-induced Mortality by Year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Monica James</cp:lastModifiedBy>
  <cp:revision>35</cp:revision>
  <dcterms:created xsi:type="dcterms:W3CDTF">2018-06-13T00:12:19Z</dcterms:created>
  <dcterms:modified xsi:type="dcterms:W3CDTF">2018-06-15T21:27:49Z</dcterms:modified>
</cp:coreProperties>
</file>