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72" r:id="rId7"/>
    <p:sldId id="273" r:id="rId8"/>
    <p:sldId id="274" r:id="rId9"/>
    <p:sldId id="259" r:id="rId10"/>
    <p:sldId id="264" r:id="rId11"/>
    <p:sldId id="268" r:id="rId12"/>
    <p:sldId id="261" r:id="rId13"/>
    <p:sldId id="267" r:id="rId14"/>
    <p:sldId id="260" r:id="rId15"/>
    <p:sldId id="269" r:id="rId16"/>
    <p:sldId id="270" r:id="rId17"/>
    <p:sldId id="27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5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a.ct.gov/default.asp" TargetMode="External"/><Relationship Id="rId2" Type="http://schemas.openxmlformats.org/officeDocument/2006/relationships/hyperlink" Target="https://data.ct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Fentynal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E963A-EC7A-429A-A734-12256F46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563"/>
            <a:ext cx="7710572" cy="5209380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20DF-FD1F-40BD-9A95-C1A7513FC1FC}"/>
              </a:ext>
            </a:extLst>
          </p:cNvPr>
          <p:cNvSpPr txBox="1"/>
          <p:nvPr/>
        </p:nvSpPr>
        <p:spPr>
          <a:xfrm>
            <a:off x="2818614" y="5976593"/>
            <a:ext cx="78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test on both cases gives a p-value of almost 0, rejecting null hypothesis. (Some groups are affected more than others).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BA4ED2-2DB2-4756-A3F1-9D907519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84132"/>
              </p:ext>
            </p:extLst>
          </p:nvPr>
        </p:nvGraphicFramePr>
        <p:xfrm>
          <a:off x="2941162" y="2133597"/>
          <a:ext cx="7286920" cy="3778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730">
                  <a:extLst>
                    <a:ext uri="{9D8B030D-6E8A-4147-A177-3AD203B41FA5}">
                      <a16:colId xmlns:a16="http://schemas.microsoft.com/office/drawing/2014/main" val="1858910488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894328362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3677548323"/>
                    </a:ext>
                  </a:extLst>
                </a:gridCol>
                <a:gridCol w="1821730">
                  <a:extLst>
                    <a:ext uri="{9D8B030D-6E8A-4147-A177-3AD203B41FA5}">
                      <a16:colId xmlns:a16="http://schemas.microsoft.com/office/drawing/2014/main" val="1768132450"/>
                    </a:ext>
                  </a:extLst>
                </a:gridCol>
              </a:tblGrid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09622279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584.8696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73712571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547.5062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7588545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40-49 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705.4916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741914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668.1282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19784344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60-69 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436.0044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60903798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545506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33128703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4.34786E-48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91638597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29391563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317320872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Population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Expected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Observed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2943097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2904.248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898732155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70942610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502412046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 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633984212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168005990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346.715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921143667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4034455059"/>
                  </a:ext>
                </a:extLst>
              </a:tr>
              <a:tr h="17991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2501455775"/>
                  </a:ext>
                </a:extLst>
              </a:tr>
              <a:tr h="179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Chi-Squared Test p-value: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9.3448E-120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4" marR="6204" marT="6204" marB="0" anchor="b"/>
                </a:tc>
                <a:extLst>
                  <a:ext uri="{0D108BD9-81ED-4DB2-BD59-A6C34878D82A}">
                    <a16:rowId xmlns:a16="http://schemas.microsoft.com/office/drawing/2014/main" val="167130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3AE-D532-4482-9398-887DF1C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7F-85AA-49F5-8F1E-E13B6B79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468306"/>
            <a:ext cx="8911688" cy="1999098"/>
          </a:xfrm>
        </p:spPr>
        <p:txBody>
          <a:bodyPr/>
          <a:lstStyle/>
          <a:p>
            <a:r>
              <a:rPr lang="en-US" dirty="0"/>
              <a:t>Fitting linear regression: </a:t>
            </a:r>
          </a:p>
          <a:p>
            <a:pPr lvl="1"/>
            <a:r>
              <a:rPr lang="en-US" dirty="0"/>
              <a:t>Independent variable: Year number</a:t>
            </a:r>
          </a:p>
          <a:p>
            <a:pPr lvl="1"/>
            <a:r>
              <a:rPr lang="en-US" dirty="0"/>
              <a:t>Dependent variable : Number of deaths in that year</a:t>
            </a:r>
          </a:p>
          <a:p>
            <a:r>
              <a:rPr lang="en-US" dirty="0"/>
              <a:t>Intercept = 193.33, Slope = 139</a:t>
            </a:r>
          </a:p>
          <a:p>
            <a:r>
              <a:rPr lang="en-US" dirty="0"/>
              <a:t>Prediction for 2018 = 1166 deaths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1A697-F142-409D-AA3B-1BA8B218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60" y="1497168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A979-029E-4483-9B62-80931FA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06EF-A9EA-40FF-BBB5-63FB3B8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related mortality is expected to go up year-over-year.</a:t>
            </a:r>
          </a:p>
          <a:p>
            <a:r>
              <a:rPr lang="en-US" dirty="0"/>
              <a:t>Fentanyl is fueling the increase.</a:t>
            </a:r>
          </a:p>
          <a:p>
            <a:r>
              <a:rPr lang="en-US" dirty="0"/>
              <a:t>Some groups (Males; White and Hispanic White; 30-39 </a:t>
            </a:r>
            <a:r>
              <a:rPr lang="en-US"/>
              <a:t>age group) </a:t>
            </a:r>
            <a:r>
              <a:rPr lang="en-US" dirty="0"/>
              <a:t>are affected disproportionately.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A3BEE-6BC8-4049-A21D-6907C402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Opioid abuse/misuse is at unprecedented levels. </a:t>
            </a:r>
          </a:p>
          <a:p>
            <a:r>
              <a:rPr lang="en-US" dirty="0"/>
              <a:t>Naloxone (Narcan) is the antidote to an opioid overdose.</a:t>
            </a:r>
          </a:p>
          <a:p>
            <a:r>
              <a:rPr lang="en-US" b="1" dirty="0"/>
              <a:t>AN ACT CONCERNING SUBSTANCE ABUSE AND OPIOID OVERDOSE PREVENTION in 2015</a:t>
            </a:r>
          </a:p>
          <a:p>
            <a:r>
              <a:rPr lang="en-US" sz="1400" b="1" dirty="0"/>
              <a:t>Allowed pharmacists to prescribe opioid antagonists like naloxone. The change was intended to make it easier for relatives or friends of those at risk to have an overdose-reversing drug on hand. In 2015 there were 723 deaths from drug overdoses in Connecticut.</a:t>
            </a:r>
          </a:p>
          <a:p>
            <a:r>
              <a:rPr lang="en-US" dirty="0"/>
              <a:t>Naloxone Pharmacies in Connecticut (Updated, June 14, 2018)</a:t>
            </a:r>
          </a:p>
          <a:p>
            <a:r>
              <a:rPr lang="en-US" dirty="0"/>
              <a:t>Source: The Connecticut Open Data Portal: </a:t>
            </a:r>
            <a:r>
              <a:rPr lang="en-US" dirty="0">
                <a:hlinkClick r:id="rId2"/>
              </a:rPr>
              <a:t>https://data.ct.gov</a:t>
            </a:r>
            <a:endParaRPr lang="en-US" dirty="0"/>
          </a:p>
          <a:p>
            <a:r>
              <a:rPr lang="en-US" dirty="0"/>
              <a:t>Source: Connecticut General Assembly: </a:t>
            </a:r>
            <a:r>
              <a:rPr lang="en-US" dirty="0">
                <a:hlinkClick r:id="rId3"/>
              </a:rPr>
              <a:t>https://www.cga.ct.gov/default.asp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8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2CC4C-4076-413C-B758-171D13D327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3384" y="1825839"/>
            <a:ext cx="6298127" cy="49019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84271-D29B-4877-BEF9-298CAC43D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31511" y="2133600"/>
            <a:ext cx="4007407" cy="35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Drug-induced mortality rates and barriers to medical treatment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1623F-E95D-49BC-8BBB-8352392C44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9178" y="1717588"/>
            <a:ext cx="10812163" cy="5004487"/>
          </a:xfrm>
        </p:spPr>
      </p:pic>
    </p:spTree>
    <p:extLst>
      <p:ext uri="{BB962C8B-B14F-4D97-AF65-F5344CB8AC3E}">
        <p14:creationId xmlns:p14="http://schemas.microsoft.com/office/powerpoint/2010/main" val="326368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423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and Unemployment rates</vt:lpstr>
      <vt:lpstr>Drug-induced mortality rates and barriers to medical treatment</vt:lpstr>
      <vt:lpstr>Drug-induced mortality rates and barriers to medical treatment</vt:lpstr>
      <vt:lpstr>Drug-induced mortality rates and barriers to medical treatment </vt:lpstr>
      <vt:lpstr>Drug-Induced Mortality Rates and Age </vt:lpstr>
      <vt:lpstr>Drug-Induced Mortality Rates by Drug</vt:lpstr>
      <vt:lpstr>Fentynal</vt:lpstr>
      <vt:lpstr>Drug-Induced Total Mortality by County</vt:lpstr>
      <vt:lpstr>Drug-Induced Mortality by County per 100K</vt:lpstr>
      <vt:lpstr>Drug-Induced Mortality by Gender, Race, and Sex</vt:lpstr>
      <vt:lpstr>Drug-Induced Mortality by Gender, Race, and Sex</vt:lpstr>
      <vt:lpstr>Drug-induced Mortality by Year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Vikram Bhamidipati</cp:lastModifiedBy>
  <cp:revision>23</cp:revision>
  <dcterms:created xsi:type="dcterms:W3CDTF">2018-06-13T00:12:19Z</dcterms:created>
  <dcterms:modified xsi:type="dcterms:W3CDTF">2018-06-14T20:05:11Z</dcterms:modified>
</cp:coreProperties>
</file>