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7" r:id="rId4"/>
    <p:sldId id="258" r:id="rId5"/>
    <p:sldId id="262" r:id="rId6"/>
    <p:sldId id="259" r:id="rId7"/>
    <p:sldId id="264" r:id="rId8"/>
    <p:sldId id="268" r:id="rId9"/>
    <p:sldId id="272" r:id="rId10"/>
    <p:sldId id="273" r:id="rId11"/>
    <p:sldId id="275" r:id="rId12"/>
    <p:sldId id="276" r:id="rId13"/>
    <p:sldId id="261" r:id="rId14"/>
    <p:sldId id="267" r:id="rId15"/>
    <p:sldId id="260" r:id="rId16"/>
    <p:sldId id="269" r:id="rId17"/>
    <p:sldId id="270" r:id="rId18"/>
    <p:sldId id="271" r:id="rId19"/>
    <p:sldId id="26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atalog.data.gov/dataset" TargetMode="External"/><Relationship Id="rId2" Type="http://schemas.openxmlformats.org/officeDocument/2006/relationships/hyperlink" Target="https://catalog.data.gov/dataset/accidental-drug-related-deaths-january-2012-sept-201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ensusreporter.org/profiles/35000US72850-danbury-ct-metropolitan-necta/" TargetMode="External"/><Relationship Id="rId5" Type="http://schemas.openxmlformats.org/officeDocument/2006/relationships/hyperlink" Target="https://factfinder.census.gov/faces/nav/jsf/pages/index.xhtml" TargetMode="External"/><Relationship Id="rId4" Type="http://schemas.openxmlformats.org/officeDocument/2006/relationships/hyperlink" Target="https://www.census.gov/quickfacts/C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ga.ct.gov/default.asp" TargetMode="External"/><Relationship Id="rId2" Type="http://schemas.openxmlformats.org/officeDocument/2006/relationships/hyperlink" Target="https://data.ct.gov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783DE-DB40-43B4-B959-1288A18B5D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Drug Mortality and Socio-Economic conditions in Connecticut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50C2BD-3C7C-476C-B573-AB201CA34C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Sandhya </a:t>
            </a:r>
            <a:r>
              <a:rPr lang="en-US" dirty="0" err="1"/>
              <a:t>Govindaraju</a:t>
            </a:r>
            <a:r>
              <a:rPr lang="en-US" dirty="0"/>
              <a:t>, Monica James, </a:t>
            </a:r>
            <a:r>
              <a:rPr lang="en-US" dirty="0" err="1"/>
              <a:t>Yayun</a:t>
            </a:r>
            <a:r>
              <a:rPr lang="en-US" dirty="0"/>
              <a:t> (Aaron) Liu, Alisha </a:t>
            </a:r>
            <a:r>
              <a:rPr lang="en-US" dirty="0" err="1"/>
              <a:t>Pandhi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212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7117-1E4E-4EE9-8760-25D09E6E6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Drug-induced mortality rates and barriers to medical treatment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D2CC4C-4076-413C-B758-171D13D3279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33384" y="1825839"/>
            <a:ext cx="6298127" cy="4901955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CB84271-D29B-4877-BEF9-298CAC43DD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731511" y="1905000"/>
            <a:ext cx="4007407" cy="461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537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6FCFC-B062-4D1A-9BDB-4D73640E1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04224"/>
            <a:ext cx="8911687" cy="1280890"/>
          </a:xfrm>
        </p:spPr>
        <p:txBody>
          <a:bodyPr>
            <a:noAutofit/>
          </a:bodyPr>
          <a:lstStyle/>
          <a:p>
            <a:r>
              <a:rPr lang="en-US" sz="2800" dirty="0"/>
              <a:t>Relationship between deaths (due to opioids overdose) and Naloxone prescribing pharmacies in Connecticut </a:t>
            </a:r>
            <a:r>
              <a:rPr lang="en-US" sz="2000" b="1" i="1" dirty="0"/>
              <a:t>(Deaths (Right) &amp; Pharmacies (Left)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73E6818F-D8E1-46A5-A23B-012F3901AB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59146" y="1631090"/>
            <a:ext cx="5432854" cy="4955059"/>
          </a:xfrm>
          <a:prstGeom prst="rect">
            <a:avLst/>
          </a:prstGeo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43F5CF1-D2A1-485B-AE17-0D0D20A7EAE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15802" y="1631091"/>
            <a:ext cx="6143344" cy="495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928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C960E-CDBC-4821-BB0E-862963C43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811" y="313711"/>
            <a:ext cx="9213194" cy="929529"/>
          </a:xfrm>
        </p:spPr>
        <p:txBody>
          <a:bodyPr>
            <a:noAutofit/>
          </a:bodyPr>
          <a:lstStyle/>
          <a:p>
            <a:r>
              <a:rPr lang="en-US" sz="2000" b="1" dirty="0"/>
              <a:t>Relationship between Opioids related deaths and Naloxone prescribing pharmacies in Connecticut.</a:t>
            </a:r>
            <a:r>
              <a:rPr lang="en-US" sz="2000" dirty="0"/>
              <a:t> </a:t>
            </a:r>
            <a:r>
              <a:rPr lang="en-US" sz="1800" b="1" i="1" dirty="0"/>
              <a:t>(Deaths (Right) &amp; Pharmacies (Left)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6A84392-994A-4395-8A86-B64FFDBF85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1396314"/>
            <a:ext cx="5877697" cy="5147975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FF55303-74FE-4F2C-9E70-7F1D10843A2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76184" y="1396315"/>
            <a:ext cx="5301047" cy="530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229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3AE93-826E-4319-B623-63CBCBC0C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Drug-Induced Total Mortality by County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EA595C-4A89-4C5B-A82C-48FA5ABEFE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2297" y="1928070"/>
            <a:ext cx="10148347" cy="4742833"/>
          </a:xfrm>
        </p:spPr>
      </p:pic>
    </p:spTree>
    <p:extLst>
      <p:ext uri="{BB962C8B-B14F-4D97-AF65-F5344CB8AC3E}">
        <p14:creationId xmlns:p14="http://schemas.microsoft.com/office/powerpoint/2010/main" val="712921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B2833-8695-4CE9-B8D7-AA855B1AF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Drug-Induced Mortality by County per 100K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101428-BCFB-4FC4-96B2-C4DE4AF798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5225" y="1905000"/>
            <a:ext cx="8990188" cy="4625503"/>
          </a:xfrm>
        </p:spPr>
      </p:pic>
    </p:spTree>
    <p:extLst>
      <p:ext uri="{BB962C8B-B14F-4D97-AF65-F5344CB8AC3E}">
        <p14:creationId xmlns:p14="http://schemas.microsoft.com/office/powerpoint/2010/main" val="934962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09140-C8B7-46DE-A33B-463B5EBE4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Drug-Induced Mortality by Gender, Race, and Sex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DDE963A-EC7A-429A-A734-12256F46FA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704563"/>
            <a:ext cx="7710572" cy="5209380"/>
          </a:xfrm>
        </p:spPr>
      </p:pic>
    </p:spTree>
    <p:extLst>
      <p:ext uri="{BB962C8B-B14F-4D97-AF65-F5344CB8AC3E}">
        <p14:creationId xmlns:p14="http://schemas.microsoft.com/office/powerpoint/2010/main" val="956778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09140-C8B7-46DE-A33B-463B5EBE4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Drug-Induced Mortality by Gender, Race, and Sex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5420DF-FD1F-40BD-9A95-C1A7513FC1FC}"/>
              </a:ext>
            </a:extLst>
          </p:cNvPr>
          <p:cNvSpPr txBox="1"/>
          <p:nvPr/>
        </p:nvSpPr>
        <p:spPr>
          <a:xfrm>
            <a:off x="2818614" y="5976593"/>
            <a:ext cx="7814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Chi-Squared test on both cases gives a p-value of almost 0, rejecting null hypothesis. (Some groups are affected more than others).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D6BA4ED2-2DB2-4756-A3F1-9D907519DE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1684132"/>
              </p:ext>
            </p:extLst>
          </p:nvPr>
        </p:nvGraphicFramePr>
        <p:xfrm>
          <a:off x="2941162" y="2133597"/>
          <a:ext cx="7286920" cy="37782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21730">
                  <a:extLst>
                    <a:ext uri="{9D8B030D-6E8A-4147-A177-3AD203B41FA5}">
                      <a16:colId xmlns:a16="http://schemas.microsoft.com/office/drawing/2014/main" val="1858910488"/>
                    </a:ext>
                  </a:extLst>
                </a:gridCol>
                <a:gridCol w="1821730">
                  <a:extLst>
                    <a:ext uri="{9D8B030D-6E8A-4147-A177-3AD203B41FA5}">
                      <a16:colId xmlns:a16="http://schemas.microsoft.com/office/drawing/2014/main" val="1894328362"/>
                    </a:ext>
                  </a:extLst>
                </a:gridCol>
                <a:gridCol w="1821730">
                  <a:extLst>
                    <a:ext uri="{9D8B030D-6E8A-4147-A177-3AD203B41FA5}">
                      <a16:colId xmlns:a16="http://schemas.microsoft.com/office/drawing/2014/main" val="3677548323"/>
                    </a:ext>
                  </a:extLst>
                </a:gridCol>
                <a:gridCol w="1821730">
                  <a:extLst>
                    <a:ext uri="{9D8B030D-6E8A-4147-A177-3AD203B41FA5}">
                      <a16:colId xmlns:a16="http://schemas.microsoft.com/office/drawing/2014/main" val="1768132450"/>
                    </a:ext>
                  </a:extLst>
                </a:gridCol>
              </a:tblGrid>
              <a:tr h="179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Age Group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Population 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Expected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Observed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extLst>
                  <a:ext uri="{0D108BD9-81ED-4DB2-BD59-A6C34878D82A}">
                    <a16:rowId xmlns:a16="http://schemas.microsoft.com/office/drawing/2014/main" val="2096222795"/>
                  </a:ext>
                </a:extLst>
              </a:tr>
              <a:tr h="1799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20-29 years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19.88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584.8696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584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extLst>
                  <a:ext uri="{0D108BD9-81ED-4DB2-BD59-A6C34878D82A}">
                    <a16:rowId xmlns:a16="http://schemas.microsoft.com/office/drawing/2014/main" val="173712571"/>
                  </a:ext>
                </a:extLst>
              </a:tr>
              <a:tr h="1799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30-39 years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18.61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547.5062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extLst>
                  <a:ext uri="{0D108BD9-81ED-4DB2-BD59-A6C34878D82A}">
                    <a16:rowId xmlns:a16="http://schemas.microsoft.com/office/drawing/2014/main" val="4175885457"/>
                  </a:ext>
                </a:extLst>
              </a:tr>
              <a:tr h="1799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40-49 years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23.98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705.4916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706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extLst>
                  <a:ext uri="{0D108BD9-81ED-4DB2-BD59-A6C34878D82A}">
                    <a16:rowId xmlns:a16="http://schemas.microsoft.com/office/drawing/2014/main" val="50741914"/>
                  </a:ext>
                </a:extLst>
              </a:tr>
              <a:tr h="1799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50-59 years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22.71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668.1282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673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extLst>
                  <a:ext uri="{0D108BD9-81ED-4DB2-BD59-A6C34878D82A}">
                    <a16:rowId xmlns:a16="http://schemas.microsoft.com/office/drawing/2014/main" val="4197843445"/>
                  </a:ext>
                </a:extLst>
              </a:tr>
              <a:tr h="1799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60-69 years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14.82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436.0044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extLst>
                  <a:ext uri="{0D108BD9-81ED-4DB2-BD59-A6C34878D82A}">
                    <a16:rowId xmlns:a16="http://schemas.microsoft.com/office/drawing/2014/main" val="460903798"/>
                  </a:ext>
                </a:extLst>
              </a:tr>
              <a:tr h="1799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2942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2942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extLst>
                  <a:ext uri="{0D108BD9-81ED-4DB2-BD59-A6C34878D82A}">
                    <a16:rowId xmlns:a16="http://schemas.microsoft.com/office/drawing/2014/main" val="405455060"/>
                  </a:ext>
                </a:extLst>
              </a:tr>
              <a:tr h="179917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extLst>
                  <a:ext uri="{0D108BD9-81ED-4DB2-BD59-A6C34878D82A}">
                    <a16:rowId xmlns:a16="http://schemas.microsoft.com/office/drawing/2014/main" val="3331287035"/>
                  </a:ext>
                </a:extLst>
              </a:tr>
              <a:tr h="179917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Chi-Squared Test p-value: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4.34786E-48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extLst>
                  <a:ext uri="{0D108BD9-81ED-4DB2-BD59-A6C34878D82A}">
                    <a16:rowId xmlns:a16="http://schemas.microsoft.com/office/drawing/2014/main" val="916385977"/>
                  </a:ext>
                </a:extLst>
              </a:tr>
              <a:tr h="179917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extLst>
                  <a:ext uri="{0D108BD9-81ED-4DB2-BD59-A6C34878D82A}">
                    <a16:rowId xmlns:a16="http://schemas.microsoft.com/office/drawing/2014/main" val="1293915635"/>
                  </a:ext>
                </a:extLst>
              </a:tr>
              <a:tr h="179917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extLst>
                  <a:ext uri="{0D108BD9-81ED-4DB2-BD59-A6C34878D82A}">
                    <a16:rowId xmlns:a16="http://schemas.microsoft.com/office/drawing/2014/main" val="3173208722"/>
                  </a:ext>
                </a:extLst>
              </a:tr>
              <a:tr h="179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Race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Population 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Expected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Observed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extLst>
                  <a:ext uri="{0D108BD9-81ED-4DB2-BD59-A6C34878D82A}">
                    <a16:rowId xmlns:a16="http://schemas.microsoft.com/office/drawing/2014/main" val="4029430975"/>
                  </a:ext>
                </a:extLst>
              </a:tr>
              <a:tr h="1799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White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71.2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2904.248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3242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extLst>
                  <a:ext uri="{0D108BD9-81ED-4DB2-BD59-A6C34878D82A}">
                    <a16:rowId xmlns:a16="http://schemas.microsoft.com/office/drawing/2014/main" val="898732155"/>
                  </a:ext>
                </a:extLst>
              </a:tr>
              <a:tr h="1799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Hispanic White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256.977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432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extLst>
                  <a:ext uri="{0D108BD9-81ED-4DB2-BD59-A6C34878D82A}">
                    <a16:rowId xmlns:a16="http://schemas.microsoft.com/office/drawing/2014/main" val="709426102"/>
                  </a:ext>
                </a:extLst>
              </a:tr>
              <a:tr h="1799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Black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383.426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329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extLst>
                  <a:ext uri="{0D108BD9-81ED-4DB2-BD59-A6C34878D82A}">
                    <a16:rowId xmlns:a16="http://schemas.microsoft.com/office/drawing/2014/main" val="502412046"/>
                  </a:ext>
                </a:extLst>
              </a:tr>
              <a:tr h="1799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Hispanic Black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32.632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extLst>
                  <a:ext uri="{0D108BD9-81ED-4DB2-BD59-A6C34878D82A}">
                    <a16:rowId xmlns:a16="http://schemas.microsoft.com/office/drawing/2014/main" val="2633984212"/>
                  </a:ext>
                </a:extLst>
              </a:tr>
              <a:tr h="1799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Asian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155.002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extLst>
                  <a:ext uri="{0D108BD9-81ED-4DB2-BD59-A6C34878D82A}">
                    <a16:rowId xmlns:a16="http://schemas.microsoft.com/office/drawing/2014/main" val="1168005990"/>
                  </a:ext>
                </a:extLst>
              </a:tr>
              <a:tr h="1799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Other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346.715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extLst>
                  <a:ext uri="{0D108BD9-81ED-4DB2-BD59-A6C34878D82A}">
                    <a16:rowId xmlns:a16="http://schemas.microsoft.com/office/drawing/2014/main" val="2921143667"/>
                  </a:ext>
                </a:extLst>
              </a:tr>
              <a:tr h="179917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extLst>
                  <a:ext uri="{0D108BD9-81ED-4DB2-BD59-A6C34878D82A}">
                    <a16:rowId xmlns:a16="http://schemas.microsoft.com/office/drawing/2014/main" val="4034455059"/>
                  </a:ext>
                </a:extLst>
              </a:tr>
              <a:tr h="179917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extLst>
                  <a:ext uri="{0D108BD9-81ED-4DB2-BD59-A6C34878D82A}">
                    <a16:rowId xmlns:a16="http://schemas.microsoft.com/office/drawing/2014/main" val="2501455775"/>
                  </a:ext>
                </a:extLst>
              </a:tr>
              <a:tr h="179917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Chi-Squared Test p-value: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9.3448E-120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extLst>
                  <a:ext uri="{0D108BD9-81ED-4DB2-BD59-A6C34878D82A}">
                    <a16:rowId xmlns:a16="http://schemas.microsoft.com/office/drawing/2014/main" val="1671302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0193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623AE-D532-4482-9398-887DF1CE9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Drug-induced Mortality by Year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2997F-85AA-49F5-8F1E-E13B6B799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4" y="4468306"/>
            <a:ext cx="8911688" cy="1999098"/>
          </a:xfrm>
        </p:spPr>
        <p:txBody>
          <a:bodyPr/>
          <a:lstStyle/>
          <a:p>
            <a:r>
              <a:rPr lang="en-US" dirty="0"/>
              <a:t>Fitting linear regression: </a:t>
            </a:r>
          </a:p>
          <a:p>
            <a:pPr lvl="1"/>
            <a:r>
              <a:rPr lang="en-US" dirty="0"/>
              <a:t>Independent variable: Year number</a:t>
            </a:r>
          </a:p>
          <a:p>
            <a:pPr lvl="1"/>
            <a:r>
              <a:rPr lang="en-US" dirty="0"/>
              <a:t>Dependent variable : Number of deaths in that year</a:t>
            </a:r>
          </a:p>
          <a:p>
            <a:r>
              <a:rPr lang="en-US" dirty="0"/>
              <a:t>Intercept = 193.33, Slope = 139</a:t>
            </a:r>
          </a:p>
          <a:p>
            <a:r>
              <a:rPr lang="en-US" dirty="0"/>
              <a:t>Prediction for 2018 = 1166 deaths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41A697-F142-409D-AA3B-1BA8B2186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860" y="1497168"/>
            <a:ext cx="5055752" cy="337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483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3A979-029E-4483-9B62-80931FADF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706EF-A9EA-40FF-BBB5-63FB3B8BB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655427"/>
            <a:ext cx="8915400" cy="3777622"/>
          </a:xfrm>
        </p:spPr>
        <p:txBody>
          <a:bodyPr>
            <a:normAutofit/>
          </a:bodyPr>
          <a:lstStyle/>
          <a:p>
            <a:r>
              <a:rPr lang="en-US" sz="2800" dirty="0"/>
              <a:t>Drug related mortality is expected to go up year-over-year.</a:t>
            </a:r>
          </a:p>
          <a:p>
            <a:r>
              <a:rPr lang="en-US" sz="2800" dirty="0"/>
              <a:t>Fentanyl is fueling the increase.</a:t>
            </a:r>
          </a:p>
          <a:p>
            <a:r>
              <a:rPr lang="en-US" sz="2800" dirty="0"/>
              <a:t>Some groups (Males; White and Hispanic White; 30-39 age group) are affected disproportionately.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56422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10DEF0-367B-4DA7-9C84-06F887D85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41322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1AD7F-B7BA-4949-99B7-9EDF52414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FA4B8-E19D-42E9-977B-3B56F596F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4713" y="1798040"/>
            <a:ext cx="8915400" cy="37776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We were looking to analyze trends in drug overdose death rates in Connecticut by:</a:t>
            </a:r>
          </a:p>
          <a:p>
            <a:r>
              <a:rPr lang="en-US" dirty="0"/>
              <a:t>Income</a:t>
            </a:r>
          </a:p>
          <a:p>
            <a:r>
              <a:rPr lang="en-US" dirty="0"/>
              <a:t>Age</a:t>
            </a:r>
          </a:p>
          <a:p>
            <a:r>
              <a:rPr lang="en-US" dirty="0"/>
              <a:t>Education</a:t>
            </a:r>
          </a:p>
          <a:p>
            <a:r>
              <a:rPr lang="en-US" dirty="0"/>
              <a:t>Gender</a:t>
            </a:r>
          </a:p>
          <a:p>
            <a:r>
              <a:rPr lang="en-US" dirty="0"/>
              <a:t>Geo-location (counties)</a:t>
            </a:r>
          </a:p>
          <a:p>
            <a:r>
              <a:rPr lang="en-US" dirty="0"/>
              <a:t>Unemployment rates</a:t>
            </a:r>
          </a:p>
          <a:p>
            <a:r>
              <a:rPr lang="en-US" dirty="0"/>
              <a:t>Barriers to medical treatment</a:t>
            </a:r>
          </a:p>
          <a:p>
            <a:r>
              <a:rPr lang="en-US" dirty="0"/>
              <a:t>Drug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07435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FA5E7-0948-45E3-9385-57DF166EF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E1576-46BD-475B-876F-09CD641E3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61813"/>
            <a:ext cx="8915400" cy="5131266"/>
          </a:xfrm>
        </p:spPr>
        <p:txBody>
          <a:bodyPr>
            <a:normAutofit fontScale="85000" lnSpcReduction="20000"/>
          </a:bodyPr>
          <a:lstStyle/>
          <a:p>
            <a:r>
              <a:rPr lang="en-US" i="1" dirty="0">
                <a:hlinkClick r:id="rId2"/>
              </a:rPr>
              <a:t>Accidental Drug Overdose Related Deaths in Connecticut 2012-2017.csv</a:t>
            </a:r>
            <a:r>
              <a:rPr lang="en-US" dirty="0"/>
              <a:t>. (</a:t>
            </a:r>
            <a:r>
              <a:rPr lang="en-US" dirty="0" err="1"/>
              <a:t>source:</a:t>
            </a:r>
            <a:r>
              <a:rPr lang="en-US" dirty="0" err="1">
                <a:hlinkClick r:id="rId3"/>
              </a:rPr>
              <a:t>Data.gov</a:t>
            </a:r>
            <a:r>
              <a:rPr lang="en-US" dirty="0"/>
              <a:t>)</a:t>
            </a:r>
          </a:p>
          <a:p>
            <a:r>
              <a:rPr lang="en-US" i="1" dirty="0"/>
              <a:t>2016 Education Attainment Connecticut.csv</a:t>
            </a:r>
            <a:r>
              <a:rPr lang="en-US" dirty="0"/>
              <a:t> (source: </a:t>
            </a:r>
            <a:r>
              <a:rPr lang="en-US" dirty="0">
                <a:hlinkClick r:id="rId4"/>
              </a:rPr>
              <a:t>census.gov</a:t>
            </a:r>
            <a:r>
              <a:rPr lang="en-US" dirty="0"/>
              <a:t>)</a:t>
            </a:r>
          </a:p>
          <a:p>
            <a:r>
              <a:rPr lang="en-US" i="1" dirty="0"/>
              <a:t>2016 Employment Status by Age.csv</a:t>
            </a:r>
            <a:r>
              <a:rPr lang="en-US" dirty="0"/>
              <a:t> (source: </a:t>
            </a:r>
            <a:r>
              <a:rPr lang="en-US" dirty="0">
                <a:hlinkClick r:id="rId4"/>
              </a:rPr>
              <a:t>census.gov</a:t>
            </a:r>
            <a:r>
              <a:rPr lang="en-US" dirty="0"/>
              <a:t>)</a:t>
            </a:r>
          </a:p>
          <a:p>
            <a:r>
              <a:rPr lang="en-US" i="1" dirty="0"/>
              <a:t>2016 Median Household Income County.csv</a:t>
            </a:r>
            <a:r>
              <a:rPr lang="en-US" dirty="0"/>
              <a:t> (source: </a:t>
            </a:r>
            <a:r>
              <a:rPr lang="en-US" dirty="0">
                <a:hlinkClick r:id="rId4"/>
              </a:rPr>
              <a:t>census.gov</a:t>
            </a:r>
            <a:r>
              <a:rPr lang="en-US" dirty="0"/>
              <a:t>)</a:t>
            </a:r>
          </a:p>
          <a:p>
            <a:r>
              <a:rPr lang="en-US" i="1" dirty="0"/>
              <a:t>FairfieldCountyPopulation.csv</a:t>
            </a:r>
            <a:r>
              <a:rPr lang="en-US" dirty="0"/>
              <a:t> (source: </a:t>
            </a:r>
            <a:r>
              <a:rPr lang="en-US" dirty="0">
                <a:hlinkClick r:id="rId4"/>
              </a:rPr>
              <a:t>census.gov</a:t>
            </a:r>
            <a:r>
              <a:rPr lang="en-US" dirty="0"/>
              <a:t>)</a:t>
            </a:r>
          </a:p>
          <a:p>
            <a:r>
              <a:rPr lang="en-US" i="1" dirty="0"/>
              <a:t>HartfordCountyPopulation.csv</a:t>
            </a:r>
            <a:r>
              <a:rPr lang="en-US" dirty="0"/>
              <a:t> (source: </a:t>
            </a:r>
            <a:r>
              <a:rPr lang="en-US" dirty="0">
                <a:hlinkClick r:id="rId4"/>
              </a:rPr>
              <a:t>census.gov</a:t>
            </a:r>
            <a:r>
              <a:rPr lang="en-US" dirty="0"/>
              <a:t>)</a:t>
            </a:r>
          </a:p>
          <a:p>
            <a:r>
              <a:rPr lang="en-US" i="1" dirty="0"/>
              <a:t>LitchfieldCountyPopulation.csv</a:t>
            </a:r>
            <a:r>
              <a:rPr lang="en-US" dirty="0"/>
              <a:t> (source: </a:t>
            </a:r>
            <a:r>
              <a:rPr lang="en-US" dirty="0">
                <a:hlinkClick r:id="rId4"/>
              </a:rPr>
              <a:t>census.gov</a:t>
            </a:r>
            <a:r>
              <a:rPr lang="en-US" dirty="0"/>
              <a:t>)</a:t>
            </a:r>
          </a:p>
          <a:p>
            <a:r>
              <a:rPr lang="en-US" i="1" dirty="0"/>
              <a:t>MiddlesexCountyPopulation.csv</a:t>
            </a:r>
            <a:r>
              <a:rPr lang="en-US" dirty="0"/>
              <a:t> (source: </a:t>
            </a:r>
            <a:r>
              <a:rPr lang="en-US" dirty="0">
                <a:hlinkClick r:id="rId4"/>
              </a:rPr>
              <a:t>census.gov</a:t>
            </a:r>
            <a:r>
              <a:rPr lang="en-US" dirty="0"/>
              <a:t>)</a:t>
            </a:r>
          </a:p>
          <a:p>
            <a:r>
              <a:rPr lang="en-US" i="1" dirty="0"/>
              <a:t>NewHavenCountyPopulation.csv</a:t>
            </a:r>
            <a:r>
              <a:rPr lang="en-US" dirty="0"/>
              <a:t> (source: </a:t>
            </a:r>
            <a:r>
              <a:rPr lang="en-US" dirty="0">
                <a:hlinkClick r:id="rId4"/>
              </a:rPr>
              <a:t>census.gov</a:t>
            </a:r>
            <a:r>
              <a:rPr lang="en-US" dirty="0"/>
              <a:t>)</a:t>
            </a:r>
          </a:p>
          <a:p>
            <a:r>
              <a:rPr lang="en-US" i="1" dirty="0"/>
              <a:t>NewLondonCountyPopulation.csv</a:t>
            </a:r>
            <a:r>
              <a:rPr lang="en-US" dirty="0"/>
              <a:t> (source: </a:t>
            </a:r>
            <a:r>
              <a:rPr lang="en-US" dirty="0">
                <a:hlinkClick r:id="rId4"/>
              </a:rPr>
              <a:t>census.gov</a:t>
            </a:r>
            <a:r>
              <a:rPr lang="en-US" dirty="0"/>
              <a:t>)</a:t>
            </a:r>
          </a:p>
          <a:p>
            <a:r>
              <a:rPr lang="en-US" i="1" dirty="0"/>
              <a:t>TollandCountyPopulation.csv</a:t>
            </a:r>
            <a:r>
              <a:rPr lang="en-US" dirty="0"/>
              <a:t> (source: </a:t>
            </a:r>
            <a:r>
              <a:rPr lang="en-US" dirty="0">
                <a:hlinkClick r:id="rId4"/>
              </a:rPr>
              <a:t>census.gov</a:t>
            </a:r>
            <a:r>
              <a:rPr lang="en-US" dirty="0"/>
              <a:t>)</a:t>
            </a:r>
          </a:p>
          <a:p>
            <a:r>
              <a:rPr lang="en-US" i="1" dirty="0"/>
              <a:t>WindhamCountyPopulation.csv</a:t>
            </a:r>
            <a:r>
              <a:rPr lang="en-US" dirty="0"/>
              <a:t> (source: </a:t>
            </a:r>
            <a:r>
              <a:rPr lang="en-US" dirty="0">
                <a:hlinkClick r:id="rId4"/>
              </a:rPr>
              <a:t>census.gov</a:t>
            </a:r>
            <a:r>
              <a:rPr lang="en-US" dirty="0"/>
              <a:t>)</a:t>
            </a:r>
          </a:p>
          <a:p>
            <a:r>
              <a:rPr lang="en-US" dirty="0"/>
              <a:t>DEC_10_DP_DPDP1_with_ann.csv (source: </a:t>
            </a:r>
            <a:r>
              <a:rPr lang="en-US" dirty="0">
                <a:hlinkClick r:id="rId4"/>
              </a:rPr>
              <a:t>census.gov</a:t>
            </a:r>
            <a:r>
              <a:rPr lang="en-US" dirty="0"/>
              <a:t>)</a:t>
            </a:r>
          </a:p>
          <a:p>
            <a:r>
              <a:rPr lang="en-US" i="1" dirty="0"/>
              <a:t>PopByCountyByYear.csv</a:t>
            </a:r>
            <a:r>
              <a:rPr lang="en-US" dirty="0"/>
              <a:t> (source: </a:t>
            </a:r>
            <a:r>
              <a:rPr lang="en-US" dirty="0">
                <a:hlinkClick r:id="rId5"/>
              </a:rPr>
              <a:t>factfinder.census.gov</a:t>
            </a:r>
            <a:r>
              <a:rPr lang="en-US" dirty="0"/>
              <a:t>)</a:t>
            </a:r>
          </a:p>
          <a:p>
            <a:r>
              <a:rPr lang="en-US" i="1" dirty="0"/>
              <a:t>tl_2010_09_county10.json</a:t>
            </a:r>
            <a:r>
              <a:rPr lang="en-US" dirty="0"/>
              <a:t> (source: </a:t>
            </a:r>
            <a:r>
              <a:rPr lang="en-US" dirty="0">
                <a:hlinkClick r:id="rId5"/>
              </a:rPr>
              <a:t>factfinder.census.gov</a:t>
            </a:r>
            <a:r>
              <a:rPr lang="en-US" dirty="0"/>
              <a:t>)</a:t>
            </a:r>
          </a:p>
          <a:p>
            <a:r>
              <a:rPr lang="en-US" i="1" dirty="0"/>
              <a:t>Unemployment Rate by County.csv</a:t>
            </a:r>
            <a:r>
              <a:rPr lang="en-US" dirty="0"/>
              <a:t> (source: </a:t>
            </a:r>
            <a:r>
              <a:rPr lang="en-US" dirty="0">
                <a:hlinkClick r:id="rId6"/>
              </a:rPr>
              <a:t>BLS Public Data API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5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07935-D4DA-4606-8398-F8A0B284B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Struggles with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9915A-1567-437B-A470-5DA2D92B5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We were not able to find reliable data to analyze and plot these trends:  </a:t>
            </a:r>
          </a:p>
          <a:p>
            <a:r>
              <a:rPr lang="en-US" sz="2800" dirty="0"/>
              <a:t>Drug-induced mortality rates and income</a:t>
            </a:r>
          </a:p>
          <a:p>
            <a:r>
              <a:rPr lang="en-US" sz="2800" dirty="0"/>
              <a:t>Drug-induced mortality rates and education</a:t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89639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97443-B866-4821-958D-875892DA9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Drug-induced Mortality and Unemployment rates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B55759-06C9-4FBF-8E38-B3BBAF8260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4517" y="2083266"/>
            <a:ext cx="4538030" cy="4538030"/>
          </a:xfrm>
        </p:spPr>
      </p:pic>
    </p:spTree>
    <p:extLst>
      <p:ext uri="{BB962C8B-B14F-4D97-AF65-F5344CB8AC3E}">
        <p14:creationId xmlns:p14="http://schemas.microsoft.com/office/powerpoint/2010/main" val="2167273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69504-185D-4B1C-B779-2E7B3E051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9035" y="607332"/>
            <a:ext cx="8911687" cy="1280890"/>
          </a:xfrm>
        </p:spPr>
        <p:txBody>
          <a:bodyPr/>
          <a:lstStyle/>
          <a:p>
            <a:r>
              <a:rPr lang="en-US" dirty="0"/>
              <a:t>Drug-Induced Mortality and Age</a:t>
            </a:r>
            <a:br>
              <a:rPr lang="en-US" dirty="0"/>
            </a:b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CBE9DDE-8F5B-46ED-B87A-C3E7956FE6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6429" y="1247777"/>
            <a:ext cx="8177313" cy="5451543"/>
          </a:xfrm>
        </p:spPr>
      </p:pic>
    </p:spTree>
    <p:extLst>
      <p:ext uri="{BB962C8B-B14F-4D97-AF65-F5344CB8AC3E}">
        <p14:creationId xmlns:p14="http://schemas.microsoft.com/office/powerpoint/2010/main" val="2290168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4A7B5-8082-41BD-8216-D7174D2FC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Drug-Induced Mortality by Drug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B7AE71-0B7A-462D-932A-2B550F2B7D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382001"/>
            <a:ext cx="7968620" cy="5312414"/>
          </a:xfrm>
        </p:spPr>
      </p:pic>
    </p:spTree>
    <p:extLst>
      <p:ext uri="{BB962C8B-B14F-4D97-AF65-F5344CB8AC3E}">
        <p14:creationId xmlns:p14="http://schemas.microsoft.com/office/powerpoint/2010/main" val="2160349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C60A3-10D8-462D-B3B4-AF7F4B5F8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Fentynal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10129-DA90-46EC-8EF1-7D23BD0B5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613482"/>
            <a:ext cx="8915400" cy="3777622"/>
          </a:xfrm>
        </p:spPr>
        <p:txBody>
          <a:bodyPr>
            <a:normAutofit fontScale="85000" lnSpcReduction="10000"/>
          </a:bodyPr>
          <a:lstStyle/>
          <a:p>
            <a:r>
              <a:rPr lang="en-US" sz="2000" dirty="0"/>
              <a:t>Fentanyl is a synthetic opioid similar to heroin, gives the user feelings of euphoria and sedation</a:t>
            </a:r>
          </a:p>
          <a:p>
            <a:r>
              <a:rPr lang="en-US" sz="2000" dirty="0"/>
              <a:t>30-50 times more potent than heroin</a:t>
            </a:r>
          </a:p>
          <a:p>
            <a:r>
              <a:rPr lang="en-US" sz="2000" dirty="0"/>
              <a:t>50-100 times more potent than morphine</a:t>
            </a:r>
          </a:p>
          <a:p>
            <a:r>
              <a:rPr lang="en-US" sz="2000" dirty="0"/>
              <a:t>Because of its potency, it provides a high profit margin for drug traffickers</a:t>
            </a:r>
          </a:p>
          <a:p>
            <a:r>
              <a:rPr lang="en-US" sz="2000" dirty="0"/>
              <a:t>It is usually combined with other drugs, so it can vary in potency, in some cases leading to an overdose.</a:t>
            </a:r>
          </a:p>
          <a:p>
            <a:r>
              <a:rPr lang="en-US" sz="2000" dirty="0"/>
              <a:t>Naloxone is effective against </a:t>
            </a:r>
            <a:r>
              <a:rPr lang="en-US" sz="2000" dirty="0" err="1"/>
              <a:t>Fentynal</a:t>
            </a:r>
            <a:r>
              <a:rPr lang="en-US" sz="2000" dirty="0"/>
              <a:t>, however since it is more powerful than heroin, it may take more than one dose</a:t>
            </a:r>
          </a:p>
          <a:p>
            <a:r>
              <a:rPr lang="en-US" sz="2000" dirty="0"/>
              <a:t>Street names are: Apache, China Girl, China Town, Dance Fever, Friend, Goodfellas, Great Bear, He-Man, Jackpot, King Ivory, Murder 8, and Tango &amp; Cash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37072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97443-B866-4821-958D-875892DA9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Drug-induced mortality rates and barriers to medical treatment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04A3BEE-6BC8-4049-A21D-6907C402A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Opioid abuse/misuse is at unprecedented levels. </a:t>
            </a:r>
          </a:p>
          <a:p>
            <a:r>
              <a:rPr lang="en-US" dirty="0"/>
              <a:t>Naloxone (Narcan) is the antidote to an opioid overdose.</a:t>
            </a:r>
          </a:p>
          <a:p>
            <a:r>
              <a:rPr lang="en-US" b="1" dirty="0"/>
              <a:t>AN ACT CONCERNING SUBSTANCE ABUSE AND OPIOID OVERDOSE PREVENTION in 2015</a:t>
            </a:r>
          </a:p>
          <a:p>
            <a:r>
              <a:rPr lang="en-US" sz="1400" b="1" dirty="0"/>
              <a:t>Allowed pharmacists to prescribe opioid antagonists like naloxone. The change was intended to make it easier for relatives or friends of those at risk to have an overdose-reversing drug on hand. In 2015 there were 723 deaths from drug overdoses in Connecticut.</a:t>
            </a:r>
          </a:p>
          <a:p>
            <a:r>
              <a:rPr lang="en-US" dirty="0"/>
              <a:t>Naloxone Pharmacies in Connecticut (Updated, June 14, 2018)</a:t>
            </a:r>
          </a:p>
          <a:p>
            <a:r>
              <a:rPr lang="en-US" dirty="0"/>
              <a:t>Source: The Connecticut Open Data Portal: </a:t>
            </a:r>
            <a:r>
              <a:rPr lang="en-US" dirty="0">
                <a:hlinkClick r:id="rId2"/>
              </a:rPr>
              <a:t>https://data.ct.gov</a:t>
            </a:r>
            <a:endParaRPr lang="en-US" dirty="0"/>
          </a:p>
          <a:p>
            <a:r>
              <a:rPr lang="en-US" dirty="0"/>
              <a:t>Source: Connecticut General Assembly: </a:t>
            </a:r>
            <a:r>
              <a:rPr lang="en-US" dirty="0">
                <a:hlinkClick r:id="rId3"/>
              </a:rPr>
              <a:t>https://www.cga.ct.gov/default.asp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08047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246</TotalTime>
  <Words>608</Words>
  <Application>Microsoft Office PowerPoint</Application>
  <PresentationFormat>Widescreen</PresentationFormat>
  <Paragraphs>138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Gothic</vt:lpstr>
      <vt:lpstr>Wingdings 3</vt:lpstr>
      <vt:lpstr>Wisp</vt:lpstr>
      <vt:lpstr>Drug Mortality and Socio-Economic conditions in Connecticut</vt:lpstr>
      <vt:lpstr>Project Description</vt:lpstr>
      <vt:lpstr>Data Sources</vt:lpstr>
      <vt:lpstr>Struggles with data</vt:lpstr>
      <vt:lpstr>Drug-induced Mortality and Unemployment rates</vt:lpstr>
      <vt:lpstr>Drug-Induced Mortality and Age </vt:lpstr>
      <vt:lpstr>Drug-Induced Mortality by Drug</vt:lpstr>
      <vt:lpstr>Fentynal</vt:lpstr>
      <vt:lpstr>Drug-induced mortality rates and barriers to medical treatment</vt:lpstr>
      <vt:lpstr>Drug-induced mortality rates and barriers to medical treatment</vt:lpstr>
      <vt:lpstr>Relationship between deaths (due to opioids overdose) and Naloxone prescribing pharmacies in Connecticut (Deaths (Right) &amp; Pharmacies (Left)</vt:lpstr>
      <vt:lpstr>Relationship between Opioids related deaths and Naloxone prescribing pharmacies in Connecticut. (Deaths (Right) &amp; Pharmacies (Left)</vt:lpstr>
      <vt:lpstr>Drug-Induced Total Mortality by County</vt:lpstr>
      <vt:lpstr>Drug-Induced Mortality by County per 100K</vt:lpstr>
      <vt:lpstr>Drug-Induced Mortality by Gender, Race, and Sex</vt:lpstr>
      <vt:lpstr>Drug-Induced Mortality by Gender, Race, and Sex</vt:lpstr>
      <vt:lpstr>Drug-induced Mortality by Year</vt:lpstr>
      <vt:lpstr>Conclusions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Drug Mortality and Socio-Economic conditions in Connecticut</dc:title>
  <dc:creator>Monica James</dc:creator>
  <cp:lastModifiedBy>Monica James</cp:lastModifiedBy>
  <cp:revision>30</cp:revision>
  <dcterms:created xsi:type="dcterms:W3CDTF">2018-06-13T00:12:19Z</dcterms:created>
  <dcterms:modified xsi:type="dcterms:W3CDTF">2018-06-15T00:10:13Z</dcterms:modified>
</cp:coreProperties>
</file>