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62" r:id="rId6"/>
    <p:sldId id="263" r:id="rId7"/>
    <p:sldId id="259" r:id="rId8"/>
    <p:sldId id="264" r:id="rId9"/>
    <p:sldId id="268" r:id="rId10"/>
    <p:sldId id="261" r:id="rId11"/>
    <p:sldId id="267" r:id="rId12"/>
    <p:sldId id="260" r:id="rId13"/>
    <p:sldId id="269" r:id="rId14"/>
    <p:sldId id="270" r:id="rId15"/>
    <p:sldId id="271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2" d="100"/>
          <a:sy n="42" d="100"/>
        </p:scale>
        <p:origin x="756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83DE-DB40-43B4-B959-1288A18B5D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Drug Mortality and Socio-Economic conditions in Connecticut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0C2BD-3C7C-476C-B573-AB201CA34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Sandhya </a:t>
            </a:r>
            <a:r>
              <a:rPr lang="en-US" dirty="0" err="1"/>
              <a:t>Govindaraju</a:t>
            </a:r>
            <a:r>
              <a:rPr lang="en-US" dirty="0"/>
              <a:t>, Monica James, </a:t>
            </a:r>
            <a:r>
              <a:rPr lang="en-US" dirty="0" err="1"/>
              <a:t>Yayun</a:t>
            </a:r>
            <a:r>
              <a:rPr lang="en-US" dirty="0"/>
              <a:t> (Aaron) Liu, Alisha </a:t>
            </a:r>
            <a:r>
              <a:rPr lang="en-US" dirty="0" err="1"/>
              <a:t>Pandhi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1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AE93-826E-4319-B623-63CBCBC0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Total Mortality by County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EA595C-4A89-4C5B-A82C-48FA5ABEF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297" y="1928070"/>
            <a:ext cx="10148347" cy="4742833"/>
          </a:xfrm>
        </p:spPr>
      </p:pic>
    </p:spTree>
    <p:extLst>
      <p:ext uri="{BB962C8B-B14F-4D97-AF65-F5344CB8AC3E}">
        <p14:creationId xmlns:p14="http://schemas.microsoft.com/office/powerpoint/2010/main" val="712921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B2833-8695-4CE9-B8D7-AA855B1AF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Drug-Induced Mortality by County per 100K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01428-BCFB-4FC4-96B2-C4DE4AF79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225" y="1905000"/>
            <a:ext cx="8990188" cy="4625503"/>
          </a:xfrm>
        </p:spPr>
      </p:pic>
    </p:spTree>
    <p:extLst>
      <p:ext uri="{BB962C8B-B14F-4D97-AF65-F5344CB8AC3E}">
        <p14:creationId xmlns:p14="http://schemas.microsoft.com/office/powerpoint/2010/main" val="934962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9140-C8B7-46DE-A33B-463B5EBE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by Gender, Race, and Sex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DE963A-EC7A-429A-A734-12256F46F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704563"/>
            <a:ext cx="7710572" cy="5209380"/>
          </a:xfrm>
        </p:spPr>
      </p:pic>
    </p:spTree>
    <p:extLst>
      <p:ext uri="{BB962C8B-B14F-4D97-AF65-F5344CB8AC3E}">
        <p14:creationId xmlns:p14="http://schemas.microsoft.com/office/powerpoint/2010/main" val="956778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9140-C8B7-46DE-A33B-463B5EBE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by Gender, Race, and Sex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5420DF-FD1F-40BD-9A95-C1A7513FC1FC}"/>
              </a:ext>
            </a:extLst>
          </p:cNvPr>
          <p:cNvSpPr txBox="1"/>
          <p:nvPr/>
        </p:nvSpPr>
        <p:spPr>
          <a:xfrm>
            <a:off x="2818614" y="5976593"/>
            <a:ext cx="7814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Chi-Squared test on both cases gives a p-value of almost 0, rejecting null hypothesis. (Some groups are affected more than others).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6BA4ED2-2DB2-4756-A3F1-9D907519DE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684132"/>
              </p:ext>
            </p:extLst>
          </p:nvPr>
        </p:nvGraphicFramePr>
        <p:xfrm>
          <a:off x="2941162" y="2133597"/>
          <a:ext cx="7286920" cy="37782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1730">
                  <a:extLst>
                    <a:ext uri="{9D8B030D-6E8A-4147-A177-3AD203B41FA5}">
                      <a16:colId xmlns:a16="http://schemas.microsoft.com/office/drawing/2014/main" val="1858910488"/>
                    </a:ext>
                  </a:extLst>
                </a:gridCol>
                <a:gridCol w="1821730">
                  <a:extLst>
                    <a:ext uri="{9D8B030D-6E8A-4147-A177-3AD203B41FA5}">
                      <a16:colId xmlns:a16="http://schemas.microsoft.com/office/drawing/2014/main" val="1894328362"/>
                    </a:ext>
                  </a:extLst>
                </a:gridCol>
                <a:gridCol w="1821730">
                  <a:extLst>
                    <a:ext uri="{9D8B030D-6E8A-4147-A177-3AD203B41FA5}">
                      <a16:colId xmlns:a16="http://schemas.microsoft.com/office/drawing/2014/main" val="3677548323"/>
                    </a:ext>
                  </a:extLst>
                </a:gridCol>
                <a:gridCol w="1821730">
                  <a:extLst>
                    <a:ext uri="{9D8B030D-6E8A-4147-A177-3AD203B41FA5}">
                      <a16:colId xmlns:a16="http://schemas.microsoft.com/office/drawing/2014/main" val="1768132450"/>
                    </a:ext>
                  </a:extLst>
                </a:gridCol>
              </a:tblGrid>
              <a:tr h="179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Age Group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Population 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Expected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Observed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2096222795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20-29 years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584.8696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173712571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30-39 years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547.5062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4175885457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40-49 years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23.98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705.4916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50741914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50-59 years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668.1282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4197843445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60-69 years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436.0044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460903798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2942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405455060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3331287035"/>
                  </a:ext>
                </a:extLst>
              </a:tr>
              <a:tr h="17991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Chi-Squared Test p-value: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4.34786E-48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916385977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1293915635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3173208722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Race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Population 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Expected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Observed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4029430975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White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2904.248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3242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898732155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Hispanic White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256.977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709426102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383.426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502412046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Hispanic Black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32.632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2633984212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Asian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155.002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1168005990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346.715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2921143667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4034455059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2501455775"/>
                  </a:ext>
                </a:extLst>
              </a:tr>
              <a:tr h="17991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Chi-Squared Test p-value: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9.3448E-120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1671302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193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23AE-D532-4482-9398-887DF1CE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Drug-induced Mortality by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2997F-85AA-49F5-8F1E-E13B6B799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4468306"/>
            <a:ext cx="8911688" cy="1999098"/>
          </a:xfrm>
        </p:spPr>
        <p:txBody>
          <a:bodyPr/>
          <a:lstStyle/>
          <a:p>
            <a:r>
              <a:rPr lang="en-US" dirty="0"/>
              <a:t>Fitting linear regression: </a:t>
            </a:r>
          </a:p>
          <a:p>
            <a:pPr lvl="1"/>
            <a:r>
              <a:rPr lang="en-US" dirty="0"/>
              <a:t>Independent variable: Year number</a:t>
            </a:r>
          </a:p>
          <a:p>
            <a:pPr lvl="1"/>
            <a:r>
              <a:rPr lang="en-US" dirty="0"/>
              <a:t>Dependent variable : Number of deaths in that year</a:t>
            </a:r>
          </a:p>
          <a:p>
            <a:r>
              <a:rPr lang="en-US" dirty="0"/>
              <a:t>Intercept = 193.33, Slope = 139</a:t>
            </a:r>
          </a:p>
          <a:p>
            <a:r>
              <a:rPr lang="en-US" dirty="0"/>
              <a:t>Prediction for 2018 = 1166 deaths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C1265A-7E9C-47BC-ADB0-E65D85BF5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177" y="1219077"/>
            <a:ext cx="5055752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8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3A979-029E-4483-9B62-80931FAD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706EF-A9EA-40FF-BBB5-63FB3B8BB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Drug related mortality is expected to go up year-over-year.</a:t>
            </a:r>
          </a:p>
          <a:p>
            <a:r>
              <a:rPr lang="en-US" dirty="0"/>
              <a:t>Fentanyl is fueling the increase.</a:t>
            </a:r>
          </a:p>
          <a:p>
            <a:r>
              <a:rPr lang="en-US" dirty="0"/>
              <a:t>Some groups (Males; White and Hispanic White; 30-39 </a:t>
            </a:r>
            <a:r>
              <a:rPr lang="en-US"/>
              <a:t>age group) </a:t>
            </a:r>
            <a:r>
              <a:rPr lang="en-US" dirty="0"/>
              <a:t>are affected disproportionately.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22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10DEF0-367B-4DA7-9C84-06F887D8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4132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AD7F-B7BA-4949-99B7-9EDF5241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A4B8-E19D-42E9-977B-3B56F596F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713" y="1798040"/>
            <a:ext cx="8915400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We were looking to analyze trends in drug overdose death rates in Connecticut by:</a:t>
            </a:r>
          </a:p>
          <a:p>
            <a:r>
              <a:rPr lang="en-US" dirty="0"/>
              <a:t>Income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Gender</a:t>
            </a:r>
          </a:p>
          <a:p>
            <a:r>
              <a:rPr lang="en-US" dirty="0"/>
              <a:t>Geo-location (counties)</a:t>
            </a:r>
          </a:p>
          <a:p>
            <a:r>
              <a:rPr lang="en-US" dirty="0"/>
              <a:t>Unemployment rates</a:t>
            </a:r>
          </a:p>
          <a:p>
            <a:r>
              <a:rPr lang="en-US" dirty="0"/>
              <a:t>Barriers to medical treatment</a:t>
            </a:r>
          </a:p>
          <a:p>
            <a:r>
              <a:rPr lang="en-US" dirty="0"/>
              <a:t>Drug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743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7DDA-3006-43E9-9D9C-71348C54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4EA54-CC89-49BF-9D45-2558E58BD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7935-D4DA-4606-8398-F8A0B284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Struggles with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9915A-1567-437B-A470-5DA2D92B5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We were not able to find reliable data to analyze and plot these trends:  </a:t>
            </a:r>
          </a:p>
          <a:p>
            <a:r>
              <a:rPr lang="en-US" sz="2800" dirty="0"/>
              <a:t>Drug-induced mortality rates and income</a:t>
            </a:r>
          </a:p>
          <a:p>
            <a:r>
              <a:rPr lang="en-US" sz="2800" dirty="0"/>
              <a:t>Drug-induced mortality rates and education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963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7443-B866-4821-958D-875892DA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and Unemployment rates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B55759-06C9-4FBF-8E38-B3BBAF826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4517" y="2083266"/>
            <a:ext cx="4538030" cy="4538030"/>
          </a:xfrm>
        </p:spPr>
      </p:pic>
    </p:spTree>
    <p:extLst>
      <p:ext uri="{BB962C8B-B14F-4D97-AF65-F5344CB8AC3E}">
        <p14:creationId xmlns:p14="http://schemas.microsoft.com/office/powerpoint/2010/main" val="216727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7117-1E4E-4EE9-8760-25D09E6E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rates and barriers to medical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4F70-3A7A-4527-B5BB-4CBFEE548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76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9504-185D-4B1C-B779-2E7B3E05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035" y="607332"/>
            <a:ext cx="8911687" cy="1280890"/>
          </a:xfrm>
        </p:spPr>
        <p:txBody>
          <a:bodyPr/>
          <a:lstStyle/>
          <a:p>
            <a:r>
              <a:rPr lang="en-US" dirty="0"/>
              <a:t>Drug-Induced Mortality Rates and Age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739901-9184-4471-B5FD-A2FC5BB69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035" y="1247777"/>
            <a:ext cx="8082181" cy="5388122"/>
          </a:xfrm>
        </p:spPr>
      </p:pic>
    </p:spTree>
    <p:extLst>
      <p:ext uri="{BB962C8B-B14F-4D97-AF65-F5344CB8AC3E}">
        <p14:creationId xmlns:p14="http://schemas.microsoft.com/office/powerpoint/2010/main" val="2290168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A7B5-8082-41BD-8216-D7174D2F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Drug-Induced Mortality Rates by Drug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B7AE71-0B7A-462D-932A-2B550F2B7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382001"/>
            <a:ext cx="7968620" cy="5312414"/>
          </a:xfrm>
        </p:spPr>
      </p:pic>
    </p:spTree>
    <p:extLst>
      <p:ext uri="{BB962C8B-B14F-4D97-AF65-F5344CB8AC3E}">
        <p14:creationId xmlns:p14="http://schemas.microsoft.com/office/powerpoint/2010/main" val="2160349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60A3-10D8-462D-B3B4-AF7F4B5F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Fentynal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10129-DA90-46EC-8EF1-7D23BD0B5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729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179</TotalTime>
  <Words>310</Words>
  <Application>Microsoft Office PowerPoint</Application>
  <PresentationFormat>Widescreen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Wisp</vt:lpstr>
      <vt:lpstr>Drug Mortality and Socio-Economic conditions in Connecticut</vt:lpstr>
      <vt:lpstr>Project Description</vt:lpstr>
      <vt:lpstr>Data Sources</vt:lpstr>
      <vt:lpstr>Struggles with data</vt:lpstr>
      <vt:lpstr>Drug-induced Mortality and Unemployment rates</vt:lpstr>
      <vt:lpstr>Drug-induced mortality rates and barriers to medical treatment</vt:lpstr>
      <vt:lpstr>Drug-Induced Mortality Rates and Age </vt:lpstr>
      <vt:lpstr>Drug-Induced Mortality Rates by Drug</vt:lpstr>
      <vt:lpstr>Fentynal</vt:lpstr>
      <vt:lpstr>Drug-Induced Total Mortality by County</vt:lpstr>
      <vt:lpstr>Drug-Induced Mortality by County per 100K</vt:lpstr>
      <vt:lpstr>Drug-Induced Mortality by Gender, Race, and Sex</vt:lpstr>
      <vt:lpstr>Drug-Induced Mortality by Gender, Race, and Sex</vt:lpstr>
      <vt:lpstr>Drug-induced Mortality by Year</vt:lpstr>
      <vt:lpstr>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Mortality and Socio-Economic conditions in Connecticut</dc:title>
  <dc:creator>Monica James</dc:creator>
  <cp:lastModifiedBy>Vikram Bhamidipati</cp:lastModifiedBy>
  <cp:revision>21</cp:revision>
  <dcterms:created xsi:type="dcterms:W3CDTF">2018-06-13T00:12:19Z</dcterms:created>
  <dcterms:modified xsi:type="dcterms:W3CDTF">2018-06-14T18:52:25Z</dcterms:modified>
</cp:coreProperties>
</file>